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image" Target="file:///C:\Documents and Settings\Administrator\&#26700;&#38754;\&#29289;&#29702;&#65288;&#23665;&#35199;&#65289;\&#23665;&#35199;&#29289;&#29702;\XL162.TIF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file:///C:\Documents and Settings\Administrator\&#26700;&#38754;\&#29289;&#29702;&#65288;&#23665;&#35199;&#65289;\&#23665;&#35199;&#29289;&#29702;\XL163.TIF" TargetMode="Externa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image" Target="../media/image7.em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8.emf"/><Relationship Id="rId1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../media/image11.emf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9289;&#29702;&#65288;&#23665;&#35199;&#65289;\&#23665;&#35199;&#29289;&#29702;\XL167.TIF" TargetMode="Externa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0.xml"/><Relationship Id="rId7" Type="http://schemas.openxmlformats.org/officeDocument/2006/relationships/tags" Target="../tags/tag4.xml"/><Relationship Id="rId6" Type="http://schemas.openxmlformats.org/officeDocument/2006/relationships/slide" Target="slide19.xml"/><Relationship Id="rId5" Type="http://schemas.openxmlformats.org/officeDocument/2006/relationships/tags" Target="../tags/tag3.xml"/><Relationship Id="rId4" Type="http://schemas.openxmlformats.org/officeDocument/2006/relationships/slide" Target="slide1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file:///C:\Documents and Settings\Administrator\&#26700;&#38754;\&#29289;&#29702;&#65288;&#23665;&#35199;&#65289;\&#23665;&#35199;&#29289;&#29702;\XL169.TIF" TargetMode="Externa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Relationship Id="rId3" Type="http://schemas.openxmlformats.org/officeDocument/2006/relationships/image" Target="file:///C:\Documents and Settings\Administrator\&#26700;&#38754;\&#29289;&#29702;&#65288;&#23665;&#35199;&#65289;\&#23665;&#35199;&#29289;&#29702;\XL170.TIF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slide" Target="slide3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slide" Target="slide3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478405" y="2272665"/>
            <a:ext cx="699135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第八章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1770" y="3754755"/>
            <a:ext cx="64846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节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固体压强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25195" y="143446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pic>
        <p:nvPicPr>
          <p:cNvPr id="2" name="图片 -2147482541" descr="C:\Documents and Settings\Administrator\桌面\物理（山西）\山西物理\XL16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790180" y="2702560"/>
            <a:ext cx="3657600" cy="2023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466455" y="4967605"/>
            <a:ext cx="2298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P29</a:t>
            </a:r>
            <a:r>
              <a:rPr lang="zh-CN" sz="1800">
                <a:cs typeface="仿宋_GB2312" charset="0"/>
              </a:rPr>
              <a:t>导图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1800"/>
          </a:p>
        </p:txBody>
      </p:sp>
      <p:sp>
        <p:nvSpPr>
          <p:cNvPr id="10" name="文本框 9"/>
          <p:cNvSpPr txBox="1"/>
          <p:nvPr/>
        </p:nvSpPr>
        <p:spPr>
          <a:xfrm>
            <a:off x="692785" y="2212340"/>
            <a:ext cx="72478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命题点：固体压强的理解、压力的大小比较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水平雪地上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穿着雪橇的芳芳总质量为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没有陷入雪地；而穿着运动鞋的小明总质量为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却深陷雪地．则芳芳对雪地的压强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小明对雪地的压强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芳芳对雪地的压力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小明对雪地的压力．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82665" y="4022725"/>
            <a:ext cx="1319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15585" y="4554855"/>
            <a:ext cx="109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540" descr="C:\Documents and Settings\Administrator\桌面\物理（山西）\山西物理\XL16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84590" y="2235835"/>
            <a:ext cx="2078355" cy="2393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936230" y="5013325"/>
            <a:ext cx="3263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1800">
                <a:latin typeface="Times New Roman" panose="02020603050405020304" pitchFamily="18" charset="0"/>
                <a:cs typeface="仿宋_GB2312" charset="0"/>
              </a:rPr>
              <a:t>沪粤八下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8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889000" y="1696720"/>
            <a:ext cx="68967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命题点：二力平衡、压力的作用效果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某同学用大拇指和食指挤压一支铅笔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铅笔静止时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两手指对铅笔的压力大小</a:t>
            </a:r>
            <a:r>
              <a:rPr lang="zh-CN" sz="2400">
                <a:latin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选填“相等”或“不相等”)；同时感觉</a:t>
            </a:r>
            <a:r>
              <a:rPr lang="zh-CN" sz="2400">
                <a:latin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选填“大拇指”或“食指”)很疼，这一现象说明：当压力的大小相等时，</a:t>
            </a:r>
            <a:r>
              <a:rPr lang="en-US" altLang="zh-CN" sz="2400">
                <a:latin typeface="宋体" panose="02010600030101010101" pitchFamily="2" charset="-122"/>
              </a:rPr>
              <a:t>______________</a:t>
            </a:r>
            <a:endParaRPr lang="en-US" altLang="zh-CN" sz="24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sym typeface="+mn-ea"/>
              </a:rPr>
              <a:t>__________________________________________</a:t>
            </a:r>
            <a:endParaRPr lang="en-US" altLang="zh-CN" sz="240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4905" y="3486150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0630" y="403860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食指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82345" y="4355465"/>
            <a:ext cx="6737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受力面积越小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压力的作用效果越明显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185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88695" y="1859915"/>
            <a:ext cx="7458075" cy="737235"/>
            <a:chOff x="87" y="2929"/>
            <a:chExt cx="11745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1672" cy="1161"/>
              <a:chOff x="273" y="2929"/>
              <a:chExt cx="11672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8051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增大、减小压强的方法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6年2考)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868680" y="2634615"/>
            <a:ext cx="107403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小亮和哥哥在冰面上玩耍时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脚下有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咔嚓咔嚓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的响声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他大声喊：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我这儿的冰要破了．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哥哥高声说：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不要慌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趴下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向岸边爬．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在哥哥的指挥下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他安全爬离了冰面．请你运用所学的物理知识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解释小亮爬离冰面化险为夷的道理．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32180" y="4941570"/>
            <a:ext cx="10605135" cy="1198880"/>
            <a:chOff x="1128" y="7669"/>
            <a:chExt cx="16701" cy="1888"/>
          </a:xfrm>
        </p:grpSpPr>
        <p:sp>
          <p:nvSpPr>
            <p:cNvPr id="14" name="文本框 13"/>
            <p:cNvSpPr txBox="1"/>
            <p:nvPr/>
          </p:nvSpPr>
          <p:spPr>
            <a:xfrm>
              <a:off x="1128" y="7669"/>
              <a:ext cx="16701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答：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根据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小亮趴下与站立相比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对冰面的压力一定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增大了冰面的受力面积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从而减小了对冰面的压强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，使冰面不易破裂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rcRect r="93504" b="10079"/>
            <a:stretch>
              <a:fillRect/>
            </a:stretch>
          </p:blipFill>
          <p:spPr>
            <a:xfrm>
              <a:off x="4070" y="7669"/>
              <a:ext cx="541" cy="1133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594725" y="546036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65810" y="149796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1045" y="2106930"/>
            <a:ext cx="105664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湘西州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滑雪运动员的滑雪板做得宽大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其目的是为了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    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增大压强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减小压强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增大压力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减小压力</a:t>
            </a:r>
            <a:r>
              <a:rPr lang="zh-CN" sz="2400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2813050"/>
            <a:ext cx="2097405" cy="24428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681970" y="2279015"/>
            <a:ext cx="794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16075" y="1773555"/>
            <a:ext cx="9024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乐山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如图所示的实例中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属于增大压强的是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265" y="2896870"/>
            <a:ext cx="7135495" cy="2550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776970" y="177355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865630" y="875665"/>
            <a:ext cx="6630035" cy="737235"/>
            <a:chOff x="87" y="2929"/>
            <a:chExt cx="10441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0368" cy="1161"/>
              <a:chOff x="273" y="2929"/>
              <a:chExt cx="10368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6747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固体压强的计算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869440" y="1837055"/>
            <a:ext cx="1653540" cy="460375"/>
            <a:chOff x="1586" y="2158"/>
            <a:chExt cx="2604" cy="725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91970" y="2297430"/>
            <a:ext cx="9320530" cy="3969385"/>
            <a:chOff x="1146" y="3649"/>
            <a:chExt cx="14678" cy="6251"/>
          </a:xfrm>
        </p:grpSpPr>
        <p:sp>
          <p:nvSpPr>
            <p:cNvPr id="100" name="文本框 99"/>
            <p:cNvSpPr txBox="1"/>
            <p:nvPr/>
          </p:nvSpPr>
          <p:spPr>
            <a:xfrm>
              <a:off x="1146" y="3649"/>
              <a:ext cx="14678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压强公式注意事项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公式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       是压强的定义式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对于固体、液体、气体产生的压强均适用；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公式中的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是压力而不是重力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是受力面积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不一定是受力物体的表面积；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单位要统一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即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的单位为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的单位为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300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时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计算出的压强单位才是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Pa.</a:t>
              </a:r>
              <a:endParaRPr lang="en-US" alt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3507" y="4570"/>
            <a:ext cx="772" cy="1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3" imgW="456565" imgH="775970" progId="Equation.DSMT4">
                    <p:embed/>
                  </p:oleObj>
                </mc:Choice>
                <mc:Fallback>
                  <p:oleObj name="" r:id="rId3" imgW="456565" imgH="775970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07" y="4570"/>
                          <a:ext cx="772" cy="11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735060" y="468439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06145" y="19418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3755" y="2606675"/>
            <a:ext cx="74872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一个未装满水的瓶子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正立在水平桌面上时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瓶对桌面的压强为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瓶底受到水的压力为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；倒立时瓶对桌面的压强为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瓶盖受到水的压力为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795" y="2819400"/>
            <a:ext cx="2820670" cy="14465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1940" y="4398010"/>
            <a:ext cx="822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40710" y="4398010"/>
            <a:ext cx="822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312275" y="538861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6930" y="554355"/>
            <a:ext cx="103739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成都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是由成都飞机设计研究所设计、成都飞机工业公司制造的中国第五代隐身重型歼击机．由网络查询得到下列数据：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830705" y="2013585"/>
          <a:ext cx="8383905" cy="13036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7030"/>
                <a:gridCol w="2472055"/>
                <a:gridCol w="1802765"/>
                <a:gridCol w="2472055"/>
              </a:tblGrid>
              <a:tr h="5822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空载质量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最大飞行速度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作战半径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最大飞行高度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213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2.8马赫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2 200千米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18 500米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36930" y="3248025"/>
            <a:ext cx="77571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其中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最大飞行速度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2.8</a:t>
            </a:r>
            <a:r>
              <a:rPr lang="zh-CN" sz="2400">
                <a:ea typeface="宋体" panose="02010600030101010101" pitchFamily="2" charset="-122"/>
              </a:rPr>
              <a:t>马赫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表示歼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的最大飞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行速度是空气中声速的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2.8</a:t>
            </a:r>
            <a:r>
              <a:rPr lang="zh-CN" sz="2400">
                <a:ea typeface="宋体" panose="02010600030101010101" pitchFamily="2" charset="-122"/>
              </a:rPr>
              <a:t>倍．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若空气中声速取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340 m/s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求歼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20</a:t>
            </a:r>
            <a:r>
              <a:rPr lang="zh-CN" sz="2400">
                <a:sym typeface="+mn-ea"/>
              </a:rPr>
              <a:t>以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ym typeface="+mn-ea"/>
              </a:rPr>
              <a:t>马赫的速度飞行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10 min</a:t>
            </a:r>
            <a:r>
              <a:rPr lang="zh-CN" sz="2400">
                <a:sym typeface="+mn-ea"/>
              </a:rPr>
              <a:t>运动的路程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如图所示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空载的歼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20</a:t>
            </a:r>
            <a:r>
              <a:rPr lang="zh-CN" sz="2400">
                <a:sym typeface="+mn-ea"/>
              </a:rPr>
              <a:t>停在水平地面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若轮胎与地面接触的总面积为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0.4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求地面受到的压强．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>
                <a:sym typeface="+mn-ea"/>
              </a:rPr>
              <a:t>取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10 N/kg)</a:t>
            </a:r>
            <a:endParaRPr lang="zh-CN" altLang="en-US" sz="2400"/>
          </a:p>
        </p:txBody>
      </p:sp>
      <p:pic>
        <p:nvPicPr>
          <p:cNvPr id="2" name="图片 -2147482530" descr="C:\Documents and Settings\Administrator\桌面\物理（山西）\山西物理\XL16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25205" y="3926205"/>
            <a:ext cx="299402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327785" y="3008630"/>
            <a:ext cx="10004425" cy="1408430"/>
            <a:chOff x="1672" y="3749"/>
            <a:chExt cx="15755" cy="2218"/>
          </a:xfrm>
        </p:grpSpPr>
        <p:sp>
          <p:nvSpPr>
            <p:cNvPr id="4" name="文本框 3"/>
            <p:cNvSpPr txBox="1"/>
            <p:nvPr/>
          </p:nvSpPr>
          <p:spPr>
            <a:xfrm>
              <a:off x="1672" y="3749"/>
              <a:ext cx="1575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歼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运动的路程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2×340 m/s×10×60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4.08×10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72" y="509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地面受到的压强</a:t>
              </a:r>
              <a:endParaRPr lang="zh-CN" altLang="en-US"/>
            </a:p>
          </p:txBody>
        </p:sp>
        <p:graphicFrame>
          <p:nvGraphicFramePr>
            <p:cNvPr id="3" name="对象 2"/>
            <p:cNvGraphicFramePr/>
            <p:nvPr/>
          </p:nvGraphicFramePr>
          <p:xfrm>
            <a:off x="5771" y="4782"/>
            <a:ext cx="10616" cy="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4843145" imgH="790575" progId="Equation.DSMT4">
                    <p:embed/>
                  </p:oleObj>
                </mc:Choice>
                <mc:Fallback>
                  <p:oleObj name="" r:id="rId1" imgW="4843145" imgH="790575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71" y="4782"/>
                          <a:ext cx="10616" cy="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09689" y="102108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88450" y="207708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0110" y="1854200"/>
            <a:ext cx="6470650" cy="737235"/>
            <a:chOff x="1254" y="3694"/>
            <a:chExt cx="10190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780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探究影响压力作用效果的因素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80110" y="2717800"/>
            <a:ext cx="88709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【提出猜想和假设】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压力的作用效果跟压力的大小有关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压力的作用效果跟受力面积的大小有关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实验器材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海绵、小桌、砝码；砝码的作用是改变压力的大小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346450" y="206184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346450" y="373824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346450" y="462597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575425" y="300482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916680" y="3004820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9780" y="1699895"/>
            <a:ext cx="108819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通过观察海绵的凹陷程度来判断压力的作用效果的大小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探究压力的作用效果与压力大小的关系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控制受力面积不变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改变压力的大小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探究压力的作用效果与受力面积大小的关系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控制压力大小不变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改变受力面积的大小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比较不同条件下海绵的凹陷程度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总结影响压力作用效果的因素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33780" y="755650"/>
            <a:ext cx="104578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选用海绵而不选用长木板的原因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长木板的形变量不易用肉眼观察到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海绵的形变量容易用肉眼观察到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可代替海绵的材料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沙子、橡皮泥等容易发生形变的物体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利用实验结论解释生活中的现象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压强大小的比较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实验评估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压力的作用效果与压力的大小和受力面积的大小有关．当受力面积相同时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压力越大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压力的作用效果越明显；当压力相同时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受力面积越小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压力的作用效果越明显．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18870" y="10541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34415" y="1638300"/>
            <a:ext cx="9824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张家界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影响压力作用效果的因素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某同学作出了以下猜想：猜想一：影响压力作用效果的因素可能与压力的大小有关．猜想二：影响压力作用效果的因素可能与受力面积的大小有关．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该同学为了验证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猜想一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是否正确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根据控制变量法设计了如下实验方案：应该保持受力面积的大小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使压力的大小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14240" y="5029835"/>
            <a:ext cx="1177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63230" y="502983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33730" y="1017270"/>
            <a:ext cx="105003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该同学进行了如图所示的实验：甲图把小桌放在海绵上；乙图在小桌上放一个砝码；丙图把小桌翻过来，桌面朝下并在它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上面放一个砝码．他是通过观察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来显示压力作用的效果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两图可知，当受力面积一定时，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压力越大，压力作用的效果越明显．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此实验不能用硬纸板代替海绵，原因是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此实验中运用到的主要科学方法有控制变量法和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5" descr="C:\Documents and Settings\Administrator\桌面\物理（山西）\山西物理\XL16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28815" y="2794635"/>
            <a:ext cx="4654550" cy="143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215755" y="4519930"/>
            <a:ext cx="1460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5003165" y="2262505"/>
            <a:ext cx="2596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海绵的凹陷程度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68145" y="3326130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甲、乙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5650" y="4959350"/>
            <a:ext cx="401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硬纸板形变小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难以观察到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99680" y="5512435"/>
            <a:ext cx="218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73785" y="8686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29505" y="1935480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765" y="1250315"/>
            <a:ext cx="108350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分析乙、丙两次实验可以得出的结论是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请你举出生活中应用这一结论的一个实例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______________________________________________________.(7)</a:t>
            </a:r>
            <a:r>
              <a:rPr lang="zh-CN" sz="2400">
                <a:ea typeface="宋体" panose="02010600030101010101" pitchFamily="2" charset="-122"/>
              </a:rPr>
              <a:t>小明同学在验证猜想二时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将肥皂块沿竖直方向切成大小不同的两块．如图丁所示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将左边部分移开后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发现剩余部分对海绵的压力作用效果没有发生变化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说明剩余部分对海绵的作用效果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由此他得出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结论：压力的作用效果与受力面积无关．你认为他在探究过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程中存在的问题是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endParaRPr lang="zh-CN" altLang="en-US"/>
          </a:p>
        </p:txBody>
      </p:sp>
      <p:pic>
        <p:nvPicPr>
          <p:cNvPr id="7" name="图片 -2147482523" descr="C:\Documents and Settings\Administrator\桌面\物理（山西）\山西物理\XL17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804400" y="4638675"/>
            <a:ext cx="1356995" cy="1161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644380" y="5800090"/>
            <a:ext cx="15887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例题图丁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1284605" y="1935480"/>
            <a:ext cx="751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压力一定时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受力面积越小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压力的作用效果越明显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68095" y="298989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图钉的一端做得很尖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04890" y="463867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20465" y="5753735"/>
            <a:ext cx="3378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没有控制压力大小不变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688205" y="3146425"/>
            <a:ext cx="1483360" cy="129857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压强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50160" y="4261485"/>
            <a:ext cx="2712085" cy="817245"/>
            <a:chOff x="4015" y="6711"/>
            <a:chExt cx="4271" cy="1287"/>
          </a:xfrm>
        </p:grpSpPr>
        <p:sp>
          <p:nvSpPr>
            <p:cNvPr id="103" name="MMConnector"/>
            <p:cNvSpPr/>
            <p:nvPr/>
          </p:nvSpPr>
          <p:spPr>
            <a:xfrm>
              <a:off x="7118" y="6711"/>
              <a:ext cx="1168" cy="1095"/>
            </a:xfrm>
            <a:custGeom>
              <a:avLst/>
              <a:gdLst/>
              <a:ahLst/>
              <a:cxnLst/>
              <a:pathLst>
                <a:path w="816610" h="292961">
                  <a:moveTo>
                    <a:pt x="185581" y="-72308"/>
                  </a:moveTo>
                  <a:cubicBezTo>
                    <a:pt x="203332" y="-79500"/>
                    <a:pt x="210270" y="-95817"/>
                    <a:pt x="204544" y="-109280"/>
                  </a:cubicBezTo>
                  <a:cubicBezTo>
                    <a:pt x="198818" y="-122742"/>
                    <a:pt x="182112" y="-129370"/>
                    <a:pt x="164760" y="-121264"/>
                  </a:cubicBezTo>
                  <a:cubicBezTo>
                    <a:pt x="148448" y="-113645"/>
                    <a:pt x="132136" y="-106025"/>
                    <a:pt x="115997" y="-98144"/>
                  </a:cubicBezTo>
                  <a:cubicBezTo>
                    <a:pt x="99858" y="-90263"/>
                    <a:pt x="83892" y="-82120"/>
                    <a:pt x="68023" y="-73857"/>
                  </a:cubicBezTo>
                  <a:cubicBezTo>
                    <a:pt x="52155" y="-65594"/>
                    <a:pt x="36384" y="-57210"/>
                    <a:pt x="20695" y="-48742"/>
                  </a:cubicBezTo>
                  <a:cubicBezTo>
                    <a:pt x="5005" y="-40273"/>
                    <a:pt x="-10603" y="-31719"/>
                    <a:pt x="-26168" y="-23145"/>
                  </a:cubicBezTo>
                  <a:cubicBezTo>
                    <a:pt x="-41733" y="-14571"/>
                    <a:pt x="-57255" y="-5977"/>
                    <a:pt x="-72768" y="2579"/>
                  </a:cubicBezTo>
                  <a:cubicBezTo>
                    <a:pt x="-88282" y="11135"/>
                    <a:pt x="-103787" y="19653"/>
                    <a:pt x="-119322" y="28071"/>
                  </a:cubicBezTo>
                  <a:cubicBezTo>
                    <a:pt x="-134857" y="36488"/>
                    <a:pt x="-150421" y="44806"/>
                    <a:pt x="-166049" y="52962"/>
                  </a:cubicBezTo>
                  <a:cubicBezTo>
                    <a:pt x="-181677" y="61117"/>
                    <a:pt x="-197369" y="69110"/>
                    <a:pt x="-213157" y="76877"/>
                  </a:cubicBezTo>
                  <a:cubicBezTo>
                    <a:pt x="-228945" y="84644"/>
                    <a:pt x="-244828" y="92185"/>
                    <a:pt x="-260834" y="99437"/>
                  </a:cubicBezTo>
                  <a:cubicBezTo>
                    <a:pt x="-276839" y="106688"/>
                    <a:pt x="-292966" y="113650"/>
                    <a:pt x="-309229" y="120261"/>
                  </a:cubicBezTo>
                  <a:cubicBezTo>
                    <a:pt x="-325492" y="126872"/>
                    <a:pt x="-341891" y="133132"/>
                    <a:pt x="-358445" y="138983"/>
                  </a:cubicBezTo>
                  <a:cubicBezTo>
                    <a:pt x="-375000" y="144835"/>
                    <a:pt x="-391710" y="150280"/>
                    <a:pt x="-408523" y="155266"/>
                  </a:cubicBezTo>
                  <a:cubicBezTo>
                    <a:pt x="-425336" y="160253"/>
                    <a:pt x="-442253" y="164781"/>
                    <a:pt x="-459438" y="168821"/>
                  </a:cubicBezTo>
                  <a:cubicBezTo>
                    <a:pt x="-476624" y="172861"/>
                    <a:pt x="-494079" y="176411"/>
                    <a:pt x="-511105" y="179430"/>
                  </a:cubicBezTo>
                  <a:cubicBezTo>
                    <a:pt x="-528132" y="182448"/>
                    <a:pt x="-544729" y="184936"/>
                    <a:pt x="-563385" y="186958"/>
                  </a:cubicBezTo>
                  <a:cubicBezTo>
                    <a:pt x="-582041" y="188980"/>
                    <a:pt x="-602755" y="190537"/>
                    <a:pt x="-616107" y="191363"/>
                  </a:cubicBezTo>
                  <a:cubicBezTo>
                    <a:pt x="-629459" y="192188"/>
                    <a:pt x="-635449" y="192282"/>
                    <a:pt x="-641440" y="192375"/>
                  </a:cubicBezTo>
                  <a:cubicBezTo>
                    <a:pt x="-644176" y="192418"/>
                    <a:pt x="-646000" y="194085"/>
                    <a:pt x="-646000" y="196175"/>
                  </a:cubicBezTo>
                  <a:cubicBezTo>
                    <a:pt x="-646000" y="198265"/>
                    <a:pt x="-644174" y="199875"/>
                    <a:pt x="-641440" y="199975"/>
                  </a:cubicBezTo>
                  <a:cubicBezTo>
                    <a:pt x="-635407" y="200195"/>
                    <a:pt x="-629374" y="200415"/>
                    <a:pt x="-615859" y="200284"/>
                  </a:cubicBezTo>
                  <a:cubicBezTo>
                    <a:pt x="-602345" y="200152"/>
                    <a:pt x="-581348" y="199669"/>
                    <a:pt x="-562370" y="198605"/>
                  </a:cubicBezTo>
                  <a:cubicBezTo>
                    <a:pt x="-543393" y="197542"/>
                    <a:pt x="-526434" y="195897"/>
                    <a:pt x="-508991" y="193733"/>
                  </a:cubicBezTo>
                  <a:cubicBezTo>
                    <a:pt x="-491549" y="191569"/>
                    <a:pt x="-473622" y="188884"/>
                    <a:pt x="-455922" y="185684"/>
                  </a:cubicBezTo>
                  <a:cubicBezTo>
                    <a:pt x="-438223" y="182484"/>
                    <a:pt x="-420751" y="178769"/>
                    <a:pt x="-403350" y="174578"/>
                  </a:cubicBezTo>
                  <a:cubicBezTo>
                    <a:pt x="-385948" y="170388"/>
                    <a:pt x="-368618" y="165723"/>
                    <a:pt x="-351424" y="160634"/>
                  </a:cubicBezTo>
                  <a:cubicBezTo>
                    <a:pt x="-334229" y="155544"/>
                    <a:pt x="-317171" y="150030"/>
                    <a:pt x="-300242" y="144154"/>
                  </a:cubicBezTo>
                  <a:cubicBezTo>
                    <a:pt x="-283312" y="138278"/>
                    <a:pt x="-266511" y="132040"/>
                    <a:pt x="-249837" y="125507"/>
                  </a:cubicBezTo>
                  <a:cubicBezTo>
                    <a:pt x="-233163" y="118975"/>
                    <a:pt x="-216616" y="112148"/>
                    <a:pt x="-200180" y="105099"/>
                  </a:cubicBezTo>
                  <a:cubicBezTo>
                    <a:pt x="-183745" y="98049"/>
                    <a:pt x="-167421" y="90777"/>
                    <a:pt x="-151188" y="83352"/>
                  </a:cubicBezTo>
                  <a:cubicBezTo>
                    <a:pt x="-134954" y="75927"/>
                    <a:pt x="-118811" y="68351"/>
                    <a:pt x="-102733" y="60691"/>
                  </a:cubicBezTo>
                  <a:cubicBezTo>
                    <a:pt x="-86654" y="53032"/>
                    <a:pt x="-70640" y="45289"/>
                    <a:pt x="-54661" y="37531"/>
                  </a:cubicBezTo>
                  <a:cubicBezTo>
                    <a:pt x="-38683" y="29773"/>
                    <a:pt x="-22741" y="22000"/>
                    <a:pt x="-6806" y="14274"/>
                  </a:cubicBezTo>
                  <a:cubicBezTo>
                    <a:pt x="9128" y="6547"/>
                    <a:pt x="25053" y="-1132"/>
                    <a:pt x="40999" y="-8697"/>
                  </a:cubicBezTo>
                  <a:cubicBezTo>
                    <a:pt x="56945" y="-16261"/>
                    <a:pt x="72911" y="-23711"/>
                    <a:pt x="88912" y="-31013"/>
                  </a:cubicBezTo>
                  <a:cubicBezTo>
                    <a:pt x="104914" y="-38314"/>
                    <a:pt x="120953" y="-45467"/>
                    <a:pt x="137070" y="-52325"/>
                  </a:cubicBezTo>
                  <a:cubicBezTo>
                    <a:pt x="153188" y="-59183"/>
                    <a:pt x="169385" y="-65746"/>
                    <a:pt x="185581" y="-7230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4015" y="6890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液体压强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66815" y="4856480"/>
            <a:ext cx="3653790" cy="1694180"/>
            <a:chOff x="9868" y="7648"/>
            <a:chExt cx="5754" cy="2668"/>
          </a:xfrm>
        </p:grpSpPr>
        <p:sp>
          <p:nvSpPr>
            <p:cNvPr id="107" name="MMConnector"/>
            <p:cNvSpPr/>
            <p:nvPr/>
          </p:nvSpPr>
          <p:spPr>
            <a:xfrm>
              <a:off x="9868" y="7648"/>
              <a:ext cx="1069" cy="2668"/>
            </a:xfrm>
            <a:custGeom>
              <a:avLst/>
              <a:gdLst/>
              <a:ahLst/>
              <a:cxnLst/>
              <a:pathLst>
                <a:path w="865540" h="713951">
                  <a:moveTo>
                    <a:pt x="-205638" y="-286126"/>
                  </a:moveTo>
                  <a:cubicBezTo>
                    <a:pt x="-218949" y="-299895"/>
                    <a:pt x="-236925" y="-299663"/>
                    <a:pt x="-247080" y="-289131"/>
                  </a:cubicBezTo>
                  <a:cubicBezTo>
                    <a:pt x="-257234" y="-278598"/>
                    <a:pt x="-256403" y="-261065"/>
                    <a:pt x="-242563" y="-247826"/>
                  </a:cubicBezTo>
                  <a:cubicBezTo>
                    <a:pt x="-230079" y="-235885"/>
                    <a:pt x="-217595" y="-223944"/>
                    <a:pt x="-205435" y="-211586"/>
                  </a:cubicBezTo>
                  <a:cubicBezTo>
                    <a:pt x="-193276" y="-199227"/>
                    <a:pt x="-181442" y="-186452"/>
                    <a:pt x="-169790" y="-173463"/>
                  </a:cubicBezTo>
                  <a:cubicBezTo>
                    <a:pt x="-158138" y="-160475"/>
                    <a:pt x="-146669" y="-147274"/>
                    <a:pt x="-135360" y="-133885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2"/>
                    <a:pt x="-79882" y="-65683"/>
                    <a:pt x="-69003" y="-51772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3"/>
                    <a:pt x="-14868" y="18262"/>
                    <a:pt x="-4020" y="32328"/>
                  </a:cubicBezTo>
                  <a:cubicBezTo>
                    <a:pt x="6828" y="46393"/>
                    <a:pt x="17718" y="60455"/>
                    <a:pt x="28701" y="74471"/>
                  </a:cubicBezTo>
                  <a:cubicBezTo>
                    <a:pt x="39684" y="88487"/>
                    <a:pt x="50761" y="102457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5"/>
                    <a:pt x="119460" y="184785"/>
                    <a:pt x="131474" y="198080"/>
                  </a:cubicBezTo>
                  <a:cubicBezTo>
                    <a:pt x="143488" y="211376"/>
                    <a:pt x="155754" y="224468"/>
                    <a:pt x="168322" y="237285"/>
                  </a:cubicBezTo>
                  <a:cubicBezTo>
                    <a:pt x="180891" y="250103"/>
                    <a:pt x="193764" y="262645"/>
                    <a:pt x="206986" y="274829"/>
                  </a:cubicBezTo>
                  <a:cubicBezTo>
                    <a:pt x="220209" y="287013"/>
                    <a:pt x="233781" y="298838"/>
                    <a:pt x="247741" y="310207"/>
                  </a:cubicBezTo>
                  <a:cubicBezTo>
                    <a:pt x="261700" y="321576"/>
                    <a:pt x="276046" y="332489"/>
                    <a:pt x="290795" y="342839"/>
                  </a:cubicBezTo>
                  <a:cubicBezTo>
                    <a:pt x="305545" y="353188"/>
                    <a:pt x="320698" y="362974"/>
                    <a:pt x="336248" y="372089"/>
                  </a:cubicBezTo>
                  <a:cubicBezTo>
                    <a:pt x="351797" y="381203"/>
                    <a:pt x="367743" y="389645"/>
                    <a:pt x="384039" y="397319"/>
                  </a:cubicBezTo>
                  <a:cubicBezTo>
                    <a:pt x="400334" y="404993"/>
                    <a:pt x="416978" y="411898"/>
                    <a:pt x="433927" y="417972"/>
                  </a:cubicBezTo>
                  <a:cubicBezTo>
                    <a:pt x="450875" y="424046"/>
                    <a:pt x="468127" y="429290"/>
                    <a:pt x="485502" y="433662"/>
                  </a:cubicBezTo>
                  <a:cubicBezTo>
                    <a:pt x="502878" y="438035"/>
                    <a:pt x="520376" y="441536"/>
                    <a:pt x="538249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4" y="441917"/>
                    <a:pt x="592379" y="440313"/>
                  </a:cubicBezTo>
                  <a:cubicBezTo>
                    <a:pt x="575434" y="438709"/>
                    <a:pt x="557602" y="436130"/>
                    <a:pt x="540208" y="432796"/>
                  </a:cubicBezTo>
                  <a:cubicBezTo>
                    <a:pt x="522815" y="429462"/>
                    <a:pt x="505862" y="425372"/>
                    <a:pt x="489097" y="420450"/>
                  </a:cubicBezTo>
                  <a:cubicBezTo>
                    <a:pt x="472333" y="415527"/>
                    <a:pt x="455757" y="409771"/>
                    <a:pt x="439535" y="403231"/>
                  </a:cubicBezTo>
                  <a:cubicBezTo>
                    <a:pt x="423312" y="396690"/>
                    <a:pt x="407442" y="389366"/>
                    <a:pt x="391953" y="381318"/>
                  </a:cubicBezTo>
                  <a:cubicBezTo>
                    <a:pt x="376463" y="373270"/>
                    <a:pt x="361354" y="364497"/>
                    <a:pt x="346655" y="355091"/>
                  </a:cubicBezTo>
                  <a:cubicBezTo>
                    <a:pt x="331956" y="345685"/>
                    <a:pt x="317667" y="335645"/>
                    <a:pt x="303782" y="325068"/>
                  </a:cubicBezTo>
                  <a:cubicBezTo>
                    <a:pt x="289896" y="314492"/>
                    <a:pt x="276415" y="303379"/>
                    <a:pt x="263310" y="291825"/>
                  </a:cubicBezTo>
                  <a:cubicBezTo>
                    <a:pt x="250205" y="280272"/>
                    <a:pt x="237478" y="268278"/>
                    <a:pt x="225087" y="255930"/>
                  </a:cubicBezTo>
                  <a:cubicBezTo>
                    <a:pt x="212695" y="243582"/>
                    <a:pt x="200639" y="230881"/>
                    <a:pt x="188869" y="217900"/>
                  </a:cubicBezTo>
                  <a:cubicBezTo>
                    <a:pt x="177100" y="204920"/>
                    <a:pt x="165616" y="191661"/>
                    <a:pt x="154365" y="178186"/>
                  </a:cubicBezTo>
                  <a:cubicBezTo>
                    <a:pt x="143114" y="164712"/>
                    <a:pt x="132096" y="151022"/>
                    <a:pt x="121255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8"/>
                    <a:pt x="68261" y="66803"/>
                    <a:pt x="57916" y="52482"/>
                  </a:cubicBezTo>
                  <a:cubicBezTo>
                    <a:pt x="47571" y="38161"/>
                    <a:pt x="37295" y="23764"/>
                    <a:pt x="27035" y="9328"/>
                  </a:cubicBezTo>
                  <a:cubicBezTo>
                    <a:pt x="16775" y="-5108"/>
                    <a:pt x="6531" y="-19583"/>
                    <a:pt x="-3752" y="-34062"/>
                  </a:cubicBezTo>
                  <a:cubicBezTo>
                    <a:pt x="-14036" y="-48541"/>
                    <a:pt x="-24357" y="-63024"/>
                    <a:pt x="-34775" y="-77473"/>
                  </a:cubicBezTo>
                  <a:cubicBezTo>
                    <a:pt x="-45192" y="-91923"/>
                    <a:pt x="-55705" y="-106340"/>
                    <a:pt x="-66368" y="-120686"/>
                  </a:cubicBezTo>
                  <a:cubicBezTo>
                    <a:pt x="-77032" y="-135032"/>
                    <a:pt x="-87846" y="-149308"/>
                    <a:pt x="-98882" y="-163461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3" y="-219403"/>
                    <a:pt x="-155935" y="-233135"/>
                    <a:pt x="-168136" y="-246544"/>
                  </a:cubicBezTo>
                  <a:cubicBezTo>
                    <a:pt x="-180337" y="-259953"/>
                    <a:pt x="-192988" y="-273039"/>
                    <a:pt x="-205638" y="-2861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0664" y="8764"/>
              <a:ext cx="4958" cy="1108"/>
            </a:xfrm>
            <a:custGeom>
              <a:avLst/>
              <a:gdLst>
                <a:gd name="rtl" fmla="*/ 135280 w 1748000"/>
                <a:gd name="rtt" fmla="*/ 71440 h 296400"/>
                <a:gd name="rtr" fmla="*/ 1609680 w 1748000"/>
                <a:gd name="rtb" fmla="*/ 238640 h 296400"/>
              </a:gdLst>
              <a:ahLst/>
              <a:cxnLst/>
              <a:rect l="rtl" t="rtt" r="rtr" b="rtb"/>
              <a:pathLst>
                <a:path w="1748000" h="296400">
                  <a:moveTo>
                    <a:pt x="30400" y="0"/>
                  </a:moveTo>
                  <a:lnTo>
                    <a:pt x="1717600" y="0"/>
                  </a:lnTo>
                  <a:cubicBezTo>
                    <a:pt x="1734381" y="0"/>
                    <a:pt x="1748000" y="13619"/>
                    <a:pt x="1748000" y="30400"/>
                  </a:cubicBezTo>
                  <a:lnTo>
                    <a:pt x="1748000" y="266000"/>
                  </a:lnTo>
                  <a:cubicBezTo>
                    <a:pt x="1748000" y="282781"/>
                    <a:pt x="1734381" y="296400"/>
                    <a:pt x="1717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流体压强与流速的关系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1485" y="1994535"/>
            <a:ext cx="2366010" cy="2190115"/>
            <a:chOff x="4710" y="3141"/>
            <a:chExt cx="3726" cy="3449"/>
          </a:xfrm>
        </p:grpSpPr>
        <p:sp>
          <p:nvSpPr>
            <p:cNvPr id="117" name="MMConnector"/>
            <p:cNvSpPr/>
            <p:nvPr/>
          </p:nvSpPr>
          <p:spPr>
            <a:xfrm>
              <a:off x="7118" y="4836"/>
              <a:ext cx="1318" cy="1754"/>
            </a:xfrm>
            <a:custGeom>
              <a:avLst/>
              <a:gdLst/>
              <a:ahLst/>
              <a:cxnLst/>
              <a:pathLst>
                <a:path w="837461" h="469220">
                  <a:moveTo>
                    <a:pt x="181253" y="185919"/>
                  </a:moveTo>
                  <a:cubicBezTo>
                    <a:pt x="196790" y="197117"/>
                    <a:pt x="214447" y="193685"/>
                    <a:pt x="222570" y="181517"/>
                  </a:cubicBezTo>
                  <a:cubicBezTo>
                    <a:pt x="230692" y="169349"/>
                    <a:pt x="226830" y="152136"/>
                    <a:pt x="210789" y="141672"/>
                  </a:cubicBezTo>
                  <a:cubicBezTo>
                    <a:pt x="196248" y="132185"/>
                    <a:pt x="181707" y="122699"/>
                    <a:pt x="167361" y="112825"/>
                  </a:cubicBezTo>
                  <a:cubicBezTo>
                    <a:pt x="153015" y="102951"/>
                    <a:pt x="138864" y="92689"/>
                    <a:pt x="124816" y="82229"/>
                  </a:cubicBezTo>
                  <a:cubicBezTo>
                    <a:pt x="110768" y="71770"/>
                    <a:pt x="96822" y="61113"/>
                    <a:pt x="82955" y="50291"/>
                  </a:cubicBezTo>
                  <a:cubicBezTo>
                    <a:pt x="69089" y="39469"/>
                    <a:pt x="55302" y="28482"/>
                    <a:pt x="41545" y="17403"/>
                  </a:cubicBezTo>
                  <a:cubicBezTo>
                    <a:pt x="27789" y="6325"/>
                    <a:pt x="14064" y="-4847"/>
                    <a:pt x="325" y="-16049"/>
                  </a:cubicBezTo>
                  <a:cubicBezTo>
                    <a:pt x="-13414" y="-27252"/>
                    <a:pt x="-27167" y="-38486"/>
                    <a:pt x="-40983" y="-49686"/>
                  </a:cubicBezTo>
                  <a:cubicBezTo>
                    <a:pt x="-54798" y="-60887"/>
                    <a:pt x="-68677" y="-72054"/>
                    <a:pt x="-82666" y="-83121"/>
                  </a:cubicBezTo>
                  <a:cubicBezTo>
                    <a:pt x="-96655" y="-94188"/>
                    <a:pt x="-110755" y="-105155"/>
                    <a:pt x="-125012" y="-115950"/>
                  </a:cubicBezTo>
                  <a:cubicBezTo>
                    <a:pt x="-139269" y="-126746"/>
                    <a:pt x="-153684" y="-137369"/>
                    <a:pt x="-168299" y="-147743"/>
                  </a:cubicBezTo>
                  <a:cubicBezTo>
                    <a:pt x="-182913" y="-158117"/>
                    <a:pt x="-197728" y="-168241"/>
                    <a:pt x="-212777" y="-178032"/>
                  </a:cubicBezTo>
                  <a:cubicBezTo>
                    <a:pt x="-227827" y="-187823"/>
                    <a:pt x="-243110" y="-197280"/>
                    <a:pt x="-258652" y="-206314"/>
                  </a:cubicBezTo>
                  <a:cubicBezTo>
                    <a:pt x="-274194" y="-215349"/>
                    <a:pt x="-289994" y="-223961"/>
                    <a:pt x="-306055" y="-232061"/>
                  </a:cubicBezTo>
                  <a:cubicBezTo>
                    <a:pt x="-322115" y="-240161"/>
                    <a:pt x="-338436" y="-247749"/>
                    <a:pt x="-355016" y="-254742"/>
                  </a:cubicBezTo>
                  <a:cubicBezTo>
                    <a:pt x="-371597" y="-261735"/>
                    <a:pt x="-388437" y="-268133"/>
                    <a:pt x="-405450" y="-273871"/>
                  </a:cubicBezTo>
                  <a:cubicBezTo>
                    <a:pt x="-422464" y="-279609"/>
                    <a:pt x="-439652" y="-284687"/>
                    <a:pt x="-457150" y="-289059"/>
                  </a:cubicBezTo>
                  <a:cubicBezTo>
                    <a:pt x="-474648" y="-293431"/>
                    <a:pt x="-492455" y="-297097"/>
                    <a:pt x="-509812" y="-300060"/>
                  </a:cubicBezTo>
                  <a:cubicBezTo>
                    <a:pt x="-527169" y="-303024"/>
                    <a:pt x="-544076" y="-305284"/>
                    <a:pt x="-563081" y="-306804"/>
                  </a:cubicBezTo>
                  <a:cubicBezTo>
                    <a:pt x="-582086" y="-308324"/>
                    <a:pt x="-603189" y="-309103"/>
                    <a:pt x="-616599" y="-309383"/>
                  </a:cubicBezTo>
                  <a:cubicBezTo>
                    <a:pt x="-630009" y="-309663"/>
                    <a:pt x="-635724" y="-309444"/>
                    <a:pt x="-641440" y="-309225"/>
                  </a:cubicBezTo>
                  <a:cubicBezTo>
                    <a:pt x="-644174" y="-309120"/>
                    <a:pt x="-646000" y="-307515"/>
                    <a:pt x="-646000" y="-305425"/>
                  </a:cubicBezTo>
                  <a:cubicBezTo>
                    <a:pt x="-646000" y="-303335"/>
                    <a:pt x="-644176" y="-301647"/>
                    <a:pt x="-641440" y="-301625"/>
                  </a:cubicBezTo>
                  <a:cubicBezTo>
                    <a:pt x="-635773" y="-301579"/>
                    <a:pt x="-630106" y="-301532"/>
                    <a:pt x="-616893" y="-300642"/>
                  </a:cubicBezTo>
                  <a:cubicBezTo>
                    <a:pt x="-603679" y="-299751"/>
                    <a:pt x="-582919" y="-298016"/>
                    <a:pt x="-564306" y="-295655"/>
                  </a:cubicBezTo>
                  <a:cubicBezTo>
                    <a:pt x="-545693" y="-293293"/>
                    <a:pt x="-529226" y="-290306"/>
                    <a:pt x="-512379" y="-286617"/>
                  </a:cubicBezTo>
                  <a:cubicBezTo>
                    <a:pt x="-495533" y="-282929"/>
                    <a:pt x="-478307" y="-278539"/>
                    <a:pt x="-461444" y="-273484"/>
                  </a:cubicBezTo>
                  <a:cubicBezTo>
                    <a:pt x="-444581" y="-268429"/>
                    <a:pt x="-428082" y="-262709"/>
                    <a:pt x="-411797" y="-256361"/>
                  </a:cubicBezTo>
                  <a:cubicBezTo>
                    <a:pt x="-395513" y="-250013"/>
                    <a:pt x="-379444" y="-243038"/>
                    <a:pt x="-363659" y="-235499"/>
                  </a:cubicBezTo>
                  <a:cubicBezTo>
                    <a:pt x="-347875" y="-227961"/>
                    <a:pt x="-332374" y="-219859"/>
                    <a:pt x="-317144" y="-211269"/>
                  </a:cubicBezTo>
                  <a:cubicBezTo>
                    <a:pt x="-301913" y="-202679"/>
                    <a:pt x="-286953" y="-193600"/>
                    <a:pt x="-272248" y="-184113"/>
                  </a:cubicBezTo>
                  <a:cubicBezTo>
                    <a:pt x="-257543" y="-174625"/>
                    <a:pt x="-243093" y="-164729"/>
                    <a:pt x="-228865" y="-154502"/>
                  </a:cubicBezTo>
                  <a:cubicBezTo>
                    <a:pt x="-214637" y="-144276"/>
                    <a:pt x="-200630" y="-133718"/>
                    <a:pt x="-186802" y="-122904"/>
                  </a:cubicBezTo>
                  <a:cubicBezTo>
                    <a:pt x="-172975" y="-112090"/>
                    <a:pt x="-159326" y="-101019"/>
                    <a:pt x="-145808" y="-89760"/>
                  </a:cubicBezTo>
                  <a:cubicBezTo>
                    <a:pt x="-132290" y="-78500"/>
                    <a:pt x="-118902" y="-67052"/>
                    <a:pt x="-105591" y="-55478"/>
                  </a:cubicBezTo>
                  <a:cubicBezTo>
                    <a:pt x="-92281" y="-43904"/>
                    <a:pt x="-79048" y="-32205"/>
                    <a:pt x="-65837" y="-20438"/>
                  </a:cubicBezTo>
                  <a:cubicBezTo>
                    <a:pt x="-52627" y="-8672"/>
                    <a:pt x="-39440" y="3161"/>
                    <a:pt x="-26219" y="15004"/>
                  </a:cubicBezTo>
                  <a:cubicBezTo>
                    <a:pt x="-12999" y="26846"/>
                    <a:pt x="255" y="38697"/>
                    <a:pt x="13595" y="50503"/>
                  </a:cubicBezTo>
                  <a:cubicBezTo>
                    <a:pt x="26936" y="62308"/>
                    <a:pt x="40363" y="74067"/>
                    <a:pt x="53937" y="85714"/>
                  </a:cubicBezTo>
                  <a:cubicBezTo>
                    <a:pt x="67511" y="97360"/>
                    <a:pt x="81233" y="108893"/>
                    <a:pt x="95129" y="120279"/>
                  </a:cubicBezTo>
                  <a:cubicBezTo>
                    <a:pt x="109024" y="131664"/>
                    <a:pt x="123093" y="142902"/>
                    <a:pt x="137476" y="153818"/>
                  </a:cubicBezTo>
                  <a:cubicBezTo>
                    <a:pt x="151859" y="164733"/>
                    <a:pt x="166556" y="175326"/>
                    <a:pt x="181253" y="18591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710" y="3141"/>
              <a:ext cx="142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压力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40865" y="2131695"/>
            <a:ext cx="1342390" cy="534670"/>
            <a:chOff x="2898" y="3357"/>
            <a:chExt cx="2114" cy="842"/>
          </a:xfrm>
        </p:grpSpPr>
        <p:sp>
          <p:nvSpPr>
            <p:cNvPr id="321" name="MMConnector"/>
            <p:cNvSpPr/>
            <p:nvPr/>
          </p:nvSpPr>
          <p:spPr>
            <a:xfrm>
              <a:off x="4408" y="3863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8" y="3357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26920" y="1613535"/>
            <a:ext cx="1156335" cy="883920"/>
            <a:chOff x="3191" y="2541"/>
            <a:chExt cx="1821" cy="1392"/>
          </a:xfrm>
        </p:grpSpPr>
        <p:sp>
          <p:nvSpPr>
            <p:cNvPr id="322" name="MMConnector"/>
            <p:cNvSpPr/>
            <p:nvPr/>
          </p:nvSpPr>
          <p:spPr>
            <a:xfrm>
              <a:off x="4408" y="3455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3191" y="2541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835" y="2650490"/>
            <a:ext cx="2344420" cy="795020"/>
            <a:chOff x="1320" y="4174"/>
            <a:chExt cx="3692" cy="1252"/>
          </a:xfrm>
        </p:grpSpPr>
        <p:sp>
          <p:nvSpPr>
            <p:cNvPr id="390" name="MMConnector"/>
            <p:cNvSpPr/>
            <p:nvPr/>
          </p:nvSpPr>
          <p:spPr>
            <a:xfrm>
              <a:off x="4408" y="4272"/>
              <a:ext cx="60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320" y="4174"/>
              <a:ext cx="2787" cy="67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与重力的关系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0">
            <a:off x="6195695" y="1471295"/>
            <a:ext cx="2113915" cy="2503805"/>
            <a:chOff x="9981" y="3091"/>
            <a:chExt cx="3329" cy="3943"/>
          </a:xfrm>
        </p:grpSpPr>
        <p:sp>
          <p:nvSpPr>
            <p:cNvPr id="115" name="MMConnector"/>
            <p:cNvSpPr/>
            <p:nvPr/>
          </p:nvSpPr>
          <p:spPr>
            <a:xfrm>
              <a:off x="9981" y="4924"/>
              <a:ext cx="1521" cy="2110"/>
            </a:xfrm>
            <a:custGeom>
              <a:avLst/>
              <a:gdLst/>
              <a:ahLst/>
              <a:cxnLst/>
              <a:pathLst>
                <a:path w="838805" h="480327">
                  <a:moveTo>
                    <a:pt x="-212353" y="146276"/>
                  </a:moveTo>
                  <a:cubicBezTo>
                    <a:pt x="-228284" y="156905"/>
                    <a:pt x="-231979" y="174150"/>
                    <a:pt x="-223736" y="186237"/>
                  </a:cubicBezTo>
                  <a:cubicBezTo>
                    <a:pt x="-215493" y="198323"/>
                    <a:pt x="-197802" y="201580"/>
                    <a:pt x="-182377" y="190227"/>
                  </a:cubicBezTo>
                  <a:cubicBezTo>
                    <a:pt x="-167782" y="179485"/>
                    <a:pt x="-153187" y="168743"/>
                    <a:pt x="-138914" y="157677"/>
                  </a:cubicBezTo>
                  <a:cubicBezTo>
                    <a:pt x="-124641" y="146611"/>
                    <a:pt x="-110689" y="135221"/>
                    <a:pt x="-96916" y="123682"/>
                  </a:cubicBezTo>
                  <a:cubicBezTo>
                    <a:pt x="-83142" y="112144"/>
                    <a:pt x="-69546" y="100456"/>
                    <a:pt x="-56102" y="88655"/>
                  </a:cubicBezTo>
                  <a:cubicBezTo>
                    <a:pt x="-42658" y="76854"/>
                    <a:pt x="-29365" y="64939"/>
                    <a:pt x="-16161" y="52976"/>
                  </a:cubicBezTo>
                  <a:cubicBezTo>
                    <a:pt x="-2958" y="41013"/>
                    <a:pt x="10155" y="29002"/>
                    <a:pt x="23233" y="16998"/>
                  </a:cubicBezTo>
                  <a:cubicBezTo>
                    <a:pt x="36311" y="4994"/>
                    <a:pt x="49353" y="-7003"/>
                    <a:pt x="62416" y="-18937"/>
                  </a:cubicBezTo>
                  <a:cubicBezTo>
                    <a:pt x="75480" y="-30871"/>
                    <a:pt x="88563" y="-42741"/>
                    <a:pt x="101723" y="-54490"/>
                  </a:cubicBezTo>
                  <a:cubicBezTo>
                    <a:pt x="114883" y="-66239"/>
                    <a:pt x="128119" y="-77866"/>
                    <a:pt x="141485" y="-89310"/>
                  </a:cubicBezTo>
                  <a:cubicBezTo>
                    <a:pt x="154850" y="-100754"/>
                    <a:pt x="168345" y="-112014"/>
                    <a:pt x="182020" y="-123024"/>
                  </a:cubicBezTo>
                  <a:cubicBezTo>
                    <a:pt x="195694" y="-134034"/>
                    <a:pt x="209548" y="-144792"/>
                    <a:pt x="223626" y="-155227"/>
                  </a:cubicBezTo>
                  <a:cubicBezTo>
                    <a:pt x="237703" y="-165662"/>
                    <a:pt x="252004" y="-175773"/>
                    <a:pt x="266564" y="-185481"/>
                  </a:cubicBezTo>
                  <a:cubicBezTo>
                    <a:pt x="281124" y="-195189"/>
                    <a:pt x="295942" y="-204495"/>
                    <a:pt x="311037" y="-213317"/>
                  </a:cubicBezTo>
                  <a:cubicBezTo>
                    <a:pt x="326133" y="-222139"/>
                    <a:pt x="341505" y="-230479"/>
                    <a:pt x="357167" y="-238258"/>
                  </a:cubicBezTo>
                  <a:cubicBezTo>
                    <a:pt x="372829" y="-246037"/>
                    <a:pt x="388781" y="-253256"/>
                    <a:pt x="404969" y="-259847"/>
                  </a:cubicBezTo>
                  <a:cubicBezTo>
                    <a:pt x="421157" y="-266439"/>
                    <a:pt x="437581" y="-272403"/>
                    <a:pt x="454341" y="-277698"/>
                  </a:cubicBezTo>
                  <a:cubicBezTo>
                    <a:pt x="471100" y="-282993"/>
                    <a:pt x="488196" y="-287619"/>
                    <a:pt x="505069" y="-291535"/>
                  </a:cubicBezTo>
                  <a:cubicBezTo>
                    <a:pt x="521941" y="-295451"/>
                    <a:pt x="538591" y="-298658"/>
                    <a:pt x="556854" y="-301233"/>
                  </a:cubicBezTo>
                  <a:cubicBezTo>
                    <a:pt x="575117" y="-303809"/>
                    <a:pt x="594994" y="-305753"/>
                    <a:pt x="609360" y="-306822"/>
                  </a:cubicBezTo>
                  <a:cubicBezTo>
                    <a:pt x="623727" y="-307890"/>
                    <a:pt x="632583" y="-308083"/>
                    <a:pt x="641440" y="-308275"/>
                  </a:cubicBezTo>
                  <a:cubicBezTo>
                    <a:pt x="644175" y="-308334"/>
                    <a:pt x="646000" y="-309985"/>
                    <a:pt x="646000" y="-312075"/>
                  </a:cubicBezTo>
                  <a:cubicBezTo>
                    <a:pt x="646000" y="-314165"/>
                    <a:pt x="644175" y="-315808"/>
                    <a:pt x="641440" y="-315875"/>
                  </a:cubicBezTo>
                  <a:cubicBezTo>
                    <a:pt x="632493" y="-316093"/>
                    <a:pt x="623547" y="-316311"/>
                    <a:pt x="608955" y="-315900"/>
                  </a:cubicBezTo>
                  <a:cubicBezTo>
                    <a:pt x="594364" y="-315489"/>
                    <a:pt x="574127" y="-314448"/>
                    <a:pt x="555452" y="-312686"/>
                  </a:cubicBezTo>
                  <a:cubicBezTo>
                    <a:pt x="536777" y="-310924"/>
                    <a:pt x="519663" y="-308442"/>
                    <a:pt x="502258" y="-305239"/>
                  </a:cubicBezTo>
                  <a:cubicBezTo>
                    <a:pt x="484852" y="-302036"/>
                    <a:pt x="467155" y="-298112"/>
                    <a:pt x="449740" y="-293480"/>
                  </a:cubicBezTo>
                  <a:cubicBezTo>
                    <a:pt x="432326" y="-288849"/>
                    <a:pt x="415195" y="-283508"/>
                    <a:pt x="398261" y="-277506"/>
                  </a:cubicBezTo>
                  <a:cubicBezTo>
                    <a:pt x="381327" y="-271505"/>
                    <a:pt x="364590" y="-264841"/>
                    <a:pt x="348121" y="-257587"/>
                  </a:cubicBezTo>
                  <a:cubicBezTo>
                    <a:pt x="331651" y="-250332"/>
                    <a:pt x="315449" y="-242485"/>
                    <a:pt x="299516" y="-234133"/>
                  </a:cubicBezTo>
                  <a:cubicBezTo>
                    <a:pt x="283583" y="-225781"/>
                    <a:pt x="267919" y="-216922"/>
                    <a:pt x="252519" y="-207648"/>
                  </a:cubicBezTo>
                  <a:cubicBezTo>
                    <a:pt x="237118" y="-198375"/>
                    <a:pt x="221981" y="-188685"/>
                    <a:pt x="207081" y="-178670"/>
                  </a:cubicBezTo>
                  <a:cubicBezTo>
                    <a:pt x="192182" y="-168655"/>
                    <a:pt x="177519" y="-158314"/>
                    <a:pt x="163058" y="-147730"/>
                  </a:cubicBezTo>
                  <a:cubicBezTo>
                    <a:pt x="148597" y="-137147"/>
                    <a:pt x="134337" y="-126321"/>
                    <a:pt x="120233" y="-115329"/>
                  </a:cubicBezTo>
                  <a:cubicBezTo>
                    <a:pt x="106130" y="-104337"/>
                    <a:pt x="92184" y="-93180"/>
                    <a:pt x="78347" y="-81927"/>
                  </a:cubicBezTo>
                  <a:cubicBezTo>
                    <a:pt x="64510" y="-70675"/>
                    <a:pt x="50782" y="-59327"/>
                    <a:pt x="37115" y="-47951"/>
                  </a:cubicBezTo>
                  <a:cubicBezTo>
                    <a:pt x="23448" y="-36574"/>
                    <a:pt x="9841" y="-25168"/>
                    <a:pt x="-3754" y="-13796"/>
                  </a:cubicBezTo>
                  <a:cubicBezTo>
                    <a:pt x="-17350" y="-2425"/>
                    <a:pt x="-30934" y="8912"/>
                    <a:pt x="-44553" y="20154"/>
                  </a:cubicBezTo>
                  <a:cubicBezTo>
                    <a:pt x="-58172" y="31397"/>
                    <a:pt x="-71825" y="42544"/>
                    <a:pt x="-85562" y="53525"/>
                  </a:cubicBezTo>
                  <a:cubicBezTo>
                    <a:pt x="-99299" y="64505"/>
                    <a:pt x="-113119" y="75319"/>
                    <a:pt x="-127045" y="85933"/>
                  </a:cubicBezTo>
                  <a:cubicBezTo>
                    <a:pt x="-140972" y="96548"/>
                    <a:pt x="-155006" y="106963"/>
                    <a:pt x="-169242" y="116986"/>
                  </a:cubicBezTo>
                  <a:cubicBezTo>
                    <a:pt x="-183477" y="127010"/>
                    <a:pt x="-197915" y="136643"/>
                    <a:pt x="-212353" y="14627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11187" y="3091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固体压强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8502015" y="831215"/>
            <a:ext cx="772160" cy="1273810"/>
            <a:chOff x="13613" y="2083"/>
            <a:chExt cx="1216" cy="2006"/>
          </a:xfrm>
        </p:grpSpPr>
        <p:sp>
          <p:nvSpPr>
            <p:cNvPr id="297" name="MMConnector"/>
            <p:cNvSpPr/>
            <p:nvPr/>
          </p:nvSpPr>
          <p:spPr>
            <a:xfrm>
              <a:off x="13613" y="3201"/>
              <a:ext cx="604" cy="88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3915" y="208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8502015" y="1349375"/>
            <a:ext cx="772160" cy="495300"/>
            <a:chOff x="13613" y="2899"/>
            <a:chExt cx="1216" cy="780"/>
          </a:xfrm>
        </p:grpSpPr>
        <p:sp>
          <p:nvSpPr>
            <p:cNvPr id="392" name="MMConnector"/>
            <p:cNvSpPr/>
            <p:nvPr/>
          </p:nvSpPr>
          <p:spPr>
            <a:xfrm>
              <a:off x="13613" y="3609"/>
              <a:ext cx="604" cy="71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3915" y="2899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0">
            <a:off x="8502015" y="1868170"/>
            <a:ext cx="1288415" cy="665480"/>
            <a:chOff x="13613" y="3716"/>
            <a:chExt cx="2029" cy="1048"/>
          </a:xfrm>
        </p:grpSpPr>
        <p:sp>
          <p:nvSpPr>
            <p:cNvPr id="151" name="MMConnector"/>
            <p:cNvSpPr/>
            <p:nvPr/>
          </p:nvSpPr>
          <p:spPr>
            <a:xfrm>
              <a:off x="13613" y="4018"/>
              <a:ext cx="604" cy="74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3926" y="3716"/>
              <a:ext cx="1716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0">
            <a:off x="8502015" y="2319020"/>
            <a:ext cx="2204085" cy="991870"/>
            <a:chOff x="13613" y="4426"/>
            <a:chExt cx="3471" cy="1562"/>
          </a:xfrm>
        </p:grpSpPr>
        <p:sp>
          <p:nvSpPr>
            <p:cNvPr id="153" name="MMConnector"/>
            <p:cNvSpPr/>
            <p:nvPr/>
          </p:nvSpPr>
          <p:spPr>
            <a:xfrm>
              <a:off x="13613" y="4426"/>
              <a:ext cx="604" cy="156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3878" y="4533"/>
              <a:ext cx="3207" cy="675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改变压强的方法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13485" y="3475355"/>
            <a:ext cx="1528445" cy="1663065"/>
            <a:chOff x="1910" y="5473"/>
            <a:chExt cx="2407" cy="2619"/>
          </a:xfrm>
        </p:grpSpPr>
        <p:sp>
          <p:nvSpPr>
            <p:cNvPr id="155" name="MMConnector"/>
            <p:cNvSpPr/>
            <p:nvPr/>
          </p:nvSpPr>
          <p:spPr>
            <a:xfrm>
              <a:off x="3713" y="6796"/>
              <a:ext cx="604" cy="1296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910" y="5473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13485" y="3994150"/>
            <a:ext cx="1528445" cy="883920"/>
            <a:chOff x="1910" y="6290"/>
            <a:chExt cx="2407" cy="1392"/>
          </a:xfrm>
        </p:grpSpPr>
        <p:sp>
          <p:nvSpPr>
            <p:cNvPr id="158" name="MMConnector"/>
            <p:cNvSpPr/>
            <p:nvPr/>
          </p:nvSpPr>
          <p:spPr>
            <a:xfrm>
              <a:off x="3713" y="7204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910" y="6290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85595" y="4512945"/>
            <a:ext cx="1156335" cy="534035"/>
            <a:chOff x="2496" y="7107"/>
            <a:chExt cx="1821" cy="841"/>
          </a:xfrm>
        </p:grpSpPr>
        <p:sp>
          <p:nvSpPr>
            <p:cNvPr id="160" name="MMConnector"/>
            <p:cNvSpPr/>
            <p:nvPr/>
          </p:nvSpPr>
          <p:spPr>
            <a:xfrm>
              <a:off x="3713" y="7612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2496" y="7107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99540" y="5222875"/>
            <a:ext cx="1342390" cy="991870"/>
            <a:chOff x="2203" y="8225"/>
            <a:chExt cx="2114" cy="1562"/>
          </a:xfrm>
        </p:grpSpPr>
        <p:sp>
          <p:nvSpPr>
            <p:cNvPr id="162" name="MMConnector"/>
            <p:cNvSpPr/>
            <p:nvPr/>
          </p:nvSpPr>
          <p:spPr>
            <a:xfrm>
              <a:off x="3713" y="8225"/>
              <a:ext cx="604" cy="156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2203" y="8331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连通器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4975" y="5031105"/>
            <a:ext cx="1156335" cy="817245"/>
            <a:chOff x="684" y="7923"/>
            <a:chExt cx="1821" cy="1287"/>
          </a:xfrm>
        </p:grpSpPr>
        <p:sp>
          <p:nvSpPr>
            <p:cNvPr id="165" name="MMConnector"/>
            <p:cNvSpPr/>
            <p:nvPr/>
          </p:nvSpPr>
          <p:spPr>
            <a:xfrm>
              <a:off x="1901" y="8802"/>
              <a:ext cx="60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684" y="792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4975" y="5549900"/>
            <a:ext cx="1156335" cy="557530"/>
            <a:chOff x="684" y="8740"/>
            <a:chExt cx="1821" cy="878"/>
          </a:xfrm>
        </p:grpSpPr>
        <p:sp>
          <p:nvSpPr>
            <p:cNvPr id="167" name="MMConnector"/>
            <p:cNvSpPr/>
            <p:nvPr/>
          </p:nvSpPr>
          <p:spPr>
            <a:xfrm>
              <a:off x="1901" y="9210"/>
              <a:ext cx="60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684" y="8740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10960" y="3366770"/>
            <a:ext cx="1948815" cy="703580"/>
            <a:chOff x="10095" y="5189"/>
            <a:chExt cx="3069" cy="1108"/>
          </a:xfrm>
        </p:grpSpPr>
        <p:sp>
          <p:nvSpPr>
            <p:cNvPr id="105" name="MMConnector"/>
            <p:cNvSpPr/>
            <p:nvPr/>
          </p:nvSpPr>
          <p:spPr>
            <a:xfrm rot="20760000">
              <a:off x="10095" y="5511"/>
              <a:ext cx="1297" cy="490"/>
            </a:xfrm>
            <a:custGeom>
              <a:avLst/>
              <a:gdLst/>
              <a:ahLst/>
              <a:cxnLst/>
              <a:pathLst>
                <a:path w="807240" h="199031">
                  <a:moveTo>
                    <a:pt x="-158420" y="-89686"/>
                  </a:moveTo>
                  <a:cubicBezTo>
                    <a:pt x="-176633" y="-95612"/>
                    <a:pt x="-192408" y="-87042"/>
                    <a:pt x="-196467" y="-72986"/>
                  </a:cubicBezTo>
                  <a:cubicBezTo>
                    <a:pt x="-200526" y="-58931"/>
                    <a:pt x="-191688" y="-43498"/>
                    <a:pt x="-173180" y="-38575"/>
                  </a:cubicBezTo>
                  <a:cubicBezTo>
                    <a:pt x="-156213" y="-34062"/>
                    <a:pt x="-139246" y="-29549"/>
                    <a:pt x="-122308" y="-24824"/>
                  </a:cubicBezTo>
                  <a:cubicBezTo>
                    <a:pt x="-105369" y="-20100"/>
                    <a:pt x="-88459" y="-15163"/>
                    <a:pt x="-71558" y="-10121"/>
                  </a:cubicBezTo>
                  <a:cubicBezTo>
                    <a:pt x="-54658" y="-5079"/>
                    <a:pt x="-37768" y="68"/>
                    <a:pt x="-20878" y="5295"/>
                  </a:cubicBezTo>
                  <a:cubicBezTo>
                    <a:pt x="-3988" y="10522"/>
                    <a:pt x="12901" y="15828"/>
                    <a:pt x="29803" y="21160"/>
                  </a:cubicBezTo>
                  <a:cubicBezTo>
                    <a:pt x="46705" y="26492"/>
                    <a:pt x="63621" y="31851"/>
                    <a:pt x="80563" y="37186"/>
                  </a:cubicBezTo>
                  <a:cubicBezTo>
                    <a:pt x="97505" y="42521"/>
                    <a:pt x="114475" y="47833"/>
                    <a:pt x="131485" y="53068"/>
                  </a:cubicBezTo>
                  <a:cubicBezTo>
                    <a:pt x="148495" y="58304"/>
                    <a:pt x="165546" y="63462"/>
                    <a:pt x="182649" y="68489"/>
                  </a:cubicBezTo>
                  <a:cubicBezTo>
                    <a:pt x="199752" y="73516"/>
                    <a:pt x="216907" y="78411"/>
                    <a:pt x="234124" y="83121"/>
                  </a:cubicBezTo>
                  <a:cubicBezTo>
                    <a:pt x="251341" y="87831"/>
                    <a:pt x="268619" y="92355"/>
                    <a:pt x="285961" y="96641"/>
                  </a:cubicBezTo>
                  <a:cubicBezTo>
                    <a:pt x="303303" y="100926"/>
                    <a:pt x="320709" y="104974"/>
                    <a:pt x="338185" y="108733"/>
                  </a:cubicBezTo>
                  <a:cubicBezTo>
                    <a:pt x="355661" y="112493"/>
                    <a:pt x="373206" y="115966"/>
                    <a:pt x="390788" y="119109"/>
                  </a:cubicBezTo>
                  <a:cubicBezTo>
                    <a:pt x="408369" y="122251"/>
                    <a:pt x="425986" y="125064"/>
                    <a:pt x="443730" y="127512"/>
                  </a:cubicBezTo>
                  <a:cubicBezTo>
                    <a:pt x="461474" y="129959"/>
                    <a:pt x="479344" y="132041"/>
                    <a:pt x="496941" y="133736"/>
                  </a:cubicBezTo>
                  <a:cubicBezTo>
                    <a:pt x="514538" y="135431"/>
                    <a:pt x="531861" y="136739"/>
                    <a:pt x="550325" y="137634"/>
                  </a:cubicBezTo>
                  <a:cubicBezTo>
                    <a:pt x="568790" y="138529"/>
                    <a:pt x="588396" y="139010"/>
                    <a:pt x="603772" y="139119"/>
                  </a:cubicBezTo>
                  <a:cubicBezTo>
                    <a:pt x="619148" y="139228"/>
                    <a:pt x="630294" y="138964"/>
                    <a:pt x="641440" y="138700"/>
                  </a:cubicBezTo>
                  <a:cubicBezTo>
                    <a:pt x="644175" y="138635"/>
                    <a:pt x="646000" y="136990"/>
                    <a:pt x="646000" y="134900"/>
                  </a:cubicBezTo>
                  <a:cubicBezTo>
                    <a:pt x="646000" y="132810"/>
                    <a:pt x="644175" y="131185"/>
                    <a:pt x="641440" y="131100"/>
                  </a:cubicBezTo>
                  <a:cubicBezTo>
                    <a:pt x="630371" y="130758"/>
                    <a:pt x="619301" y="130415"/>
                    <a:pt x="604082" y="129476"/>
                  </a:cubicBezTo>
                  <a:cubicBezTo>
                    <a:pt x="588863" y="128537"/>
                    <a:pt x="569494" y="127001"/>
                    <a:pt x="551299" y="125120"/>
                  </a:cubicBezTo>
                  <a:cubicBezTo>
                    <a:pt x="533103" y="123240"/>
                    <a:pt x="516081" y="121015"/>
                    <a:pt x="498824" y="118396"/>
                  </a:cubicBezTo>
                  <a:cubicBezTo>
                    <a:pt x="481566" y="115778"/>
                    <a:pt x="464074" y="112765"/>
                    <a:pt x="446737" y="109401"/>
                  </a:cubicBezTo>
                  <a:cubicBezTo>
                    <a:pt x="429400" y="106038"/>
                    <a:pt x="412217" y="102323"/>
                    <a:pt x="395091" y="98287"/>
                  </a:cubicBezTo>
                  <a:cubicBezTo>
                    <a:pt x="377965" y="94251"/>
                    <a:pt x="360896" y="89893"/>
                    <a:pt x="343906" y="85255"/>
                  </a:cubicBezTo>
                  <a:cubicBezTo>
                    <a:pt x="326917" y="80618"/>
                    <a:pt x="310009" y="75700"/>
                    <a:pt x="293165" y="70548"/>
                  </a:cubicBezTo>
                  <a:cubicBezTo>
                    <a:pt x="276320" y="65396"/>
                    <a:pt x="259541" y="60009"/>
                    <a:pt x="242814" y="54436"/>
                  </a:cubicBezTo>
                  <a:cubicBezTo>
                    <a:pt x="226087" y="48864"/>
                    <a:pt x="209412" y="43105"/>
                    <a:pt x="192772" y="37211"/>
                  </a:cubicBezTo>
                  <a:cubicBezTo>
                    <a:pt x="176132" y="31316"/>
                    <a:pt x="159526" y="25286"/>
                    <a:pt x="142935" y="19171"/>
                  </a:cubicBezTo>
                  <a:cubicBezTo>
                    <a:pt x="126344" y="13056"/>
                    <a:pt x="109767" y="6855"/>
                    <a:pt x="93183" y="620"/>
                  </a:cubicBezTo>
                  <a:cubicBezTo>
                    <a:pt x="76599" y="-5615"/>
                    <a:pt x="60009" y="-11886"/>
                    <a:pt x="43391" y="-18144"/>
                  </a:cubicBezTo>
                  <a:cubicBezTo>
                    <a:pt x="26774" y="-24401"/>
                    <a:pt x="10130" y="-30647"/>
                    <a:pt x="-6562" y="-36828"/>
                  </a:cubicBezTo>
                  <a:cubicBezTo>
                    <a:pt x="-23254" y="-43010"/>
                    <a:pt x="-39993" y="-49128"/>
                    <a:pt x="-56789" y="-55154"/>
                  </a:cubicBezTo>
                  <a:cubicBezTo>
                    <a:pt x="-73585" y="-61181"/>
                    <a:pt x="-90436" y="-67116"/>
                    <a:pt x="-107384" y="-72856"/>
                  </a:cubicBezTo>
                  <a:cubicBezTo>
                    <a:pt x="-124332" y="-78596"/>
                    <a:pt x="-141376" y="-84141"/>
                    <a:pt x="-158420" y="-896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072" y="5189"/>
              <a:ext cx="2092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rot="0">
            <a:off x="8549640" y="2914015"/>
            <a:ext cx="3258820" cy="883920"/>
            <a:chOff x="13387" y="5832"/>
            <a:chExt cx="5208" cy="1392"/>
          </a:xfrm>
        </p:grpSpPr>
        <p:sp>
          <p:nvSpPr>
            <p:cNvPr id="177" name="MMConnector"/>
            <p:cNvSpPr/>
            <p:nvPr/>
          </p:nvSpPr>
          <p:spPr>
            <a:xfrm>
              <a:off x="13387" y="6746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653" y="5832"/>
              <a:ext cx="4943" cy="675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证明大气压强存在的实验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0">
            <a:off x="8549640" y="3432810"/>
            <a:ext cx="2892425" cy="534035"/>
            <a:chOff x="13387" y="6649"/>
            <a:chExt cx="4622" cy="841"/>
          </a:xfrm>
        </p:grpSpPr>
        <p:sp>
          <p:nvSpPr>
            <p:cNvPr id="178" name="MMConnector"/>
            <p:cNvSpPr/>
            <p:nvPr/>
          </p:nvSpPr>
          <p:spPr>
            <a:xfrm>
              <a:off x="13387" y="7154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653" y="6649"/>
              <a:ext cx="4357" cy="67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测量大气压强的实验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0">
            <a:off x="8549640" y="3950970"/>
            <a:ext cx="2405380" cy="795020"/>
            <a:chOff x="13387" y="7465"/>
            <a:chExt cx="3844" cy="1252"/>
          </a:xfrm>
        </p:grpSpPr>
        <p:sp>
          <p:nvSpPr>
            <p:cNvPr id="169" name="MMConnector"/>
            <p:cNvSpPr/>
            <p:nvPr/>
          </p:nvSpPr>
          <p:spPr>
            <a:xfrm>
              <a:off x="13387" y="7563"/>
              <a:ext cx="60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3653" y="7465"/>
              <a:ext cx="3579" cy="675"/>
            </a:xfrm>
            <a:custGeom>
              <a:avLst/>
              <a:gdLst>
                <a:gd name="rtl" fmla="*/ 54150 w 1048800"/>
                <a:gd name="rtt" fmla="*/ 26030 h 180500"/>
                <a:gd name="rtr" fmla="*/ 996550 w 1048800"/>
                <a:gd name="rtb" fmla="*/ 162830 h 180500"/>
              </a:gdLst>
              <a:ahLst/>
              <a:cxnLst/>
              <a:rect l="rtl" t="rtt" r="rtr" b="rtb"/>
              <a:pathLst>
                <a:path w="1048800" h="180500" stroke="0">
                  <a:moveTo>
                    <a:pt x="0" y="0"/>
                  </a:moveTo>
                  <a:lnTo>
                    <a:pt x="1048800" y="0"/>
                  </a:lnTo>
                  <a:lnTo>
                    <a:pt x="1048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048800" h="180500" fill="none">
                  <a:moveTo>
                    <a:pt x="0" y="180500"/>
                  </a:moveTo>
                  <a:lnTo>
                    <a:pt x="1048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标准大气压的值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49640" y="4256405"/>
            <a:ext cx="2893060" cy="1333500"/>
            <a:chOff x="13463" y="6703"/>
            <a:chExt cx="4556" cy="2100"/>
          </a:xfrm>
        </p:grpSpPr>
        <p:sp>
          <p:nvSpPr>
            <p:cNvPr id="27" name="MMConnector"/>
            <p:cNvSpPr/>
            <p:nvPr/>
          </p:nvSpPr>
          <p:spPr>
            <a:xfrm>
              <a:off x="13463" y="6703"/>
              <a:ext cx="604" cy="210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13728" y="6946"/>
              <a:ext cx="4291" cy="81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大气压与高度的关系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33130" y="4526915"/>
            <a:ext cx="2633345" cy="1813560"/>
            <a:chOff x="13437" y="7129"/>
            <a:chExt cx="4147" cy="2856"/>
          </a:xfrm>
        </p:grpSpPr>
        <p:sp>
          <p:nvSpPr>
            <p:cNvPr id="30" name="MMConnector"/>
            <p:cNvSpPr/>
            <p:nvPr/>
          </p:nvSpPr>
          <p:spPr>
            <a:xfrm>
              <a:off x="13437" y="7129"/>
              <a:ext cx="604" cy="2856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3702" y="7895"/>
              <a:ext cx="3882" cy="664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沸点与气压的关系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810069" y="12433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3115" y="2954655"/>
            <a:ext cx="3786505" cy="532765"/>
            <a:chOff x="813" y="6035"/>
            <a:chExt cx="5963" cy="839"/>
          </a:xfrm>
        </p:grpSpPr>
        <p:grpSp>
          <p:nvGrpSpPr>
            <p:cNvPr id="9" name="组合 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5" name="图片 4" descr="考点·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3262" y="6052"/>
              <a:ext cx="35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压强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6925" y="215646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78510" y="3559175"/>
            <a:ext cx="67589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压力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作用在物体表面的力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叫压力．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方向：</a:t>
            </a:r>
            <a:r>
              <a:rPr lang="zh-CN" sz="2400">
                <a:ea typeface="宋体" panose="02010600030101010101" pitchFamily="2" charset="-122"/>
              </a:rPr>
              <a:t>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于接触面且指向被压物体．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作用点：</a:t>
            </a:r>
            <a:r>
              <a:rPr lang="zh-CN" sz="2400">
                <a:ea typeface="宋体" panose="02010600030101010101" pitchFamily="2" charset="-122"/>
              </a:rPr>
              <a:t>在受力物体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62505" y="424434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　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93060" y="4824095"/>
            <a:ext cx="965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　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55770" y="5356225"/>
            <a:ext cx="1064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763000" y="52844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17600" y="1313815"/>
            <a:ext cx="2321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压力示意图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985" y="2132965"/>
            <a:ext cx="5922645" cy="1941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5235" y="4436110"/>
            <a:ext cx="92525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注：压力与重力的关系：</a:t>
            </a:r>
            <a:r>
              <a:rPr lang="zh-CN" sz="2400">
                <a:cs typeface="仿宋_GB2312" charset="0"/>
              </a:rPr>
              <a:t>只有放在水平面上的物体，压力的大</a:t>
            </a:r>
            <a:r>
              <a:rPr lang="zh-CN" sz="2400">
                <a:latin typeface="Times New Roman" panose="02020603050405020304" pitchFamily="18" charset="0"/>
                <a:cs typeface="仿宋_GB2312" charset="0"/>
              </a:rPr>
              <a:t>小才等于重力的大小</a:t>
            </a:r>
            <a:r>
              <a:rPr lang="zh-CN" sz="2400">
                <a:cs typeface="仿宋_GB2312" charset="0"/>
              </a:rPr>
              <a:t>，方向才与重力方向相同．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977630" y="54336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2305" y="768985"/>
            <a:ext cx="110109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固体压强的计算必考，均在计算题中考查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在物理学中，物体所受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之比叫做压强，用字母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表示压力作用效果的物理量．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单位：帕斯卡，简称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Pa).1 Pa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N/m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表示压强，单位是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表示压力，单位是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表示受力面积，单位是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5140960"/>
            <a:ext cx="11012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a.</a:t>
            </a:r>
            <a:r>
              <a:rPr lang="zh-CN" sz="2400">
                <a:cs typeface="仿宋_GB2312" charset="0"/>
              </a:rPr>
              <a:t>受力面积是指两个物体的实际接触面积；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b.</a:t>
            </a:r>
            <a:r>
              <a:rPr lang="zh-CN" sz="2400">
                <a:cs typeface="仿宋_GB2312" charset="0"/>
              </a:rPr>
              <a:t>根据公式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仿宋_GB2312" charset="0"/>
              </a:rPr>
              <a:t>压强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cs typeface="仿宋_GB2312" charset="0"/>
              </a:rPr>
              <a:t>的单位为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N/m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仿宋_GB2312" charset="0"/>
              </a:rPr>
              <a:t>它的专用名称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——</a:t>
            </a:r>
            <a:r>
              <a:rPr lang="zh-CN" sz="2400">
                <a:cs typeface="仿宋_GB2312" charset="0"/>
              </a:rPr>
              <a:t>帕斯卡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>
                <a:cs typeface="仿宋_GB2312" charset="0"/>
              </a:rPr>
              <a:t>是为了纪念物理学家</a:t>
            </a:r>
            <a:r>
              <a:rPr lang="zh-CN" sz="2400">
                <a:ea typeface="黑体" panose="02010609060101010101" pitchFamily="49" charset="-122"/>
              </a:rPr>
              <a:t>帕斯卡</a:t>
            </a:r>
            <a:r>
              <a:rPr lang="zh-CN" sz="2400">
                <a:cs typeface="仿宋_GB2312" charset="0"/>
              </a:rPr>
              <a:t>而命名的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0005" y="1438910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55360" y="1438910"/>
            <a:ext cx="1645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28" r="93689" b="4117"/>
          <a:stretch>
            <a:fillRect/>
          </a:stretch>
        </p:blipFill>
        <p:spPr>
          <a:xfrm>
            <a:off x="2641600" y="2907665"/>
            <a:ext cx="288290" cy="665480"/>
          </a:xfrm>
          <a:prstGeom prst="rect">
            <a:avLst/>
          </a:prstGeom>
        </p:spPr>
      </p:pic>
      <p:sp>
        <p:nvSpPr>
          <p:cNvPr id="44" name="左大括号 43"/>
          <p:cNvSpPr/>
          <p:nvPr/>
        </p:nvSpPr>
        <p:spPr>
          <a:xfrm>
            <a:off x="1642110" y="3719830"/>
            <a:ext cx="254000" cy="140462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54515" y="44786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2615" y="169386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cs typeface="仿宋_GB2312" charset="0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增大或减小压强的方法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72160" y="2336800"/>
          <a:ext cx="10433685" cy="3443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"/>
                <a:gridCol w="4846320"/>
                <a:gridCol w="4764405"/>
              </a:tblGrid>
              <a:tr h="6629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800735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增大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压强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在压力一定时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减小_______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破窗锤的锤头、锋利的刀片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11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在受力面积一定时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增大________(2016.18C)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压路机的碾子质量很大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增大________的同时减小受力面积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用力钉钉子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816475" y="3166745"/>
            <a:ext cx="1572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53385" y="4413885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98420" y="5136515"/>
            <a:ext cx="978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71305" y="14973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55980" y="1190625"/>
          <a:ext cx="10521315" cy="4252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2770"/>
                <a:gridCol w="5228590"/>
                <a:gridCol w="4719955"/>
              </a:tblGrid>
              <a:tr h="6591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方法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实例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097280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减小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压强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在压力一定时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增大受力面积(2019.4)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书包的背带做得较宽、铁轨下铺枕木、滑雪板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在__________一定时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减小压力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货运汽车严禁超载、建筑房屋时采用空心砖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890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减小________的同时增大____________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在通过易碎的冰面时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应爬行并丢掉多余的负重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301875" y="3259455"/>
            <a:ext cx="1457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11830" y="4252595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38525" y="4763135"/>
            <a:ext cx="1703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受力面积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29750" y="57861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62050" y="1372235"/>
            <a:ext cx="4180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sz="2400">
                <a:ea typeface="黑体" panose="02010609060101010101" pitchFamily="49" charset="-122"/>
              </a:rPr>
              <a:t>常考压强估算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[2018.42(3)]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64590" y="2143760"/>
            <a:ext cx="1732915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08075" y="2792095"/>
            <a:ext cx="8763635" cy="2861310"/>
            <a:chOff x="1405" y="3493"/>
            <a:chExt cx="13165" cy="4506"/>
          </a:xfrm>
        </p:grpSpPr>
        <p:sp>
          <p:nvSpPr>
            <p:cNvPr id="7" name="文本框 6"/>
            <p:cNvSpPr txBox="1"/>
            <p:nvPr/>
          </p:nvSpPr>
          <p:spPr>
            <a:xfrm>
              <a:off x="1405" y="3493"/>
              <a:ext cx="13165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估算时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先估测研究对象的质量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、受力面积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；再根据</a:t>
              </a:r>
              <a:endParaRPr lang="zh-CN" sz="2400">
                <a:solidFill>
                  <a:srgbClr val="1D41D5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公式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＝        计算出压强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取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N/kg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．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a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．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中学生双脚站立时对水平地面的压强约为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Pa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；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b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．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标准大气压约等于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>
                  <a:solidFill>
                    <a:srgbClr val="1D41D5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Pa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；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c</a:t>
              </a:r>
              <a:r>
                <a:rPr lang="zh-CN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．</a:t>
              </a:r>
              <a:r>
                <a:rPr lang="zh-CN" sz="2400">
                  <a:solidFill>
                    <a:srgbClr val="1D41D5"/>
                  </a:solidFill>
                  <a:ea typeface="宋体" panose="02010600030101010101" pitchFamily="2" charset="-122"/>
                </a:rPr>
                <a:t>初中物理课本对水平桌面的压强大约为</a:t>
              </a:r>
              <a:r>
                <a:rPr lang="en-US" sz="24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Pa.</a:t>
              </a:r>
              <a:endParaRPr lang="en-US" alt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5634" y="4257"/>
            <a:ext cx="1152" cy="1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2" imgW="551815" imgH="736600" progId="Equation.DSMT4">
                    <p:embed/>
                  </p:oleObj>
                </mc:Choice>
                <mc:Fallback>
                  <p:oleObj name="" r:id="rId2" imgW="551815" imgH="7366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634" y="4257"/>
                          <a:ext cx="1152" cy="131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970010" y="5175885"/>
            <a:ext cx="2132965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4f0d86a6-1ad8-4075-870b-b27a0254839a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UNIT_TABLE_BEAUTIFY" val="smartTable{7c864dd2-a3c9-4fb3-ab47-5779083f4d6d}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397126be-9252-4933-9049-aa9750b385e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3795</Words>
  <Application>WPS 演示</Application>
  <PresentationFormat>宽屏</PresentationFormat>
  <Paragraphs>379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Calibri</vt:lpstr>
      <vt:lpstr>楷体_GB2312</vt:lpstr>
      <vt:lpstr>新宋体</vt:lpstr>
      <vt:lpstr>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