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305" r:id="rId3"/>
    <p:sldId id="289" r:id="rId4"/>
    <p:sldId id="292" r:id="rId5"/>
    <p:sldId id="293" r:id="rId6"/>
    <p:sldId id="301" r:id="rId7"/>
    <p:sldId id="302" r:id="rId8"/>
    <p:sldId id="303" r:id="rId9"/>
    <p:sldId id="304" r:id="rId10"/>
    <p:sldId id="306" r:id="rId11"/>
    <p:sldId id="323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22" r:id="rId2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5BADF7"/>
    <a:srgbClr val="E6FBFE"/>
    <a:srgbClr val="57D2E3"/>
    <a:srgbClr val="21B1C5"/>
    <a:srgbClr val="B2F3FC"/>
    <a:srgbClr val="4BCFE1"/>
    <a:srgbClr val="6A56A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66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A03437-B6ED-4151-AE16-0E276475DFDE}" type="doc">
      <dgm:prSet loTypeId="urn:microsoft.com/office/officeart/2005/8/layout/chevron2" loCatId="list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zh-CN" altLang="en-US"/>
        </a:p>
      </dgm:t>
    </dgm:pt>
    <dgm:pt modelId="{69992011-3C6E-422D-9EF0-6736ED1A94FB}">
      <dgm:prSet phldrT="[文本]" phldr="1"/>
      <dgm:spPr/>
      <dgm:t>
        <a:bodyPr/>
        <a:lstStyle/>
        <a:p>
          <a:endParaRPr lang="zh-CN" altLang="en-US" dirty="0"/>
        </a:p>
      </dgm:t>
    </dgm:pt>
    <dgm:pt modelId="{4480B0C7-59D8-428C-94B8-B31091778F05}" type="parTrans" cxnId="{3C3C2B67-2B8A-4FC5-B4B6-291C80AA6F43}">
      <dgm:prSet/>
      <dgm:spPr/>
      <dgm:t>
        <a:bodyPr/>
        <a:lstStyle/>
        <a:p>
          <a:endParaRPr lang="zh-CN" altLang="en-US"/>
        </a:p>
      </dgm:t>
    </dgm:pt>
    <dgm:pt modelId="{51845588-2E98-4B3A-B452-48F6AB590872}" type="sibTrans" cxnId="{3C3C2B67-2B8A-4FC5-B4B6-291C80AA6F43}">
      <dgm:prSet/>
      <dgm:spPr/>
      <dgm:t>
        <a:bodyPr/>
        <a:lstStyle/>
        <a:p>
          <a:endParaRPr lang="zh-CN" altLang="en-US"/>
        </a:p>
      </dgm:t>
    </dgm:pt>
    <dgm:pt modelId="{25DCC87B-41B6-4A5B-855A-69A32793AF15}">
      <dgm:prSet phldrT="[文本]"/>
      <dgm:spPr/>
      <dgm:t>
        <a:bodyPr/>
        <a:lstStyle/>
        <a:p>
          <a:r>
            <a:rPr lang="zh-CN" altLang="en-US" dirty="0" smtClean="0"/>
            <a:t>液体压强的特点</a:t>
          </a:r>
          <a:endParaRPr lang="zh-CN" altLang="en-US" dirty="0"/>
        </a:p>
      </dgm:t>
    </dgm:pt>
    <dgm:pt modelId="{E83BB975-8FE9-462D-A9E4-5E9CF3FB4002}" type="parTrans" cxnId="{11B568F5-3F95-4F7F-95F0-26A493B7C618}">
      <dgm:prSet/>
      <dgm:spPr/>
      <dgm:t>
        <a:bodyPr/>
        <a:lstStyle/>
        <a:p>
          <a:endParaRPr lang="zh-CN" altLang="en-US"/>
        </a:p>
      </dgm:t>
    </dgm:pt>
    <dgm:pt modelId="{247E51A0-9D78-4F0D-BA1F-1D4C98D7F413}" type="sibTrans" cxnId="{11B568F5-3F95-4F7F-95F0-26A493B7C618}">
      <dgm:prSet/>
      <dgm:spPr/>
      <dgm:t>
        <a:bodyPr/>
        <a:lstStyle/>
        <a:p>
          <a:endParaRPr lang="zh-CN" altLang="en-US"/>
        </a:p>
      </dgm:t>
    </dgm:pt>
    <dgm:pt modelId="{4B3D3738-2235-4A16-86CC-A447AA38AF0C}">
      <dgm:prSet phldrT="[文本]" phldr="1"/>
      <dgm:spPr/>
      <dgm:t>
        <a:bodyPr/>
        <a:lstStyle/>
        <a:p>
          <a:endParaRPr lang="zh-CN" altLang="en-US" dirty="0"/>
        </a:p>
      </dgm:t>
    </dgm:pt>
    <dgm:pt modelId="{1847DD89-2935-4792-9343-D2B0E446453C}" type="parTrans" cxnId="{D4D5632B-8E62-4335-9BF8-A6DA0DBAF25A}">
      <dgm:prSet/>
      <dgm:spPr/>
      <dgm:t>
        <a:bodyPr/>
        <a:lstStyle/>
        <a:p>
          <a:endParaRPr lang="zh-CN" altLang="en-US"/>
        </a:p>
      </dgm:t>
    </dgm:pt>
    <dgm:pt modelId="{1C73E9FE-7BB2-4AA0-BA87-847879F0841A}" type="sibTrans" cxnId="{D4D5632B-8E62-4335-9BF8-A6DA0DBAF25A}">
      <dgm:prSet/>
      <dgm:spPr/>
      <dgm:t>
        <a:bodyPr/>
        <a:lstStyle/>
        <a:p>
          <a:endParaRPr lang="zh-CN" altLang="en-US"/>
        </a:p>
      </dgm:t>
    </dgm:pt>
    <dgm:pt modelId="{5B20082D-D5AC-4C46-8DCA-840653920E2D}">
      <dgm:prSet phldrT="[文本]"/>
      <dgm:spPr/>
      <dgm:t>
        <a:bodyPr/>
        <a:lstStyle/>
        <a:p>
          <a:r>
            <a:rPr lang="zh-CN" altLang="en-US" dirty="0" smtClean="0"/>
            <a:t>液体压强的大小</a:t>
          </a:r>
          <a:endParaRPr lang="zh-CN" altLang="en-US" dirty="0"/>
        </a:p>
      </dgm:t>
    </dgm:pt>
    <dgm:pt modelId="{2BCD1481-FDB2-44DF-8E9C-5E7333A2B386}" type="parTrans" cxnId="{E88317C8-E9FB-4B1D-A224-D7D6DA120674}">
      <dgm:prSet/>
      <dgm:spPr/>
      <dgm:t>
        <a:bodyPr/>
        <a:lstStyle/>
        <a:p>
          <a:endParaRPr lang="zh-CN" altLang="en-US"/>
        </a:p>
      </dgm:t>
    </dgm:pt>
    <dgm:pt modelId="{F1C5D322-B1E3-4520-92EE-8E8212C0B3AE}" type="sibTrans" cxnId="{E88317C8-E9FB-4B1D-A224-D7D6DA120674}">
      <dgm:prSet/>
      <dgm:spPr/>
      <dgm:t>
        <a:bodyPr/>
        <a:lstStyle/>
        <a:p>
          <a:endParaRPr lang="zh-CN" altLang="en-US"/>
        </a:p>
      </dgm:t>
    </dgm:pt>
    <dgm:pt modelId="{9C922A22-4BCD-4128-AD12-D71B3CEB7AEC}" type="pres">
      <dgm:prSet presAssocID="{82A03437-B6ED-4151-AE16-0E276475DF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F9B00C1-65AE-4132-8CB8-53DA38EDB540}" type="pres">
      <dgm:prSet presAssocID="{69992011-3C6E-422D-9EF0-6736ED1A94FB}" presName="composite" presStyleCnt="0"/>
      <dgm:spPr/>
    </dgm:pt>
    <dgm:pt modelId="{E6F31A1A-9098-483A-80F7-D0CCA06EAAD0}" type="pres">
      <dgm:prSet presAssocID="{69992011-3C6E-422D-9EF0-6736ED1A94F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11755B-EE69-4957-BDA8-164970868B16}" type="pres">
      <dgm:prSet presAssocID="{69992011-3C6E-422D-9EF0-6736ED1A94F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EC4A2F-B6DC-43AB-AF40-4B53F909FE23}" type="pres">
      <dgm:prSet presAssocID="{51845588-2E98-4B3A-B452-48F6AB590872}" presName="sp" presStyleCnt="0"/>
      <dgm:spPr/>
    </dgm:pt>
    <dgm:pt modelId="{7F21EE3E-C02A-4247-BE72-0C3FFA6D61F3}" type="pres">
      <dgm:prSet presAssocID="{4B3D3738-2235-4A16-86CC-A447AA38AF0C}" presName="composite" presStyleCnt="0"/>
      <dgm:spPr/>
    </dgm:pt>
    <dgm:pt modelId="{60B1B5A7-641B-4276-9E81-49E5107C9E7D}" type="pres">
      <dgm:prSet presAssocID="{4B3D3738-2235-4A16-86CC-A447AA38AF0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69C737-B595-45B4-9E38-4B6F8ACADEB8}" type="pres">
      <dgm:prSet presAssocID="{4B3D3738-2235-4A16-86CC-A447AA38AF0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4D5632B-8E62-4335-9BF8-A6DA0DBAF25A}" srcId="{82A03437-B6ED-4151-AE16-0E276475DFDE}" destId="{4B3D3738-2235-4A16-86CC-A447AA38AF0C}" srcOrd="1" destOrd="0" parTransId="{1847DD89-2935-4792-9343-D2B0E446453C}" sibTransId="{1C73E9FE-7BB2-4AA0-BA87-847879F0841A}"/>
    <dgm:cxn modelId="{3C3C2B67-2B8A-4FC5-B4B6-291C80AA6F43}" srcId="{82A03437-B6ED-4151-AE16-0E276475DFDE}" destId="{69992011-3C6E-422D-9EF0-6736ED1A94FB}" srcOrd="0" destOrd="0" parTransId="{4480B0C7-59D8-428C-94B8-B31091778F05}" sibTransId="{51845588-2E98-4B3A-B452-48F6AB590872}"/>
    <dgm:cxn modelId="{11B568F5-3F95-4F7F-95F0-26A493B7C618}" srcId="{69992011-3C6E-422D-9EF0-6736ED1A94FB}" destId="{25DCC87B-41B6-4A5B-855A-69A32793AF15}" srcOrd="0" destOrd="0" parTransId="{E83BB975-8FE9-462D-A9E4-5E9CF3FB4002}" sibTransId="{247E51A0-9D78-4F0D-BA1F-1D4C98D7F413}"/>
    <dgm:cxn modelId="{E39022FA-A529-4203-8605-06D8B077DF1B}" type="presOf" srcId="{82A03437-B6ED-4151-AE16-0E276475DFDE}" destId="{9C922A22-4BCD-4128-AD12-D71B3CEB7AEC}" srcOrd="0" destOrd="0" presId="urn:microsoft.com/office/officeart/2005/8/layout/chevron2"/>
    <dgm:cxn modelId="{597AFD43-79BD-4CE9-ABA2-BE0410E0A7F5}" type="presOf" srcId="{25DCC87B-41B6-4A5B-855A-69A32793AF15}" destId="{0A11755B-EE69-4957-BDA8-164970868B16}" srcOrd="0" destOrd="0" presId="urn:microsoft.com/office/officeart/2005/8/layout/chevron2"/>
    <dgm:cxn modelId="{E88317C8-E9FB-4B1D-A224-D7D6DA120674}" srcId="{4B3D3738-2235-4A16-86CC-A447AA38AF0C}" destId="{5B20082D-D5AC-4C46-8DCA-840653920E2D}" srcOrd="0" destOrd="0" parTransId="{2BCD1481-FDB2-44DF-8E9C-5E7333A2B386}" sibTransId="{F1C5D322-B1E3-4520-92EE-8E8212C0B3AE}"/>
    <dgm:cxn modelId="{1BCB1FA6-C8C4-4F8B-AB87-7BFC291F97F1}" type="presOf" srcId="{4B3D3738-2235-4A16-86CC-A447AA38AF0C}" destId="{60B1B5A7-641B-4276-9E81-49E5107C9E7D}" srcOrd="0" destOrd="0" presId="urn:microsoft.com/office/officeart/2005/8/layout/chevron2"/>
    <dgm:cxn modelId="{B8DCAB45-F60B-4E2B-B141-90215E0D24C5}" type="presOf" srcId="{69992011-3C6E-422D-9EF0-6736ED1A94FB}" destId="{E6F31A1A-9098-483A-80F7-D0CCA06EAAD0}" srcOrd="0" destOrd="0" presId="urn:microsoft.com/office/officeart/2005/8/layout/chevron2"/>
    <dgm:cxn modelId="{64ED8679-D167-425A-8A3E-7C1203360930}" type="presOf" srcId="{5B20082D-D5AC-4C46-8DCA-840653920E2D}" destId="{F569C737-B595-45B4-9E38-4B6F8ACADEB8}" srcOrd="0" destOrd="0" presId="urn:microsoft.com/office/officeart/2005/8/layout/chevron2"/>
    <dgm:cxn modelId="{CCED4247-149C-4F14-B09D-BF6A0A00BB35}" type="presParOf" srcId="{9C922A22-4BCD-4128-AD12-D71B3CEB7AEC}" destId="{8F9B00C1-65AE-4132-8CB8-53DA38EDB540}" srcOrd="0" destOrd="0" presId="urn:microsoft.com/office/officeart/2005/8/layout/chevron2"/>
    <dgm:cxn modelId="{E1588019-5CCF-4840-93B1-F59FB079D6B7}" type="presParOf" srcId="{8F9B00C1-65AE-4132-8CB8-53DA38EDB540}" destId="{E6F31A1A-9098-483A-80F7-D0CCA06EAAD0}" srcOrd="0" destOrd="0" presId="urn:microsoft.com/office/officeart/2005/8/layout/chevron2"/>
    <dgm:cxn modelId="{CCDCB91C-A253-4BF4-9CD5-7BB5A880AE5F}" type="presParOf" srcId="{8F9B00C1-65AE-4132-8CB8-53DA38EDB540}" destId="{0A11755B-EE69-4957-BDA8-164970868B16}" srcOrd="1" destOrd="0" presId="urn:microsoft.com/office/officeart/2005/8/layout/chevron2"/>
    <dgm:cxn modelId="{97754EE9-A54F-4B5C-B93D-C951FCE45B90}" type="presParOf" srcId="{9C922A22-4BCD-4128-AD12-D71B3CEB7AEC}" destId="{3DEC4A2F-B6DC-43AB-AF40-4B53F909FE23}" srcOrd="1" destOrd="0" presId="urn:microsoft.com/office/officeart/2005/8/layout/chevron2"/>
    <dgm:cxn modelId="{36044B93-33FE-4979-A635-A99A67AD19E6}" type="presParOf" srcId="{9C922A22-4BCD-4128-AD12-D71B3CEB7AEC}" destId="{7F21EE3E-C02A-4247-BE72-0C3FFA6D61F3}" srcOrd="2" destOrd="0" presId="urn:microsoft.com/office/officeart/2005/8/layout/chevron2"/>
    <dgm:cxn modelId="{C182CA7F-E7A8-4FFE-A128-EDA55A74AB42}" type="presParOf" srcId="{7F21EE3E-C02A-4247-BE72-0C3FFA6D61F3}" destId="{60B1B5A7-641B-4276-9E81-49E5107C9E7D}" srcOrd="0" destOrd="0" presId="urn:microsoft.com/office/officeart/2005/8/layout/chevron2"/>
    <dgm:cxn modelId="{12E20F8D-68DA-460D-9595-7517B1EB8EA3}" type="presParOf" srcId="{7F21EE3E-C02A-4247-BE72-0C3FFA6D61F3}" destId="{F569C737-B595-45B4-9E38-4B6F8ACADE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F31A1A-9098-483A-80F7-D0CCA06EAAD0}">
      <dsp:nvSpPr>
        <dsp:cNvPr id="0" name=""/>
        <dsp:cNvSpPr/>
      </dsp:nvSpPr>
      <dsp:spPr>
        <a:xfrm rot="5400000">
          <a:off x="-258944" y="260013"/>
          <a:ext cx="1726294" cy="120840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200" kern="1200" dirty="0"/>
        </a:p>
      </dsp:txBody>
      <dsp:txXfrm rot="5400000">
        <a:off x="-258944" y="260013"/>
        <a:ext cx="1726294" cy="1208406"/>
      </dsp:txXfrm>
    </dsp:sp>
    <dsp:sp modelId="{0A11755B-EE69-4957-BDA8-164970868B16}">
      <dsp:nvSpPr>
        <dsp:cNvPr id="0" name=""/>
        <dsp:cNvSpPr/>
      </dsp:nvSpPr>
      <dsp:spPr>
        <a:xfrm rot="5400000">
          <a:off x="2798739" y="-1589264"/>
          <a:ext cx="1122091" cy="4302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4100" kern="1200" dirty="0" smtClean="0"/>
            <a:t>液体压强的特点</a:t>
          </a:r>
          <a:endParaRPr lang="zh-CN" altLang="en-US" sz="4100" kern="1200" dirty="0"/>
        </a:p>
      </dsp:txBody>
      <dsp:txXfrm rot="5400000">
        <a:off x="2798739" y="-1589264"/>
        <a:ext cx="1122091" cy="4302758"/>
      </dsp:txXfrm>
    </dsp:sp>
    <dsp:sp modelId="{60B1B5A7-641B-4276-9E81-49E5107C9E7D}">
      <dsp:nvSpPr>
        <dsp:cNvPr id="0" name=""/>
        <dsp:cNvSpPr/>
      </dsp:nvSpPr>
      <dsp:spPr>
        <a:xfrm rot="5400000">
          <a:off x="-258944" y="1693880"/>
          <a:ext cx="1726294" cy="1208406"/>
        </a:xfrm>
        <a:prstGeom prst="chevron">
          <a:avLst/>
        </a:prstGeom>
        <a:solidFill>
          <a:schemeClr val="accent5">
            <a:hueOff val="-11350954"/>
            <a:satOff val="17233"/>
            <a:lumOff val="-30195"/>
            <a:alphaOff val="0"/>
          </a:schemeClr>
        </a:solidFill>
        <a:ln w="25400" cap="flat" cmpd="sng" algn="ctr">
          <a:solidFill>
            <a:schemeClr val="accent5">
              <a:hueOff val="-11350954"/>
              <a:satOff val="17233"/>
              <a:lumOff val="-30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200" kern="1200" dirty="0"/>
        </a:p>
      </dsp:txBody>
      <dsp:txXfrm rot="5400000">
        <a:off x="-258944" y="1693880"/>
        <a:ext cx="1726294" cy="1208406"/>
      </dsp:txXfrm>
    </dsp:sp>
    <dsp:sp modelId="{F569C737-B595-45B4-9E38-4B6F8ACADEB8}">
      <dsp:nvSpPr>
        <dsp:cNvPr id="0" name=""/>
        <dsp:cNvSpPr/>
      </dsp:nvSpPr>
      <dsp:spPr>
        <a:xfrm rot="5400000">
          <a:off x="2798739" y="-155397"/>
          <a:ext cx="1122091" cy="4302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1350954"/>
              <a:satOff val="17233"/>
              <a:lumOff val="-30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4100" kern="1200" dirty="0" smtClean="0"/>
            <a:t>液体压强的大小</a:t>
          </a:r>
          <a:endParaRPr lang="zh-CN" altLang="en-US" sz="4100" kern="1200" dirty="0"/>
        </a:p>
      </dsp:txBody>
      <dsp:txXfrm rot="5400000">
        <a:off x="2798739" y="-155397"/>
        <a:ext cx="1122091" cy="430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863359-D2C5-4F94-A656-A53BC29AE6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3DED8A-1DBC-4AAA-B69C-E3D83AA2004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1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3" y="2127509"/>
            <a:ext cx="12192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73630"/>
            <a:ext cx="777049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28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363" name="组合 8"/>
          <p:cNvGrpSpPr/>
          <p:nvPr/>
        </p:nvGrpSpPr>
        <p:grpSpPr>
          <a:xfrm>
            <a:off x="1916113" y="1987550"/>
            <a:ext cx="4157662" cy="1844675"/>
            <a:chOff x="866613" y="2105678"/>
            <a:chExt cx="4158615" cy="1844972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3860" y="2105678"/>
              <a:ext cx="2497138" cy="101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第九章</a:t>
              </a:r>
              <a:endPara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第二节</a:t>
              </a:r>
              <a:endPara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866613" y="3120571"/>
              <a:ext cx="4158615" cy="83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30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液体的</a:t>
              </a:r>
              <a:r>
                <a:rPr kumimoji="0" lang="zh-CN" altLang="en-US" sz="4800" b="1" i="0" u="none" strike="noStrike" kern="1200" cap="none" spc="30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压强</a:t>
              </a:r>
              <a:endParaRPr kumimoji="0" lang="en-US" altLang="zh-CN" sz="48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pic>
        <p:nvPicPr>
          <p:cNvPr id="1027" name="Picture 3" descr="C:\Users\Administrator.SC-201809101029\Desktop\2009092406174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360" y="-152119"/>
            <a:ext cx="4849640" cy="7010119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9684"/>
            <a:ext cx="21050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524" y="1556239"/>
            <a:ext cx="2913571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1"/>
          <p:cNvSpPr txBox="1"/>
          <p:nvPr/>
        </p:nvSpPr>
        <p:spPr>
          <a:xfrm>
            <a:off x="651852" y="375725"/>
            <a:ext cx="3856355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Calibri" panose="020F0502020204030204" pitchFamily="34" charset="0"/>
                <a:ea typeface="楷体_GB2312" pitchFamily="49" charset="-122"/>
              </a:rPr>
              <a:t>二、液体压强的大小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7300" y="1428359"/>
            <a:ext cx="5026025" cy="5187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latin typeface="Times New Roman" panose="02020603050405020304" pitchFamily="18" charset="0"/>
              </a:rPr>
              <a:t>S</a:t>
            </a:r>
            <a:r>
              <a:rPr lang="zh-CN" altLang="en-US" sz="2800" b="1" dirty="0">
                <a:latin typeface="Calibri" panose="020F0502020204030204" pitchFamily="34" charset="0"/>
              </a:rPr>
              <a:t>平面上方的液柱对平面的压力</a:t>
            </a:r>
          </a:p>
        </p:txBody>
      </p:sp>
      <p:graphicFrame>
        <p:nvGraphicFramePr>
          <p:cNvPr id="5" name="对象 4"/>
          <p:cNvGraphicFramePr>
            <a:graphicFrameLocks/>
          </p:cNvGraphicFramePr>
          <p:nvPr/>
        </p:nvGraphicFramePr>
        <p:xfrm>
          <a:off x="5845175" y="2631440"/>
          <a:ext cx="4770755" cy="560070"/>
        </p:xfrm>
        <a:graphic>
          <a:graphicData uri="http://schemas.openxmlformats.org/presentationml/2006/ole">
            <p:oleObj spid="_x0000_s2050" r:id="rId4" imgW="40233600" imgH="4876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0780" y="3361690"/>
            <a:ext cx="2684145" cy="5187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平面受到的压强</a:t>
            </a:r>
          </a:p>
        </p:txBody>
      </p:sp>
      <p:graphicFrame>
        <p:nvGraphicFramePr>
          <p:cNvPr id="7" name="对象 6"/>
          <p:cNvGraphicFramePr>
            <a:graphicFrameLocks/>
          </p:cNvGraphicFramePr>
          <p:nvPr/>
        </p:nvGraphicFramePr>
        <p:xfrm>
          <a:off x="6670675" y="3934460"/>
          <a:ext cx="2433955" cy="1143000"/>
        </p:xfrm>
        <a:graphic>
          <a:graphicData uri="http://schemas.openxmlformats.org/presentationml/2006/ole">
            <p:oleObj spid="_x0000_s2051" r:id="rId5" imgW="20116800" imgH="9448800" progId="Equation.3">
              <p:embed/>
            </p:oleObj>
          </a:graphicData>
        </a:graphic>
      </p:graphicFrame>
      <p:sp>
        <p:nvSpPr>
          <p:cNvPr id="6152" name="TextBox 7"/>
          <p:cNvSpPr txBox="1"/>
          <p:nvPr/>
        </p:nvSpPr>
        <p:spPr>
          <a:xfrm>
            <a:off x="2208530" y="5593715"/>
            <a:ext cx="6097270" cy="518795"/>
          </a:xfrm>
          <a:prstGeom prst="rect">
            <a:avLst/>
          </a:prstGeom>
          <a:noFill/>
          <a:ln w="25400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因此，液面下深度为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处液体的压强为</a:t>
            </a:r>
          </a:p>
        </p:txBody>
      </p:sp>
      <p:grpSp>
        <p:nvGrpSpPr>
          <p:cNvPr id="2" name="组合 10"/>
          <p:cNvGrpSpPr/>
          <p:nvPr/>
        </p:nvGrpSpPr>
        <p:grpSpPr>
          <a:xfrm>
            <a:off x="8472805" y="5234940"/>
            <a:ext cx="2143125" cy="1143000"/>
            <a:chOff x="6572264" y="5357826"/>
            <a:chExt cx="2143140" cy="1143008"/>
          </a:xfrm>
        </p:grpSpPr>
        <p:sp>
          <p:nvSpPr>
            <p:cNvPr id="10" name="圆角矩形 9"/>
            <p:cNvSpPr/>
            <p:nvPr/>
          </p:nvSpPr>
          <p:spPr>
            <a:xfrm>
              <a:off x="6572264" y="5357826"/>
              <a:ext cx="2143140" cy="1143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BADF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6147" name="对象 6146"/>
            <p:cNvGraphicFramePr>
              <a:graphicFrameLocks/>
            </p:cNvGraphicFramePr>
            <p:nvPr/>
          </p:nvGraphicFramePr>
          <p:xfrm>
            <a:off x="6572264" y="5572140"/>
            <a:ext cx="1916536" cy="714380"/>
          </p:xfrm>
          <a:graphic>
            <a:graphicData uri="http://schemas.openxmlformats.org/presentationml/2006/ole">
              <p:oleObj spid="_x0000_s2052" r:id="rId6" imgW="13106400" imgH="487680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1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39" y="523775"/>
            <a:ext cx="7396161" cy="605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文本占位符 56321"/>
          <p:cNvSpPr>
            <a:spLocks noGrp="1"/>
          </p:cNvSpPr>
          <p:nvPr/>
        </p:nvSpPr>
        <p:spPr>
          <a:xfrm>
            <a:off x="1349375" y="742950"/>
            <a:ext cx="10428605" cy="23685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b="1" dirty="0">
                <a:latin typeface="Arial" panose="020B0604020202020204" pitchFamily="34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</a:rPr>
              <a:t>、如图所示，水平桌面上的甲、乙两个圆柱形容器装有相同质量的水．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水</a:t>
            </a:r>
            <a:r>
              <a:rPr lang="zh-CN" altLang="en-US" b="1" dirty="0">
                <a:latin typeface="Arial" panose="020B0604020202020204" pitchFamily="34" charset="0"/>
              </a:rPr>
              <a:t>对甲、乙两容器底的压强的大小关系是  </a:t>
            </a:r>
            <a:r>
              <a:rPr lang="en-US" altLang="zh-CN" b="1" dirty="0">
                <a:latin typeface="Arial" panose="020B0604020202020204" pitchFamily="34" charset="0"/>
              </a:rPr>
              <a:t>p</a:t>
            </a:r>
            <a:r>
              <a:rPr lang="zh-CN" altLang="en-US" b="1" baseline="-25000" dirty="0">
                <a:latin typeface="Arial" panose="020B0604020202020204" pitchFamily="34" charset="0"/>
              </a:rPr>
              <a:t>甲</a:t>
            </a:r>
            <a:r>
              <a:rPr lang="en-US" altLang="zh-CN" b="1" dirty="0">
                <a:latin typeface="Arial" panose="020B0604020202020204" pitchFamily="34" charset="0"/>
              </a:rPr>
              <a:t>____p</a:t>
            </a:r>
            <a:r>
              <a:rPr lang="zh-CN" altLang="en-US" b="1" baseline="-25000" dirty="0">
                <a:latin typeface="Arial" panose="020B0604020202020204" pitchFamily="34" charset="0"/>
              </a:rPr>
              <a:t>乙</a:t>
            </a:r>
            <a:r>
              <a:rPr lang="zh-CN" altLang="en-US" b="1" dirty="0">
                <a:latin typeface="Arial" panose="020B0604020202020204" pitchFamily="34" charset="0"/>
              </a:rPr>
              <a:t>．</a:t>
            </a:r>
            <a:r>
              <a:rPr lang="en-US" altLang="zh-CN" b="1" dirty="0">
                <a:latin typeface="Arial" panose="020B0604020202020204" pitchFamily="34" charset="0"/>
              </a:rPr>
              <a:t>   (</a:t>
            </a:r>
            <a:r>
              <a:rPr lang="zh-CN" altLang="en-US" b="1" dirty="0">
                <a:latin typeface="Arial" panose="020B0604020202020204" pitchFamily="34" charset="0"/>
              </a:rPr>
              <a:t>填“＞”、“＜”或“＝”</a:t>
            </a:r>
            <a:r>
              <a:rPr lang="en-US" altLang="zh-CN" b="1" dirty="0">
                <a:latin typeface="Arial" panose="020B0604020202020204" pitchFamily="34" charset="0"/>
              </a:rPr>
              <a:t>) </a:t>
            </a:r>
          </a:p>
          <a:p>
            <a:pPr>
              <a:spcBef>
                <a:spcPct val="0"/>
              </a:spcBef>
              <a:buNone/>
            </a:pPr>
            <a:endParaRPr lang="zh-CN" altLang="en-US" b="1" dirty="0">
              <a:latin typeface="Arial" panose="020B0604020202020204" pitchFamily="34" charset="0"/>
            </a:endParaRPr>
          </a:p>
          <a:p>
            <a:endParaRPr lang="zh-CN" altLang="en-US" sz="2800" dirty="0"/>
          </a:p>
        </p:txBody>
      </p:sp>
      <p:sp>
        <p:nvSpPr>
          <p:cNvPr id="56323" name="文本框 56322"/>
          <p:cNvSpPr txBox="1"/>
          <p:nvPr/>
        </p:nvSpPr>
        <p:spPr>
          <a:xfrm>
            <a:off x="3192054" y="1676218"/>
            <a:ext cx="674370" cy="579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&lt;</a:t>
            </a:r>
          </a:p>
        </p:txBody>
      </p:sp>
      <p:pic>
        <p:nvPicPr>
          <p:cNvPr id="56324" name="图片 56323" descr="image1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7910" y="2830830"/>
            <a:ext cx="4996180" cy="3487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文本占位符 57346"/>
          <p:cNvSpPr>
            <a:spLocks noGrp="1"/>
          </p:cNvSpPr>
          <p:nvPr/>
        </p:nvSpPr>
        <p:spPr>
          <a:xfrm>
            <a:off x="1304925" y="1012190"/>
            <a:ext cx="9852025" cy="452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b="1"/>
              <a:t>2</a:t>
            </a:r>
            <a:r>
              <a:rPr lang="zh-CN" altLang="en-US" b="1" dirty="0"/>
              <a:t>、 如图所示，瓶子里装有半瓶水，用塞子塞紧瓶口，然后将瓶子</a:t>
            </a:r>
            <a:r>
              <a:rPr lang="zh-CN" altLang="en-US" b="1" dirty="0">
                <a:solidFill>
                  <a:schemeClr val="hlink"/>
                </a:solidFill>
              </a:rPr>
              <a:t>倒过来</a:t>
            </a:r>
            <a:r>
              <a:rPr lang="zh-CN" altLang="en-US" b="1" dirty="0"/>
              <a:t>，这时瓶里的水对塞子的压强跟没有倒置时水对瓶底的压强比较（    ）</a:t>
            </a:r>
          </a:p>
          <a:p>
            <a:pPr>
              <a:buNone/>
            </a:pPr>
            <a:r>
              <a:rPr lang="en-US" altLang="zh-CN" b="1"/>
              <a:t>    A. </a:t>
            </a:r>
            <a:r>
              <a:rPr lang="zh-CN" altLang="en-US" b="1" dirty="0"/>
              <a:t>压强变大            </a:t>
            </a:r>
          </a:p>
          <a:p>
            <a:pPr>
              <a:buNone/>
            </a:pPr>
            <a:r>
              <a:rPr lang="en-US" altLang="zh-CN" b="1"/>
              <a:t>    B. </a:t>
            </a:r>
            <a:r>
              <a:rPr lang="zh-CN" altLang="en-US" b="1" dirty="0"/>
              <a:t>压强变小       </a:t>
            </a:r>
          </a:p>
          <a:p>
            <a:pPr>
              <a:buNone/>
            </a:pPr>
            <a:r>
              <a:rPr lang="en-US" altLang="zh-CN" b="1"/>
              <a:t>    C. </a:t>
            </a:r>
            <a:r>
              <a:rPr lang="zh-CN" altLang="en-US" b="1" dirty="0"/>
              <a:t>压强不变      </a:t>
            </a:r>
          </a:p>
          <a:p>
            <a:pPr>
              <a:buNone/>
            </a:pPr>
            <a:r>
              <a:rPr lang="zh-CN" altLang="en-US" b="1" dirty="0"/>
              <a:t>    </a:t>
            </a:r>
            <a:r>
              <a:rPr lang="en-US" altLang="zh-CN" b="1"/>
              <a:t>D. </a:t>
            </a:r>
            <a:r>
              <a:rPr lang="zh-CN" altLang="en-US" b="1" dirty="0"/>
              <a:t>无法判断</a:t>
            </a:r>
          </a:p>
        </p:txBody>
      </p:sp>
      <p:pic>
        <p:nvPicPr>
          <p:cNvPr id="57348" name="图片 57347" descr="image1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0235" y="2614295"/>
            <a:ext cx="1536700" cy="3644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文本占位符 58370"/>
          <p:cNvSpPr>
            <a:spLocks noGrp="1"/>
          </p:cNvSpPr>
          <p:nvPr/>
        </p:nvSpPr>
        <p:spPr>
          <a:xfrm>
            <a:off x="982980" y="769620"/>
            <a:ext cx="10226040" cy="45262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b="1"/>
              <a:t>3</a:t>
            </a:r>
            <a:r>
              <a:rPr lang="zh-CN" altLang="en-US" b="1" dirty="0"/>
              <a:t>、如图所示，竖直放置的试管中盛有约一半的水，若将试管稍稍倾斜一些，那么</a:t>
            </a:r>
            <a:r>
              <a:rPr lang="en-US" altLang="zh-CN" b="1"/>
              <a:t> </a:t>
            </a:r>
            <a:r>
              <a:rPr lang="zh-CN" altLang="en-US" b="1" dirty="0"/>
              <a:t>试管中水的质量</a:t>
            </a:r>
            <a:r>
              <a:rPr lang="en-US" altLang="zh-CN" b="1"/>
              <a:t>______</a:t>
            </a:r>
            <a:r>
              <a:rPr lang="zh-CN" altLang="en-US" b="1" dirty="0"/>
              <a:t>，水的深度</a:t>
            </a:r>
            <a:r>
              <a:rPr lang="en-US" altLang="zh-CN" b="1"/>
              <a:t>_________,</a:t>
            </a:r>
            <a:r>
              <a:rPr lang="zh-CN" altLang="en-US" b="1" dirty="0"/>
              <a:t>水对试管底的压强</a:t>
            </a:r>
            <a:r>
              <a:rPr lang="en-US" altLang="zh-CN" b="1"/>
              <a:t>_________</a:t>
            </a:r>
            <a:r>
              <a:rPr lang="zh-CN" altLang="en-US" b="1" dirty="0"/>
              <a:t>。</a:t>
            </a:r>
          </a:p>
        </p:txBody>
      </p:sp>
      <p:pic>
        <p:nvPicPr>
          <p:cNvPr id="58373" name="图片 5837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9680" y="2891155"/>
            <a:ext cx="3146425" cy="3105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文本占位符 61442"/>
          <p:cNvSpPr>
            <a:spLocks noGrp="1"/>
          </p:cNvSpPr>
          <p:nvPr/>
        </p:nvSpPr>
        <p:spPr>
          <a:xfrm>
            <a:off x="1156970" y="814705"/>
            <a:ext cx="9607550" cy="45262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b="1"/>
              <a:t>4</a:t>
            </a:r>
            <a:r>
              <a:rPr lang="zh-CN" altLang="en-US" b="1" dirty="0"/>
              <a:t>、放在水平桌面上的两个圆柱形容器中装有</a:t>
            </a:r>
            <a:r>
              <a:rPr lang="zh-CN" altLang="en-US" b="1" dirty="0">
                <a:solidFill>
                  <a:schemeClr val="hlink"/>
                </a:solidFill>
              </a:rPr>
              <a:t>质量相等</a:t>
            </a:r>
            <a:r>
              <a:rPr lang="zh-CN" altLang="en-US" b="1" dirty="0"/>
              <a:t>的</a:t>
            </a:r>
            <a:r>
              <a:rPr lang="zh-CN" altLang="en-US" b="1" dirty="0">
                <a:solidFill>
                  <a:schemeClr val="hlink"/>
                </a:solidFill>
              </a:rPr>
              <a:t>不同液体</a:t>
            </a:r>
            <a:r>
              <a:rPr lang="zh-CN" altLang="en-US" b="1" dirty="0"/>
              <a:t>，且</a:t>
            </a:r>
            <a:r>
              <a:rPr lang="zh-CN" altLang="en-US" b="1" dirty="0">
                <a:solidFill>
                  <a:schemeClr val="hlink"/>
                </a:solidFill>
              </a:rPr>
              <a:t>液面相平</a:t>
            </a:r>
            <a:r>
              <a:rPr lang="zh-CN" altLang="en-US" b="1" dirty="0"/>
              <a:t>（如图所示），比较</a:t>
            </a:r>
            <a:r>
              <a:rPr lang="en-US" altLang="zh-CN" b="1"/>
              <a:t>A</a:t>
            </a:r>
            <a:r>
              <a:rPr lang="zh-CN" altLang="en-US" b="1" dirty="0"/>
              <a:t>、</a:t>
            </a:r>
            <a:r>
              <a:rPr lang="en-US" altLang="zh-CN" b="1"/>
              <a:t>B</a:t>
            </a:r>
            <a:r>
              <a:rPr lang="zh-CN" altLang="en-US" b="1" dirty="0"/>
              <a:t>两容器底部受到液体的压强</a:t>
            </a:r>
            <a:r>
              <a:rPr lang="en-US" altLang="zh-CN" b="1" i="1"/>
              <a:t>P</a:t>
            </a:r>
            <a:r>
              <a:rPr lang="en-US" altLang="zh-CN" b="1" i="1" baseline="-25000"/>
              <a:t>A</a:t>
            </a:r>
            <a:r>
              <a:rPr lang="zh-CN" altLang="en-US" b="1" i="1" dirty="0"/>
              <a:t>、</a:t>
            </a:r>
            <a:r>
              <a:rPr lang="en-US" altLang="zh-CN" b="1" i="1"/>
              <a:t>P</a:t>
            </a:r>
            <a:r>
              <a:rPr lang="en-US" altLang="zh-CN" b="1" i="1" baseline="-25000"/>
              <a:t>B</a:t>
            </a:r>
            <a:r>
              <a:rPr lang="zh-CN" altLang="en-US" b="1" dirty="0"/>
              <a:t>的关系（酒精的密度为</a:t>
            </a:r>
            <a:r>
              <a:rPr lang="en-US" altLang="zh-CN" b="1"/>
              <a:t>0.8×10</a:t>
            </a:r>
            <a:r>
              <a:rPr lang="en-US" altLang="zh-CN" b="1" baseline="30000"/>
              <a:t>3</a:t>
            </a:r>
            <a:r>
              <a:rPr lang="en-US" altLang="zh-CN" b="1"/>
              <a:t>kg/m</a:t>
            </a:r>
            <a:r>
              <a:rPr lang="en-US" altLang="zh-CN" b="1" baseline="30000"/>
              <a:t>3</a:t>
            </a:r>
            <a:r>
              <a:rPr lang="zh-CN" altLang="en-US" b="1" dirty="0"/>
              <a:t>）</a:t>
            </a:r>
          </a:p>
        </p:txBody>
      </p:sp>
      <p:pic>
        <p:nvPicPr>
          <p:cNvPr id="61445" name="图片 614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184" y="3496618"/>
            <a:ext cx="4415839" cy="2462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 62465"/>
          <p:cNvSpPr>
            <a:spLocks noGrp="1"/>
          </p:cNvSpPr>
          <p:nvPr/>
        </p:nvSpPr>
        <p:spPr>
          <a:xfrm>
            <a:off x="1981200" y="668655"/>
            <a:ext cx="8229600" cy="1143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000" b="1" dirty="0">
                <a:solidFill>
                  <a:schemeClr val="hlink"/>
                </a:solidFill>
              </a:rPr>
              <a:t>深度：</a:t>
            </a:r>
            <a:br>
              <a:rPr lang="zh-CN" altLang="en-US" sz="4000" b="1" dirty="0">
                <a:solidFill>
                  <a:schemeClr val="hlink"/>
                </a:solidFill>
              </a:rPr>
            </a:br>
            <a:r>
              <a:rPr lang="zh-CN" altLang="en-US" sz="4000" b="1" dirty="0">
                <a:solidFill>
                  <a:schemeClr val="hlink"/>
                </a:solidFill>
              </a:rPr>
              <a:t>       从液体自由面到某点的竖直距离</a:t>
            </a:r>
          </a:p>
        </p:txBody>
      </p:sp>
      <p:sp>
        <p:nvSpPr>
          <p:cNvPr id="62467" name="文本占位符 62466"/>
          <p:cNvSpPr>
            <a:spLocks noGrp="1"/>
          </p:cNvSpPr>
          <p:nvPr/>
        </p:nvSpPr>
        <p:spPr>
          <a:xfrm>
            <a:off x="1981200" y="1993900"/>
            <a:ext cx="8229600" cy="45262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b="1"/>
              <a:t>5</a:t>
            </a:r>
            <a:r>
              <a:rPr lang="zh-CN" altLang="en-US" b="1" dirty="0"/>
              <a:t>、如图所示，容器中装有水，有关尺寸如图所示，求</a:t>
            </a:r>
            <a:r>
              <a:rPr lang="en-US" altLang="zh-CN" b="1"/>
              <a:t>A</a:t>
            </a:r>
            <a:r>
              <a:rPr lang="zh-CN" altLang="en-US" b="1" dirty="0"/>
              <a:t>点处水的压强是多大？</a:t>
            </a:r>
          </a:p>
          <a:p>
            <a:pPr>
              <a:buNone/>
            </a:pPr>
            <a:endParaRPr lang="zh-CN" altLang="en-US" b="1" dirty="0"/>
          </a:p>
        </p:txBody>
      </p:sp>
      <p:pic>
        <p:nvPicPr>
          <p:cNvPr id="62472" name="图片 624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5001" y="3334260"/>
            <a:ext cx="4329283" cy="297075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450" y="927100"/>
            <a:ext cx="10370185" cy="16414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6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有人说，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设想你在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7 km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深的蛟龙号潜水器中把一只脚伸到外面的水里，海水对你脚背压力的大小相当于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1 500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个人所受的重力！”海水压力真有这么大吗？请通过估算加以说明。</a:t>
            </a:r>
          </a:p>
        </p:txBody>
      </p:sp>
      <p:sp>
        <p:nvSpPr>
          <p:cNvPr id="5127" name="TextBox 2"/>
          <p:cNvSpPr txBox="1"/>
          <p:nvPr/>
        </p:nvSpPr>
        <p:spPr>
          <a:xfrm>
            <a:off x="1757680" y="2697480"/>
            <a:ext cx="8676005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因为是估算，海水密度取                             ，</a:t>
            </a:r>
            <a:r>
              <a:rPr lang="en-US" altLang="zh-CN" sz="2800" b="1" i="1">
                <a:latin typeface="Times New Roman" panose="02020603050405020304" pitchFamily="18" charset="0"/>
              </a:rPr>
              <a:t>g</a:t>
            </a:r>
            <a:r>
              <a:rPr lang="zh-CN" altLang="en-US" sz="2800" b="1" dirty="0">
                <a:latin typeface="Times New Roman" panose="02020603050405020304" pitchFamily="18" charset="0"/>
              </a:rPr>
              <a:t>取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10</a:t>
            </a: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</a:rPr>
              <a:t>N/kg</a:t>
            </a:r>
            <a:r>
              <a:rPr lang="zh-CN" altLang="en-US" sz="2800" b="1" dirty="0">
                <a:latin typeface="Times New Roman" panose="02020603050405020304" pitchFamily="18" charset="0"/>
              </a:rPr>
              <a:t>，脚背的面积近似取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7555" y="3803650"/>
            <a:ext cx="4518025" cy="5194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</a:rPr>
              <a:t>则</a:t>
            </a:r>
            <a:r>
              <a:rPr lang="en-US" altLang="zh-CN" sz="2800" b="1">
                <a:latin typeface="Times New Roman" panose="02020603050405020304" pitchFamily="18" charset="0"/>
              </a:rPr>
              <a:t>7 km</a:t>
            </a:r>
            <a:r>
              <a:rPr lang="zh-CN" altLang="en-US" sz="2800" b="1" dirty="0">
                <a:latin typeface="Times New Roman" panose="02020603050405020304" pitchFamily="18" charset="0"/>
              </a:rPr>
              <a:t>深处海水的压强为：</a:t>
            </a:r>
          </a:p>
        </p:txBody>
      </p:sp>
      <p:graphicFrame>
        <p:nvGraphicFramePr>
          <p:cNvPr id="5123" name="对象 5122"/>
          <p:cNvGraphicFramePr>
            <a:graphicFrameLocks/>
          </p:cNvGraphicFramePr>
          <p:nvPr/>
        </p:nvGraphicFramePr>
        <p:xfrm>
          <a:off x="3220085" y="4391025"/>
          <a:ext cx="5940425" cy="1746250"/>
        </p:xfrm>
        <a:graphic>
          <a:graphicData uri="http://schemas.openxmlformats.org/presentationml/2006/ole">
            <p:oleObj spid="_x0000_s3074" r:id="rId3" imgW="58826400" imgH="16764000" progId="">
              <p:embed/>
            </p:oleObj>
          </a:graphicData>
        </a:graphic>
      </p:graphicFrame>
      <p:graphicFrame>
        <p:nvGraphicFramePr>
          <p:cNvPr id="5121" name="对象 5120"/>
          <p:cNvGraphicFramePr>
            <a:graphicFrameLocks/>
          </p:cNvGraphicFramePr>
          <p:nvPr/>
        </p:nvGraphicFramePr>
        <p:xfrm>
          <a:off x="6528435" y="2724150"/>
          <a:ext cx="2651125" cy="528955"/>
        </p:xfrm>
        <a:graphic>
          <a:graphicData uri="http://schemas.openxmlformats.org/presentationml/2006/ole">
            <p:oleObj spid="_x0000_s3075" r:id="rId4" imgW="25908000" imgH="5486400" progId="">
              <p:embed/>
            </p:oleObj>
          </a:graphicData>
        </a:graphic>
      </p:graphicFrame>
      <p:graphicFrame>
        <p:nvGraphicFramePr>
          <p:cNvPr id="5122" name="对象 5121"/>
          <p:cNvGraphicFramePr>
            <a:graphicFrameLocks/>
          </p:cNvGraphicFramePr>
          <p:nvPr/>
        </p:nvGraphicFramePr>
        <p:xfrm>
          <a:off x="6198235" y="3303905"/>
          <a:ext cx="4333875" cy="544195"/>
        </p:xfrm>
        <a:graphic>
          <a:graphicData uri="http://schemas.openxmlformats.org/presentationml/2006/ole">
            <p:oleObj spid="_x0000_s3076" r:id="rId5" imgW="43586400" imgH="5486400" progId="">
              <p:embed/>
            </p:oleObj>
          </a:graphicData>
        </a:graphic>
      </p:graphicFrame>
      <p:sp>
        <p:nvSpPr>
          <p:cNvPr id="5129" name="矩形 5128"/>
          <p:cNvSpPr/>
          <p:nvPr/>
        </p:nvSpPr>
        <p:spPr>
          <a:xfrm>
            <a:off x="1802130" y="2724150"/>
            <a:ext cx="898525" cy="5194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</a:rPr>
              <a:t>解：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920" y="902970"/>
            <a:ext cx="23495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脚背受的压力</a:t>
            </a:r>
          </a:p>
        </p:txBody>
      </p:sp>
      <p:graphicFrame>
        <p:nvGraphicFramePr>
          <p:cNvPr id="4097" name="对象 4096"/>
          <p:cNvGraphicFramePr>
            <a:graphicFrameLocks/>
          </p:cNvGraphicFramePr>
          <p:nvPr/>
        </p:nvGraphicFramePr>
        <p:xfrm>
          <a:off x="2030095" y="1458595"/>
          <a:ext cx="7550150" cy="541655"/>
        </p:xfrm>
        <a:graphic>
          <a:graphicData uri="http://schemas.openxmlformats.org/presentationml/2006/ole">
            <p:oleObj spid="_x0000_s4098" r:id="rId3" imgW="76504800" imgH="548640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06575" y="2035175"/>
            <a:ext cx="6362700" cy="5187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</a:rPr>
              <a:t>一个成年人的质量约为</a:t>
            </a:r>
            <a:r>
              <a:rPr lang="en-US" altLang="zh-CN" sz="2800" b="1">
                <a:latin typeface="Times New Roman" panose="02020603050405020304" pitchFamily="18" charset="0"/>
              </a:rPr>
              <a:t>60 kg</a:t>
            </a:r>
            <a:r>
              <a:rPr lang="zh-CN" altLang="en-US" sz="2800" b="1" dirty="0">
                <a:latin typeface="Times New Roman" panose="02020603050405020304" pitchFamily="18" charset="0"/>
              </a:rPr>
              <a:t>，所受重力</a:t>
            </a:r>
          </a:p>
        </p:txBody>
      </p:sp>
      <p:graphicFrame>
        <p:nvGraphicFramePr>
          <p:cNvPr id="4098" name="对象 4097"/>
          <p:cNvGraphicFramePr>
            <a:graphicFrameLocks/>
          </p:cNvGraphicFramePr>
          <p:nvPr/>
        </p:nvGraphicFramePr>
        <p:xfrm>
          <a:off x="2293620" y="2682875"/>
          <a:ext cx="5853430" cy="568325"/>
        </p:xfrm>
        <a:graphic>
          <a:graphicData uri="http://schemas.openxmlformats.org/presentationml/2006/ole">
            <p:oleObj spid="_x0000_s4099" r:id="rId4" imgW="56388000" imgH="54864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68145" y="3403600"/>
            <a:ext cx="8241030" cy="5187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</a:rPr>
              <a:t>假设脚背所受压力的大小相当于</a:t>
            </a:r>
            <a:r>
              <a:rPr lang="en-US" altLang="zh-CN" sz="2800" b="1" i="1">
                <a:latin typeface="Times New Roman" panose="02020603050405020304" pitchFamily="18" charset="0"/>
              </a:rPr>
              <a:t>n</a:t>
            </a:r>
            <a:r>
              <a:rPr lang="zh-CN" altLang="en-US" sz="2800" b="1" dirty="0">
                <a:latin typeface="Times New Roman" panose="02020603050405020304" pitchFamily="18" charset="0"/>
              </a:rPr>
              <a:t>个成年人所受重力</a:t>
            </a:r>
          </a:p>
        </p:txBody>
      </p:sp>
      <p:graphicFrame>
        <p:nvGraphicFramePr>
          <p:cNvPr id="4099" name="对象 4098"/>
          <p:cNvGraphicFramePr>
            <a:graphicFrameLocks/>
          </p:cNvGraphicFramePr>
          <p:nvPr/>
        </p:nvGraphicFramePr>
        <p:xfrm>
          <a:off x="3362325" y="3976370"/>
          <a:ext cx="3512820" cy="1098550"/>
        </p:xfrm>
        <a:graphic>
          <a:graphicData uri="http://schemas.openxmlformats.org/presentationml/2006/ole">
            <p:oleObj spid="_x0000_s4100" r:id="rId5" imgW="34137600" imgH="10668000" progId="">
              <p:embed/>
            </p:oleObj>
          </a:graphicData>
        </a:graphic>
      </p:graphicFrame>
      <p:grpSp>
        <p:nvGrpSpPr>
          <p:cNvPr id="3" name="组合 4106"/>
          <p:cNvGrpSpPr/>
          <p:nvPr/>
        </p:nvGrpSpPr>
        <p:grpSpPr>
          <a:xfrm>
            <a:off x="1806575" y="5130800"/>
            <a:ext cx="7929245" cy="1042670"/>
            <a:chOff x="431" y="3203"/>
            <a:chExt cx="4995" cy="657"/>
          </a:xfrm>
        </p:grpSpPr>
        <p:sp>
          <p:nvSpPr>
            <p:cNvPr id="8" name="TextBox 7"/>
            <p:cNvSpPr txBox="1"/>
            <p:nvPr/>
          </p:nvSpPr>
          <p:spPr>
            <a:xfrm>
              <a:off x="431" y="3248"/>
              <a:ext cx="4995" cy="61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/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利用公式                      计算的时候，密度单位必须用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kg/m</a:t>
              </a:r>
              <a:r>
                <a:rPr lang="en-US" altLang="zh-CN" sz="2800" b="1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，深度的单位要用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。</a:t>
              </a:r>
            </a:p>
          </p:txBody>
        </p:sp>
        <p:graphicFrame>
          <p:nvGraphicFramePr>
            <p:cNvPr id="4100" name="对象 4099"/>
            <p:cNvGraphicFramePr>
              <a:graphicFrameLocks/>
            </p:cNvGraphicFramePr>
            <p:nvPr/>
          </p:nvGraphicFramePr>
          <p:xfrm>
            <a:off x="1466" y="3203"/>
            <a:ext cx="1035" cy="386"/>
          </p:xfrm>
          <a:graphic>
            <a:graphicData uri="http://schemas.openxmlformats.org/presentationml/2006/ole">
              <p:oleObj spid="_x0000_s4101" r:id="rId6" imgW="13106400" imgH="487680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/>
          <p:nvPr/>
        </p:nvSpPr>
        <p:spPr>
          <a:xfrm>
            <a:off x="1248410" y="676275"/>
            <a:ext cx="2797175" cy="6159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tIns="10800" bIns="10800">
            <a:spAutoFit/>
          </a:bodyPr>
          <a:lstStyle/>
          <a:p>
            <a:r>
              <a:rPr lang="en-US" altLang="zh-CN" sz="39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帕斯卡裂桶实验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157361" y="1678891"/>
            <a:ext cx="7705725" cy="17887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>
              <a:lnSpc>
                <a:spcPct val="115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</a:rPr>
              <a:t>　　帕斯卡在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1648</a:t>
            </a: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</a:rPr>
              <a:t>年表演了一个著名的实验：他用一个密闭的装满水的桶，在桶盖上插入一根细长的管子，从楼房的阳台上向细管子里灌水。结果只用了几杯水，就把桶压裂了，桶里的水就从裂缝中流了出来。</a:t>
            </a:r>
          </a:p>
        </p:txBody>
      </p:sp>
      <p:sp>
        <p:nvSpPr>
          <p:cNvPr id="29699" name="矩形 3"/>
          <p:cNvSpPr/>
          <p:nvPr/>
        </p:nvSpPr>
        <p:spPr>
          <a:xfrm>
            <a:off x="1192530" y="4251325"/>
            <a:ext cx="8031480" cy="15678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1F497D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2400" b="1" dirty="0">
                <a:latin typeface="宋体" panose="02010600030101010101" pitchFamily="2" charset="-122"/>
              </a:rPr>
              <a:t>原来由于细管子的容积较小，几杯水灌进去，其深度</a:t>
            </a:r>
            <a:r>
              <a:rPr lang="en-US" altLang="zh-CN" sz="2400" b="1" i="1">
                <a:latin typeface="Times New Roman" panose="02020603050405020304" pitchFamily="18" charset="0"/>
              </a:rPr>
              <a:t>h</a:t>
            </a:r>
            <a:r>
              <a:rPr lang="zh-CN" altLang="en-US" sz="2400" b="1" dirty="0">
                <a:latin typeface="宋体" panose="02010600030101010101" pitchFamily="2" charset="-122"/>
              </a:rPr>
              <a:t>是很大了，能对水桶产生很大的压强。这个很大的压强就在各个方向产生很大的压力，把桶压裂了。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3615" y="0"/>
            <a:ext cx="21050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-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62" y="1897185"/>
            <a:ext cx="3018155" cy="3500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1"/>
          <p:cNvSpPr txBox="1"/>
          <p:nvPr/>
        </p:nvSpPr>
        <p:spPr>
          <a:xfrm>
            <a:off x="1336040" y="665480"/>
            <a:ext cx="100860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Calibri" panose="020F0502020204030204" pitchFamily="34" charset="0"/>
              </a:rPr>
              <a:t>演示</a:t>
            </a:r>
            <a:endParaRPr lang="zh-CN" altLang="en-US" sz="32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带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235" y="1290955"/>
            <a:ext cx="3365500" cy="5040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死带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7365" y="3594735"/>
            <a:ext cx="435610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6" name="矩形 30725"/>
          <p:cNvSpPr/>
          <p:nvPr/>
        </p:nvSpPr>
        <p:spPr>
          <a:xfrm>
            <a:off x="5442585" y="1362710"/>
            <a:ext cx="4608830" cy="1630045"/>
          </a:xfrm>
          <a:prstGeom prst="rect">
            <a:avLst/>
          </a:prstGeom>
          <a:solidFill>
            <a:srgbClr val="ABE3FF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带鱼生活在深海中。为什么我们在鱼市上看不到活带鱼？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图示 19"/>
          <p:cNvGraphicFramePr/>
          <p:nvPr/>
        </p:nvGraphicFramePr>
        <p:xfrm>
          <a:off x="2814320" y="2499995"/>
          <a:ext cx="5511165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885315" y="1167130"/>
            <a:ext cx="1826260" cy="5848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课堂小结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/>
          <p:nvPr/>
        </p:nvSpPr>
        <p:spPr>
          <a:xfrm>
            <a:off x="1336040" y="665480"/>
            <a:ext cx="385572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Calibri" panose="020F0502020204030204" pitchFamily="34" charset="0"/>
              </a:rPr>
              <a:t>一、液体压强的特点</a:t>
            </a:r>
          </a:p>
        </p:txBody>
      </p:sp>
      <p:sp>
        <p:nvSpPr>
          <p:cNvPr id="43011" name="矩形 43010"/>
          <p:cNvSpPr/>
          <p:nvPr/>
        </p:nvSpPr>
        <p:spPr>
          <a:xfrm>
            <a:off x="1540510" y="1367155"/>
            <a:ext cx="5720080" cy="5187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．液体对容器底部和侧壁有压强。</a:t>
            </a:r>
          </a:p>
        </p:txBody>
      </p:sp>
      <p:pic>
        <p:nvPicPr>
          <p:cNvPr id="43012" name="图片 43011" descr="8-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9785" y="3365500"/>
            <a:ext cx="3018155" cy="3500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20" name="矩形 43019"/>
          <p:cNvSpPr/>
          <p:nvPr/>
        </p:nvSpPr>
        <p:spPr>
          <a:xfrm>
            <a:off x="2112498" y="1970405"/>
            <a:ext cx="6990080" cy="5378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lstStyle/>
          <a:p>
            <a:r>
              <a:rPr lang="zh-CN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液体受重力，对支撑它的容器底部有压强。</a:t>
            </a:r>
          </a:p>
        </p:txBody>
      </p:sp>
      <p:sp>
        <p:nvSpPr>
          <p:cNvPr id="43021" name="TextBox 6"/>
          <p:cNvSpPr txBox="1"/>
          <p:nvPr/>
        </p:nvSpPr>
        <p:spPr>
          <a:xfrm>
            <a:off x="2323514" y="2600325"/>
            <a:ext cx="8136255" cy="5384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液体由于具有流动性，因而对容器的侧壁有压强。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ldLvl="0" animBg="1"/>
      <p:bldP spid="43020" grpId="0" bldLvl="0" animBg="1"/>
      <p:bldP spid="430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485" y="1199515"/>
            <a:ext cx="1089025" cy="5232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实验</a:t>
            </a:r>
            <a:r>
              <a:rPr lang="en-US" altLang="zh-CN" sz="2800" b="1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3054" y="1178169"/>
            <a:ext cx="3424555" cy="544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研究液体内部的压强</a:t>
            </a:r>
            <a:endParaRPr lang="en-US" altLang="zh-CN"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1212" name="TextBox 10"/>
          <p:cNvSpPr txBox="1"/>
          <p:nvPr/>
        </p:nvSpPr>
        <p:spPr>
          <a:xfrm>
            <a:off x="2666365" y="2755900"/>
            <a:ext cx="7732395" cy="26809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猜想与假设：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      1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、液体内部压强与深度有关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、液体内部压强与方向有关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、液体内部压强与液体密度有关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31580" y="3372485"/>
            <a:ext cx="1281430" cy="5448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压强计</a:t>
            </a:r>
            <a:endParaRPr lang="en-US" altLang="zh-CN"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10244" name="Picture 4" descr="http://www.homejoin.com.tw/New_Folder2/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110" y="2716530"/>
            <a:ext cx="2335530" cy="390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files.teacher.com.cn/XueKe/Notice/22196e24-39de-4c80-aff4-7f2673eea790_%CE%A2%D0%A1%D1%B9%C7%BF%BC%C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4735" y="2716530"/>
            <a:ext cx="2630170" cy="389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矩形标注 6"/>
          <p:cNvSpPr/>
          <p:nvPr/>
        </p:nvSpPr>
        <p:spPr>
          <a:xfrm>
            <a:off x="4436110" y="2645410"/>
            <a:ext cx="1193800" cy="450850"/>
          </a:xfrm>
          <a:prstGeom prst="wedgeRectCallout">
            <a:avLst>
              <a:gd name="adj1" fmla="val 70611"/>
              <a:gd name="adj2" fmla="val 88731"/>
            </a:avLst>
          </a:prstGeom>
          <a:gradFill rotWithShape="1">
            <a:gsLst>
              <a:gs pos="0">
                <a:srgbClr val="C9B5E8">
                  <a:alpha val="100000"/>
                </a:srgbClr>
              </a:gs>
              <a:gs pos="35001">
                <a:srgbClr val="D9CBEE">
                  <a:alpha val="100000"/>
                </a:srgbClr>
              </a:gs>
              <a:gs pos="100000">
                <a:srgbClr val="F0EAF9">
                  <a:alpha val="100000"/>
                </a:srgbClr>
              </a:gs>
            </a:gsLst>
            <a:lin ang="16200000" scaled="1"/>
            <a:tileRect/>
          </a:gradFill>
          <a:ln w="9525" cap="flat" cmpd="sng">
            <a:solidFill>
              <a:srgbClr val="7D60A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橡皮管</a:t>
            </a:r>
          </a:p>
        </p:txBody>
      </p:sp>
      <p:sp>
        <p:nvSpPr>
          <p:cNvPr id="19464" name="矩形标注 7"/>
          <p:cNvSpPr/>
          <p:nvPr/>
        </p:nvSpPr>
        <p:spPr>
          <a:xfrm>
            <a:off x="4364355" y="4788535"/>
            <a:ext cx="1193800" cy="450850"/>
          </a:xfrm>
          <a:prstGeom prst="wedgeRectCallout">
            <a:avLst>
              <a:gd name="adj1" fmla="val 70611"/>
              <a:gd name="adj2" fmla="val 88731"/>
            </a:avLst>
          </a:prstGeom>
          <a:gradFill rotWithShape="1">
            <a:gsLst>
              <a:gs pos="0">
                <a:srgbClr val="FFA2A1">
                  <a:alpha val="100000"/>
                </a:srgbClr>
              </a:gs>
              <a:gs pos="35001">
                <a:srgbClr val="FFBEBD">
                  <a:alpha val="100000"/>
                </a:srgbClr>
              </a:gs>
              <a:gs pos="100000">
                <a:srgbClr val="FFE5E5">
                  <a:alpha val="100000"/>
                </a:srgbClr>
              </a:gs>
            </a:gsLst>
            <a:lin ang="16200000" scaled="1"/>
            <a:tileRect/>
          </a:gradFill>
          <a:ln w="9525" cap="flat" cmpd="sng">
            <a:solidFill>
              <a:srgbClr val="BE4B48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金属盒</a:t>
            </a:r>
          </a:p>
        </p:txBody>
      </p:sp>
      <p:sp>
        <p:nvSpPr>
          <p:cNvPr id="19465" name="矩形标注 8"/>
          <p:cNvSpPr/>
          <p:nvPr/>
        </p:nvSpPr>
        <p:spPr>
          <a:xfrm>
            <a:off x="5364480" y="6431280"/>
            <a:ext cx="1193800" cy="450850"/>
          </a:xfrm>
          <a:prstGeom prst="wedgeRectCallout">
            <a:avLst>
              <a:gd name="adj1" fmla="val -9574"/>
              <a:gd name="adj2" fmla="val -186972"/>
            </a:avLst>
          </a:prstGeom>
          <a:solidFill>
            <a:schemeClr val="bg1"/>
          </a:solidFill>
          <a:ln w="25400" cap="flat" cmpd="sng">
            <a:solidFill>
              <a:srgbClr val="4BACC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橡皮膜</a:t>
            </a:r>
          </a:p>
        </p:txBody>
      </p:sp>
      <p:sp>
        <p:nvSpPr>
          <p:cNvPr id="19466" name="矩形标注 9"/>
          <p:cNvSpPr/>
          <p:nvPr/>
        </p:nvSpPr>
        <p:spPr>
          <a:xfrm>
            <a:off x="7007860" y="6431280"/>
            <a:ext cx="1193800" cy="450850"/>
          </a:xfrm>
          <a:prstGeom prst="wedgeRectCallout">
            <a:avLst>
              <a:gd name="adj1" fmla="val -65824"/>
              <a:gd name="adj2" fmla="val -190139"/>
            </a:avLst>
          </a:prstGeom>
          <a:gradFill rotWithShape="1">
            <a:gsLst>
              <a:gs pos="0">
                <a:srgbClr val="C9B5E8">
                  <a:alpha val="100000"/>
                </a:srgbClr>
              </a:gs>
              <a:gs pos="35001">
                <a:srgbClr val="D9CBEE">
                  <a:alpha val="100000"/>
                </a:srgbClr>
              </a:gs>
              <a:gs pos="100000">
                <a:srgbClr val="F0EAF9">
                  <a:alpha val="100000"/>
                </a:srgbClr>
              </a:gs>
            </a:gsLst>
            <a:lin ang="16200000" scaled="1"/>
            <a:tileRect/>
          </a:gradFill>
          <a:ln w="9525" cap="flat" cmpd="sng">
            <a:solidFill>
              <a:srgbClr val="7D60A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形管</a:t>
            </a:r>
          </a:p>
        </p:txBody>
      </p:sp>
      <p:sp>
        <p:nvSpPr>
          <p:cNvPr id="19468" name="矩形标注 11"/>
          <p:cNvSpPr/>
          <p:nvPr/>
        </p:nvSpPr>
        <p:spPr>
          <a:xfrm>
            <a:off x="3221355" y="6431280"/>
            <a:ext cx="1193800" cy="450850"/>
          </a:xfrm>
          <a:prstGeom prst="wedgeRectCallout">
            <a:avLst>
              <a:gd name="adj1" fmla="val -9574"/>
              <a:gd name="adj2" fmla="val -186972"/>
            </a:avLst>
          </a:prstGeom>
          <a:solidFill>
            <a:schemeClr val="bg1"/>
          </a:solidFill>
          <a:ln w="25400" cap="flat" cmpd="sng">
            <a:solidFill>
              <a:srgbClr val="4BACC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探头</a:t>
            </a:r>
          </a:p>
        </p:txBody>
      </p:sp>
      <p:pic>
        <p:nvPicPr>
          <p:cNvPr id="19470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93605" y="716280"/>
            <a:ext cx="882650" cy="732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7" name="TextBox 10"/>
          <p:cNvSpPr txBox="1"/>
          <p:nvPr/>
        </p:nvSpPr>
        <p:spPr>
          <a:xfrm>
            <a:off x="1929325" y="701577"/>
            <a:ext cx="8640445" cy="16554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工作原理：  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）如果液体内部存在压强，放在液体里的薄膜就会受到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压力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变形，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U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行管的两侧液面就会产生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高度差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。    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高度差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越大，该点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压强越大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cceschool.com/fihr2x/_viqxh2/47aaxlex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128520" y="2413000"/>
            <a:ext cx="6994525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TextBox 4"/>
          <p:cNvSpPr txBox="1"/>
          <p:nvPr/>
        </p:nvSpPr>
        <p:spPr>
          <a:xfrm>
            <a:off x="1642745" y="5581650"/>
            <a:ext cx="8535670" cy="11430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保持探头在水中的深度不变，改变探头的方向，看液体内部同一深度各个方向压强的关系。</a:t>
            </a:r>
          </a:p>
        </p:txBody>
      </p:sp>
      <p:sp>
        <p:nvSpPr>
          <p:cNvPr id="20483" name="TextBox 5"/>
          <p:cNvSpPr txBox="1"/>
          <p:nvPr/>
        </p:nvSpPr>
        <p:spPr>
          <a:xfrm>
            <a:off x="1507490" y="820420"/>
            <a:ext cx="8937625" cy="1006475"/>
          </a:xfrm>
          <a:prstGeom prst="rect">
            <a:avLst/>
          </a:prstGeom>
          <a:solidFill>
            <a:srgbClr val="ABE3FF"/>
          </a:solidFill>
          <a:ln w="19050">
            <a:noFill/>
          </a:ln>
        </p:spPr>
        <p:txBody>
          <a:bodyPr lIns="18000" rIns="18000">
            <a:spAutoFit/>
          </a:bodyPr>
          <a:lstStyle/>
          <a:p>
            <a:r>
              <a:rPr lang="en-US" altLang="zh-CN" sz="3000" b="1">
                <a:latin typeface="Times New Roman" panose="02020603050405020304" pitchFamily="18" charset="0"/>
              </a:rPr>
              <a:t>2</a:t>
            </a:r>
            <a:r>
              <a:rPr lang="zh-CN" altLang="en-US" sz="3000" b="1" dirty="0">
                <a:latin typeface="Times New Roman" panose="02020603050405020304" pitchFamily="18" charset="0"/>
              </a:rPr>
              <a:t>．</a:t>
            </a:r>
          </a:p>
          <a:p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同种液体</a:t>
            </a:r>
            <a:r>
              <a:rPr lang="zh-CN" altLang="en-US" sz="3000" b="1" dirty="0">
                <a:latin typeface="Times New Roman" panose="02020603050405020304" pitchFamily="18" charset="0"/>
              </a:rPr>
              <a:t>内部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同一深度</a:t>
            </a:r>
            <a:r>
              <a:rPr lang="zh-CN" altLang="en-US" sz="3000" b="1" dirty="0">
                <a:latin typeface="Times New Roman" panose="02020603050405020304" pitchFamily="18" charset="0"/>
              </a:rPr>
              <a:t>，向各个方向的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压强都相等</a:t>
            </a:r>
            <a:r>
              <a:rPr lang="zh-CN" altLang="en-US" sz="3000" b="1" dirty="0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/>
          <p:nvPr/>
        </p:nvSpPr>
        <p:spPr>
          <a:xfrm>
            <a:off x="2217420" y="5489575"/>
            <a:ext cx="8001000" cy="11430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增大探头在水中的深度，看看液体内部的压强与深度有什么关系。</a:t>
            </a:r>
          </a:p>
        </p:txBody>
      </p:sp>
      <p:sp>
        <p:nvSpPr>
          <p:cNvPr id="21507" name="TextBox 4"/>
          <p:cNvSpPr txBox="1"/>
          <p:nvPr/>
        </p:nvSpPr>
        <p:spPr>
          <a:xfrm>
            <a:off x="2082165" y="699770"/>
            <a:ext cx="7505700" cy="519430"/>
          </a:xfrm>
          <a:prstGeom prst="rect">
            <a:avLst/>
          </a:prstGeom>
          <a:solidFill>
            <a:srgbClr val="ABE3FF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Calibri" panose="020F0502020204030204" pitchFamily="34" charset="0"/>
              </a:rPr>
              <a:t>．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同种液体</a:t>
            </a:r>
            <a:r>
              <a:rPr lang="zh-CN" altLang="en-US" sz="2800" b="1" dirty="0">
                <a:latin typeface="Calibri" panose="020F0502020204030204" pitchFamily="34" charset="0"/>
              </a:rPr>
              <a:t>内部压强，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深度越深</a:t>
            </a:r>
            <a:r>
              <a:rPr lang="zh-CN" altLang="en-US" sz="2800" b="1" dirty="0">
                <a:latin typeface="Calibri" panose="020F0502020204030204" pitchFamily="34" charset="0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压强越大</a:t>
            </a:r>
            <a:r>
              <a:rPr lang="zh-CN" altLang="en-US" sz="2800" b="1" dirty="0">
                <a:latin typeface="Calibri" panose="020F0502020204030204" pitchFamily="34" charset="0"/>
              </a:rPr>
              <a:t>。</a:t>
            </a:r>
          </a:p>
        </p:txBody>
      </p:sp>
      <p:grpSp>
        <p:nvGrpSpPr>
          <p:cNvPr id="21519" name="组合 21518"/>
          <p:cNvGrpSpPr/>
          <p:nvPr/>
        </p:nvGrpSpPr>
        <p:grpSpPr>
          <a:xfrm>
            <a:off x="2249170" y="2095500"/>
            <a:ext cx="5760720" cy="3178175"/>
            <a:chOff x="405" y="1111"/>
            <a:chExt cx="3629" cy="2002"/>
          </a:xfrm>
        </p:grpSpPr>
        <p:pic>
          <p:nvPicPr>
            <p:cNvPr id="8196" name="Picture 4" descr="http://img.blog.163.com/photo/nqnVd5vvqT4Oy8RgRl-zOQ==/2605613859412195592.jpg"/>
            <p:cNvPicPr>
              <a:picLocks noChangeAspect="1" noChangeArrowheads="1"/>
            </p:cNvPicPr>
            <p:nvPr/>
          </p:nvPicPr>
          <p:blipFill>
            <a:blip r:embed="rId2" cstate="print"/>
            <a:srcRect b="18000"/>
            <a:stretch>
              <a:fillRect/>
            </a:stretch>
          </p:blipFill>
          <p:spPr bwMode="auto">
            <a:xfrm>
              <a:off x="405" y="1133"/>
              <a:ext cx="3629" cy="19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516" name="图片 215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" y="1111"/>
              <a:ext cx="1546" cy="20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7" name="图片 215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6" y="1207"/>
              <a:ext cx="1582" cy="190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22" name="组合 21521"/>
          <p:cNvGrpSpPr/>
          <p:nvPr/>
        </p:nvGrpSpPr>
        <p:grpSpPr>
          <a:xfrm>
            <a:off x="6393815" y="2896870"/>
            <a:ext cx="4038600" cy="1871980"/>
            <a:chOff x="3016" y="1616"/>
            <a:chExt cx="2544" cy="1179"/>
          </a:xfrm>
        </p:grpSpPr>
        <p:sp>
          <p:nvSpPr>
            <p:cNvPr id="21509" name="Text Box 2"/>
            <p:cNvSpPr txBox="1"/>
            <p:nvPr/>
          </p:nvSpPr>
          <p:spPr>
            <a:xfrm>
              <a:off x="4150" y="1616"/>
              <a:ext cx="1410" cy="1039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i="1">
                  <a:latin typeface="Times New Roman" panose="02020603050405020304" pitchFamily="18" charset="0"/>
                  <a:ea typeface="方正水柱简体"/>
                </a:rPr>
                <a:t>h</a:t>
              </a:r>
              <a:r>
                <a:rPr lang="zh-CN" altLang="en-US" sz="2800" b="1" dirty="0">
                  <a:latin typeface="方正水柱简体"/>
                  <a:ea typeface="方正水柱简体"/>
                </a:rPr>
                <a:t>：</a:t>
              </a:r>
              <a:r>
                <a:rPr lang="zh-CN" altLang="en-US" sz="2800" b="1" dirty="0">
                  <a:latin typeface="宋体" panose="02010600030101010101" pitchFamily="2" charset="-122"/>
                  <a:ea typeface="方正水柱简体"/>
                </a:rPr>
                <a:t>研究点到自由液面的</a:t>
              </a: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  <a:ea typeface="方正水柱简体"/>
                </a:rPr>
                <a:t>竖直</a:t>
              </a:r>
              <a:r>
                <a:rPr lang="zh-CN" altLang="en-US" sz="2800" b="1" dirty="0">
                  <a:latin typeface="宋体" panose="02010600030101010101" pitchFamily="2" charset="-122"/>
                  <a:ea typeface="方正水柱简体"/>
                </a:rPr>
                <a:t>距离。</a:t>
              </a:r>
            </a:p>
          </p:txBody>
        </p:sp>
        <p:sp>
          <p:nvSpPr>
            <p:cNvPr id="21518" name="右大括号 21517"/>
            <p:cNvSpPr/>
            <p:nvPr/>
          </p:nvSpPr>
          <p:spPr>
            <a:xfrm>
              <a:off x="3016" y="2205"/>
              <a:ext cx="181" cy="590"/>
            </a:xfrm>
            <a:prstGeom prst="rightBrace">
              <a:avLst>
                <a:gd name="adj1" fmla="val 28733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直接连接符 21520"/>
            <p:cNvSpPr/>
            <p:nvPr/>
          </p:nvSpPr>
          <p:spPr>
            <a:xfrm flipV="1">
              <a:off x="3198" y="1797"/>
              <a:ext cx="997" cy="726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triangle" w="med" len="lg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/>
          <p:nvPr/>
        </p:nvSpPr>
        <p:spPr>
          <a:xfrm>
            <a:off x="1723390" y="5447030"/>
            <a:ext cx="7858125" cy="11430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换用不同液体，看看在深度相同时，液体内部的压强是否与液体的密度有关。</a:t>
            </a:r>
          </a:p>
        </p:txBody>
      </p:sp>
      <p:sp>
        <p:nvSpPr>
          <p:cNvPr id="22531" name="TextBox 8"/>
          <p:cNvSpPr txBox="1"/>
          <p:nvPr/>
        </p:nvSpPr>
        <p:spPr>
          <a:xfrm>
            <a:off x="1434465" y="595630"/>
            <a:ext cx="88931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4</a:t>
            </a:r>
            <a:r>
              <a:rPr lang="zh-CN" altLang="en-US" sz="3200" b="1" dirty="0">
                <a:latin typeface="Calibri" panose="020F0502020204030204" pitchFamily="34" charset="0"/>
              </a:rPr>
              <a:t>．</a:t>
            </a:r>
          </a:p>
          <a:p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深度相同</a:t>
            </a:r>
            <a:r>
              <a:rPr lang="zh-CN" altLang="en-US" sz="3200" b="1" dirty="0">
                <a:latin typeface="Calibri" panose="020F0502020204030204" pitchFamily="34" charset="0"/>
              </a:rPr>
              <a:t>时，液体</a:t>
            </a:r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密度越大</a:t>
            </a:r>
            <a:r>
              <a:rPr lang="zh-CN" altLang="en-US" sz="3200" b="1" dirty="0">
                <a:latin typeface="Calibri" panose="020F0502020204030204" pitchFamily="34" charset="0"/>
              </a:rPr>
              <a:t>，液体内部</a:t>
            </a:r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压强越大</a:t>
            </a:r>
            <a:endParaRPr lang="zh-CN" altLang="en-US" sz="3200" b="1" dirty="0">
              <a:latin typeface="Calibri" panose="020F0502020204030204" pitchFamily="34" charset="0"/>
            </a:endParaRPr>
          </a:p>
        </p:txBody>
      </p:sp>
      <p:pic>
        <p:nvPicPr>
          <p:cNvPr id="22545" name="图片 22544" descr="未命名yey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5745" y="1811655"/>
            <a:ext cx="5448300" cy="315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52225"/>
          <p:cNvSpPr>
            <a:spLocks noGrp="1"/>
          </p:cNvSpPr>
          <p:nvPr/>
        </p:nvSpPr>
        <p:spPr>
          <a:xfrm>
            <a:off x="1678305" y="481965"/>
            <a:ext cx="915543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ea typeface="楷体_GB2312" pitchFamily="49" charset="-122"/>
              </a:rPr>
              <a:t>液体内部压强特点（</a:t>
            </a:r>
            <a:r>
              <a:rPr lang="zh-CN" altLang="en-US" b="1" dirty="0">
                <a:solidFill>
                  <a:srgbClr val="FF0000"/>
                </a:solidFill>
                <a:ea typeface="楷体_GB2312" pitchFamily="49" charset="-122"/>
              </a:rPr>
              <a:t>深度、密度</a:t>
            </a:r>
            <a:r>
              <a:rPr lang="zh-CN" altLang="en-US" b="1" dirty="0">
                <a:ea typeface="楷体_GB2312" pitchFamily="49" charset="-122"/>
              </a:rPr>
              <a:t>）</a:t>
            </a:r>
          </a:p>
        </p:txBody>
      </p:sp>
      <p:sp>
        <p:nvSpPr>
          <p:cNvPr id="52227" name="文本占位符 52226"/>
          <p:cNvSpPr>
            <a:spLocks noGrp="1"/>
          </p:cNvSpPr>
          <p:nvPr/>
        </p:nvSpPr>
        <p:spPr>
          <a:xfrm>
            <a:off x="1697355" y="1701165"/>
            <a:ext cx="8229600" cy="452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、液体对容器底和侧壁都有压强</a:t>
            </a:r>
          </a:p>
          <a:p>
            <a:pPr>
              <a:buNone/>
            </a:pPr>
            <a:r>
              <a:rPr lang="en-US" altLang="zh-CN" b="1" dirty="0">
                <a:solidFill>
                  <a:schemeClr val="hlink"/>
                </a:solidFill>
              </a:rPr>
              <a:t>2</a:t>
            </a:r>
            <a:r>
              <a:rPr lang="zh-CN" altLang="en-US" b="1" dirty="0">
                <a:solidFill>
                  <a:schemeClr val="hlink"/>
                </a:solidFill>
              </a:rPr>
              <a:t>、液体内部向各个方向都有压强</a:t>
            </a:r>
          </a:p>
          <a:p>
            <a:pPr>
              <a:buNone/>
            </a:pPr>
            <a:r>
              <a:rPr lang="en-US" altLang="zh-CN" b="1" dirty="0"/>
              <a:t>3</a:t>
            </a:r>
            <a:r>
              <a:rPr lang="zh-CN" altLang="en-US" b="1" dirty="0"/>
              <a:t>、同种液体，同一深度，向各个方向的压强都相等</a:t>
            </a:r>
          </a:p>
          <a:p>
            <a:pPr>
              <a:buNone/>
            </a:pPr>
            <a:r>
              <a:rPr lang="en-US" altLang="zh-CN" b="1" dirty="0">
                <a:solidFill>
                  <a:schemeClr val="hlink"/>
                </a:solidFill>
              </a:rPr>
              <a:t>4</a:t>
            </a:r>
            <a:r>
              <a:rPr lang="zh-CN" altLang="en-US" b="1" dirty="0">
                <a:solidFill>
                  <a:schemeClr val="hlink"/>
                </a:solidFill>
              </a:rPr>
              <a:t>、同种液体，深度越深，压强越大</a:t>
            </a:r>
          </a:p>
          <a:p>
            <a:pPr>
              <a:buNone/>
            </a:pPr>
            <a:r>
              <a:rPr lang="en-US" altLang="zh-CN" b="1" dirty="0"/>
              <a:t>5</a:t>
            </a:r>
            <a:r>
              <a:rPr lang="zh-CN" altLang="en-US" b="1" dirty="0"/>
              <a:t>、深度相同时，液体密度越大，液体内部压强越大</a:t>
            </a:r>
          </a:p>
          <a:p>
            <a:pPr>
              <a:buNone/>
            </a:pPr>
            <a:endParaRPr lang="zh-CN" alt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763</Words>
  <Application>Microsoft Office PowerPoint</Application>
  <PresentationFormat>自定义</PresentationFormat>
  <Paragraphs>69</Paragraphs>
  <Slides>21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</vt:lpstr>
      <vt:lpstr>Microsoft 公式 3.0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China</cp:lastModifiedBy>
  <cp:revision>419</cp:revision>
  <dcterms:created xsi:type="dcterms:W3CDTF">2013-07-01T03:05:00Z</dcterms:created>
  <dcterms:modified xsi:type="dcterms:W3CDTF">2019-03-13T03:13:45Z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