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8"/>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 id="4019" r:id="rId60"/>
    <p:sldId id="4020" r:id="rId61"/>
    <p:sldId id="4021" r:id="rId62"/>
    <p:sldId id="4022" r:id="rId63"/>
    <p:sldId id="4023" r:id="rId64"/>
    <p:sldId id="4024" r:id="rId65"/>
    <p:sldId id="4025" r:id="rId66"/>
    <p:sldId id="4026" r:id="rId67"/>
    <p:sldId id="4027" r:id="rId68"/>
    <p:sldId id="4028" r:id="rId69"/>
    <p:sldId id="4029" r:id="rId70"/>
    <p:sldId id="4030" r:id="rId71"/>
    <p:sldId id="4031" r:id="rId72"/>
    <p:sldId id="4032" r:id="rId73"/>
    <p:sldId id="4033" r:id="rId74"/>
    <p:sldId id="4034" r:id="rId75"/>
    <p:sldId id="4035" r:id="rId76"/>
    <p:sldId id="4036" r:id="rId77"/>
    <p:sldId id="4037" r:id="rId78"/>
    <p:sldId id="4038" r:id="rId79"/>
    <p:sldId id="4039" r:id="rId80"/>
    <p:sldId id="4040" r:id="rId81"/>
    <p:sldId id="4041" r:id="rId82"/>
    <p:sldId id="4042" r:id="rId83"/>
    <p:sldId id="4043" r:id="rId84"/>
    <p:sldId id="4044" r:id="rId85"/>
    <p:sldId id="4045" r:id="rId86"/>
    <p:sldId id="4046" r:id="rId87"/>
  </p:sldIdLst>
  <p:sldSz cx="9144000" cy="6858000" type="screen4x3"/>
  <p:notesSz cx="6858000" cy="9144000"/>
  <p:custDataLst>
    <p:tags r:id="rId92"/>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2" Type="http://schemas.openxmlformats.org/officeDocument/2006/relationships/tags" Target="tags/tag1.xml"/><Relationship Id="rId91" Type="http://schemas.openxmlformats.org/officeDocument/2006/relationships/tableStyles" Target="tableStyles.xml"/><Relationship Id="rId90" Type="http://schemas.openxmlformats.org/officeDocument/2006/relationships/viewProps" Target="viewProps.xml"/><Relationship Id="rId9" Type="http://schemas.openxmlformats.org/officeDocument/2006/relationships/slide" Target="slides/slide6.xml"/><Relationship Id="rId89" Type="http://schemas.openxmlformats.org/officeDocument/2006/relationships/presProps" Target="presProps.xml"/><Relationship Id="rId88" Type="http://schemas.openxmlformats.org/officeDocument/2006/relationships/handoutMaster" Target="handoutMasters/handoutMaster1.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png"/><Relationship Id="rId1" Type="http://schemas.openxmlformats.org/officeDocument/2006/relationships/image" Target="../media/image3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第十一章  功和机械能</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2021840"/>
            <a:ext cx="7895590" cy="422592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例题 </a:t>
            </a:r>
            <a:r>
              <a:rPr lang="zh-CN" altLang="en-US" sz="2800">
                <a:latin typeface="宋体" panose="02010600030101010101" pitchFamily="2" charset="-122"/>
                <a:cs typeface="宋体" panose="02010600030101010101" pitchFamily="2" charset="-122"/>
                <a:sym typeface="+mn-ea"/>
              </a:rPr>
              <a:t>跳绳是我市初中毕业生体育测试的项目之一，小华想利用所学的物理知识估测自己跳绳时克服重力的平均功率（不计绳重）.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（1）用体重计测量自己的质量m.</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（2）估测自己平均每次跳起的高度h（人的重心上升的高度）.</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（3）用</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（填测量器材）记录跳n次所用的</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（填物理量与其对应字母）. </a:t>
            </a:r>
            <a:endParaRPr lang="zh-CN" altLang="en-US"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测功率</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2222502" y="511810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秒表</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1985647" y="5612130"/>
            <a:ext cx="10160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时间t</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806575"/>
            <a:ext cx="7895590" cy="267525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（4）数据处理：</a:t>
            </a:r>
            <a:endParaRPr lang="zh-CN" altLang="en-US" sz="2800">
              <a:latin typeface="宋体" panose="02010600030101010101" pitchFamily="2" charset="-122"/>
              <a:cs typeface="宋体" panose="02010600030101010101" pitchFamily="2" charset="-122"/>
              <a:sym typeface="+mn-ea"/>
            </a:endParaRPr>
          </a:p>
          <a:p>
            <a:pPr marL="421640" indent="-220345" algn="just">
              <a:lnSpc>
                <a:spcPct val="120000"/>
              </a:lnSpc>
            </a:pPr>
            <a:r>
              <a:rPr lang="zh-CN" altLang="en-US" sz="2800">
                <a:latin typeface="宋体" panose="02010600030101010101" pitchFamily="2" charset="-122"/>
                <a:cs typeface="宋体" panose="02010600030101010101" pitchFamily="2" charset="-122"/>
                <a:sym typeface="+mn-ea"/>
              </a:rPr>
              <a:t>①自己所受的重力G=</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207010" algn="just">
              <a:lnSpc>
                <a:spcPct val="120000"/>
              </a:lnSpc>
            </a:pPr>
            <a:r>
              <a:rPr lang="zh-CN" altLang="en-US" sz="2800">
                <a:latin typeface="宋体" panose="02010600030101010101" pitchFamily="2" charset="-122"/>
                <a:cs typeface="宋体" panose="02010600030101010101" pitchFamily="2" charset="-122"/>
                <a:sym typeface="+mn-ea"/>
              </a:rPr>
              <a:t>②每次克服重力所做的功W=Gh=</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，则跳n次所做的总功W总=nW=</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220345" algn="just">
              <a:lnSpc>
                <a:spcPct val="120000"/>
              </a:lnSpc>
            </a:pPr>
            <a:r>
              <a:rPr lang="zh-CN" altLang="en-US" sz="2800">
                <a:latin typeface="宋体" panose="02010600030101010101" pitchFamily="2" charset="-122"/>
                <a:cs typeface="宋体" panose="02010600030101010101" pitchFamily="2" charset="-122"/>
                <a:sym typeface="+mn-ea"/>
              </a:rPr>
              <a:t>③则平均功率P=</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4710433" y="2275840"/>
            <a:ext cx="6565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mg</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6405566" y="2828290"/>
            <a:ext cx="85407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mg</a:t>
            </a:r>
            <a:r>
              <a:rPr lang="en-US" sz="2800" b="1" dirty="0">
                <a:solidFill>
                  <a:srgbClr val="FF0000"/>
                </a:solidFill>
                <a:latin typeface="Times New Roman" panose="02020603050405020304" pitchFamily="18" charset="0"/>
                <a:sym typeface="+mn-ea"/>
              </a:rPr>
              <a:t>h</a:t>
            </a:r>
            <a:endParaRPr 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6151248" y="3350260"/>
            <a:ext cx="105156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n</a:t>
            </a:r>
            <a:r>
              <a:rPr sz="2800" b="1" dirty="0">
                <a:solidFill>
                  <a:srgbClr val="FF0000"/>
                </a:solidFill>
                <a:latin typeface="Times New Roman" panose="02020603050405020304" pitchFamily="18" charset="0"/>
                <a:sym typeface="+mn-ea"/>
              </a:rPr>
              <a:t>mg</a:t>
            </a:r>
            <a:r>
              <a:rPr lang="en-US" sz="2800" b="1" dirty="0">
                <a:solidFill>
                  <a:srgbClr val="FF0000"/>
                </a:solidFill>
                <a:latin typeface="Times New Roman" panose="02020603050405020304" pitchFamily="18" charset="0"/>
                <a:sym typeface="+mn-ea"/>
              </a:rPr>
              <a:t>h</a:t>
            </a:r>
            <a:endParaRPr 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4017013" y="3817620"/>
            <a:ext cx="126873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n</a:t>
            </a:r>
            <a:r>
              <a:rPr sz="2800" b="1" dirty="0">
                <a:solidFill>
                  <a:srgbClr val="FF0000"/>
                </a:solidFill>
                <a:latin typeface="Times New Roman" panose="02020603050405020304" pitchFamily="18" charset="0"/>
                <a:sym typeface="+mn-ea"/>
              </a:rPr>
              <a:t>mg</a:t>
            </a:r>
            <a:r>
              <a:rPr lang="en-US" sz="2800" b="1" dirty="0">
                <a:solidFill>
                  <a:srgbClr val="FF0000"/>
                </a:solidFill>
                <a:latin typeface="Times New Roman" panose="02020603050405020304" pitchFamily="18" charset="0"/>
                <a:sym typeface="+mn-ea"/>
              </a:rPr>
              <a:t>h/t</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6"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376045"/>
            <a:ext cx="7895590" cy="4742815"/>
          </a:xfrm>
          <a:prstGeom prst="rect">
            <a:avLst/>
          </a:prstGeom>
          <a:noFill/>
        </p:spPr>
        <p:txBody>
          <a:bodyPr wrap="square" rtlCol="0" anchor="t">
            <a:spAutoFit/>
          </a:bodyPr>
          <a:p>
            <a:pPr marL="421640" indent="-220345" algn="just">
              <a:lnSpc>
                <a:spcPct val="120000"/>
              </a:lnSpc>
            </a:pPr>
            <a:r>
              <a:rPr lang="zh-CN" altLang="en-US" sz="2800">
                <a:latin typeface="宋体" panose="02010600030101010101" pitchFamily="2" charset="-122"/>
                <a:cs typeface="宋体" panose="02010600030101010101" pitchFamily="2" charset="-122"/>
                <a:sym typeface="+mn-ea"/>
              </a:rPr>
              <a:t>（5）两人想比较跳绳的平均功率（假设两人跳起的平均高度相同），则（    ）</a:t>
            </a:r>
            <a:endParaRPr lang="zh-CN" altLang="en-US" sz="2800">
              <a:latin typeface="宋体" panose="02010600030101010101" pitchFamily="2" charset="-122"/>
              <a:cs typeface="宋体" panose="02010600030101010101" pitchFamily="2" charset="-122"/>
              <a:sym typeface="+mn-ea"/>
            </a:endParaRPr>
          </a:p>
          <a:p>
            <a:pPr marL="421640" indent="-38100" algn="just">
              <a:lnSpc>
                <a:spcPct val="120000"/>
              </a:lnSpc>
            </a:pPr>
            <a:r>
              <a:rPr lang="zh-CN" altLang="en-US" sz="2800">
                <a:latin typeface="宋体" panose="02010600030101010101" pitchFamily="2" charset="-122"/>
                <a:cs typeface="宋体" panose="02010600030101010101" pitchFamily="2" charset="-122"/>
                <a:sym typeface="+mn-ea"/>
              </a:rPr>
              <a:t>A.频率相同，体重大的功率大		</a:t>
            </a:r>
            <a:endParaRPr lang="zh-CN" altLang="en-US" sz="2800">
              <a:latin typeface="宋体" panose="02010600030101010101" pitchFamily="2" charset="-122"/>
              <a:cs typeface="宋体" panose="02010600030101010101" pitchFamily="2" charset="-122"/>
              <a:sym typeface="+mn-ea"/>
            </a:endParaRPr>
          </a:p>
          <a:p>
            <a:pPr marL="421640" indent="-12700" algn="just">
              <a:lnSpc>
                <a:spcPct val="120000"/>
              </a:lnSpc>
            </a:pPr>
            <a:r>
              <a:rPr lang="zh-CN" altLang="en-US" sz="2800">
                <a:latin typeface="宋体" panose="02010600030101010101" pitchFamily="2" charset="-122"/>
                <a:cs typeface="宋体" panose="02010600030101010101" pitchFamily="2" charset="-122"/>
                <a:sym typeface="+mn-ea"/>
              </a:rPr>
              <a:t>B.频率相同，跳的时间长的功率大</a:t>
            </a:r>
            <a:endParaRPr lang="zh-CN" altLang="en-US" sz="2800">
              <a:latin typeface="宋体" panose="02010600030101010101" pitchFamily="2" charset="-122"/>
              <a:cs typeface="宋体" panose="02010600030101010101" pitchFamily="2" charset="-122"/>
              <a:sym typeface="+mn-ea"/>
            </a:endParaRPr>
          </a:p>
          <a:p>
            <a:pPr marL="421640" indent="-38100" algn="just">
              <a:lnSpc>
                <a:spcPct val="120000"/>
              </a:lnSpc>
            </a:pPr>
            <a:r>
              <a:rPr lang="zh-CN" altLang="en-US" sz="2800">
                <a:latin typeface="宋体" panose="02010600030101010101" pitchFamily="2" charset="-122"/>
                <a:cs typeface="宋体" panose="02010600030101010101" pitchFamily="2" charset="-122"/>
                <a:sym typeface="+mn-ea"/>
              </a:rPr>
              <a:t>C.体重相同，频率高的功率小			</a:t>
            </a:r>
            <a:endParaRPr lang="zh-CN" altLang="en-US" sz="2800">
              <a:latin typeface="宋体" panose="02010600030101010101" pitchFamily="2" charset="-122"/>
              <a:cs typeface="宋体" panose="02010600030101010101" pitchFamily="2" charset="-122"/>
              <a:sym typeface="+mn-ea"/>
            </a:endParaRPr>
          </a:p>
          <a:p>
            <a:pPr marL="421640" indent="-38100" algn="just">
              <a:lnSpc>
                <a:spcPct val="120000"/>
              </a:lnSpc>
            </a:pPr>
            <a:r>
              <a:rPr lang="zh-CN" altLang="en-US" sz="2800">
                <a:latin typeface="宋体" panose="02010600030101010101" pitchFamily="2" charset="-122"/>
                <a:cs typeface="宋体" panose="02010600030101010101" pitchFamily="2" charset="-122"/>
                <a:sym typeface="+mn-ea"/>
              </a:rPr>
              <a:t>D. 体重相同，跳的时间长的功率大</a:t>
            </a:r>
            <a:endParaRPr lang="zh-CN" altLang="en-US" sz="2800">
              <a:latin typeface="宋体" panose="02010600030101010101" pitchFamily="2" charset="-122"/>
              <a:cs typeface="宋体" panose="02010600030101010101" pitchFamily="2" charset="-122"/>
              <a:sym typeface="+mn-ea"/>
            </a:endParaRPr>
          </a:p>
          <a:p>
            <a:pPr marL="421640" indent="-220345" algn="just">
              <a:lnSpc>
                <a:spcPct val="120000"/>
              </a:lnSpc>
            </a:pPr>
            <a:r>
              <a:rPr lang="zh-CN" altLang="en-US" sz="2800">
                <a:latin typeface="宋体" panose="02010600030101010101" pitchFamily="2" charset="-122"/>
                <a:cs typeface="宋体" panose="02010600030101010101" pitchFamily="2" charset="-122"/>
                <a:sym typeface="+mn-ea"/>
              </a:rPr>
              <a:t>（6）小华要想提高跳绳测试的成绩，请你从物理学角度为他提出一条合理的建议：</a:t>
            </a:r>
            <a:endParaRPr lang="zh-CN" altLang="en-US" sz="2800">
              <a:latin typeface="宋体" panose="02010600030101010101" pitchFamily="2" charset="-122"/>
              <a:cs typeface="宋体" panose="02010600030101010101" pitchFamily="2" charset="-122"/>
              <a:sym typeface="+mn-ea"/>
            </a:endParaRPr>
          </a:p>
          <a:p>
            <a:pPr marL="421640" indent="-220345" algn="just">
              <a:lnSpc>
                <a:spcPct val="120000"/>
              </a:lnSpc>
            </a:pP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5546728" y="193484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962660" y="5454650"/>
            <a:ext cx="742505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加快跳绳频率、降低跳起高度、减肥等</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631315" y="2772410"/>
            <a:ext cx="5881370" cy="1751965"/>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435800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 判断物体是否做功</a:t>
            </a:r>
            <a:endParaRPr lang="zh-CN" altLang="en-US" sz="3200" b="1">
              <a:solidFill>
                <a:srgbClr val="FF0000"/>
              </a:solidFill>
              <a:sym typeface="+mn-ea"/>
            </a:endParaRPr>
          </a:p>
        </p:txBody>
      </p:sp>
      <p:sp>
        <p:nvSpPr>
          <p:cNvPr id="14" name="文本框 13"/>
          <p:cNvSpPr txBox="1"/>
          <p:nvPr/>
        </p:nvSpPr>
        <p:spPr>
          <a:xfrm>
            <a:off x="624205" y="2021840"/>
            <a:ext cx="7895590" cy="4399915"/>
          </a:xfrm>
          <a:prstGeom prst="rect">
            <a:avLst/>
          </a:prstGeom>
          <a:noFill/>
        </p:spPr>
        <p:txBody>
          <a:bodyPr wrap="square" rtlCol="0" anchor="t">
            <a:spAutoFit/>
          </a:bodyPr>
          <a:p>
            <a:pPr marL="421640" indent="-421640" algn="just">
              <a:lnSpc>
                <a:spcPct val="10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（2019·龙东）如图1所示，力对物体做功的是（　 　）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A.用力搬石头，搬而未起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B.提着桶在水平路面上前进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C.用力将鸡蛋举高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D.手举杠铃静止不动</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1376680" y="244856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244600"/>
            <a:ext cx="7895590" cy="5259070"/>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r>
              <a:rPr sz="2800">
                <a:latin typeface="宋体" panose="02010600030101010101" pitchFamily="2" charset="-122"/>
                <a:cs typeface="宋体" panose="02010600030101010101" pitchFamily="2" charset="-122"/>
              </a:rPr>
              <a:t>判断物体是否做功要抓住做功的两个必要因素：作用在物体上的力；物体在力的方向上通过的距离，二者缺一不可. </a:t>
            </a:r>
            <a:endParaRPr sz="2800">
              <a:latin typeface="宋体" panose="02010600030101010101" pitchFamily="2" charset="-122"/>
              <a:cs typeface="宋体" panose="02010600030101010101" pitchFamily="2" charset="-122"/>
            </a:endParaRPr>
          </a:p>
          <a:p>
            <a:pPr>
              <a:lnSpc>
                <a:spcPct val="120000"/>
              </a:lnSpc>
            </a:pPr>
            <a:r>
              <a:rPr sz="2800">
                <a:latin typeface="宋体" panose="02010600030101010101" pitchFamily="2" charset="-122"/>
                <a:cs typeface="宋体" panose="02010600030101010101" pitchFamily="2" charset="-122"/>
              </a:rPr>
              <a:t>（1）常见的不做功有三种情况：</a:t>
            </a:r>
            <a:endParaRPr sz="2800">
              <a:latin typeface="宋体" panose="02010600030101010101" pitchFamily="2" charset="-122"/>
              <a:cs typeface="宋体" panose="02010600030101010101" pitchFamily="2" charset="-122"/>
            </a:endParaRPr>
          </a:p>
          <a:p>
            <a:pPr marL="199390" indent="0">
              <a:lnSpc>
                <a:spcPct val="120000"/>
              </a:lnSpc>
            </a:pPr>
            <a:r>
              <a:rPr sz="2800">
                <a:latin typeface="宋体" panose="02010600030101010101" pitchFamily="2" charset="-122"/>
                <a:cs typeface="宋体" panose="02010600030101010101" pitchFamily="2" charset="-122"/>
              </a:rPr>
              <a:t>①“有力无距”：力作用在物体上，但物体没有在力的方向上移动距离. 如“推而未动”“搬而未起”等. </a:t>
            </a:r>
            <a:endParaRPr sz="2800">
              <a:latin typeface="宋体" panose="02010600030101010101" pitchFamily="2" charset="-122"/>
              <a:cs typeface="宋体" panose="02010600030101010101" pitchFamily="2" charset="-122"/>
            </a:endParaRPr>
          </a:p>
          <a:p>
            <a:pPr marL="186690" indent="12700">
              <a:lnSpc>
                <a:spcPct val="120000"/>
              </a:lnSpc>
            </a:pPr>
            <a:r>
              <a:rPr sz="2800">
                <a:latin typeface="宋体" panose="02010600030101010101" pitchFamily="2" charset="-122"/>
                <a:cs typeface="宋体" panose="02010600030101010101" pitchFamily="2" charset="-122"/>
              </a:rPr>
              <a:t>②“有距无力”：物体移动了一段距离，但在此运动方向上没有受到力的作用. 如推出去的实心球在空中飞行的过程中，手对实心球没有做功.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603375"/>
            <a:ext cx="7895590" cy="4225925"/>
          </a:xfrm>
          <a:prstGeom prst="rect">
            <a:avLst/>
          </a:prstGeom>
          <a:noFill/>
        </p:spPr>
        <p:txBody>
          <a:bodyPr wrap="square" rtlCol="0" anchor="t">
            <a:spAutoFit/>
          </a:bodyPr>
          <a:p>
            <a:pPr>
              <a:lnSpc>
                <a:spcPct val="120000"/>
              </a:lnSpc>
            </a:pPr>
            <a:r>
              <a:rPr sz="2800">
                <a:latin typeface="宋体" panose="02010600030101010101" pitchFamily="2" charset="-122"/>
                <a:cs typeface="宋体" panose="02010600030101010101" pitchFamily="2" charset="-122"/>
              </a:rPr>
              <a:t> ③“力距垂直”：力作用于物体上，但物体的运动方向与力的方向垂直. 如人背书包在水平地在上行走，人对书包没有做功. </a:t>
            </a:r>
            <a:endParaRPr sz="2800">
              <a:latin typeface="宋体" panose="02010600030101010101" pitchFamily="2" charset="-122"/>
              <a:cs typeface="宋体" panose="02010600030101010101" pitchFamily="2" charset="-122"/>
            </a:endParaRPr>
          </a:p>
          <a:p>
            <a:pPr marL="187325" indent="-187325">
              <a:lnSpc>
                <a:spcPct val="120000"/>
              </a:lnSpc>
            </a:pPr>
            <a:r>
              <a:rPr sz="2800">
                <a:latin typeface="宋体" panose="02010600030101010101" pitchFamily="2" charset="-122"/>
                <a:cs typeface="宋体" panose="02010600030101010101" pitchFamily="2" charset="-122"/>
              </a:rPr>
              <a:t>（2）在被推、被拉、被踢等物体没有离开人的手与脚过程中，推力或拉力是有可能做功的；但当物体与人体分开后，人对物体就一定不会再做功了. 因为物体脱离人体后，人对物体就没有力的作用了.</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987415" y="3112135"/>
            <a:ext cx="2834005" cy="1178560"/>
          </a:xfrm>
          <a:prstGeom prst="rect">
            <a:avLst/>
          </a:prstGeom>
        </p:spPr>
      </p:pic>
      <p:sp>
        <p:nvSpPr>
          <p:cNvPr id="7" name="文本框 6"/>
          <p:cNvSpPr txBox="1"/>
          <p:nvPr/>
        </p:nvSpPr>
        <p:spPr>
          <a:xfrm>
            <a:off x="624205" y="1244600"/>
            <a:ext cx="7895590" cy="5259070"/>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：（1）一位同学正在进行投掷实心球的训练，以下情境中，他对球做功的是（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手拿球静止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手托球水平匀速直线运动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将球举起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抛出后的球在空中继续运动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（2）（2018·邵阳）如图2所示，重10N的物体A在水平拉力F的作用下，沿水平方向以0.4m/s的速度匀速运动了2s，弹簧测力计的示数为4N，物体A所受重力做的功为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7314568" y="176022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3976373" y="583882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299210"/>
            <a:ext cx="38576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二、功和功率的计算</a:t>
            </a:r>
            <a:endParaRPr lang="zh-CN" altLang="en-US" sz="3200" b="1">
              <a:solidFill>
                <a:srgbClr val="FF0000"/>
              </a:solidFill>
              <a:sym typeface="+mn-ea"/>
            </a:endParaRPr>
          </a:p>
        </p:txBody>
      </p:sp>
      <p:sp>
        <p:nvSpPr>
          <p:cNvPr id="14" name="文本框 13"/>
          <p:cNvSpPr txBox="1"/>
          <p:nvPr/>
        </p:nvSpPr>
        <p:spPr>
          <a:xfrm>
            <a:off x="624205" y="2308860"/>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（2018·重庆A卷改编）某公司研发的智能服务机器人，它具有净化室内空气、陪伴老人聊天散步等功能. 若它在50N的牵引力作用下，以0.5m/s的速度在水平地面匀速直线行驶60s，求此过程中牵引力所做的功为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J，牵引力做功的功率为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W.     </a:t>
            </a:r>
            <a:endParaRPr lang="zh-CN" altLang="en-US" sz="2800">
              <a:latin typeface="宋体" panose="02010600030101010101" pitchFamily="2" charset="-122"/>
              <a:cs typeface="宋体" panose="02010600030101010101" pitchFamily="2" charset="-122"/>
              <a:sym typeface="+mn-ea"/>
            </a:endParaRPr>
          </a:p>
        </p:txBody>
      </p:sp>
      <p:sp>
        <p:nvSpPr>
          <p:cNvPr id="8" name="文本框 7"/>
          <p:cNvSpPr txBox="1"/>
          <p:nvPr/>
        </p:nvSpPr>
        <p:spPr>
          <a:xfrm>
            <a:off x="6216018" y="4358005"/>
            <a:ext cx="8940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1500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5160013" y="4890135"/>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25</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2" grpId="0"/>
      <p:bldP spid="2"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6405" y="1158875"/>
            <a:ext cx="8086725" cy="5259070"/>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r>
              <a:rPr lang="zh-CN" altLang="en-US" sz="2800">
                <a:latin typeface="宋体" panose="02010600030101010101" pitchFamily="2" charset="-122"/>
                <a:cs typeface="宋体" panose="02010600030101010101" pitchFamily="2" charset="-122"/>
              </a:rPr>
              <a:t>正确进行功的计算，需要重点掌握下面三个有关力（F）与距离（s）方面的关系:</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（１）同一物体：力与距离必须是对于同一个物体来说的.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（2）时间同一性：移动的距离必须是力作用时间内产生的.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（3）方向一致性：力与物体移动的方向是一致的.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　　公式P=W/t一般用来计算平均功率，公式P=Fv既可以计算瞬时功率，又可以计算平均功率，注意v的单位要用m/s.</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459865"/>
            <a:ext cx="7996555" cy="370903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（1）（2018·临沂）新能源汽车因节能、环保等优点深受广大家庭的喜爱. 小明爸爸驾驶电动汽车在平直公路上匀速行驶12km，用时10min. 已知该车的总质量为1.6×10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kg，行驶中阻力为汽车重力的0.05倍，此过程中该车牵引力做功</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J，功率为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kW. （g=10N/kg）</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662105" y="4045585"/>
            <a:ext cx="14560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9.6×10</a:t>
            </a:r>
            <a:r>
              <a:rPr sz="2800" b="1" baseline="30000" dirty="0">
                <a:solidFill>
                  <a:srgbClr val="FF0000"/>
                </a:solidFill>
                <a:latin typeface="Times New Roman" panose="02020603050405020304" pitchFamily="18" charset="0"/>
                <a:sym typeface="+mn-ea"/>
              </a:rPr>
              <a:t>6</a:t>
            </a:r>
            <a:endParaRPr sz="2800" b="1" baseline="30000" dirty="0">
              <a:solidFill>
                <a:srgbClr val="FF0000"/>
              </a:solidFill>
              <a:latin typeface="Times New Roman" panose="02020603050405020304" pitchFamily="18" charset="0"/>
              <a:sym typeface="+mn-ea"/>
            </a:endParaRPr>
          </a:p>
        </p:txBody>
      </p:sp>
      <p:sp>
        <p:nvSpPr>
          <p:cNvPr id="4" name="文本框 3"/>
          <p:cNvSpPr txBox="1"/>
          <p:nvPr/>
        </p:nvSpPr>
        <p:spPr>
          <a:xfrm>
            <a:off x="2588263" y="452628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16</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927668"/>
            <a:ext cx="8170863" cy="2158365"/>
          </a:xfrm>
          <a:prstGeom prst="rect">
            <a:avLst/>
          </a:prstGeom>
          <a:noFill/>
          <a:ln w="9525">
            <a:noFill/>
          </a:ln>
        </p:spPr>
        <p:txBody>
          <a:bodyPr anchor="ctr" anchorCtr="0">
            <a:spAutoFit/>
          </a:bodyPr>
          <a:p>
            <a:pPr marL="1144905" indent="-1144905"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sz="2800" dirty="0">
                <a:latin typeface="宋体" panose="02010600030101010101" pitchFamily="2" charset="-122"/>
                <a:cs typeface="宋体" panose="02010600030101010101" pitchFamily="2" charset="-122"/>
              </a:rPr>
              <a:t>结合实例，认识功的概念. 知道做功的过程就是能量转化或转移的过程.</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考点2.知道机械功和功率. 用生活中的实例说明机械功和功率的含义.</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143033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206025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59"/>
          <p:cNvSpPr>
            <a:spLocks noChangeArrowheads="1"/>
          </p:cNvSpPr>
          <p:nvPr/>
        </p:nvSpPr>
        <p:spPr bwMode="auto">
          <a:xfrm>
            <a:off x="1638300" y="758190"/>
            <a:ext cx="5857240" cy="52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a:t>
            </a:r>
            <a:r>
              <a:rPr kumimoji="0" lang="en-US" altLang="zh-CN"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1</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课时 </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功  功率</a:t>
            </a:r>
            <a:endPar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123940" y="4608195"/>
            <a:ext cx="2353945" cy="1461770"/>
          </a:xfrm>
          <a:prstGeom prst="rect">
            <a:avLst/>
          </a:prstGeom>
        </p:spPr>
      </p:pic>
      <p:sp>
        <p:nvSpPr>
          <p:cNvPr id="2" name="文本框 1"/>
          <p:cNvSpPr txBox="1"/>
          <p:nvPr/>
        </p:nvSpPr>
        <p:spPr>
          <a:xfrm>
            <a:off x="573723" y="1316355"/>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（2）（2017·绍兴）如图3为四旋翼无人机，质量为1.2kg，下方悬挂着一个质量为0.1kg的摄像机. 在10s内无人机从地面竖直上升了20m，然后边摄像边斜向上飞行了30s，仪表盘上显示离地面高度为36m. 无人机前10s对摄像机做功</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J，整个过程中，无人机对摄像机做功的功率为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W.（g=10N/kg）</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848478" y="339725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20</a:t>
            </a:r>
            <a:endParaRPr 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7167248" y="3903345"/>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0.9</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587500" y="2560320"/>
            <a:ext cx="5970270" cy="1737360"/>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388110"/>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1.（2017·鄂州）下列生活实例中，力对物体做功的有（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A．甲和乙          	 	  B．甲和丙         C．乙和丙     			  D．丙和丁</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1964690" y="191262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236335" y="3165475"/>
            <a:ext cx="1709420" cy="2579370"/>
          </a:xfrm>
          <a:prstGeom prst="rect">
            <a:avLst/>
          </a:prstGeom>
        </p:spPr>
      </p:pic>
      <p:sp>
        <p:nvSpPr>
          <p:cNvPr id="2" name="文本框 1"/>
          <p:cNvSpPr txBox="1"/>
          <p:nvPr/>
        </p:nvSpPr>
        <p:spPr>
          <a:xfrm>
            <a:off x="573723" y="1388110"/>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（2018·天津）中国选手张湘祥在奥运会上获得男子举重 62kg 级冠军，挺举成绩是176kg，如图4是他比赛时的照片.他在挺举过程中对杠铃做的功最接近（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A.600J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B.1200J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C.1800J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D.3400J</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3027048" y="295529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6014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3.一位老人和一位小女孩进行爬楼比赛，从一楼上到四楼，要比较他们克服重力的平均功率，简单叙述：</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（1）需要哪些测量工具？</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（2）要测出哪些物理量（用字母表示）？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（3）最后写出平均功率的表达式.</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574040" y="4352290"/>
            <a:ext cx="7995920" cy="1814830"/>
          </a:xfrm>
          <a:prstGeom prst="rect">
            <a:avLst/>
          </a:prstGeom>
          <a:noFill/>
        </p:spPr>
        <p:txBody>
          <a:bodyPr wrap="square" rtlCol="0" anchor="t">
            <a:spAutoFit/>
          </a:bodyPr>
          <a:p>
            <a:pPr algn="l"/>
            <a:r>
              <a:rPr sz="2800" b="1" dirty="0">
                <a:solidFill>
                  <a:srgbClr val="FF0000"/>
                </a:solidFill>
                <a:latin typeface="Times New Roman" panose="02020603050405020304" pitchFamily="18" charset="0"/>
                <a:sym typeface="+mn-ea"/>
              </a:rPr>
              <a:t>（1）需要的测量工具：台秤、卷尺、秒表.</a:t>
            </a:r>
            <a:endParaRPr sz="2800" b="1" dirty="0">
              <a:solidFill>
                <a:srgbClr val="FF0000"/>
              </a:solidFill>
              <a:latin typeface="Times New Roman" panose="02020603050405020304" pitchFamily="18" charset="0"/>
              <a:sym typeface="+mn-ea"/>
            </a:endParaRPr>
          </a:p>
          <a:p>
            <a:pPr marL="196850" indent="-196850" algn="l"/>
            <a:r>
              <a:rPr sz="2800" b="1" dirty="0">
                <a:solidFill>
                  <a:srgbClr val="FF0000"/>
                </a:solidFill>
                <a:latin typeface="Times New Roman" panose="02020603050405020304" pitchFamily="18" charset="0"/>
                <a:sym typeface="+mn-ea"/>
              </a:rPr>
              <a:t>（2）要测出的物理量：各自的质量m，一楼到四楼的竖直高度h，上楼所用的时间t.</a:t>
            </a:r>
            <a:endParaRPr sz="2800" b="1" dirty="0">
              <a:solidFill>
                <a:srgbClr val="FF0000"/>
              </a:solidFill>
              <a:latin typeface="Times New Roman" panose="02020603050405020304" pitchFamily="18" charset="0"/>
              <a:sym typeface="+mn-ea"/>
            </a:endParaRPr>
          </a:p>
          <a:p>
            <a:pPr algn="l"/>
            <a:r>
              <a:rPr sz="2800" b="1" dirty="0">
                <a:solidFill>
                  <a:srgbClr val="FF0000"/>
                </a:solidFill>
                <a:latin typeface="Times New Roman" panose="02020603050405020304" pitchFamily="18" charset="0"/>
                <a:sym typeface="+mn-ea"/>
              </a:rPr>
              <a:t>（3）平均功率的表达式：P=mgh/t．</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5801360" y="3616960"/>
            <a:ext cx="2807970" cy="1282700"/>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383030"/>
            <a:ext cx="7706995" cy="4482465"/>
            <a:chOff x="210" y="803"/>
            <a:chExt cx="12594" cy="7059"/>
          </a:xfrm>
        </p:grpSpPr>
        <p:sp>
          <p:nvSpPr>
            <p:cNvPr id="2" name="文本框 1"/>
            <p:cNvSpPr txBox="1"/>
            <p:nvPr/>
          </p:nvSpPr>
          <p:spPr>
            <a:xfrm>
              <a:off x="211" y="2021"/>
              <a:ext cx="12593" cy="5841"/>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1.如图5所示，李晶同学将放在课桌边的文具盒水平推至课桌中央，她针对此过程提出了如下的猜想. 你认为合理的是（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文具盒所受重力对它做了功</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文具盒所受支持力对它做了功</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文具盒所受的推力F对它做了功</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在此过程中没有力对文具盒做功</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8949"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对做功和功率的理解</a:t>
              </a:r>
              <a:endParaRPr lang="zh-CN" altLang="en-US" sz="2800" b="1">
                <a:solidFill>
                  <a:schemeClr val="tx1"/>
                </a:solidFill>
                <a:sym typeface="+mn-ea"/>
              </a:endParaRPr>
            </a:p>
          </p:txBody>
        </p:sp>
      </p:grpSp>
      <p:sp>
        <p:nvSpPr>
          <p:cNvPr id="4" name="文本框 3"/>
          <p:cNvSpPr txBox="1"/>
          <p:nvPr/>
        </p:nvSpPr>
        <p:spPr>
          <a:xfrm>
            <a:off x="4845688" y="321437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0" y="1818640"/>
            <a:ext cx="7620000"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2.关于功和功率概念的理解，下列说法正确的是（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机械做功多，功率一定大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功率大的机械一定比功率小的机械做功多</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单位时间内完成的功越多，则功率越大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省力多的机械功率大</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1791973" y="240411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2265680"/>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3.（2019·邵阳）王小鹏同学一口气从一楼跑到四楼考室，所用时间为30秒. 他上楼过程克服自身重力做功的功率最接近（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1.5W　　 B. 15W　　 C. 150W　　 D. 1500W</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227455"/>
            <a:ext cx="748601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功和功率的有关计算</a:t>
            </a:r>
            <a:endParaRPr lang="zh-CN" altLang="en-US" sz="2800" b="1">
              <a:sym typeface="+mn-ea"/>
            </a:endParaRPr>
          </a:p>
        </p:txBody>
      </p:sp>
      <p:sp>
        <p:nvSpPr>
          <p:cNvPr id="8" name="文本框 7"/>
          <p:cNvSpPr txBox="1"/>
          <p:nvPr/>
        </p:nvSpPr>
        <p:spPr>
          <a:xfrm>
            <a:off x="5195573" y="330581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58900"/>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4.（2017·广东）妈妈与小明进行爬山比赛，他们选择的起点、路径和终点都相同，全程设为匀速运动，妈妈的体重是小明的2倍，妈妈所用的时间是小明的3倍，若妈妈克服自身重力做功为W</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、功率为P</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，小明克服自身重力做功为W</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、功率为P</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则下列关系正确的是（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W</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∶W</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=l∶1    		B. W</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∶W</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=2∶3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P</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=1∶1 			D. P</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=2∶3</a:t>
            </a:r>
            <a:endParaRPr lang="zh-CN" altLang="en-US" sz="2800">
              <a:latin typeface="宋体" panose="02010600030101010101" pitchFamily="2" charset="-122"/>
              <a:cs typeface="宋体" panose="02010600030101010101" pitchFamily="2" charset="-122"/>
            </a:endParaRPr>
          </a:p>
        </p:txBody>
      </p:sp>
      <p:sp>
        <p:nvSpPr>
          <p:cNvPr id="8" name="文本框 7"/>
          <p:cNvSpPr txBox="1"/>
          <p:nvPr/>
        </p:nvSpPr>
        <p:spPr>
          <a:xfrm>
            <a:off x="4425953" y="401383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6565" y="1603375"/>
            <a:ext cx="8230870"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5.某九年级同学家住5楼.一天，他提着装有30个鸡蛋的塑料袋从1楼走到家里. 在此过程中，下列估算不合理的是（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他提鸡蛋的力做的功约为200J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他提鸡蛋的力做功的功率约为3W</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他爬楼做的功约为6×10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J</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他爬楼做功的功率约为1×10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W</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2948943" y="264350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551045" y="4147820"/>
            <a:ext cx="4019550" cy="1938020"/>
          </a:xfrm>
          <a:prstGeom prst="rect">
            <a:avLst/>
          </a:prstGeom>
        </p:spPr>
      </p:pic>
      <p:sp>
        <p:nvSpPr>
          <p:cNvPr id="2" name="文本框 1"/>
          <p:cNvSpPr txBox="1"/>
          <p:nvPr/>
        </p:nvSpPr>
        <p:spPr>
          <a:xfrm>
            <a:off x="573723" y="1172845"/>
            <a:ext cx="799655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6.（2019·连云港）物体在水平地面上做直线运动，当物体运动的路程和时间的关系图像如图甲时，受到的水平推力为Ｆ</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；当物体运动的速度和时间的关系图像如图乙时，受到的水平推力为Ｆ</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两次推力的功率分别为 Ｐ</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和Ｐ</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则下列关系正确的是（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Ｆ</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=Ｆ</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Ｐ</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&gt;Ｐ</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Ｆ</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=Ｆ</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Ｐ</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&lt;Ｐ</a:t>
            </a:r>
            <a:r>
              <a:rPr lang="zh-CN" altLang="en-US" sz="2800" baseline="-25000">
                <a:latin typeface="宋体" panose="02010600030101010101" pitchFamily="2" charset="-122"/>
                <a:cs typeface="宋体" panose="02010600030101010101" pitchFamily="2" charset="-122"/>
              </a:rPr>
              <a:t>2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Ｆ</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&gt;Ｆ</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Ｐ</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&gt;Ｐ</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Ｆ</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&lt;Ｆ</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Ｐ</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&gt;Ｐ</a:t>
            </a:r>
            <a:r>
              <a:rPr lang="zh-CN" altLang="en-US" sz="2800" baseline="-25000">
                <a:latin typeface="宋体" panose="02010600030101010101" pitchFamily="2" charset="-122"/>
                <a:cs typeface="宋体" panose="02010600030101010101" pitchFamily="2" charset="-122"/>
              </a:rPr>
              <a:t>2</a:t>
            </a:r>
            <a:endParaRPr lang="zh-CN" altLang="en-US" sz="2800" baseline="-25000">
              <a:latin typeface="宋体" panose="02010600030101010101" pitchFamily="2" charset="-122"/>
              <a:cs typeface="宋体" panose="02010600030101010101" pitchFamily="2" charset="-122"/>
            </a:endParaRPr>
          </a:p>
        </p:txBody>
      </p:sp>
      <p:sp>
        <p:nvSpPr>
          <p:cNvPr id="6" name="文本框 5"/>
          <p:cNvSpPr txBox="1"/>
          <p:nvPr/>
        </p:nvSpPr>
        <p:spPr>
          <a:xfrm>
            <a:off x="2282828" y="379920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282190"/>
            <a:ext cx="7886065" cy="319214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近几年来广东省试题主要考查力是否做功；功和功率的计算；探究滑轮组和斜面的机械功和功率的内容是力学知识的综合体现，功和功率的计算是中考的重点知识，各种题型时常出现，同学们在复习中要对概念的理解、计算和实验多加掌握.</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383348"/>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695315" y="4276090"/>
            <a:ext cx="2947670" cy="1917065"/>
          </a:xfrm>
          <a:prstGeom prst="rect">
            <a:avLst/>
          </a:prstGeom>
        </p:spPr>
      </p:pic>
      <p:sp>
        <p:nvSpPr>
          <p:cNvPr id="2" name="文本框 1"/>
          <p:cNvSpPr txBox="1"/>
          <p:nvPr/>
        </p:nvSpPr>
        <p:spPr>
          <a:xfrm>
            <a:off x="573723" y="1172845"/>
            <a:ext cx="7996555" cy="5303520"/>
          </a:xfrm>
          <a:prstGeom prst="rect">
            <a:avLst/>
          </a:prstGeom>
          <a:noFill/>
        </p:spPr>
        <p:txBody>
          <a:bodyPr wrap="square" rtlCol="0" anchor="t">
            <a:spAutoFit/>
          </a:bodyPr>
          <a:p>
            <a:pPr algn="just">
              <a:lnSpc>
                <a:spcPct val="110000"/>
              </a:lnSpc>
            </a:pPr>
            <a:r>
              <a:rPr sz="2800">
                <a:latin typeface="宋体" panose="02010600030101010101" pitchFamily="2" charset="-122"/>
                <a:cs typeface="宋体" panose="02010600030101010101" pitchFamily="2" charset="-122"/>
              </a:rPr>
              <a:t>7.（2019·随州）一只木箱放在水平地面上，地面上各处粗糙程度相同. 对木箱施加一个方向不变的水平推力Ｆ（如图7甲）；Ｆ的大小与时间t的关系、木箱的运动速度v与时间t的关系图像如图7乙所示. 下列说法正确的是（ 　　）</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A.在第一个2s内木箱所受摩擦力为2N	</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B.在第二个2s内木箱所受摩擦力为3N	</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C.在第一个2s内推力Ｆ</a:t>
            </a:r>
            <a:endParaRPr sz="2800">
              <a:latin typeface="宋体" panose="02010600030101010101" pitchFamily="2" charset="-122"/>
              <a:cs typeface="宋体" panose="02010600030101010101" pitchFamily="2" charset="-122"/>
            </a:endParaRPr>
          </a:p>
          <a:p>
            <a:pPr marL="248920" indent="130175" algn="just">
              <a:lnSpc>
                <a:spcPct val="110000"/>
              </a:lnSpc>
            </a:pPr>
            <a:r>
              <a:rPr sz="2800">
                <a:latin typeface="宋体" panose="02010600030101010101" pitchFamily="2" charset="-122"/>
                <a:cs typeface="宋体" panose="02010600030101010101" pitchFamily="2" charset="-122"/>
              </a:rPr>
              <a:t>对木箱所做的功为2J	</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D.在第三个2s内推力Ｆ</a:t>
            </a:r>
            <a:endParaRPr sz="2800">
              <a:latin typeface="宋体" panose="02010600030101010101" pitchFamily="2" charset="-122"/>
              <a:cs typeface="宋体" panose="02010600030101010101" pitchFamily="2" charset="-122"/>
            </a:endParaRPr>
          </a:p>
          <a:p>
            <a:pPr indent="353060" algn="just">
              <a:lnSpc>
                <a:spcPct val="110000"/>
              </a:lnSpc>
            </a:pPr>
            <a:r>
              <a:rPr sz="2800">
                <a:latin typeface="宋体" panose="02010600030101010101" pitchFamily="2" charset="-122"/>
                <a:cs typeface="宋体" panose="02010600030101010101" pitchFamily="2" charset="-122"/>
              </a:rPr>
              <a:t>对木箱做功的功率为8W</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6001388" y="304609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642745" y="4508500"/>
            <a:ext cx="5858510" cy="1442085"/>
          </a:xfrm>
          <a:prstGeom prst="rect">
            <a:avLst/>
          </a:prstGeom>
        </p:spPr>
      </p:pic>
      <p:sp>
        <p:nvSpPr>
          <p:cNvPr id="2" name="文本框 1"/>
          <p:cNvSpPr txBox="1"/>
          <p:nvPr/>
        </p:nvSpPr>
        <p:spPr>
          <a:xfrm>
            <a:off x="573723" y="1244600"/>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8.（2019·宜宾）如图8所示，一个物体静止于光滑水平面上的o点，在水平恒力Ｆ作用下开始向右加速运动，依次经过a、b、c三个点，且a、b之间和b、c之间的距离相等，Ｆ在ab段做功W</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，做功功率Ｐ</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；在bc段做功W</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，做功功率Ｐ</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，则有W</a:t>
            </a:r>
            <a:r>
              <a:rPr lang="zh-CN" altLang="en-US" sz="2800" baseline="-25000">
                <a:latin typeface="宋体" panose="02010600030101010101" pitchFamily="2" charset="-122"/>
                <a:cs typeface="宋体" panose="02010600030101010101" pitchFamily="2" charset="-122"/>
              </a:rPr>
              <a:t>1</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W</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，Ｐ</a:t>
            </a:r>
            <a:r>
              <a:rPr lang="zh-CN" altLang="en-US" sz="2800" baseline="-25000">
                <a:latin typeface="宋体" panose="02010600030101010101" pitchFamily="2" charset="-122"/>
                <a:cs typeface="宋体" panose="02010600030101010101" pitchFamily="2" charset="-122"/>
              </a:rPr>
              <a:t>1</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Ｐ</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（均选填“＞”“＝”或“＜”）.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7566980" y="3319145"/>
            <a:ext cx="385445"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t>
            </a:r>
            <a:endParaRPr 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1294450" y="3871595"/>
            <a:ext cx="38544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&lt;</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032000" y="4265295"/>
            <a:ext cx="1477010" cy="1875790"/>
          </a:xfrm>
          <a:prstGeom prst="rect">
            <a:avLst/>
          </a:prstGeom>
        </p:spPr>
      </p:pic>
      <p:pic>
        <p:nvPicPr>
          <p:cNvPr id="6" name="图片 5"/>
          <p:cNvPicPr>
            <a:picLocks noChangeAspect="1"/>
          </p:cNvPicPr>
          <p:nvPr/>
        </p:nvPicPr>
        <p:blipFill>
          <a:blip r:embed="rId2"/>
          <a:stretch>
            <a:fillRect/>
          </a:stretch>
        </p:blipFill>
        <p:spPr>
          <a:xfrm>
            <a:off x="4193540" y="4311650"/>
            <a:ext cx="3702685" cy="1829435"/>
          </a:xfrm>
          <a:prstGeom prst="rect">
            <a:avLst/>
          </a:prstGeom>
        </p:spPr>
      </p:pic>
      <p:sp>
        <p:nvSpPr>
          <p:cNvPr id="2" name="文本框 1"/>
          <p:cNvSpPr txBox="1"/>
          <p:nvPr/>
        </p:nvSpPr>
        <p:spPr>
          <a:xfrm>
            <a:off x="573723" y="1459865"/>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9.（2019·眉山）如图9甲所示，水平地面上的物体，受到方向不变的水平推力F的作用，其Ｆ-t和v-t图像分别如图9乙和图9丙所示. 由图像可知，9～12s内，推力对物体做功</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J；t=2s时，物体受到的摩擦力是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276343" y="302006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18</a:t>
            </a:r>
            <a:endParaRPr 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6313173" y="3513455"/>
            <a:ext cx="3606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3</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7284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10.（2016·广东）小明骑车在某段平直的水平路面上由静止开始运动，共用时12s. 小明重450N，自行车重250N，轮子与地面的总接触面积是2×10-3m2. 图10甲是速度v随时间t变化的关系图像，小明在t=7s时刚好到达这段路程的中点. 图10乙是动力Ｆ随时间t变化的关系图像. </a:t>
            </a:r>
            <a:endParaRPr lang="zh-CN" altLang="en-US"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667000" y="4432300"/>
            <a:ext cx="3810000" cy="1725295"/>
          </a:xfrm>
          <a:prstGeom prst="rect">
            <a:avLst/>
          </a:prstGeom>
        </p:spPr>
      </p:pic>
    </p:spTree>
  </p:cSld>
  <p:clrMapOvr>
    <a:masterClrMapping/>
  </p:clrMapOvr>
  <p:transition>
    <p:push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（1）请问小明骑自行车在水平地面行驶时，对地面的压强为多大？</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（2）在7~12s内，自行车所受的摩擦阻力是多少？自行车克服摩擦阻力做了多少功？此时功率是多少？</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（3）自行车在0~7s内的平均速度是多少？（保留小数点后两位）</a:t>
            </a:r>
            <a:endParaRPr sz="2800">
              <a:latin typeface="宋体" panose="02010600030101010101" pitchFamily="2" charset="-122"/>
              <a:cs typeface="宋体" panose="02010600030101010101" pitchFamily="2" charset="-122"/>
            </a:endParaRPr>
          </a:p>
        </p:txBody>
      </p:sp>
      <p:sp>
        <p:nvSpPr>
          <p:cNvPr id="7" name="文本框 6"/>
          <p:cNvSpPr txBox="1"/>
          <p:nvPr/>
        </p:nvSpPr>
        <p:spPr>
          <a:xfrm>
            <a:off x="502285" y="5052060"/>
            <a:ext cx="8169275" cy="1383665"/>
          </a:xfrm>
          <a:prstGeom prst="rect">
            <a:avLst/>
          </a:prstGeom>
          <a:noFill/>
        </p:spPr>
        <p:txBody>
          <a:bodyPr wrap="square" rtlCol="0" anchor="t">
            <a:spAutoFit/>
          </a:bodyPr>
          <a:p>
            <a:pPr algn="l"/>
            <a:r>
              <a:rPr sz="2800" b="1" dirty="0">
                <a:solidFill>
                  <a:srgbClr val="FF0000"/>
                </a:solidFill>
                <a:latin typeface="Times New Roman" panose="02020603050405020304" pitchFamily="18" charset="0"/>
                <a:sym typeface="+mn-ea"/>
              </a:rPr>
              <a:t> 解：（1）对地面压力：F=G</a:t>
            </a:r>
            <a:r>
              <a:rPr sz="2800" b="1" baseline="-25000" dirty="0">
                <a:solidFill>
                  <a:srgbClr val="FF0000"/>
                </a:solidFill>
                <a:latin typeface="Times New Roman" panose="02020603050405020304" pitchFamily="18" charset="0"/>
                <a:sym typeface="+mn-ea"/>
              </a:rPr>
              <a:t>小明</a:t>
            </a:r>
            <a:r>
              <a:rPr sz="2800" b="1" dirty="0">
                <a:solidFill>
                  <a:srgbClr val="FF0000"/>
                </a:solidFill>
                <a:latin typeface="Times New Roman" panose="02020603050405020304" pitchFamily="18" charset="0"/>
                <a:sym typeface="+mn-ea"/>
              </a:rPr>
              <a:t>+G</a:t>
            </a:r>
            <a:r>
              <a:rPr sz="2800" b="1" baseline="-25000" dirty="0">
                <a:solidFill>
                  <a:srgbClr val="FF0000"/>
                </a:solidFill>
                <a:latin typeface="Times New Roman" panose="02020603050405020304" pitchFamily="18" charset="0"/>
                <a:sym typeface="+mn-ea"/>
              </a:rPr>
              <a:t>车</a:t>
            </a:r>
            <a:r>
              <a:rPr sz="2800" b="1" dirty="0">
                <a:solidFill>
                  <a:srgbClr val="FF0000"/>
                </a:solidFill>
                <a:latin typeface="Times New Roman" panose="02020603050405020304" pitchFamily="18" charset="0"/>
                <a:sym typeface="+mn-ea"/>
              </a:rPr>
              <a:t>=450N+250N=700N，</a:t>
            </a:r>
            <a:endParaRPr sz="2800" b="1" dirty="0">
              <a:solidFill>
                <a:srgbClr val="FF0000"/>
              </a:solidFill>
              <a:latin typeface="Times New Roman" panose="02020603050405020304" pitchFamily="18" charset="0"/>
              <a:sym typeface="+mn-ea"/>
            </a:endParaRPr>
          </a:p>
          <a:p>
            <a:pPr algn="l"/>
            <a:r>
              <a:rPr sz="2800" b="1" dirty="0">
                <a:solidFill>
                  <a:srgbClr val="FF0000"/>
                </a:solidFill>
                <a:latin typeface="Times New Roman" panose="02020603050405020304" pitchFamily="18" charset="0"/>
                <a:sym typeface="+mn-ea"/>
              </a:rPr>
              <a:t>对地面的压强：p=</a:t>
            </a:r>
            <a:r>
              <a:rPr lang="en-US" sz="2800" b="1" dirty="0">
                <a:solidFill>
                  <a:srgbClr val="FF0000"/>
                </a:solidFill>
                <a:latin typeface="Times New Roman" panose="02020603050405020304" pitchFamily="18" charset="0"/>
                <a:sym typeface="+mn-ea"/>
              </a:rPr>
              <a:t>F/S</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700N/2</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10</a:t>
            </a:r>
            <a:r>
              <a:rPr lang="en-US" sz="2800" b="1" baseline="30000" dirty="0">
                <a:solidFill>
                  <a:srgbClr val="FF0000"/>
                </a:solidFill>
                <a:latin typeface="Times New Roman" panose="02020603050405020304" pitchFamily="18" charset="0"/>
                <a:sym typeface="+mn-ea"/>
              </a:rPr>
              <a:t>-3</a:t>
            </a:r>
            <a:r>
              <a:rPr lang="en-US" sz="2800" b="1" dirty="0">
                <a:solidFill>
                  <a:srgbClr val="FF0000"/>
                </a:solidFill>
                <a:latin typeface="Times New Roman" panose="02020603050405020304" pitchFamily="18" charset="0"/>
                <a:sym typeface="+mn-ea"/>
              </a:rPr>
              <a:t>m</a:t>
            </a:r>
            <a:r>
              <a:rPr lang="en-US" sz="2800" b="1" baseline="30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=3.5×10</a:t>
            </a:r>
            <a:r>
              <a:rPr sz="2800" b="1" baseline="30000" dirty="0">
                <a:solidFill>
                  <a:srgbClr val="FF0000"/>
                </a:solidFill>
                <a:latin typeface="Times New Roman" panose="02020603050405020304" pitchFamily="18" charset="0"/>
                <a:sym typeface="+mn-ea"/>
              </a:rPr>
              <a:t>5</a:t>
            </a:r>
            <a:r>
              <a:rPr sz="2800" b="1" dirty="0">
                <a:solidFill>
                  <a:srgbClr val="FF0000"/>
                </a:solidFill>
                <a:latin typeface="Times New Roman" panose="02020603050405020304" pitchFamily="18" charset="0"/>
                <a:sym typeface="+mn-ea"/>
              </a:rPr>
              <a:t>Pa.</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502285" y="1320800"/>
            <a:ext cx="8169275" cy="4399915"/>
          </a:xfrm>
          <a:prstGeom prst="rect">
            <a:avLst/>
          </a:prstGeom>
          <a:noFill/>
        </p:spPr>
        <p:txBody>
          <a:bodyPr wrap="square" rtlCol="0" anchor="t">
            <a:spAutoFit/>
          </a:bodyPr>
          <a:p>
            <a:pPr algn="l"/>
            <a:r>
              <a:rPr sz="2800" b="1" dirty="0">
                <a:solidFill>
                  <a:srgbClr val="FF0000"/>
                </a:solidFill>
                <a:latin typeface="Times New Roman" panose="02020603050405020304" pitchFamily="18" charset="0"/>
                <a:sym typeface="+mn-ea"/>
              </a:rPr>
              <a:t>（2）由图可知：f=F=30N，</a:t>
            </a:r>
            <a:endParaRPr sz="2800" b="1" dirty="0">
              <a:solidFill>
                <a:srgbClr val="FF0000"/>
              </a:solidFill>
              <a:latin typeface="Times New Roman" panose="02020603050405020304" pitchFamily="18" charset="0"/>
              <a:sym typeface="+mn-ea"/>
            </a:endParaRPr>
          </a:p>
          <a:p>
            <a:pPr algn="l"/>
            <a:r>
              <a:rPr sz="2800" b="1" dirty="0">
                <a:solidFill>
                  <a:srgbClr val="FF0000"/>
                </a:solidFill>
                <a:latin typeface="Times New Roman" panose="02020603050405020304" pitchFamily="18" charset="0"/>
                <a:sym typeface="+mn-ea"/>
              </a:rPr>
              <a:t>s=vt=6m/s×5s=30m，</a:t>
            </a:r>
            <a:endParaRPr sz="2800" b="1" dirty="0">
              <a:solidFill>
                <a:srgbClr val="FF0000"/>
              </a:solidFill>
              <a:latin typeface="Times New Roman" panose="02020603050405020304" pitchFamily="18" charset="0"/>
              <a:sym typeface="+mn-ea"/>
            </a:endParaRPr>
          </a:p>
          <a:p>
            <a:pPr algn="l"/>
            <a:r>
              <a:rPr sz="2800" b="1" dirty="0">
                <a:solidFill>
                  <a:srgbClr val="FF0000"/>
                </a:solidFill>
                <a:latin typeface="Times New Roman" panose="02020603050405020304" pitchFamily="18" charset="0"/>
                <a:sym typeface="+mn-ea"/>
              </a:rPr>
              <a:t>W=fs=30N×30m=900J，</a:t>
            </a:r>
            <a:endParaRPr sz="2800" b="1" dirty="0">
              <a:solidFill>
                <a:srgbClr val="FF0000"/>
              </a:solidFill>
              <a:latin typeface="Times New Roman" panose="02020603050405020304" pitchFamily="18" charset="0"/>
              <a:sym typeface="+mn-ea"/>
            </a:endParaRPr>
          </a:p>
          <a:p>
            <a:pPr algn="l"/>
            <a:r>
              <a:rPr sz="2800" b="1" dirty="0">
                <a:solidFill>
                  <a:srgbClr val="FF0000"/>
                </a:solidFill>
                <a:latin typeface="Times New Roman" panose="02020603050405020304" pitchFamily="18" charset="0"/>
                <a:sym typeface="+mn-ea"/>
              </a:rPr>
              <a:t>P=fv=30N×6m/s=180W.</a:t>
            </a:r>
            <a:endParaRPr sz="2800" b="1" dirty="0">
              <a:solidFill>
                <a:srgbClr val="FF0000"/>
              </a:solidFill>
              <a:latin typeface="Times New Roman" panose="02020603050405020304" pitchFamily="18" charset="0"/>
              <a:sym typeface="+mn-ea"/>
            </a:endParaRPr>
          </a:p>
          <a:p>
            <a:pPr algn="l"/>
            <a:r>
              <a:rPr sz="2800" b="1" dirty="0">
                <a:solidFill>
                  <a:srgbClr val="FF0000"/>
                </a:solidFill>
                <a:latin typeface="Times New Roman" panose="02020603050405020304" pitchFamily="18" charset="0"/>
                <a:sym typeface="+mn-ea"/>
              </a:rPr>
              <a:t>（3）</a:t>
            </a:r>
            <a:r>
              <a:rPr lang="en-US" sz="2800" b="1" dirty="0">
                <a:solidFill>
                  <a:srgbClr val="FF0000"/>
                </a:solidFill>
                <a:latin typeface="Times New Roman" panose="02020603050405020304" pitchFamily="18" charset="0"/>
                <a:sym typeface="+mn-ea"/>
              </a:rPr>
              <a:t>v'</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s/t</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sym typeface="+mn-ea"/>
              </a:rPr>
              <a:t>30m/7s</a:t>
            </a:r>
            <a:r>
              <a:rPr sz="2800" b="1" dirty="0">
                <a:solidFill>
                  <a:srgbClr val="FF0000"/>
                </a:solidFill>
                <a:latin typeface="Times New Roman" panose="02020603050405020304" pitchFamily="18" charset="0"/>
                <a:sym typeface="+mn-ea"/>
              </a:rPr>
              <a:t>≈4.29m/s.</a:t>
            </a:r>
            <a:endParaRPr sz="2800" b="1" dirty="0">
              <a:solidFill>
                <a:srgbClr val="FF0000"/>
              </a:solidFill>
              <a:latin typeface="Times New Roman" panose="02020603050405020304" pitchFamily="18" charset="0"/>
              <a:sym typeface="+mn-ea"/>
            </a:endParaRPr>
          </a:p>
          <a:p>
            <a:pPr algn="l"/>
            <a:endParaRPr sz="2800" b="1" dirty="0">
              <a:solidFill>
                <a:srgbClr val="FF0000"/>
              </a:solidFill>
              <a:latin typeface="Times New Roman" panose="02020603050405020304" pitchFamily="18" charset="0"/>
              <a:sym typeface="+mn-ea"/>
            </a:endParaRPr>
          </a:p>
          <a:p>
            <a:pPr algn="l"/>
            <a:r>
              <a:rPr sz="2800" b="1" dirty="0">
                <a:solidFill>
                  <a:srgbClr val="FF0000"/>
                </a:solidFill>
                <a:latin typeface="Times New Roman" panose="02020603050405020304" pitchFamily="18" charset="0"/>
                <a:sym typeface="+mn-ea"/>
              </a:rPr>
              <a:t>答：（1）对地面的压强为3.5×10</a:t>
            </a:r>
            <a:r>
              <a:rPr sz="2800" b="1" baseline="30000" dirty="0">
                <a:solidFill>
                  <a:srgbClr val="FF0000"/>
                </a:solidFill>
                <a:latin typeface="Times New Roman" panose="02020603050405020304" pitchFamily="18" charset="0"/>
                <a:sym typeface="+mn-ea"/>
              </a:rPr>
              <a:t>5</a:t>
            </a:r>
            <a:r>
              <a:rPr sz="2800" b="1" dirty="0">
                <a:solidFill>
                  <a:srgbClr val="FF0000"/>
                </a:solidFill>
                <a:latin typeface="Times New Roman" panose="02020603050405020304" pitchFamily="18" charset="0"/>
                <a:sym typeface="+mn-ea"/>
              </a:rPr>
              <a:t>Pa；</a:t>
            </a:r>
            <a:endParaRPr sz="2800" b="1" dirty="0">
              <a:solidFill>
                <a:srgbClr val="FF0000"/>
              </a:solidFill>
              <a:latin typeface="Times New Roman" panose="02020603050405020304" pitchFamily="18" charset="0"/>
              <a:sym typeface="+mn-ea"/>
            </a:endParaRPr>
          </a:p>
          <a:p>
            <a:pPr algn="l"/>
            <a:r>
              <a:rPr sz="2800" b="1" dirty="0">
                <a:solidFill>
                  <a:srgbClr val="FF0000"/>
                </a:solidFill>
                <a:latin typeface="Times New Roman" panose="02020603050405020304" pitchFamily="18" charset="0"/>
                <a:sym typeface="+mn-ea"/>
              </a:rPr>
              <a:t>（2）自行车所受的摩擦阻力是30N，自行车克服摩擦阻力做的功是900J，此时功率是180W；</a:t>
            </a:r>
            <a:endParaRPr sz="2800" b="1" dirty="0">
              <a:solidFill>
                <a:srgbClr val="FF0000"/>
              </a:solidFill>
              <a:latin typeface="Times New Roman" panose="02020603050405020304" pitchFamily="18" charset="0"/>
              <a:sym typeface="+mn-ea"/>
            </a:endParaRPr>
          </a:p>
          <a:p>
            <a:pPr algn="l"/>
            <a:r>
              <a:rPr sz="2800" b="1" dirty="0">
                <a:solidFill>
                  <a:srgbClr val="FF0000"/>
                </a:solidFill>
                <a:latin typeface="Times New Roman" panose="02020603050405020304" pitchFamily="18" charset="0"/>
                <a:sym typeface="+mn-ea"/>
              </a:rPr>
              <a:t>（3）自行车在0~7s内的平均速度是4.29m/s.</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422592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11.（2017·广东节选）常用机器人潜入水下打捞沉船上的物体，若机器人在水下30m处将该物体匀速竖直向上运至水面需要时间150s，物体竖直上升所需要的动力Ｆ与物体运动速度v的关系图像如图11所示. （ρ</a:t>
            </a:r>
            <a:r>
              <a:rPr sz="2800" baseline="-25000">
                <a:latin typeface="宋体" panose="02010600030101010101" pitchFamily="2" charset="-122"/>
                <a:cs typeface="宋体" panose="02010600030101010101" pitchFamily="2" charset="-122"/>
              </a:rPr>
              <a:t>水</a:t>
            </a:r>
            <a:r>
              <a:rPr sz="2800">
                <a:latin typeface="宋体" panose="02010600030101010101" pitchFamily="2" charset="-122"/>
                <a:cs typeface="宋体" panose="02010600030101010101" pitchFamily="2" charset="-122"/>
              </a:rPr>
              <a:t>=1.0×10</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kg／m</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，g=10N/kg）求：</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（1）物体上升的速度是多少？</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（2）这个过程动力Ｆ对物体</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做了多少功？</a:t>
            </a:r>
            <a:endParaRPr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5617210" y="4145280"/>
            <a:ext cx="2745740" cy="2187575"/>
          </a:xfrm>
          <a:prstGeom prst="rect">
            <a:avLst/>
          </a:prstGeom>
        </p:spPr>
      </p:pic>
    </p:spTree>
  </p:cSld>
  <p:clrMapOvr>
    <a:masterClrMapping/>
  </p:clrMapOvr>
  <p:transition>
    <p:push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746885"/>
            <a:ext cx="7996555" cy="2158365"/>
          </a:xfrm>
          <a:prstGeom prst="rect">
            <a:avLst/>
          </a:prstGeom>
          <a:noFill/>
        </p:spPr>
        <p:txBody>
          <a:bodyPr wrap="square" rtlCol="0" anchor="t">
            <a:spAutoFit/>
          </a:bodyPr>
          <a:p>
            <a:pPr algn="just">
              <a:lnSpc>
                <a:spcPct val="120000"/>
              </a:lnSpc>
            </a:pPr>
            <a:r>
              <a:rPr sz="2800" b="1" dirty="0">
                <a:solidFill>
                  <a:srgbClr val="FF0000"/>
                </a:solidFill>
                <a:latin typeface="Times New Roman" panose="02020603050405020304" pitchFamily="18" charset="0"/>
              </a:rPr>
              <a:t> 解：（1）物体竖直上升的速度：</a:t>
            </a:r>
            <a:endParaRPr sz="2800" b="1" dirty="0">
              <a:solidFill>
                <a:srgbClr val="FF0000"/>
              </a:solidFill>
              <a:latin typeface="Times New Roman" panose="02020603050405020304" pitchFamily="18" charset="0"/>
            </a:endParaRPr>
          </a:p>
          <a:p>
            <a:pPr algn="just">
              <a:lnSpc>
                <a:spcPct val="120000"/>
              </a:lnSpc>
            </a:pPr>
            <a:r>
              <a:rPr sz="2800" b="1" dirty="0">
                <a:solidFill>
                  <a:srgbClr val="FF0000"/>
                </a:solidFill>
                <a:latin typeface="Times New Roman" panose="02020603050405020304" pitchFamily="18" charset="0"/>
              </a:rPr>
              <a:t>v=</a:t>
            </a:r>
            <a:r>
              <a:rPr lang="en-US" sz="2800" b="1" dirty="0">
                <a:solidFill>
                  <a:srgbClr val="FF0000"/>
                </a:solidFill>
                <a:latin typeface="Times New Roman" panose="02020603050405020304" pitchFamily="18" charset="0"/>
              </a:rPr>
              <a:t>s/t</a:t>
            </a:r>
            <a:r>
              <a:rPr sz="2800" b="1" dirty="0">
                <a:solidFill>
                  <a:srgbClr val="FF0000"/>
                </a:solidFill>
                <a:latin typeface="Times New Roman" panose="02020603050405020304" pitchFamily="18" charset="0"/>
              </a:rPr>
              <a:t>=</a:t>
            </a:r>
            <a:r>
              <a:rPr lang="en-US" sz="2800" b="1" dirty="0">
                <a:solidFill>
                  <a:srgbClr val="FF0000"/>
                </a:solidFill>
                <a:latin typeface="Times New Roman" panose="02020603050405020304" pitchFamily="18" charset="0"/>
              </a:rPr>
              <a:t>30m/150s</a:t>
            </a:r>
            <a:r>
              <a:rPr sz="2800" b="1" dirty="0">
                <a:solidFill>
                  <a:srgbClr val="FF0000"/>
                </a:solidFill>
                <a:latin typeface="Times New Roman" panose="02020603050405020304" pitchFamily="18" charset="0"/>
              </a:rPr>
              <a:t>=0.2m/s；</a:t>
            </a:r>
            <a:endParaRPr sz="2800" b="1" dirty="0">
              <a:solidFill>
                <a:srgbClr val="FF0000"/>
              </a:solidFill>
              <a:latin typeface="Times New Roman" panose="02020603050405020304" pitchFamily="18" charset="0"/>
            </a:endParaRPr>
          </a:p>
          <a:p>
            <a:pPr algn="just">
              <a:lnSpc>
                <a:spcPct val="120000"/>
              </a:lnSpc>
            </a:pPr>
            <a:r>
              <a:rPr sz="2800" b="1" dirty="0">
                <a:solidFill>
                  <a:srgbClr val="FF0000"/>
                </a:solidFill>
                <a:latin typeface="Times New Roman" panose="02020603050405020304" pitchFamily="18" charset="0"/>
              </a:rPr>
              <a:t>（2）由图像可得此时的动力为F=500N，</a:t>
            </a:r>
            <a:endParaRPr sz="2800" b="1" dirty="0">
              <a:solidFill>
                <a:srgbClr val="FF0000"/>
              </a:solidFill>
              <a:latin typeface="Times New Roman" panose="02020603050405020304" pitchFamily="18" charset="0"/>
            </a:endParaRPr>
          </a:p>
          <a:p>
            <a:pPr algn="just">
              <a:lnSpc>
                <a:spcPct val="120000"/>
              </a:lnSpc>
            </a:pPr>
            <a:r>
              <a:rPr sz="2800" b="1" dirty="0">
                <a:solidFill>
                  <a:srgbClr val="FF0000"/>
                </a:solidFill>
                <a:latin typeface="Times New Roman" panose="02020603050405020304" pitchFamily="18" charset="0"/>
              </a:rPr>
              <a:t>动力F对物体做的功：W=Fs=500N×30m=15000J.</a:t>
            </a:r>
            <a:endParaRPr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12.（2018·广东节选）如图12所示是建筑工地上的起重机示意图，起重机的电动机功率为3×10</a:t>
            </a:r>
            <a:r>
              <a:rPr sz="2800" baseline="30000">
                <a:latin typeface="宋体" panose="02010600030101010101" pitchFamily="2" charset="-122"/>
                <a:cs typeface="宋体" panose="02010600030101010101" pitchFamily="2" charset="-122"/>
              </a:rPr>
              <a:t>3</a:t>
            </a:r>
            <a:r>
              <a:rPr sz="2800">
                <a:latin typeface="宋体" panose="02010600030101010101" pitchFamily="2" charset="-122"/>
                <a:cs typeface="宋体" panose="02010600030101010101" pitchFamily="2" charset="-122"/>
              </a:rPr>
              <a:t>W，当它把质量为1t的重物匀速提起24m时，用时100s. （g=10N/kg）</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求：在这段时间内起重机提起重物的功率是多少？机械效率是多少？</a:t>
            </a:r>
            <a:endParaRPr sz="2800">
              <a:latin typeface="宋体" panose="02010600030101010101" pitchFamily="2" charset="-122"/>
              <a:cs typeface="宋体" panose="02010600030101010101" pitchFamily="2" charset="-122"/>
            </a:endParaRPr>
          </a:p>
          <a:p>
            <a:pPr algn="just">
              <a:lnSpc>
                <a:spcPct val="120000"/>
              </a:lnSpc>
            </a:pPr>
            <a:endParaRPr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4874260" y="4143375"/>
            <a:ext cx="3291840" cy="2067560"/>
          </a:xfrm>
          <a:prstGeom prst="rect">
            <a:avLst/>
          </a:prstGeom>
        </p:spPr>
      </p:pic>
    </p:spTree>
  </p:cSld>
  <p:clrMapOvr>
    <a:masterClrMapping/>
  </p:clrMapOvr>
  <p:transition>
    <p:push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4742815"/>
          </a:xfrm>
          <a:prstGeom prst="rect">
            <a:avLst/>
          </a:prstGeom>
          <a:noFill/>
        </p:spPr>
        <p:txBody>
          <a:bodyPr wrap="square" rtlCol="0" anchor="t">
            <a:spAutoFit/>
          </a:bodyPr>
          <a:p>
            <a:pPr algn="just">
              <a:lnSpc>
                <a:spcPct val="120000"/>
              </a:lnSpc>
            </a:pPr>
            <a:r>
              <a:rPr sz="2800" b="1" dirty="0">
                <a:solidFill>
                  <a:srgbClr val="FF0000"/>
                </a:solidFill>
                <a:latin typeface="Times New Roman" panose="02020603050405020304" pitchFamily="18" charset="0"/>
              </a:rPr>
              <a:t> 解：重物上升24m时克服重力做功为：</a:t>
            </a:r>
            <a:endParaRPr sz="2800" b="1" dirty="0">
              <a:solidFill>
                <a:srgbClr val="FF0000"/>
              </a:solidFill>
              <a:latin typeface="Times New Roman" panose="02020603050405020304" pitchFamily="18" charset="0"/>
            </a:endParaRPr>
          </a:p>
          <a:p>
            <a:pPr algn="just">
              <a:lnSpc>
                <a:spcPct val="120000"/>
              </a:lnSpc>
            </a:pPr>
            <a:r>
              <a:rPr sz="2800" b="1" dirty="0">
                <a:solidFill>
                  <a:srgbClr val="FF0000"/>
                </a:solidFill>
                <a:latin typeface="Times New Roman" panose="02020603050405020304" pitchFamily="18" charset="0"/>
              </a:rPr>
              <a:t>W</a:t>
            </a:r>
            <a:r>
              <a:rPr sz="2800" b="1" baseline="-25000" dirty="0">
                <a:solidFill>
                  <a:srgbClr val="FF0000"/>
                </a:solidFill>
                <a:latin typeface="Times New Roman" panose="02020603050405020304" pitchFamily="18" charset="0"/>
              </a:rPr>
              <a:t>克</a:t>
            </a:r>
            <a:r>
              <a:rPr sz="2800" b="1" dirty="0">
                <a:solidFill>
                  <a:srgbClr val="FF0000"/>
                </a:solidFill>
                <a:latin typeface="Times New Roman" panose="02020603050405020304" pitchFamily="18" charset="0"/>
              </a:rPr>
              <a:t>=mgh=1×10</a:t>
            </a:r>
            <a:r>
              <a:rPr sz="2800" b="1" baseline="30000" dirty="0">
                <a:solidFill>
                  <a:srgbClr val="FF0000"/>
                </a:solidFill>
                <a:latin typeface="Times New Roman" panose="02020603050405020304" pitchFamily="18" charset="0"/>
              </a:rPr>
              <a:t>3</a:t>
            </a:r>
            <a:r>
              <a:rPr sz="2800" b="1" dirty="0">
                <a:solidFill>
                  <a:srgbClr val="FF0000"/>
                </a:solidFill>
                <a:latin typeface="Times New Roman" panose="02020603050405020304" pitchFamily="18" charset="0"/>
              </a:rPr>
              <a:t>kg×10N/kg×24m=2.4×10</a:t>
            </a:r>
            <a:r>
              <a:rPr sz="2800" b="1" baseline="30000" dirty="0">
                <a:solidFill>
                  <a:srgbClr val="FF0000"/>
                </a:solidFill>
                <a:latin typeface="Times New Roman" panose="02020603050405020304" pitchFamily="18" charset="0"/>
              </a:rPr>
              <a:t>5</a:t>
            </a:r>
            <a:r>
              <a:rPr sz="2800" b="1" dirty="0">
                <a:solidFill>
                  <a:srgbClr val="FF0000"/>
                </a:solidFill>
                <a:latin typeface="Times New Roman" panose="02020603050405020304" pitchFamily="18" charset="0"/>
              </a:rPr>
              <a:t>J.</a:t>
            </a:r>
            <a:endParaRPr sz="2800" b="1" dirty="0">
              <a:solidFill>
                <a:srgbClr val="FF0000"/>
              </a:solidFill>
              <a:latin typeface="Times New Roman" panose="02020603050405020304" pitchFamily="18" charset="0"/>
            </a:endParaRPr>
          </a:p>
          <a:p>
            <a:pPr algn="just">
              <a:lnSpc>
                <a:spcPct val="120000"/>
              </a:lnSpc>
            </a:pPr>
            <a:r>
              <a:rPr sz="2800" b="1" dirty="0">
                <a:solidFill>
                  <a:srgbClr val="FF0000"/>
                </a:solidFill>
                <a:latin typeface="Times New Roman" panose="02020603050405020304" pitchFamily="18" charset="0"/>
              </a:rPr>
              <a:t>由于匀速提起重物，所以起重机对重物做功等于W</a:t>
            </a:r>
            <a:r>
              <a:rPr sz="2800" b="1" baseline="-25000" dirty="0">
                <a:solidFill>
                  <a:srgbClr val="FF0000"/>
                </a:solidFill>
                <a:latin typeface="Times New Roman" panose="02020603050405020304" pitchFamily="18" charset="0"/>
              </a:rPr>
              <a:t>克</a:t>
            </a:r>
            <a:r>
              <a:rPr sz="2800" b="1" dirty="0">
                <a:solidFill>
                  <a:srgbClr val="FF0000"/>
                </a:solidFill>
                <a:latin typeface="Times New Roman" panose="02020603050405020304" pitchFamily="18" charset="0"/>
              </a:rPr>
              <a:t>，</a:t>
            </a:r>
            <a:endParaRPr sz="2800" b="1" dirty="0">
              <a:solidFill>
                <a:srgbClr val="FF0000"/>
              </a:solidFill>
              <a:latin typeface="Times New Roman" panose="02020603050405020304" pitchFamily="18" charset="0"/>
            </a:endParaRPr>
          </a:p>
          <a:p>
            <a:pPr algn="just">
              <a:lnSpc>
                <a:spcPct val="120000"/>
              </a:lnSpc>
            </a:pPr>
            <a:r>
              <a:rPr sz="2800" b="1" dirty="0">
                <a:solidFill>
                  <a:srgbClr val="FF0000"/>
                </a:solidFill>
                <a:latin typeface="Times New Roman" panose="02020603050405020304" pitchFamily="18" charset="0"/>
              </a:rPr>
              <a:t>它在100s内对重物做功的功率为：</a:t>
            </a:r>
            <a:endParaRPr sz="2800" b="1" dirty="0">
              <a:solidFill>
                <a:srgbClr val="FF0000"/>
              </a:solidFill>
              <a:latin typeface="Times New Roman" panose="02020603050405020304" pitchFamily="18" charset="0"/>
            </a:endParaRPr>
          </a:p>
          <a:p>
            <a:pPr algn="just">
              <a:lnSpc>
                <a:spcPct val="120000"/>
              </a:lnSpc>
            </a:pPr>
            <a:r>
              <a:rPr sz="2800" b="1" dirty="0">
                <a:solidFill>
                  <a:srgbClr val="FF0000"/>
                </a:solidFill>
                <a:latin typeface="Times New Roman" panose="02020603050405020304" pitchFamily="18" charset="0"/>
              </a:rPr>
              <a:t>P1=</a:t>
            </a:r>
            <a:r>
              <a:rPr lang="en-US" sz="2800" b="1" dirty="0">
                <a:solidFill>
                  <a:srgbClr val="FF0000"/>
                </a:solidFill>
                <a:latin typeface="Times New Roman" panose="02020603050405020304" pitchFamily="18" charset="0"/>
              </a:rPr>
              <a:t>W</a:t>
            </a:r>
            <a:r>
              <a:rPr lang="zh-CN" altLang="en-US" sz="2800" b="1" baseline="-25000" dirty="0">
                <a:solidFill>
                  <a:srgbClr val="FF0000"/>
                </a:solidFill>
                <a:latin typeface="Times New Roman" panose="02020603050405020304" pitchFamily="18" charset="0"/>
              </a:rPr>
              <a:t>克</a:t>
            </a:r>
            <a:r>
              <a:rPr lang="en-US" altLang="zh-CN" sz="2800" b="1" dirty="0">
                <a:solidFill>
                  <a:srgbClr val="FF0000"/>
                </a:solidFill>
                <a:latin typeface="Times New Roman" panose="02020603050405020304" pitchFamily="18" charset="0"/>
              </a:rPr>
              <a:t>/t</a:t>
            </a:r>
            <a:r>
              <a:rPr sz="2800" b="1" dirty="0">
                <a:solidFill>
                  <a:srgbClr val="FF0000"/>
                </a:solidFill>
                <a:latin typeface="Times New Roman" panose="02020603050405020304" pitchFamily="18" charset="0"/>
              </a:rPr>
              <a:t>=</a:t>
            </a:r>
            <a:r>
              <a:rPr lang="en-US" sz="2800" b="1" dirty="0">
                <a:solidFill>
                  <a:srgbClr val="FF0000"/>
                </a:solidFill>
                <a:latin typeface="Times New Roman" panose="02020603050405020304" pitchFamily="18" charset="0"/>
              </a:rPr>
              <a:t>2.4</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rPr>
              <a:t>10</a:t>
            </a:r>
            <a:r>
              <a:rPr lang="en-US" sz="2800" b="1" baseline="30000" dirty="0">
                <a:solidFill>
                  <a:srgbClr val="FF0000"/>
                </a:solidFill>
                <a:latin typeface="Times New Roman" panose="02020603050405020304" pitchFamily="18" charset="0"/>
              </a:rPr>
              <a:t>5</a:t>
            </a:r>
            <a:r>
              <a:rPr lang="en-US" sz="2800" b="1" dirty="0">
                <a:solidFill>
                  <a:srgbClr val="FF0000"/>
                </a:solidFill>
                <a:latin typeface="Times New Roman" panose="02020603050405020304" pitchFamily="18" charset="0"/>
              </a:rPr>
              <a:t>J/100s</a:t>
            </a:r>
            <a:r>
              <a:rPr sz="2800" b="1" dirty="0">
                <a:solidFill>
                  <a:srgbClr val="FF0000"/>
                </a:solidFill>
                <a:latin typeface="Times New Roman" panose="02020603050405020304" pitchFamily="18" charset="0"/>
              </a:rPr>
              <a:t>=2400W.</a:t>
            </a:r>
            <a:endParaRPr sz="2800" b="1" dirty="0">
              <a:solidFill>
                <a:srgbClr val="FF0000"/>
              </a:solidFill>
              <a:latin typeface="Times New Roman" panose="02020603050405020304" pitchFamily="18" charset="0"/>
            </a:endParaRPr>
          </a:p>
          <a:p>
            <a:pPr algn="just">
              <a:lnSpc>
                <a:spcPct val="120000"/>
              </a:lnSpc>
            </a:pPr>
            <a:r>
              <a:rPr sz="2800" b="1" dirty="0">
                <a:solidFill>
                  <a:srgbClr val="FF0000"/>
                </a:solidFill>
                <a:latin typeface="Times New Roman" panose="02020603050405020304" pitchFamily="18" charset="0"/>
              </a:rPr>
              <a:t>起重机的机械效率为：</a:t>
            </a:r>
            <a:endParaRPr sz="2800" b="1" dirty="0">
              <a:solidFill>
                <a:srgbClr val="FF0000"/>
              </a:solidFill>
              <a:latin typeface="Times New Roman" panose="02020603050405020304" pitchFamily="18" charset="0"/>
            </a:endParaRPr>
          </a:p>
          <a:p>
            <a:pPr algn="just">
              <a:lnSpc>
                <a:spcPct val="120000"/>
              </a:lnSpc>
            </a:pPr>
            <a:r>
              <a:rPr sz="2800" b="1" dirty="0">
                <a:solidFill>
                  <a:srgbClr val="FF0000"/>
                </a:solidFill>
                <a:latin typeface="Times New Roman" panose="02020603050405020304" pitchFamily="18" charset="0"/>
              </a:rPr>
              <a:t>η=</a:t>
            </a:r>
            <a:r>
              <a:rPr lang="en-US" sz="2800" b="1" dirty="0">
                <a:solidFill>
                  <a:srgbClr val="FF0000"/>
                </a:solidFill>
                <a:latin typeface="Times New Roman" panose="02020603050405020304" pitchFamily="18" charset="0"/>
              </a:rPr>
              <a:t>W</a:t>
            </a:r>
            <a:r>
              <a:rPr lang="zh-CN" altLang="en-US" sz="2800" b="1" baseline="-25000" dirty="0">
                <a:solidFill>
                  <a:srgbClr val="FF0000"/>
                </a:solidFill>
                <a:latin typeface="Times New Roman" panose="02020603050405020304" pitchFamily="18" charset="0"/>
              </a:rPr>
              <a:t>有</a:t>
            </a:r>
            <a:r>
              <a:rPr lang="en-US" altLang="zh-CN" sz="2800" b="1" dirty="0">
                <a:solidFill>
                  <a:srgbClr val="FF0000"/>
                </a:solidFill>
                <a:latin typeface="Times New Roman" panose="02020603050405020304" pitchFamily="18" charset="0"/>
              </a:rPr>
              <a:t>/W</a:t>
            </a:r>
            <a:r>
              <a:rPr lang="zh-CN" altLang="en-US" sz="2800" b="1" baseline="-25000" dirty="0">
                <a:solidFill>
                  <a:srgbClr val="FF0000"/>
                </a:solidFill>
                <a:latin typeface="Times New Roman" panose="02020603050405020304" pitchFamily="18" charset="0"/>
              </a:rPr>
              <a:t>总</a:t>
            </a:r>
            <a:r>
              <a:rPr sz="2800" b="1" dirty="0">
                <a:solidFill>
                  <a:srgbClr val="FF0000"/>
                </a:solidFill>
                <a:latin typeface="Times New Roman" panose="02020603050405020304" pitchFamily="18" charset="0"/>
              </a:rPr>
              <a:t>×100％=</a:t>
            </a:r>
            <a:r>
              <a:rPr lang="en-US" sz="2800" b="1" dirty="0">
                <a:solidFill>
                  <a:srgbClr val="FF0000"/>
                </a:solidFill>
                <a:latin typeface="Times New Roman" panose="02020603050405020304" pitchFamily="18" charset="0"/>
              </a:rPr>
              <a:t>(</a:t>
            </a:r>
            <a:r>
              <a:rPr lang="en-US" sz="2800" b="1" dirty="0">
                <a:solidFill>
                  <a:srgbClr val="FF0000"/>
                </a:solidFill>
                <a:latin typeface="Times New Roman" panose="02020603050405020304" pitchFamily="18" charset="0"/>
                <a:sym typeface="+mn-ea"/>
              </a:rPr>
              <a:t>W</a:t>
            </a:r>
            <a:r>
              <a:rPr lang="zh-CN" altLang="en-US" sz="2800" b="1" baseline="-25000" dirty="0">
                <a:solidFill>
                  <a:srgbClr val="FF0000"/>
                </a:solidFill>
                <a:latin typeface="Times New Roman" panose="02020603050405020304" pitchFamily="18" charset="0"/>
                <a:sym typeface="+mn-ea"/>
              </a:rPr>
              <a:t>克</a:t>
            </a:r>
            <a:r>
              <a:rPr lang="en-US" altLang="zh-CN" sz="2800" b="1" dirty="0">
                <a:solidFill>
                  <a:srgbClr val="FF0000"/>
                </a:solidFill>
                <a:latin typeface="Times New Roman" panose="02020603050405020304" pitchFamily="18" charset="0"/>
                <a:sym typeface="+mn-ea"/>
              </a:rPr>
              <a:t>/Pt)</a:t>
            </a:r>
            <a:r>
              <a:rPr sz="2800" b="1" dirty="0">
                <a:solidFill>
                  <a:srgbClr val="FF0000"/>
                </a:solidFill>
                <a:latin typeface="Times New Roman" panose="02020603050405020304" pitchFamily="18" charset="0"/>
              </a:rPr>
              <a:t>×100％=</a:t>
            </a:r>
            <a:r>
              <a:rPr lang="en-US" sz="2800" b="1" dirty="0">
                <a:solidFill>
                  <a:srgbClr val="FF0000"/>
                </a:solidFill>
                <a:latin typeface="Times New Roman" panose="02020603050405020304" pitchFamily="18" charset="0"/>
              </a:rPr>
              <a:t>(</a:t>
            </a:r>
            <a:r>
              <a:rPr lang="en-US" sz="2800" b="1" dirty="0">
                <a:solidFill>
                  <a:srgbClr val="FF0000"/>
                </a:solidFill>
                <a:latin typeface="Times New Roman" panose="02020603050405020304" pitchFamily="18" charset="0"/>
              </a:rPr>
              <a:t>2.4</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rPr>
              <a:t>10</a:t>
            </a:r>
            <a:r>
              <a:rPr lang="en-US" sz="2800" b="1" baseline="30000" dirty="0">
                <a:solidFill>
                  <a:srgbClr val="FF0000"/>
                </a:solidFill>
                <a:latin typeface="Times New Roman" panose="02020603050405020304" pitchFamily="18" charset="0"/>
              </a:rPr>
              <a:t>5</a:t>
            </a:r>
            <a:r>
              <a:rPr lang="en-US" sz="2800" b="1" dirty="0">
                <a:solidFill>
                  <a:srgbClr val="FF0000"/>
                </a:solidFill>
                <a:latin typeface="Times New Roman" panose="02020603050405020304" pitchFamily="18" charset="0"/>
              </a:rPr>
              <a:t>J)/(3</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rPr>
              <a:t>10</a:t>
            </a:r>
            <a:r>
              <a:rPr lang="en-US" sz="2800" b="1" baseline="30000" dirty="0">
                <a:solidFill>
                  <a:srgbClr val="FF0000"/>
                </a:solidFill>
                <a:latin typeface="Times New Roman" panose="02020603050405020304" pitchFamily="18" charset="0"/>
              </a:rPr>
              <a:t>3</a:t>
            </a:r>
            <a:r>
              <a:rPr lang="en-US" sz="2800" b="1" dirty="0">
                <a:solidFill>
                  <a:srgbClr val="FF0000"/>
                </a:solidFill>
                <a:latin typeface="Times New Roman" panose="02020603050405020304" pitchFamily="18" charset="0"/>
              </a:rPr>
              <a:t>W</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rPr>
              <a:t>100s)</a:t>
            </a:r>
            <a:r>
              <a:rPr sz="2800" b="1" dirty="0">
                <a:solidFill>
                  <a:srgbClr val="FF0000"/>
                </a:solidFill>
                <a:latin typeface="Times New Roman" panose="02020603050405020304" pitchFamily="18" charset="0"/>
              </a:rPr>
              <a:t>×100％=80％</a:t>
            </a:r>
            <a:endParaRPr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262698"/>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404495" y="2264410"/>
            <a:ext cx="8335010" cy="2903220"/>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186045" y="4754245"/>
            <a:ext cx="3131820" cy="1568450"/>
          </a:xfrm>
          <a:prstGeom prst="rect">
            <a:avLst/>
          </a:prstGeom>
        </p:spPr>
      </p:pic>
      <p:sp>
        <p:nvSpPr>
          <p:cNvPr id="2" name="文本框 1"/>
          <p:cNvSpPr txBox="1"/>
          <p:nvPr/>
        </p:nvSpPr>
        <p:spPr>
          <a:xfrm>
            <a:off x="573723" y="1316355"/>
            <a:ext cx="7996555" cy="422592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13.（2019·广东）如图13所示，质量为960kg、底面积为0.5m</a:t>
            </a:r>
            <a:r>
              <a:rPr sz="2800" baseline="30000">
                <a:latin typeface="宋体" panose="02010600030101010101" pitchFamily="2" charset="-122"/>
                <a:cs typeface="宋体" panose="02010600030101010101" pitchFamily="2" charset="-122"/>
              </a:rPr>
              <a:t>2</a:t>
            </a:r>
            <a:r>
              <a:rPr sz="2800">
                <a:latin typeface="宋体" panose="02010600030101010101" pitchFamily="2" charset="-122"/>
                <a:cs typeface="宋体" panose="02010600030101010101" pitchFamily="2" charset="-122"/>
              </a:rPr>
              <a:t>的石材A放在水平地面上，利用滑轮组水平拉动A，使其在20s的时间内匀速向墙靠近了4m，水平拉力Ｆ=500N，不计绳、滑轮组的质量以及绳与滑轮组之间的摩擦，g取10N/kg. 求：</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（1）A对水平地面的压强.</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（2）A在运动过程中受到摩擦力的大小.</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（3）拉力Ｆ的功率.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72845"/>
            <a:ext cx="7996555" cy="530352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rPr>
              <a:t> 解：（1）A对水平地面的压力：</a:t>
            </a:r>
            <a:endParaRPr sz="2800" b="1" dirty="0">
              <a:solidFill>
                <a:srgbClr val="FF0000"/>
              </a:solidFill>
              <a:latin typeface="Times New Roman" panose="02020603050405020304" pitchFamily="18" charset="0"/>
            </a:endParaRPr>
          </a:p>
          <a:p>
            <a:pPr algn="just">
              <a:lnSpc>
                <a:spcPct val="110000"/>
              </a:lnSpc>
            </a:pPr>
            <a:r>
              <a:rPr sz="2800" b="1" dirty="0">
                <a:solidFill>
                  <a:srgbClr val="FF0000"/>
                </a:solidFill>
                <a:latin typeface="Times New Roman" panose="02020603050405020304" pitchFamily="18" charset="0"/>
              </a:rPr>
              <a:t>F＝G＝mg＝960kg×10N/kg＝9.6×10</a:t>
            </a:r>
            <a:r>
              <a:rPr sz="2800" b="1" baseline="30000" dirty="0">
                <a:solidFill>
                  <a:srgbClr val="FF0000"/>
                </a:solidFill>
                <a:latin typeface="Times New Roman" panose="02020603050405020304" pitchFamily="18" charset="0"/>
              </a:rPr>
              <a:t>3</a:t>
            </a:r>
            <a:r>
              <a:rPr sz="2800" b="1" dirty="0">
                <a:solidFill>
                  <a:srgbClr val="FF0000"/>
                </a:solidFill>
                <a:latin typeface="Times New Roman" panose="02020603050405020304" pitchFamily="18" charset="0"/>
              </a:rPr>
              <a:t>N，</a:t>
            </a:r>
            <a:endParaRPr sz="2800" b="1" dirty="0">
              <a:solidFill>
                <a:srgbClr val="FF0000"/>
              </a:solidFill>
              <a:latin typeface="Times New Roman" panose="02020603050405020304" pitchFamily="18" charset="0"/>
            </a:endParaRPr>
          </a:p>
          <a:p>
            <a:pPr algn="just">
              <a:lnSpc>
                <a:spcPct val="110000"/>
              </a:lnSpc>
            </a:pPr>
            <a:r>
              <a:rPr sz="2800" b="1" dirty="0">
                <a:solidFill>
                  <a:srgbClr val="FF0000"/>
                </a:solidFill>
                <a:latin typeface="Times New Roman" panose="02020603050405020304" pitchFamily="18" charset="0"/>
              </a:rPr>
              <a:t>A的受力面积S＝0.5m</a:t>
            </a:r>
            <a:r>
              <a:rPr sz="2800" b="1" baseline="30000" dirty="0">
                <a:solidFill>
                  <a:srgbClr val="FF0000"/>
                </a:solidFill>
                <a:latin typeface="Times New Roman" panose="02020603050405020304" pitchFamily="18" charset="0"/>
              </a:rPr>
              <a:t>2</a:t>
            </a:r>
            <a:r>
              <a:rPr sz="2800" b="1" dirty="0">
                <a:solidFill>
                  <a:srgbClr val="FF0000"/>
                </a:solidFill>
                <a:latin typeface="Times New Roman" panose="02020603050405020304" pitchFamily="18" charset="0"/>
              </a:rPr>
              <a:t>，</a:t>
            </a:r>
            <a:endParaRPr sz="2800" b="1" dirty="0">
              <a:solidFill>
                <a:srgbClr val="FF0000"/>
              </a:solidFill>
              <a:latin typeface="Times New Roman" panose="02020603050405020304" pitchFamily="18" charset="0"/>
            </a:endParaRPr>
          </a:p>
          <a:p>
            <a:pPr algn="just">
              <a:lnSpc>
                <a:spcPct val="110000"/>
              </a:lnSpc>
            </a:pPr>
            <a:r>
              <a:rPr sz="2800" b="1" dirty="0">
                <a:solidFill>
                  <a:srgbClr val="FF0000"/>
                </a:solidFill>
                <a:latin typeface="Times New Roman" panose="02020603050405020304" pitchFamily="18" charset="0"/>
              </a:rPr>
              <a:t>A对水平地面的压强：</a:t>
            </a:r>
            <a:endParaRPr sz="2800" b="1" dirty="0">
              <a:solidFill>
                <a:srgbClr val="FF0000"/>
              </a:solidFill>
              <a:latin typeface="Times New Roman" panose="02020603050405020304" pitchFamily="18" charset="0"/>
            </a:endParaRPr>
          </a:p>
          <a:p>
            <a:pPr algn="just">
              <a:lnSpc>
                <a:spcPct val="110000"/>
              </a:lnSpc>
            </a:pPr>
            <a:r>
              <a:rPr sz="2800" b="1" dirty="0">
                <a:solidFill>
                  <a:srgbClr val="FF0000"/>
                </a:solidFill>
                <a:latin typeface="Times New Roman" panose="02020603050405020304" pitchFamily="18" charset="0"/>
              </a:rPr>
              <a:t>p=</a:t>
            </a:r>
            <a:r>
              <a:rPr lang="en-US" sz="2800" b="1" dirty="0">
                <a:solidFill>
                  <a:srgbClr val="FF0000"/>
                </a:solidFill>
                <a:latin typeface="Times New Roman" panose="02020603050405020304" pitchFamily="18" charset="0"/>
              </a:rPr>
              <a:t>F/S</a:t>
            </a:r>
            <a:r>
              <a:rPr sz="2800" b="1" dirty="0">
                <a:solidFill>
                  <a:srgbClr val="FF0000"/>
                </a:solidFill>
                <a:latin typeface="Times New Roman" panose="02020603050405020304" pitchFamily="18" charset="0"/>
              </a:rPr>
              <a:t>=</a:t>
            </a:r>
            <a:r>
              <a:rPr lang="en-US" sz="2800" b="1" dirty="0">
                <a:solidFill>
                  <a:srgbClr val="FF0000"/>
                </a:solidFill>
                <a:latin typeface="Times New Roman" panose="02020603050405020304" pitchFamily="18" charset="0"/>
              </a:rPr>
              <a:t>(9.6</a:t>
            </a:r>
            <a:r>
              <a:rPr sz="2800" b="1" dirty="0">
                <a:solidFill>
                  <a:srgbClr val="FF0000"/>
                </a:solidFill>
                <a:latin typeface="Times New Roman" panose="02020603050405020304" pitchFamily="18" charset="0"/>
                <a:sym typeface="+mn-ea"/>
              </a:rPr>
              <a:t>×</a:t>
            </a:r>
            <a:r>
              <a:rPr lang="en-US" sz="2800" b="1" dirty="0">
                <a:solidFill>
                  <a:srgbClr val="FF0000"/>
                </a:solidFill>
                <a:latin typeface="Times New Roman" panose="02020603050405020304" pitchFamily="18" charset="0"/>
              </a:rPr>
              <a:t>10</a:t>
            </a:r>
            <a:r>
              <a:rPr lang="en-US" sz="2800" b="1" baseline="30000" dirty="0">
                <a:solidFill>
                  <a:srgbClr val="FF0000"/>
                </a:solidFill>
                <a:latin typeface="Times New Roman" panose="02020603050405020304" pitchFamily="18" charset="0"/>
              </a:rPr>
              <a:t>3</a:t>
            </a:r>
            <a:r>
              <a:rPr lang="en-US" sz="2800" b="1" dirty="0">
                <a:solidFill>
                  <a:srgbClr val="FF0000"/>
                </a:solidFill>
                <a:latin typeface="Times New Roman" panose="02020603050405020304" pitchFamily="18" charset="0"/>
              </a:rPr>
              <a:t>N)/0.5m</a:t>
            </a:r>
            <a:r>
              <a:rPr lang="en-US" sz="2800" b="1" baseline="30000" dirty="0">
                <a:solidFill>
                  <a:srgbClr val="FF0000"/>
                </a:solidFill>
                <a:latin typeface="Times New Roman" panose="02020603050405020304" pitchFamily="18" charset="0"/>
              </a:rPr>
              <a:t>2</a:t>
            </a:r>
            <a:r>
              <a:rPr sz="2800" b="1" dirty="0">
                <a:solidFill>
                  <a:srgbClr val="FF0000"/>
                </a:solidFill>
                <a:latin typeface="Times New Roman" panose="02020603050405020304" pitchFamily="18" charset="0"/>
              </a:rPr>
              <a:t>=1.92×10</a:t>
            </a:r>
            <a:r>
              <a:rPr sz="2800" b="1" baseline="30000" dirty="0">
                <a:solidFill>
                  <a:srgbClr val="FF0000"/>
                </a:solidFill>
                <a:latin typeface="Times New Roman" panose="02020603050405020304" pitchFamily="18" charset="0"/>
              </a:rPr>
              <a:t>4</a:t>
            </a:r>
            <a:r>
              <a:rPr sz="2800" b="1" dirty="0">
                <a:solidFill>
                  <a:srgbClr val="FF0000"/>
                </a:solidFill>
                <a:latin typeface="Times New Roman" panose="02020603050405020304" pitchFamily="18" charset="0"/>
              </a:rPr>
              <a:t>Pa.</a:t>
            </a:r>
            <a:endParaRPr sz="2800" b="1" dirty="0">
              <a:solidFill>
                <a:srgbClr val="FF0000"/>
              </a:solidFill>
              <a:latin typeface="Times New Roman" panose="02020603050405020304" pitchFamily="18" charset="0"/>
            </a:endParaRPr>
          </a:p>
          <a:p>
            <a:pPr algn="just">
              <a:lnSpc>
                <a:spcPct val="110000"/>
              </a:lnSpc>
            </a:pPr>
            <a:r>
              <a:rPr sz="2800" b="1" dirty="0">
                <a:solidFill>
                  <a:srgbClr val="FF0000"/>
                </a:solidFill>
                <a:latin typeface="Times New Roman" panose="02020603050405020304" pitchFamily="18" charset="0"/>
              </a:rPr>
              <a:t>（2）石材A做匀速直线运动，由图可知，动滑轮上绳子的段数n＝2，所以，A在运动过程中受到摩擦力：f＝nF＝2×500N＝1000N.</a:t>
            </a:r>
            <a:endParaRPr sz="2800" b="1" dirty="0">
              <a:solidFill>
                <a:srgbClr val="FF0000"/>
              </a:solidFill>
              <a:latin typeface="Times New Roman" panose="02020603050405020304" pitchFamily="18" charset="0"/>
            </a:endParaRPr>
          </a:p>
          <a:p>
            <a:pPr algn="just">
              <a:lnSpc>
                <a:spcPct val="110000"/>
              </a:lnSpc>
            </a:pPr>
            <a:r>
              <a:rPr sz="2800" b="1" dirty="0">
                <a:solidFill>
                  <a:srgbClr val="FF0000"/>
                </a:solidFill>
                <a:latin typeface="Times New Roman" panose="02020603050405020304" pitchFamily="18" charset="0"/>
              </a:rPr>
              <a:t>（3）拉力移动的距离：sF＝ns＝2×4m＝8m，</a:t>
            </a:r>
            <a:endParaRPr sz="2800" b="1" dirty="0">
              <a:solidFill>
                <a:srgbClr val="FF0000"/>
              </a:solidFill>
              <a:latin typeface="Times New Roman" panose="02020603050405020304" pitchFamily="18" charset="0"/>
            </a:endParaRPr>
          </a:p>
          <a:p>
            <a:pPr algn="just">
              <a:lnSpc>
                <a:spcPct val="110000"/>
              </a:lnSpc>
            </a:pPr>
            <a:r>
              <a:rPr sz="2800" b="1" dirty="0">
                <a:solidFill>
                  <a:srgbClr val="FF0000"/>
                </a:solidFill>
                <a:latin typeface="Times New Roman" panose="02020603050405020304" pitchFamily="18" charset="0"/>
              </a:rPr>
              <a:t>拉力做的总功：W总＝FsF＝500N×8m＝4000J，</a:t>
            </a:r>
            <a:endParaRPr sz="2800" b="1" dirty="0">
              <a:solidFill>
                <a:srgbClr val="FF0000"/>
              </a:solidFill>
              <a:latin typeface="Times New Roman" panose="02020603050405020304" pitchFamily="18" charset="0"/>
            </a:endParaRPr>
          </a:p>
          <a:p>
            <a:pPr algn="just">
              <a:lnSpc>
                <a:spcPct val="110000"/>
              </a:lnSpc>
            </a:pPr>
            <a:r>
              <a:rPr sz="2800" b="1" dirty="0">
                <a:solidFill>
                  <a:srgbClr val="FF0000"/>
                </a:solidFill>
                <a:latin typeface="Times New Roman" panose="02020603050405020304" pitchFamily="18" charset="0"/>
              </a:rPr>
              <a:t>拉力的功率：P＝</a:t>
            </a:r>
            <a:r>
              <a:rPr lang="en-US" sz="2800" b="1" dirty="0">
                <a:solidFill>
                  <a:srgbClr val="FF0000"/>
                </a:solidFill>
                <a:latin typeface="Times New Roman" panose="02020603050405020304" pitchFamily="18" charset="0"/>
              </a:rPr>
              <a:t>W</a:t>
            </a:r>
            <a:r>
              <a:rPr lang="zh-CN" altLang="en-US" sz="2800" b="1" baseline="-25000" dirty="0">
                <a:solidFill>
                  <a:srgbClr val="FF0000"/>
                </a:solidFill>
                <a:latin typeface="Times New Roman" panose="02020603050405020304" pitchFamily="18" charset="0"/>
              </a:rPr>
              <a:t>总</a:t>
            </a:r>
            <a:r>
              <a:rPr lang="en-US" sz="2800" b="1" dirty="0">
                <a:solidFill>
                  <a:srgbClr val="FF0000"/>
                </a:solidFill>
                <a:latin typeface="Times New Roman" panose="02020603050405020304" pitchFamily="18" charset="0"/>
              </a:rPr>
              <a:t>/t</a:t>
            </a:r>
            <a:r>
              <a:rPr sz="2800" b="1" dirty="0">
                <a:solidFill>
                  <a:srgbClr val="FF0000"/>
                </a:solidFill>
                <a:latin typeface="Times New Roman" panose="02020603050405020304" pitchFamily="18" charset="0"/>
              </a:rPr>
              <a:t> =</a:t>
            </a:r>
            <a:r>
              <a:rPr lang="en-US" sz="2800" b="1" dirty="0">
                <a:solidFill>
                  <a:srgbClr val="FF0000"/>
                </a:solidFill>
                <a:latin typeface="Times New Roman" panose="02020603050405020304" pitchFamily="18" charset="0"/>
              </a:rPr>
              <a:t>4000J/20s</a:t>
            </a:r>
            <a:r>
              <a:rPr sz="2800" b="1" dirty="0">
                <a:solidFill>
                  <a:srgbClr val="FF0000"/>
                </a:solidFill>
                <a:latin typeface="Times New Roman" panose="02020603050405020304" pitchFamily="18" charset="0"/>
              </a:rPr>
              <a:t>=200W.</a:t>
            </a:r>
            <a:endParaRPr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970848"/>
            <a:ext cx="8170863" cy="1641475"/>
          </a:xfrm>
          <a:prstGeom prst="rect">
            <a:avLst/>
          </a:prstGeom>
          <a:noFill/>
          <a:ln w="9525">
            <a:noFill/>
          </a:ln>
        </p:spPr>
        <p:txBody>
          <a:bodyPr anchor="ctr" anchorCtr="0">
            <a:spAutoFit/>
          </a:bodyPr>
          <a:p>
            <a:pPr marL="1144905" indent="-1144905"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sz="2800" dirty="0">
                <a:latin typeface="宋体" panose="02010600030101010101" pitchFamily="2" charset="-122"/>
                <a:cs typeface="宋体" panose="02010600030101010101" pitchFamily="2" charset="-122"/>
              </a:rPr>
              <a:t>知道动能、势能和机械能.</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考点2.通过实验，了解动能和势能的相互转化.</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考点3.举例说明机械能和其他形式能量的相互转化.</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143033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206025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矩形 259"/>
          <p:cNvSpPr>
            <a:spLocks noChangeArrowheads="1"/>
          </p:cNvSpPr>
          <p:nvPr/>
        </p:nvSpPr>
        <p:spPr bwMode="auto">
          <a:xfrm>
            <a:off x="1638300" y="758190"/>
            <a:ext cx="5857240" cy="52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a:t>
            </a:r>
            <a:r>
              <a:rPr kumimoji="0" lang="en-US" altLang="zh-CN"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2</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课时 </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动能和势能</a:t>
            </a:r>
            <a:endPar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Tree>
  </p:cSld>
  <p:clrMapOvr>
    <a:masterClrMapping/>
  </p:clrMapOvr>
  <p:transition>
    <p:push dir="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425700"/>
            <a:ext cx="7886065" cy="164147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近年来广东省主要考查机械能的转化与机械能和其他形式的能的转化. 常见题型有选择题、填空题、实验题、综合能力题.</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455103"/>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155190"/>
            <a:ext cx="7895590" cy="3192145"/>
          </a:xfrm>
          <a:prstGeom prst="rect">
            <a:avLst/>
          </a:prstGeom>
          <a:noFill/>
        </p:spPr>
        <p:txBody>
          <a:bodyPr wrap="square" rtlCol="0" anchor="t">
            <a:spAutoFit/>
          </a:bodyPr>
          <a:p>
            <a:pPr indent="692150">
              <a:lnSpc>
                <a:spcPct val="120000"/>
              </a:lnSpc>
            </a:pPr>
            <a:r>
              <a:rPr lang="zh-CN" altLang="en-US" sz="2800">
                <a:latin typeface="宋体" panose="02010600030101010101" pitchFamily="2" charset="-122"/>
                <a:cs typeface="宋体" panose="02010600030101010101" pitchFamily="2" charset="-122"/>
              </a:rPr>
              <a:t>物体能够</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，就说这个物体具有能量，简称能. 能量的单位与功的单位相同都是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indent="718820">
              <a:lnSpc>
                <a:spcPct val="120000"/>
              </a:lnSpc>
            </a:pPr>
            <a:r>
              <a:rPr lang="zh-CN" altLang="en-US" sz="2800">
                <a:latin typeface="宋体" panose="02010600030101010101" pitchFamily="2" charset="-122"/>
                <a:cs typeface="宋体" panose="02010600030101010101" pitchFamily="2" charset="-122"/>
              </a:rPr>
              <a:t>一个物体能够做的功越多，表示这个物体的能量越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但并不代表它正在做的功多或已做的功多，只是代表它具有做功的本领大而已.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29921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一、能量</a:t>
            </a:r>
            <a:endParaRPr lang="zh-CN" altLang="en-US" sz="2800">
              <a:latin typeface="宋体" panose="02010600030101010101" pitchFamily="2" charset="-122"/>
              <a:cs typeface="宋体" panose="02010600030101010101" pitchFamily="2" charset="-122"/>
              <a:sym typeface="+mn-ea"/>
            </a:endParaRPr>
          </a:p>
        </p:txBody>
      </p:sp>
      <p:sp>
        <p:nvSpPr>
          <p:cNvPr id="12" name="文本框 11"/>
          <p:cNvSpPr txBox="1"/>
          <p:nvPr/>
        </p:nvSpPr>
        <p:spPr>
          <a:xfrm>
            <a:off x="2961643" y="2155190"/>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对外做功</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1206503" y="323977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焦耳</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2225995" y="4222115"/>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大</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3" grpId="0"/>
      <p:bldP spid="3" grpId="1"/>
      <p:bldP spid="4" grpId="0"/>
      <p:bldP spid="4"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2619375"/>
            <a:ext cx="7894320" cy="3709035"/>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1.定义</a:t>
            </a:r>
            <a:r>
              <a:rPr lang="zh-CN" altLang="en-US" sz="2800">
                <a:latin typeface="宋体" panose="02010600030101010101" pitchFamily="2" charset="-122"/>
                <a:cs typeface="宋体" panose="02010600030101010101" pitchFamily="2" charset="-122"/>
              </a:rPr>
              <a:t>：物体由于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而具有的能. 一切</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的物体都具有动能.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b="1">
                <a:latin typeface="宋体" panose="02010600030101010101" pitchFamily="2" charset="-122"/>
                <a:cs typeface="宋体" panose="02010600030101010101" pitchFamily="2" charset="-122"/>
              </a:rPr>
              <a:t>2.影响因素</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（1）质量：运动速度相同的物体，质量越大，它的动能越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（2）速度：质量相同的物体，运动的速度越大，它的动能越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44272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二、动能</a:t>
            </a:r>
            <a:r>
              <a:rPr lang="zh-CN" altLang="en-US" sz="2800">
                <a:latin typeface="宋体" panose="02010600030101010101" pitchFamily="2" charset="-122"/>
                <a:cs typeface="宋体" panose="02010600030101010101" pitchFamily="2" charset="-122"/>
                <a:sym typeface="+mn-ea"/>
              </a:rPr>
              <a:t>（10年7考，2019、2018、2017、2016、2015、2013、2012年考）</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4305938" y="264096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运动</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1797688" y="316801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运动</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2990535" y="466217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大</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3337245" y="568960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大</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P spid="3" grpId="0"/>
      <p:bldP spid="3" grpId="1"/>
      <p:bldP spid="4" grpId="0"/>
      <p:bldP spid="4"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2332355"/>
            <a:ext cx="7894320" cy="4356100"/>
          </a:xfrm>
          <a:prstGeom prst="rect">
            <a:avLst/>
          </a:prstGeom>
          <a:noFill/>
        </p:spPr>
        <p:txBody>
          <a:bodyPr wrap="square" rtlCol="0" anchor="t">
            <a:spAutoFit/>
          </a:bodyPr>
          <a:p>
            <a:pPr algn="just">
              <a:lnSpc>
                <a:spcPct val="11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势能和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能统称为势能.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b="1">
                <a:latin typeface="宋体" panose="02010600030101010101" pitchFamily="2" charset="-122"/>
                <a:cs typeface="宋体" panose="02010600030101010101" pitchFamily="2" charset="-122"/>
              </a:rPr>
              <a:t>1.重力势能</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（1）定义：物体由于受到重力并处于一定</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时所具有的能.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（2）影响因素：</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①质量：高度相同时，质量越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的物体，重力势能越大；</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②高度：质量相同时，位置越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，重力势能越大.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15570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三、势能</a:t>
            </a:r>
            <a:r>
              <a:rPr lang="zh-CN" altLang="en-US" sz="2800">
                <a:latin typeface="宋体" panose="02010600030101010101" pitchFamily="2" charset="-122"/>
                <a:cs typeface="宋体" panose="02010600030101010101" pitchFamily="2" charset="-122"/>
                <a:sym typeface="+mn-ea"/>
              </a:rPr>
              <a:t>（10年6考，2019、2018、2017、2015、2013、2012年考）</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695325" y="2332355"/>
            <a:ext cx="177228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重力</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3759200" y="2332355"/>
            <a:ext cx="177228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弹性势</a:t>
            </a:r>
            <a:endParaRPr sz="2800" b="1" dirty="0">
              <a:solidFill>
                <a:srgbClr val="FF0000"/>
              </a:solidFill>
              <a:latin typeface="Times New Roman" panose="02020603050405020304" pitchFamily="18" charset="0"/>
              <a:sym typeface="+mn-ea"/>
            </a:endParaRPr>
          </a:p>
        </p:txBody>
      </p:sp>
      <p:sp>
        <p:nvSpPr>
          <p:cNvPr id="8" name="文本框 7"/>
          <p:cNvSpPr txBox="1"/>
          <p:nvPr/>
        </p:nvSpPr>
        <p:spPr>
          <a:xfrm>
            <a:off x="6961505" y="3279775"/>
            <a:ext cx="177228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高度</a:t>
            </a:r>
            <a:endParaRPr sz="2800" b="1" dirty="0">
              <a:solidFill>
                <a:srgbClr val="FF0000"/>
              </a:solidFill>
              <a:latin typeface="Times New Roman" panose="02020603050405020304" pitchFamily="18" charset="0"/>
              <a:sym typeface="+mn-ea"/>
            </a:endParaRPr>
          </a:p>
        </p:txBody>
      </p:sp>
      <p:sp>
        <p:nvSpPr>
          <p:cNvPr id="9" name="文本框 8"/>
          <p:cNvSpPr txBox="1"/>
          <p:nvPr/>
        </p:nvSpPr>
        <p:spPr>
          <a:xfrm>
            <a:off x="4933315" y="4653915"/>
            <a:ext cx="1772285" cy="521970"/>
          </a:xfrm>
          <a:prstGeom prst="rect">
            <a:avLst/>
          </a:prstGeom>
          <a:noFill/>
        </p:spPr>
        <p:txBody>
          <a:bodyPr wrap="square" rtlCol="0" anchor="t">
            <a:spAutoFit/>
          </a:bodyPr>
          <a:p>
            <a:pPr algn="ctr"/>
            <a:r>
              <a:rPr lang="zh-CN" sz="2800" b="1" dirty="0">
                <a:solidFill>
                  <a:srgbClr val="FF0000"/>
                </a:solidFill>
                <a:latin typeface="Times New Roman" panose="02020603050405020304" pitchFamily="18" charset="0"/>
                <a:sym typeface="+mn-ea"/>
              </a:rPr>
              <a:t>大</a:t>
            </a:r>
            <a:endParaRPr lang="zh-CN" sz="2800" b="1" dirty="0">
              <a:solidFill>
                <a:srgbClr val="FF0000"/>
              </a:solidFill>
              <a:latin typeface="Times New Roman" panose="02020603050405020304" pitchFamily="18" charset="0"/>
              <a:sym typeface="+mn-ea"/>
            </a:endParaRPr>
          </a:p>
        </p:txBody>
      </p:sp>
      <p:sp>
        <p:nvSpPr>
          <p:cNvPr id="10" name="文本框 9"/>
          <p:cNvSpPr txBox="1"/>
          <p:nvPr/>
        </p:nvSpPr>
        <p:spPr>
          <a:xfrm>
            <a:off x="4946650" y="5588000"/>
            <a:ext cx="1772285" cy="521970"/>
          </a:xfrm>
          <a:prstGeom prst="rect">
            <a:avLst/>
          </a:prstGeom>
          <a:noFill/>
        </p:spPr>
        <p:txBody>
          <a:bodyPr wrap="square" rtlCol="0" anchor="t">
            <a:spAutoFit/>
          </a:bodyPr>
          <a:p>
            <a:pPr algn="ctr"/>
            <a:r>
              <a:rPr lang="zh-CN" sz="2800" b="1" dirty="0">
                <a:solidFill>
                  <a:srgbClr val="FF0000"/>
                </a:solidFill>
                <a:latin typeface="Times New Roman" panose="02020603050405020304" pitchFamily="18" charset="0"/>
                <a:sym typeface="+mn-ea"/>
              </a:rPr>
              <a:t>高</a:t>
            </a:r>
            <a:endParaRPr 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8" grpId="0"/>
      <p:bldP spid="8" grpId="1"/>
      <p:bldP spid="9" grpId="0"/>
      <p:bldP spid="9" grpId="1"/>
      <p:bldP spid="10" grpId="0"/>
      <p:bldP spid="10"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830070"/>
            <a:ext cx="7894320" cy="2675255"/>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2.弹性势能</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（1）定义：物体由于发生</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而具有的能.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（2）影响弹性势能因素：物体的弹性形变程度越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，它具有的弹性势能越大.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5373370" y="2373630"/>
            <a:ext cx="185737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弹性形变</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943610" y="3940175"/>
            <a:ext cx="1390650" cy="521970"/>
          </a:xfrm>
          <a:prstGeom prst="rect">
            <a:avLst/>
          </a:prstGeom>
          <a:noFill/>
        </p:spPr>
        <p:txBody>
          <a:bodyPr wrap="square" rtlCol="0" anchor="t">
            <a:spAutoFit/>
          </a:bodyPr>
          <a:p>
            <a:pPr algn="ctr"/>
            <a:r>
              <a:rPr lang="zh-CN" sz="2800" b="1" dirty="0">
                <a:solidFill>
                  <a:srgbClr val="FF0000"/>
                </a:solidFill>
                <a:latin typeface="Times New Roman" panose="02020603050405020304" pitchFamily="18" charset="0"/>
                <a:sym typeface="+mn-ea"/>
              </a:rPr>
              <a:t>大</a:t>
            </a:r>
            <a:endParaRPr 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2260600"/>
            <a:ext cx="7894320" cy="4399915"/>
          </a:xfrm>
          <a:prstGeom prst="rect">
            <a:avLst/>
          </a:prstGeom>
          <a:noFill/>
        </p:spPr>
        <p:txBody>
          <a:bodyPr wrap="square" rtlCol="0" anchor="t">
            <a:spAutoFit/>
          </a:bodyPr>
          <a:p>
            <a:pPr algn="just">
              <a:lnSpc>
                <a:spcPct val="100000"/>
              </a:lnSpc>
            </a:pPr>
            <a:r>
              <a:rPr lang="zh-CN" altLang="en-US" sz="2800" b="1">
                <a:latin typeface="宋体" panose="02010600030101010101" pitchFamily="2" charset="-122"/>
                <a:cs typeface="宋体" panose="02010600030101010101" pitchFamily="2" charset="-122"/>
              </a:rPr>
              <a:t>1.机械能</a:t>
            </a:r>
            <a:r>
              <a:rPr lang="zh-CN" altLang="en-US" sz="2800">
                <a:latin typeface="宋体" panose="02010600030101010101" pitchFamily="2" charset="-122"/>
                <a:cs typeface="宋体" panose="02010600030101010101" pitchFamily="2" charset="-122"/>
              </a:rPr>
              <a:t>：动能、</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势能和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势能之和.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b="1">
                <a:latin typeface="宋体" panose="02010600030101010101" pitchFamily="2" charset="-122"/>
                <a:cs typeface="宋体" panose="02010600030101010101" pitchFamily="2" charset="-122"/>
              </a:rPr>
              <a:t>2.机械能守恒</a:t>
            </a:r>
            <a:r>
              <a:rPr lang="zh-CN" altLang="en-US" sz="2800">
                <a:latin typeface="宋体" panose="02010600030101010101" pitchFamily="2" charset="-122"/>
                <a:cs typeface="宋体" panose="02010600030101010101" pitchFamily="2" charset="-122"/>
              </a:rPr>
              <a:t>：如果只有动能和势能的相互转化，机械能是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或者说机械能是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的，在转化的过程中有多少动能减少就有多少</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能增加，动能与势能的变化量是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若在动能和势能相互转化的过程中，伴随有其它形式的能的转化，则机械能</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b="1">
                <a:latin typeface="宋体" panose="02010600030101010101" pitchFamily="2" charset="-122"/>
                <a:cs typeface="宋体" panose="02010600030101010101" pitchFamily="2" charset="-122"/>
              </a:rPr>
              <a:t>3.水能和风能</a:t>
            </a:r>
            <a:r>
              <a:rPr lang="zh-CN" altLang="en-US" sz="2800">
                <a:latin typeface="宋体" panose="02010600030101010101" pitchFamily="2" charset="-122"/>
                <a:cs typeface="宋体" panose="02010600030101010101" pitchFamily="2" charset="-122"/>
              </a:rPr>
              <a:t>：水电站是利用水的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能来发电的；风力发电机是利用风的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能来发电的.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15570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四、机械能及其转化</a:t>
            </a:r>
            <a:r>
              <a:rPr lang="zh-CN" altLang="en-US" sz="2800">
                <a:latin typeface="宋体" panose="02010600030101010101" pitchFamily="2" charset="-122"/>
                <a:cs typeface="宋体" panose="02010600030101010101" pitchFamily="2" charset="-122"/>
                <a:sym typeface="+mn-ea"/>
              </a:rPr>
              <a:t>（10年6考，2019、2018、2016、2015、2013、2012年考）</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3079750" y="2252345"/>
            <a:ext cx="197739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重力</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5254625" y="2225675"/>
            <a:ext cx="197739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 弹性</a:t>
            </a:r>
            <a:endParaRPr sz="2800" b="1" dirty="0">
              <a:solidFill>
                <a:srgbClr val="FF0000"/>
              </a:solidFill>
              <a:latin typeface="Times New Roman" panose="02020603050405020304" pitchFamily="18" charset="0"/>
              <a:sym typeface="+mn-ea"/>
            </a:endParaRPr>
          </a:p>
        </p:txBody>
      </p:sp>
      <p:sp>
        <p:nvSpPr>
          <p:cNvPr id="8" name="文本框 7"/>
          <p:cNvSpPr txBox="1"/>
          <p:nvPr/>
        </p:nvSpPr>
        <p:spPr>
          <a:xfrm>
            <a:off x="1665605" y="3082925"/>
            <a:ext cx="197739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不变</a:t>
            </a:r>
            <a:endParaRPr sz="2800" b="1" dirty="0">
              <a:solidFill>
                <a:srgbClr val="FF0000"/>
              </a:solidFill>
              <a:latin typeface="Times New Roman" panose="02020603050405020304" pitchFamily="18" charset="0"/>
              <a:sym typeface="+mn-ea"/>
            </a:endParaRPr>
          </a:p>
        </p:txBody>
      </p:sp>
      <p:sp>
        <p:nvSpPr>
          <p:cNvPr id="9" name="文本框 8"/>
          <p:cNvSpPr txBox="1"/>
          <p:nvPr/>
        </p:nvSpPr>
        <p:spPr>
          <a:xfrm>
            <a:off x="5057140" y="3119755"/>
            <a:ext cx="197739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守恒 </a:t>
            </a:r>
            <a:endParaRPr sz="2800" b="1" dirty="0">
              <a:solidFill>
                <a:srgbClr val="FF0000"/>
              </a:solidFill>
              <a:latin typeface="Times New Roman" panose="02020603050405020304" pitchFamily="18" charset="0"/>
              <a:sym typeface="+mn-ea"/>
            </a:endParaRPr>
          </a:p>
        </p:txBody>
      </p:sp>
      <p:sp>
        <p:nvSpPr>
          <p:cNvPr id="10" name="文本框 9"/>
          <p:cNvSpPr txBox="1"/>
          <p:nvPr/>
        </p:nvSpPr>
        <p:spPr>
          <a:xfrm>
            <a:off x="5550535" y="3533140"/>
            <a:ext cx="197739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势</a:t>
            </a:r>
            <a:endParaRPr sz="2800" b="1" dirty="0">
              <a:solidFill>
                <a:srgbClr val="FF0000"/>
              </a:solidFill>
              <a:latin typeface="Times New Roman" panose="02020603050405020304" pitchFamily="18" charset="0"/>
              <a:sym typeface="+mn-ea"/>
            </a:endParaRPr>
          </a:p>
        </p:txBody>
      </p:sp>
      <p:sp>
        <p:nvSpPr>
          <p:cNvPr id="12" name="文本框 11"/>
          <p:cNvSpPr txBox="1"/>
          <p:nvPr/>
        </p:nvSpPr>
        <p:spPr>
          <a:xfrm>
            <a:off x="3989705" y="3960495"/>
            <a:ext cx="197739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相等的</a:t>
            </a:r>
            <a:endParaRPr sz="2800" b="1" dirty="0">
              <a:solidFill>
                <a:srgbClr val="FF0000"/>
              </a:solidFill>
              <a:latin typeface="Times New Roman" panose="02020603050405020304" pitchFamily="18" charset="0"/>
              <a:sym typeface="+mn-ea"/>
            </a:endParaRPr>
          </a:p>
        </p:txBody>
      </p:sp>
      <p:sp>
        <p:nvSpPr>
          <p:cNvPr id="13" name="文本框 12"/>
          <p:cNvSpPr txBox="1"/>
          <p:nvPr/>
        </p:nvSpPr>
        <p:spPr>
          <a:xfrm>
            <a:off x="4896485" y="4791075"/>
            <a:ext cx="197739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不守恒</a:t>
            </a:r>
            <a:endParaRPr sz="2800" b="1" dirty="0">
              <a:solidFill>
                <a:srgbClr val="FF0000"/>
              </a:solidFill>
              <a:latin typeface="Times New Roman" panose="02020603050405020304" pitchFamily="18" charset="0"/>
              <a:sym typeface="+mn-ea"/>
            </a:endParaRPr>
          </a:p>
        </p:txBody>
      </p:sp>
      <p:sp>
        <p:nvSpPr>
          <p:cNvPr id="14" name="文本框 13"/>
          <p:cNvSpPr txBox="1"/>
          <p:nvPr/>
        </p:nvSpPr>
        <p:spPr>
          <a:xfrm>
            <a:off x="5967095" y="5241290"/>
            <a:ext cx="197739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重力势</a:t>
            </a:r>
            <a:endParaRPr sz="2800" b="1" dirty="0">
              <a:solidFill>
                <a:srgbClr val="FF0000"/>
              </a:solidFill>
              <a:latin typeface="Times New Roman" panose="02020603050405020304" pitchFamily="18" charset="0"/>
              <a:sym typeface="+mn-ea"/>
            </a:endParaRPr>
          </a:p>
        </p:txBody>
      </p:sp>
      <p:sp>
        <p:nvSpPr>
          <p:cNvPr id="15" name="文本框 14"/>
          <p:cNvSpPr txBox="1"/>
          <p:nvPr/>
        </p:nvSpPr>
        <p:spPr>
          <a:xfrm>
            <a:off x="5550535" y="5681345"/>
            <a:ext cx="197739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动</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P spid="8" grpId="0"/>
      <p:bldP spid="8" grpId="1"/>
      <p:bldP spid="9" grpId="0"/>
      <p:bldP spid="9" grpId="1"/>
      <p:bldP spid="10" grpId="0"/>
      <p:bldP spid="10" grpId="1"/>
      <p:bldP spid="12" grpId="0"/>
      <p:bldP spid="12" grpId="1"/>
      <p:bldP spid="13" grpId="0"/>
      <p:bldP spid="13" grpId="1"/>
      <p:bldP spid="14" grpId="0"/>
      <p:bldP spid="14" grpId="1"/>
      <p:bldP spid="15" grpId="0"/>
      <p:bldP spid="15"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2308860"/>
            <a:ext cx="7895590" cy="112458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例题 </a:t>
            </a:r>
            <a:r>
              <a:rPr lang="zh-CN" altLang="en-US" sz="2800">
                <a:latin typeface="宋体" panose="02010600030101010101" pitchFamily="2" charset="-122"/>
                <a:cs typeface="宋体" panose="02010600030101010101" pitchFamily="2" charset="-122"/>
                <a:sym typeface="+mn-ea"/>
              </a:rPr>
              <a:t>小宇用如图1所示的装置探究“动能的大小与什么因素有关”的实验.</a:t>
            </a:r>
            <a:endParaRPr lang="zh-CN" altLang="en-US"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动能、重力势能的大小与什么因素有关</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944362" y="237490"/>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一一一一</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3" name="图片 2"/>
          <p:cNvPicPr>
            <a:picLocks noChangeAspect="1"/>
          </p:cNvPicPr>
          <p:nvPr/>
        </p:nvPicPr>
        <p:blipFill>
          <a:blip r:embed="rId1"/>
          <a:stretch>
            <a:fillRect/>
          </a:stretch>
        </p:blipFill>
        <p:spPr>
          <a:xfrm>
            <a:off x="355283" y="3649980"/>
            <a:ext cx="8433435" cy="16256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99980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011680"/>
            <a:ext cx="7895590" cy="3408045"/>
          </a:xfrm>
          <a:prstGeom prst="rect">
            <a:avLst/>
          </a:prstGeom>
          <a:noFill/>
        </p:spPr>
        <p:txBody>
          <a:bodyPr wrap="square" rtlCol="0" anchor="t">
            <a:spAutoFit/>
          </a:bodyPr>
          <a:p>
            <a:pPr>
              <a:lnSpc>
                <a:spcPct val="110000"/>
              </a:lnSpc>
            </a:pPr>
            <a:r>
              <a:rPr lang="zh-CN" altLang="en-US" sz="2800" b="1">
                <a:latin typeface="宋体" panose="02010600030101010101" pitchFamily="2" charset="-122"/>
                <a:cs typeface="宋体" panose="02010600030101010101" pitchFamily="2" charset="-122"/>
              </a:rPr>
              <a:t>1.定义</a:t>
            </a:r>
            <a:r>
              <a:rPr lang="zh-CN" altLang="en-US" sz="2800">
                <a:latin typeface="宋体" panose="02010600030101010101" pitchFamily="2" charset="-122"/>
                <a:cs typeface="宋体" panose="02010600030101010101" pitchFamily="2" charset="-122"/>
              </a:rPr>
              <a:t>：如果一个</a:t>
            </a:r>
            <a:r>
              <a:rPr lang="zh-CN" altLang="en-US" sz="2800" u="sng">
                <a:latin typeface="楷体" panose="02010609060101010101" charset="-122"/>
                <a:ea typeface="楷体" panose="02010609060101010101" charset="-122"/>
                <a:cs typeface="宋体" panose="02010600030101010101" pitchFamily="2" charset="-122"/>
              </a:rPr>
              <a:t>力</a:t>
            </a:r>
            <a:r>
              <a:rPr lang="zh-CN" altLang="en-US" sz="2800">
                <a:latin typeface="宋体" panose="02010600030101010101" pitchFamily="2" charset="-122"/>
                <a:cs typeface="宋体" panose="02010600030101010101" pitchFamily="2" charset="-122"/>
              </a:rPr>
              <a:t>作用在物体上，物体在这个</a:t>
            </a:r>
            <a:r>
              <a:rPr lang="zh-CN" altLang="en-US" sz="2800" u="sng">
                <a:latin typeface="楷体" panose="02010609060101010101" charset="-122"/>
                <a:ea typeface="楷体" panose="02010609060101010101" charset="-122"/>
                <a:cs typeface="宋体" panose="02010600030101010101" pitchFamily="2" charset="-122"/>
              </a:rPr>
              <a:t>力的方向上移动了一段距离</a:t>
            </a:r>
            <a:r>
              <a:rPr lang="zh-CN" altLang="en-US" sz="2800">
                <a:latin typeface="宋体" panose="02010600030101010101" pitchFamily="2" charset="-122"/>
                <a:cs typeface="宋体" panose="02010600030101010101" pitchFamily="2" charset="-122"/>
              </a:rPr>
              <a:t>，就说这个力对物体做了功.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b="1">
                <a:latin typeface="宋体" panose="02010600030101010101" pitchFamily="2" charset="-122"/>
                <a:cs typeface="宋体" panose="02010600030101010101" pitchFamily="2" charset="-122"/>
              </a:rPr>
              <a:t>2.做功的两个必要因素</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（1）作用在物体上的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（2）物体在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上移动的距离. </a:t>
            </a:r>
            <a:endParaRPr lang="zh-CN" altLang="en-US" sz="2800">
              <a:latin typeface="宋体" panose="02010600030101010101" pitchFamily="2" charset="-122"/>
              <a:cs typeface="宋体" panose="02010600030101010101" pitchFamily="2" charset="-122"/>
            </a:endParaRPr>
          </a:p>
          <a:p>
            <a:pPr>
              <a:lnSpc>
                <a:spcPct val="110000"/>
              </a:lnSpc>
            </a:pP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44272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 功</a:t>
            </a:r>
            <a:r>
              <a:rPr lang="zh-CN" altLang="en-US" sz="2800">
                <a:latin typeface="宋体" panose="02010600030101010101" pitchFamily="2" charset="-122"/>
                <a:cs typeface="宋体" panose="02010600030101010101" pitchFamily="2" charset="-122"/>
                <a:sym typeface="+mn-ea"/>
              </a:rPr>
              <a:t>（10年10考）</a:t>
            </a:r>
            <a:endParaRPr lang="zh-CN" altLang="en-US" sz="2800">
              <a:latin typeface="宋体" panose="02010600030101010101" pitchFamily="2" charset="-122"/>
              <a:cs typeface="宋体" panose="02010600030101010101" pitchFamily="2" charset="-122"/>
              <a:sym typeface="+mn-ea"/>
            </a:endParaRPr>
          </a:p>
        </p:txBody>
      </p:sp>
      <p:sp>
        <p:nvSpPr>
          <p:cNvPr id="8" name="文本框 7"/>
          <p:cNvSpPr txBox="1"/>
          <p:nvPr/>
        </p:nvSpPr>
        <p:spPr>
          <a:xfrm>
            <a:off x="4150995" y="387350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力</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2580005" y="4367530"/>
            <a:ext cx="2584450" cy="521970"/>
          </a:xfrm>
          <a:prstGeom prst="rect">
            <a:avLst/>
          </a:prstGeom>
          <a:noFill/>
        </p:spPr>
        <p:txBody>
          <a:bodyPr wrap="square" rtlCol="0">
            <a:spAutoFit/>
          </a:bodyPr>
          <a:p>
            <a:pPr algn="ctr"/>
            <a:r>
              <a:rPr sz="2800" b="1">
                <a:solidFill>
                  <a:srgbClr val="FF0000"/>
                </a:solidFill>
                <a:latin typeface="Times New Roman" panose="02020603050405020304" pitchFamily="18" charset="0"/>
                <a:cs typeface="Times New Roman" panose="02020603050405020304" pitchFamily="18" charset="0"/>
              </a:rPr>
              <a:t>这个力的方向</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60780"/>
            <a:ext cx="7895590" cy="5303520"/>
          </a:xfrm>
          <a:prstGeom prst="rect">
            <a:avLst/>
          </a:prstGeom>
          <a:noFill/>
        </p:spPr>
        <p:txBody>
          <a:bodyPr wrap="square" rtlCol="0" anchor="t">
            <a:spAutoFit/>
          </a:bodyPr>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（1）本实验研究的是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（选填“木块”或“小球”）的动能与它的质量和速度的关系. 通过观察</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来比较动能的大小，这里用到了物理学研究问题的一种</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（选填“直接测量”“放大”或“转换”）方法.</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（2）为了探究动能的大小与物体运动速度的关系，让小球从斜面的不同高度自由滚下的目的是</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r>
              <a:rPr lang="zh-CN" altLang="en-US" sz="2800">
                <a:solidFill>
                  <a:schemeClr val="bg1"/>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；应选用</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两个图来分析，并由此得出的实验结论是</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r>
              <a:rPr lang="zh-CN" altLang="en-US" sz="2800">
                <a:solidFill>
                  <a:schemeClr val="bg1"/>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4406902" y="116078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小球</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2595245" y="2054860"/>
            <a:ext cx="462788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木块被撞击后移动的距离</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1859282" y="300228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转换</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836295" y="4869815"/>
            <a:ext cx="499872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使小球到达平面的初速度不同 </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7104382" y="488315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甲乙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1036955" y="5790565"/>
            <a:ext cx="7322185"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质量一定时，速度越大，物体的动能越大</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447800"/>
            <a:ext cx="7895590" cy="4831080"/>
          </a:xfrm>
          <a:prstGeom prst="rect">
            <a:avLst/>
          </a:prstGeom>
          <a:noFill/>
        </p:spPr>
        <p:txBody>
          <a:bodyPr wrap="square" rtlCol="0" anchor="t">
            <a:spAutoFit/>
          </a:bodyPr>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（3）分析乙、丙两图，得到的实验结论是</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；其中小球在光滑斜面上从B处滚到底端的过程中，小球的</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能转化为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能.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（4）小宇要探究重力势能与物体的高度的关系，他要选用上述图</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，具体的操作方法是让小球从</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（选填“相同”或“不同”）的高度由静止滚下. 通过比较分析甲、乙两图可以得出的结论是</a:t>
            </a:r>
            <a:r>
              <a:rPr lang="zh-CN" altLang="en-US" sz="2800" u="sng">
                <a:latin typeface="宋体" panose="02010600030101010101" pitchFamily="2" charset="-122"/>
                <a:cs typeface="宋体" panose="02010600030101010101" pitchFamily="2" charset="-122"/>
                <a:sym typeface="+mn-ea"/>
              </a:rPr>
              <a:t>　                             </a:t>
            </a:r>
            <a:r>
              <a:rPr lang="zh-CN" altLang="en-US" sz="2800" u="sng">
                <a:solidFill>
                  <a:schemeClr val="bg1"/>
                </a:solidFill>
                <a:latin typeface="宋体" panose="02010600030101010101" pitchFamily="2" charset="-122"/>
                <a:cs typeface="宋体" panose="02010600030101010101" pitchFamily="2" charset="-122"/>
                <a:sym typeface="+mn-ea"/>
              </a:rPr>
              <a:t>.</a:t>
            </a:r>
            <a:endParaRPr lang="zh-CN" altLang="en-US" sz="2800" u="sng">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u="sng">
                <a:solidFill>
                  <a:schemeClr val="bg1"/>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endParaRPr lang="en-US" altLang="zh-CN"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1169670" y="1447800"/>
            <a:ext cx="7350125" cy="953135"/>
          </a:xfrm>
          <a:prstGeom prst="rect">
            <a:avLst/>
          </a:prstGeom>
          <a:noFill/>
        </p:spPr>
        <p:txBody>
          <a:bodyPr wrap="square" rtlCol="0" anchor="t">
            <a:spAutoFit/>
          </a:bodyPr>
          <a:p>
            <a:pPr algn="l">
              <a:lnSpc>
                <a:spcPct val="10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同一速度，质量越大，物体的动能越大</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1229679" y="2688590"/>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重力势</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4378644" y="268859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动</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3663952" y="350710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甲乙   </a:t>
            </a:r>
            <a:endParaRPr sz="2800" b="1" dirty="0">
              <a:solidFill>
                <a:srgbClr val="FF0000"/>
              </a:solidFill>
              <a:latin typeface="Times New Roman" panose="02020603050405020304" pitchFamily="18" charset="0"/>
              <a:sym typeface="+mn-ea"/>
            </a:endParaRPr>
          </a:p>
        </p:txBody>
      </p:sp>
      <p:sp>
        <p:nvSpPr>
          <p:cNvPr id="7" name="文本框 6"/>
          <p:cNvSpPr txBox="1"/>
          <p:nvPr/>
        </p:nvSpPr>
        <p:spPr>
          <a:xfrm>
            <a:off x="1863727" y="398780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不同</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8" name="文本框 7"/>
          <p:cNvSpPr txBox="1"/>
          <p:nvPr/>
        </p:nvSpPr>
        <p:spPr>
          <a:xfrm>
            <a:off x="1169670" y="4836795"/>
            <a:ext cx="7388225" cy="953135"/>
          </a:xfrm>
          <a:prstGeom prst="rect">
            <a:avLst/>
          </a:prstGeom>
          <a:noFill/>
        </p:spPr>
        <p:txBody>
          <a:bodyPr wrap="square" rtlCol="0" anchor="t">
            <a:spAutoFit/>
          </a:bodyPr>
          <a:p>
            <a:pPr algn="l"/>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质量相同的物体，高度越高，重力势能越大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7" grpId="0"/>
      <p:bldP spid="7" grpId="1"/>
      <p:bldP spid="8" grpId="0"/>
      <p:bldP spid="8"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304290"/>
            <a:ext cx="7895590" cy="3538220"/>
          </a:xfrm>
          <a:prstGeom prst="rect">
            <a:avLst/>
          </a:prstGeom>
          <a:noFill/>
        </p:spPr>
        <p:txBody>
          <a:bodyPr wrap="square" rtlCol="0" anchor="t">
            <a:spAutoFit/>
          </a:bodyPr>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（5）本实验中若水平面绝对光滑还能得出结论吗？</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 理由是</a:t>
            </a:r>
            <a:r>
              <a:rPr lang="zh-CN" altLang="en-US" sz="2800" u="sng">
                <a:latin typeface="宋体" panose="02010600030101010101" pitchFamily="2" charset="-122"/>
                <a:cs typeface="宋体" panose="02010600030101010101" pitchFamily="2" charset="-122"/>
                <a:sym typeface="+mn-ea"/>
              </a:rPr>
              <a:t>　         　          </a:t>
            </a:r>
            <a:r>
              <a:rPr lang="zh-CN" altLang="en-US" sz="2800" u="sng">
                <a:solidFill>
                  <a:schemeClr val="bg1"/>
                </a:solidFill>
                <a:latin typeface="宋体" panose="02010600030101010101" pitchFamily="2" charset="-122"/>
                <a:cs typeface="宋体" panose="02010600030101010101" pitchFamily="2" charset="-122"/>
                <a:sym typeface="+mn-ea"/>
              </a:rPr>
              <a:t>. </a:t>
            </a:r>
            <a:endParaRPr lang="zh-CN" altLang="en-US" sz="2800" u="sng">
              <a:latin typeface="宋体" panose="02010600030101010101" pitchFamily="2" charset="-122"/>
              <a:cs typeface="宋体" panose="02010600030101010101" pitchFamily="2" charset="-122"/>
              <a:sym typeface="+mn-ea"/>
            </a:endParaRPr>
          </a:p>
          <a:p>
            <a:pPr marL="421640" indent="-421640" algn="just">
              <a:lnSpc>
                <a:spcPct val="100000"/>
              </a:lnSpc>
            </a:pPr>
            <a:r>
              <a:rPr lang="en-US" altLang="zh-CN" sz="2800">
                <a:latin typeface="宋体" panose="02010600030101010101" pitchFamily="2" charset="-122"/>
                <a:cs typeface="宋体" panose="02010600030101010101" pitchFamily="2" charset="-122"/>
                <a:sym typeface="+mn-ea"/>
              </a:rPr>
              <a:t>  </a:t>
            </a:r>
            <a:r>
              <a:rPr lang="en-US" altLang="zh-CN"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6）实验后，同学们联想到在许多公交事故中，造成安全隐患的因素有汽车的“超载”与“超速”，进一步想知道，在影响物体动能大小的因素中，哪个对动能影响更大？于是利用上述器材进行了实验测定，得到的数据如下表：</a:t>
            </a:r>
            <a:endParaRPr lang="zh-CN" altLang="en-US" sz="2800">
              <a:latin typeface="宋体" panose="02010600030101010101" pitchFamily="2" charset="-122"/>
              <a:cs typeface="宋体" panose="02010600030101010101" pitchFamily="2" charset="-122"/>
              <a:sym typeface="+mn-ea"/>
            </a:endParaRPr>
          </a:p>
        </p:txBody>
      </p:sp>
      <p:sp>
        <p:nvSpPr>
          <p:cNvPr id="9" name="文本框 8"/>
          <p:cNvSpPr txBox="1"/>
          <p:nvPr/>
        </p:nvSpPr>
        <p:spPr>
          <a:xfrm>
            <a:off x="1845947" y="167513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不能</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10" name="文本框 9"/>
          <p:cNvSpPr txBox="1"/>
          <p:nvPr/>
        </p:nvSpPr>
        <p:spPr>
          <a:xfrm>
            <a:off x="1169035" y="1734820"/>
            <a:ext cx="7350760" cy="953135"/>
          </a:xfrm>
          <a:prstGeom prst="rect">
            <a:avLst/>
          </a:prstGeom>
          <a:noFill/>
        </p:spPr>
        <p:txBody>
          <a:bodyPr wrap="square" rtlCol="0" anchor="t">
            <a:spAutoFit/>
          </a:bodyPr>
          <a:p>
            <a:pPr algn="l"/>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小球与木块将会做匀速直线运动</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pic>
        <p:nvPicPr>
          <p:cNvPr id="3" name="图片 2"/>
          <p:cNvPicPr>
            <a:picLocks noChangeAspect="1"/>
          </p:cNvPicPr>
          <p:nvPr/>
        </p:nvPicPr>
        <p:blipFill>
          <a:blip r:embed="rId1"/>
          <a:stretch>
            <a:fillRect/>
          </a:stretch>
        </p:blipFill>
        <p:spPr>
          <a:xfrm>
            <a:off x="1071245" y="4842510"/>
            <a:ext cx="7001510" cy="130873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663065"/>
            <a:ext cx="7895590" cy="3107690"/>
          </a:xfrm>
          <a:prstGeom prst="rect">
            <a:avLst/>
          </a:prstGeom>
          <a:noFill/>
        </p:spPr>
        <p:txBody>
          <a:bodyPr wrap="square" rtlCol="0" anchor="t">
            <a:spAutoFit/>
          </a:bodyPr>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（a）为了探究“超载”安全隐患，应选择</a:t>
            </a:r>
            <a:r>
              <a:rPr lang="zh-CN" altLang="en-US" sz="2800" u="sng">
                <a:latin typeface="宋体" panose="02010600030101010101" pitchFamily="2" charset="-122"/>
                <a:cs typeface="宋体" panose="02010600030101010101" pitchFamily="2" charset="-122"/>
                <a:sym typeface="+mn-ea"/>
              </a:rPr>
              <a:t>　    </a:t>
            </a:r>
            <a:r>
              <a:rPr lang="en-US" altLang="zh-CN" sz="2800" u="sng">
                <a:solidFill>
                  <a:schemeClr val="bg1"/>
                </a:solidFill>
                <a:latin typeface="宋体" panose="02010600030101010101" pitchFamily="2" charset="-122"/>
                <a:cs typeface="宋体" panose="02010600030101010101" pitchFamily="2" charset="-122"/>
                <a:sym typeface="+mn-ea"/>
              </a:rPr>
              <a:t>.</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两个序号的实验进行比较.</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（b）为了探究“超速”安全隐患，应选择</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r>
              <a:rPr lang="zh-CN" altLang="en-US" sz="2800">
                <a:solidFill>
                  <a:schemeClr val="bg1"/>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两个序号的实验进行比较.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      分析表格中对应的实验数据可知：</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对物体的动能影响更大，当发生交通事故时，由此造成的危害更严重. </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7265354" y="1591310"/>
            <a:ext cx="8959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1、3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7265989" y="2484755"/>
            <a:ext cx="89598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1</a:t>
            </a:r>
            <a:r>
              <a:rPr lang="zh-CN" altLang="en-US" sz="2800" b="1" dirty="0">
                <a:solidFill>
                  <a:srgbClr val="FF0000"/>
                </a:solidFill>
                <a:latin typeface="Times New Roman" panose="02020603050405020304" pitchFamily="18" charset="0"/>
                <a:sym typeface="+mn-ea"/>
              </a:rPr>
              <a:t>、</a:t>
            </a:r>
            <a:r>
              <a:rPr lang="en-US" altLang="zh-CN" sz="2800" b="1" dirty="0">
                <a:solidFill>
                  <a:srgbClr val="FF0000"/>
                </a:solidFill>
                <a:latin typeface="Times New Roman" panose="02020603050405020304" pitchFamily="18" charset="0"/>
                <a:sym typeface="+mn-ea"/>
              </a:rPr>
              <a:t>2</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7265037" y="332549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速度</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255385" y="4254500"/>
            <a:ext cx="1948180" cy="2324100"/>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753237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一、动能和势能以及它们之间的相互转化</a:t>
            </a:r>
            <a:endParaRPr lang="zh-CN" altLang="en-US" sz="3200" b="1">
              <a:solidFill>
                <a:srgbClr val="FF0000"/>
              </a:solidFill>
              <a:sym typeface="+mn-ea"/>
            </a:endParaRPr>
          </a:p>
        </p:txBody>
      </p:sp>
      <p:sp>
        <p:nvSpPr>
          <p:cNvPr id="14" name="文本框 13"/>
          <p:cNvSpPr txBox="1"/>
          <p:nvPr/>
        </p:nvSpPr>
        <p:spPr>
          <a:xfrm>
            <a:off x="624205" y="2237105"/>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（2019·广东）如图2所示，用细线系住小球悬挂在O点，将小球拉至A点释放，从A点经过B点运动到C点的过程中，小球的重力势能先变小后</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，动能先</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后</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.（均选填“变大”</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“变小”或“不变”） </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1633220" y="382016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变大</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5528945" y="383349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变大</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1151255" y="428371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变小</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6" grpId="0"/>
      <p:bldP spid="6"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746885"/>
            <a:ext cx="7895590" cy="370903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endParaRPr lang="zh-CN" altLang="en-US" sz="2800">
              <a:latin typeface="宋体" panose="02010600030101010101" pitchFamily="2" charset="-122"/>
              <a:cs typeface="宋体" panose="02010600030101010101" pitchFamily="2" charset="-122"/>
            </a:endParaRPr>
          </a:p>
          <a:p>
            <a:pPr marL="421640" indent="-421640" algn="just">
              <a:lnSpc>
                <a:spcPct val="120000"/>
              </a:lnSpc>
              <a:buClrTx/>
              <a:buSzTx/>
              <a:buNone/>
            </a:pPr>
            <a:r>
              <a:rPr sz="2800">
                <a:latin typeface="宋体" panose="02010600030101010101" pitchFamily="2" charset="-122"/>
                <a:cs typeface="宋体" panose="02010600030101010101" pitchFamily="2" charset="-122"/>
              </a:rPr>
              <a:t>（1）动能大小的影响因素：质量和速度，质量越大，速度越大，动能越大. </a:t>
            </a:r>
            <a:endParaRPr sz="2800">
              <a:latin typeface="宋体" panose="02010600030101010101" pitchFamily="2" charset="-122"/>
              <a:cs typeface="宋体" panose="02010600030101010101" pitchFamily="2" charset="-122"/>
            </a:endParaRPr>
          </a:p>
          <a:p>
            <a:pPr marL="421640" indent="-421640" algn="just">
              <a:lnSpc>
                <a:spcPct val="120000"/>
              </a:lnSpc>
              <a:buClrTx/>
              <a:buSzTx/>
              <a:buNone/>
            </a:pPr>
            <a:r>
              <a:rPr sz="2800">
                <a:latin typeface="宋体" panose="02010600030101010101" pitchFamily="2" charset="-122"/>
                <a:cs typeface="宋体" panose="02010600030101010101" pitchFamily="2" charset="-122"/>
              </a:rPr>
              <a:t>（2）重力势能大小的影响因素：质量和高度，质量越大，高度越高，重力势能越大. </a:t>
            </a:r>
            <a:endParaRPr sz="2800">
              <a:latin typeface="宋体" panose="02010600030101010101" pitchFamily="2" charset="-122"/>
              <a:cs typeface="宋体" panose="02010600030101010101" pitchFamily="2" charset="-122"/>
            </a:endParaRPr>
          </a:p>
          <a:p>
            <a:pPr marL="421640" indent="-421640" algn="just">
              <a:lnSpc>
                <a:spcPct val="120000"/>
              </a:lnSpc>
              <a:buClrTx/>
              <a:buSzTx/>
              <a:buNone/>
            </a:pPr>
            <a:r>
              <a:rPr sz="2800">
                <a:latin typeface="宋体" panose="02010600030101010101" pitchFamily="2" charset="-122"/>
                <a:cs typeface="宋体" panose="02010600030101010101" pitchFamily="2" charset="-122"/>
              </a:rPr>
              <a:t>（3）机械能=动能+势能. 物体没有发生弹性形变，势能只考虑重力势能.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316355"/>
            <a:ext cx="7895590" cy="422592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：（2019·无锡）如图3所示，将钢锯条固定在桌面边缘，将棋子放在钢锯条的右端，然后用手将锯条的右端压下一段距离，松手后，棋子会被弹起一定的高度，此过程中，钢锯条的弹性势能转化为棋子的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势能.增加钢锯条被下压的距离，发现棋子被弹起的高度增加，实验表明，物体的</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endParaRPr lang="en-US" altLang="zh-CN" sz="2800" u="sng">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越大，它的弹性势能越大. </a:t>
            </a:r>
            <a:endParaRPr lang="zh-CN" altLang="en-US" sz="28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781675" y="4494530"/>
            <a:ext cx="2558415" cy="1907540"/>
          </a:xfrm>
          <a:prstGeom prst="rect">
            <a:avLst/>
          </a:prstGeom>
        </p:spPr>
      </p:pic>
      <p:sp>
        <p:nvSpPr>
          <p:cNvPr id="6" name="文本框 5"/>
          <p:cNvSpPr txBox="1"/>
          <p:nvPr/>
        </p:nvSpPr>
        <p:spPr>
          <a:xfrm>
            <a:off x="4100195" y="336296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重力</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3233420" y="4403725"/>
            <a:ext cx="254825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弹性形变程度</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083945"/>
            <a:ext cx="762444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 机械能和其他形式的能的转化及守恒</a:t>
            </a:r>
            <a:endParaRPr lang="zh-CN" altLang="en-US" sz="3200" b="1">
              <a:solidFill>
                <a:srgbClr val="FF0000"/>
              </a:solidFill>
              <a:sym typeface="+mn-ea"/>
            </a:endParaRPr>
          </a:p>
        </p:txBody>
      </p:sp>
      <p:sp>
        <p:nvSpPr>
          <p:cNvPr id="14" name="文本框 13"/>
          <p:cNvSpPr txBox="1"/>
          <p:nvPr/>
        </p:nvSpPr>
        <p:spPr>
          <a:xfrm>
            <a:off x="624205" y="1734820"/>
            <a:ext cx="7895590" cy="474281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（2019·成都）如图所示的情景中，下列关于能量的说法正确的是（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 水力发电，将电能转化为机械能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 在空中飞行的C919，只具有重力势能</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 张弓待发，弓静止，所以没有能量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 过山车冲上高处的过程中，重力势能增加</a:t>
            </a:r>
            <a:endParaRPr lang="zh-CN" altLang="en-US" sz="2800">
              <a:latin typeface="宋体" panose="02010600030101010101" pitchFamily="2" charset="-122"/>
              <a:cs typeface="宋体" panose="02010600030101010101" pitchFamily="2" charset="-122"/>
              <a:sym typeface="+mn-ea"/>
            </a:endParaRPr>
          </a:p>
        </p:txBody>
      </p:sp>
      <p:pic>
        <p:nvPicPr>
          <p:cNvPr id="2" name="图片 1"/>
          <p:cNvPicPr>
            <a:picLocks noChangeAspect="1"/>
          </p:cNvPicPr>
          <p:nvPr/>
        </p:nvPicPr>
        <p:blipFill>
          <a:blip r:embed="rId1"/>
          <a:stretch>
            <a:fillRect/>
          </a:stretch>
        </p:blipFill>
        <p:spPr>
          <a:xfrm>
            <a:off x="1125220" y="2890520"/>
            <a:ext cx="6893560" cy="1343660"/>
          </a:xfrm>
          <a:prstGeom prst="rect">
            <a:avLst/>
          </a:prstGeom>
        </p:spPr>
      </p:pic>
      <p:sp>
        <p:nvSpPr>
          <p:cNvPr id="7" name="文本框 6"/>
          <p:cNvSpPr txBox="1"/>
          <p:nvPr/>
        </p:nvSpPr>
        <p:spPr>
          <a:xfrm>
            <a:off x="3984625" y="227203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6585" y="1732915"/>
            <a:ext cx="7946390" cy="215836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没有摩擦、不计能量损失，只有重力做功时，机械能是守恒的；若存在摩擦，一部分机械能会变成内能，机械能减小.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316355"/>
            <a:ext cx="7996555" cy="5259070"/>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：（2019·广州）如图4所示的摆设，正常运行时，小轮在支架上来回滚动，每次到达的最大高度相同. 小明发现摆设上有一电源，关掉电源后，小轮逐渐停下来（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A.小轮滚动过程中没有力对其做功</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B.正常运行时，小轮的速度一直不变</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C.断电后小轮会停下，说明</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能量守恒定律不一定成立</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D.正常运行时，小轮往返一</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次，摆设一定需要消耗电能</a:t>
            </a:r>
            <a:endParaRPr lang="zh-CN" altLang="en-US"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5349240" y="4575175"/>
            <a:ext cx="2929890" cy="1443990"/>
          </a:xfrm>
          <a:prstGeom prst="rect">
            <a:avLst/>
          </a:prstGeom>
        </p:spPr>
      </p:pic>
      <p:sp>
        <p:nvSpPr>
          <p:cNvPr id="7" name="文本框 6"/>
          <p:cNvSpPr txBox="1"/>
          <p:nvPr/>
        </p:nvSpPr>
        <p:spPr>
          <a:xfrm>
            <a:off x="4773930" y="291782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0560" y="1868170"/>
            <a:ext cx="7895590" cy="267525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sym typeface="+mn-ea"/>
              </a:rPr>
              <a:t>3.功的计算</a:t>
            </a:r>
            <a:r>
              <a:rPr lang="zh-CN" altLang="en-US" sz="2800">
                <a:latin typeface="宋体" panose="02010600030101010101" pitchFamily="2" charset="-122"/>
                <a:cs typeface="宋体" panose="02010600030101010101" pitchFamily="2" charset="-122"/>
                <a:sym typeface="+mn-ea"/>
              </a:rPr>
              <a:t>：力学中，功等于</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与物体在力的</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移动的距离的乘积.</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sym typeface="+mn-ea"/>
              </a:rPr>
              <a:t>计算公式</a:t>
            </a:r>
            <a:r>
              <a:rPr lang="zh-CN" altLang="en-US" sz="2800">
                <a:latin typeface="宋体" panose="02010600030101010101" pitchFamily="2" charset="-122"/>
                <a:cs typeface="宋体" panose="02010600030101010101" pitchFamily="2" charset="-122"/>
                <a:sym typeface="+mn-ea"/>
              </a:rPr>
              <a:t>：W=</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a:p>
            <a:pPr>
              <a:lnSpc>
                <a:spcPct val="120000"/>
              </a:lnSpc>
            </a:pPr>
            <a:r>
              <a:rPr lang="zh-CN" altLang="en-US" sz="2800" b="1">
                <a:latin typeface="宋体" panose="02010600030101010101" pitchFamily="2" charset="-122"/>
                <a:cs typeface="宋体" panose="02010600030101010101" pitchFamily="2" charset="-122"/>
              </a:rPr>
              <a:t>4.功的单位</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，简称焦，符号是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力的单位是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，距离的单位是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，1J＝</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N·m.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4787265" y="191897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力</a:t>
            </a:r>
            <a:r>
              <a:rPr lang="zh-CN" altLang="en-US" sz="2800" b="1">
                <a:solidFill>
                  <a:srgbClr val="FF0000"/>
                </a:solidFill>
                <a:latin typeface="Times New Roman" panose="02020603050405020304" pitchFamily="18" charset="0"/>
                <a:cs typeface="Times New Roman" panose="02020603050405020304" pitchFamily="18" charset="0"/>
              </a:rPr>
              <a:t>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1151255" y="242570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方向上</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3060700" y="291909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 Fs</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3" name="文本框 2"/>
          <p:cNvSpPr txBox="1"/>
          <p:nvPr/>
        </p:nvSpPr>
        <p:spPr>
          <a:xfrm>
            <a:off x="2254885" y="339915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 焦耳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5904865" y="344106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J</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007745" y="392112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N</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4229100" y="392112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 </a:t>
            </a:r>
            <a:r>
              <a:rPr lang="en-US" altLang="zh-CN" sz="2800" b="1">
                <a:solidFill>
                  <a:srgbClr val="FF0000"/>
                </a:solidFill>
                <a:latin typeface="Times New Roman" panose="02020603050405020304" pitchFamily="18" charset="0"/>
                <a:cs typeface="Times New Roman" panose="02020603050405020304" pitchFamily="18" charset="0"/>
              </a:rPr>
              <a:t>m</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5904865" y="392112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 </a:t>
            </a:r>
            <a:r>
              <a:rPr lang="en-US" altLang="zh-CN" sz="2800" b="1">
                <a:solidFill>
                  <a:srgbClr val="FF0000"/>
                </a:solidFill>
                <a:latin typeface="Times New Roman" panose="02020603050405020304" pitchFamily="18" charset="0"/>
                <a:cs typeface="Times New Roman" panose="02020603050405020304" pitchFamily="18" charset="0"/>
              </a:rPr>
              <a:t>1</a:t>
            </a:r>
            <a:endParaRPr lang="en-US" altLang="zh-CN"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p:bldP spid="6" grpId="1"/>
      <p:bldP spid="7" grpId="0"/>
      <p:bldP spid="7" grpId="1"/>
      <p:bldP spid="3" grpId="0"/>
      <p:bldP spid="3" grpId="1"/>
      <p:bldP spid="8" grpId="0"/>
      <p:bldP spid="8" grpId="1"/>
      <p:bldP spid="9" grpId="0"/>
      <p:bldP spid="9" grpId="1"/>
      <p:bldP spid="10" grpId="0"/>
      <p:bldP spid="10" grpId="1"/>
      <p:bldP spid="11" grpId="0"/>
      <p:bldP spid="11"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388110"/>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1.（2019·湘西）如图5所示是某段高速公路上的标志牌，它规定小型客车最高行驶速度不得超过100km/h，大型客车、载货汽车最高行驶速度不得超过80km/h. 请用物理学知识解释：为什么在同样的道路上，对不同车型设定不一样的最高行驶速度？ </a:t>
            </a:r>
            <a:endParaRPr lang="zh-CN" altLang="en-US"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6447790" y="4090035"/>
            <a:ext cx="1451610" cy="1962150"/>
          </a:xfrm>
          <a:prstGeom prst="rect">
            <a:avLst/>
          </a:prstGeom>
        </p:spPr>
      </p:pic>
    </p:spTree>
  </p:cSld>
  <p:clrMapOvr>
    <a:masterClrMapping/>
  </p:clrMapOvr>
  <p:transition>
    <p:push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74040" y="1583690"/>
            <a:ext cx="7995920" cy="267652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机动车质量一定，速度越快，动能越大，刹车时制动距离越大，容易出现交通事故，所以要限速行驶；在相同的道路上，不同车型的机动车质量不同，速度相同时，质量大的动能大，制动距离大，质量小的动能小，制动距离小，当制动距离相同时，不同车型限速就不同.</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7098030" y="4453890"/>
            <a:ext cx="1482090" cy="1613535"/>
          </a:xfrm>
          <a:prstGeom prst="rect">
            <a:avLst/>
          </a:prstGeom>
        </p:spPr>
      </p:pic>
      <p:sp>
        <p:nvSpPr>
          <p:cNvPr id="2" name="文本框 1"/>
          <p:cNvSpPr txBox="1"/>
          <p:nvPr/>
        </p:nvSpPr>
        <p:spPr>
          <a:xfrm>
            <a:off x="573723" y="1172845"/>
            <a:ext cx="7996555" cy="474281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.（2018·潍坊）（多选题）如图６所示，滚摆由最高点释放，旋转着下降到最低点后又上升，每次上升的最大高度逐渐降低. 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A.下降时重力势能转化为动能和内能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B.下降时减少的重力势能等于增加的动能</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C.上升时减少的动能等于增加的重力势能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D.上升的最大高度逐渐降低说明机械能</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不守恒</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1216660" y="274510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876290" y="4712970"/>
            <a:ext cx="2062480" cy="1219835"/>
          </a:xfrm>
          <a:prstGeom prst="rect">
            <a:avLst/>
          </a:prstGeom>
        </p:spPr>
      </p:pic>
      <p:sp>
        <p:nvSpPr>
          <p:cNvPr id="2" name="文本框 1"/>
          <p:cNvSpPr txBox="1"/>
          <p:nvPr/>
        </p:nvSpPr>
        <p:spPr>
          <a:xfrm>
            <a:off x="573088" y="1388110"/>
            <a:ext cx="7996555"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3.如图７是一种神奇的“魔罐”，其制作方法是：橡皮筋两头分别固定在罐子的顶部和底部，在橡皮筋的中间系一个钩码． 当你将“魔罐”在水平地面上滚出后，它能自动滚回来的原因是</a:t>
            </a:r>
            <a:r>
              <a:rPr sz="2800" u="sng">
                <a:latin typeface="宋体" panose="02010600030101010101" pitchFamily="2" charset="-122"/>
                <a:cs typeface="宋体" panose="02010600030101010101" pitchFamily="2" charset="-122"/>
              </a:rPr>
              <a:t>       </a:t>
            </a:r>
            <a:r>
              <a:rPr lang="en-US" sz="2800">
                <a:solidFill>
                  <a:schemeClr val="bg1"/>
                </a:solidFill>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　   能转化为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能，“魔罐”滚回来后不能回到原抛出点的位置，主要原因是</a:t>
            </a:r>
            <a:r>
              <a:rPr sz="2800" u="sng">
                <a:latin typeface="宋体" panose="02010600030101010101" pitchFamily="2" charset="-122"/>
                <a:cs typeface="宋体" panose="02010600030101010101" pitchFamily="2" charset="-122"/>
              </a:rPr>
              <a:t>             　  </a:t>
            </a:r>
            <a:r>
              <a:rPr sz="2800">
                <a:solidFill>
                  <a:schemeClr val="bg1"/>
                </a:solidFill>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lang="en-US" sz="2800">
                <a:latin typeface="宋体" panose="02010600030101010101" pitchFamily="2" charset="-122"/>
                <a:cs typeface="宋体" panose="02010600030101010101" pitchFamily="2" charset="-122"/>
              </a:rPr>
              <a:t>.</a:t>
            </a:r>
            <a:endParaRPr lang="en-US" sz="2800" u="sng">
              <a:latin typeface="宋体" panose="02010600030101010101" pitchFamily="2" charset="-122"/>
              <a:cs typeface="宋体" panose="02010600030101010101" pitchFamily="2" charset="-122"/>
            </a:endParaRPr>
          </a:p>
        </p:txBody>
      </p:sp>
      <p:sp>
        <p:nvSpPr>
          <p:cNvPr id="4" name="文本框 3"/>
          <p:cNvSpPr txBox="1"/>
          <p:nvPr/>
        </p:nvSpPr>
        <p:spPr>
          <a:xfrm>
            <a:off x="7025640" y="2909570"/>
            <a:ext cx="13931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弹性势</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2049145" y="3456305"/>
            <a:ext cx="13931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动</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687705" y="3891915"/>
            <a:ext cx="7611110" cy="1124585"/>
          </a:xfrm>
          <a:prstGeom prst="rect">
            <a:avLst/>
          </a:prstGeom>
          <a:noFill/>
        </p:spPr>
        <p:txBody>
          <a:bodyPr wrap="square" rtlCol="0" anchor="t">
            <a:spAutoFit/>
          </a:bodyPr>
          <a:p>
            <a:pPr algn="l">
              <a:lnSpc>
                <a:spcPct val="120000"/>
              </a:lnSpc>
            </a:pPr>
            <a:r>
              <a:rPr lang="en-US" altLang="zh-CN" sz="2800" b="1" dirty="0">
                <a:solidFill>
                  <a:srgbClr val="FF0000"/>
                </a:solidFill>
                <a:latin typeface="Times New Roman" panose="02020603050405020304" pitchFamily="18" charset="0"/>
              </a:rPr>
              <a:t>                                                    克服摩擦做功，机械能减小</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6164580" y="3529330"/>
            <a:ext cx="1842770" cy="2494280"/>
          </a:xfrm>
          <a:prstGeom prst="rect">
            <a:avLst/>
          </a:prstGeom>
        </p:spPr>
      </p:pic>
      <p:sp>
        <p:nvSpPr>
          <p:cNvPr id="2" name="文本框 1"/>
          <p:cNvSpPr txBox="1"/>
          <p:nvPr/>
        </p:nvSpPr>
        <p:spPr>
          <a:xfrm>
            <a:off x="573723" y="1388110"/>
            <a:ext cx="7996555" cy="267525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.（2018·赤峰）如图８所示是蹦床运动，当运动员从高处下落过程中</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能转化为动能，运动员与蹦床面接触的瞬时</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能最大；与蹦床接触后，床面发生弹性形变，运动员的动能转化为蹦床的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势能.</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4223385" y="1911350"/>
            <a:ext cx="19411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重力势</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037455" y="2433320"/>
            <a:ext cx="19411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动</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3262630" y="3438525"/>
            <a:ext cx="19411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弹性</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5" grpId="0"/>
      <p:bldP spid="5"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3235325" y="3639820"/>
            <a:ext cx="2673985" cy="2642235"/>
          </a:xfrm>
          <a:prstGeom prst="rect">
            <a:avLst/>
          </a:prstGeom>
        </p:spPr>
      </p:pic>
      <p:sp>
        <p:nvSpPr>
          <p:cNvPr id="2" name="文本框 1"/>
          <p:cNvSpPr txBox="1"/>
          <p:nvPr/>
        </p:nvSpPr>
        <p:spPr>
          <a:xfrm>
            <a:off x="573723" y="1388110"/>
            <a:ext cx="7996555" cy="215836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5. （2019·武威）迄今为止，我国已发射40余颗北斗导航卫星. 若某卫星沿椭圆轨道绕地球运行，如图9所示，则卫星从远地点向近地点运行的过程中，</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能转化为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能. </a:t>
            </a:r>
            <a:endParaRPr sz="2800">
              <a:latin typeface="宋体" panose="02010600030101010101" pitchFamily="2" charset="-122"/>
              <a:cs typeface="宋体" panose="02010600030101010101" pitchFamily="2" charset="-122"/>
            </a:endParaRPr>
          </a:p>
        </p:txBody>
      </p:sp>
      <p:sp>
        <p:nvSpPr>
          <p:cNvPr id="4" name="文本框 3"/>
          <p:cNvSpPr txBox="1"/>
          <p:nvPr/>
        </p:nvSpPr>
        <p:spPr>
          <a:xfrm>
            <a:off x="1488440" y="2925445"/>
            <a:ext cx="19411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重力势</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250815" y="2925445"/>
            <a:ext cx="19411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动</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454785"/>
            <a:ext cx="7706995" cy="3592195"/>
            <a:chOff x="210" y="803"/>
            <a:chExt cx="12594" cy="5657"/>
          </a:xfrm>
        </p:grpSpPr>
        <p:sp>
          <p:nvSpPr>
            <p:cNvPr id="2" name="文本框 1"/>
            <p:cNvSpPr txBox="1"/>
            <p:nvPr/>
          </p:nvSpPr>
          <p:spPr>
            <a:xfrm>
              <a:off x="211" y="2247"/>
              <a:ext cx="12593" cy="4213"/>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1.（2019·郴州）一架飞机在高空中水平匀速飞行，向灾区投放救灾物资. 该飞机在此过程中</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动能不变			B. 动能减小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重力势能不变		</a:t>
              </a:r>
              <a:r>
                <a:rPr lang="en-US" altLang="zh-CN" sz="2800">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D. 重力势能增大</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6767"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动能和势能</a:t>
              </a:r>
              <a:endParaRPr lang="zh-CN" altLang="en-US" sz="2800" b="1">
                <a:solidFill>
                  <a:schemeClr val="tx1"/>
                </a:solidFill>
                <a:sym typeface="+mn-ea"/>
              </a:endParaRPr>
            </a:p>
          </p:txBody>
        </p:sp>
      </p:grpSp>
      <p:sp>
        <p:nvSpPr>
          <p:cNvPr id="7" name="文本框 6"/>
          <p:cNvSpPr txBox="1"/>
          <p:nvPr/>
        </p:nvSpPr>
        <p:spPr>
          <a:xfrm>
            <a:off x="539115" y="344868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097905" y="2492375"/>
            <a:ext cx="2482215" cy="1737995"/>
          </a:xfrm>
          <a:prstGeom prst="rect">
            <a:avLst/>
          </a:prstGeom>
        </p:spPr>
      </p:pic>
      <p:sp>
        <p:nvSpPr>
          <p:cNvPr id="2" name="文本框 1"/>
          <p:cNvSpPr txBox="1"/>
          <p:nvPr/>
        </p:nvSpPr>
        <p:spPr>
          <a:xfrm>
            <a:off x="762000" y="1459865"/>
            <a:ext cx="7620000"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2.（2019·巴中）如图10所示，物体从斜面顶端匀速滑到斜面底端. 在此过程中，下列说法正确的是（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物体动能增大，机械能不变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物体动能不变，机械能减小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物体重力势能不变，机械能不变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物体重力势能减小，机械能增大</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604135" y="255587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655945" y="3271520"/>
            <a:ext cx="2185670" cy="2970530"/>
          </a:xfrm>
          <a:prstGeom prst="rect">
            <a:avLst/>
          </a:prstGeom>
        </p:spPr>
      </p:pic>
      <p:sp>
        <p:nvSpPr>
          <p:cNvPr id="2" name="文本框 1"/>
          <p:cNvSpPr txBox="1"/>
          <p:nvPr/>
        </p:nvSpPr>
        <p:spPr>
          <a:xfrm>
            <a:off x="762000" y="1172845"/>
            <a:ext cx="7620000" cy="5259070"/>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.（2019·黄石）专业蹦床运动逐渐进入大众生活. 如图11所示，下列对蹦床运动的表述错误的是（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A.下落到蹦床前运动员的重力势能转化为动能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B.运动员下降到最低点时，蹦</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床的弹性势能最大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C.运动员想弹得更高，就要在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蹦床上发力，消耗体能</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D.若运动员不发力，会一直运</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动下去，因为能量是守恒的</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265680" y="226250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160145" y="3067050"/>
            <a:ext cx="6824345" cy="2876550"/>
          </a:xfrm>
          <a:prstGeom prst="rect">
            <a:avLst/>
          </a:prstGeom>
        </p:spPr>
      </p:pic>
      <p:sp>
        <p:nvSpPr>
          <p:cNvPr id="2" name="文本框 1"/>
          <p:cNvSpPr txBox="1"/>
          <p:nvPr/>
        </p:nvSpPr>
        <p:spPr>
          <a:xfrm>
            <a:off x="573723" y="1459865"/>
            <a:ext cx="7996555" cy="164147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.（2019·安顺）质量相等的甲、乙两个小车同时同地沿同一直线匀速直线运动，它们的s-t图像分别如图12所示. 根据图像分析正确的是（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0560" y="1294130"/>
            <a:ext cx="7895590" cy="5259070"/>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5.不做功的三种情况</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a:t>
            </a:r>
            <a:r>
              <a:rPr lang="zh-CN" altLang="en-US" sz="2800">
                <a:latin typeface="楷体" panose="02010609060101010101" charset="-122"/>
                <a:ea typeface="楷体" panose="02010609060101010101" charset="-122"/>
                <a:cs typeface="宋体" panose="02010600030101010101" pitchFamily="2" charset="-122"/>
              </a:rPr>
              <a:t>有力无距</a:t>
            </a:r>
            <a:r>
              <a:rPr lang="zh-CN" altLang="en-US" sz="2800">
                <a:latin typeface="宋体" panose="02010600030101010101" pitchFamily="2" charset="-122"/>
                <a:cs typeface="宋体" panose="02010600030101010101" pitchFamily="2" charset="-122"/>
              </a:rPr>
              <a:t>”：力作用在物体上，但物体</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移动距离. 如：“推而未动”“搬而未起”等.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a:t>
            </a:r>
            <a:r>
              <a:rPr lang="zh-CN" altLang="en-US" sz="2800">
                <a:latin typeface="楷体" panose="02010609060101010101" charset="-122"/>
                <a:ea typeface="楷体" panose="02010609060101010101" charset="-122"/>
                <a:cs typeface="宋体" panose="02010600030101010101" pitchFamily="2" charset="-122"/>
              </a:rPr>
              <a:t>有距无力</a:t>
            </a:r>
            <a:r>
              <a:rPr lang="zh-CN" altLang="en-US" sz="2800">
                <a:latin typeface="宋体" panose="02010600030101010101" pitchFamily="2" charset="-122"/>
                <a:cs typeface="宋体" panose="02010600030101010101" pitchFamily="2" charset="-122"/>
              </a:rPr>
              <a:t>”：物体移动了一段距离，但在此运动方向上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力的作用. 如：推出去的实心球在空中飞行的过程中，手对实心球没有做功.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（3）“</a:t>
            </a:r>
            <a:r>
              <a:rPr lang="zh-CN" altLang="en-US" sz="2800">
                <a:latin typeface="楷体" panose="02010609060101010101" charset="-122"/>
                <a:ea typeface="楷体" panose="02010609060101010101" charset="-122"/>
                <a:cs typeface="宋体" panose="02010600030101010101" pitchFamily="2" charset="-122"/>
              </a:rPr>
              <a:t>力距垂直</a:t>
            </a:r>
            <a:r>
              <a:rPr lang="zh-CN" altLang="en-US" sz="2800">
                <a:latin typeface="宋体" panose="02010600030101010101" pitchFamily="2" charset="-122"/>
                <a:cs typeface="宋体" panose="02010600030101010101" pitchFamily="2" charset="-122"/>
              </a:rPr>
              <a:t>”：力作用于物体上，但物体的运动方向与力的方向</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如：人背书包在水平地面上行走，人对书包没有做功.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466090" y="2261235"/>
            <a:ext cx="387985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没有在力的方向上</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2622550" y="383921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没有受到</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3583940" y="535876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垂直</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72845"/>
            <a:ext cx="7996555" cy="422592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A. v甲＝0.6m/s，v乙＝0.2m/s，甲车的惯性大于乙车的惯性</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B. 经过6s两小车一定相距6.0m，运动过程中，甲车的动能等于乙车的动能</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C. 经过6s两小车一定相距4.8m，运动过程中，甲车的动能小于乙车的动能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D. 经过6s两小车可能相距2.4m，运动过程中，甲车的动能大于乙车的动能</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672465" y="532701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7035800" y="4361815"/>
            <a:ext cx="1347470" cy="1887220"/>
          </a:xfrm>
          <a:prstGeom prst="rect">
            <a:avLst/>
          </a:prstGeom>
        </p:spPr>
      </p:pic>
      <p:sp>
        <p:nvSpPr>
          <p:cNvPr id="2" name="文本框 1"/>
          <p:cNvSpPr txBox="1"/>
          <p:nvPr/>
        </p:nvSpPr>
        <p:spPr>
          <a:xfrm>
            <a:off x="573723" y="1244600"/>
            <a:ext cx="7996555" cy="474281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.（2019·咸宁）甲、乙是两个完全相同的网球. 如图13所示，在同一高度同时以大小相等的速度，将甲球竖直向下抛出、乙球竖直向上抛出，不计空气阻力. 抛出时两球机械能</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（选填“相等”或“不相等”）；落地前的运动过程中；甲球的动能</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（选填“增大”“不变”或“减小”）；乙球的机械能</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填“增大”“先增大后减小”“不变”或</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“减小”）．</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132705" y="279781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相等</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1783715" y="379793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增大</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4345305" y="43319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不变</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789430"/>
            <a:ext cx="7996555" cy="474281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6</a:t>
            </a:r>
            <a:r>
              <a:rPr lang="zh-CN" altLang="en-US" sz="2800">
                <a:latin typeface="宋体" panose="02010600030101010101" pitchFamily="2" charset="-122"/>
                <a:cs typeface="宋体" panose="02010600030101010101" pitchFamily="2" charset="-122"/>
              </a:rPr>
              <a:t>.（2019·长沙）下列有关机械能及其转化的说法正确的是（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A.弯弓射箭，箭的动能转化为弓的弹性势能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B.拦河大坝使上游的水位升高，提高了水的重力势能</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C.蹦床运动员从高处落下，其动能转化为重力势能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D.人造卫星从近地点飞向远地点时势能减小，动能增大</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2734310" y="238188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530098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机械能的转化及其守恒</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72845"/>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.（2019·宜昌）如图14所示，过山车是一项惊险刺激的游戏项目．　下列关于过山车的机械能说法正确的是（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刚开始过山车匀速被拉升时，机械能不变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过山车向下俯冲时，重力势能转化为动能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通过环形轨道最高点时，重力势能最大，动能为0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过山车在运行过程中机械能守恒</a:t>
            </a:r>
            <a:endParaRPr lang="zh-CN" altLang="en-US"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6387465" y="4446270"/>
            <a:ext cx="1787525" cy="1593850"/>
          </a:xfrm>
          <a:prstGeom prst="rect">
            <a:avLst/>
          </a:prstGeom>
        </p:spPr>
      </p:pic>
      <p:sp>
        <p:nvSpPr>
          <p:cNvPr id="5" name="文本框 4"/>
          <p:cNvSpPr txBox="1"/>
          <p:nvPr/>
        </p:nvSpPr>
        <p:spPr>
          <a:xfrm>
            <a:off x="2545080" y="221869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244600"/>
            <a:ext cx="7996555" cy="319214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8</a:t>
            </a:r>
            <a:r>
              <a:rPr lang="zh-CN" altLang="en-US" sz="2800">
                <a:latin typeface="宋体" panose="02010600030101010101" pitchFamily="2" charset="-122"/>
                <a:cs typeface="宋体" panose="02010600030101010101" pitchFamily="2" charset="-122"/>
              </a:rPr>
              <a:t>.（2019·泰安）如图15所示，粗糙程度相同的斜面与水平面在a点相连，弹簧左端固定在竖直墙壁上，弹簧处于自由状态时右端在b点，小物块从斜面的c点由静止自由滑下，与弹簧碰撞后又返回到斜面上，最高到达d点. 下列说法正确的是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4180840" y="3907790"/>
            <a:ext cx="3772535" cy="2005330"/>
          </a:xfrm>
          <a:prstGeom prst="rect">
            <a:avLst/>
          </a:prstGeom>
        </p:spPr>
      </p:pic>
    </p:spTree>
  </p:cSld>
  <p:clrMapOvr>
    <a:masterClrMapping/>
  </p:clrMapOvr>
  <p:transition>
    <p:push dir="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03375"/>
            <a:ext cx="7996555" cy="215836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A. 弹簧被压缩到最短时，弹性势能最小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B. 小物块从c向a运动的过程中，重力势能减小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C. 小物块从b向a运动的过程中，动能增加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D. 小物块在整个运动过程中，机械能守恒</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574040" y="384619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0985"/>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9</a:t>
            </a:r>
            <a:r>
              <a:rPr lang="zh-CN" altLang="en-US" sz="2800">
                <a:latin typeface="宋体" panose="02010600030101010101" pitchFamily="2" charset="-122"/>
                <a:cs typeface="宋体" panose="02010600030101010101" pitchFamily="2" charset="-122"/>
              </a:rPr>
              <a:t>.（2015·广东）从桌面掉到地上的乒乓球会自动弹起，球在上升过程中</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能转化为</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能，由于球与空气有摩擦，上升过程中球的机械能</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10.（2017·广东）火箭加速升空过程中，对于火箭搭载的卫星来说，动能</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，重力势能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，卫星的机械能是由火箭燃料的</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能转化而来的.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048125" y="204533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动</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667500" y="204533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重力势</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930275" y="308610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减小</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4625975" y="410019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增大</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574040" y="460692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增大</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6844665" y="462216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化学</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P spid="6" grpId="0"/>
      <p:bldP spid="6" grpId="1"/>
      <p:bldP spid="7" grpId="0"/>
      <p:bldP spid="7" grpId="1"/>
      <p:bldP spid="8" grpId="0"/>
      <p:bldP spid="8" grpId="1"/>
      <p:bldP spid="9" grpId="0"/>
      <p:bldP spid="9"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746885"/>
            <a:ext cx="7996555" cy="267525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11</a:t>
            </a:r>
            <a:r>
              <a:rPr lang="zh-CN" altLang="en-US" sz="2800">
                <a:latin typeface="宋体" panose="02010600030101010101" pitchFamily="2" charset="-122"/>
                <a:cs typeface="宋体" panose="02010600030101010101" pitchFamily="2" charset="-122"/>
              </a:rPr>
              <a:t>.（2018·广东节选）“长征七号”火箭所搭载的“天舟一号”货运飞船在上升过程中的机械能不断</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（选填“变大”“变小”或“不变”），“长征七号”火箭燃料的________能燃烧时转化为内能.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1285875" y="276288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变大</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6009005" y="330962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化学</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32610"/>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12</a:t>
            </a:r>
            <a:r>
              <a:rPr lang="zh-CN" altLang="en-US" sz="2800">
                <a:latin typeface="宋体" panose="02010600030101010101" pitchFamily="2" charset="-122"/>
                <a:cs typeface="宋体" panose="02010600030101010101" pitchFamily="2" charset="-122"/>
              </a:rPr>
              <a:t>.（2013·广东）利用如图16所示装置探究“物体的动能大小与哪些因素有关”.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将小球A、B 分别拉到与竖直方向成一定角度θ1的位置，然后都由静止释放，当小球摆动到竖直位置时，将与静止在水平面上的木块C 发生碰撞，木块都会在水平面上滑行一定距离后停止. 图16中的摆长L 都相同，θ</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＜θ</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，球A、B 的质量分别为m</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、m</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（m</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＜m</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663055" y="2171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一一一一</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574040" y="1227455"/>
            <a:ext cx="754189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探究物体动能的大小与哪些因素有关</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5065395" y="4824095"/>
            <a:ext cx="2288540" cy="1202690"/>
          </a:xfrm>
          <a:prstGeom prst="rect">
            <a:avLst/>
          </a:prstGeom>
        </p:spPr>
      </p:pic>
      <p:pic>
        <p:nvPicPr>
          <p:cNvPr id="4" name="图片 3"/>
          <p:cNvPicPr>
            <a:picLocks noChangeAspect="1"/>
          </p:cNvPicPr>
          <p:nvPr/>
        </p:nvPicPr>
        <p:blipFill>
          <a:blip r:embed="rId2"/>
          <a:stretch>
            <a:fillRect/>
          </a:stretch>
        </p:blipFill>
        <p:spPr>
          <a:xfrm>
            <a:off x="1473200" y="4792980"/>
            <a:ext cx="3729990" cy="1543050"/>
          </a:xfrm>
          <a:prstGeom prst="rect">
            <a:avLst/>
          </a:prstGeom>
        </p:spPr>
      </p:pic>
      <p:sp>
        <p:nvSpPr>
          <p:cNvPr id="2" name="文本框 1"/>
          <p:cNvSpPr txBox="1"/>
          <p:nvPr/>
        </p:nvSpPr>
        <p:spPr>
          <a:xfrm>
            <a:off x="573723" y="1186815"/>
            <a:ext cx="7996555" cy="370903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（1）如图甲、乙所示，同时释放A、B，观察到它们并排摆动且始终相对静止，同时到达竖直位置. 这表明两小球在摆动过程中的任一时刻的速度大小与小球的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无关.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（2）如图甲、乙所示，观察到B球能将木块C撞得更远. 由此可得出结论：</a:t>
            </a:r>
            <a:r>
              <a:rPr sz="2800" u="sng">
                <a:latin typeface="宋体" panose="02010600030101010101" pitchFamily="2" charset="-122"/>
                <a:cs typeface="宋体" panose="02010600030101010101" pitchFamily="2" charset="-122"/>
              </a:rPr>
              <a:t>                     </a:t>
            </a:r>
            <a:r>
              <a:rPr lang="en-US" sz="2800" u="sng">
                <a:solidFill>
                  <a:schemeClr val="bg1"/>
                </a:solidFill>
                <a:latin typeface="宋体" panose="02010600030101010101" pitchFamily="2" charset="-122"/>
                <a:cs typeface="宋体" panose="02010600030101010101" pitchFamily="2" charset="-122"/>
              </a:rPr>
              <a:t>.</a:t>
            </a:r>
            <a:r>
              <a:rPr sz="2800" u="sng">
                <a:solidFill>
                  <a:schemeClr val="bg1"/>
                </a:solidFill>
                <a:latin typeface="宋体" panose="02010600030101010101" pitchFamily="2" charset="-122"/>
                <a:cs typeface="宋体" panose="02010600030101010101" pitchFamily="2" charset="-122"/>
              </a:rPr>
              <a:t>     　       </a:t>
            </a:r>
            <a:r>
              <a:rPr sz="2800" u="sng">
                <a:latin typeface="宋体" panose="02010600030101010101" pitchFamily="2" charset="-122"/>
                <a:cs typeface="宋体" panose="02010600030101010101" pitchFamily="2" charset="-122"/>
              </a:rPr>
              <a:t>            　</a:t>
            </a:r>
            <a:endParaRPr sz="2800" u="sng">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2153285" y="278003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质量</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633095" y="3754120"/>
            <a:ext cx="793750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速度相同时，物体质量越大，动能越大</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0560" y="2513965"/>
            <a:ext cx="7895590" cy="370903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1.概念</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与做功所用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之比叫做功率.（比值定义法）</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2.物理意义</a:t>
            </a:r>
            <a:r>
              <a:rPr lang="zh-CN" altLang="en-US" sz="2800">
                <a:latin typeface="宋体" panose="02010600030101010101" pitchFamily="2" charset="-122"/>
                <a:cs typeface="宋体" panose="02010600030101010101" pitchFamily="2" charset="-122"/>
              </a:rPr>
              <a:t>：表示物体</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的物理量，它只表示做功的快慢，不是表示做功的多少.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3.公式</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公式的P表示：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，单位：</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W表示：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，单位：</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；t表示：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，单位：</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29921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二、功率</a:t>
            </a:r>
            <a:r>
              <a:rPr lang="zh-CN" altLang="en-US" sz="2800">
                <a:latin typeface="宋体" panose="02010600030101010101" pitchFamily="2" charset="-122"/>
                <a:cs typeface="宋体" panose="02010600030101010101" pitchFamily="2" charset="-122"/>
                <a:sym typeface="+mn-ea"/>
              </a:rPr>
              <a:t>（10年9考，2019、2018、2017、2016、2015、2014、2013、2012、2010年考）</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2018665" y="251396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功</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5135880" y="251396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时间</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4330700" y="354012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做功快慢</a:t>
            </a:r>
            <a:endParaRPr lang="zh-CN" alt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2330450" y="456628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P=W/t</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6538595" y="455358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功率</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1369060" y="508825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瓦特</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4083685" y="508825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功</a:t>
            </a:r>
            <a:endParaRPr lang="zh-CN" altLang="en-US" sz="2800" b="1" dirty="0">
              <a:solidFill>
                <a:srgbClr val="FF0000"/>
              </a:solidFill>
              <a:latin typeface="Times New Roman" panose="02020603050405020304" pitchFamily="18" charset="0"/>
              <a:sym typeface="+mn-ea"/>
            </a:endParaRPr>
          </a:p>
        </p:txBody>
      </p:sp>
      <p:sp>
        <p:nvSpPr>
          <p:cNvPr id="11" name="文本框 10"/>
          <p:cNvSpPr txBox="1"/>
          <p:nvPr/>
        </p:nvSpPr>
        <p:spPr>
          <a:xfrm>
            <a:off x="6538595" y="508825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焦</a:t>
            </a:r>
            <a:endParaRPr lang="zh-CN" altLang="en-US" sz="2800" b="1" dirty="0">
              <a:solidFill>
                <a:srgbClr val="FF0000"/>
              </a:solidFill>
              <a:latin typeface="Times New Roman" panose="02020603050405020304" pitchFamily="18" charset="0"/>
              <a:sym typeface="+mn-ea"/>
            </a:endParaRPr>
          </a:p>
        </p:txBody>
      </p:sp>
      <p:sp>
        <p:nvSpPr>
          <p:cNvPr id="12" name="文本框 11"/>
          <p:cNvSpPr txBox="1"/>
          <p:nvPr/>
        </p:nvSpPr>
        <p:spPr>
          <a:xfrm>
            <a:off x="1694180" y="561022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时间</a:t>
            </a:r>
            <a:endParaRPr lang="zh-CN" altLang="en-US" sz="2800" b="1" dirty="0">
              <a:solidFill>
                <a:srgbClr val="FF0000"/>
              </a:solidFill>
              <a:latin typeface="Times New Roman" panose="02020603050405020304" pitchFamily="18" charset="0"/>
              <a:sym typeface="+mn-ea"/>
            </a:endParaRPr>
          </a:p>
        </p:txBody>
      </p:sp>
      <p:sp>
        <p:nvSpPr>
          <p:cNvPr id="13" name="文本框 12"/>
          <p:cNvSpPr txBox="1"/>
          <p:nvPr/>
        </p:nvSpPr>
        <p:spPr>
          <a:xfrm>
            <a:off x="4212590" y="561022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 秒</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P spid="4" grpId="0"/>
      <p:bldP spid="4" grpId="1"/>
      <p:bldP spid="6" grpId="0"/>
      <p:bldP spid="6"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282565" y="4220845"/>
            <a:ext cx="2922905" cy="1712595"/>
          </a:xfrm>
          <a:prstGeom prst="rect">
            <a:avLst/>
          </a:prstGeom>
        </p:spPr>
      </p:pic>
      <p:sp>
        <p:nvSpPr>
          <p:cNvPr id="2" name="文本框 1"/>
          <p:cNvSpPr txBox="1"/>
          <p:nvPr/>
        </p:nvSpPr>
        <p:spPr>
          <a:xfrm>
            <a:off x="573723" y="1545590"/>
            <a:ext cx="7996555" cy="267525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（3）图乙中小球B 到达竖直位置时的速度</a:t>
            </a:r>
            <a:r>
              <a:rPr sz="2800" u="sng">
                <a:latin typeface="宋体" panose="02010600030101010101" pitchFamily="2" charset="-122"/>
                <a:cs typeface="宋体" panose="02010600030101010101" pitchFamily="2" charset="-122"/>
              </a:rPr>
              <a:t>      </a:t>
            </a:r>
            <a:r>
              <a:rPr lang="en-US" sz="2800">
                <a:solidFill>
                  <a:schemeClr val="bg1"/>
                </a:solidFill>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（选填“大于”“小于”或“等于”）图丙中小球B 到达竖直位置时的速度. 如图乙、丙所示，图丙中木块C 滑行得更远些，由此可得出结论：      </a:t>
            </a:r>
            <a:endParaRPr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6769735" y="154559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小于</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713105" y="3586480"/>
            <a:ext cx="749236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质量相同时，物体的速度越大，动能越大</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664075" y="4488815"/>
            <a:ext cx="3715385" cy="1760220"/>
          </a:xfrm>
          <a:prstGeom prst="rect">
            <a:avLst/>
          </a:prstGeom>
        </p:spPr>
      </p:pic>
      <p:sp>
        <p:nvSpPr>
          <p:cNvPr id="2" name="文本框 1"/>
          <p:cNvSpPr txBox="1"/>
          <p:nvPr/>
        </p:nvSpPr>
        <p:spPr>
          <a:xfrm>
            <a:off x="573723" y="1388110"/>
            <a:ext cx="7996555" cy="370903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13</a:t>
            </a:r>
            <a:r>
              <a:rPr lang="zh-CN" altLang="en-US" sz="2800">
                <a:latin typeface="宋体" panose="02010600030101010101" pitchFamily="2" charset="-122"/>
                <a:cs typeface="宋体" panose="02010600030101010101" pitchFamily="2" charset="-122"/>
              </a:rPr>
              <a:t>. （2016·广东）如图17所示是“探究物体动能的大小与哪些因素有关”的实验装置. 实验中让钢球从斜面上某个高度由静止沿斜面滚下，在底部与静止在水平面上的木块发生碰撞，木块沿水平向右运动直至停止.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（1）实验中是通过观察</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来判断钢球的动能大小.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4382135" y="3966845"/>
            <a:ext cx="399732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木块被推动距离的大小</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32610"/>
            <a:ext cx="7996555" cy="319214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（2）让同一钢球从斜面的不同高度由静止开始滚下，目的是探究钢球的动能大小与</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的关系.</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（3）换用质量不同的钢球从斜面的相同高度由静止开始滚下，目的是探究钢球的动能大小与</a:t>
            </a:r>
            <a:r>
              <a:rPr sz="2800" u="sng">
                <a:latin typeface="宋体" panose="02010600030101010101" pitchFamily="2" charset="-122"/>
                <a:cs typeface="宋体" panose="02010600030101010101" pitchFamily="2" charset="-122"/>
              </a:rPr>
              <a:t>     </a:t>
            </a:r>
            <a:r>
              <a:rPr lang="en-US" sz="2800" u="sng">
                <a:solidFill>
                  <a:schemeClr val="bg1"/>
                </a:solidFill>
                <a:latin typeface="宋体" panose="02010600030101010101" pitchFamily="2" charset="-122"/>
                <a:cs typeface="宋体" panose="02010600030101010101" pitchFamily="2" charset="-122"/>
              </a:rPr>
              <a:t>.</a:t>
            </a:r>
            <a:r>
              <a:rPr sz="2800" u="sng">
                <a:solidFill>
                  <a:schemeClr val="bg1"/>
                </a:solidFill>
                <a:latin typeface="宋体" panose="02010600030101010101" pitchFamily="2" charset="-122"/>
                <a:cs typeface="宋体" panose="02010600030101010101" pitchFamily="2" charset="-122"/>
              </a:rPr>
              <a:t>     </a:t>
            </a:r>
            <a:r>
              <a:rPr sz="2800" u="sng">
                <a:latin typeface="宋体" panose="02010600030101010101" pitchFamily="2" charset="-122"/>
                <a:cs typeface="宋体" panose="02010600030101010101" pitchFamily="2" charset="-122"/>
              </a:rPr>
              <a:t>   </a:t>
            </a:r>
            <a:endParaRPr sz="2800" u="sng">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的关系. </a:t>
            </a:r>
            <a:endParaRPr sz="2800">
              <a:latin typeface="宋体" panose="02010600030101010101" pitchFamily="2" charset="-122"/>
              <a:cs typeface="宋体" panose="02010600030101010101" pitchFamily="2" charset="-122"/>
            </a:endParaRPr>
          </a:p>
        </p:txBody>
      </p:sp>
      <p:sp>
        <p:nvSpPr>
          <p:cNvPr id="7" name="文本框 6"/>
          <p:cNvSpPr txBox="1"/>
          <p:nvPr/>
        </p:nvSpPr>
        <p:spPr>
          <a:xfrm>
            <a:off x="6195695" y="233870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速度</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939165" y="442023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质量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18640"/>
            <a:ext cx="7996555" cy="267525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（4）木块最终会停下来的主要原因是</a:t>
            </a:r>
            <a:r>
              <a:rPr sz="2800" u="sng">
                <a:latin typeface="宋体" panose="02010600030101010101" pitchFamily="2" charset="-122"/>
                <a:cs typeface="宋体" panose="02010600030101010101" pitchFamily="2" charset="-122"/>
              </a:rPr>
              <a:t>          </a:t>
            </a:r>
            <a:r>
              <a:rPr lang="en-US" sz="2800">
                <a:solidFill>
                  <a:schemeClr val="bg1"/>
                </a:solidFill>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  </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，在此过程中木块通过</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方式把动能转化为内能.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（5）如果木块在运动过程中所受的摩擦阻力为0，木块将</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p:txBody>
      </p:sp>
      <p:sp>
        <p:nvSpPr>
          <p:cNvPr id="7" name="文本框 6"/>
          <p:cNvSpPr txBox="1"/>
          <p:nvPr/>
        </p:nvSpPr>
        <p:spPr>
          <a:xfrm>
            <a:off x="958215" y="1746885"/>
            <a:ext cx="7466330" cy="1124585"/>
          </a:xfrm>
          <a:prstGeom prst="rect">
            <a:avLst/>
          </a:prstGeom>
          <a:noFill/>
        </p:spPr>
        <p:txBody>
          <a:bodyPr wrap="square" rtlCol="0" anchor="t">
            <a:spAutoFit/>
          </a:bodyPr>
          <a:p>
            <a:pPr algn="l">
              <a:lnSpc>
                <a:spcPct val="12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受到摩擦力的作用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752475" y="289496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做功</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1927225" y="3882390"/>
            <a:ext cx="486410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永远做匀速直线运动</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P spid="4" grpId="0"/>
      <p:bldP spid="4"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758315"/>
            <a:ext cx="7894320" cy="3408045"/>
          </a:xfrm>
          <a:prstGeom prst="rect">
            <a:avLst/>
          </a:prstGeom>
          <a:noFill/>
        </p:spPr>
        <p:txBody>
          <a:bodyPr wrap="square" rtlCol="0" anchor="t">
            <a:spAutoFit/>
          </a:bodyPr>
          <a:p>
            <a:pPr algn="just">
              <a:lnSpc>
                <a:spcPct val="110000"/>
              </a:lnSpc>
            </a:pPr>
            <a:r>
              <a:rPr sz="2800" b="1">
                <a:latin typeface="宋体" panose="02010600030101010101" pitchFamily="2" charset="-122"/>
                <a:cs typeface="宋体" panose="02010600030101010101" pitchFamily="2" charset="-122"/>
              </a:rPr>
              <a:t>4.功率的单位</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，简称瓦，符号是W；其他单位：千瓦，符号是kW. </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　单位换算：1W=1J/s；1kW=</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W. </a:t>
            </a:r>
            <a:endParaRPr sz="2800">
              <a:latin typeface="宋体" panose="02010600030101010101" pitchFamily="2" charset="-122"/>
              <a:cs typeface="宋体" panose="02010600030101010101" pitchFamily="2" charset="-122"/>
            </a:endParaRPr>
          </a:p>
          <a:p>
            <a:pPr algn="just">
              <a:lnSpc>
                <a:spcPct val="110000"/>
              </a:lnSpc>
            </a:pPr>
            <a:r>
              <a:rPr sz="2800" b="1">
                <a:latin typeface="宋体" panose="02010600030101010101" pitchFamily="2" charset="-122"/>
                <a:cs typeface="宋体" panose="02010600030101010101" pitchFamily="2" charset="-122"/>
              </a:rPr>
              <a:t>5.推导公式</a:t>
            </a:r>
            <a:r>
              <a:rPr sz="2800">
                <a:latin typeface="宋体" panose="02010600030101010101" pitchFamily="2" charset="-122"/>
                <a:cs typeface="宋体" panose="02010600030101010101" pitchFamily="2" charset="-122"/>
              </a:rPr>
              <a:t>：当物体在力F的作用下，以速度v做匀速直线运动时，由W=Fs及v=s/t，可得</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P=</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即在功率一定时，F与v成反比. v的单位是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p:txBody>
      </p:sp>
      <p:sp>
        <p:nvSpPr>
          <p:cNvPr id="2" name="文本框 3"/>
          <p:cNvSpPr txBox="1"/>
          <p:nvPr/>
        </p:nvSpPr>
        <p:spPr>
          <a:xfrm>
            <a:off x="3209290" y="165544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瓦特</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5209540" y="26619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1000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1274445" y="406527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Fv</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2313305" y="45065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m/s</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12998</Words>
  <Application>WPS 演示</Application>
  <PresentationFormat>自定义</PresentationFormat>
  <Paragraphs>749</Paragraphs>
  <Slides>84</Slides>
  <Notes>31</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84</vt:i4>
      </vt:variant>
    </vt:vector>
  </HeadingPairs>
  <TitlesOfParts>
    <vt:vector size="100"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楷体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