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30.wmf"/><Relationship Id="rId2" Type="http://schemas.openxmlformats.org/officeDocument/2006/relationships/image" Target="../media/image10.wmf"/><Relationship Id="rId1" Type="http://schemas.openxmlformats.org/officeDocument/2006/relationships/image" Target="../media/image31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18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4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749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58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58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BF94A-3124-4709-ADBF-FCB52689DBC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4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7B8CC0-8DF3-470A-9302-F599A94347E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43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4C7BFC-E0AF-4945-B96D-18F21BB5317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7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38187A-6D66-46DD-83B9-299357F21CB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180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FD4D83-57E9-41B3-A375-F2A3D17F886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51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0577BA-2333-4659-87B4-9361035ECB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26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F4D9E2-67DD-4B88-8EC4-A8F5A52FEAC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90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3CC998-6D52-47B5-A333-513CD9E7727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23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387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66EF21-7E80-4E2E-A12F-DFBD1E4782C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66367-8B65-4A51-AB1B-4840E3F8967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928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6EB65-0590-4EBE-887E-0EA7DC2F88B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84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45949-8A72-4405-8A62-65B163D9F73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259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5F56E8-2B4F-4653-971C-6671F57FC21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03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68BF4-61B2-4D59-8658-206640DD632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4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53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98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53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69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51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07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15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F89C5-1208-482F-8859-DC9F4721E894}" type="datetimeFigureOut">
              <a:rPr lang="zh-CN" altLang="en-US" smtClean="0"/>
              <a:t>2018/11/27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E03F4-B16B-458B-95A4-7F9F227394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3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257027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028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029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030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031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921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57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7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7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DFE0D8-4C55-4D86-9B1C-97ED93F722E6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22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4920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32.png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em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8.wmf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8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image" Target="../media/image35.png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1.wav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547938" y="62547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6243" name="WordArt 3"/>
          <p:cNvSpPr>
            <a:spLocks noChangeArrowheads="1" noChangeShapeType="1" noTextEdit="1"/>
          </p:cNvSpPr>
          <p:nvPr/>
        </p:nvSpPr>
        <p:spPr bwMode="auto">
          <a:xfrm>
            <a:off x="1981201" y="2514600"/>
            <a:ext cx="7839075" cy="1212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80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</a:rPr>
              <a:t>第</a:t>
            </a:r>
            <a:r>
              <a:rPr lang="en-US" altLang="zh-CN" sz="80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</a:rPr>
              <a:t>3</a:t>
            </a:r>
            <a:r>
              <a:rPr lang="zh-CN" altLang="en-US" sz="80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</a:rPr>
              <a:t>节 测量物质的密度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67438" y="4365626"/>
            <a:ext cx="18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kumimoji="1" lang="zh-CN" altLang="en-US" sz="4000">
              <a:solidFill>
                <a:srgbClr val="00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4267201" y="5181600"/>
            <a:ext cx="59150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初二物理备课组      </a:t>
            </a:r>
          </a:p>
        </p:txBody>
      </p:sp>
    </p:spTree>
    <p:extLst>
      <p:ext uri="{BB962C8B-B14F-4D97-AF65-F5344CB8AC3E}">
        <p14:creationId xmlns:p14="http://schemas.microsoft.com/office/powerpoint/2010/main" val="379817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ChangeArrowheads="1"/>
          </p:cNvSpPr>
          <p:nvPr/>
        </p:nvSpPr>
        <p:spPr bwMode="auto">
          <a:xfrm>
            <a:off x="4038600" y="533400"/>
            <a:ext cx="449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实验数据的记录</a:t>
            </a:r>
          </a:p>
        </p:txBody>
      </p:sp>
      <p:graphicFrame>
        <p:nvGraphicFramePr>
          <p:cNvPr id="261123" name="Group 3"/>
          <p:cNvGraphicFramePr>
            <a:graphicFrameLocks noGrp="1"/>
          </p:cNvGraphicFramePr>
          <p:nvPr/>
        </p:nvGraphicFramePr>
        <p:xfrm>
          <a:off x="1676400" y="2057401"/>
          <a:ext cx="8763000" cy="3756025"/>
        </p:xfrm>
        <a:graphic>
          <a:graphicData uri="http://schemas.openxmlformats.org/drawingml/2006/table">
            <a:tbl>
              <a:tblPr/>
              <a:tblGrid>
                <a:gridCol w="1752600"/>
                <a:gridCol w="1690688"/>
                <a:gridCol w="2503487"/>
                <a:gridCol w="1330325"/>
                <a:gridCol w="1485900"/>
              </a:tblGrid>
              <a:tr h="274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玻璃杯和盐水的质量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   （</a:t>
                      </a: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g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）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玻璃杯和剩余盐水的质量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量筒中盐水质量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量筒中盐水的体积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盐水的密度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2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1143" name="Object 23"/>
          <p:cNvGraphicFramePr>
            <a:graphicFrameLocks noChangeAspect="1"/>
          </p:cNvGraphicFramePr>
          <p:nvPr/>
        </p:nvGraphicFramePr>
        <p:xfrm>
          <a:off x="1905001" y="3886200"/>
          <a:ext cx="5953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3" imgW="190652" imgH="216030" progId="Equation.3">
                  <p:embed/>
                </p:oleObj>
              </mc:Choice>
              <mc:Fallback>
                <p:oleObj r:id="rId3" imgW="190652" imgH="2160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3886200"/>
                        <a:ext cx="59531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4" name="Object 24"/>
          <p:cNvGraphicFramePr>
            <a:graphicFrameLocks noChangeAspect="1"/>
          </p:cNvGraphicFramePr>
          <p:nvPr/>
        </p:nvGraphicFramePr>
        <p:xfrm>
          <a:off x="3733800" y="4114801"/>
          <a:ext cx="11239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5" imgW="419235" imgH="216123" progId="Equation.3">
                  <p:embed/>
                </p:oleObj>
              </mc:Choice>
              <mc:Fallback>
                <p:oleObj r:id="rId5" imgW="419235" imgH="2161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114801"/>
                        <a:ext cx="112395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5" name="Object 25"/>
          <p:cNvGraphicFramePr>
            <a:graphicFrameLocks noChangeAspect="1"/>
          </p:cNvGraphicFramePr>
          <p:nvPr/>
        </p:nvGraphicFramePr>
        <p:xfrm>
          <a:off x="5257800" y="3581401"/>
          <a:ext cx="236220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7" imgW="990487" imgH="216123" progId="Equation.3">
                  <p:embed/>
                </p:oleObj>
              </mc:Choice>
              <mc:Fallback>
                <p:oleObj r:id="rId7" imgW="990487" imgH="2161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581401"/>
                        <a:ext cx="2362200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6" name="Object 26"/>
          <p:cNvGraphicFramePr>
            <a:graphicFrameLocks noChangeAspect="1"/>
          </p:cNvGraphicFramePr>
          <p:nvPr/>
        </p:nvGraphicFramePr>
        <p:xfrm>
          <a:off x="8077201" y="4038600"/>
          <a:ext cx="38576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r:id="rId9" imgW="152519" imgH="177886" progId="Equation.3">
                  <p:embed/>
                </p:oleObj>
              </mc:Choice>
              <mc:Fallback>
                <p:oleObj r:id="rId9" imgW="152519" imgH="1778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1" y="4038600"/>
                        <a:ext cx="38576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7" name="Object 27"/>
          <p:cNvGraphicFramePr>
            <a:graphicFrameLocks noChangeAspect="1"/>
          </p:cNvGraphicFramePr>
          <p:nvPr/>
        </p:nvGraphicFramePr>
        <p:xfrm>
          <a:off x="7848600" y="4343401"/>
          <a:ext cx="9144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11" imgW="393846" imgH="228818" progId="Equation.3">
                  <p:embed/>
                </p:oleObj>
              </mc:Choice>
              <mc:Fallback>
                <p:oleObj r:id="rId11" imgW="393846" imgH="2288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343401"/>
                        <a:ext cx="9144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8" name="Object 28"/>
          <p:cNvGraphicFramePr>
            <a:graphicFrameLocks noChangeAspect="1"/>
          </p:cNvGraphicFramePr>
          <p:nvPr/>
        </p:nvGraphicFramePr>
        <p:xfrm>
          <a:off x="9448800" y="3505200"/>
          <a:ext cx="431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13" imgW="152585" imgH="165274" progId="Equation.3">
                  <p:embed/>
                </p:oleObj>
              </mc:Choice>
              <mc:Fallback>
                <p:oleObj r:id="rId13" imgW="152585" imgH="16527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3505200"/>
                        <a:ext cx="431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49" name="Object 29"/>
          <p:cNvGraphicFramePr>
            <a:graphicFrameLocks noChangeAspect="1"/>
          </p:cNvGraphicFramePr>
          <p:nvPr/>
        </p:nvGraphicFramePr>
        <p:xfrm>
          <a:off x="9144000" y="4114800"/>
          <a:ext cx="1252538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15" imgW="521017" imgH="228917" progId="Equation.3">
                  <p:embed/>
                </p:oleObj>
              </mc:Choice>
              <mc:Fallback>
                <p:oleObj r:id="rId15" imgW="5210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114800"/>
                        <a:ext cx="1252538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901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1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1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1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1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1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1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1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1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1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1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61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1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1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1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6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1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61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61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61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1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1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27250" y="2438401"/>
            <a:ext cx="8540750" cy="581025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CC"/>
                </a:solidFill>
              </a:rPr>
              <a:t>实验器材：天平、量筒、水、烧杯</a:t>
            </a:r>
          </a:p>
        </p:txBody>
      </p:sp>
      <p:pic>
        <p:nvPicPr>
          <p:cNvPr id="17411" name="Picture 3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352800"/>
            <a:ext cx="685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33801"/>
            <a:ext cx="26670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WordArt 5"/>
          <p:cNvSpPr>
            <a:spLocks noChangeArrowheads="1" noChangeShapeType="1"/>
          </p:cNvSpPr>
          <p:nvPr/>
        </p:nvSpPr>
        <p:spPr bwMode="auto">
          <a:xfrm>
            <a:off x="1905000" y="762000"/>
            <a:ext cx="1512888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探究二：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581401" y="914401"/>
            <a:ext cx="66976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测固体</a:t>
            </a:r>
            <a:r>
              <a:rPr lang="en-US" altLang="zh-CN" sz="3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3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如小石块</a:t>
            </a:r>
            <a:r>
              <a:rPr lang="en-US" altLang="zh-CN" sz="3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sz="3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的密度</a:t>
            </a:r>
          </a:p>
        </p:txBody>
      </p:sp>
    </p:spTree>
    <p:extLst>
      <p:ext uri="{BB962C8B-B14F-4D97-AF65-F5344CB8AC3E}">
        <p14:creationId xmlns:p14="http://schemas.microsoft.com/office/powerpoint/2010/main" val="1339319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914400"/>
            <a:ext cx="7270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AutoShape 6"/>
          <p:cNvSpPr>
            <a:spLocks noChangeArrowheads="1"/>
          </p:cNvSpPr>
          <p:nvPr/>
        </p:nvSpPr>
        <p:spPr bwMode="auto">
          <a:xfrm>
            <a:off x="5334001" y="1716565"/>
            <a:ext cx="785813" cy="737235"/>
          </a:xfrm>
          <a:prstGeom prst="rightArrow">
            <a:avLst>
              <a:gd name="adj1" fmla="val 49778"/>
              <a:gd name="adj2" fmla="val 947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125" name="Group 7"/>
          <p:cNvGrpSpPr>
            <a:grpSpLocks/>
          </p:cNvGrpSpPr>
          <p:nvPr/>
        </p:nvGrpSpPr>
        <p:grpSpPr bwMode="auto">
          <a:xfrm>
            <a:off x="2057400" y="685800"/>
            <a:ext cx="3276600" cy="2362200"/>
            <a:chOff x="0" y="0"/>
            <a:chExt cx="2449" cy="1814"/>
          </a:xfrm>
        </p:grpSpPr>
        <p:pic>
          <p:nvPicPr>
            <p:cNvPr id="5135" name="Picture 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8"/>
              <a:ext cx="2449" cy="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144" y="0"/>
              <a:ext cx="659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黑体" pitchFamily="2" charset="-122"/>
                </a:rPr>
                <a:t>小石块</a:t>
              </a:r>
            </a:p>
          </p:txBody>
        </p:sp>
        <p:sp>
          <p:nvSpPr>
            <p:cNvPr id="5137" name="Line 10"/>
            <p:cNvSpPr>
              <a:spLocks noChangeShapeType="1"/>
            </p:cNvSpPr>
            <p:nvPr/>
          </p:nvSpPr>
          <p:spPr bwMode="auto">
            <a:xfrm flipH="1" flipV="1">
              <a:off x="412" y="186"/>
              <a:ext cx="136" cy="49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2057400" y="3048000"/>
            <a:ext cx="5867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1.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用天平测出石块的质量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m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2057400" y="3810001"/>
            <a:ext cx="6477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2.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用量筒测出水的体积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V</a:t>
            </a:r>
            <a:r>
              <a:rPr lang="en-US" altLang="zh-CN" sz="3200" baseline="-25000">
                <a:solidFill>
                  <a:srgbClr val="0000CC"/>
                </a:solidFill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2057400" y="4724401"/>
            <a:ext cx="8153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3.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用细线将石块系好，慢慢放入量筒中，测出水和石块的总体积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V</a:t>
            </a:r>
            <a:r>
              <a:rPr lang="en-US" altLang="zh-CN" sz="3200" baseline="-25000">
                <a:solidFill>
                  <a:srgbClr val="0000CC"/>
                </a:solidFill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5129" name="AutoShape 15"/>
          <p:cNvSpPr>
            <a:spLocks noChangeArrowheads="1"/>
          </p:cNvSpPr>
          <p:nvPr/>
        </p:nvSpPr>
        <p:spPr bwMode="auto">
          <a:xfrm>
            <a:off x="7162801" y="1716565"/>
            <a:ext cx="785813" cy="737235"/>
          </a:xfrm>
          <a:prstGeom prst="rightArrow">
            <a:avLst>
              <a:gd name="adj1" fmla="val 49778"/>
              <a:gd name="adj2" fmla="val 947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513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914400"/>
            <a:ext cx="784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2209800" y="5867401"/>
            <a:ext cx="38862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4.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小石块密度表达式：</a:t>
            </a:r>
          </a:p>
        </p:txBody>
      </p:sp>
      <p:pic>
        <p:nvPicPr>
          <p:cNvPr id="5132" name="Picture 19" descr="图片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8601"/>
            <a:ext cx="350520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324600" y="5181600"/>
            <a:ext cx="4114800" cy="1371600"/>
            <a:chOff x="0" y="0"/>
            <a:chExt cx="2042" cy="953"/>
          </a:xfrm>
        </p:grpSpPr>
        <p:sp>
          <p:nvSpPr>
            <p:cNvPr id="5134" name="Rectangle 21"/>
            <p:cNvSpPr>
              <a:spLocks noChangeArrowheads="1"/>
            </p:cNvSpPr>
            <p:nvPr/>
          </p:nvSpPr>
          <p:spPr bwMode="auto">
            <a:xfrm>
              <a:off x="0" y="0"/>
              <a:ext cx="2042" cy="953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122" name="Object 22"/>
            <p:cNvGraphicFramePr>
              <a:graphicFrameLocks noChangeAspect="1"/>
            </p:cNvGraphicFramePr>
            <p:nvPr/>
          </p:nvGraphicFramePr>
          <p:xfrm>
            <a:off x="91" y="146"/>
            <a:ext cx="1814" cy="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r:id="rId7" imgW="1003182" imgH="431930" progId="Equation.3">
                    <p:embed/>
                  </p:oleObj>
                </mc:Choice>
                <mc:Fallback>
                  <p:oleObj r:id="rId7" imgW="1003182" imgH="43193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" y="146"/>
                          <a:ext cx="1814" cy="7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03567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4" grpId="0" autoUpdateAnimBg="0"/>
      <p:bldP spid="13325" grpId="0" autoUpdateAnimBg="0"/>
      <p:bldP spid="13326" grpId="0" autoUpdateAnimBg="0"/>
      <p:bldP spid="1333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Text Box 2"/>
          <p:cNvSpPr txBox="1">
            <a:spLocks noChangeArrowheads="1"/>
          </p:cNvSpPr>
          <p:nvPr/>
        </p:nvSpPr>
        <p:spPr bwMode="auto">
          <a:xfrm>
            <a:off x="3792539" y="4221163"/>
            <a:ext cx="287337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4495800"/>
            <a:ext cx="6019800" cy="2160588"/>
            <a:chOff x="0" y="0"/>
            <a:chExt cx="3675" cy="1361"/>
          </a:xfrm>
        </p:grpSpPr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249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楷体_GB2312" pitchFamily="49" charset="-122"/>
                </a:rPr>
                <a:t>石块密度的表达式：</a:t>
              </a:r>
            </a:p>
          </p:txBody>
        </p:sp>
        <p:grpSp>
          <p:nvGrpSpPr>
            <p:cNvPr id="6183" name="Group 5"/>
            <p:cNvGrpSpPr>
              <a:grpSpLocks/>
            </p:cNvGrpSpPr>
            <p:nvPr/>
          </p:nvGrpSpPr>
          <p:grpSpPr bwMode="auto">
            <a:xfrm>
              <a:off x="1633" y="408"/>
              <a:ext cx="2042" cy="953"/>
              <a:chOff x="0" y="0"/>
              <a:chExt cx="2042" cy="953"/>
            </a:xfrm>
          </p:grpSpPr>
          <p:sp>
            <p:nvSpPr>
              <p:cNvPr id="6184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42" cy="953"/>
              </a:xfrm>
              <a:prstGeom prst="rect">
                <a:avLst/>
              </a:prstGeom>
              <a:solidFill>
                <a:srgbClr val="FFFFFF"/>
              </a:solidFill>
              <a:ln w="76200" cmpd="tri">
                <a:solidFill>
                  <a:srgbClr val="FFFF9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52" name="Object 7"/>
              <p:cNvGraphicFramePr>
                <a:graphicFrameLocks noChangeAspect="1"/>
              </p:cNvGraphicFramePr>
              <p:nvPr/>
            </p:nvGraphicFramePr>
            <p:xfrm>
              <a:off x="91" y="146"/>
              <a:ext cx="1814" cy="7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46" r:id="rId3" imgW="1003182" imgH="431930" progId="Equation.3">
                      <p:embed/>
                    </p:oleObj>
                  </mc:Choice>
                  <mc:Fallback>
                    <p:oleObj r:id="rId3" imgW="1003182" imgH="43193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" y="146"/>
                            <a:ext cx="1814" cy="7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267200" y="381000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2550D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实验数据的表格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4059238" y="3260726"/>
            <a:ext cx="749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60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880100" y="3224214"/>
            <a:ext cx="74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00"/>
                </a:solidFill>
                <a:ea typeface="楷体_GB2312" pitchFamily="49" charset="-122"/>
              </a:rPr>
              <a:t>80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7751763" y="3224214"/>
            <a:ext cx="749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00"/>
                </a:solidFill>
                <a:ea typeface="楷体_GB2312" pitchFamily="49" charset="-122"/>
              </a:rPr>
              <a:t>20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2135188" y="3241676"/>
            <a:ext cx="749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50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9264651" y="3224214"/>
            <a:ext cx="1008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00"/>
                </a:solidFill>
                <a:ea typeface="楷体_GB2312" pitchFamily="49" charset="-122"/>
              </a:rPr>
              <a:t>2.5</a:t>
            </a:r>
          </a:p>
        </p:txBody>
      </p:sp>
      <p:graphicFrame>
        <p:nvGraphicFramePr>
          <p:cNvPr id="14377" name="Group 41"/>
          <p:cNvGraphicFramePr>
            <a:graphicFrameLocks noGrp="1"/>
          </p:cNvGraphicFramePr>
          <p:nvPr/>
        </p:nvGraphicFramePr>
        <p:xfrm>
          <a:off x="1524000" y="1219200"/>
          <a:ext cx="9144000" cy="2819400"/>
        </p:xfrm>
        <a:graphic>
          <a:graphicData uri="http://schemas.openxmlformats.org/drawingml/2006/table">
            <a:tbl>
              <a:tblPr/>
              <a:tblGrid>
                <a:gridCol w="1828800"/>
                <a:gridCol w="1878013"/>
                <a:gridCol w="1779587"/>
                <a:gridCol w="1828800"/>
                <a:gridCol w="1828800"/>
              </a:tblGrid>
              <a:tr h="2122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石块的质量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m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（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g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石块放入前水的体积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石块和水的总体积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石块的体积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石块的密度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50B0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370" name="Object 34"/>
          <p:cNvGraphicFramePr>
            <a:graphicFrameLocks noChangeAspect="1"/>
          </p:cNvGraphicFramePr>
          <p:nvPr/>
        </p:nvGraphicFramePr>
        <p:xfrm>
          <a:off x="3810000" y="2667001"/>
          <a:ext cx="117633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5" imgW="521017" imgH="228917" progId="Equation.3">
                  <p:embed/>
                </p:oleObj>
              </mc:Choice>
              <mc:Fallback>
                <p:oleObj r:id="rId5" imgW="5210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667001"/>
                        <a:ext cx="1176338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1" name="Object 35"/>
          <p:cNvGraphicFramePr>
            <a:graphicFrameLocks noChangeAspect="1"/>
          </p:cNvGraphicFramePr>
          <p:nvPr/>
        </p:nvGraphicFramePr>
        <p:xfrm>
          <a:off x="5486400" y="2590800"/>
          <a:ext cx="13716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r:id="rId7" imgW="546180" imgH="228818" progId="Equation.3">
                  <p:embed/>
                </p:oleObj>
              </mc:Choice>
              <mc:Fallback>
                <p:oleObj r:id="rId7" imgW="546180" imgH="2288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590800"/>
                        <a:ext cx="1371600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2" name="Object 36"/>
          <p:cNvGraphicFramePr>
            <a:graphicFrameLocks noChangeAspect="1"/>
          </p:cNvGraphicFramePr>
          <p:nvPr/>
        </p:nvGraphicFramePr>
        <p:xfrm>
          <a:off x="7010400" y="2133600"/>
          <a:ext cx="16764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9" imgW="685819" imgH="216123" progId="Equation.3">
                  <p:embed/>
                </p:oleObj>
              </mc:Choice>
              <mc:Fallback>
                <p:oleObj r:id="rId9" imgW="685819" imgH="2161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133600"/>
                        <a:ext cx="1676400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3" name="Object 37"/>
          <p:cNvGraphicFramePr>
            <a:graphicFrameLocks noChangeAspect="1"/>
          </p:cNvGraphicFramePr>
          <p:nvPr/>
        </p:nvGraphicFramePr>
        <p:xfrm>
          <a:off x="7315200" y="2667000"/>
          <a:ext cx="9144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r:id="rId11" imgW="393846" imgH="228818" progId="Equation.3">
                  <p:embed/>
                </p:oleObj>
              </mc:Choice>
              <mc:Fallback>
                <p:oleObj r:id="rId11" imgW="393846" imgH="2288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667000"/>
                        <a:ext cx="914400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4" name="Object 38"/>
          <p:cNvGraphicFramePr>
            <a:graphicFrameLocks noChangeAspect="1"/>
          </p:cNvGraphicFramePr>
          <p:nvPr/>
        </p:nvGraphicFramePr>
        <p:xfrm>
          <a:off x="9220200" y="1905000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r:id="rId13" imgW="152585" imgH="165274" progId="Equation.3">
                  <p:embed/>
                </p:oleObj>
              </mc:Choice>
              <mc:Fallback>
                <p:oleObj r:id="rId13" imgW="152585" imgH="16527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1905000"/>
                        <a:ext cx="457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5" name="Object 39"/>
          <p:cNvGraphicFramePr>
            <a:graphicFrameLocks noChangeAspect="1"/>
          </p:cNvGraphicFramePr>
          <p:nvPr/>
        </p:nvGraphicFramePr>
        <p:xfrm>
          <a:off x="8839200" y="2590800"/>
          <a:ext cx="12954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r:id="rId15" imgW="521017" imgH="228917" progId="Equation.3">
                  <p:embed/>
                </p:oleObj>
              </mc:Choice>
              <mc:Fallback>
                <p:oleObj r:id="rId15" imgW="5210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2590800"/>
                        <a:ext cx="12954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81" name="Picture 40" descr="png-012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1054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76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utoUpdateAnimBg="0"/>
      <p:bldP spid="14346" grpId="0" autoUpdateAnimBg="0"/>
      <p:bldP spid="14347" grpId="0" autoUpdateAnimBg="0"/>
      <p:bldP spid="14348" grpId="0" autoUpdateAnimBg="0"/>
      <p:bldP spid="1434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1828801" y="1219201"/>
            <a:ext cx="5629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密度的测量： </a:t>
            </a:r>
            <a:r>
              <a:rPr lang="en-US" altLang="zh-CN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ρ=m/v</a:t>
            </a:r>
          </a:p>
        </p:txBody>
      </p:sp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1828800" y="1981201"/>
            <a:ext cx="8839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需要测量的量： ①质量</a:t>
            </a:r>
            <a:r>
              <a:rPr lang="en-US" altLang="zh-CN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:m   ② </a:t>
            </a:r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体积</a:t>
            </a:r>
            <a:r>
              <a:rPr lang="en-US" altLang="zh-CN" sz="4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V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362201" y="2590801"/>
            <a:ext cx="7813675" cy="2773363"/>
            <a:chOff x="0" y="0"/>
            <a:chExt cx="4922" cy="1653"/>
          </a:xfrm>
        </p:grpSpPr>
        <p:sp>
          <p:nvSpPr>
            <p:cNvPr id="18446" name="Rectangle 5"/>
            <p:cNvSpPr>
              <a:spLocks noChangeArrowheads="1"/>
            </p:cNvSpPr>
            <p:nvPr/>
          </p:nvSpPr>
          <p:spPr bwMode="auto">
            <a:xfrm>
              <a:off x="1180" y="45"/>
              <a:ext cx="3572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①质量</a:t>
              </a:r>
              <a:r>
                <a:rPr lang="en-US" altLang="zh-CN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:m       </a:t>
              </a: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天平</a:t>
              </a:r>
              <a:r>
                <a:rPr lang="en-US" altLang="zh-CN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使用方法</a:t>
              </a:r>
              <a:r>
                <a:rPr lang="en-US" altLang="zh-CN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</a:t>
              </a:r>
            </a:p>
          </p:txBody>
        </p:sp>
        <p:sp>
          <p:nvSpPr>
            <p:cNvPr id="18447" name="AutoShape 6"/>
            <p:cNvSpPr>
              <a:spLocks/>
            </p:cNvSpPr>
            <p:nvPr/>
          </p:nvSpPr>
          <p:spPr bwMode="auto">
            <a:xfrm flipH="1">
              <a:off x="851" y="0"/>
              <a:ext cx="329" cy="1315"/>
            </a:xfrm>
            <a:prstGeom prst="rightBrace">
              <a:avLst>
                <a:gd name="adj1" fmla="val 33308"/>
                <a:gd name="adj2" fmla="val 48940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448" name="Rectangle 7"/>
            <p:cNvSpPr>
              <a:spLocks noChangeArrowheads="1"/>
            </p:cNvSpPr>
            <p:nvPr/>
          </p:nvSpPr>
          <p:spPr bwMode="auto">
            <a:xfrm>
              <a:off x="2541" y="544"/>
              <a:ext cx="186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规则：  刻度尺</a:t>
              </a:r>
            </a:p>
          </p:txBody>
        </p:sp>
        <p:sp>
          <p:nvSpPr>
            <p:cNvPr id="18449" name="Rectangle 8"/>
            <p:cNvSpPr>
              <a:spLocks noChangeArrowheads="1"/>
            </p:cNvSpPr>
            <p:nvPr/>
          </p:nvSpPr>
          <p:spPr bwMode="auto">
            <a:xfrm>
              <a:off x="2517" y="1089"/>
              <a:ext cx="240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不规则：量筒（量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               杯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/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使用方法）</a:t>
              </a:r>
            </a:p>
          </p:txBody>
        </p:sp>
        <p:sp>
          <p:nvSpPr>
            <p:cNvPr id="18450" name="Rectangle 9"/>
            <p:cNvSpPr>
              <a:spLocks noChangeArrowheads="1"/>
            </p:cNvSpPr>
            <p:nvPr/>
          </p:nvSpPr>
          <p:spPr bwMode="auto">
            <a:xfrm>
              <a:off x="1180" y="862"/>
              <a:ext cx="1009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② 体积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V</a:t>
              </a:r>
            </a:p>
          </p:txBody>
        </p:sp>
        <p:sp>
          <p:nvSpPr>
            <p:cNvPr id="18451" name="AutoShape 10"/>
            <p:cNvSpPr>
              <a:spLocks/>
            </p:cNvSpPr>
            <p:nvPr/>
          </p:nvSpPr>
          <p:spPr bwMode="auto">
            <a:xfrm>
              <a:off x="2314" y="453"/>
              <a:ext cx="227" cy="1043"/>
            </a:xfrm>
            <a:prstGeom prst="leftBrace">
              <a:avLst>
                <a:gd name="adj1" fmla="val 38289"/>
                <a:gd name="adj2" fmla="val 50000"/>
              </a:avLst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452" name="WordArt 11"/>
            <p:cNvSpPr>
              <a:spLocks noChangeArrowheads="1" noChangeShapeType="1"/>
            </p:cNvSpPr>
            <p:nvPr/>
          </p:nvSpPr>
          <p:spPr bwMode="auto">
            <a:xfrm>
              <a:off x="0" y="544"/>
              <a:ext cx="528" cy="2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宋体" panose="02010600030101010101" pitchFamily="2" charset="-122"/>
                </a:rPr>
                <a:t>固体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368550" y="5300664"/>
            <a:ext cx="6394450" cy="1539875"/>
            <a:chOff x="0" y="0"/>
            <a:chExt cx="3493" cy="817"/>
          </a:xfrm>
        </p:grpSpPr>
        <p:sp>
          <p:nvSpPr>
            <p:cNvPr id="18442" name="Rectangle 13"/>
            <p:cNvSpPr>
              <a:spLocks noChangeArrowheads="1"/>
            </p:cNvSpPr>
            <p:nvPr/>
          </p:nvSpPr>
          <p:spPr bwMode="auto">
            <a:xfrm>
              <a:off x="1135" y="0"/>
              <a:ext cx="23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 </a:t>
              </a: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①质量</a:t>
              </a:r>
              <a:r>
                <a:rPr lang="en-US" altLang="zh-CN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:m       </a:t>
              </a: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天平</a:t>
              </a:r>
            </a:p>
          </p:txBody>
        </p:sp>
        <p:sp>
          <p:nvSpPr>
            <p:cNvPr id="18443" name="Rectangle 14"/>
            <p:cNvSpPr>
              <a:spLocks noChangeArrowheads="1"/>
            </p:cNvSpPr>
            <p:nvPr/>
          </p:nvSpPr>
          <p:spPr bwMode="auto">
            <a:xfrm>
              <a:off x="1202" y="499"/>
              <a:ext cx="188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② 体积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V  :   </a:t>
              </a:r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量筒</a:t>
              </a:r>
            </a:p>
          </p:txBody>
        </p:sp>
        <p:sp>
          <p:nvSpPr>
            <p:cNvPr id="18444" name="AutoShape 15"/>
            <p:cNvSpPr>
              <a:spLocks/>
            </p:cNvSpPr>
            <p:nvPr/>
          </p:nvSpPr>
          <p:spPr bwMode="auto">
            <a:xfrm flipH="1">
              <a:off x="907" y="0"/>
              <a:ext cx="273" cy="817"/>
            </a:xfrm>
            <a:prstGeom prst="rightBrace">
              <a:avLst>
                <a:gd name="adj1" fmla="val 24939"/>
                <a:gd name="adj2" fmla="val 48926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445" name="WordArt 16"/>
            <p:cNvSpPr>
              <a:spLocks noChangeArrowheads="1" noChangeShapeType="1"/>
            </p:cNvSpPr>
            <p:nvPr/>
          </p:nvSpPr>
          <p:spPr bwMode="auto">
            <a:xfrm>
              <a:off x="0" y="227"/>
              <a:ext cx="528" cy="2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 kern="10"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79999"/>
                      </a:srgbClr>
                    </a:outerShdw>
                  </a:effectLst>
                  <a:latin typeface="宋体" panose="02010600030101010101" pitchFamily="2" charset="-122"/>
                </a:rPr>
                <a:t>液体</a:t>
              </a:r>
            </a:p>
          </p:txBody>
        </p:sp>
      </p:grpSp>
      <p:grpSp>
        <p:nvGrpSpPr>
          <p:cNvPr id="18438" name="Group 17"/>
          <p:cNvGrpSpPr>
            <a:grpSpLocks/>
          </p:cNvGrpSpPr>
          <p:nvPr/>
        </p:nvGrpSpPr>
        <p:grpSpPr bwMode="auto">
          <a:xfrm>
            <a:off x="4495801" y="228600"/>
            <a:ext cx="2663825" cy="762000"/>
            <a:chOff x="1927" y="346"/>
            <a:chExt cx="1678" cy="635"/>
          </a:xfrm>
        </p:grpSpPr>
        <p:sp>
          <p:nvSpPr>
            <p:cNvPr id="137234" name="AutoShape 18"/>
            <p:cNvSpPr>
              <a:spLocks noChangeArrowheads="1"/>
            </p:cNvSpPr>
            <p:nvPr/>
          </p:nvSpPr>
          <p:spPr bwMode="auto">
            <a:xfrm>
              <a:off x="1927" y="493"/>
              <a:ext cx="1678" cy="341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76200" cmpd="tri" algn="ctr">
              <a:solidFill>
                <a:srgbClr val="FF00FF"/>
              </a:solidFill>
              <a:prstDash val="lgDashDot"/>
              <a:round/>
              <a:headEnd/>
              <a:tailEnd/>
            </a:ln>
            <a:effectLst>
              <a:outerShdw dist="107763" dir="2700000" algn="ctr" rotWithShape="0">
                <a:srgbClr val="663300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441" name="Text Box 19"/>
            <p:cNvSpPr txBox="1">
              <a:spLocks noChangeArrowheads="1"/>
            </p:cNvSpPr>
            <p:nvPr/>
          </p:nvSpPr>
          <p:spPr bwMode="auto">
            <a:xfrm>
              <a:off x="2018" y="346"/>
              <a:ext cx="1454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400" b="1">
                  <a:solidFill>
                    <a:srgbClr val="FF66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小 结</a:t>
              </a:r>
            </a:p>
          </p:txBody>
        </p:sp>
      </p:grpSp>
      <p:pic>
        <p:nvPicPr>
          <p:cNvPr id="18439" name="Picture 20" descr="png-01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15240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07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autoUpdateAnimBg="0"/>
      <p:bldP spid="13721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219201"/>
            <a:ext cx="8001000" cy="61261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、测量一种物质的密度，一般需要测量它的</a:t>
            </a:r>
            <a:r>
              <a:rPr lang="zh-CN" altLang="en-US" sz="3300" b="1" u="sng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     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和</a:t>
            </a:r>
            <a:r>
              <a:rPr lang="zh-CN" altLang="en-US" sz="3300" b="1" u="sng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    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。然后利用公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式</a:t>
            </a:r>
            <a:r>
              <a:rPr lang="zh-CN" altLang="en-US" sz="3300" b="1" u="sng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     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，计算出物质的密度。这是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一种</a:t>
            </a:r>
            <a:r>
              <a:rPr lang="zh-CN" altLang="en-US" sz="3300" b="1" u="sng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   </a:t>
            </a: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(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填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“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直接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”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或者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“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间接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”</a:t>
            </a: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)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测量法。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、测量形状不规则固体体积的时候，要用量筒来测量，量筒的容积要适量，适量的含义是固体</a:t>
            </a:r>
            <a:r>
              <a:rPr lang="zh-CN" altLang="en-US" sz="3300" b="1" u="sng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</a:t>
            </a: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(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填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“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能够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”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或者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“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不能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”</a:t>
            </a:r>
            <a:r>
              <a:rPr lang="en-US" altLang="zh-CN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)</a:t>
            </a:r>
            <a:r>
              <a:rPr lang="zh-CN" altLang="en-US" sz="33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浸没入液体中。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200400" y="1676400"/>
            <a:ext cx="129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质量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486401" y="1676400"/>
            <a:ext cx="1584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体积</a:t>
            </a:r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3352800" y="2209801"/>
          <a:ext cx="1295400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3" imgW="723903" imgH="622347" progId="Equation.3">
                  <p:embed/>
                </p:oleObj>
              </mc:Choice>
              <mc:Fallback>
                <p:oleObj r:id="rId3" imgW="723903" imgH="62234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209801"/>
                        <a:ext cx="1295400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124200" y="2895600"/>
            <a:ext cx="1511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间接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5105400" y="5029200"/>
            <a:ext cx="15128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隶书" pitchFamily="49" charset="-122"/>
              </a:rPr>
              <a:t>能够</a:t>
            </a:r>
          </a:p>
        </p:txBody>
      </p:sp>
      <p:sp>
        <p:nvSpPr>
          <p:cNvPr id="7176" name="Rectangle 11"/>
          <p:cNvSpPr>
            <a:spLocks noChangeArrowheads="1"/>
          </p:cNvSpPr>
          <p:nvPr/>
        </p:nvSpPr>
        <p:spPr bwMode="auto">
          <a:xfrm>
            <a:off x="4648201" y="381001"/>
            <a:ext cx="17129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2550DB"/>
                </a:solidFill>
              </a:rPr>
              <a:t>检测题</a:t>
            </a:r>
          </a:p>
        </p:txBody>
      </p:sp>
    </p:spTree>
    <p:extLst>
      <p:ext uri="{BB962C8B-B14F-4D97-AF65-F5344CB8AC3E}">
        <p14:creationId xmlns:p14="http://schemas.microsoft.com/office/powerpoint/2010/main" val="2801066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0" grpId="0" autoUpdateAnimBg="0"/>
      <p:bldP spid="34822" grpId="0" autoUpdateAnimBg="0"/>
      <p:bldP spid="3482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762001"/>
            <a:ext cx="7848600" cy="4411663"/>
          </a:xfrm>
        </p:spPr>
        <p:txBody>
          <a:bodyPr/>
          <a:lstStyle/>
          <a:p>
            <a:pPr eaLnBrk="1" hangingPunct="1"/>
            <a:r>
              <a:rPr lang="en-US" altLang="zh-CN" sz="4000" b="1"/>
              <a:t>3</a:t>
            </a:r>
            <a:r>
              <a:rPr lang="zh-CN" altLang="en-US" sz="4000" b="1"/>
              <a:t>、某同学从一均匀大岩石上砸下一小块岩石，用天平称得质量是</a:t>
            </a:r>
            <a:r>
              <a:rPr lang="en-US" altLang="zh-CN" sz="4000" b="1"/>
              <a:t>27g</a:t>
            </a:r>
            <a:r>
              <a:rPr lang="zh-CN" altLang="en-US" sz="4000" b="1"/>
              <a:t>。放入装有</a:t>
            </a:r>
            <a:r>
              <a:rPr lang="en-US" altLang="zh-CN" sz="4000" b="1"/>
              <a:t>80mL</a:t>
            </a:r>
            <a:r>
              <a:rPr lang="zh-CN" altLang="en-US" sz="4000" b="1"/>
              <a:t>水的量筒中，水面升到</a:t>
            </a:r>
            <a:r>
              <a:rPr lang="en-US" altLang="zh-CN" sz="4000" b="1"/>
              <a:t>90mL</a:t>
            </a:r>
            <a:r>
              <a:rPr lang="zh-CN" altLang="en-US" sz="4000" b="1"/>
              <a:t>，这块岩石的密度是</a:t>
            </a:r>
            <a:r>
              <a:rPr lang="en-US" altLang="zh-CN" sz="4000" b="1"/>
              <a:t>_______kg/m</a:t>
            </a:r>
            <a:r>
              <a:rPr lang="en-US" altLang="zh-CN" sz="4000" b="1" baseline="30000"/>
              <a:t>3</a:t>
            </a:r>
            <a:r>
              <a:rPr lang="zh-CN" altLang="en-US" sz="4000" b="1"/>
              <a:t>，这一小块岩石的密度与那一大块岩石的密度</a:t>
            </a:r>
            <a:r>
              <a:rPr lang="en-US" altLang="zh-CN" sz="4000" b="1"/>
              <a:t>_______</a:t>
            </a:r>
            <a:r>
              <a:rPr lang="zh-CN" altLang="en-US" sz="4000" b="1"/>
              <a:t>（选填“相等”或“不相等”）。</a:t>
            </a:r>
          </a:p>
        </p:txBody>
      </p:sp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2362200" y="3962401"/>
            <a:ext cx="1905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4572001" y="3276600"/>
            <a:ext cx="19478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2.7×10</a:t>
            </a:r>
            <a:r>
              <a:rPr kumimoji="1"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endParaRPr kumimoji="1"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35178" name="Text Box 10"/>
          <p:cNvSpPr txBox="1">
            <a:spLocks noChangeArrowheads="1"/>
          </p:cNvSpPr>
          <p:nvPr/>
        </p:nvSpPr>
        <p:spPr bwMode="auto">
          <a:xfrm>
            <a:off x="4343400" y="44958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</a:rPr>
              <a:t>相等</a:t>
            </a:r>
          </a:p>
        </p:txBody>
      </p:sp>
    </p:spTree>
    <p:extLst>
      <p:ext uri="{BB962C8B-B14F-4D97-AF65-F5344CB8AC3E}">
        <p14:creationId xmlns:p14="http://schemas.microsoft.com/office/powerpoint/2010/main" val="3700535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1351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381001"/>
            <a:ext cx="8382000" cy="60928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3600">
                <a:solidFill>
                  <a:srgbClr val="3333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4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、在测定小石块密度的实验中，某同学的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   实验步骤如下：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a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、用天平称出石块的质量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m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b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、在量筒内倒入一定量的水，记下水的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    体积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V1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c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、把石块全部浸入水中，记下水的体积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V2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d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、将天平放在水平桌面上，调节天平平衡；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（</a:t>
            </a:r>
            <a:r>
              <a:rPr lang="en-US" altLang="zh-CN" b="1" smtClean="0"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）、合理的实验步骤是</a:t>
            </a:r>
            <a:r>
              <a:rPr lang="zh-CN" altLang="en-US" b="1" u="sng" smtClean="0">
                <a:latin typeface="隶书" pitchFamily="49" charset="-122"/>
                <a:ea typeface="隶书" pitchFamily="49" charset="-122"/>
              </a:rPr>
              <a:t>              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（</a:t>
            </a: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）、石块的密度的计算式为 </a:t>
            </a:r>
            <a:r>
              <a:rPr lang="zh-CN" alt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          </a:t>
            </a:r>
            <a:r>
              <a:rPr lang="zh-CN" altLang="en-US" b="1" smtClean="0">
                <a:latin typeface="隶书" pitchFamily="49" charset="-122"/>
                <a:ea typeface="隶书" pitchFamily="49" charset="-122"/>
              </a:rPr>
              <a:t>；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934201" y="4191000"/>
            <a:ext cx="26273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543800" y="5486400"/>
            <a:ext cx="1944688" cy="1238250"/>
            <a:chOff x="0" y="0"/>
            <a:chExt cx="960" cy="648"/>
          </a:xfrm>
        </p:grpSpPr>
        <p:sp>
          <p:nvSpPr>
            <p:cNvPr id="20485" name="Text Box 6"/>
            <p:cNvSpPr txBox="1">
              <a:spLocks noChangeArrowheads="1"/>
            </p:cNvSpPr>
            <p:nvPr/>
          </p:nvSpPr>
          <p:spPr bwMode="auto">
            <a:xfrm>
              <a:off x="552" y="0"/>
              <a:ext cx="38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66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0486" name="Text Box 7"/>
            <p:cNvSpPr txBox="1">
              <a:spLocks noChangeArrowheads="1"/>
            </p:cNvSpPr>
            <p:nvPr/>
          </p:nvSpPr>
          <p:spPr bwMode="auto">
            <a:xfrm>
              <a:off x="576" y="312"/>
              <a:ext cx="38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3600" b="1">
                  <a:solidFill>
                    <a:srgbClr val="FF0066"/>
                  </a:solidFill>
                  <a:latin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20487" name="Text Box 8"/>
            <p:cNvSpPr txBox="1">
              <a:spLocks noChangeArrowheads="1"/>
            </p:cNvSpPr>
            <p:nvPr/>
          </p:nvSpPr>
          <p:spPr bwMode="auto">
            <a:xfrm>
              <a:off x="0" y="96"/>
              <a:ext cx="38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zh-CN" sz="3200" b="1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n-US" altLang="zh-CN" sz="3600" b="1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0488" name="Text Box 9"/>
            <p:cNvSpPr txBox="1">
              <a:spLocks noChangeArrowheads="1"/>
            </p:cNvSpPr>
            <p:nvPr/>
          </p:nvSpPr>
          <p:spPr bwMode="auto">
            <a:xfrm>
              <a:off x="144" y="144"/>
              <a:ext cx="432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3600" b="1">
                  <a:solidFill>
                    <a:srgbClr val="FF0066"/>
                  </a:solidFill>
                  <a:latin typeface="Times New Roman" panose="02020603050405020304" pitchFamily="18" charset="0"/>
                </a:rPr>
                <a:t>＝</a:t>
              </a:r>
            </a:p>
          </p:txBody>
        </p:sp>
        <p:sp>
          <p:nvSpPr>
            <p:cNvPr id="20489" name="Line 10"/>
            <p:cNvSpPr>
              <a:spLocks noChangeShapeType="1"/>
            </p:cNvSpPr>
            <p:nvPr/>
          </p:nvSpPr>
          <p:spPr bwMode="auto">
            <a:xfrm>
              <a:off x="552" y="348"/>
              <a:ext cx="33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7377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2057400" y="914400"/>
            <a:ext cx="8307388" cy="45275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  <a:buClrTx/>
              <a:buFontTx/>
              <a:buNone/>
              <a:defRPr/>
            </a:pP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5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、为了测定某种小钢球的密度，先在一只空瓶中装满水，测得总质量是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540g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，然后将质量是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97.5g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的小钢球装入瓶内，溢出一部分水后，再测其总质量是</a:t>
            </a:r>
            <a:r>
              <a:rPr lang="en-US" altLang="zh-CN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625g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，求这种小钢球的密度．</a:t>
            </a:r>
          </a:p>
        </p:txBody>
      </p:sp>
    </p:spTree>
    <p:extLst>
      <p:ext uri="{BB962C8B-B14F-4D97-AF65-F5344CB8AC3E}">
        <p14:creationId xmlns:p14="http://schemas.microsoft.com/office/powerpoint/2010/main" val="45110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981200" y="914401"/>
            <a:ext cx="8229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解：设排出水的质量为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排出水的体积为      则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5943600" y="1676400"/>
          <a:ext cx="935038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3" imgW="609653" imgH="343068" progId="Equation.3">
                  <p:embed/>
                </p:oleObj>
              </mc:Choice>
              <mc:Fallback>
                <p:oleObj r:id="rId3" imgW="609653" imgH="3430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676400"/>
                        <a:ext cx="935038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2133600" y="2514601"/>
          <a:ext cx="792003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5" imgW="4075248" imgH="343068" progId="Equation.3">
                  <p:embed/>
                </p:oleObj>
              </mc:Choice>
              <mc:Fallback>
                <p:oleObj r:id="rId5" imgW="4075248" imgH="3430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514601"/>
                        <a:ext cx="7920038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5"/>
          <p:cNvGraphicFramePr>
            <a:graphicFrameLocks noChangeAspect="1"/>
          </p:cNvGraphicFramePr>
          <p:nvPr/>
        </p:nvGraphicFramePr>
        <p:xfrm>
          <a:off x="2209801" y="3429001"/>
          <a:ext cx="7775575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r:id="rId7" imgW="4430694" imgH="711208" progId="Equation.3">
                  <p:embed/>
                </p:oleObj>
              </mc:Choice>
              <mc:Fallback>
                <p:oleObj r:id="rId7" imgW="4430694" imgH="7112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3429001"/>
                        <a:ext cx="7775575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6"/>
          <p:cNvGraphicFramePr>
            <a:graphicFrameLocks noChangeAspect="1"/>
          </p:cNvGraphicFramePr>
          <p:nvPr/>
        </p:nvGraphicFramePr>
        <p:xfrm>
          <a:off x="2209800" y="4953001"/>
          <a:ext cx="7416800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r:id="rId9" imgW="4468778" imgH="711208" progId="Equation.3">
                  <p:embed/>
                </p:oleObj>
              </mc:Choice>
              <mc:Fallback>
                <p:oleObj r:id="rId9" imgW="4468778" imgH="7112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953001"/>
                        <a:ext cx="7416800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7"/>
          <p:cNvGraphicFramePr>
            <a:graphicFrameLocks noChangeAspect="1"/>
          </p:cNvGraphicFramePr>
          <p:nvPr/>
        </p:nvGraphicFramePr>
        <p:xfrm>
          <a:off x="7315201" y="990601"/>
          <a:ext cx="122396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r:id="rId11" imgW="584264" imgH="330374" progId="Equation.3">
                  <p:embed/>
                </p:oleObj>
              </mc:Choice>
              <mc:Fallback>
                <p:oleObj r:id="rId11" imgW="584264" imgH="33037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1" y="990601"/>
                        <a:ext cx="1223963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0" name="Picture 8" descr="png-012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38100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9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327276"/>
            <a:ext cx="8686800" cy="4530725"/>
          </a:xfrm>
        </p:spPr>
        <p:txBody>
          <a:bodyPr/>
          <a:lstStyle/>
          <a:p>
            <a:pPr eaLnBrk="1" hangingPunct="1"/>
            <a:r>
              <a:rPr lang="en-US" altLang="zh-CN" sz="4000" b="1"/>
              <a:t>1</a:t>
            </a:r>
            <a:r>
              <a:rPr lang="zh-CN" altLang="en-US" sz="4000" b="1"/>
              <a:t>．熟练使用天平称出物体的质量。</a:t>
            </a:r>
          </a:p>
          <a:p>
            <a:pPr eaLnBrk="1" hangingPunct="1"/>
            <a:r>
              <a:rPr lang="en-US" altLang="zh-CN" sz="4000" b="1"/>
              <a:t>2</a:t>
            </a:r>
            <a:r>
              <a:rPr lang="zh-CN" altLang="en-US" sz="4000" b="1"/>
              <a:t>．学会用量筒测固体和液体的体积。</a:t>
            </a:r>
          </a:p>
          <a:p>
            <a:pPr eaLnBrk="1" hangingPunct="1"/>
            <a:r>
              <a:rPr lang="en-US" altLang="zh-CN" sz="4000" b="1"/>
              <a:t>3</a:t>
            </a:r>
            <a:r>
              <a:rPr lang="zh-CN" altLang="en-US" sz="4000" b="1"/>
              <a:t>．会用天平和量筒测固体和液体的密度。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pPr algn="ctr" eaLnBrk="1" hangingPunct="1"/>
            <a:r>
              <a:rPr lang="zh-CN" altLang="en-US" sz="5400">
                <a:solidFill>
                  <a:srgbClr val="2550DB"/>
                </a:solidFill>
                <a:latin typeface="04b_21" pitchFamily="2" charset="0"/>
                <a:ea typeface="微软雅黑" panose="020B0503020204020204" pitchFamily="34" charset="-122"/>
              </a:rPr>
              <a:t>学习目标</a:t>
            </a:r>
          </a:p>
        </p:txBody>
      </p:sp>
    </p:spTree>
    <p:extLst>
      <p:ext uri="{BB962C8B-B14F-4D97-AF65-F5344CB8AC3E}">
        <p14:creationId xmlns:p14="http://schemas.microsoft.com/office/powerpoint/2010/main" val="1766563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147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1"/>
            <a:ext cx="8229600" cy="4530725"/>
          </a:xfrm>
        </p:spPr>
        <p:txBody>
          <a:bodyPr/>
          <a:lstStyle/>
          <a:p>
            <a:pPr eaLnBrk="1" hangingPunct="1"/>
            <a:r>
              <a:rPr lang="zh-CN" altLang="en-US" sz="3600" b="1"/>
              <a:t>认真看课本</a:t>
            </a:r>
            <a:r>
              <a:rPr lang="en-US" altLang="zh-CN" sz="3600" b="1"/>
              <a:t>117</a:t>
            </a:r>
            <a:r>
              <a:rPr lang="zh-CN" altLang="en-US" sz="3600" b="1"/>
              <a:t>页</a:t>
            </a:r>
            <a:r>
              <a:rPr lang="en-US" altLang="zh-CN" sz="3600" b="1"/>
              <a:t>—118</a:t>
            </a:r>
            <a:r>
              <a:rPr lang="zh-CN" altLang="en-US" sz="3600" b="1"/>
              <a:t>页的内容，思考些列问题：</a:t>
            </a:r>
          </a:p>
          <a:p>
            <a:pPr eaLnBrk="1" hangingPunct="1"/>
            <a:r>
              <a:rPr lang="en-US" altLang="zh-CN" sz="3600" b="1"/>
              <a:t>1.</a:t>
            </a:r>
            <a:r>
              <a:rPr lang="zh-CN" altLang="en-US" sz="3600" b="1"/>
              <a:t>测量物质密度的原理是什么？</a:t>
            </a:r>
          </a:p>
          <a:p>
            <a:pPr eaLnBrk="1" hangingPunct="1"/>
            <a:r>
              <a:rPr lang="en-US" altLang="zh-CN" sz="3600" b="1"/>
              <a:t>2.</a:t>
            </a:r>
            <a:r>
              <a:rPr lang="zh-CN" altLang="en-US" sz="3600" b="1"/>
              <a:t>测量液体体积的仪器是什么？</a:t>
            </a:r>
          </a:p>
          <a:p>
            <a:pPr eaLnBrk="1" hangingPunct="1"/>
            <a:r>
              <a:rPr lang="en-US" altLang="zh-CN" sz="3600" b="1"/>
              <a:t>3</a:t>
            </a:r>
            <a:r>
              <a:rPr lang="zh-CN" altLang="en-US" sz="3600" b="1"/>
              <a:t>、怎样使用量筒？</a:t>
            </a:r>
          </a:p>
          <a:p>
            <a:pPr eaLnBrk="1" hangingPunct="1"/>
            <a:r>
              <a:rPr lang="en-US" altLang="zh-CN" sz="3600" b="1"/>
              <a:t>4</a:t>
            </a:r>
            <a:r>
              <a:rPr lang="zh-CN" altLang="en-US" sz="3600" b="1"/>
              <a:t>、测量盐水和小石块的密度步骤有哪些？</a:t>
            </a:r>
          </a:p>
          <a:p>
            <a:pPr eaLnBrk="1" hangingPunct="1"/>
            <a:r>
              <a:rPr lang="en-US" altLang="zh-CN" sz="3600" b="1"/>
              <a:t>5</a:t>
            </a:r>
            <a:r>
              <a:rPr lang="zh-CN" altLang="en-US" sz="3600" b="1"/>
              <a:t>分钟后，比谁能正确回答以上问题，并完成实验。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229600" cy="1143000"/>
          </a:xfrm>
        </p:spPr>
        <p:txBody>
          <a:bodyPr/>
          <a:lstStyle/>
          <a:p>
            <a:pPr algn="ctr" eaLnBrk="1" hangingPunct="1"/>
            <a:r>
              <a:rPr lang="zh-CN" altLang="en-US" sz="4800">
                <a:solidFill>
                  <a:srgbClr val="2550DB"/>
                </a:solidFill>
                <a:latin typeface="04b_21" pitchFamily="2" charset="0"/>
                <a:ea typeface="微软雅黑" panose="020B0503020204020204" pitchFamily="34" charset="-122"/>
              </a:rPr>
              <a:t>自学指导</a:t>
            </a:r>
          </a:p>
        </p:txBody>
      </p:sp>
    </p:spTree>
    <p:extLst>
      <p:ext uri="{BB962C8B-B14F-4D97-AF65-F5344CB8AC3E}">
        <p14:creationId xmlns:p14="http://schemas.microsoft.com/office/powerpoint/2010/main" val="2095950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6"/>
          <p:cNvSpPr txBox="1">
            <a:spLocks noChangeArrowheads="1"/>
          </p:cNvSpPr>
          <p:nvPr/>
        </p:nvSpPr>
        <p:spPr bwMode="auto">
          <a:xfrm>
            <a:off x="1752601" y="3048001"/>
            <a:ext cx="7516813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．量筒上的标度</a:t>
            </a:r>
          </a:p>
          <a:p>
            <a:pPr algn="just"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   单位：   毫升 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mL (ml)        </a:t>
            </a:r>
          </a:p>
          <a:p>
            <a:pPr algn="just"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                 1 m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  <a:ea typeface="Gulim" pitchFamily="34" charset="-127"/>
              </a:rPr>
              <a:t>L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 = 1 cm</a:t>
            </a:r>
            <a:r>
              <a:rPr lang="en-US" altLang="zh-CN" sz="3200" b="1" baseline="30000">
                <a:solidFill>
                  <a:srgbClr val="111111"/>
                </a:solidFill>
                <a:latin typeface="Times New Roman" panose="02020603050405020304" pitchFamily="18" charset="0"/>
              </a:rPr>
              <a:t>3</a:t>
            </a:r>
            <a:endParaRPr lang="en-US" altLang="zh-CN" sz="3200" b="1">
              <a:solidFill>
                <a:srgbClr val="111111"/>
              </a:solidFill>
              <a:latin typeface="Times New Roman" panose="02020603050405020304" pitchFamily="18" charset="0"/>
            </a:endParaRPr>
          </a:p>
          <a:p>
            <a:pPr algn="just"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   最大测量值：常用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100 mL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200 mL</a:t>
            </a:r>
          </a:p>
          <a:p>
            <a:pPr algn="just"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   分度： 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1 mL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， 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2 mL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5 mL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362200" y="152400"/>
            <a:ext cx="407828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>
                <a:solidFill>
                  <a:srgbClr val="2550DB"/>
                </a:solidFill>
                <a:latin typeface="Times New Roman" panose="02020603050405020304" pitchFamily="18" charset="0"/>
              </a:rPr>
              <a:t>一、量筒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752600" y="1295400"/>
            <a:ext cx="6934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．量筒是测量液体体积的仪器；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752601" y="1981200"/>
            <a:ext cx="66595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．观察量筒，思考课本 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P117 [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想想做做</a:t>
            </a: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]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中的问题。</a:t>
            </a:r>
            <a:endParaRPr lang="en-US" altLang="zh-CN" sz="3200" b="1">
              <a:solidFill>
                <a:srgbClr val="11111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42" name="Picture 6" descr="100m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289" y="820739"/>
            <a:ext cx="1463675" cy="570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png-01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048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579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build="allAtOnce"/>
      <p:bldP spid="47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9 复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95800"/>
            <a:ext cx="2667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2667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886200" y="2286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4400" b="1">
                <a:solidFill>
                  <a:srgbClr val="2550D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量筒和量杯读数</a:t>
            </a:r>
            <a:endParaRPr lang="zh-CN" altLang="en-US" sz="4400">
              <a:solidFill>
                <a:srgbClr val="2550DB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934200" y="914401"/>
            <a:ext cx="3352800" cy="5635625"/>
          </a:xfrm>
          <a:prstGeom prst="rect">
            <a:avLst/>
          </a:prstGeom>
          <a:noFill/>
          <a:ln w="57150" cmpd="thickThin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用量筒测液体的体积．量筒里的水面是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凹形</a:t>
            </a: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的</a:t>
            </a: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，</a:t>
            </a:r>
            <a:r>
              <a:rPr lang="zh-CN" altLang="en-US" sz="3200" b="1">
                <a:solidFill>
                  <a:srgbClr val="6600CC"/>
                </a:solidFill>
              </a:rPr>
              <a:t>读数时，应把量筒放在</a:t>
            </a:r>
            <a:r>
              <a:rPr lang="zh-CN" altLang="en-US" sz="3200" b="1">
                <a:solidFill>
                  <a:srgbClr val="FF0000"/>
                </a:solidFill>
              </a:rPr>
              <a:t>水平</a:t>
            </a:r>
            <a:r>
              <a:rPr lang="zh-CN" altLang="en-US" sz="3200" b="1">
                <a:solidFill>
                  <a:srgbClr val="6600CC"/>
                </a:solidFill>
              </a:rPr>
              <a:t>桌面上，</a:t>
            </a:r>
            <a:r>
              <a:rPr lang="zh-CN" altLang="en-US" sz="3200" b="1">
                <a:solidFill>
                  <a:srgbClr val="FF0000"/>
                </a:solidFill>
              </a:rPr>
              <a:t>视线、刻度线</a:t>
            </a:r>
            <a:r>
              <a:rPr lang="zh-CN" altLang="en-US" sz="3200" b="1">
                <a:solidFill>
                  <a:srgbClr val="6600CC"/>
                </a:solidFill>
              </a:rPr>
              <a:t>与量筒内液体的</a:t>
            </a:r>
            <a:r>
              <a:rPr lang="zh-CN" altLang="en-US" sz="3200" b="1">
                <a:solidFill>
                  <a:srgbClr val="FF0000"/>
                </a:solidFill>
              </a:rPr>
              <a:t>凹液面最低处</a:t>
            </a:r>
            <a:r>
              <a:rPr lang="zh-CN" altLang="en-US" sz="3200" b="1">
                <a:solidFill>
                  <a:srgbClr val="6600CC"/>
                </a:solidFill>
              </a:rPr>
              <a:t>三者保持</a:t>
            </a:r>
            <a:r>
              <a:rPr lang="zh-CN" altLang="en-US" sz="3200" b="1">
                <a:solidFill>
                  <a:srgbClr val="FF0000"/>
                </a:solidFill>
              </a:rPr>
              <a:t>水平</a:t>
            </a:r>
            <a:r>
              <a:rPr lang="zh-CN" altLang="en-US" sz="3200" b="1">
                <a:solidFill>
                  <a:srgbClr val="6600CC"/>
                </a:solidFill>
              </a:rPr>
              <a:t>。</a:t>
            </a:r>
          </a:p>
        </p:txBody>
      </p:sp>
      <p:pic>
        <p:nvPicPr>
          <p:cNvPr id="8198" name="Picture 6" descr="量筒读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43000"/>
            <a:ext cx="1828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80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2"/>
          <p:cNvSpPr txBox="1">
            <a:spLocks noChangeArrowheads="1"/>
          </p:cNvSpPr>
          <p:nvPr/>
        </p:nvSpPr>
        <p:spPr bwMode="auto">
          <a:xfrm>
            <a:off x="3505200" y="5791200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石块的体积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5791200" y="5638800"/>
          <a:ext cx="26289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685819" imgH="216123" progId="Equation.3">
                  <p:embed/>
                </p:oleObj>
              </mc:Choice>
              <mc:Fallback>
                <p:oleObj r:id="rId3" imgW="685819" imgH="2161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638800"/>
                        <a:ext cx="2628900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3657600" y="1308100"/>
          <a:ext cx="914400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933797" imgH="3588077" progId="Flash.Movie">
                  <p:embed/>
                </p:oleObj>
              </mc:Choice>
              <mc:Fallback>
                <p:oleObj r:id="rId5" imgW="933797" imgH="3588077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308100"/>
                        <a:ext cx="914400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4724400" y="2984501"/>
          <a:ext cx="15240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7" imgW="521017" imgH="228917" progId="Equation.3">
                  <p:embed/>
                </p:oleObj>
              </mc:Choice>
              <mc:Fallback>
                <p:oleObj r:id="rId7" imgW="5210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984501"/>
                        <a:ext cx="15240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6"/>
          <p:cNvGraphicFramePr>
            <a:graphicFrameLocks noChangeAspect="1"/>
          </p:cNvGraphicFramePr>
          <p:nvPr/>
        </p:nvGraphicFramePr>
        <p:xfrm>
          <a:off x="7162800" y="1287463"/>
          <a:ext cx="990600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9" imgW="1034237" imgH="3588077" progId="Flash.Movie">
                  <p:embed/>
                </p:oleObj>
              </mc:Choice>
              <mc:Fallback>
                <p:oleObj r:id="rId9" imgW="1034237" imgH="3588077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287463"/>
                        <a:ext cx="990600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7"/>
          <p:cNvGraphicFramePr>
            <a:graphicFrameLocks noChangeAspect="1"/>
          </p:cNvGraphicFramePr>
          <p:nvPr/>
        </p:nvGraphicFramePr>
        <p:xfrm>
          <a:off x="8534400" y="2049463"/>
          <a:ext cx="1447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11" imgW="546180" imgH="228818" progId="Equation.3">
                  <p:embed/>
                </p:oleObj>
              </mc:Choice>
              <mc:Fallback>
                <p:oleObj r:id="rId11" imgW="546180" imgH="2288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2049463"/>
                        <a:ext cx="1447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2743200" y="50292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石块放入前水的体积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553200" y="50292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石块和水的总体积</a:t>
            </a:r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5667375" y="6435725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5" name="Rectangle 14"/>
          <p:cNvSpPr>
            <a:spLocks noChangeArrowheads="1"/>
          </p:cNvSpPr>
          <p:nvPr/>
        </p:nvSpPr>
        <p:spPr bwMode="auto">
          <a:xfrm>
            <a:off x="1981201" y="457200"/>
            <a:ext cx="5788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>
                <a:solidFill>
                  <a:srgbClr val="2550DB"/>
                </a:solidFill>
              </a:rPr>
              <a:t>量筒的使用（排水法）</a:t>
            </a:r>
            <a:endParaRPr lang="en-US" altLang="zh-CN" sz="4400" b="1">
              <a:solidFill>
                <a:srgbClr val="2550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65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4343400" y="1447801"/>
          <a:ext cx="1385888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444240" imgH="406080" progId="Equation.DSMT4">
                  <p:embed/>
                </p:oleObj>
              </mc:Choice>
              <mc:Fallback>
                <p:oleObj name="Equation" r:id="rId3" imgW="44424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447801"/>
                        <a:ext cx="1385888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1752600" y="1828800"/>
            <a:ext cx="2617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实验原理</a:t>
            </a: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752600" y="2743200"/>
            <a:ext cx="44259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2</a:t>
            </a:r>
            <a:r>
              <a:rPr kumimoji="1"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测量仪器：</a:t>
            </a:r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696201" y="1447801"/>
            <a:ext cx="2786063" cy="2112963"/>
            <a:chOff x="3731" y="943"/>
            <a:chExt cx="1755" cy="1331"/>
          </a:xfrm>
        </p:grpSpPr>
        <p:pic>
          <p:nvPicPr>
            <p:cNvPr id="2104" name="Picture 7" descr="新图像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4" y="997"/>
              <a:ext cx="1741" cy="1277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05" name="AutoShape 8"/>
            <p:cNvSpPr>
              <a:spLocks noChangeArrowheads="1"/>
            </p:cNvSpPr>
            <p:nvPr/>
          </p:nvSpPr>
          <p:spPr bwMode="auto">
            <a:xfrm>
              <a:off x="3731" y="943"/>
              <a:ext cx="1755" cy="1307"/>
            </a:xfrm>
            <a:prstGeom prst="wedgeRectCallout">
              <a:avLst>
                <a:gd name="adj1" fmla="val -119745"/>
                <a:gd name="adj2" fmla="val -31407"/>
              </a:avLst>
            </a:prstGeom>
            <a:noFill/>
            <a:ln w="28575" algn="ctr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srgbClr val="FFFFFF"/>
                </a:solidFill>
                <a:latin typeface="Times New Roman" panose="02020603050405020304" pitchFamily="18" charset="0"/>
                <a:ea typeface="Gulim" pitchFamily="34" charset="-127"/>
              </a:endParaRPr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458200" y="3976688"/>
            <a:ext cx="838200" cy="2881312"/>
            <a:chOff x="4141" y="2368"/>
            <a:chExt cx="530" cy="1815"/>
          </a:xfrm>
        </p:grpSpPr>
        <p:pic>
          <p:nvPicPr>
            <p:cNvPr id="2102" name="Picture 10" descr="100m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" y="2368"/>
              <a:ext cx="530" cy="1815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03" name="AutoShape 11"/>
            <p:cNvSpPr>
              <a:spLocks noChangeArrowheads="1"/>
            </p:cNvSpPr>
            <p:nvPr/>
          </p:nvSpPr>
          <p:spPr bwMode="auto">
            <a:xfrm>
              <a:off x="4143" y="2372"/>
              <a:ext cx="512" cy="1802"/>
            </a:xfrm>
            <a:prstGeom prst="wedgeRectCallout">
              <a:avLst>
                <a:gd name="adj1" fmla="val -382032"/>
                <a:gd name="adj2" fmla="val -100389"/>
              </a:avLst>
            </a:prstGeom>
            <a:noFill/>
            <a:ln w="28575" algn="ctr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CN" altLang="en-US" sz="1400">
                <a:solidFill>
                  <a:srgbClr val="FFFFFF"/>
                </a:solidFill>
                <a:latin typeface="Times New Roman" panose="02020603050405020304" pitchFamily="18" charset="0"/>
                <a:ea typeface="Gulim" pitchFamily="34" charset="-127"/>
              </a:endParaRPr>
            </a:p>
          </p:txBody>
        </p:sp>
      </p:grpSp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3124201" y="3352800"/>
            <a:ext cx="29305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111111"/>
                </a:solidFill>
                <a:latin typeface="Times New Roman" panose="02020603050405020304" pitchFamily="18" charset="0"/>
              </a:rPr>
              <a:t>天平、量筒</a:t>
            </a:r>
            <a:endParaRPr lang="en-US" altLang="zh-CN" sz="3600" b="1">
              <a:solidFill>
                <a:srgbClr val="11111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1752600" y="4267200"/>
            <a:ext cx="44259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 pitchFamily="18" charset="0"/>
              </a:rPr>
              <a:t>3</a:t>
            </a:r>
            <a:r>
              <a:rPr kumimoji="1"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3200" b="1">
                <a:solidFill>
                  <a:srgbClr val="111111"/>
                </a:solidFill>
                <a:latin typeface="Times New Roman" panose="02020603050405020304" pitchFamily="18" charset="0"/>
              </a:rPr>
              <a:t>测量对象：</a:t>
            </a:r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5334000" y="4267200"/>
            <a:ext cx="1390650" cy="2332038"/>
            <a:chOff x="2556" y="2812"/>
            <a:chExt cx="876" cy="1469"/>
          </a:xfrm>
        </p:grpSpPr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2574" y="3916"/>
              <a:ext cx="81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111111"/>
                  </a:solidFill>
                  <a:latin typeface="Times New Roman" panose="02020603050405020304" pitchFamily="18" charset="0"/>
                </a:rPr>
                <a:t> </a:t>
              </a:r>
              <a:r>
                <a:rPr lang="zh-CN" altLang="en-US" sz="3200" b="1">
                  <a:solidFill>
                    <a:srgbClr val="111111"/>
                  </a:solidFill>
                  <a:latin typeface="Times New Roman" panose="02020603050405020304" pitchFamily="18" charset="0"/>
                </a:rPr>
                <a:t>盐水</a:t>
              </a:r>
            </a:p>
          </p:txBody>
        </p:sp>
        <p:sp>
          <p:nvSpPr>
            <p:cNvPr id="2064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556" y="2812"/>
              <a:ext cx="876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694" y="3186"/>
              <a:ext cx="712" cy="675"/>
            </a:xfrm>
            <a:custGeom>
              <a:avLst/>
              <a:gdLst>
                <a:gd name="T0" fmla="*/ 3559 w 3559"/>
                <a:gd name="T1" fmla="*/ 432 h 3375"/>
                <a:gd name="T2" fmla="*/ 3334 w 3559"/>
                <a:gd name="T3" fmla="*/ 330 h 3375"/>
                <a:gd name="T4" fmla="*/ 3112 w 3559"/>
                <a:gd name="T5" fmla="*/ 241 h 3375"/>
                <a:gd name="T6" fmla="*/ 2890 w 3559"/>
                <a:gd name="T7" fmla="*/ 167 h 3375"/>
                <a:gd name="T8" fmla="*/ 2668 w 3559"/>
                <a:gd name="T9" fmla="*/ 108 h 3375"/>
                <a:gd name="T10" fmla="*/ 2446 w 3559"/>
                <a:gd name="T11" fmla="*/ 60 h 3375"/>
                <a:gd name="T12" fmla="*/ 2224 w 3559"/>
                <a:gd name="T13" fmla="*/ 26 h 3375"/>
                <a:gd name="T14" fmla="*/ 2002 w 3559"/>
                <a:gd name="T15" fmla="*/ 6 h 3375"/>
                <a:gd name="T16" fmla="*/ 1779 w 3559"/>
                <a:gd name="T17" fmla="*/ 0 h 3375"/>
                <a:gd name="T18" fmla="*/ 1555 w 3559"/>
                <a:gd name="T19" fmla="*/ 6 h 3375"/>
                <a:gd name="T20" fmla="*/ 1333 w 3559"/>
                <a:gd name="T21" fmla="*/ 26 h 3375"/>
                <a:gd name="T22" fmla="*/ 1111 w 3559"/>
                <a:gd name="T23" fmla="*/ 60 h 3375"/>
                <a:gd name="T24" fmla="*/ 889 w 3559"/>
                <a:gd name="T25" fmla="*/ 108 h 3375"/>
                <a:gd name="T26" fmla="*/ 667 w 3559"/>
                <a:gd name="T27" fmla="*/ 167 h 3375"/>
                <a:gd name="T28" fmla="*/ 445 w 3559"/>
                <a:gd name="T29" fmla="*/ 241 h 3375"/>
                <a:gd name="T30" fmla="*/ 222 w 3559"/>
                <a:gd name="T31" fmla="*/ 330 h 3375"/>
                <a:gd name="T32" fmla="*/ 0 w 3559"/>
                <a:gd name="T33" fmla="*/ 432 h 3375"/>
                <a:gd name="T34" fmla="*/ 0 w 3559"/>
                <a:gd name="T35" fmla="*/ 3375 h 3375"/>
                <a:gd name="T36" fmla="*/ 222 w 3559"/>
                <a:gd name="T37" fmla="*/ 3273 h 3375"/>
                <a:gd name="T38" fmla="*/ 445 w 3559"/>
                <a:gd name="T39" fmla="*/ 3185 h 3375"/>
                <a:gd name="T40" fmla="*/ 667 w 3559"/>
                <a:gd name="T41" fmla="*/ 3110 h 3375"/>
                <a:gd name="T42" fmla="*/ 889 w 3559"/>
                <a:gd name="T43" fmla="*/ 3051 h 3375"/>
                <a:gd name="T44" fmla="*/ 1111 w 3559"/>
                <a:gd name="T45" fmla="*/ 3003 h 3375"/>
                <a:gd name="T46" fmla="*/ 1333 w 3559"/>
                <a:gd name="T47" fmla="*/ 2969 h 3375"/>
                <a:gd name="T48" fmla="*/ 1555 w 3559"/>
                <a:gd name="T49" fmla="*/ 2949 h 3375"/>
                <a:gd name="T50" fmla="*/ 1779 w 3559"/>
                <a:gd name="T51" fmla="*/ 2943 h 3375"/>
                <a:gd name="T52" fmla="*/ 2002 w 3559"/>
                <a:gd name="T53" fmla="*/ 2949 h 3375"/>
                <a:gd name="T54" fmla="*/ 2224 w 3559"/>
                <a:gd name="T55" fmla="*/ 2969 h 3375"/>
                <a:gd name="T56" fmla="*/ 2446 w 3559"/>
                <a:gd name="T57" fmla="*/ 3003 h 3375"/>
                <a:gd name="T58" fmla="*/ 2668 w 3559"/>
                <a:gd name="T59" fmla="*/ 3051 h 3375"/>
                <a:gd name="T60" fmla="*/ 2890 w 3559"/>
                <a:gd name="T61" fmla="*/ 3110 h 3375"/>
                <a:gd name="T62" fmla="*/ 3112 w 3559"/>
                <a:gd name="T63" fmla="*/ 3185 h 3375"/>
                <a:gd name="T64" fmla="*/ 3334 w 3559"/>
                <a:gd name="T65" fmla="*/ 3273 h 3375"/>
                <a:gd name="T66" fmla="*/ 3559 w 3559"/>
                <a:gd name="T67" fmla="*/ 3375 h 337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59"/>
                <a:gd name="T103" fmla="*/ 0 h 3375"/>
                <a:gd name="T104" fmla="*/ 3559 w 3559"/>
                <a:gd name="T105" fmla="*/ 3375 h 337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6" name="Freeform 18"/>
            <p:cNvSpPr>
              <a:spLocks/>
            </p:cNvSpPr>
            <p:nvPr/>
          </p:nvSpPr>
          <p:spPr bwMode="auto">
            <a:xfrm>
              <a:off x="2694" y="3774"/>
              <a:ext cx="712" cy="167"/>
            </a:xfrm>
            <a:custGeom>
              <a:avLst/>
              <a:gdLst>
                <a:gd name="T0" fmla="*/ 3559 w 3559"/>
                <a:gd name="T1" fmla="*/ 432 h 834"/>
                <a:gd name="T2" fmla="*/ 3334 w 3559"/>
                <a:gd name="T3" fmla="*/ 330 h 834"/>
                <a:gd name="T4" fmla="*/ 3112 w 3559"/>
                <a:gd name="T5" fmla="*/ 242 h 834"/>
                <a:gd name="T6" fmla="*/ 2890 w 3559"/>
                <a:gd name="T7" fmla="*/ 167 h 834"/>
                <a:gd name="T8" fmla="*/ 2668 w 3559"/>
                <a:gd name="T9" fmla="*/ 108 h 834"/>
                <a:gd name="T10" fmla="*/ 2446 w 3559"/>
                <a:gd name="T11" fmla="*/ 60 h 834"/>
                <a:gd name="T12" fmla="*/ 2224 w 3559"/>
                <a:gd name="T13" fmla="*/ 26 h 834"/>
                <a:gd name="T14" fmla="*/ 2002 w 3559"/>
                <a:gd name="T15" fmla="*/ 6 h 834"/>
                <a:gd name="T16" fmla="*/ 1779 w 3559"/>
                <a:gd name="T17" fmla="*/ 0 h 834"/>
                <a:gd name="T18" fmla="*/ 1555 w 3559"/>
                <a:gd name="T19" fmla="*/ 6 h 834"/>
                <a:gd name="T20" fmla="*/ 1333 w 3559"/>
                <a:gd name="T21" fmla="*/ 26 h 834"/>
                <a:gd name="T22" fmla="*/ 1111 w 3559"/>
                <a:gd name="T23" fmla="*/ 60 h 834"/>
                <a:gd name="T24" fmla="*/ 889 w 3559"/>
                <a:gd name="T25" fmla="*/ 108 h 834"/>
                <a:gd name="T26" fmla="*/ 667 w 3559"/>
                <a:gd name="T27" fmla="*/ 167 h 834"/>
                <a:gd name="T28" fmla="*/ 445 w 3559"/>
                <a:gd name="T29" fmla="*/ 242 h 834"/>
                <a:gd name="T30" fmla="*/ 222 w 3559"/>
                <a:gd name="T31" fmla="*/ 330 h 834"/>
                <a:gd name="T32" fmla="*/ 0 w 3559"/>
                <a:gd name="T33" fmla="*/ 432 h 834"/>
                <a:gd name="T34" fmla="*/ 111 w 3559"/>
                <a:gd name="T35" fmla="*/ 517 h 834"/>
                <a:gd name="T36" fmla="*/ 333 w 3559"/>
                <a:gd name="T37" fmla="*/ 595 h 834"/>
                <a:gd name="T38" fmla="*/ 556 w 3559"/>
                <a:gd name="T39" fmla="*/ 662 h 834"/>
                <a:gd name="T40" fmla="*/ 778 w 3559"/>
                <a:gd name="T41" fmla="*/ 719 h 834"/>
                <a:gd name="T42" fmla="*/ 1000 w 3559"/>
                <a:gd name="T43" fmla="*/ 763 h 834"/>
                <a:gd name="T44" fmla="*/ 1222 w 3559"/>
                <a:gd name="T45" fmla="*/ 797 h 834"/>
                <a:gd name="T46" fmla="*/ 1444 w 3559"/>
                <a:gd name="T47" fmla="*/ 820 h 834"/>
                <a:gd name="T48" fmla="*/ 1666 w 3559"/>
                <a:gd name="T49" fmla="*/ 831 h 834"/>
                <a:gd name="T50" fmla="*/ 1891 w 3559"/>
                <a:gd name="T51" fmla="*/ 831 h 834"/>
                <a:gd name="T52" fmla="*/ 2113 w 3559"/>
                <a:gd name="T53" fmla="*/ 820 h 834"/>
                <a:gd name="T54" fmla="*/ 2335 w 3559"/>
                <a:gd name="T55" fmla="*/ 797 h 834"/>
                <a:gd name="T56" fmla="*/ 2557 w 3559"/>
                <a:gd name="T57" fmla="*/ 763 h 834"/>
                <a:gd name="T58" fmla="*/ 2779 w 3559"/>
                <a:gd name="T59" fmla="*/ 719 h 834"/>
                <a:gd name="T60" fmla="*/ 3001 w 3559"/>
                <a:gd name="T61" fmla="*/ 662 h 834"/>
                <a:gd name="T62" fmla="*/ 3223 w 3559"/>
                <a:gd name="T63" fmla="*/ 595 h 834"/>
                <a:gd name="T64" fmla="*/ 3445 w 3559"/>
                <a:gd name="T65" fmla="*/ 517 h 8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834"/>
                <a:gd name="T101" fmla="*/ 3559 w 3559"/>
                <a:gd name="T102" fmla="*/ 834 h 8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694" y="3186"/>
              <a:ext cx="712" cy="86"/>
            </a:xfrm>
            <a:custGeom>
              <a:avLst/>
              <a:gdLst>
                <a:gd name="T0" fmla="*/ 0 w 3559"/>
                <a:gd name="T1" fmla="*/ 432 h 432"/>
                <a:gd name="T2" fmla="*/ 111 w 3559"/>
                <a:gd name="T3" fmla="*/ 379 h 432"/>
                <a:gd name="T4" fmla="*/ 222 w 3559"/>
                <a:gd name="T5" fmla="*/ 330 h 432"/>
                <a:gd name="T6" fmla="*/ 333 w 3559"/>
                <a:gd name="T7" fmla="*/ 283 h 432"/>
                <a:gd name="T8" fmla="*/ 445 w 3559"/>
                <a:gd name="T9" fmla="*/ 241 h 432"/>
                <a:gd name="T10" fmla="*/ 556 w 3559"/>
                <a:gd name="T11" fmla="*/ 202 h 432"/>
                <a:gd name="T12" fmla="*/ 667 w 3559"/>
                <a:gd name="T13" fmla="*/ 167 h 432"/>
                <a:gd name="T14" fmla="*/ 778 w 3559"/>
                <a:gd name="T15" fmla="*/ 135 h 432"/>
                <a:gd name="T16" fmla="*/ 889 w 3559"/>
                <a:gd name="T17" fmla="*/ 108 h 432"/>
                <a:gd name="T18" fmla="*/ 1000 w 3559"/>
                <a:gd name="T19" fmla="*/ 82 h 432"/>
                <a:gd name="T20" fmla="*/ 1111 w 3559"/>
                <a:gd name="T21" fmla="*/ 60 h 432"/>
                <a:gd name="T22" fmla="*/ 1222 w 3559"/>
                <a:gd name="T23" fmla="*/ 41 h 432"/>
                <a:gd name="T24" fmla="*/ 1333 w 3559"/>
                <a:gd name="T25" fmla="*/ 26 h 432"/>
                <a:gd name="T26" fmla="*/ 1444 w 3559"/>
                <a:gd name="T27" fmla="*/ 14 h 432"/>
                <a:gd name="T28" fmla="*/ 1555 w 3559"/>
                <a:gd name="T29" fmla="*/ 6 h 432"/>
                <a:gd name="T30" fmla="*/ 1666 w 3559"/>
                <a:gd name="T31" fmla="*/ 1 h 432"/>
                <a:gd name="T32" fmla="*/ 1779 w 3559"/>
                <a:gd name="T33" fmla="*/ 0 h 432"/>
                <a:gd name="T34" fmla="*/ 1891 w 3559"/>
                <a:gd name="T35" fmla="*/ 1 h 432"/>
                <a:gd name="T36" fmla="*/ 2002 w 3559"/>
                <a:gd name="T37" fmla="*/ 6 h 432"/>
                <a:gd name="T38" fmla="*/ 2113 w 3559"/>
                <a:gd name="T39" fmla="*/ 14 h 432"/>
                <a:gd name="T40" fmla="*/ 2224 w 3559"/>
                <a:gd name="T41" fmla="*/ 26 h 432"/>
                <a:gd name="T42" fmla="*/ 2335 w 3559"/>
                <a:gd name="T43" fmla="*/ 41 h 432"/>
                <a:gd name="T44" fmla="*/ 2446 w 3559"/>
                <a:gd name="T45" fmla="*/ 60 h 432"/>
                <a:gd name="T46" fmla="*/ 2557 w 3559"/>
                <a:gd name="T47" fmla="*/ 82 h 432"/>
                <a:gd name="T48" fmla="*/ 2668 w 3559"/>
                <a:gd name="T49" fmla="*/ 108 h 432"/>
                <a:gd name="T50" fmla="*/ 2779 w 3559"/>
                <a:gd name="T51" fmla="*/ 135 h 432"/>
                <a:gd name="T52" fmla="*/ 2890 w 3559"/>
                <a:gd name="T53" fmla="*/ 167 h 432"/>
                <a:gd name="T54" fmla="*/ 3001 w 3559"/>
                <a:gd name="T55" fmla="*/ 202 h 432"/>
                <a:gd name="T56" fmla="*/ 3112 w 3559"/>
                <a:gd name="T57" fmla="*/ 241 h 432"/>
                <a:gd name="T58" fmla="*/ 3223 w 3559"/>
                <a:gd name="T59" fmla="*/ 283 h 432"/>
                <a:gd name="T60" fmla="*/ 3334 w 3559"/>
                <a:gd name="T61" fmla="*/ 330 h 432"/>
                <a:gd name="T62" fmla="*/ 3445 w 3559"/>
                <a:gd name="T63" fmla="*/ 379 h 432"/>
                <a:gd name="T64" fmla="*/ 3559 w 3559"/>
                <a:gd name="T65" fmla="*/ 432 h 4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432"/>
                <a:gd name="T101" fmla="*/ 3559 w 3559"/>
                <a:gd name="T102" fmla="*/ 432 h 4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8" name="Line 20"/>
            <p:cNvSpPr>
              <a:spLocks noChangeShapeType="1"/>
            </p:cNvSpPr>
            <p:nvPr/>
          </p:nvSpPr>
          <p:spPr bwMode="auto">
            <a:xfrm flipH="1" flipV="1">
              <a:off x="2693" y="3857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flipH="1" flipV="1">
              <a:off x="2721" y="3843"/>
              <a:ext cx="4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 flipH="1" flipV="1">
              <a:off x="2751" y="3831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 flipV="1">
              <a:off x="2781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 flipV="1">
              <a:off x="2811" y="3808"/>
              <a:ext cx="3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 flipH="1" flipV="1">
              <a:off x="2842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 flipH="1" flipV="1">
              <a:off x="2874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 flipH="1" flipV="1">
              <a:off x="2905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 flipH="1" flipV="1">
              <a:off x="2936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 flipV="1">
              <a:off x="296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 flipH="1" flipV="1">
              <a:off x="3000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 flipV="1">
              <a:off x="3033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 flipV="1">
              <a:off x="3065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 flipV="1">
              <a:off x="3096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 flipV="1">
              <a:off x="312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 flipV="1">
              <a:off x="3160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 flipV="1">
              <a:off x="3192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3223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3254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7" name="Line 39"/>
            <p:cNvSpPr>
              <a:spLocks noChangeShapeType="1"/>
            </p:cNvSpPr>
            <p:nvPr/>
          </p:nvSpPr>
          <p:spPr bwMode="auto">
            <a:xfrm flipV="1">
              <a:off x="3285" y="3808"/>
              <a:ext cx="2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 flipV="1">
              <a:off x="3315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9" name="Line 41"/>
            <p:cNvSpPr>
              <a:spLocks noChangeShapeType="1"/>
            </p:cNvSpPr>
            <p:nvPr/>
          </p:nvSpPr>
          <p:spPr bwMode="auto">
            <a:xfrm flipV="1">
              <a:off x="3345" y="3830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0" name="Line 42"/>
            <p:cNvSpPr>
              <a:spLocks noChangeShapeType="1"/>
            </p:cNvSpPr>
            <p:nvPr/>
          </p:nvSpPr>
          <p:spPr bwMode="auto">
            <a:xfrm flipV="1">
              <a:off x="3374" y="3843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2694" y="3245"/>
              <a:ext cx="0" cy="36"/>
            </a:xfrm>
            <a:custGeom>
              <a:avLst/>
              <a:gdLst>
                <a:gd name="T0" fmla="*/ 0 h 178"/>
                <a:gd name="T1" fmla="*/ 134 h 178"/>
                <a:gd name="T2" fmla="*/ 178 h 178"/>
                <a:gd name="T3" fmla="*/ 0 60000 65536"/>
                <a:gd name="T4" fmla="*/ 0 60000 65536"/>
                <a:gd name="T5" fmla="*/ 0 60000 65536"/>
                <a:gd name="T6" fmla="*/ 0 h 178"/>
                <a:gd name="T7" fmla="*/ 178 h 17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2694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3" name="Freeform 45"/>
            <p:cNvSpPr>
              <a:spLocks/>
            </p:cNvSpPr>
            <p:nvPr/>
          </p:nvSpPr>
          <p:spPr bwMode="auto">
            <a:xfrm>
              <a:off x="2582" y="2933"/>
              <a:ext cx="20" cy="6"/>
            </a:xfrm>
            <a:custGeom>
              <a:avLst/>
              <a:gdLst>
                <a:gd name="T0" fmla="*/ 97 w 97"/>
                <a:gd name="T1" fmla="*/ 28 h 28"/>
                <a:gd name="T2" fmla="*/ 72 w 97"/>
                <a:gd name="T3" fmla="*/ 20 h 28"/>
                <a:gd name="T4" fmla="*/ 48 w 97"/>
                <a:gd name="T5" fmla="*/ 13 h 28"/>
                <a:gd name="T6" fmla="*/ 0 w 97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8"/>
                <a:gd name="T14" fmla="*/ 97 w 97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 flipV="1">
              <a:off x="3406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5" name="Freeform 47"/>
            <p:cNvSpPr>
              <a:spLocks/>
            </p:cNvSpPr>
            <p:nvPr/>
          </p:nvSpPr>
          <p:spPr bwMode="auto">
            <a:xfrm>
              <a:off x="2582" y="2838"/>
              <a:ext cx="824" cy="86"/>
            </a:xfrm>
            <a:custGeom>
              <a:avLst/>
              <a:gdLst>
                <a:gd name="T0" fmla="*/ 0 w 4119"/>
                <a:gd name="T1" fmla="*/ 432 h 432"/>
                <a:gd name="T2" fmla="*/ 177 w 4119"/>
                <a:gd name="T3" fmla="*/ 379 h 432"/>
                <a:gd name="T4" fmla="*/ 353 w 4119"/>
                <a:gd name="T5" fmla="*/ 330 h 432"/>
                <a:gd name="T6" fmla="*/ 524 w 4119"/>
                <a:gd name="T7" fmla="*/ 284 h 432"/>
                <a:gd name="T8" fmla="*/ 694 w 4119"/>
                <a:gd name="T9" fmla="*/ 242 h 432"/>
                <a:gd name="T10" fmla="*/ 858 w 4119"/>
                <a:gd name="T11" fmla="*/ 202 h 432"/>
                <a:gd name="T12" fmla="*/ 1021 w 4119"/>
                <a:gd name="T13" fmla="*/ 167 h 432"/>
                <a:gd name="T14" fmla="*/ 1101 w 4119"/>
                <a:gd name="T15" fmla="*/ 150 h 432"/>
                <a:gd name="T16" fmla="*/ 1180 w 4119"/>
                <a:gd name="T17" fmla="*/ 135 h 432"/>
                <a:gd name="T18" fmla="*/ 1258 w 4119"/>
                <a:gd name="T19" fmla="*/ 121 h 432"/>
                <a:gd name="T20" fmla="*/ 1338 w 4119"/>
                <a:gd name="T21" fmla="*/ 108 h 432"/>
                <a:gd name="T22" fmla="*/ 1489 w 4119"/>
                <a:gd name="T23" fmla="*/ 82 h 432"/>
                <a:gd name="T24" fmla="*/ 1639 w 4119"/>
                <a:gd name="T25" fmla="*/ 60 h 432"/>
                <a:gd name="T26" fmla="*/ 1785 w 4119"/>
                <a:gd name="T27" fmla="*/ 41 h 432"/>
                <a:gd name="T28" fmla="*/ 1929 w 4119"/>
                <a:gd name="T29" fmla="*/ 26 h 432"/>
                <a:gd name="T30" fmla="*/ 2068 w 4119"/>
                <a:gd name="T31" fmla="*/ 14 h 432"/>
                <a:gd name="T32" fmla="*/ 2206 w 4119"/>
                <a:gd name="T33" fmla="*/ 6 h 432"/>
                <a:gd name="T34" fmla="*/ 2271 w 4119"/>
                <a:gd name="T35" fmla="*/ 3 h 432"/>
                <a:gd name="T36" fmla="*/ 2338 w 4119"/>
                <a:gd name="T37" fmla="*/ 1 h 432"/>
                <a:gd name="T38" fmla="*/ 2470 w 4119"/>
                <a:gd name="T39" fmla="*/ 0 h 432"/>
                <a:gd name="T40" fmla="*/ 2595 w 4119"/>
                <a:gd name="T41" fmla="*/ 1 h 432"/>
                <a:gd name="T42" fmla="*/ 2658 w 4119"/>
                <a:gd name="T43" fmla="*/ 3 h 432"/>
                <a:gd name="T44" fmla="*/ 2720 w 4119"/>
                <a:gd name="T45" fmla="*/ 6 h 432"/>
                <a:gd name="T46" fmla="*/ 2840 w 4119"/>
                <a:gd name="T47" fmla="*/ 14 h 432"/>
                <a:gd name="T48" fmla="*/ 2958 w 4119"/>
                <a:gd name="T49" fmla="*/ 26 h 432"/>
                <a:gd name="T50" fmla="*/ 3071 w 4119"/>
                <a:gd name="T51" fmla="*/ 41 h 432"/>
                <a:gd name="T52" fmla="*/ 3184 w 4119"/>
                <a:gd name="T53" fmla="*/ 60 h 432"/>
                <a:gd name="T54" fmla="*/ 3291 w 4119"/>
                <a:gd name="T55" fmla="*/ 82 h 432"/>
                <a:gd name="T56" fmla="*/ 3397 w 4119"/>
                <a:gd name="T57" fmla="*/ 108 h 432"/>
                <a:gd name="T58" fmla="*/ 3447 w 4119"/>
                <a:gd name="T59" fmla="*/ 121 h 432"/>
                <a:gd name="T60" fmla="*/ 3498 w 4119"/>
                <a:gd name="T61" fmla="*/ 135 h 432"/>
                <a:gd name="T62" fmla="*/ 3546 w 4119"/>
                <a:gd name="T63" fmla="*/ 150 h 432"/>
                <a:gd name="T64" fmla="*/ 3596 w 4119"/>
                <a:gd name="T65" fmla="*/ 167 h 432"/>
                <a:gd name="T66" fmla="*/ 3690 w 4119"/>
                <a:gd name="T67" fmla="*/ 202 h 432"/>
                <a:gd name="T68" fmla="*/ 3783 w 4119"/>
                <a:gd name="T69" fmla="*/ 242 h 432"/>
                <a:gd name="T70" fmla="*/ 3870 w 4119"/>
                <a:gd name="T71" fmla="*/ 284 h 432"/>
                <a:gd name="T72" fmla="*/ 3956 w 4119"/>
                <a:gd name="T73" fmla="*/ 330 h 432"/>
                <a:gd name="T74" fmla="*/ 4038 w 4119"/>
                <a:gd name="T75" fmla="*/ 379 h 432"/>
                <a:gd name="T76" fmla="*/ 4119 w 4119"/>
                <a:gd name="T77" fmla="*/ 432 h 43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119"/>
                <a:gd name="T118" fmla="*/ 0 h 432"/>
                <a:gd name="T119" fmla="*/ 4119 w 4119"/>
                <a:gd name="T120" fmla="*/ 432 h 43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6" name="Line 48"/>
            <p:cNvSpPr>
              <a:spLocks noChangeShapeType="1"/>
            </p:cNvSpPr>
            <p:nvPr/>
          </p:nvSpPr>
          <p:spPr bwMode="auto">
            <a:xfrm flipV="1">
              <a:off x="3406" y="3272"/>
              <a:ext cx="0" cy="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7" name="Freeform 49"/>
            <p:cNvSpPr>
              <a:spLocks/>
            </p:cNvSpPr>
            <p:nvPr/>
          </p:nvSpPr>
          <p:spPr bwMode="auto">
            <a:xfrm>
              <a:off x="2694" y="3281"/>
              <a:ext cx="712" cy="71"/>
            </a:xfrm>
            <a:custGeom>
              <a:avLst/>
              <a:gdLst>
                <a:gd name="T0" fmla="*/ 0 w 3559"/>
                <a:gd name="T1" fmla="*/ 0 h 358"/>
                <a:gd name="T2" fmla="*/ 111 w 3559"/>
                <a:gd name="T3" fmla="*/ 42 h 358"/>
                <a:gd name="T4" fmla="*/ 222 w 3559"/>
                <a:gd name="T5" fmla="*/ 83 h 358"/>
                <a:gd name="T6" fmla="*/ 333 w 3559"/>
                <a:gd name="T7" fmla="*/ 120 h 358"/>
                <a:gd name="T8" fmla="*/ 445 w 3559"/>
                <a:gd name="T9" fmla="*/ 156 h 358"/>
                <a:gd name="T10" fmla="*/ 556 w 3559"/>
                <a:gd name="T11" fmla="*/ 186 h 358"/>
                <a:gd name="T12" fmla="*/ 667 w 3559"/>
                <a:gd name="T13" fmla="*/ 217 h 358"/>
                <a:gd name="T14" fmla="*/ 778 w 3559"/>
                <a:gd name="T15" fmla="*/ 243 h 358"/>
                <a:gd name="T16" fmla="*/ 889 w 3559"/>
                <a:gd name="T17" fmla="*/ 268 h 358"/>
                <a:gd name="T18" fmla="*/ 1000 w 3559"/>
                <a:gd name="T19" fmla="*/ 287 h 358"/>
                <a:gd name="T20" fmla="*/ 1111 w 3559"/>
                <a:gd name="T21" fmla="*/ 306 h 358"/>
                <a:gd name="T22" fmla="*/ 1222 w 3559"/>
                <a:gd name="T23" fmla="*/ 321 h 358"/>
                <a:gd name="T24" fmla="*/ 1333 w 3559"/>
                <a:gd name="T25" fmla="*/ 335 h 358"/>
                <a:gd name="T26" fmla="*/ 1444 w 3559"/>
                <a:gd name="T27" fmla="*/ 344 h 358"/>
                <a:gd name="T28" fmla="*/ 1555 w 3559"/>
                <a:gd name="T29" fmla="*/ 352 h 358"/>
                <a:gd name="T30" fmla="*/ 1666 w 3559"/>
                <a:gd name="T31" fmla="*/ 355 h 358"/>
                <a:gd name="T32" fmla="*/ 1779 w 3559"/>
                <a:gd name="T33" fmla="*/ 358 h 358"/>
                <a:gd name="T34" fmla="*/ 1891 w 3559"/>
                <a:gd name="T35" fmla="*/ 355 h 358"/>
                <a:gd name="T36" fmla="*/ 2002 w 3559"/>
                <a:gd name="T37" fmla="*/ 352 h 358"/>
                <a:gd name="T38" fmla="*/ 2113 w 3559"/>
                <a:gd name="T39" fmla="*/ 344 h 358"/>
                <a:gd name="T40" fmla="*/ 2224 w 3559"/>
                <a:gd name="T41" fmla="*/ 335 h 358"/>
                <a:gd name="T42" fmla="*/ 2335 w 3559"/>
                <a:gd name="T43" fmla="*/ 321 h 358"/>
                <a:gd name="T44" fmla="*/ 2446 w 3559"/>
                <a:gd name="T45" fmla="*/ 306 h 358"/>
                <a:gd name="T46" fmla="*/ 2557 w 3559"/>
                <a:gd name="T47" fmla="*/ 287 h 358"/>
                <a:gd name="T48" fmla="*/ 2668 w 3559"/>
                <a:gd name="T49" fmla="*/ 268 h 358"/>
                <a:gd name="T50" fmla="*/ 2779 w 3559"/>
                <a:gd name="T51" fmla="*/ 243 h 358"/>
                <a:gd name="T52" fmla="*/ 2890 w 3559"/>
                <a:gd name="T53" fmla="*/ 217 h 358"/>
                <a:gd name="T54" fmla="*/ 3001 w 3559"/>
                <a:gd name="T55" fmla="*/ 186 h 358"/>
                <a:gd name="T56" fmla="*/ 3112 w 3559"/>
                <a:gd name="T57" fmla="*/ 156 h 358"/>
                <a:gd name="T58" fmla="*/ 3223 w 3559"/>
                <a:gd name="T59" fmla="*/ 120 h 358"/>
                <a:gd name="T60" fmla="*/ 3334 w 3559"/>
                <a:gd name="T61" fmla="*/ 83 h 358"/>
                <a:gd name="T62" fmla="*/ 3445 w 3559"/>
                <a:gd name="T63" fmla="*/ 42 h 358"/>
                <a:gd name="T64" fmla="*/ 3559 w 3559"/>
                <a:gd name="T65" fmla="*/ 0 h 3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358"/>
                <a:gd name="T101" fmla="*/ 3559 w 3559"/>
                <a:gd name="T102" fmla="*/ 358 h 3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 flipV="1">
              <a:off x="2694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3406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2602" y="2933"/>
              <a:ext cx="804" cy="339"/>
            </a:xfrm>
            <a:custGeom>
              <a:avLst/>
              <a:gdLst>
                <a:gd name="T0" fmla="*/ 4022 w 4022"/>
                <a:gd name="T1" fmla="*/ 0 h 1694"/>
                <a:gd name="T2" fmla="*/ 3967 w 4022"/>
                <a:gd name="T3" fmla="*/ 37 h 1694"/>
                <a:gd name="T4" fmla="*/ 3931 w 4022"/>
                <a:gd name="T5" fmla="*/ 62 h 1694"/>
                <a:gd name="T6" fmla="*/ 3877 w 4022"/>
                <a:gd name="T7" fmla="*/ 99 h 1694"/>
                <a:gd name="T8" fmla="*/ 3837 w 4022"/>
                <a:gd name="T9" fmla="*/ 121 h 1694"/>
                <a:gd name="T10" fmla="*/ 3758 w 4022"/>
                <a:gd name="T11" fmla="*/ 164 h 1694"/>
                <a:gd name="T12" fmla="*/ 3718 w 4022"/>
                <a:gd name="T13" fmla="*/ 186 h 1694"/>
                <a:gd name="T14" fmla="*/ 3653 w 4022"/>
                <a:gd name="T15" fmla="*/ 213 h 1694"/>
                <a:gd name="T16" fmla="*/ 3589 w 4022"/>
                <a:gd name="T17" fmla="*/ 241 h 1694"/>
                <a:gd name="T18" fmla="*/ 3498 w 4022"/>
                <a:gd name="T19" fmla="*/ 275 h 1694"/>
                <a:gd name="T20" fmla="*/ 3405 w 4022"/>
                <a:gd name="T21" fmla="*/ 306 h 1694"/>
                <a:gd name="T22" fmla="*/ 3359 w 4022"/>
                <a:gd name="T23" fmla="*/ 321 h 1694"/>
                <a:gd name="T24" fmla="*/ 3259 w 4022"/>
                <a:gd name="T25" fmla="*/ 346 h 1694"/>
                <a:gd name="T26" fmla="*/ 3157 w 4022"/>
                <a:gd name="T27" fmla="*/ 368 h 1694"/>
                <a:gd name="T28" fmla="*/ 3050 w 4022"/>
                <a:gd name="T29" fmla="*/ 386 h 1694"/>
                <a:gd name="T30" fmla="*/ 2942 w 4022"/>
                <a:gd name="T31" fmla="*/ 402 h 1694"/>
                <a:gd name="T32" fmla="*/ 2828 w 4022"/>
                <a:gd name="T33" fmla="*/ 414 h 1694"/>
                <a:gd name="T34" fmla="*/ 2740 w 4022"/>
                <a:gd name="T35" fmla="*/ 420 h 1694"/>
                <a:gd name="T36" fmla="*/ 2652 w 4022"/>
                <a:gd name="T37" fmla="*/ 426 h 1694"/>
                <a:gd name="T38" fmla="*/ 2592 w 4022"/>
                <a:gd name="T39" fmla="*/ 429 h 1694"/>
                <a:gd name="T40" fmla="*/ 2529 w 4022"/>
                <a:gd name="T41" fmla="*/ 431 h 1694"/>
                <a:gd name="T42" fmla="*/ 2435 w 4022"/>
                <a:gd name="T43" fmla="*/ 432 h 1694"/>
                <a:gd name="T44" fmla="*/ 2340 w 4022"/>
                <a:gd name="T45" fmla="*/ 431 h 1694"/>
                <a:gd name="T46" fmla="*/ 2208 w 4022"/>
                <a:gd name="T47" fmla="*/ 427 h 1694"/>
                <a:gd name="T48" fmla="*/ 2106 w 4022"/>
                <a:gd name="T49" fmla="*/ 420 h 1694"/>
                <a:gd name="T50" fmla="*/ 2038 w 4022"/>
                <a:gd name="T51" fmla="*/ 416 h 1694"/>
                <a:gd name="T52" fmla="*/ 1935 w 4022"/>
                <a:gd name="T53" fmla="*/ 409 h 1694"/>
                <a:gd name="T54" fmla="*/ 1864 w 4022"/>
                <a:gd name="T55" fmla="*/ 401 h 1694"/>
                <a:gd name="T56" fmla="*/ 1720 w 4022"/>
                <a:gd name="T57" fmla="*/ 385 h 1694"/>
                <a:gd name="T58" fmla="*/ 1573 w 4022"/>
                <a:gd name="T59" fmla="*/ 367 h 1694"/>
                <a:gd name="T60" fmla="*/ 1499 w 4022"/>
                <a:gd name="T61" fmla="*/ 357 h 1694"/>
                <a:gd name="T62" fmla="*/ 1347 w 4022"/>
                <a:gd name="T63" fmla="*/ 334 h 1694"/>
                <a:gd name="T64" fmla="*/ 1269 w 4022"/>
                <a:gd name="T65" fmla="*/ 319 h 1694"/>
                <a:gd name="T66" fmla="*/ 1150 w 4022"/>
                <a:gd name="T67" fmla="*/ 298 h 1694"/>
                <a:gd name="T68" fmla="*/ 1031 w 4022"/>
                <a:gd name="T69" fmla="*/ 276 h 1694"/>
                <a:gd name="T70" fmla="*/ 868 w 4022"/>
                <a:gd name="T71" fmla="*/ 242 h 1694"/>
                <a:gd name="T72" fmla="*/ 701 w 4022"/>
                <a:gd name="T73" fmla="*/ 206 h 1694"/>
                <a:gd name="T74" fmla="*/ 530 w 4022"/>
                <a:gd name="T75" fmla="*/ 165 h 1694"/>
                <a:gd name="T76" fmla="*/ 443 w 4022"/>
                <a:gd name="T77" fmla="*/ 144 h 1694"/>
                <a:gd name="T78" fmla="*/ 268 w 4022"/>
                <a:gd name="T79" fmla="*/ 99 h 1694"/>
                <a:gd name="T80" fmla="*/ 89 w 4022"/>
                <a:gd name="T81" fmla="*/ 52 h 1694"/>
                <a:gd name="T82" fmla="*/ 0 w 4022"/>
                <a:gd name="T83" fmla="*/ 28 h 1694"/>
                <a:gd name="T84" fmla="*/ 52 w 4022"/>
                <a:gd name="T85" fmla="*/ 55 h 1694"/>
                <a:gd name="T86" fmla="*/ 103 w 4022"/>
                <a:gd name="T87" fmla="*/ 91 h 1694"/>
                <a:gd name="T88" fmla="*/ 149 w 4022"/>
                <a:gd name="T89" fmla="*/ 137 h 1694"/>
                <a:gd name="T90" fmla="*/ 194 w 4022"/>
                <a:gd name="T91" fmla="*/ 194 h 1694"/>
                <a:gd name="T92" fmla="*/ 233 w 4022"/>
                <a:gd name="T93" fmla="*/ 257 h 1694"/>
                <a:gd name="T94" fmla="*/ 271 w 4022"/>
                <a:gd name="T95" fmla="*/ 331 h 1694"/>
                <a:gd name="T96" fmla="*/ 305 w 4022"/>
                <a:gd name="T97" fmla="*/ 412 h 1694"/>
                <a:gd name="T98" fmla="*/ 336 w 4022"/>
                <a:gd name="T99" fmla="*/ 505 h 1694"/>
                <a:gd name="T100" fmla="*/ 362 w 4022"/>
                <a:gd name="T101" fmla="*/ 605 h 1694"/>
                <a:gd name="T102" fmla="*/ 387 w 4022"/>
                <a:gd name="T103" fmla="*/ 714 h 1694"/>
                <a:gd name="T104" fmla="*/ 408 w 4022"/>
                <a:gd name="T105" fmla="*/ 832 h 1694"/>
                <a:gd name="T106" fmla="*/ 426 w 4022"/>
                <a:gd name="T107" fmla="*/ 960 h 1694"/>
                <a:gd name="T108" fmla="*/ 439 w 4022"/>
                <a:gd name="T109" fmla="*/ 1096 h 1694"/>
                <a:gd name="T110" fmla="*/ 451 w 4022"/>
                <a:gd name="T111" fmla="*/ 1242 h 1694"/>
                <a:gd name="T112" fmla="*/ 458 w 4022"/>
                <a:gd name="T113" fmla="*/ 1396 h 1694"/>
                <a:gd name="T114" fmla="*/ 463 w 4022"/>
                <a:gd name="T115" fmla="*/ 1560 h 16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22"/>
                <a:gd name="T175" fmla="*/ 0 h 1694"/>
                <a:gd name="T176" fmla="*/ 4022 w 4022"/>
                <a:gd name="T177" fmla="*/ 1694 h 16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22" h="1694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auto">
            <a:xfrm>
              <a:off x="2694" y="3869"/>
              <a:ext cx="712" cy="72"/>
            </a:xfrm>
            <a:custGeom>
              <a:avLst/>
              <a:gdLst>
                <a:gd name="T0" fmla="*/ 0 w 3559"/>
                <a:gd name="T1" fmla="*/ 0 h 359"/>
                <a:gd name="T2" fmla="*/ 111 w 3559"/>
                <a:gd name="T3" fmla="*/ 42 h 359"/>
                <a:gd name="T4" fmla="*/ 222 w 3559"/>
                <a:gd name="T5" fmla="*/ 83 h 359"/>
                <a:gd name="T6" fmla="*/ 333 w 3559"/>
                <a:gd name="T7" fmla="*/ 120 h 359"/>
                <a:gd name="T8" fmla="*/ 445 w 3559"/>
                <a:gd name="T9" fmla="*/ 157 h 359"/>
                <a:gd name="T10" fmla="*/ 556 w 3559"/>
                <a:gd name="T11" fmla="*/ 187 h 359"/>
                <a:gd name="T12" fmla="*/ 667 w 3559"/>
                <a:gd name="T13" fmla="*/ 218 h 359"/>
                <a:gd name="T14" fmla="*/ 778 w 3559"/>
                <a:gd name="T15" fmla="*/ 244 h 359"/>
                <a:gd name="T16" fmla="*/ 889 w 3559"/>
                <a:gd name="T17" fmla="*/ 269 h 359"/>
                <a:gd name="T18" fmla="*/ 1000 w 3559"/>
                <a:gd name="T19" fmla="*/ 288 h 359"/>
                <a:gd name="T20" fmla="*/ 1111 w 3559"/>
                <a:gd name="T21" fmla="*/ 308 h 359"/>
                <a:gd name="T22" fmla="*/ 1222 w 3559"/>
                <a:gd name="T23" fmla="*/ 322 h 359"/>
                <a:gd name="T24" fmla="*/ 1333 w 3559"/>
                <a:gd name="T25" fmla="*/ 336 h 359"/>
                <a:gd name="T26" fmla="*/ 1444 w 3559"/>
                <a:gd name="T27" fmla="*/ 345 h 359"/>
                <a:gd name="T28" fmla="*/ 1555 w 3559"/>
                <a:gd name="T29" fmla="*/ 353 h 359"/>
                <a:gd name="T30" fmla="*/ 1666 w 3559"/>
                <a:gd name="T31" fmla="*/ 356 h 359"/>
                <a:gd name="T32" fmla="*/ 1779 w 3559"/>
                <a:gd name="T33" fmla="*/ 359 h 359"/>
                <a:gd name="T34" fmla="*/ 1891 w 3559"/>
                <a:gd name="T35" fmla="*/ 356 h 359"/>
                <a:gd name="T36" fmla="*/ 2002 w 3559"/>
                <a:gd name="T37" fmla="*/ 353 h 359"/>
                <a:gd name="T38" fmla="*/ 2113 w 3559"/>
                <a:gd name="T39" fmla="*/ 345 h 359"/>
                <a:gd name="T40" fmla="*/ 2224 w 3559"/>
                <a:gd name="T41" fmla="*/ 336 h 359"/>
                <a:gd name="T42" fmla="*/ 2335 w 3559"/>
                <a:gd name="T43" fmla="*/ 322 h 359"/>
                <a:gd name="T44" fmla="*/ 2446 w 3559"/>
                <a:gd name="T45" fmla="*/ 308 h 359"/>
                <a:gd name="T46" fmla="*/ 2557 w 3559"/>
                <a:gd name="T47" fmla="*/ 288 h 359"/>
                <a:gd name="T48" fmla="*/ 2668 w 3559"/>
                <a:gd name="T49" fmla="*/ 269 h 359"/>
                <a:gd name="T50" fmla="*/ 2779 w 3559"/>
                <a:gd name="T51" fmla="*/ 244 h 359"/>
                <a:gd name="T52" fmla="*/ 2890 w 3559"/>
                <a:gd name="T53" fmla="*/ 218 h 359"/>
                <a:gd name="T54" fmla="*/ 3001 w 3559"/>
                <a:gd name="T55" fmla="*/ 187 h 359"/>
                <a:gd name="T56" fmla="*/ 3112 w 3559"/>
                <a:gd name="T57" fmla="*/ 157 h 359"/>
                <a:gd name="T58" fmla="*/ 3223 w 3559"/>
                <a:gd name="T59" fmla="*/ 120 h 359"/>
                <a:gd name="T60" fmla="*/ 3334 w 3559"/>
                <a:gd name="T61" fmla="*/ 83 h 359"/>
                <a:gd name="T62" fmla="*/ 3445 w 3559"/>
                <a:gd name="T63" fmla="*/ 42 h 359"/>
                <a:gd name="T64" fmla="*/ 3559 w 3559"/>
                <a:gd name="T65" fmla="*/ 0 h 3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59"/>
                <a:gd name="T100" fmla="*/ 0 h 359"/>
                <a:gd name="T101" fmla="*/ 3559 w 3559"/>
                <a:gd name="T102" fmla="*/ 359 h 3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3471863" y="5010151"/>
            <a:ext cx="1371600" cy="1552575"/>
            <a:chOff x="1227" y="3156"/>
            <a:chExt cx="864" cy="978"/>
          </a:xfrm>
        </p:grpSpPr>
        <p:sp>
          <p:nvSpPr>
            <p:cNvPr id="2061" name="Text Box 55"/>
            <p:cNvSpPr txBox="1">
              <a:spLocks noChangeArrowheads="1"/>
            </p:cNvSpPr>
            <p:nvPr/>
          </p:nvSpPr>
          <p:spPr bwMode="auto">
            <a:xfrm>
              <a:off x="1227" y="3769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3200" b="1">
                  <a:solidFill>
                    <a:srgbClr val="111111"/>
                  </a:solidFill>
                  <a:latin typeface="Times New Roman" panose="02020603050405020304" pitchFamily="18" charset="0"/>
                </a:rPr>
                <a:t>石块</a:t>
              </a:r>
            </a:p>
          </p:txBody>
        </p:sp>
        <p:sp>
          <p:nvSpPr>
            <p:cNvPr id="2062" name="Freeform 56" descr="白色大理石"/>
            <p:cNvSpPr>
              <a:spLocks/>
            </p:cNvSpPr>
            <p:nvPr/>
          </p:nvSpPr>
          <p:spPr bwMode="auto">
            <a:xfrm>
              <a:off x="1234" y="3156"/>
              <a:ext cx="816" cy="593"/>
            </a:xfrm>
            <a:custGeom>
              <a:avLst/>
              <a:gdLst>
                <a:gd name="T0" fmla="*/ 0 w 846"/>
                <a:gd name="T1" fmla="*/ 372 h 599"/>
                <a:gd name="T2" fmla="*/ 13 w 846"/>
                <a:gd name="T3" fmla="*/ 261 h 599"/>
                <a:gd name="T4" fmla="*/ 29 w 846"/>
                <a:gd name="T5" fmla="*/ 170 h 599"/>
                <a:gd name="T6" fmla="*/ 284 w 846"/>
                <a:gd name="T7" fmla="*/ 22 h 599"/>
                <a:gd name="T8" fmla="*/ 490 w 846"/>
                <a:gd name="T9" fmla="*/ 39 h 599"/>
                <a:gd name="T10" fmla="*/ 531 w 846"/>
                <a:gd name="T11" fmla="*/ 63 h 599"/>
                <a:gd name="T12" fmla="*/ 572 w 846"/>
                <a:gd name="T13" fmla="*/ 105 h 599"/>
                <a:gd name="T14" fmla="*/ 622 w 846"/>
                <a:gd name="T15" fmla="*/ 121 h 599"/>
                <a:gd name="T16" fmla="*/ 646 w 846"/>
                <a:gd name="T17" fmla="*/ 129 h 599"/>
                <a:gd name="T18" fmla="*/ 688 w 846"/>
                <a:gd name="T19" fmla="*/ 162 h 599"/>
                <a:gd name="T20" fmla="*/ 737 w 846"/>
                <a:gd name="T21" fmla="*/ 179 h 599"/>
                <a:gd name="T22" fmla="*/ 778 w 846"/>
                <a:gd name="T23" fmla="*/ 253 h 599"/>
                <a:gd name="T24" fmla="*/ 827 w 846"/>
                <a:gd name="T25" fmla="*/ 327 h 599"/>
                <a:gd name="T26" fmla="*/ 844 w 846"/>
                <a:gd name="T27" fmla="*/ 376 h 599"/>
                <a:gd name="T28" fmla="*/ 836 w 846"/>
                <a:gd name="T29" fmla="*/ 450 h 599"/>
                <a:gd name="T30" fmla="*/ 795 w 846"/>
                <a:gd name="T31" fmla="*/ 491 h 599"/>
                <a:gd name="T32" fmla="*/ 753 w 846"/>
                <a:gd name="T33" fmla="*/ 532 h 599"/>
                <a:gd name="T34" fmla="*/ 564 w 846"/>
                <a:gd name="T35" fmla="*/ 574 h 599"/>
                <a:gd name="T36" fmla="*/ 342 w 846"/>
                <a:gd name="T37" fmla="*/ 582 h 599"/>
                <a:gd name="T38" fmla="*/ 194 w 846"/>
                <a:gd name="T39" fmla="*/ 549 h 599"/>
                <a:gd name="T40" fmla="*/ 79 w 846"/>
                <a:gd name="T41" fmla="*/ 475 h 599"/>
                <a:gd name="T42" fmla="*/ 13 w 846"/>
                <a:gd name="T43" fmla="*/ 417 h 599"/>
                <a:gd name="T44" fmla="*/ 0 w 846"/>
                <a:gd name="T45" fmla="*/ 372 h 5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6"/>
                <a:gd name="T70" fmla="*/ 0 h 599"/>
                <a:gd name="T71" fmla="*/ 846 w 846"/>
                <a:gd name="T72" fmla="*/ 599 h 59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6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dpi="0" rotWithShape="1">
              <a:blip r:embed="rId7"/>
              <a:srcRect/>
              <a:tile tx="0" ty="0" sx="100000" sy="100000" flip="none" algn="tl"/>
            </a:blipFill>
            <a:ln w="19050" cap="flat" cmpd="sng">
              <a:solidFill>
                <a:srgbClr val="5F5F5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205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Rectangle 58"/>
          <p:cNvSpPr>
            <a:spLocks noChangeArrowheads="1"/>
          </p:cNvSpPr>
          <p:nvPr/>
        </p:nvSpPr>
        <p:spPr bwMode="auto">
          <a:xfrm>
            <a:off x="2133601" y="558800"/>
            <a:ext cx="41068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>
                <a:solidFill>
                  <a:srgbClr val="2550DB"/>
                </a:solidFill>
              </a:rPr>
              <a:t>二、密度的测量</a:t>
            </a:r>
          </a:p>
        </p:txBody>
      </p:sp>
    </p:spTree>
    <p:extLst>
      <p:ext uri="{BB962C8B-B14F-4D97-AF65-F5344CB8AC3E}">
        <p14:creationId xmlns:p14="http://schemas.microsoft.com/office/powerpoint/2010/main" val="3395698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1"/>
            <a:ext cx="8229600" cy="735013"/>
          </a:xfrm>
        </p:spPr>
        <p:txBody>
          <a:bodyPr/>
          <a:lstStyle/>
          <a:p>
            <a:pPr eaLnBrk="1" hangingPunct="1"/>
            <a:r>
              <a:rPr lang="zh-CN" altLang="en-US" sz="3700" b="1">
                <a:solidFill>
                  <a:srgbClr val="0000CC"/>
                </a:solidFill>
              </a:rPr>
              <a:t>实验器材：天平、量筒、盐水、烧杯</a:t>
            </a:r>
          </a:p>
        </p:txBody>
      </p:sp>
      <p:pic>
        <p:nvPicPr>
          <p:cNvPr id="259075" name="Picture 3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2743200"/>
            <a:ext cx="1447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90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352800"/>
            <a:ext cx="37338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WordArt 5"/>
          <p:cNvSpPr>
            <a:spLocks noChangeArrowheads="1" noChangeShapeType="1"/>
          </p:cNvSpPr>
          <p:nvPr/>
        </p:nvSpPr>
        <p:spPr bwMode="auto">
          <a:xfrm>
            <a:off x="1992314" y="533400"/>
            <a:ext cx="151288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探究一：</a:t>
            </a:r>
          </a:p>
        </p:txBody>
      </p:sp>
      <p:sp>
        <p:nvSpPr>
          <p:cNvPr id="259078" name="Rectangle 6"/>
          <p:cNvSpPr>
            <a:spLocks noChangeArrowheads="1"/>
          </p:cNvSpPr>
          <p:nvPr/>
        </p:nvSpPr>
        <p:spPr bwMode="auto">
          <a:xfrm>
            <a:off x="3733800" y="609601"/>
            <a:ext cx="6477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7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测液体</a:t>
            </a:r>
            <a:r>
              <a:rPr lang="en-US" altLang="zh-CN" sz="47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47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如盐水</a:t>
            </a:r>
            <a:r>
              <a:rPr lang="en-US" altLang="zh-CN" sz="47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sz="47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的密度</a:t>
            </a:r>
          </a:p>
        </p:txBody>
      </p:sp>
      <p:pic>
        <p:nvPicPr>
          <p:cNvPr id="259079" name="Picture 7" descr="烧杯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57600"/>
            <a:ext cx="13906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png-01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562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png-01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562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320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 build="p" autoUpdateAnimBg="0"/>
      <p:bldP spid="25907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EF9"/>
              </a:clrFrom>
              <a:clrTo>
                <a:srgbClr val="FF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944564"/>
            <a:ext cx="2809875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8"/>
              </a:clrFrom>
              <a:clrTo>
                <a:srgbClr val="FFFE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6" y="868363"/>
            <a:ext cx="3127375" cy="213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4648201" y="1904089"/>
            <a:ext cx="504825" cy="733663"/>
          </a:xfrm>
          <a:prstGeom prst="rightArrow">
            <a:avLst>
              <a:gd name="adj1" fmla="val 50000"/>
              <a:gd name="adj2" fmla="val 5888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0104" name="Rectangle 8"/>
          <p:cNvSpPr>
            <a:spLocks noChangeArrowheads="1"/>
          </p:cNvSpPr>
          <p:nvPr/>
        </p:nvSpPr>
        <p:spPr bwMode="auto">
          <a:xfrm>
            <a:off x="2133600" y="3200401"/>
            <a:ext cx="7010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1.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用天平测出烧杯和盐水的总质量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m</a:t>
            </a:r>
            <a:r>
              <a:rPr lang="en-US" altLang="zh-CN" sz="3200" baseline="-25000">
                <a:solidFill>
                  <a:srgbClr val="0000CC"/>
                </a:solidFill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2133600" y="4038601"/>
            <a:ext cx="7772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2.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将一部分盐水倒入量筒中，读出量筒中盐水的体积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V</a:t>
            </a:r>
            <a:r>
              <a:rPr lang="zh-CN" altLang="en-US" sz="1900" b="1" baseline="-25000">
                <a:solidFill>
                  <a:srgbClr val="6767FF"/>
                </a:solidFill>
                <a:ea typeface="黑体" panose="02010609060101010101" pitchFamily="49" charset="-122"/>
              </a:rPr>
              <a:t>　　　　</a:t>
            </a:r>
          </a:p>
        </p:txBody>
      </p:sp>
      <p:sp>
        <p:nvSpPr>
          <p:cNvPr id="260106" name="Rectangle 10"/>
          <p:cNvSpPr>
            <a:spLocks noChangeArrowheads="1"/>
          </p:cNvSpPr>
          <p:nvPr/>
        </p:nvSpPr>
        <p:spPr bwMode="auto">
          <a:xfrm>
            <a:off x="2133600" y="4876801"/>
            <a:ext cx="71628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3.</a:t>
            </a:r>
            <a:r>
              <a:rPr lang="zh-CN" altLang="en-US" sz="3200">
                <a:solidFill>
                  <a:srgbClr val="0000CC"/>
                </a:solidFill>
                <a:ea typeface="黑体" panose="02010609060101010101" pitchFamily="49" charset="-122"/>
              </a:rPr>
              <a:t>用天平测出烧杯和剩余盐水的质量</a:t>
            </a:r>
            <a:r>
              <a:rPr lang="en-US" altLang="zh-CN" sz="3200">
                <a:solidFill>
                  <a:srgbClr val="0000CC"/>
                </a:solidFill>
                <a:ea typeface="黑体" panose="02010609060101010101" pitchFamily="49" charset="-122"/>
              </a:rPr>
              <a:t>m</a:t>
            </a:r>
            <a:r>
              <a:rPr lang="en-US" altLang="zh-CN" sz="3200" baseline="-25000">
                <a:solidFill>
                  <a:srgbClr val="0000CC"/>
                </a:solidFill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3081" name="AutoShape 12"/>
          <p:cNvSpPr>
            <a:spLocks noChangeArrowheads="1"/>
          </p:cNvSpPr>
          <p:nvPr/>
        </p:nvSpPr>
        <p:spPr bwMode="auto">
          <a:xfrm>
            <a:off x="6172201" y="1827889"/>
            <a:ext cx="504825" cy="733663"/>
          </a:xfrm>
          <a:prstGeom prst="rightArrow">
            <a:avLst>
              <a:gd name="adj1" fmla="val 50000"/>
              <a:gd name="adj2" fmla="val 58889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3082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868363"/>
            <a:ext cx="630238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111" name="Rectangle 15"/>
          <p:cNvSpPr>
            <a:spLocks noChangeArrowheads="1"/>
          </p:cNvSpPr>
          <p:nvPr/>
        </p:nvSpPr>
        <p:spPr bwMode="auto">
          <a:xfrm>
            <a:off x="2133600" y="5562601"/>
            <a:ext cx="3429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CC0000"/>
                </a:solidFill>
                <a:ea typeface="黑体" panose="02010609060101010101" pitchFamily="49" charset="-122"/>
              </a:rPr>
              <a:t>4.</a:t>
            </a:r>
            <a:r>
              <a:rPr lang="zh-CN" altLang="en-US" sz="3200">
                <a:solidFill>
                  <a:srgbClr val="CC0000"/>
                </a:solidFill>
                <a:ea typeface="黑体" panose="02010609060101010101" pitchFamily="49" charset="-122"/>
              </a:rPr>
              <a:t>盐水密度表达式</a:t>
            </a:r>
            <a:r>
              <a:rPr lang="zh-CN" altLang="en-US" sz="3200" b="1">
                <a:solidFill>
                  <a:srgbClr val="CC0000"/>
                </a:solidFill>
                <a:ea typeface="黑体" panose="02010609060101010101" pitchFamily="49" charset="-122"/>
              </a:rPr>
              <a:t>：</a:t>
            </a:r>
          </a:p>
        </p:txBody>
      </p:sp>
      <p:pic>
        <p:nvPicPr>
          <p:cNvPr id="3084" name="Picture 16" descr="图片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28600"/>
            <a:ext cx="28352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0113" name="Object 17"/>
          <p:cNvGraphicFramePr>
            <a:graphicFrameLocks noChangeAspect="1"/>
          </p:cNvGraphicFramePr>
          <p:nvPr>
            <p:ph idx="1"/>
          </p:nvPr>
        </p:nvGraphicFramePr>
        <p:xfrm>
          <a:off x="5791200" y="5410201"/>
          <a:ext cx="3886200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8" imgW="1066654" imgH="482708" progId="Equation.3">
                  <p:embed/>
                </p:oleObj>
              </mc:Choice>
              <mc:Fallback>
                <p:oleObj r:id="rId8" imgW="1066654" imgH="4827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10201"/>
                        <a:ext cx="3886200" cy="175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4327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4" grpId="0" autoUpdateAnimBg="0"/>
      <p:bldP spid="260105" grpId="0" autoUpdateAnimBg="0"/>
      <p:bldP spid="260106" grpId="0" autoUpdateAnimBg="0"/>
      <p:bldP spid="260111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909</Words>
  <Application>Microsoft Office PowerPoint</Application>
  <PresentationFormat>宽屏</PresentationFormat>
  <Paragraphs>114</Paragraphs>
  <Slides>20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Gulim</vt:lpstr>
      <vt:lpstr>黑体</vt:lpstr>
      <vt:lpstr>华文行楷</vt:lpstr>
      <vt:lpstr>华文中宋</vt:lpstr>
      <vt:lpstr>楷体_GB2312</vt:lpstr>
      <vt:lpstr>隶书</vt:lpstr>
      <vt:lpstr>宋体</vt:lpstr>
      <vt:lpstr>微软雅黑</vt:lpstr>
      <vt:lpstr>04b_21</vt:lpstr>
      <vt:lpstr>Arial</vt:lpstr>
      <vt:lpstr>Calibri</vt:lpstr>
      <vt:lpstr>Calibri Light</vt:lpstr>
      <vt:lpstr>Times New Roman</vt:lpstr>
      <vt:lpstr>Wingdings</vt:lpstr>
      <vt:lpstr>Office 主题</vt:lpstr>
      <vt:lpstr>Watermark</vt:lpstr>
      <vt:lpstr>Microsoft 公式 3.0</vt:lpstr>
      <vt:lpstr>Flash.Movie</vt:lpstr>
      <vt:lpstr>MathType 6.0 Equation</vt:lpstr>
      <vt:lpstr>PowerPoint 演示文稿</vt:lpstr>
      <vt:lpstr>学习目标</vt:lpstr>
      <vt:lpstr>自学指导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2018-11-27T05:53:57Z</dcterms:created>
  <dcterms:modified xsi:type="dcterms:W3CDTF">2018-11-27T05:54:17Z</dcterms:modified>
</cp:coreProperties>
</file>