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72EDC-1BFB-4320-A3F8-E32F2BB80749}" type="datetimeFigureOut">
              <a:rPr lang="zh-CN" altLang="en-US" smtClean="0"/>
              <a:pPr/>
              <a:t>2020/3/14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75A90-9B85-46A8-81D9-EBC0DE58B5D5}" type="slidenum">
              <a:rPr lang="zh-CN" altLang="en-US" smtClean="0"/>
              <a:pPr/>
              <a:t>‹#›</a:t>
            </a:fld>
            <a:endParaRPr lang="zh-CN" altLang="en-US"/>
          </a:p>
        </p:txBody>
      </p:sp>
    </p:spTree>
    <p:extLst>
      <p:ext uri="{BB962C8B-B14F-4D97-AF65-F5344CB8AC3E}">
        <p14:creationId xmlns:p14="http://schemas.microsoft.com/office/powerpoint/2010/main" val="1560845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85E3E-9C56-4C66-B0D0-93EB041E7F26}"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E793CA-A073-4070-A70B-E98C9BE53746}"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p:cNvSpPr>
          <p:nvPr>
            <p:ph type="sldImg"/>
          </p:nvPr>
        </p:nvSpPr>
        <p:spPr bwMode="auto">
          <a:noFill/>
          <a:ln>
            <a:solidFill>
              <a:srgbClr val="000000"/>
            </a:solidFill>
            <a:miter lim="800000"/>
            <a:headEnd/>
            <a:tailEnd/>
          </a:ln>
        </p:spPr>
      </p:sp>
      <p:sp>
        <p:nvSpPr>
          <p:cNvPr id="2150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150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62C806-82D8-4571-A5BB-9AD8E9E1D79A}" type="slidenum">
              <a:rPr lang="zh-CN" altLang="en-US"/>
              <a:pPr fontAlgn="base">
                <a:spcBef>
                  <a:spcPct val="0"/>
                </a:spcBef>
                <a:spcAft>
                  <a:spcPct val="0"/>
                </a:spcAft>
              </a:pPr>
              <a:t>10</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幻灯片图像占位符 1"/>
          <p:cNvSpPr>
            <a:spLocks noGrp="1" noRot="1" noChangeAspect="1"/>
          </p:cNvSpPr>
          <p:nvPr>
            <p:ph type="sldImg"/>
          </p:nvPr>
        </p:nvSpPr>
        <p:spPr bwMode="auto">
          <a:noFill/>
          <a:ln>
            <a:solidFill>
              <a:srgbClr val="000000"/>
            </a:solidFill>
            <a:miter lim="800000"/>
            <a:headEnd/>
            <a:tailEnd/>
          </a:ln>
        </p:spPr>
      </p:sp>
      <p:sp>
        <p:nvSpPr>
          <p:cNvPr id="3481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481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719CEA-8E65-46B0-86D5-0D04D70CFEDD}" type="slidenum">
              <a:rPr lang="zh-CN" altLang="en-US"/>
              <a:pPr fontAlgn="base">
                <a:spcBef>
                  <a:spcPct val="0"/>
                </a:spcBef>
                <a:spcAft>
                  <a:spcPct val="0"/>
                </a:spcAft>
              </a:pPr>
              <a:t>22</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noFill/>
          <a:ln>
            <a:solidFill>
              <a:srgbClr val="000000"/>
            </a:solidFill>
            <a:miter lim="800000"/>
            <a:headEnd/>
            <a:tailEnd/>
          </a:ln>
        </p:spPr>
      </p:sp>
      <p:sp>
        <p:nvSpPr>
          <p:cNvPr id="4096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096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E16A9E-1AD1-4A67-961B-A162334EE10C}" type="slidenum">
              <a:rPr lang="zh-CN" altLang="en-US"/>
              <a:pPr fontAlgn="base">
                <a:spcBef>
                  <a:spcPct val="0"/>
                </a:spcBef>
                <a:spcAft>
                  <a:spcPct val="0"/>
                </a:spcAft>
              </a:pPr>
              <a:t>27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6.jpe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7.jpeg"/></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png"/><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0"/>
            <a:ext cx="9144000" cy="3003550"/>
          </a:xfrm>
          <a:prstGeom prst="rect">
            <a:avLst/>
          </a:prstGeom>
          <a:noFill/>
          <a:ln w="9525">
            <a:noFill/>
            <a:miter lim="800000"/>
            <a:headEnd/>
            <a:tailEnd/>
          </a:ln>
        </p:spPr>
      </p:pic>
      <p:grpSp>
        <p:nvGrpSpPr>
          <p:cNvPr id="2" name="组合 87"/>
          <p:cNvGrpSpPr>
            <a:grpSpLocks/>
          </p:cNvGrpSpPr>
          <p:nvPr/>
        </p:nvGrpSpPr>
        <p:grpSpPr bwMode="auto">
          <a:xfrm>
            <a:off x="2589213" y="3035300"/>
            <a:ext cx="3779837" cy="1577975"/>
            <a:chOff x="6240567" y="2900570"/>
            <a:chExt cx="3915294" cy="1916713"/>
          </a:xfrm>
        </p:grpSpPr>
        <p:grpSp>
          <p:nvGrpSpPr>
            <p:cNvPr id="3" name="组合 72"/>
            <p:cNvGrpSpPr>
              <a:grpSpLocks/>
            </p:cNvGrpSpPr>
            <p:nvPr/>
          </p:nvGrpSpPr>
          <p:grpSpPr bwMode="auto">
            <a:xfrm>
              <a:off x="6341196" y="2900570"/>
              <a:ext cx="3814665" cy="1916713"/>
              <a:chOff x="6341196" y="2900570"/>
              <a:chExt cx="3814665" cy="1916713"/>
            </a:xfrm>
          </p:grpSpPr>
          <p:sp>
            <p:nvSpPr>
              <p:cNvPr id="94" name="文本框 79"/>
              <p:cNvSpPr txBox="1"/>
              <p:nvPr/>
            </p:nvSpPr>
            <p:spPr>
              <a:xfrm>
                <a:off x="6340874" y="2900570"/>
                <a:ext cx="3814987" cy="190514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新课标沪粤版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smtClean="0">
                    <a:solidFill>
                      <a:srgbClr val="FF0000"/>
                    </a:solidFill>
                  </a:rPr>
                  <a:t> 九年级</a:t>
                </a:r>
                <a:r>
                  <a:rPr lang="zh-CN" altLang="en-US" dirty="0" smtClean="0">
                    <a:solidFill>
                      <a:srgbClr val="FF0000"/>
                    </a:solidFill>
                  </a:rPr>
                  <a:t>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17838" y="2343150"/>
            <a:ext cx="2908300" cy="62388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a:srcRect/>
          <a:stretch>
            <a:fillRect/>
          </a:stretch>
        </p:blipFill>
        <p:spPr bwMode="auto">
          <a:xfrm>
            <a:off x="2892425" y="39688"/>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第十九章</a:t>
            </a:r>
          </a:p>
          <a:p>
            <a:pPr algn="ctr"/>
            <a:r>
              <a:rPr lang="zh-CN" altLang="en-US" sz="5400" b="1">
                <a:solidFill>
                  <a:schemeClr val="accent1"/>
                </a:solidFill>
                <a:latin typeface="隶书"/>
                <a:ea typeface="隶书"/>
                <a:cs typeface="隶书"/>
              </a:rPr>
              <a:t>电磁波与信息时代</a:t>
            </a:r>
          </a:p>
        </p:txBody>
      </p:sp>
      <p:sp>
        <p:nvSpPr>
          <p:cNvPr id="64" name="文本框 78"/>
          <p:cNvSpPr txBox="1">
            <a:spLocks noChangeArrowheads="1"/>
          </p:cNvSpPr>
          <p:nvPr/>
        </p:nvSpPr>
        <p:spPr bwMode="auto">
          <a:xfrm>
            <a:off x="2673350" y="2171700"/>
            <a:ext cx="4632325"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广播电视与通信</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90277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781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无线电广播信号的发射和接收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331640" y="3363838"/>
            <a:ext cx="7200800" cy="1200329"/>
          </a:xfrm>
          <a:prstGeom prst="rect">
            <a:avLst/>
          </a:prstGeom>
          <a:noFill/>
          <a:ln w="9525">
            <a:noFill/>
            <a:miter lim="800000"/>
            <a:headEnd/>
            <a:tailEnd/>
          </a:ln>
        </p:spPr>
        <p:txBody>
          <a:bodyPr wrap="square">
            <a:spAutoFit/>
          </a:bodyPr>
          <a:lstStyle/>
          <a:p>
            <a:r>
              <a:rPr lang="zh-CN" altLang="zh-CN" sz="2400" b="1" dirty="0">
                <a:latin typeface="Calibri" pitchFamily="34" charset="0"/>
              </a:rPr>
              <a:t>飞鸽传书——利用鸽子传递信息</a:t>
            </a:r>
            <a:r>
              <a:rPr lang="en-US" altLang="zh-CN" sz="2400" b="1" dirty="0">
                <a:latin typeface="Calibri" pitchFamily="34" charset="0"/>
              </a:rPr>
              <a:t>.</a:t>
            </a:r>
            <a:r>
              <a:rPr lang="zh-CN" altLang="zh-CN" sz="2400" b="1" dirty="0">
                <a:latin typeface="Calibri" pitchFamily="34" charset="0"/>
              </a:rPr>
              <a:t>鸽子是信息的载体</a:t>
            </a:r>
            <a:r>
              <a:rPr lang="en-US" altLang="zh-CN" sz="2400" b="1" dirty="0">
                <a:latin typeface="Calibri" pitchFamily="34" charset="0"/>
              </a:rPr>
              <a:t>.</a:t>
            </a:r>
            <a:endParaRPr lang="zh-CN" altLang="zh-CN" sz="2400" b="1" dirty="0">
              <a:latin typeface="Calibri" pitchFamily="34" charset="0"/>
            </a:endParaRPr>
          </a:p>
          <a:p>
            <a:r>
              <a:rPr lang="zh-CN" altLang="zh-CN" sz="2400" b="1" dirty="0">
                <a:latin typeface="Calibri" pitchFamily="34" charset="0"/>
              </a:rPr>
              <a:t>无线电广播、电视、通信——利用电磁波作为“载体”来传递信息</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2534" name="yh429.jpg" descr="id:2147507637;FounderCES"/>
          <p:cNvPicPr>
            <a:picLocks noChangeAspect="1" noChangeArrowheads="1"/>
          </p:cNvPicPr>
          <p:nvPr/>
        </p:nvPicPr>
        <p:blipFill>
          <a:blip r:embed="rId4"/>
          <a:srcRect/>
          <a:stretch>
            <a:fillRect/>
          </a:stretch>
        </p:blipFill>
        <p:spPr bwMode="auto">
          <a:xfrm>
            <a:off x="3680758" y="915566"/>
            <a:ext cx="2409428" cy="225346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90277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781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无线电广播信号的发射和接收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265488" y="3492500"/>
            <a:ext cx="2584450" cy="400050"/>
          </a:xfrm>
          <a:prstGeom prst="rect">
            <a:avLst/>
          </a:prstGeom>
          <a:noFill/>
          <a:ln w="9525">
            <a:noFill/>
            <a:miter lim="800000"/>
            <a:headEnd/>
            <a:tailEnd/>
          </a:ln>
        </p:spPr>
        <p:txBody>
          <a:bodyPr>
            <a:spAutoFit/>
          </a:bodyPr>
          <a:lstStyle/>
          <a:p>
            <a:r>
              <a:rPr lang="zh-CN" altLang="zh-CN" sz="2000">
                <a:latin typeface="Calibri" pitchFamily="34" charset="0"/>
              </a:rPr>
              <a:t>收音机上有接收天线</a:t>
            </a:r>
            <a:r>
              <a:rPr lang="en-US" altLang="zh-CN" sz="2000">
                <a:latin typeface="Calibri" pitchFamily="34" charset="0"/>
              </a:rPr>
              <a:t>.</a:t>
            </a:r>
            <a:endParaRPr lang="zh-CN" altLang="zh-CN" sz="200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3558" name="yh430.jpg" descr="id:2147507651;FounderCES"/>
          <p:cNvPicPr>
            <a:picLocks noChangeAspect="1" noChangeArrowheads="1"/>
          </p:cNvPicPr>
          <p:nvPr/>
        </p:nvPicPr>
        <p:blipFill>
          <a:blip r:embed="rId4"/>
          <a:srcRect/>
          <a:stretch>
            <a:fillRect/>
          </a:stretch>
        </p:blipFill>
        <p:spPr bwMode="auto">
          <a:xfrm>
            <a:off x="3508375" y="1281113"/>
            <a:ext cx="1884363" cy="1819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90277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5781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无线电广播信号的发射和接收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827584" y="1709738"/>
            <a:ext cx="7560840" cy="1754326"/>
          </a:xfrm>
          <a:prstGeom prst="rect">
            <a:avLst/>
          </a:prstGeom>
          <a:noFill/>
          <a:ln w="9525">
            <a:noFill/>
            <a:miter lim="800000"/>
            <a:headEnd/>
            <a:tailEnd/>
          </a:ln>
        </p:spPr>
        <p:txBody>
          <a:bodyPr wrap="square">
            <a:spAutoFit/>
          </a:bodyPr>
          <a:lstStyle/>
          <a:p>
            <a:pPr>
              <a:lnSpc>
                <a:spcPct val="150000"/>
              </a:lnSpc>
            </a:pPr>
            <a:r>
              <a:rPr lang="zh-CN" altLang="zh-CN" sz="2400" b="1" dirty="0">
                <a:latin typeface="Calibri" pitchFamily="34" charset="0"/>
              </a:rPr>
              <a:t>调制器和调谐器的区别</a:t>
            </a:r>
            <a:r>
              <a:rPr lang="en-US" altLang="zh-CN" sz="2400" b="1" dirty="0">
                <a:latin typeface="Calibri" pitchFamily="34" charset="0"/>
              </a:rPr>
              <a:t>:</a:t>
            </a:r>
            <a:r>
              <a:rPr lang="zh-CN" altLang="zh-CN" sz="2400" b="1" dirty="0">
                <a:latin typeface="Calibri" pitchFamily="34" charset="0"/>
              </a:rPr>
              <a:t>调制器是将音频电信号加载到高频电磁波上的装置</a:t>
            </a:r>
            <a:r>
              <a:rPr lang="en-US" altLang="zh-CN" sz="2400" b="1" dirty="0">
                <a:latin typeface="Calibri" pitchFamily="34" charset="0"/>
              </a:rPr>
              <a:t>;</a:t>
            </a:r>
            <a:r>
              <a:rPr lang="zh-CN" altLang="zh-CN" sz="2400" b="1" dirty="0">
                <a:latin typeface="Calibri" pitchFamily="34" charset="0"/>
              </a:rPr>
              <a:t>调谐器是从天线接收到的各种电磁波中选出需要的、特定频率的电磁波</a:t>
            </a:r>
            <a:r>
              <a:rPr lang="en-US" altLang="zh-CN" sz="2400" b="1" dirty="0">
                <a:latin typeface="Calibri" pitchFamily="34" charset="0"/>
              </a:rPr>
              <a:t>,</a:t>
            </a:r>
            <a:r>
              <a:rPr lang="zh-CN" altLang="zh-CN" sz="2400" b="1" dirty="0">
                <a:latin typeface="Calibri" pitchFamily="34" charset="0"/>
              </a:rPr>
              <a:t>即“选台”</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D:\工作\很多图\刷易错.png刷易错"/>
          <p:cNvPicPr>
            <a:picLocks noChangeAspect="1"/>
          </p:cNvPicPr>
          <p:nvPr/>
        </p:nvPicPr>
        <p:blipFill>
          <a:blip r:embed="rId3"/>
          <a:srcRect/>
          <a:stretch>
            <a:fillRect/>
          </a:stretch>
        </p:blipFill>
        <p:spPr bwMode="auto">
          <a:xfrm>
            <a:off x="228600" y="925513"/>
            <a:ext cx="1601788"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79243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电视信号的发射和接收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501775" y="3548063"/>
            <a:ext cx="6718300" cy="461665"/>
          </a:xfrm>
          <a:prstGeom prst="rect">
            <a:avLst/>
          </a:prstGeom>
          <a:noFill/>
          <a:ln w="9525">
            <a:noFill/>
            <a:miter lim="800000"/>
            <a:headEnd/>
            <a:tailEnd/>
          </a:ln>
        </p:spPr>
        <p:txBody>
          <a:bodyPr>
            <a:spAutoFit/>
          </a:bodyPr>
          <a:lstStyle/>
          <a:p>
            <a:r>
              <a:rPr lang="zh-CN" altLang="zh-CN" sz="2400" b="1" dirty="0">
                <a:latin typeface="Calibri" pitchFamily="34" charset="0"/>
              </a:rPr>
              <a:t>学校的电视演播室</a:t>
            </a:r>
            <a:r>
              <a:rPr lang="en-US" altLang="zh-CN" sz="2400" b="1" dirty="0">
                <a:latin typeface="Calibri" pitchFamily="34" charset="0"/>
              </a:rPr>
              <a:t>.</a:t>
            </a:r>
            <a:r>
              <a:rPr lang="zh-CN" altLang="zh-CN" sz="2400" b="1" dirty="0">
                <a:latin typeface="Calibri" pitchFamily="34" charset="0"/>
              </a:rPr>
              <a:t>用电磁波传递图像和声音信号</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5605" name="yh433.jpg" descr="id:2147507724;FounderCES"/>
          <p:cNvPicPr>
            <a:picLocks noChangeAspect="1" noChangeArrowheads="1"/>
          </p:cNvPicPr>
          <p:nvPr/>
        </p:nvPicPr>
        <p:blipFill>
          <a:blip r:embed="rId3"/>
          <a:srcRect/>
          <a:stretch>
            <a:fillRect/>
          </a:stretch>
        </p:blipFill>
        <p:spPr bwMode="auto">
          <a:xfrm>
            <a:off x="2743200" y="1059582"/>
            <a:ext cx="3274632" cy="2158281"/>
          </a:xfrm>
          <a:prstGeom prst="rect">
            <a:avLst/>
          </a:prstGeom>
          <a:noFill/>
          <a:ln w="9525">
            <a:noFill/>
            <a:miter lim="800000"/>
            <a:headEnd/>
            <a:tailEnd/>
          </a:ln>
        </p:spPr>
      </p:pic>
      <p:pic>
        <p:nvPicPr>
          <p:cNvPr id="12" name="图片 11" descr="图片6.png"/>
          <p:cNvPicPr>
            <a:picLocks noChangeAspect="1"/>
          </p:cNvPicPr>
          <p:nvPr/>
        </p:nvPicPr>
        <p:blipFill>
          <a:blip r:embed="rId4"/>
          <a:srcRect/>
          <a:stretch>
            <a:fillRect/>
          </a:stretch>
        </p:blipFill>
        <p:spPr bwMode="auto">
          <a:xfrm>
            <a:off x="246063" y="827088"/>
            <a:ext cx="1597025" cy="671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79243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电视信号的发射和接收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250950" y="1485900"/>
            <a:ext cx="6716713" cy="2809875"/>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电视图像信号的发射过程</a:t>
            </a:r>
            <a:r>
              <a:rPr lang="en-US" altLang="zh-CN" sz="2000" b="1" dirty="0">
                <a:latin typeface="Calibri" pitchFamily="34" charset="0"/>
              </a:rPr>
              <a:t>:</a:t>
            </a:r>
            <a:r>
              <a:rPr lang="zh-CN" altLang="zh-CN" sz="2000" b="1" dirty="0">
                <a:latin typeface="Calibri" pitchFamily="34" charset="0"/>
              </a:rPr>
              <a:t>摄像机的光学镜头把景物的实像</a:t>
            </a:r>
            <a:r>
              <a:rPr lang="en-US" altLang="zh-CN" sz="2000" b="1" dirty="0">
                <a:latin typeface="Calibri" pitchFamily="34" charset="0"/>
              </a:rPr>
              <a:t>(</a:t>
            </a:r>
            <a:r>
              <a:rPr lang="zh-CN" altLang="zh-CN" sz="2000" b="1" dirty="0">
                <a:latin typeface="Calibri" pitchFamily="34" charset="0"/>
              </a:rPr>
              <a:t>图像</a:t>
            </a:r>
            <a:r>
              <a:rPr lang="en-US" altLang="zh-CN" sz="2000" b="1" dirty="0">
                <a:latin typeface="Calibri" pitchFamily="34" charset="0"/>
              </a:rPr>
              <a:t>)</a:t>
            </a:r>
            <a:r>
              <a:rPr lang="zh-CN" altLang="zh-CN" sz="2000" b="1" dirty="0">
                <a:latin typeface="Calibri" pitchFamily="34" charset="0"/>
              </a:rPr>
              <a:t>拍摄在摄像管内的感光器件上</a:t>
            </a:r>
            <a:r>
              <a:rPr lang="en-US" altLang="zh-CN" sz="2000" b="1" dirty="0">
                <a:latin typeface="Calibri" pitchFamily="34" charset="0"/>
              </a:rPr>
              <a:t>,</a:t>
            </a:r>
            <a:r>
              <a:rPr lang="zh-CN" altLang="zh-CN" sz="2000" b="1" dirty="0">
                <a:latin typeface="Calibri" pitchFamily="34" charset="0"/>
              </a:rPr>
              <a:t>感光器件将图像的信号转换成电信号</a:t>
            </a:r>
            <a:r>
              <a:rPr lang="en-US" altLang="zh-CN" sz="2000" b="1" dirty="0">
                <a:latin typeface="Calibri" pitchFamily="34" charset="0"/>
              </a:rPr>
              <a:t>,</a:t>
            </a:r>
            <a:r>
              <a:rPr lang="zh-CN" altLang="zh-CN" sz="2000" b="1" dirty="0">
                <a:latin typeface="Calibri" pitchFamily="34" charset="0"/>
              </a:rPr>
              <a:t>输出视频电流</a:t>
            </a:r>
            <a:r>
              <a:rPr lang="en-US" altLang="zh-CN" sz="2000" b="1" dirty="0">
                <a:latin typeface="Calibri" pitchFamily="34" charset="0"/>
              </a:rPr>
              <a:t>.</a:t>
            </a:r>
            <a:r>
              <a:rPr lang="zh-CN" altLang="zh-CN" sz="2000" b="1" dirty="0">
                <a:latin typeface="Calibri" pitchFamily="34" charset="0"/>
              </a:rPr>
              <a:t>通过话筒获得音频电流</a:t>
            </a:r>
            <a:r>
              <a:rPr lang="en-US" altLang="zh-CN" sz="2000" b="1" dirty="0">
                <a:latin typeface="Calibri" pitchFamily="34" charset="0"/>
              </a:rPr>
              <a:t>,</a:t>
            </a:r>
            <a:r>
              <a:rPr lang="zh-CN" altLang="zh-CN" sz="2000" b="1" dirty="0">
                <a:latin typeface="Calibri" pitchFamily="34" charset="0"/>
              </a:rPr>
              <a:t>将视频电流和音频电流加载到发生器送来的射频电流上</a:t>
            </a:r>
            <a:r>
              <a:rPr lang="en-US" altLang="zh-CN" sz="2000" b="1" dirty="0">
                <a:latin typeface="Calibri" pitchFamily="34" charset="0"/>
              </a:rPr>
              <a:t>,</a:t>
            </a:r>
            <a:r>
              <a:rPr lang="zh-CN" altLang="zh-CN" sz="2000" b="1" dirty="0">
                <a:latin typeface="Calibri" pitchFamily="34" charset="0"/>
              </a:rPr>
              <a:t>再经过发射机的功率放大</a:t>
            </a:r>
            <a:r>
              <a:rPr lang="en-US" altLang="zh-CN" sz="2000" b="1" dirty="0">
                <a:latin typeface="Calibri" pitchFamily="34" charset="0"/>
              </a:rPr>
              <a:t>,</a:t>
            </a:r>
            <a:r>
              <a:rPr lang="zh-CN" altLang="zh-CN" sz="2000" b="1" dirty="0">
                <a:latin typeface="Calibri" pitchFamily="34" charset="0"/>
              </a:rPr>
              <a:t>由天线搭载着包含图像和声音信号的电磁波发射出去</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1.png"/>
          <p:cNvPicPr>
            <a:picLocks noChangeAspect="1"/>
          </p:cNvPicPr>
          <p:nvPr/>
        </p:nvPicPr>
        <p:blipFill>
          <a:blip r:embed="rId3"/>
          <a:srcRect/>
          <a:stretch>
            <a:fillRect/>
          </a:stretch>
        </p:blipFill>
        <p:spPr bwMode="auto">
          <a:xfrm>
            <a:off x="0" y="847725"/>
            <a:ext cx="1547813"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79243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7418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电视信号的发射和接收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277938" y="1747838"/>
            <a:ext cx="6718300" cy="1691104"/>
          </a:xfrm>
          <a:prstGeom prst="rect">
            <a:avLst/>
          </a:prstGeom>
          <a:noFill/>
          <a:ln w="9525">
            <a:noFill/>
            <a:miter lim="800000"/>
            <a:headEnd/>
            <a:tailEnd/>
          </a:ln>
        </p:spPr>
        <p:txBody>
          <a:bodyPr>
            <a:spAutoFit/>
          </a:bodyPr>
          <a:lstStyle/>
          <a:p>
            <a:pPr>
              <a:lnSpc>
                <a:spcPct val="150000"/>
              </a:lnSpc>
            </a:pPr>
            <a:r>
              <a:rPr lang="zh-CN" altLang="en-US" sz="2400" b="1" dirty="0">
                <a:latin typeface="Calibri" pitchFamily="34" charset="0"/>
              </a:rPr>
              <a:t>固定电话和移动电话的传播方式不同</a:t>
            </a:r>
            <a:r>
              <a:rPr lang="en-US" altLang="zh-CN" sz="2400" b="1" dirty="0">
                <a:latin typeface="Calibri" pitchFamily="34" charset="0"/>
              </a:rPr>
              <a:t>,</a:t>
            </a:r>
            <a:r>
              <a:rPr lang="zh-CN" altLang="en-US" sz="2400" b="1" dirty="0">
                <a:latin typeface="Calibri" pitchFamily="34" charset="0"/>
              </a:rPr>
              <a:t>固定电话的信号是由导线中的电流来传递的</a:t>
            </a:r>
            <a:r>
              <a:rPr lang="en-US" altLang="zh-CN" sz="2400" b="1" dirty="0">
                <a:latin typeface="Calibri" pitchFamily="34" charset="0"/>
              </a:rPr>
              <a:t>;</a:t>
            </a:r>
            <a:r>
              <a:rPr lang="zh-CN" altLang="en-US" sz="2400" b="1" dirty="0">
                <a:latin typeface="Calibri" pitchFamily="34" charset="0"/>
              </a:rPr>
              <a:t>而移动电话的信号是由空间中的电磁波来传递的</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1.png"/>
          <p:cNvPicPr>
            <a:picLocks noChangeAspect="1"/>
          </p:cNvPicPr>
          <p:nvPr/>
        </p:nvPicPr>
        <p:blipFill>
          <a:blip r:embed="rId3"/>
          <a:srcRect/>
          <a:stretch>
            <a:fillRect/>
          </a:stretch>
        </p:blipFill>
        <p:spPr bwMode="auto">
          <a:xfrm>
            <a:off x="0" y="847725"/>
            <a:ext cx="1547813"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卫星通信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763688" y="3348038"/>
            <a:ext cx="6718300" cy="461665"/>
          </a:xfrm>
          <a:prstGeom prst="rect">
            <a:avLst/>
          </a:prstGeom>
          <a:noFill/>
          <a:ln w="9525">
            <a:noFill/>
            <a:miter lim="800000"/>
            <a:headEnd/>
            <a:tailEnd/>
          </a:ln>
        </p:spPr>
        <p:txBody>
          <a:bodyPr>
            <a:spAutoFit/>
          </a:bodyPr>
          <a:lstStyle/>
          <a:p>
            <a:r>
              <a:rPr lang="zh-CN" altLang="zh-CN" sz="2400" b="1" dirty="0">
                <a:latin typeface="Calibri" pitchFamily="34" charset="0"/>
              </a:rPr>
              <a:t>通信卫星大多相对地球“静止”——同步卫星</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8678" name="yh439.jpg" descr="id:2147507788;FounderCES"/>
          <p:cNvPicPr>
            <a:picLocks noChangeAspect="1" noChangeArrowheads="1"/>
          </p:cNvPicPr>
          <p:nvPr/>
        </p:nvPicPr>
        <p:blipFill>
          <a:blip r:embed="rId4"/>
          <a:srcRect/>
          <a:stretch>
            <a:fillRect/>
          </a:stretch>
        </p:blipFill>
        <p:spPr bwMode="auto">
          <a:xfrm>
            <a:off x="2944813" y="863406"/>
            <a:ext cx="3427387" cy="212946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卫星通信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086810" y="3291830"/>
            <a:ext cx="3672408" cy="461665"/>
          </a:xfrm>
          <a:prstGeom prst="rect">
            <a:avLst/>
          </a:prstGeom>
          <a:noFill/>
          <a:ln w="9525">
            <a:noFill/>
            <a:miter lim="800000"/>
            <a:headEnd/>
            <a:tailEnd/>
          </a:ln>
        </p:spPr>
        <p:txBody>
          <a:bodyPr wrap="square">
            <a:spAutoFit/>
          </a:bodyPr>
          <a:lstStyle/>
          <a:p>
            <a:r>
              <a:rPr lang="zh-CN" altLang="zh-CN" sz="2400" b="1" dirty="0">
                <a:latin typeface="Calibri" pitchFamily="34" charset="0"/>
              </a:rPr>
              <a:t>中国北斗卫星导航系统</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9702" name="yh441.jpg" descr="id:2147507802;FounderCES"/>
          <p:cNvPicPr>
            <a:picLocks noChangeAspect="1" noChangeArrowheads="1"/>
          </p:cNvPicPr>
          <p:nvPr/>
        </p:nvPicPr>
        <p:blipFill>
          <a:blip r:embed="rId4"/>
          <a:srcRect/>
          <a:stretch>
            <a:fillRect/>
          </a:stretch>
        </p:blipFill>
        <p:spPr bwMode="auto">
          <a:xfrm>
            <a:off x="3059832" y="627534"/>
            <a:ext cx="3460725" cy="259196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光纤通信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846388" y="3668713"/>
            <a:ext cx="4067175" cy="963612"/>
          </a:xfrm>
          <a:prstGeom prst="rect">
            <a:avLst/>
          </a:prstGeom>
          <a:noFill/>
          <a:ln w="9525">
            <a:noFill/>
            <a:miter lim="800000"/>
            <a:headEnd/>
            <a:tailEnd/>
          </a:ln>
        </p:spPr>
        <p:txBody>
          <a:bodyPr>
            <a:spAutoFit/>
          </a:bodyPr>
          <a:lstStyle/>
          <a:p>
            <a:pPr>
              <a:lnSpc>
                <a:spcPct val="150000"/>
              </a:lnSpc>
            </a:pPr>
            <a:r>
              <a:rPr lang="zh-CN" altLang="zh-CN" sz="2000">
                <a:latin typeface="Calibri" pitchFamily="34" charset="0"/>
              </a:rPr>
              <a:t>利用频率单一、方向高度集中的激光进行通信</a:t>
            </a:r>
            <a:r>
              <a:rPr lang="en-US" altLang="zh-CN" sz="2000">
                <a:latin typeface="Calibri" pitchFamily="34" charset="0"/>
              </a:rPr>
              <a:t>,</a:t>
            </a:r>
            <a:r>
              <a:rPr lang="zh-CN" altLang="zh-CN" sz="2000">
                <a:latin typeface="Calibri" pitchFamily="34" charset="0"/>
              </a:rPr>
              <a:t>效果很好</a:t>
            </a:r>
            <a:r>
              <a:rPr lang="en-US" altLang="zh-CN" sz="2000">
                <a:latin typeface="Calibri" pitchFamily="34" charset="0"/>
              </a:rPr>
              <a:t>.</a:t>
            </a:r>
            <a:endParaRPr lang="zh-CN" altLang="zh-CN" sz="200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0726" name="yh442.jpg" descr="id:2147507845;FounderCES"/>
          <p:cNvPicPr>
            <a:picLocks noChangeAspect="1" noChangeArrowheads="1"/>
          </p:cNvPicPr>
          <p:nvPr/>
        </p:nvPicPr>
        <p:blipFill>
          <a:blip r:embed="rId4"/>
          <a:srcRect/>
          <a:stretch>
            <a:fillRect/>
          </a:stretch>
        </p:blipFill>
        <p:spPr bwMode="auto">
          <a:xfrm>
            <a:off x="3284538" y="1466850"/>
            <a:ext cx="2500312" cy="1900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dirty="0">
                <a:solidFill>
                  <a:srgbClr val="FF0000"/>
                </a:solidFill>
                <a:latin typeface="隶书"/>
                <a:ea typeface="隶书"/>
                <a:cs typeface="隶书"/>
              </a:rPr>
              <a:t>第十九章</a:t>
            </a:r>
          </a:p>
          <a:p>
            <a:pPr algn="ctr"/>
            <a:r>
              <a:rPr lang="zh-CN" altLang="en-US" sz="5400" b="1" dirty="0">
                <a:solidFill>
                  <a:srgbClr val="FF0000"/>
                </a:solidFill>
                <a:latin typeface="隶书"/>
                <a:ea typeface="隶书"/>
                <a:cs typeface="隶书"/>
              </a:rPr>
              <a:t>电磁波与信息时代</a:t>
            </a:r>
          </a:p>
        </p:txBody>
      </p:sp>
      <p:sp>
        <p:nvSpPr>
          <p:cNvPr id="64" name="文本框 78"/>
          <p:cNvSpPr txBox="1">
            <a:spLocks noChangeArrowheads="1"/>
          </p:cNvSpPr>
          <p:nvPr/>
        </p:nvSpPr>
        <p:spPr bwMode="auto">
          <a:xfrm>
            <a:off x="2673350" y="2171700"/>
            <a:ext cx="4632325"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1</a:t>
            </a:r>
            <a:r>
              <a:rPr lang="zh-CN" altLang="en-US" sz="3300" b="1">
                <a:solidFill>
                  <a:schemeClr val="accent1"/>
                </a:solidFill>
                <a:latin typeface="微软雅黑" pitchFamily="34" charset="-122"/>
                <a:ea typeface="微软雅黑" pitchFamily="34" charset="-122"/>
              </a:rPr>
              <a:t>节　最快的“信使”</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光纤通信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846388" y="3668713"/>
            <a:ext cx="4067175" cy="461665"/>
          </a:xfrm>
          <a:prstGeom prst="rect">
            <a:avLst/>
          </a:prstGeom>
          <a:noFill/>
          <a:ln w="9525">
            <a:noFill/>
            <a:miter lim="800000"/>
            <a:headEnd/>
            <a:tailEnd/>
          </a:ln>
        </p:spPr>
        <p:txBody>
          <a:bodyPr>
            <a:spAutoFit/>
          </a:bodyPr>
          <a:lstStyle/>
          <a:p>
            <a:r>
              <a:rPr lang="zh-CN" altLang="zh-CN" sz="2400" b="1" dirty="0">
                <a:latin typeface="Calibri" pitchFamily="34" charset="0"/>
              </a:rPr>
              <a:t>各式各样的光导纤维</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1750" name="yh443a.jpg" descr="id:2147507852;FounderCES"/>
          <p:cNvPicPr>
            <a:picLocks noChangeAspect="1" noChangeArrowheads="1"/>
          </p:cNvPicPr>
          <p:nvPr/>
        </p:nvPicPr>
        <p:blipFill>
          <a:blip r:embed="rId4"/>
          <a:srcRect/>
          <a:stretch>
            <a:fillRect/>
          </a:stretch>
        </p:blipFill>
        <p:spPr bwMode="auto">
          <a:xfrm>
            <a:off x="1086072" y="1498600"/>
            <a:ext cx="2360613" cy="1871662"/>
          </a:xfrm>
          <a:prstGeom prst="rect">
            <a:avLst/>
          </a:prstGeom>
          <a:noFill/>
          <a:ln w="9525">
            <a:noFill/>
            <a:miter lim="800000"/>
            <a:headEnd/>
            <a:tailEnd/>
          </a:ln>
        </p:spPr>
      </p:pic>
      <p:pic>
        <p:nvPicPr>
          <p:cNvPr id="31751" name="yh443b.jpg" descr="id:2147507859;FounderCES"/>
          <p:cNvPicPr>
            <a:picLocks noChangeAspect="1" noChangeArrowheads="1"/>
          </p:cNvPicPr>
          <p:nvPr/>
        </p:nvPicPr>
        <p:blipFill>
          <a:blip r:embed="rId5"/>
          <a:srcRect/>
          <a:stretch>
            <a:fillRect/>
          </a:stretch>
        </p:blipFill>
        <p:spPr bwMode="auto">
          <a:xfrm>
            <a:off x="4788024" y="1498600"/>
            <a:ext cx="2378075" cy="1711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光纤通信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923928" y="3030123"/>
            <a:ext cx="3744416" cy="523220"/>
          </a:xfrm>
          <a:prstGeom prst="rect">
            <a:avLst/>
          </a:prstGeom>
          <a:noFill/>
          <a:ln w="9525">
            <a:noFill/>
            <a:miter lim="800000"/>
            <a:headEnd/>
            <a:tailEnd/>
          </a:ln>
        </p:spPr>
        <p:txBody>
          <a:bodyPr wrap="square">
            <a:spAutoFit/>
          </a:bodyPr>
          <a:lstStyle/>
          <a:p>
            <a:r>
              <a:rPr lang="zh-CN" altLang="zh-CN" sz="2800" b="1" dirty="0">
                <a:latin typeface="Calibri" pitchFamily="34" charset="0"/>
              </a:rPr>
              <a:t>光在光导纤维中传播</a:t>
            </a:r>
            <a:r>
              <a:rPr lang="en-US" altLang="zh-CN" sz="2800" b="1" dirty="0">
                <a:latin typeface="Calibri" pitchFamily="34" charset="0"/>
              </a:rPr>
              <a:t>.</a:t>
            </a:r>
            <a:endParaRPr lang="zh-CN" altLang="zh-CN" sz="28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2774" name="yh444.jpg" descr="id:2147507866;FounderCES"/>
          <p:cNvPicPr>
            <a:picLocks noChangeAspect="1" noChangeArrowheads="1"/>
          </p:cNvPicPr>
          <p:nvPr/>
        </p:nvPicPr>
        <p:blipFill>
          <a:blip r:embed="rId4"/>
          <a:srcRect/>
          <a:stretch>
            <a:fillRect/>
          </a:stretch>
        </p:blipFill>
        <p:spPr bwMode="auto">
          <a:xfrm>
            <a:off x="2929141" y="1059583"/>
            <a:ext cx="5101366" cy="155344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第十九章</a:t>
            </a:r>
          </a:p>
          <a:p>
            <a:pPr algn="ctr"/>
            <a:r>
              <a:rPr lang="zh-CN" altLang="en-US" sz="5400" b="1">
                <a:solidFill>
                  <a:schemeClr val="accent1"/>
                </a:solidFill>
                <a:latin typeface="隶书"/>
                <a:ea typeface="隶书"/>
                <a:cs typeface="隶书"/>
              </a:rPr>
              <a:t>电磁波与信息时代</a:t>
            </a:r>
          </a:p>
        </p:txBody>
      </p:sp>
      <p:sp>
        <p:nvSpPr>
          <p:cNvPr id="64" name="文本框 78"/>
          <p:cNvSpPr txBox="1">
            <a:spLocks noChangeArrowheads="1"/>
          </p:cNvSpPr>
          <p:nvPr/>
        </p:nvSpPr>
        <p:spPr bwMode="auto">
          <a:xfrm>
            <a:off x="2673350" y="2171700"/>
            <a:ext cx="3786188"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走进互联网</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网络通信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455738" y="2931790"/>
            <a:ext cx="6811962" cy="1477962"/>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随着通信技术的发展</a:t>
            </a:r>
            <a:r>
              <a:rPr lang="en-US" altLang="zh-CN" sz="2000" b="1" dirty="0">
                <a:latin typeface="Calibri" pitchFamily="34" charset="0"/>
              </a:rPr>
              <a:t>,</a:t>
            </a:r>
            <a:r>
              <a:rPr lang="zh-CN" altLang="zh-CN" sz="2000" b="1" dirty="0">
                <a:latin typeface="Calibri" pitchFamily="34" charset="0"/>
              </a:rPr>
              <a:t>现在已经可以在很短的时间内传送很大的信息量</a:t>
            </a:r>
            <a:r>
              <a:rPr lang="en-US" altLang="zh-CN" sz="2000" b="1" dirty="0">
                <a:latin typeface="Calibri" pitchFamily="34" charset="0"/>
              </a:rPr>
              <a:t>,</a:t>
            </a:r>
            <a:r>
              <a:rPr lang="zh-CN" altLang="zh-CN" sz="2000" b="1" dirty="0">
                <a:latin typeface="Calibri" pitchFamily="34" charset="0"/>
              </a:rPr>
              <a:t>信息传送的速度越来越快</a:t>
            </a:r>
            <a:r>
              <a:rPr lang="en-US" altLang="zh-CN" sz="2000" b="1" dirty="0">
                <a:latin typeface="Calibri" pitchFamily="34" charset="0"/>
              </a:rPr>
              <a:t>,</a:t>
            </a:r>
            <a:r>
              <a:rPr lang="zh-CN" altLang="zh-CN" sz="2000" b="1" dirty="0">
                <a:latin typeface="Calibri" pitchFamily="34" charset="0"/>
              </a:rPr>
              <a:t>甚至能够满足电视等活动画面的需要</a:t>
            </a:r>
            <a:r>
              <a:rPr lang="en-US" altLang="zh-CN" sz="2000" b="1" dirty="0">
                <a:latin typeface="Calibri" pitchFamily="34" charset="0"/>
              </a:rPr>
              <a:t>,</a:t>
            </a:r>
            <a:r>
              <a:rPr lang="zh-CN" altLang="zh-CN" sz="2000" b="1" dirty="0">
                <a:latin typeface="Calibri" pitchFamily="34" charset="0"/>
              </a:rPr>
              <a:t>我们已经可以轻松地在网上看电视了</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5846" name="yh449.jpg" descr="id:2147508198;FounderCES"/>
          <p:cNvPicPr>
            <a:picLocks noChangeAspect="1" noChangeArrowheads="1"/>
          </p:cNvPicPr>
          <p:nvPr/>
        </p:nvPicPr>
        <p:blipFill>
          <a:blip r:embed="rId4"/>
          <a:srcRect/>
          <a:stretch>
            <a:fillRect/>
          </a:stretch>
        </p:blipFill>
        <p:spPr bwMode="auto">
          <a:xfrm>
            <a:off x="3260725" y="483518"/>
            <a:ext cx="3565227" cy="22529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网络通信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333500" y="1849438"/>
            <a:ext cx="6811963" cy="1691104"/>
          </a:xfrm>
          <a:prstGeom prst="rect">
            <a:avLst/>
          </a:prstGeom>
          <a:noFill/>
          <a:ln w="9525">
            <a:noFill/>
            <a:miter lim="800000"/>
            <a:headEnd/>
            <a:tailEnd/>
          </a:ln>
        </p:spPr>
        <p:txBody>
          <a:bodyPr>
            <a:spAutoFit/>
          </a:bodyPr>
          <a:lstStyle/>
          <a:p>
            <a:pPr>
              <a:lnSpc>
                <a:spcPct val="150000"/>
              </a:lnSpc>
            </a:pPr>
            <a:r>
              <a:rPr lang="zh-CN" altLang="zh-CN" sz="2400" b="1" dirty="0">
                <a:latin typeface="Calibri" pitchFamily="34" charset="0"/>
              </a:rPr>
              <a:t>在计算机网络技术中有很多专用的术语</a:t>
            </a:r>
            <a:r>
              <a:rPr lang="en-US" altLang="zh-CN" sz="2400" b="1" dirty="0">
                <a:latin typeface="Calibri" pitchFamily="34" charset="0"/>
              </a:rPr>
              <a:t>,</a:t>
            </a:r>
            <a:r>
              <a:rPr lang="zh-CN" altLang="zh-CN" sz="2400" b="1" dirty="0">
                <a:latin typeface="Calibri" pitchFamily="34" charset="0"/>
              </a:rPr>
              <a:t>或者是一些英文缩写的符号等</a:t>
            </a:r>
            <a:r>
              <a:rPr lang="en-US" altLang="zh-CN" sz="2400" b="1" dirty="0">
                <a:latin typeface="Calibri" pitchFamily="34" charset="0"/>
              </a:rPr>
              <a:t>,</a:t>
            </a:r>
            <a:r>
              <a:rPr lang="zh-CN" altLang="zh-CN" sz="2400" b="1" dirty="0">
                <a:latin typeface="Calibri" pitchFamily="34" charset="0"/>
              </a:rPr>
              <a:t>我们需要了解一些常规的术语或者符号的意思</a:t>
            </a:r>
            <a:r>
              <a:rPr lang="en-US" altLang="zh-CN" sz="2400" b="1" dirty="0">
                <a:latin typeface="Calibri" pitchFamily="34" charset="0"/>
              </a:rPr>
              <a:t>,</a:t>
            </a:r>
            <a:r>
              <a:rPr lang="zh-CN" altLang="zh-CN" sz="2400" b="1" dirty="0">
                <a:latin typeface="Calibri" pitchFamily="34" charset="0"/>
              </a:rPr>
              <a:t>这样便于我们更好地上网学习</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1.png"/>
          <p:cNvPicPr>
            <a:picLocks noChangeAspect="1"/>
          </p:cNvPicPr>
          <p:nvPr/>
        </p:nvPicPr>
        <p:blipFill>
          <a:blip r:embed="rId3"/>
          <a:srcRect/>
          <a:stretch>
            <a:fillRect/>
          </a:stretch>
        </p:blipFill>
        <p:spPr bwMode="auto">
          <a:xfrm>
            <a:off x="123825" y="819150"/>
            <a:ext cx="1547813"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电子邮件</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450850" y="1336675"/>
            <a:ext cx="8242300" cy="3784600"/>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网络通信中电子邮件的传送</a:t>
            </a:r>
            <a:r>
              <a:rPr lang="en-US" altLang="zh-CN" sz="2000" b="1" dirty="0">
                <a:latin typeface="Calibri" pitchFamily="34" charset="0"/>
              </a:rPr>
              <a:t>:</a:t>
            </a:r>
          </a:p>
          <a:p>
            <a:pPr>
              <a:lnSpc>
                <a:spcPct val="150000"/>
              </a:lnSpc>
            </a:pPr>
            <a:r>
              <a:rPr lang="en-US" altLang="zh-CN" sz="2000" b="1" dirty="0">
                <a:latin typeface="Calibri" pitchFamily="34" charset="0"/>
              </a:rPr>
              <a:t>(1)</a:t>
            </a:r>
            <a:r>
              <a:rPr lang="zh-CN" altLang="en-US" sz="2000" b="1" dirty="0">
                <a:latin typeface="Calibri" pitchFamily="34" charset="0"/>
              </a:rPr>
              <a:t>电子邮件不是计算机对计算机传送的</a:t>
            </a:r>
            <a:r>
              <a:rPr lang="en-US" altLang="zh-CN" sz="2000" b="1" dirty="0">
                <a:latin typeface="Calibri" pitchFamily="34" charset="0"/>
              </a:rPr>
              <a:t>,</a:t>
            </a:r>
            <a:r>
              <a:rPr lang="zh-CN" altLang="en-US" sz="2000" b="1" dirty="0">
                <a:latin typeface="Calibri" pitchFamily="34" charset="0"/>
              </a:rPr>
              <a:t>而是双方都要通过邮件服务器来进行邮件的交换</a:t>
            </a:r>
            <a:r>
              <a:rPr lang="en-US" altLang="zh-CN" sz="2000" b="1" dirty="0">
                <a:latin typeface="Calibri" pitchFamily="34" charset="0"/>
              </a:rPr>
              <a:t>,</a:t>
            </a:r>
            <a:r>
              <a:rPr lang="zh-CN" altLang="en-US" sz="2000" b="1" dirty="0">
                <a:latin typeface="Calibri" pitchFamily="34" charset="0"/>
              </a:rPr>
              <a:t>所以只要你没有从邮件服务器上收取</a:t>
            </a:r>
            <a:r>
              <a:rPr lang="en-US" altLang="zh-CN" sz="2000" b="1" dirty="0">
                <a:latin typeface="Calibri" pitchFamily="34" charset="0"/>
              </a:rPr>
              <a:t>,</a:t>
            </a:r>
            <a:r>
              <a:rPr lang="zh-CN" altLang="en-US" sz="2000" b="1" dirty="0">
                <a:latin typeface="Calibri" pitchFamily="34" charset="0"/>
              </a:rPr>
              <a:t>那么邮件在相当长的一段时间内都会保留在服务器上</a:t>
            </a:r>
            <a:r>
              <a:rPr lang="en-US" altLang="zh-CN" sz="2000" b="1" dirty="0">
                <a:latin typeface="Calibri" pitchFamily="34" charset="0"/>
              </a:rPr>
              <a:t>;</a:t>
            </a:r>
          </a:p>
          <a:p>
            <a:pPr>
              <a:lnSpc>
                <a:spcPct val="150000"/>
              </a:lnSpc>
            </a:pPr>
            <a:r>
              <a:rPr lang="en-US" altLang="zh-CN" sz="2000" b="1" dirty="0">
                <a:latin typeface="Calibri" pitchFamily="34" charset="0"/>
              </a:rPr>
              <a:t>(2)</a:t>
            </a:r>
            <a:r>
              <a:rPr lang="zh-CN" altLang="en-US" sz="2000" b="1" dirty="0">
                <a:latin typeface="Calibri" pitchFamily="34" charset="0"/>
              </a:rPr>
              <a:t>电子邮件是一种用电子手段提供信息交换的通信方式</a:t>
            </a:r>
            <a:r>
              <a:rPr lang="en-US" altLang="zh-CN" sz="2000" b="1" dirty="0">
                <a:latin typeface="Calibri" pitchFamily="34" charset="0"/>
              </a:rPr>
              <a:t>,</a:t>
            </a:r>
            <a:r>
              <a:rPr lang="zh-CN" altLang="en-US" sz="2000" b="1" dirty="0">
                <a:latin typeface="Calibri" pitchFamily="34" charset="0"/>
              </a:rPr>
              <a:t>是因特网应用最广的服务</a:t>
            </a:r>
            <a:r>
              <a:rPr lang="en-US" altLang="zh-CN" sz="2000" b="1" dirty="0">
                <a:latin typeface="Calibri" pitchFamily="34" charset="0"/>
              </a:rPr>
              <a:t>,</a:t>
            </a:r>
            <a:r>
              <a:rPr lang="zh-CN" altLang="en-US" sz="2000" b="1" dirty="0">
                <a:latin typeface="Calibri" pitchFamily="34" charset="0"/>
              </a:rPr>
              <a:t>以非常快速的方式</a:t>
            </a:r>
            <a:r>
              <a:rPr lang="en-US" altLang="zh-CN" sz="2000" b="1" dirty="0">
                <a:latin typeface="Calibri" pitchFamily="34" charset="0"/>
              </a:rPr>
              <a:t>(</a:t>
            </a:r>
            <a:r>
              <a:rPr lang="zh-CN" altLang="en-US" sz="2000" b="1" dirty="0">
                <a:latin typeface="Calibri" pitchFamily="34" charset="0"/>
              </a:rPr>
              <a:t>几秒钟之内可以发送到世界上任何你指定的目的地</a:t>
            </a:r>
            <a:r>
              <a:rPr lang="en-US" altLang="zh-CN" sz="2000" b="1" dirty="0">
                <a:latin typeface="Calibri" pitchFamily="34" charset="0"/>
              </a:rPr>
              <a:t>),</a:t>
            </a:r>
            <a:r>
              <a:rPr lang="zh-CN" altLang="en-US" sz="2000" b="1" dirty="0">
                <a:latin typeface="Calibri" pitchFamily="34" charset="0"/>
              </a:rPr>
              <a:t>与世界上任何一个角落的网络用户联系</a:t>
            </a:r>
            <a:r>
              <a:rPr lang="en-US" altLang="zh-CN" sz="2000" b="1" dirty="0">
                <a:latin typeface="Calibri" pitchFamily="34" charset="0"/>
              </a:rPr>
              <a:t>,</a:t>
            </a:r>
            <a:r>
              <a:rPr lang="zh-CN" altLang="en-US" sz="2000" b="1" dirty="0">
                <a:latin typeface="Calibri" pitchFamily="34" charset="0"/>
              </a:rPr>
              <a:t>这些电子邮件可以是文字、图像、声音等各种形式</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3" name="图片 2" descr="D:\工作\很多图\刷易错.png刷易错"/>
          <p:cNvPicPr>
            <a:picLocks noChangeAspect="1"/>
          </p:cNvPicPr>
          <p:nvPr/>
        </p:nvPicPr>
        <p:blipFill>
          <a:blip r:embed="rId3"/>
          <a:srcRect/>
          <a:stretch>
            <a:fillRect/>
          </a:stretch>
        </p:blipFill>
        <p:spPr bwMode="auto">
          <a:xfrm>
            <a:off x="228600" y="814388"/>
            <a:ext cx="1601788" cy="676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72103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26654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网上学校</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555776" y="3886111"/>
            <a:ext cx="4846339" cy="400110"/>
          </a:xfrm>
          <a:prstGeom prst="rect">
            <a:avLst/>
          </a:prstGeom>
          <a:noFill/>
          <a:ln w="9525">
            <a:noFill/>
            <a:miter lim="800000"/>
            <a:headEnd/>
            <a:tailEnd/>
          </a:ln>
        </p:spPr>
        <p:txBody>
          <a:bodyPr wrap="square">
            <a:spAutoFit/>
          </a:bodyPr>
          <a:lstStyle/>
          <a:p>
            <a:r>
              <a:rPr lang="zh-CN" altLang="zh-CN" sz="2000" b="1" dirty="0">
                <a:latin typeface="Calibri" pitchFamily="34" charset="0"/>
              </a:rPr>
              <a:t>我们要正确利用网络</a:t>
            </a:r>
            <a:r>
              <a:rPr lang="en-US" altLang="zh-CN" sz="2000" b="1" dirty="0">
                <a:latin typeface="Calibri" pitchFamily="34" charset="0"/>
              </a:rPr>
              <a:t>,</a:t>
            </a:r>
            <a:r>
              <a:rPr lang="zh-CN" altLang="zh-CN" sz="2000" b="1" dirty="0">
                <a:latin typeface="Calibri" pitchFamily="34" charset="0"/>
              </a:rPr>
              <a:t>防止沉迷网络游戏</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38917" name="yh451.jpg" descr="id:2147508249;FounderCES"/>
          <p:cNvPicPr>
            <a:picLocks noChangeAspect="1" noChangeArrowheads="1"/>
          </p:cNvPicPr>
          <p:nvPr/>
        </p:nvPicPr>
        <p:blipFill>
          <a:blip r:embed="rId3"/>
          <a:srcRect/>
          <a:stretch>
            <a:fillRect/>
          </a:stretch>
        </p:blipFill>
        <p:spPr bwMode="auto">
          <a:xfrm>
            <a:off x="3131840" y="812757"/>
            <a:ext cx="3312368" cy="2804014"/>
          </a:xfrm>
          <a:prstGeom prst="rect">
            <a:avLst/>
          </a:prstGeom>
          <a:noFill/>
          <a:ln w="9525">
            <a:noFill/>
            <a:miter lim="800000"/>
            <a:headEnd/>
            <a:tailEnd/>
          </a:ln>
        </p:spPr>
      </p:pic>
      <p:pic>
        <p:nvPicPr>
          <p:cNvPr id="12" name="图片 11" descr="图片6.png"/>
          <p:cNvPicPr>
            <a:picLocks noChangeAspect="1"/>
          </p:cNvPicPr>
          <p:nvPr/>
        </p:nvPicPr>
        <p:blipFill>
          <a:blip r:embed="rId4"/>
          <a:srcRect/>
          <a:stretch>
            <a:fillRect/>
          </a:stretch>
        </p:blipFill>
        <p:spPr bwMode="auto">
          <a:xfrm>
            <a:off x="246063" y="827088"/>
            <a:ext cx="1597025" cy="671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6" presetClass="entr" presetSubtype="0" fill="hold"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00" y="-2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电磁波的产生</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592750" y="3363838"/>
            <a:ext cx="4751388" cy="962025"/>
          </a:xfrm>
          <a:prstGeom prst="rect">
            <a:avLst/>
          </a:prstGeom>
          <a:noFill/>
          <a:ln w="9525">
            <a:noFill/>
            <a:miter lim="800000"/>
            <a:headEnd/>
            <a:tailEnd/>
          </a:ln>
        </p:spPr>
        <p:txBody>
          <a:bodyPr>
            <a:spAutoFit/>
          </a:bodyPr>
          <a:lstStyle/>
          <a:p>
            <a:pPr>
              <a:lnSpc>
                <a:spcPct val="150000"/>
              </a:lnSpc>
            </a:pPr>
            <a:r>
              <a:rPr lang="zh-CN" altLang="zh-CN" sz="2000" b="1" dirty="0">
                <a:latin typeface="Calibri" pitchFamily="34" charset="0"/>
              </a:rPr>
              <a:t>电磁波的形成类似水波的形成</a:t>
            </a:r>
            <a:r>
              <a:rPr lang="en-US" altLang="zh-CN" sz="2000" b="1" dirty="0">
                <a:latin typeface="Calibri" pitchFamily="34" charset="0"/>
              </a:rPr>
              <a:t>,</a:t>
            </a:r>
            <a:r>
              <a:rPr lang="zh-CN" altLang="zh-CN" sz="2000" b="1" dirty="0">
                <a:latin typeface="Calibri" pitchFamily="34" charset="0"/>
              </a:rPr>
              <a:t>木杆的上下振动</a:t>
            </a:r>
            <a:r>
              <a:rPr lang="en-US" altLang="zh-CN" sz="2000" b="1" dirty="0">
                <a:latin typeface="Calibri" pitchFamily="34" charset="0"/>
              </a:rPr>
              <a:t>,</a:t>
            </a:r>
            <a:r>
              <a:rPr lang="zh-CN" altLang="zh-CN" sz="2000" b="1" dirty="0">
                <a:latin typeface="Calibri" pitchFamily="34" charset="0"/>
              </a:rPr>
              <a:t>通过水使振动向外传播形成水波</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8" name="图片 17"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3318" name="yh409.jpg" descr="id:2147507150;FounderCES"/>
          <p:cNvPicPr>
            <a:picLocks noChangeAspect="1" noChangeArrowheads="1"/>
          </p:cNvPicPr>
          <p:nvPr/>
        </p:nvPicPr>
        <p:blipFill>
          <a:blip r:embed="rId4"/>
          <a:srcRect/>
          <a:stretch>
            <a:fillRect/>
          </a:stretch>
        </p:blipFill>
        <p:spPr bwMode="auto">
          <a:xfrm>
            <a:off x="2774950" y="1059581"/>
            <a:ext cx="3906478" cy="21963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电磁波的特点</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044444" y="3435846"/>
            <a:ext cx="6257571" cy="1200329"/>
          </a:xfrm>
          <a:prstGeom prst="rect">
            <a:avLst/>
          </a:prstGeom>
          <a:noFill/>
          <a:ln w="9525">
            <a:noFill/>
            <a:miter lim="800000"/>
            <a:headEnd/>
            <a:tailEnd/>
          </a:ln>
        </p:spPr>
        <p:txBody>
          <a:bodyPr wrap="square">
            <a:spAutoFit/>
          </a:bodyPr>
          <a:lstStyle/>
          <a:p>
            <a:r>
              <a:rPr lang="zh-CN" altLang="zh-CN" sz="2400" b="1" dirty="0">
                <a:latin typeface="Calibri" pitchFamily="34" charset="0"/>
              </a:rPr>
              <a:t>广播电台、电视台及移动电话都能发射电磁波</a:t>
            </a:r>
            <a:r>
              <a:rPr lang="en-US" altLang="zh-CN" sz="2400" b="1" dirty="0">
                <a:latin typeface="Calibri" pitchFamily="34" charset="0"/>
              </a:rPr>
              <a:t>,</a:t>
            </a:r>
            <a:r>
              <a:rPr lang="zh-CN" altLang="zh-CN" sz="2400" b="1" dirty="0">
                <a:latin typeface="Calibri" pitchFamily="34" charset="0"/>
              </a:rPr>
              <a:t>这些电磁波就是靠它们里面复杂的电子线路产生迅速变化的电流而产生的</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8" name="图片 17"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4342" name="yh412.jpg" descr="id:2147507200;FounderCES"/>
          <p:cNvPicPr>
            <a:picLocks noChangeAspect="1" noChangeArrowheads="1"/>
          </p:cNvPicPr>
          <p:nvPr/>
        </p:nvPicPr>
        <p:blipFill>
          <a:blip r:embed="rId4"/>
          <a:srcRect/>
          <a:stretch>
            <a:fillRect/>
          </a:stretch>
        </p:blipFill>
        <p:spPr bwMode="auto">
          <a:xfrm>
            <a:off x="4139952" y="267494"/>
            <a:ext cx="2304256" cy="29197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电磁波的特点</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547664" y="1527175"/>
            <a:ext cx="6480720" cy="2308324"/>
          </a:xfrm>
          <a:prstGeom prst="rect">
            <a:avLst/>
          </a:prstGeom>
          <a:noFill/>
          <a:ln w="9525">
            <a:noFill/>
            <a:miter lim="800000"/>
            <a:headEnd/>
            <a:tailEnd/>
          </a:ln>
        </p:spPr>
        <p:txBody>
          <a:bodyPr wrap="square">
            <a:spAutoFit/>
          </a:bodyPr>
          <a:lstStyle/>
          <a:p>
            <a:pPr>
              <a:lnSpc>
                <a:spcPct val="150000"/>
              </a:lnSpc>
            </a:pPr>
            <a:r>
              <a:rPr lang="en-US" altLang="zh-CN" sz="2400" b="1" dirty="0">
                <a:latin typeface="Calibri" pitchFamily="34" charset="0"/>
              </a:rPr>
              <a:t>1.</a:t>
            </a:r>
            <a:r>
              <a:rPr lang="zh-CN" altLang="zh-CN" sz="2400" b="1" dirty="0">
                <a:latin typeface="Calibri" pitchFamily="34" charset="0"/>
              </a:rPr>
              <a:t>导体中有电流时不一定会产生电磁波</a:t>
            </a:r>
            <a:r>
              <a:rPr lang="en-US" altLang="zh-CN" sz="2400" b="1" dirty="0">
                <a:latin typeface="Calibri" pitchFamily="34" charset="0"/>
              </a:rPr>
              <a:t>,</a:t>
            </a:r>
            <a:r>
              <a:rPr lang="zh-CN" altLang="zh-CN" sz="2400" b="1" dirty="0">
                <a:latin typeface="Calibri" pitchFamily="34" charset="0"/>
              </a:rPr>
              <a:t>只有当电流迅速变化时才能在其周围的空间产生电磁波</a:t>
            </a:r>
            <a:r>
              <a:rPr lang="en-US" altLang="zh-CN" sz="2400" b="1" dirty="0">
                <a:latin typeface="Calibri" pitchFamily="34" charset="0"/>
              </a:rPr>
              <a:t>,</a:t>
            </a:r>
            <a:r>
              <a:rPr lang="zh-CN" altLang="zh-CN" sz="2400" b="1" dirty="0">
                <a:latin typeface="Calibri" pitchFamily="34" charset="0"/>
              </a:rPr>
              <a:t>稳恒电流不能产生电磁波</a:t>
            </a:r>
            <a:r>
              <a:rPr lang="en-US" altLang="zh-CN" sz="2400" b="1" dirty="0">
                <a:latin typeface="Calibri" pitchFamily="34" charset="0"/>
              </a:rPr>
              <a:t>.</a:t>
            </a:r>
            <a:endParaRPr lang="zh-CN" altLang="zh-CN" sz="2400" b="1" dirty="0">
              <a:latin typeface="Calibri" pitchFamily="34" charset="0"/>
            </a:endParaRPr>
          </a:p>
          <a:p>
            <a:pPr>
              <a:lnSpc>
                <a:spcPct val="150000"/>
              </a:lnSpc>
            </a:pPr>
            <a:r>
              <a:rPr lang="en-US" altLang="zh-CN" sz="2400" b="1" dirty="0">
                <a:latin typeface="Calibri" pitchFamily="34" charset="0"/>
              </a:rPr>
              <a:t>2.</a:t>
            </a:r>
            <a:r>
              <a:rPr lang="zh-CN" altLang="zh-CN" sz="2400" b="1" dirty="0">
                <a:latin typeface="Calibri" pitchFamily="34" charset="0"/>
              </a:rPr>
              <a:t>可见光、不可见光也是电磁波</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1.png"/>
          <p:cNvPicPr>
            <a:picLocks noChangeAspect="1"/>
          </p:cNvPicPr>
          <p:nvPr/>
        </p:nvPicPr>
        <p:blipFill>
          <a:blip r:embed="rId3"/>
          <a:srcRect/>
          <a:stretch>
            <a:fillRect/>
          </a:stretch>
        </p:blipFill>
        <p:spPr bwMode="auto">
          <a:xfrm>
            <a:off x="150813" y="857250"/>
            <a:ext cx="1547812"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电磁波的应用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627188" y="1019175"/>
            <a:ext cx="5949950" cy="1885950"/>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                                            </a:t>
            </a:r>
            <a:r>
              <a:rPr lang="zh-CN" altLang="zh-CN" sz="2000" b="1" dirty="0">
                <a:latin typeface="Calibri" pitchFamily="34" charset="0"/>
              </a:rPr>
              <a:t>微波炉</a:t>
            </a:r>
            <a:r>
              <a:rPr lang="en-US" altLang="zh-CN" sz="2000" b="1" dirty="0">
                <a:latin typeface="Calibri" pitchFamily="34" charset="0"/>
              </a:rPr>
              <a:t/>
            </a:r>
            <a:br>
              <a:rPr lang="en-US" altLang="zh-CN" sz="2000" b="1" dirty="0">
                <a:latin typeface="Calibri" pitchFamily="34" charset="0"/>
              </a:rPr>
            </a:br>
            <a:r>
              <a:rPr lang="zh-CN" altLang="zh-CN" sz="2000" b="1" dirty="0">
                <a:latin typeface="Calibri" pitchFamily="34" charset="0"/>
              </a:rPr>
              <a:t>微波炉是利用电磁波来加热食品的</a:t>
            </a:r>
            <a:r>
              <a:rPr lang="en-US" altLang="zh-CN" sz="2000" b="1" dirty="0">
                <a:latin typeface="Calibri" pitchFamily="34" charset="0"/>
              </a:rPr>
              <a:t>.</a:t>
            </a:r>
            <a:r>
              <a:rPr lang="zh-CN" altLang="zh-CN" sz="2000" b="1" dirty="0">
                <a:latin typeface="Calibri" pitchFamily="34" charset="0"/>
              </a:rPr>
              <a:t>微波炉可以产生很强的电磁波</a:t>
            </a:r>
            <a:r>
              <a:rPr lang="en-US" altLang="zh-CN" sz="2000" b="1" dirty="0">
                <a:latin typeface="Calibri" pitchFamily="34" charset="0"/>
              </a:rPr>
              <a:t>(</a:t>
            </a:r>
            <a:r>
              <a:rPr lang="zh-CN" altLang="zh-CN" sz="2000" b="1" dirty="0">
                <a:latin typeface="Calibri" pitchFamily="34" charset="0"/>
              </a:rPr>
              <a:t>微波</a:t>
            </a:r>
            <a:r>
              <a:rPr lang="en-US" altLang="zh-CN" sz="2000" b="1" dirty="0">
                <a:latin typeface="Calibri" pitchFamily="34" charset="0"/>
              </a:rPr>
              <a:t>),</a:t>
            </a:r>
            <a:r>
              <a:rPr lang="zh-CN" altLang="zh-CN" sz="2000" b="1" dirty="0">
                <a:latin typeface="Calibri" pitchFamily="34" charset="0"/>
              </a:rPr>
              <a:t>食物的分子在微波的作用下剧烈振动</a:t>
            </a:r>
            <a:r>
              <a:rPr lang="en-US" altLang="zh-CN" sz="2000" b="1" dirty="0">
                <a:latin typeface="Calibri" pitchFamily="34" charset="0"/>
              </a:rPr>
              <a:t>,</a:t>
            </a:r>
            <a:r>
              <a:rPr lang="zh-CN" altLang="zh-CN" sz="2000" b="1" dirty="0">
                <a:latin typeface="Calibri" pitchFamily="34" charset="0"/>
              </a:rPr>
              <a:t>使得内能增加</a:t>
            </a:r>
            <a:r>
              <a:rPr lang="en-US" altLang="zh-CN" sz="2000" b="1" dirty="0">
                <a:latin typeface="Calibri" pitchFamily="34" charset="0"/>
              </a:rPr>
              <a:t>,</a:t>
            </a:r>
            <a:r>
              <a:rPr lang="zh-CN" altLang="zh-CN" sz="2000" b="1" dirty="0">
                <a:latin typeface="Calibri" pitchFamily="34" charset="0"/>
              </a:rPr>
              <a:t>温度升高</a:t>
            </a:r>
            <a:r>
              <a:rPr lang="en-US" altLang="zh-CN" sz="2000" b="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6389" name="yh416.jpg" descr="id:2147507243;FounderCES"/>
          <p:cNvPicPr>
            <a:picLocks noChangeAspect="1" noChangeArrowheads="1"/>
          </p:cNvPicPr>
          <p:nvPr/>
        </p:nvPicPr>
        <p:blipFill>
          <a:blip r:embed="rId3"/>
          <a:srcRect/>
          <a:stretch>
            <a:fillRect/>
          </a:stretch>
        </p:blipFill>
        <p:spPr bwMode="auto">
          <a:xfrm>
            <a:off x="2503488" y="3117850"/>
            <a:ext cx="3871912" cy="1677988"/>
          </a:xfrm>
          <a:prstGeom prst="rect">
            <a:avLst/>
          </a:prstGeom>
          <a:noFill/>
          <a:ln w="9525">
            <a:noFill/>
            <a:miter lim="800000"/>
            <a:headEnd/>
            <a:tailEnd/>
          </a:ln>
        </p:spPr>
      </p:pic>
      <p:pic>
        <p:nvPicPr>
          <p:cNvPr id="12" name="Picture 2" descr="C:\Users\Administrator\Desktop\生活中的物理.png"/>
          <p:cNvPicPr>
            <a:picLocks noChangeAspect="1" noChangeArrowheads="1"/>
          </p:cNvPicPr>
          <p:nvPr/>
        </p:nvPicPr>
        <p:blipFill>
          <a:blip r:embed="rId4"/>
          <a:srcRect/>
          <a:stretch>
            <a:fillRect/>
          </a:stretch>
        </p:blipFill>
        <p:spPr bwMode="auto">
          <a:xfrm>
            <a:off x="206375" y="992188"/>
            <a:ext cx="1858963" cy="523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电磁波的应用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749425" y="1439863"/>
            <a:ext cx="5948363" cy="1423987"/>
          </a:xfrm>
          <a:prstGeom prst="rect">
            <a:avLst/>
          </a:prstGeom>
          <a:noFill/>
          <a:ln w="9525">
            <a:noFill/>
            <a:miter lim="800000"/>
            <a:headEnd/>
            <a:tailEnd/>
          </a:ln>
        </p:spPr>
        <p:txBody>
          <a:bodyPr>
            <a:spAutoFit/>
          </a:bodyPr>
          <a:lstStyle/>
          <a:p>
            <a:pPr>
              <a:lnSpc>
                <a:spcPct val="150000"/>
              </a:lnSpc>
            </a:pPr>
            <a:r>
              <a:rPr lang="zh-CN" altLang="zh-CN" sz="2000">
                <a:latin typeface="Calibri" pitchFamily="34" charset="0"/>
              </a:rPr>
              <a:t>隐形飞机是一种先进的军用飞机</a:t>
            </a:r>
            <a:r>
              <a:rPr lang="en-US" altLang="zh-CN" sz="2000">
                <a:latin typeface="Calibri" pitchFamily="34" charset="0"/>
              </a:rPr>
              <a:t>,</a:t>
            </a:r>
            <a:r>
              <a:rPr lang="zh-CN" altLang="zh-CN" sz="2000">
                <a:latin typeface="Calibri" pitchFamily="34" charset="0"/>
              </a:rPr>
              <a:t>可以防止被雷达发现</a:t>
            </a:r>
            <a:r>
              <a:rPr lang="en-US" altLang="zh-CN" sz="2000">
                <a:latin typeface="Calibri" pitchFamily="34" charset="0"/>
              </a:rPr>
              <a:t>,</a:t>
            </a:r>
            <a:r>
              <a:rPr lang="zh-CN" altLang="zh-CN" sz="2000">
                <a:latin typeface="Calibri" pitchFamily="34" charset="0"/>
              </a:rPr>
              <a:t>隐形飞机用的主要是吸收电磁波的材料</a:t>
            </a:r>
            <a:r>
              <a:rPr lang="en-US" altLang="zh-CN" sz="2000">
                <a:latin typeface="Calibri" pitchFamily="34" charset="0"/>
              </a:rPr>
              <a:t>,</a:t>
            </a:r>
            <a:r>
              <a:rPr lang="zh-CN" altLang="zh-CN" sz="2000">
                <a:latin typeface="Calibri" pitchFamily="34" charset="0"/>
              </a:rPr>
              <a:t>它能减少飞机对电磁波的反射</a:t>
            </a:r>
            <a:r>
              <a:rPr lang="en-US" altLang="zh-CN" sz="2000">
                <a:latin typeface="Calibri" pitchFamily="34" charset="0"/>
              </a:rPr>
              <a:t>,</a:t>
            </a:r>
            <a:r>
              <a:rPr lang="zh-CN" altLang="zh-CN" sz="2000">
                <a:latin typeface="Calibri" pitchFamily="34" charset="0"/>
              </a:rPr>
              <a:t>使雷达很难发现它</a:t>
            </a:r>
            <a:r>
              <a:rPr lang="en-US" altLang="zh-CN" sz="2000">
                <a:latin typeface="Calibri" pitchFamily="34" charset="0"/>
              </a:rPr>
              <a:t>.</a:t>
            </a:r>
            <a:endParaRPr lang="zh-CN" altLang="zh-CN" sz="200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7414" name="yh414.jpg" descr="id:2147507271;FounderCES"/>
          <p:cNvPicPr>
            <a:picLocks noChangeAspect="1" noChangeArrowheads="1"/>
          </p:cNvPicPr>
          <p:nvPr/>
        </p:nvPicPr>
        <p:blipFill>
          <a:blip r:embed="rId4"/>
          <a:srcRect/>
          <a:stretch>
            <a:fillRect/>
          </a:stretch>
        </p:blipFill>
        <p:spPr bwMode="auto">
          <a:xfrm>
            <a:off x="3055938" y="2995613"/>
            <a:ext cx="2738437" cy="17954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电磁波的应用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66709" y="1779661"/>
            <a:ext cx="7560840" cy="461665"/>
          </a:xfrm>
          <a:prstGeom prst="rect">
            <a:avLst/>
          </a:prstGeom>
          <a:noFill/>
          <a:ln w="9525">
            <a:noFill/>
            <a:miter lim="800000"/>
            <a:headEnd/>
            <a:tailEnd/>
          </a:ln>
        </p:spPr>
        <p:txBody>
          <a:bodyPr wrap="square">
            <a:spAutoFit/>
          </a:bodyPr>
          <a:lstStyle/>
          <a:p>
            <a:r>
              <a:rPr lang="zh-CN" altLang="zh-CN" sz="2400" b="1" dirty="0">
                <a:latin typeface="Calibri" pitchFamily="34" charset="0"/>
              </a:rPr>
              <a:t>光速即为电磁波传播速度</a:t>
            </a:r>
            <a:r>
              <a:rPr lang="en-US" altLang="zh-CN" sz="2400" b="1" dirty="0">
                <a:latin typeface="Calibri" pitchFamily="34" charset="0"/>
              </a:rPr>
              <a:t>;</a:t>
            </a:r>
            <a:r>
              <a:rPr lang="zh-CN" altLang="zh-CN" sz="2400" b="1" dirty="0">
                <a:latin typeface="Calibri" pitchFamily="34" charset="0"/>
              </a:rPr>
              <a:t>真空中的光速</a:t>
            </a:r>
            <a:r>
              <a:rPr lang="en-US" altLang="zh-CN" sz="2400" b="1" dirty="0">
                <a:latin typeface="Calibri" pitchFamily="34" charset="0"/>
              </a:rPr>
              <a:t>:</a:t>
            </a:r>
            <a:r>
              <a:rPr lang="en-US" altLang="zh-CN" sz="2400" b="1" i="1" dirty="0">
                <a:latin typeface="Calibri" pitchFamily="34" charset="0"/>
              </a:rPr>
              <a:t>c</a:t>
            </a:r>
            <a:r>
              <a:rPr lang="en-US" altLang="zh-CN" sz="2400" b="1" dirty="0">
                <a:latin typeface="Calibri" pitchFamily="34" charset="0"/>
              </a:rPr>
              <a:t>=3×10</a:t>
            </a:r>
            <a:r>
              <a:rPr lang="en-US" altLang="zh-CN" sz="2400" b="1" baseline="30000" dirty="0">
                <a:latin typeface="Calibri" pitchFamily="34" charset="0"/>
              </a:rPr>
              <a:t>8</a:t>
            </a:r>
            <a:r>
              <a:rPr lang="en-US" altLang="zh-CN" sz="2400" b="1" dirty="0">
                <a:latin typeface="Calibri" pitchFamily="34" charset="0"/>
              </a:rPr>
              <a:t> m/s.</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7.png"/>
          <p:cNvPicPr>
            <a:picLocks noChangeAspect="1"/>
          </p:cNvPicPr>
          <p:nvPr/>
        </p:nvPicPr>
        <p:blipFill>
          <a:blip r:embed="rId3"/>
          <a:srcRect/>
          <a:stretch>
            <a:fillRect/>
          </a:stretch>
        </p:blipFill>
        <p:spPr bwMode="auto">
          <a:xfrm>
            <a:off x="0" y="792163"/>
            <a:ext cx="1597025"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449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电磁波的应用</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325813" y="3567113"/>
            <a:ext cx="3406427" cy="461665"/>
          </a:xfrm>
          <a:prstGeom prst="rect">
            <a:avLst/>
          </a:prstGeom>
          <a:noFill/>
          <a:ln w="9525">
            <a:noFill/>
            <a:miter lim="800000"/>
            <a:headEnd/>
            <a:tailEnd/>
          </a:ln>
        </p:spPr>
        <p:txBody>
          <a:bodyPr wrap="square">
            <a:spAutoFit/>
          </a:bodyPr>
          <a:lstStyle/>
          <a:p>
            <a:r>
              <a:rPr lang="zh-CN" altLang="zh-CN" sz="2400" b="1" dirty="0">
                <a:latin typeface="Calibri" pitchFamily="34" charset="0"/>
              </a:rPr>
              <a:t>雷达工作依靠电磁波</a:t>
            </a:r>
            <a:r>
              <a:rPr lang="en-US" altLang="zh-CN" sz="2400" b="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9461" name="yh419.jpg" descr="id:2147507292;FounderCES"/>
          <p:cNvPicPr>
            <a:picLocks noChangeAspect="1" noChangeArrowheads="1"/>
          </p:cNvPicPr>
          <p:nvPr/>
        </p:nvPicPr>
        <p:blipFill>
          <a:blip r:embed="rId3"/>
          <a:srcRect/>
          <a:stretch>
            <a:fillRect/>
          </a:stretch>
        </p:blipFill>
        <p:spPr bwMode="auto">
          <a:xfrm>
            <a:off x="3003550" y="987574"/>
            <a:ext cx="3670403" cy="2319189"/>
          </a:xfrm>
          <a:prstGeom prst="rect">
            <a:avLst/>
          </a:prstGeom>
          <a:noFill/>
          <a:ln w="9525">
            <a:noFill/>
            <a:miter lim="800000"/>
            <a:headEnd/>
            <a:tailEnd/>
          </a:ln>
        </p:spPr>
      </p:pic>
      <p:pic>
        <p:nvPicPr>
          <p:cNvPr id="12" name="图片 11" descr="图片6.png"/>
          <p:cNvPicPr>
            <a:picLocks noChangeAspect="1"/>
          </p:cNvPicPr>
          <p:nvPr/>
        </p:nvPicPr>
        <p:blipFill>
          <a:blip r:embed="rId4"/>
          <a:srcRect/>
          <a:stretch>
            <a:fillRect/>
          </a:stretch>
        </p:blipFill>
        <p:spPr bwMode="auto">
          <a:xfrm>
            <a:off x="246063" y="827088"/>
            <a:ext cx="1597025" cy="671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794</Words>
  <Application>Microsoft Office PowerPoint</Application>
  <PresentationFormat>全屏显示(16:9)</PresentationFormat>
  <Paragraphs>66</Paragraphs>
  <Slides>27</Slides>
  <Notes>5</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User</cp:lastModifiedBy>
  <cp:revision>9</cp:revision>
  <dcterms:created xsi:type="dcterms:W3CDTF">2020-02-27T09:21:44Z</dcterms:created>
  <dcterms:modified xsi:type="dcterms:W3CDTF">2020-03-14T00:39:04Z</dcterms:modified>
</cp:coreProperties>
</file>