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3.3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sldIdLst>
    <p:sldId id="256" r:id="rId2"/>
    <p:sldId id="301" r:id="rId3"/>
    <p:sldId id="302" r:id="rId4"/>
    <p:sldId id="303" r:id="rId5"/>
    <p:sldId id="304" r:id="rId6"/>
    <p:sldId id="305" r:id="rId7"/>
    <p:sldId id="261" r:id="rId8"/>
    <p:sldId id="264" r:id="rId9"/>
    <p:sldId id="265" r:id="rId10"/>
    <p:sldId id="290" r:id="rId11"/>
    <p:sldId id="291" r:id="rId12"/>
    <p:sldId id="292" r:id="rId13"/>
    <p:sldId id="293" r:id="rId14"/>
    <p:sldId id="295" r:id="rId15"/>
    <p:sldId id="294" r:id="rId16"/>
    <p:sldId id="296" r:id="rId17"/>
    <p:sldId id="300" r:id="rId18"/>
    <p:sldId id="297" r:id="rId19"/>
    <p:sldId id="286" r:id="rId20"/>
  </p:sldIdLst>
  <p:sldSz cx="9144000" cy="5143500" type="screen16x9"/>
  <p:notesSz cx="6858000" cy="91440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634" autoAdjust="0"/>
  </p:normalViewPr>
  <p:slideViewPr>
    <p:cSldViewPr snapToGrid="0">
      <p:cViewPr varScale="1">
        <p:scale>
          <a:sx n="149" d="100"/>
          <a:sy n="149" d="100"/>
        </p:scale>
        <p:origin x="50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tags" Target="tags/tag1.xml" /><Relationship Id="rId22" Type="http://schemas.openxmlformats.org/officeDocument/2006/relationships/presProps" Target="presProps.xml" /><Relationship Id="rId23" Type="http://schemas.openxmlformats.org/officeDocument/2006/relationships/viewProps" Target="viewProps.xml" /><Relationship Id="rId24" Type="http://schemas.openxmlformats.org/officeDocument/2006/relationships/theme" Target="theme/theme1.xml" /><Relationship Id="rId25" Type="http://schemas.openxmlformats.org/officeDocument/2006/relationships/tableStyles" Target="tableStyles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0.wmf" /><Relationship Id="rId2" Type="http://schemas.openxmlformats.org/officeDocument/2006/relationships/image" Target="../media/image11.wmf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同侧圆角矩形 1"/>
          <p:cNvSpPr/>
          <p:nvPr userDrawn="1"/>
        </p:nvSpPr>
        <p:spPr>
          <a:xfrm>
            <a:off x="236001" y="224159"/>
            <a:ext cx="8671998" cy="4695182"/>
          </a:xfrm>
          <a:prstGeom prst="round2Same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image" Target="../media/image1.jpeg" /><Relationship Id="rId4" Type="http://schemas.openxmlformats.org/officeDocument/2006/relationships/image" Target="file:///D:\qq&#25991;&#20214;\712321467\Image\C2C\Image2\%7b75232B38-A165-1FB7-499C-2E1C792CACB5%7d.png" TargetMode="External" /><Relationship Id="rId5" Type="http://schemas.openxmlformats.org/officeDocument/2006/relationships/image" Target="../media/image2.png" /><Relationship Id="rId6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"/>
            <a:ext cx="9144000" cy="5142857"/>
          </a:xfrm>
          <a:prstGeom prst="rect">
            <a:avLst/>
          </a:prstGeom>
        </p:spPr>
      </p:pic>
      <p:pic>
        <p:nvPicPr>
          <p:cNvPr id="4" name="图片 1073743875" descr="学科网 zxxk.com" title=""/>
          <p:cNvPicPr>
            <a:picLocks noChangeAspect="1"/>
          </p:cNvPicPr>
          <p:nvPr/>
        </p:nvPicPr>
        <p:blipFill>
          <a:blip r:embed="rId5" r:link="rId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pn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9.pn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1.bin" TargetMode="Internal" /><Relationship Id="rId3" Type="http://schemas.openxmlformats.org/officeDocument/2006/relationships/image" Target="../media/image10.wmf" /><Relationship Id="rId4" Type="http://schemas.openxmlformats.org/officeDocument/2006/relationships/oleObject" Target="../embeddings/oleObject2.bin" TargetMode="Internal" /><Relationship Id="rId5" Type="http://schemas.openxmlformats.org/officeDocument/2006/relationships/image" Target="../media/image11.wmf" /><Relationship Id="rId6" Type="http://schemas.openxmlformats.org/officeDocument/2006/relationships/vmlDrawing" Target="../drawings/vmlDrawing1.v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298565" y="294210"/>
            <a:ext cx="427343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27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字魂105号-简雅黑" panose="00000500000000000000" pitchFamily="2" charset="-122"/>
              </a:rPr>
              <a:t>第六章 熟悉而陌生的力</a:t>
            </a:r>
            <a:endParaRPr lang="zh-CN" altLang="en-US" sz="2700" b="1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sym typeface="字魂105号-简雅黑" panose="00000500000000000000" pitchFamily="2" charset="-122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620859" y="1948502"/>
            <a:ext cx="3073792" cy="62230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36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字魂105号-简雅黑" panose="00000500000000000000" pitchFamily="2" charset="-122"/>
              </a:rPr>
              <a:t>本章复习</a:t>
            </a:r>
            <a:endParaRPr lang="zh-CN" altLang="en-US" sz="3600" b="1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sym typeface="字魂105号-简雅黑" panose="00000500000000000000" pitchFamily="2" charset="-122"/>
            </a:endParaRPr>
          </a:p>
        </p:txBody>
      </p:sp>
      <p:sp>
        <p:nvSpPr>
          <p:cNvPr id="4" name="矩形 3" title=""/>
          <p:cNvSpPr/>
          <p:nvPr/>
        </p:nvSpPr>
        <p:spPr>
          <a:xfrm>
            <a:off x="620859" y="3079455"/>
            <a:ext cx="23582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80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字魂105号-简雅黑" panose="00000500000000000000" pitchFamily="2" charset="-122"/>
              </a:rPr>
              <a:t>沪科</a:t>
            </a:r>
            <a:r>
              <a:rPr lang="en-US" altLang="zh-CN" sz="180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字魂105号-简雅黑" panose="00000500000000000000" pitchFamily="2" charset="-122"/>
              </a:rPr>
              <a:t>·</a:t>
            </a:r>
            <a:r>
              <a:rPr lang="zh-CN" altLang="en-US" sz="180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字魂105号-简雅黑" panose="00000500000000000000" pitchFamily="2" charset="-122"/>
              </a:rPr>
              <a:t>八年级物理上册</a:t>
            </a:r>
            <a:endParaRPr lang="zh-CN" altLang="en-US" sz="1800">
              <a:solidFill>
                <a:schemeClr val="bg1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  <a:sym typeface="字魂105号-简雅黑" panose="00000500000000000000" pitchFamily="2" charset="-122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2" title=""/>
          <p:cNvSpPr txBox="1"/>
          <p:nvPr/>
        </p:nvSpPr>
        <p:spPr>
          <a:xfrm>
            <a:off x="451615" y="801278"/>
            <a:ext cx="7962229" cy="3595536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4.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辽宁舰的舰载机着舰时在阻拦索的作用下停下来，这个过程中（         </a:t>
            </a:r>
            <a:r>
              <a:rPr lang="zh-CN" altLang="en-US" sz="2400" b="1" kern="0">
                <a:latin typeface="Times New Roman" panose="02020603050405020304"/>
                <a:ea typeface="黑体" panose="02010609060101010101" pitchFamily="49" charset="-122"/>
              </a:rPr>
              <a:t>）。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A.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阻拦索对舰载机的作用力使阻拦索发生形变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B.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阻拦索对舰载机的作用力使舰载机运动状态改变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C.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舰载机对阻拦索作用与阻拦索对舰载机作用的受力物体相同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D.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舰载机对阻拦索作用与阻拦索对舰载机作用的作用效果相同</a:t>
            </a: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1891109" y="1273316"/>
            <a:ext cx="56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B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 title=""/>
          <p:cNvSpPr txBox="1"/>
          <p:nvPr/>
        </p:nvSpPr>
        <p:spPr>
          <a:xfrm>
            <a:off x="451616" y="705746"/>
            <a:ext cx="8240768" cy="936347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5.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穿旱冰鞋的同学用力推墙，结果他自己也离墙而去，这是为什么</a:t>
            </a:r>
            <a:r>
              <a:rPr lang="zh-CN" altLang="en-US" sz="2400" b="1" kern="0">
                <a:latin typeface="Times New Roman" panose="02020603050405020304"/>
                <a:ea typeface="黑体" panose="02010609060101010101" pitchFamily="49" charset="-122"/>
              </a:rPr>
              <a:t>？</a:t>
            </a: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451616" y="1700654"/>
            <a:ext cx="8240768" cy="87171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kumimoji="0" sz="2400" b="1" i="0" u="none" strike="noStrike" kern="0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</a:defRPr>
            </a:lvl1pPr>
          </a:lstStyle>
          <a:p>
            <a:pPr>
              <a:lnSpc>
                <a:spcPct val="110000"/>
              </a:lnSpc>
            </a:pP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穿旱冰鞋的同学用力推墙，对墙施力，由于力的作用是相互的，墙同时也会对他施加力的作用，使他离墙而去。</a:t>
            </a:r>
            <a:endParaRPr lang="zh-CN" altLang="en-US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TextBox 2" title=""/>
          <p:cNvSpPr txBox="1"/>
          <p:nvPr/>
        </p:nvSpPr>
        <p:spPr>
          <a:xfrm>
            <a:off x="451616" y="2630928"/>
            <a:ext cx="8240768" cy="1826462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6.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在跳板跳水这项运动中，运动员对跳板施力的同时，也受到跳板对他的作用力，但这两个力的作用效果不同，前者主要是改变了跳板的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_______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，后者主要是改变了运动员的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___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400" b="1" kern="0">
                <a:solidFill>
                  <a:prstClr val="black"/>
                </a:solidFill>
                <a:latin typeface="Times New Roman" panose="02020603050405020304"/>
                <a:ea typeface="黑体" panose="02010609060101010101" pitchFamily="49" charset="-122"/>
              </a:rPr>
              <a:t>________</a:t>
            </a:r>
            <a:r>
              <a:rPr lang="zh-CN" altLang="en-US" sz="2400" b="1" kern="0">
                <a:solidFill>
                  <a:prstClr val="black"/>
                </a:solidFill>
                <a:latin typeface="Times New Roman" panose="02020603050405020304"/>
                <a:ea typeface="黑体" panose="02010609060101010101" pitchFamily="49" charset="-122"/>
              </a:rPr>
              <a:t>。</a:t>
            </a: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0" name="文本框 9" title=""/>
          <p:cNvSpPr txBox="1"/>
          <p:nvPr/>
        </p:nvSpPr>
        <p:spPr>
          <a:xfrm>
            <a:off x="3133400" y="3515807"/>
            <a:ext cx="933632" cy="46544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kumimoji="0" sz="2400" b="1" i="0" u="none" strike="noStrike" kern="0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</a:defRPr>
            </a:lvl1pPr>
          </a:lstStyle>
          <a:p>
            <a:pPr>
              <a:lnSpc>
                <a:spcPct val="110000"/>
              </a:lnSpc>
            </a:pP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形状</a:t>
            </a:r>
            <a:endParaRPr lang="zh-CN" altLang="en-US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 title=""/>
          <p:cNvSpPr txBox="1"/>
          <p:nvPr/>
        </p:nvSpPr>
        <p:spPr>
          <a:xfrm>
            <a:off x="362905" y="3954666"/>
            <a:ext cx="1520486" cy="46544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kumimoji="0" sz="2400" b="1" i="0" u="none" strike="noStrike" kern="0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</a:defRPr>
            </a:lvl1pPr>
          </a:lstStyle>
          <a:p>
            <a:pPr>
              <a:lnSpc>
                <a:spcPct val="110000"/>
              </a:lnSpc>
            </a:pP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运动状态</a:t>
            </a:r>
            <a:endParaRPr lang="zh-CN" altLang="en-US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 title=""/>
          <p:cNvSpPr txBox="1"/>
          <p:nvPr/>
        </p:nvSpPr>
        <p:spPr>
          <a:xfrm>
            <a:off x="451616" y="780810"/>
            <a:ext cx="8240768" cy="137954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7.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缆车静止在空中时的情境可简化为如图所示的示意图，方框表示缆车的轿厢。请分别判断轿厢和钢缆对绳</a:t>
            </a:r>
            <a:r>
              <a:rPr kumimoji="0" lang="en-US" altLang="zh-CN" sz="2400" b="1" i="1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a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的作用力的方向。</a:t>
            </a: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25" name="组合 24" title=""/>
          <p:cNvGrpSpPr/>
          <p:nvPr/>
        </p:nvGrpSpPr>
        <p:grpSpPr>
          <a:xfrm>
            <a:off x="1030406" y="2355232"/>
            <a:ext cx="2549614" cy="2310064"/>
            <a:chOff x="1030406" y="2355232"/>
            <a:chExt cx="2549614" cy="2310064"/>
          </a:xfrm>
        </p:grpSpPr>
        <p:cxnSp>
          <p:nvCxnSpPr>
            <p:cNvPr id="7" name="直接连接符 6"/>
            <p:cNvCxnSpPr/>
            <p:nvPr/>
          </p:nvCxnSpPr>
          <p:spPr>
            <a:xfrm flipV="1">
              <a:off x="1030406" y="2465077"/>
              <a:ext cx="2549614" cy="8359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矩形 8"/>
            <p:cNvSpPr/>
            <p:nvPr/>
          </p:nvSpPr>
          <p:spPr>
            <a:xfrm>
              <a:off x="2200701" y="4030675"/>
              <a:ext cx="634621" cy="634621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>
              <a:stCxn id="9" idx="0"/>
            </p:cNvCxnSpPr>
            <p:nvPr/>
          </p:nvCxnSpPr>
          <p:spPr>
            <a:xfrm flipH="1" flipV="1">
              <a:off x="2518011" y="2816897"/>
              <a:ext cx="1" cy="12137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15"/>
            <p:cNvSpPr txBox="1"/>
            <p:nvPr/>
          </p:nvSpPr>
          <p:spPr>
            <a:xfrm>
              <a:off x="1706822" y="2355232"/>
              <a:ext cx="98775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zh-CN" altLang="en-US" sz="2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/>
                  <a:ea typeface="黑体" panose="02010609060101010101" pitchFamily="49" charset="-122"/>
                  <a:cs typeface="+mn-cs"/>
                </a:rPr>
                <a:t>钢缆</a:t>
              </a:r>
              <a:endParaRPr lang="zh-CN" alt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592264" y="3070219"/>
              <a:ext cx="47327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en-US" altLang="zh-CN" sz="2400" b="1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/>
                  <a:ea typeface="黑体" panose="02010609060101010101" pitchFamily="49" charset="-122"/>
                  <a:cs typeface="+mn-cs"/>
                </a:rPr>
                <a:t>a</a:t>
              </a:r>
              <a:endParaRPr lang="zh-CN" altLang="en-US" i="1"/>
            </a:p>
          </p:txBody>
        </p:sp>
      </p:grpSp>
      <p:sp>
        <p:nvSpPr>
          <p:cNvPr id="18" name="文本框 17" title=""/>
          <p:cNvSpPr txBox="1"/>
          <p:nvPr/>
        </p:nvSpPr>
        <p:spPr>
          <a:xfrm>
            <a:off x="3380881" y="3009500"/>
            <a:ext cx="5374989" cy="87171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kumimoji="0" sz="2400" b="1" i="0" u="none" strike="noStrike" kern="0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</a:defRPr>
            </a:lvl1pPr>
          </a:lstStyle>
          <a:p>
            <a:pPr>
              <a:lnSpc>
                <a:spcPct val="110000"/>
              </a:lnSpc>
            </a:pP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轿厢对绳</a:t>
            </a:r>
            <a:r>
              <a:rPr lang="en-US" altLang="zh-CN" i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的作用力</a:t>
            </a:r>
            <a:r>
              <a:rPr lang="en-US" altLang="zh-CN" i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</a:t>
            </a: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的方向竖直向下，钢缆对绳</a:t>
            </a:r>
            <a:r>
              <a:rPr lang="en-US" altLang="zh-CN" i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的作用力</a:t>
            </a:r>
            <a:r>
              <a:rPr lang="en-US" altLang="zh-CN" i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F'</a:t>
            </a: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的方向竖直向上。</a:t>
            </a:r>
            <a:endParaRPr lang="zh-CN" altLang="en-US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24" name="组合 23" title=""/>
          <p:cNvGrpSpPr/>
          <p:nvPr/>
        </p:nvGrpSpPr>
        <p:grpSpPr>
          <a:xfrm>
            <a:off x="2104959" y="2839386"/>
            <a:ext cx="558056" cy="1139873"/>
            <a:chOff x="2104959" y="2839386"/>
            <a:chExt cx="558056" cy="1139873"/>
          </a:xfrm>
        </p:grpSpPr>
        <p:sp>
          <p:nvSpPr>
            <p:cNvPr id="5" name="椭圆 4"/>
            <p:cNvSpPr/>
            <p:nvPr/>
          </p:nvSpPr>
          <p:spPr>
            <a:xfrm>
              <a:off x="2482850" y="3394075"/>
              <a:ext cx="65881" cy="6588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</a:endParaRPr>
            </a:p>
          </p:txBody>
        </p:sp>
        <p:cxnSp>
          <p:nvCxnSpPr>
            <p:cNvPr id="8" name="直接箭头连接符 7"/>
            <p:cNvCxnSpPr/>
            <p:nvPr/>
          </p:nvCxnSpPr>
          <p:spPr>
            <a:xfrm flipV="1">
              <a:off x="2518171" y="2997436"/>
              <a:ext cx="1" cy="816696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文本框 19"/>
            <p:cNvSpPr txBox="1"/>
            <p:nvPr/>
          </p:nvSpPr>
          <p:spPr>
            <a:xfrm>
              <a:off x="2189737" y="3517594"/>
              <a:ext cx="473278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kumimoji="0" lang="en-US" altLang="zh-CN" sz="2400" b="1" i="1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/>
                  <a:ea typeface="黑体" panose="02010609060101010101" pitchFamily="49" charset="-122"/>
                </a:rPr>
                <a:t>F</a:t>
              </a:r>
              <a:endParaRPr lang="zh-CN" altLang="en-US" i="1">
                <a:solidFill>
                  <a:srgbClr val="FF0000"/>
                </a:solidFill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2104959" y="2839386"/>
              <a:ext cx="55422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kumimoji="0" lang="en-US" altLang="zh-CN" sz="2400" b="1" i="1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/>
                  <a:ea typeface="黑体" panose="02010609060101010101" pitchFamily="49" charset="-122"/>
                  <a:cs typeface="+mn-cs"/>
                </a:rPr>
                <a:t>F</a:t>
              </a:r>
              <a:r>
                <a:rPr lang="en-US" altLang="zh-CN" i="1">
                  <a:solidFill>
                    <a:srgbClr val="FF000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'</a:t>
              </a:r>
              <a:endParaRPr lang="zh-CN" altLang="en-US" i="1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2" title=""/>
          <p:cNvSpPr txBox="1"/>
          <p:nvPr/>
        </p:nvSpPr>
        <p:spPr>
          <a:xfrm>
            <a:off x="451616" y="951406"/>
            <a:ext cx="8240768" cy="936347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8.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如图所示，小球重为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10N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。请分别画出它放在水平桌面和斜面上时所受重力的示意图。</a:t>
            </a: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3" name="图片 2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989" y="2054480"/>
            <a:ext cx="6870023" cy="1839752"/>
          </a:xfrm>
          <a:prstGeom prst="rect">
            <a:avLst/>
          </a:prstGeom>
        </p:spPr>
      </p:pic>
      <p:grpSp>
        <p:nvGrpSpPr>
          <p:cNvPr id="7" name="组合 6" title=""/>
          <p:cNvGrpSpPr/>
          <p:nvPr/>
        </p:nvGrpSpPr>
        <p:grpSpPr>
          <a:xfrm>
            <a:off x="2274570" y="3190875"/>
            <a:ext cx="45719" cy="991851"/>
            <a:chOff x="2274570" y="3190875"/>
            <a:chExt cx="45719" cy="991851"/>
          </a:xfrm>
        </p:grpSpPr>
        <p:cxnSp>
          <p:nvCxnSpPr>
            <p:cNvPr id="5" name="直接箭头连接符 4"/>
            <p:cNvCxnSpPr/>
            <p:nvPr/>
          </p:nvCxnSpPr>
          <p:spPr>
            <a:xfrm flipH="1">
              <a:off x="2297430" y="3213735"/>
              <a:ext cx="0" cy="96899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椭圆 5"/>
            <p:cNvSpPr/>
            <p:nvPr/>
          </p:nvSpPr>
          <p:spPr>
            <a:xfrm>
              <a:off x="2274570" y="3190875"/>
              <a:ext cx="45719" cy="4571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 title=""/>
          <p:cNvSpPr txBox="1"/>
          <p:nvPr/>
        </p:nvSpPr>
        <p:spPr>
          <a:xfrm>
            <a:off x="2464315" y="3894232"/>
            <a:ext cx="1345685" cy="46916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kumimoji="0" sz="2400" b="1" i="0" u="none" strike="noStrike" kern="0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</a:defRPr>
            </a:lvl1pPr>
          </a:lstStyle>
          <a:p>
            <a:pPr>
              <a:lnSpc>
                <a:spcPct val="110000"/>
              </a:lnSpc>
            </a:pPr>
            <a:r>
              <a:rPr lang="en-US" altLang="zh-CN" i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</a:t>
            </a:r>
            <a:r>
              <a:rPr lang="en-US" altLang="zh-CN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=10N</a:t>
            </a:r>
            <a:endParaRPr lang="zh-CN" altLang="en-US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9" name="组合 8" title=""/>
          <p:cNvGrpSpPr/>
          <p:nvPr/>
        </p:nvGrpSpPr>
        <p:grpSpPr>
          <a:xfrm>
            <a:off x="6423575" y="2778237"/>
            <a:ext cx="45719" cy="991851"/>
            <a:chOff x="2274570" y="3190875"/>
            <a:chExt cx="45719" cy="991851"/>
          </a:xfrm>
        </p:grpSpPr>
        <p:cxnSp>
          <p:nvCxnSpPr>
            <p:cNvPr id="10" name="直接箭头连接符 9"/>
            <p:cNvCxnSpPr/>
            <p:nvPr/>
          </p:nvCxnSpPr>
          <p:spPr>
            <a:xfrm flipH="1">
              <a:off x="2297430" y="3213735"/>
              <a:ext cx="0" cy="96899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2274570" y="3190875"/>
              <a:ext cx="45719" cy="4571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 title=""/>
          <p:cNvSpPr txBox="1"/>
          <p:nvPr/>
        </p:nvSpPr>
        <p:spPr>
          <a:xfrm>
            <a:off x="6518068" y="3188238"/>
            <a:ext cx="1345685" cy="46916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kumimoji="0" sz="2400" b="1" i="0" u="none" strike="noStrike" kern="0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</a:defRPr>
            </a:lvl1pPr>
          </a:lstStyle>
          <a:p>
            <a:pPr>
              <a:lnSpc>
                <a:spcPct val="110000"/>
              </a:lnSpc>
            </a:pPr>
            <a:r>
              <a:rPr lang="en-US" altLang="zh-CN" i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</a:t>
            </a:r>
            <a:r>
              <a:rPr lang="en-US" altLang="zh-CN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=10N</a:t>
            </a:r>
            <a:endParaRPr lang="zh-CN" altLang="en-US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2" title=""/>
          <p:cNvSpPr txBox="1"/>
          <p:nvPr/>
        </p:nvSpPr>
        <p:spPr>
          <a:xfrm>
            <a:off x="451616" y="1285775"/>
            <a:ext cx="7846223" cy="936347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9.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一片飘落的树叶，质量约为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500mg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，它受到的重力约为多少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?</a:t>
            </a: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451616" y="2326899"/>
            <a:ext cx="7191130" cy="46544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kumimoji="0" sz="2400" b="1" i="0" u="none" strike="noStrike" kern="0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</a:defRPr>
            </a:lvl1pPr>
          </a:lstStyle>
          <a:p>
            <a:pPr>
              <a:lnSpc>
                <a:spcPct val="110000"/>
              </a:lnSpc>
            </a:pP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解：由题意，树叶的质量为</a:t>
            </a:r>
            <a:r>
              <a:rPr lang="en-US" altLang="zh-CN" i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</a:t>
            </a:r>
            <a:r>
              <a:rPr lang="en-US" altLang="zh-CN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=500mg=5×10</a:t>
            </a:r>
            <a:r>
              <a:rPr lang="en-US" altLang="zh-CN" baseline="30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-4</a:t>
            </a:r>
            <a:r>
              <a:rPr lang="en-US" altLang="zh-CN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kg</a:t>
            </a: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en-US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Text Box 4" title=""/>
          <p:cNvSpPr txBox="1"/>
          <p:nvPr/>
        </p:nvSpPr>
        <p:spPr>
          <a:xfrm>
            <a:off x="451616" y="2897123"/>
            <a:ext cx="6058366" cy="87171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kumimoji="0" sz="2400" b="1" i="0" u="none" strike="noStrike" kern="0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/>
              <a:t>根据公式</a:t>
            </a:r>
            <a:r>
              <a:rPr lang="en-US" altLang="zh-CN" i="1"/>
              <a:t>G</a:t>
            </a:r>
            <a:r>
              <a:rPr lang="en-US" altLang="zh-CN"/>
              <a:t>=</a:t>
            </a:r>
            <a:r>
              <a:rPr lang="en-US" altLang="zh-CN" i="1"/>
              <a:t>mg</a:t>
            </a:r>
            <a:r>
              <a:rPr lang="zh-CN" altLang="en-US"/>
              <a:t>，树叶受到的重力为</a:t>
            </a:r>
            <a:endParaRPr lang="en-US" altLang="zh-CN"/>
          </a:p>
          <a:p>
            <a:r>
              <a:rPr lang="en-US" altLang="zh-CN" i="1"/>
              <a:t>G</a:t>
            </a:r>
            <a:r>
              <a:rPr lang="en-US" altLang="zh-CN"/>
              <a:t>=</a:t>
            </a:r>
            <a:r>
              <a:rPr lang="en-US" altLang="zh-CN" i="1"/>
              <a:t>mg</a:t>
            </a:r>
            <a:r>
              <a:rPr lang="en-US" altLang="zh-CN"/>
              <a:t>=5×10</a:t>
            </a:r>
            <a:r>
              <a:rPr lang="en-US" altLang="zh-CN" baseline="30000"/>
              <a:t>-4</a:t>
            </a:r>
            <a:r>
              <a:rPr lang="en-US" altLang="zh-CN"/>
              <a:t>kg×9.8N/kg=4.9×10</a:t>
            </a:r>
            <a:r>
              <a:rPr lang="en-US" altLang="zh-CN" baseline="30000"/>
              <a:t>-3</a:t>
            </a:r>
            <a:r>
              <a:rPr lang="en-US" altLang="zh-CN"/>
              <a:t>N</a:t>
            </a: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 title=""/>
          <p:cNvSpPr/>
          <p:nvPr/>
        </p:nvSpPr>
        <p:spPr>
          <a:xfrm>
            <a:off x="3561398" y="371338"/>
            <a:ext cx="2021205" cy="47854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科学实验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3" name="TextBox 2" title=""/>
          <p:cNvSpPr txBox="1"/>
          <p:nvPr/>
        </p:nvSpPr>
        <p:spPr>
          <a:xfrm>
            <a:off x="451616" y="951406"/>
            <a:ext cx="8240768" cy="226966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10.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某同学在用已校零的弹簧测力计测量一物体的重力时，误将物体挂在了拉环上，如图所示，当物体静止时，弹簧测力计的示数是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2.2N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，则该物体的重力（         </a:t>
            </a:r>
            <a:r>
              <a:rPr lang="zh-CN" altLang="en-US" sz="2400" b="1" kern="0">
                <a:latin typeface="Times New Roman" panose="02020603050405020304"/>
                <a:ea typeface="黑体" panose="02010609060101010101" pitchFamily="49" charset="-122"/>
              </a:rPr>
              <a:t>）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。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A.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一定等于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2.2N		B.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一定小于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2.2N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C.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一定大于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2.2N		D.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可能等于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2.2N</a:t>
            </a: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4" name="图片 3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076" y="1974431"/>
            <a:ext cx="733906" cy="2805503"/>
          </a:xfrm>
          <a:prstGeom prst="rect">
            <a:avLst/>
          </a:prstGeom>
        </p:spPr>
      </p:pic>
      <p:sp>
        <p:nvSpPr>
          <p:cNvPr id="6" name="文本框 5" title=""/>
          <p:cNvSpPr txBox="1"/>
          <p:nvPr/>
        </p:nvSpPr>
        <p:spPr>
          <a:xfrm>
            <a:off x="5589427" y="1869051"/>
            <a:ext cx="56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B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 title=""/>
          <p:cNvSpPr txBox="1"/>
          <p:nvPr/>
        </p:nvSpPr>
        <p:spPr>
          <a:xfrm>
            <a:off x="451616" y="569268"/>
            <a:ext cx="8240768" cy="137954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11.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在“探究滑动摩擦力与哪些因素有关”的实验中，有同学提出一个猜想：滑动摩擦力的大小可能与接触面积有关。请你设计一个实验来探究这个猜想是否正确。</a:t>
            </a: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451616" y="2021376"/>
            <a:ext cx="8240768" cy="127797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kumimoji="0" sz="2400" b="1" i="0" u="none" strike="noStrike" kern="0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</a:defRPr>
            </a:lvl1pPr>
          </a:lstStyle>
          <a:p>
            <a:pPr>
              <a:lnSpc>
                <a:spcPct val="110000"/>
              </a:lnSpc>
            </a:pPr>
            <a:r>
              <a:rPr lang="zh-CN" altLang="en-US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将两个完全相同的木块按如图甲、乙两种方式放在同一长木板上，用弹簧测力计水平匀速拉动木块，弹簧测力计的示数不变，说明滑动摩擦力的大小与物体间的接触面积无关。</a:t>
            </a:r>
            <a:endParaRPr lang="zh-CN" altLang="en-US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5" name="图片 4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147" y="3404983"/>
            <a:ext cx="5677705" cy="11692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 title=""/>
          <p:cNvSpPr/>
          <p:nvPr/>
        </p:nvSpPr>
        <p:spPr>
          <a:xfrm>
            <a:off x="3561398" y="371338"/>
            <a:ext cx="2021205" cy="47854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综合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3" name="TextBox 2" title=""/>
          <p:cNvSpPr txBox="1"/>
          <p:nvPr/>
        </p:nvSpPr>
        <p:spPr>
          <a:xfrm>
            <a:off x="451616" y="971878"/>
            <a:ext cx="8240768" cy="3152338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12.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某旅游景点的一玻璃桥总长为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20m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、宽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2m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，桥面由三层透明玻璃叠加而成，每块玻璃长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5m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、宽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2m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、厚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2cm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。</a:t>
            </a:r>
            <a:r>
              <a:rPr lang="zh-CN" altLang="en-US" sz="2400" b="1" kern="0">
                <a:latin typeface="Times New Roman" panose="02020603050405020304"/>
                <a:ea typeface="黑体" panose="02010609060101010101" pitchFamily="49" charset="-122"/>
              </a:rPr>
              <a:t>（</a:t>
            </a:r>
            <a:r>
              <a:rPr kumimoji="0" lang="en-US" altLang="zh-CN" sz="2400" b="1" i="1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g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取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10 N/kg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）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（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1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）一名游客通过玻璃桥用时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50s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，此游客过桥的平均速度是多少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?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（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2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）已知这种玻璃的密度为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2.5×10</a:t>
            </a:r>
            <a:r>
              <a:rPr kumimoji="0" lang="en-US" altLang="zh-CN" sz="2400" b="1" i="0" u="none" strike="noStrike" kern="0" cap="none" spc="0" normalizeH="0" baseline="3000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3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kg/m</a:t>
            </a:r>
            <a:r>
              <a:rPr kumimoji="0" lang="en-US" altLang="zh-CN" sz="2400" b="1" i="0" u="none" strike="noStrike" kern="0" cap="none" spc="0" normalizeH="0" baseline="3000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3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，求每块玻璃的重力。</a:t>
            </a: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/>
        </p:nvSpPr>
        <p:spPr>
          <a:xfrm>
            <a:off x="504965" y="1091402"/>
            <a:ext cx="8103491" cy="46544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kumimoji="0" sz="2400" b="1" i="0" u="none" strike="noStrike" kern="0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/>
              <a:t>解：（</a:t>
            </a:r>
            <a:r>
              <a:rPr lang="en-US" altLang="zh-CN"/>
              <a:t>1</a:t>
            </a:r>
            <a:r>
              <a:rPr lang="zh-CN" altLang="en-US"/>
              <a:t>）此游客的平均速度：                                    。</a:t>
            </a:r>
            <a:endParaRPr lang="zh-CN" altLang="en-US"/>
          </a:p>
        </p:txBody>
      </p:sp>
      <p:graphicFrame>
        <p:nvGraphicFramePr>
          <p:cNvPr id="4" name="对象 3" title=""/>
          <p:cNvGraphicFramePr>
            <a:graphicFrameLocks noChangeAspect="1"/>
          </p:cNvGraphicFramePr>
          <p:nvPr/>
        </p:nvGraphicFramePr>
        <p:xfrm>
          <a:off x="4644137" y="928147"/>
          <a:ext cx="2846103" cy="79195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Equation" r:id="rId2" imgW="35052000" imgH="9753600" progId="Equation.DSMT4">
                  <p:embed/>
                </p:oleObj>
              </mc:Choice>
              <mc:Fallback>
                <p:oleObj name="Equation" r:id="rId2" imgW="35052000" imgH="9753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44137" y="928147"/>
                        <a:ext cx="2846103" cy="7919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本框 5" title=""/>
          <p:cNvSpPr txBox="1"/>
          <p:nvPr/>
        </p:nvSpPr>
        <p:spPr>
          <a:xfrm>
            <a:off x="504965" y="1796349"/>
            <a:ext cx="8103491" cy="223824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kumimoji="0" sz="2400" b="1" i="0" u="none" strike="noStrike" kern="0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）每块玻璃的厚度</a:t>
            </a:r>
            <a:r>
              <a:rPr lang="en-US" altLang="zh-CN"/>
              <a:t>c=2cm=0.02m</a:t>
            </a:r>
            <a:r>
              <a:rPr lang="zh-CN" altLang="en-US"/>
              <a:t>，每块玻璃的体积</a:t>
            </a:r>
            <a:r>
              <a:rPr lang="en-US" altLang="zh-CN" i="1"/>
              <a:t>V</a:t>
            </a:r>
            <a:r>
              <a:rPr lang="en-US" altLang="zh-CN"/>
              <a:t>=</a:t>
            </a:r>
            <a:r>
              <a:rPr lang="en-US" altLang="zh-CN" i="1" err="1"/>
              <a:t>abc</a:t>
            </a:r>
            <a:r>
              <a:rPr lang="en-US" altLang="zh-CN"/>
              <a:t>=5m×2m×0.02m=0.2m</a:t>
            </a:r>
            <a:r>
              <a:rPr lang="en-US" altLang="zh-CN" baseline="30000"/>
              <a:t>3</a:t>
            </a:r>
            <a:r>
              <a:rPr lang="zh-CN" altLang="en-US"/>
              <a:t>，由           可得，每块玻璃的质量：</a:t>
            </a:r>
            <a:r>
              <a:rPr lang="en-US" altLang="zh-CN" i="1"/>
              <a:t>m</a:t>
            </a:r>
            <a:r>
              <a:rPr lang="en-US" altLang="zh-CN"/>
              <a:t>=</a:t>
            </a:r>
            <a:r>
              <a:rPr lang="el-GR" altLang="zh-CN" i="1"/>
              <a:t>ρ</a:t>
            </a:r>
            <a:r>
              <a:rPr lang="en-US" altLang="zh-CN" i="1"/>
              <a:t>V</a:t>
            </a:r>
            <a:r>
              <a:rPr lang="en-US" altLang="zh-CN"/>
              <a:t>=2.5×10</a:t>
            </a:r>
            <a:r>
              <a:rPr lang="en-US" altLang="zh-CN" baseline="30000"/>
              <a:t>3</a:t>
            </a:r>
            <a:r>
              <a:rPr lang="en-US" altLang="zh-CN"/>
              <a:t>kg/m</a:t>
            </a:r>
            <a:r>
              <a:rPr lang="en-US" altLang="zh-CN" baseline="30000"/>
              <a:t>3</a:t>
            </a:r>
            <a:r>
              <a:rPr lang="en-US" altLang="zh-CN"/>
              <a:t>×0.2m</a:t>
            </a:r>
            <a:r>
              <a:rPr lang="en-US" altLang="zh-CN" baseline="30000"/>
              <a:t>3</a:t>
            </a:r>
            <a:r>
              <a:rPr lang="en-US" altLang="zh-CN"/>
              <a:t>=500kg</a:t>
            </a:r>
            <a:r>
              <a:rPr lang="zh-CN" altLang="en-US"/>
              <a:t>，则每块玻璃的重力：</a:t>
            </a:r>
            <a:r>
              <a:rPr lang="en-US" altLang="zh-CN" i="1"/>
              <a:t>G</a:t>
            </a:r>
            <a:r>
              <a:rPr lang="en-US" altLang="zh-CN"/>
              <a:t>=</a:t>
            </a:r>
            <a:r>
              <a:rPr lang="en-US" altLang="zh-CN" i="1"/>
              <a:t>mg</a:t>
            </a:r>
            <a:r>
              <a:rPr lang="en-US" altLang="zh-CN"/>
              <a:t>=500kg×10N/kg=5000N</a:t>
            </a:r>
            <a:r>
              <a:rPr lang="zh-CN" altLang="en-US"/>
              <a:t>。</a:t>
            </a:r>
            <a:endParaRPr lang="zh-CN" altLang="en-US"/>
          </a:p>
        </p:txBody>
      </p:sp>
      <p:graphicFrame>
        <p:nvGraphicFramePr>
          <p:cNvPr id="7" name="对象 6" title=""/>
          <p:cNvGraphicFramePr>
            <a:graphicFrameLocks noChangeAspect="1"/>
          </p:cNvGraphicFramePr>
          <p:nvPr/>
        </p:nvGraphicFramePr>
        <p:xfrm>
          <a:off x="5288317" y="2269410"/>
          <a:ext cx="892175" cy="7921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name="Equation" r:id="rId4" imgW="10972800" imgH="9753600" progId="Equation.DSMT4">
                  <p:embed/>
                </p:oleObj>
              </mc:Choice>
              <mc:Fallback>
                <p:oleObj name="Equation" r:id="rId4" imgW="10972800" imgH="9753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88317" y="2269410"/>
                        <a:ext cx="892175" cy="792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 title=""/>
          <p:cNvSpPr/>
          <p:nvPr/>
        </p:nvSpPr>
        <p:spPr>
          <a:xfrm>
            <a:off x="3561398" y="371338"/>
            <a:ext cx="2021205" cy="47854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课堂小结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30" name="矩形 2" title=""/>
          <p:cNvSpPr/>
          <p:nvPr/>
        </p:nvSpPr>
        <p:spPr>
          <a:xfrm>
            <a:off x="1079252" y="2081213"/>
            <a:ext cx="6985497" cy="58578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通过本节课的学习，你有什么收获？</a:t>
            </a:r>
            <a:endParaRPr lang="zh-CN" altLang="en-US" sz="32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 title=""/>
          <p:cNvSpPr/>
          <p:nvPr/>
        </p:nvSpPr>
        <p:spPr>
          <a:xfrm>
            <a:off x="3561398" y="371338"/>
            <a:ext cx="2021205" cy="47854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本章要点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3" name="Rectangle 10" title=""/>
          <p:cNvSpPr>
            <a:spLocks noChangeArrowheads="1"/>
          </p:cNvSpPr>
          <p:nvPr/>
        </p:nvSpPr>
        <p:spPr bwMode="auto">
          <a:xfrm>
            <a:off x="424829" y="913146"/>
            <a:ext cx="3095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一、力的概念及描述</a:t>
            </a:r>
            <a:endParaRPr lang="zh-CN" altLang="en-US" sz="2400" b="1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Rectangle 10" title=""/>
          <p:cNvSpPr>
            <a:spLocks noChangeArrowheads="1"/>
          </p:cNvSpPr>
          <p:nvPr/>
        </p:nvSpPr>
        <p:spPr bwMode="auto">
          <a:xfrm>
            <a:off x="516077" y="1469145"/>
            <a:ext cx="8111846" cy="281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力是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的作用，物体间力的作用是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的。在国际单位制中，力的单位是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，符号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。力产生的条件：①必须有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的物体；②物体间必须有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en-US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力的作用效果：①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en-US" altLang="zh-CN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②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_________________________________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en-US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矩形 4" title=""/>
          <p:cNvSpPr/>
          <p:nvPr/>
        </p:nvSpPr>
        <p:spPr>
          <a:xfrm>
            <a:off x="1587860" y="1501671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物体对物体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 title=""/>
          <p:cNvSpPr/>
          <p:nvPr/>
        </p:nvSpPr>
        <p:spPr>
          <a:xfrm>
            <a:off x="7319907" y="150167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相互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 title=""/>
          <p:cNvSpPr/>
          <p:nvPr/>
        </p:nvSpPr>
        <p:spPr>
          <a:xfrm>
            <a:off x="5371297" y="1963336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牛顿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 title=""/>
          <p:cNvSpPr/>
          <p:nvPr/>
        </p:nvSpPr>
        <p:spPr>
          <a:xfrm>
            <a:off x="7547199" y="1963335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N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 title=""/>
          <p:cNvSpPr/>
          <p:nvPr/>
        </p:nvSpPr>
        <p:spPr>
          <a:xfrm>
            <a:off x="4013773" y="2411619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两个或两个以上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 title=""/>
          <p:cNvSpPr/>
          <p:nvPr/>
        </p:nvSpPr>
        <p:spPr>
          <a:xfrm>
            <a:off x="2187617" y="2864495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相互作用</a:t>
            </a:r>
            <a:endParaRPr lang="zh-CN" altLang="zh-CN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 title=""/>
          <p:cNvSpPr/>
          <p:nvPr/>
        </p:nvSpPr>
        <p:spPr>
          <a:xfrm>
            <a:off x="3319424" y="3323708"/>
            <a:ext cx="2969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力能改变物体的形状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 title=""/>
          <p:cNvSpPr/>
          <p:nvPr/>
        </p:nvSpPr>
        <p:spPr>
          <a:xfrm>
            <a:off x="1179416" y="3775513"/>
            <a:ext cx="35878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力能改变物体的运动状态</a:t>
            </a:r>
            <a:endParaRPr lang="zh-CN" altLang="zh-CN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10" title=""/>
          <p:cNvSpPr>
            <a:spLocks noChangeArrowheads="1"/>
          </p:cNvSpPr>
          <p:nvPr/>
        </p:nvSpPr>
        <p:spPr bwMode="auto">
          <a:xfrm>
            <a:off x="516077" y="1625753"/>
            <a:ext cx="8111846" cy="189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力的三要素：力的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en-US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4.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力的示意图：在受力物体上沿着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画一条线段，在线段的末端画一个箭头表示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，在箭头边上标上力的大小，线段的起点或终点表示力的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en-US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矩形 2" title=""/>
          <p:cNvSpPr/>
          <p:nvPr/>
        </p:nvSpPr>
        <p:spPr>
          <a:xfrm>
            <a:off x="3571980" y="1647247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大小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 title=""/>
          <p:cNvSpPr/>
          <p:nvPr/>
        </p:nvSpPr>
        <p:spPr>
          <a:xfrm>
            <a:off x="5196641" y="1643549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方向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 title=""/>
          <p:cNvSpPr/>
          <p:nvPr/>
        </p:nvSpPr>
        <p:spPr>
          <a:xfrm>
            <a:off x="6539048" y="1643548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作用点</a:t>
            </a:r>
            <a:endParaRPr lang="zh-CN" altLang="zh-CN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 title=""/>
          <p:cNvSpPr/>
          <p:nvPr/>
        </p:nvSpPr>
        <p:spPr>
          <a:xfrm>
            <a:off x="5288974" y="209918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受力方向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 title=""/>
          <p:cNvSpPr/>
          <p:nvPr/>
        </p:nvSpPr>
        <p:spPr>
          <a:xfrm>
            <a:off x="4705419" y="2553708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力的方向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 title=""/>
          <p:cNvSpPr/>
          <p:nvPr/>
        </p:nvSpPr>
        <p:spPr>
          <a:xfrm>
            <a:off x="6704746" y="3008227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作用点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10" title=""/>
          <p:cNvSpPr>
            <a:spLocks noChangeArrowheads="1"/>
          </p:cNvSpPr>
          <p:nvPr/>
        </p:nvSpPr>
        <p:spPr bwMode="auto">
          <a:xfrm>
            <a:off x="424829" y="391068"/>
            <a:ext cx="37650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二、弹力及弹簧测力计</a:t>
            </a:r>
            <a:endParaRPr lang="zh-CN" altLang="en-US" sz="2400" b="1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Rectangle 10" title=""/>
          <p:cNvSpPr>
            <a:spLocks noChangeArrowheads="1"/>
          </p:cNvSpPr>
          <p:nvPr/>
        </p:nvSpPr>
        <p:spPr bwMode="auto">
          <a:xfrm>
            <a:off x="516077" y="879422"/>
            <a:ext cx="8111846" cy="3844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5.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物体由于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而产生的力，叫做弹力。常见的弹力有：压力、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和支持力等。弹簧测力计是用来测量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的大小的工具，它的制作原理：</a:t>
            </a:r>
            <a:endParaRPr lang="en-US" altLang="zh-CN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________________________________________________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en-US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6.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弹簧测力计使用时的注意事项：（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）注意观察它的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</a:t>
            </a:r>
            <a:endParaRPr lang="en-US" altLang="zh-CN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，加在弹簧测力计上的力不能超过它的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；（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）先用手轻轻拉动挂钩几次，观察指针是否指在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上；（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）读数时，视线要与指针水平且与刻度板面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en-US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矩形 3" title=""/>
          <p:cNvSpPr/>
          <p:nvPr/>
        </p:nvSpPr>
        <p:spPr>
          <a:xfrm>
            <a:off x="2121624" y="879422"/>
            <a:ext cx="2040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发生弹性形变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 title=""/>
          <p:cNvSpPr/>
          <p:nvPr/>
        </p:nvSpPr>
        <p:spPr>
          <a:xfrm>
            <a:off x="3114799" y="1308730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拉力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 title=""/>
          <p:cNvSpPr/>
          <p:nvPr/>
        </p:nvSpPr>
        <p:spPr>
          <a:xfrm>
            <a:off x="1402115" y="1738100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力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 title=""/>
          <p:cNvSpPr/>
          <p:nvPr/>
        </p:nvSpPr>
        <p:spPr>
          <a:xfrm>
            <a:off x="674507" y="2132248"/>
            <a:ext cx="69557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在弹性限度内，弹簧的伸长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量</a:t>
            </a:r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与受到的拉力成正比</a:t>
            </a:r>
            <a:endParaRPr lang="zh-CN" altLang="zh-CN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 title=""/>
          <p:cNvSpPr/>
          <p:nvPr/>
        </p:nvSpPr>
        <p:spPr>
          <a:xfrm>
            <a:off x="845713" y="297002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量程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 title=""/>
          <p:cNvSpPr/>
          <p:nvPr/>
        </p:nvSpPr>
        <p:spPr>
          <a:xfrm>
            <a:off x="2188858" y="2970028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分度值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 title=""/>
          <p:cNvSpPr/>
          <p:nvPr/>
        </p:nvSpPr>
        <p:spPr>
          <a:xfrm>
            <a:off x="1016580" y="3378250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最大量程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 title=""/>
          <p:cNvSpPr/>
          <p:nvPr/>
        </p:nvSpPr>
        <p:spPr>
          <a:xfrm>
            <a:off x="2307346" y="3793296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零刻度线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 title=""/>
          <p:cNvSpPr/>
          <p:nvPr/>
        </p:nvSpPr>
        <p:spPr>
          <a:xfrm>
            <a:off x="3296854" y="4227665"/>
            <a:ext cx="8930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垂直</a:t>
            </a:r>
            <a:endParaRPr lang="zh-CN" altLang="zh-CN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10" title=""/>
          <p:cNvSpPr>
            <a:spLocks noChangeArrowheads="1"/>
          </p:cNvSpPr>
          <p:nvPr/>
        </p:nvSpPr>
        <p:spPr bwMode="auto">
          <a:xfrm>
            <a:off x="424829" y="1291823"/>
            <a:ext cx="37650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三、来自地球的力</a:t>
            </a:r>
            <a:endParaRPr lang="zh-CN" altLang="en-US" sz="2400" b="1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Rectangle 10" title=""/>
          <p:cNvSpPr>
            <a:spLocks noChangeArrowheads="1"/>
          </p:cNvSpPr>
          <p:nvPr/>
        </p:nvSpPr>
        <p:spPr bwMode="auto">
          <a:xfrm>
            <a:off x="516077" y="1933439"/>
            <a:ext cx="8111846" cy="1531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>
              <a:lnSpc>
                <a:spcPct val="135000"/>
              </a:lnSpc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7.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由于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而使物体受到的力叫做重力，用符号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表示，重力的施力物体是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。重力的方向总是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，利用这种性质可以制成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en-US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 title=""/>
          <p:cNvSpPr>
            <a:spLocks noChangeArrowheads="1"/>
          </p:cNvSpPr>
          <p:nvPr/>
        </p:nvSpPr>
        <p:spPr bwMode="auto">
          <a:xfrm>
            <a:off x="1691033" y="1960769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地球的吸引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 title=""/>
          <p:cNvSpPr>
            <a:spLocks noChangeArrowheads="1"/>
          </p:cNvSpPr>
          <p:nvPr/>
        </p:nvSpPr>
        <p:spPr bwMode="auto">
          <a:xfrm>
            <a:off x="1065730" y="2495849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G</a:t>
            </a:r>
            <a:r>
              <a:rPr lang="zh-CN" altLang="en-US" sz="2400" b="1" i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400" b="1" i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3" title=""/>
          <p:cNvSpPr>
            <a:spLocks noChangeArrowheads="1"/>
          </p:cNvSpPr>
          <p:nvPr/>
        </p:nvSpPr>
        <p:spPr bwMode="auto">
          <a:xfrm>
            <a:off x="5307966" y="249584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地球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3" title=""/>
          <p:cNvSpPr>
            <a:spLocks noChangeArrowheads="1"/>
          </p:cNvSpPr>
          <p:nvPr/>
        </p:nvSpPr>
        <p:spPr bwMode="auto">
          <a:xfrm>
            <a:off x="1058906" y="2957513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竖直向下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Rectangle 3" title=""/>
          <p:cNvSpPr>
            <a:spLocks noChangeArrowheads="1"/>
          </p:cNvSpPr>
          <p:nvPr/>
        </p:nvSpPr>
        <p:spPr bwMode="auto">
          <a:xfrm>
            <a:off x="6010582" y="2980590"/>
            <a:ext cx="12090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重垂线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10" title=""/>
          <p:cNvSpPr>
            <a:spLocks noChangeArrowheads="1"/>
          </p:cNvSpPr>
          <p:nvPr/>
        </p:nvSpPr>
        <p:spPr bwMode="auto">
          <a:xfrm>
            <a:off x="424828" y="643554"/>
            <a:ext cx="64430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四、探究：滑动摩擦力大小与哪些因素有关</a:t>
            </a:r>
            <a:endParaRPr lang="zh-CN" altLang="en-US" sz="2400" b="1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Rectangle 10" title=""/>
          <p:cNvSpPr>
            <a:spLocks noChangeArrowheads="1"/>
          </p:cNvSpPr>
          <p:nvPr/>
        </p:nvSpPr>
        <p:spPr bwMode="auto">
          <a:xfrm>
            <a:off x="516077" y="1192188"/>
            <a:ext cx="8111846" cy="327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8.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滑动摩擦力的大小跟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有关，当接触面粗糙程度相同时，压力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，摩擦力越大；当压力一定时，接触面越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，摩擦力越大。</a:t>
            </a:r>
            <a:endParaRPr lang="zh-CN" altLang="en-US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9.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增大有益摩擦的方法：①增大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；②增大接触面的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。减少有害摩擦的方法：①减小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；②减小接触面的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；③用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摩擦代替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摩擦；④使两个相互接触的表面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en-US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 title=""/>
          <p:cNvSpPr>
            <a:spLocks noChangeArrowheads="1"/>
          </p:cNvSpPr>
          <p:nvPr/>
        </p:nvSpPr>
        <p:spPr bwMode="auto">
          <a:xfrm>
            <a:off x="3673918" y="1231156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压力大小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3" title=""/>
          <p:cNvSpPr>
            <a:spLocks noChangeArrowheads="1"/>
          </p:cNvSpPr>
          <p:nvPr/>
        </p:nvSpPr>
        <p:spPr bwMode="auto">
          <a:xfrm>
            <a:off x="5532161" y="1231155"/>
            <a:ext cx="2659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接触面的粗糙程度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3" title=""/>
          <p:cNvSpPr>
            <a:spLocks noChangeArrowheads="1"/>
          </p:cNvSpPr>
          <p:nvPr/>
        </p:nvSpPr>
        <p:spPr bwMode="auto">
          <a:xfrm>
            <a:off x="5877257" y="1683421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越大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3" title=""/>
          <p:cNvSpPr>
            <a:spLocks noChangeArrowheads="1"/>
          </p:cNvSpPr>
          <p:nvPr/>
        </p:nvSpPr>
        <p:spPr bwMode="auto">
          <a:xfrm>
            <a:off x="4833540" y="214288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粗糙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Rectangle 3" title=""/>
          <p:cNvSpPr>
            <a:spLocks noChangeArrowheads="1"/>
          </p:cNvSpPr>
          <p:nvPr/>
        </p:nvSpPr>
        <p:spPr bwMode="auto">
          <a:xfrm>
            <a:off x="5235252" y="2599779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压力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Rectangle 3" title=""/>
          <p:cNvSpPr>
            <a:spLocks noChangeArrowheads="1"/>
          </p:cNvSpPr>
          <p:nvPr/>
        </p:nvSpPr>
        <p:spPr bwMode="auto">
          <a:xfrm>
            <a:off x="1154983" y="3055560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粗糙程度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Rectangle 3" title=""/>
          <p:cNvSpPr>
            <a:spLocks noChangeArrowheads="1"/>
          </p:cNvSpPr>
          <p:nvPr/>
        </p:nvSpPr>
        <p:spPr bwMode="auto">
          <a:xfrm>
            <a:off x="7481460" y="3055560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压力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Rectangle 3" title=""/>
          <p:cNvSpPr>
            <a:spLocks noChangeArrowheads="1"/>
          </p:cNvSpPr>
          <p:nvPr/>
        </p:nvSpPr>
        <p:spPr bwMode="auto">
          <a:xfrm>
            <a:off x="2995147" y="3510401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粗糙程度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Rectangle 3" title=""/>
          <p:cNvSpPr>
            <a:spLocks noChangeArrowheads="1"/>
          </p:cNvSpPr>
          <p:nvPr/>
        </p:nvSpPr>
        <p:spPr bwMode="auto">
          <a:xfrm>
            <a:off x="6120914" y="350673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滚动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Rectangle 3" title=""/>
          <p:cNvSpPr>
            <a:spLocks noChangeArrowheads="1"/>
          </p:cNvSpPr>
          <p:nvPr/>
        </p:nvSpPr>
        <p:spPr bwMode="auto">
          <a:xfrm>
            <a:off x="703860" y="3968402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滑动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Rectangle 3" title=""/>
          <p:cNvSpPr>
            <a:spLocks noChangeArrowheads="1"/>
          </p:cNvSpPr>
          <p:nvPr/>
        </p:nvSpPr>
        <p:spPr bwMode="auto">
          <a:xfrm>
            <a:off x="6121914" y="3968403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分离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: 圆角 1" title=""/>
          <p:cNvSpPr/>
          <p:nvPr/>
        </p:nvSpPr>
        <p:spPr>
          <a:xfrm>
            <a:off x="3049941" y="371338"/>
            <a:ext cx="3044118" cy="47854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科学认识与辨析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0" name="TextBox 2" title=""/>
          <p:cNvSpPr txBox="1"/>
          <p:nvPr/>
        </p:nvSpPr>
        <p:spPr>
          <a:xfrm>
            <a:off x="451616" y="954483"/>
            <a:ext cx="8240768" cy="3595536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1.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过春节时贴年画是我国的传统习俗。在竖直墙壁上贴长方形年画时，可利用重垂线来检查年画是否贴正。如图所示的年画长边与重垂线不平行，为了把年画贴正，则下列操作中正确的是（         </a:t>
            </a:r>
            <a:r>
              <a:rPr lang="zh-CN" altLang="en-US" sz="2400" b="1" kern="0">
                <a:latin typeface="Times New Roman" panose="02020603050405020304"/>
                <a:ea typeface="黑体" panose="02010609060101010101" pitchFamily="49" charset="-122"/>
              </a:rPr>
              <a:t>）。</a:t>
            </a:r>
            <a:endParaRPr lang="en-US" altLang="zh-CN" sz="2400" b="1" kern="0">
              <a:latin typeface="Times New Roman" panose="02020603050405020304"/>
              <a:ea typeface="黑体" panose="02010609060101010101" pitchFamily="49" charset="-122"/>
            </a:endParaRPr>
          </a:p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A.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换用质量大的重锤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B.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上下移动年画的位置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C.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调整年画，使年画的长边与重垂线平行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D.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调整重垂线，使重垂线与年画的长边平行</a:t>
            </a: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3" name="图片 2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2603" y="2372634"/>
            <a:ext cx="1970161" cy="2163737"/>
          </a:xfrm>
          <a:prstGeom prst="rect">
            <a:avLst/>
          </a:prstGeom>
        </p:spPr>
      </p:pic>
      <p:sp>
        <p:nvSpPr>
          <p:cNvPr id="21" name="文本框 20" title=""/>
          <p:cNvSpPr txBox="1"/>
          <p:nvPr/>
        </p:nvSpPr>
        <p:spPr>
          <a:xfrm>
            <a:off x="7998253" y="4442660"/>
            <a:ext cx="763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CN" altLang="en-US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重锤</a:t>
            </a:r>
            <a:endParaRPr lang="zh-CN" altLang="en-US" sz="1400"/>
          </a:p>
        </p:txBody>
      </p:sp>
      <p:sp>
        <p:nvSpPr>
          <p:cNvPr id="22" name="文本框 21" title=""/>
          <p:cNvSpPr txBox="1"/>
          <p:nvPr/>
        </p:nvSpPr>
        <p:spPr>
          <a:xfrm>
            <a:off x="2211591" y="2311058"/>
            <a:ext cx="56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C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TextBox 2" title=""/>
          <p:cNvSpPr txBox="1"/>
          <p:nvPr/>
        </p:nvSpPr>
        <p:spPr>
          <a:xfrm>
            <a:off x="451616" y="773982"/>
            <a:ext cx="8240768" cy="3595536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2.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小夏和小冬同学使用如图所示的弹簧拉力器锻炼身体，他们都恰好将弹簧拉力器拉开至两臂张开伸直。已知小夏比较高、手臂比较长，小冬比较壮、力气比较大。当他们都两臂张开伸直时，他们对弹簧拉力器的拉力大小情况是（         ）。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A.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小夏的拉力更大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B.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小冬的拉力更大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C.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两人的拉力一样大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D.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无法判断</a:t>
            </a: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7" name="文本框 16" title=""/>
          <p:cNvSpPr txBox="1"/>
          <p:nvPr/>
        </p:nvSpPr>
        <p:spPr>
          <a:xfrm>
            <a:off x="7742663" y="2123733"/>
            <a:ext cx="56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A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5" name="图片 4" title="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6" y="2495604"/>
            <a:ext cx="3075423" cy="2349581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2077700" y="11201400"/>
            <a:ext cx="0" cy="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" name="TextBox 2" title=""/>
          <p:cNvSpPr txBox="1"/>
          <p:nvPr/>
        </p:nvSpPr>
        <p:spPr>
          <a:xfrm>
            <a:off x="451616" y="801278"/>
            <a:ext cx="8240768" cy="22659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3.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如图所示，若不计弹簧测力计和细线的重力，并忽略摩擦，则水平拉力</a:t>
            </a:r>
            <a:r>
              <a:rPr kumimoji="0" lang="en-US" altLang="zh-CN" sz="2400" b="1" i="1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F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为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5N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时，弹簧测力计</a:t>
            </a:r>
            <a:r>
              <a:rPr kumimoji="0" lang="en-US" altLang="zh-CN" sz="2400" b="1" i="1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A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和</a:t>
            </a:r>
            <a:r>
              <a:rPr kumimoji="0" lang="en-US" altLang="zh-CN" sz="2400" b="1" i="1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B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的示数分别为（         </a:t>
            </a:r>
            <a:r>
              <a:rPr lang="zh-CN" altLang="en-US" sz="2400" b="1" kern="0">
                <a:latin typeface="Times New Roman" panose="02020603050405020304"/>
                <a:ea typeface="黑体" panose="02010609060101010101" pitchFamily="49" charset="-122"/>
              </a:rPr>
              <a:t>）。 </a:t>
            </a:r>
            <a:endParaRPr lang="en-US" altLang="zh-CN" sz="2400" b="1" kern="0">
              <a:latin typeface="Times New Roman" panose="02020603050405020304"/>
              <a:ea typeface="黑体" panose="02010609060101010101" pitchFamily="49" charset="-122"/>
            </a:endParaRPr>
          </a:p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A. 2.5 N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，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0 N			B. 0 N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，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2.5 N</a:t>
            </a:r>
            <a:endParaRPr kumimoji="0" lang="en-US" altLang="zh-CN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C. 2.5 N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，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2.5 N		D. 2.5 N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，</a:t>
            </a:r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5 N</a:t>
            </a: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5" name="文本框 34" title=""/>
          <p:cNvSpPr txBox="1"/>
          <p:nvPr/>
        </p:nvSpPr>
        <p:spPr>
          <a:xfrm>
            <a:off x="1011469" y="1703415"/>
            <a:ext cx="56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黑体" panose="02010609060101010101" pitchFamily="49" charset="-122"/>
                <a:cs typeface="+mn-cs"/>
              </a:rPr>
              <a:t>C</a:t>
            </a:r>
            <a:endParaRPr lang="zh-CN" altLang="en-US">
              <a:solidFill>
                <a:srgbClr val="FF0000"/>
              </a:solidFill>
            </a:endParaRPr>
          </a:p>
        </p:txBody>
      </p:sp>
      <p:grpSp>
        <p:nvGrpSpPr>
          <p:cNvPr id="6" name="组合 5" title=""/>
          <p:cNvGrpSpPr/>
          <p:nvPr/>
        </p:nvGrpSpPr>
        <p:grpSpPr>
          <a:xfrm>
            <a:off x="1692921" y="3221160"/>
            <a:ext cx="6073924" cy="1180268"/>
            <a:chOff x="1712656" y="3161954"/>
            <a:chExt cx="6073924" cy="1180268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2656" y="3161954"/>
              <a:ext cx="6073924" cy="1148351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/>
          </p:nvSpPr>
          <p:spPr>
            <a:xfrm>
              <a:off x="2660970" y="3161954"/>
              <a:ext cx="4045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i="1">
                  <a:latin typeface="times" panose="02020603050405020304" pitchFamily="18" charset="0"/>
                  <a:cs typeface="times" panose="02020603050405020304" pitchFamily="18" charset="0"/>
                </a:rPr>
                <a:t>A</a:t>
              </a:r>
              <a:endParaRPr lang="zh-CN" altLang="en-US" sz="2400" b="1" i="1">
                <a:latin typeface="times" panose="02020603050405020304" pitchFamily="18" charset="0"/>
                <a:cs typeface="times" panose="02020603050405020304" pitchFamily="18" charset="0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811570" y="3246473"/>
              <a:ext cx="4045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i="1">
                  <a:latin typeface="times" panose="02020603050405020304" pitchFamily="18" charset="0"/>
                  <a:cs typeface="times" panose="02020603050405020304" pitchFamily="18" charset="0"/>
                </a:rPr>
                <a:t>F</a:t>
              </a:r>
              <a:endParaRPr lang="zh-CN" altLang="en-US" sz="2400" b="1" i="1">
                <a:latin typeface="times" panose="02020603050405020304" pitchFamily="18" charset="0"/>
                <a:cs typeface="times" panose="02020603050405020304" pitchFamily="18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876171" y="3161954"/>
              <a:ext cx="4045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i="1">
                  <a:latin typeface="times" panose="02020603050405020304" pitchFamily="18" charset="0"/>
                  <a:cs typeface="times" panose="02020603050405020304" pitchFamily="18" charset="0"/>
                </a:rPr>
                <a:t>B</a:t>
              </a:r>
              <a:endParaRPr lang="zh-CN" altLang="en-US" sz="2400" b="1" i="1">
                <a:latin typeface="times" panose="02020603050405020304" pitchFamily="18" charset="0"/>
                <a:cs typeface="times" panose="02020603050405020304" pitchFamily="18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7112290" y="3246473"/>
              <a:ext cx="4045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i="1">
                  <a:latin typeface="times" panose="02020603050405020304" pitchFamily="18" charset="0"/>
                  <a:cs typeface="times" panose="02020603050405020304" pitchFamily="18" charset="0"/>
                </a:rPr>
                <a:t>F</a:t>
              </a:r>
              <a:endParaRPr lang="zh-CN" altLang="en-US" sz="2400" b="1" i="1">
                <a:latin typeface="times" panose="02020603050405020304" pitchFamily="18" charset="0"/>
                <a:cs typeface="times" panose="02020603050405020304" pitchFamily="18" charset="0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641583" y="3274464"/>
              <a:ext cx="4045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i="1">
                  <a:latin typeface="times" panose="02020603050405020304" pitchFamily="18" charset="0"/>
                  <a:cs typeface="times" panose="02020603050405020304" pitchFamily="18" charset="0"/>
                </a:rPr>
                <a:t>F</a:t>
              </a:r>
              <a:endParaRPr lang="zh-CN" altLang="en-US" sz="2400" b="1" i="1">
                <a:latin typeface="times" panose="02020603050405020304" pitchFamily="18" charset="0"/>
                <a:cs typeface="times" panose="02020603050405020304" pitchFamily="18" charset="0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5695742" y="3848640"/>
              <a:ext cx="7167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>
                  <a:latin typeface="times" panose="02020603050405020304" pitchFamily="18" charset="0"/>
                  <a:ea typeface="黑体" panose="02010609060101010101" pitchFamily="49" charset="-122"/>
                  <a:cs typeface="times" panose="02020603050405020304" pitchFamily="18" charset="0"/>
                </a:rPr>
                <a:t>（</a:t>
              </a:r>
              <a:r>
                <a:rPr lang="en-US" altLang="zh-CN" sz="2400" b="1">
                  <a:latin typeface="times" panose="02020603050405020304" pitchFamily="18" charset="0"/>
                  <a:ea typeface="黑体" panose="02010609060101010101" pitchFamily="49" charset="-122"/>
                  <a:cs typeface="times" panose="02020603050405020304" pitchFamily="18" charset="0"/>
                </a:rPr>
                <a:t>b</a:t>
              </a:r>
              <a:r>
                <a:rPr lang="zh-CN" altLang="en-US" sz="2400" b="1">
                  <a:latin typeface="times" panose="02020603050405020304" pitchFamily="18" charset="0"/>
                  <a:ea typeface="黑体" panose="02010609060101010101" pitchFamily="49" charset="-122"/>
                  <a:cs typeface="times" panose="02020603050405020304" pitchFamily="18" charset="0"/>
                </a:rPr>
                <a:t>）</a:t>
              </a:r>
              <a:endParaRPr lang="zh-CN" altLang="en-US" sz="2400" b="1">
                <a:latin typeface="times" panose="02020603050405020304" pitchFamily="18" charset="0"/>
                <a:ea typeface="黑体" panose="02010609060101010101" pitchFamily="49" charset="-122"/>
                <a:cs typeface="times" panose="02020603050405020304" pitchFamily="18" charset="0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504893" y="3880557"/>
              <a:ext cx="7167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>
                  <a:latin typeface="times" panose="02020603050405020304" pitchFamily="18" charset="0"/>
                  <a:ea typeface="黑体" panose="02010609060101010101" pitchFamily="49" charset="-122"/>
                  <a:cs typeface="times" panose="02020603050405020304" pitchFamily="18" charset="0"/>
                </a:rPr>
                <a:t>（</a:t>
              </a:r>
              <a:r>
                <a:rPr lang="en-US" altLang="zh-CN" sz="2400" b="1">
                  <a:latin typeface="times" panose="02020603050405020304" pitchFamily="18" charset="0"/>
                  <a:ea typeface="黑体" panose="02010609060101010101" pitchFamily="49" charset="-122"/>
                  <a:cs typeface="times" panose="02020603050405020304" pitchFamily="18" charset="0"/>
                </a:rPr>
                <a:t>a</a:t>
              </a:r>
              <a:r>
                <a:rPr lang="zh-CN" altLang="en-US" sz="2400" b="1">
                  <a:latin typeface="times" panose="02020603050405020304" pitchFamily="18" charset="0"/>
                  <a:ea typeface="黑体" panose="02010609060101010101" pitchFamily="49" charset="-122"/>
                  <a:cs typeface="times" panose="02020603050405020304" pitchFamily="18" charset="0"/>
                </a:rPr>
                <a:t>）</a:t>
              </a:r>
              <a:endParaRPr lang="zh-CN" altLang="en-US" sz="2400" b="1">
                <a:latin typeface="times" panose="02020603050405020304" pitchFamily="18" charset="0"/>
                <a:ea typeface="黑体" panose="02010609060101010101" pitchFamily="49" charset="-122"/>
                <a:cs typeface="times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NTFmYzMxYzE1NGFjZjA3YzNlZjRkZGVhNjQyYmRkOTYifQ=="/>
</p:tagLst>
</file>

<file path=ppt/theme/theme1.xml><?xml version="1.0" encoding="utf-8"?>
<a:theme xmlns:r="http://schemas.openxmlformats.org/officeDocument/2006/relationships"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Calibri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resentationFormat>On-screen Show (16:9)</PresentationFormat>
  <Paragraphs>124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Calibri Light</vt:lpstr>
      <vt:lpstr>Calibri</vt:lpstr>
      <vt:lpstr>黑体</vt:lpstr>
      <vt:lpstr>字魂105号-简雅黑</vt:lpstr>
      <vt:lpstr>Times New Roman</vt:lpstr>
      <vt:lpstr>华文新魏</vt:lpstr>
      <vt:lpstr>宋体</vt:lpstr>
      <vt:lpstr>times</vt:lpstr>
      <vt:lpstr>楷体</vt:lpstr>
      <vt:lpstr>1_Office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23.0300</AppVersion>
  <TotalTime>0</TotalTim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2024-08-07T15:33:39Z</cp:lastPrinted>
  <dcterms:created xsi:type="dcterms:W3CDTF">2024-08-07T15:33:39Z</dcterms:created>
  <dcterms:modified xsi:type="dcterms:W3CDTF">2024-08-07T07:33:39Z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