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2" r:id="rId5"/>
    <p:sldId id="355" r:id="rId6"/>
    <p:sldId id="362" r:id="rId7"/>
    <p:sldId id="363" r:id="rId8"/>
    <p:sldId id="351" r:id="rId9"/>
    <p:sldId id="352" r:id="rId10"/>
    <p:sldId id="354" r:id="rId11"/>
    <p:sldId id="358" r:id="rId12"/>
    <p:sldId id="36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276"/>
      </p:cViewPr>
      <p:guideLst>
        <p:guide orient="horz" pos="2199"/>
        <p:guide pos="3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6B460-FF17-4780-AAF1-DE4D929356D0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189BD-C3A2-4D5B-B17A-57023D4F6F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7EF5EF-6B75-4B4F-BA26-0A38765E7BF7}" type="slidenum"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F44C0E-7CBF-4A55-ABB0-B372FB96FC60}" type="slidenum"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1B8E5F-ABA6-4C5E-B4BB-ADE9B1233D39}" type="slidenum">
              <a:rPr lang="zh-CN" altLang="en-US">
                <a:latin typeface="Times New Roman" panose="02020603050405020304" pitchFamily="18" charset="0"/>
              </a:rPr>
              <a:pPr eaLnBrk="1" hangingPunct="1"/>
              <a:t>4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1B8E5F-ABA6-4C5E-B4BB-ADE9B1233D39}" type="slidenum">
              <a:rPr lang="zh-CN" altLang="en-US">
                <a:latin typeface="Times New Roman" panose="02020603050405020304" pitchFamily="18" charset="0"/>
              </a:rPr>
              <a:pPr eaLnBrk="1" hangingPunct="1"/>
              <a:t>5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1B8E5F-ABA6-4C5E-B4BB-ADE9B1233D39}" type="slidenum">
              <a:rPr lang="zh-CN" altLang="en-US">
                <a:latin typeface="Times New Roman" panose="02020603050405020304" pitchFamily="18" charset="0"/>
              </a:rPr>
              <a:pPr eaLnBrk="1" hangingPunct="1"/>
              <a:t>6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1B8E5F-ABA6-4C5E-B4BB-ADE9B1233D39}" type="slidenum">
              <a:rPr lang="zh-CN" altLang="en-US">
                <a:latin typeface="Times New Roman" panose="02020603050405020304" pitchFamily="18" charset="0"/>
              </a:rPr>
              <a:pPr eaLnBrk="1" hangingPunct="1"/>
              <a:t>8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1B8E5F-ABA6-4C5E-B4BB-ADE9B1233D39}" type="slidenum">
              <a:rPr lang="zh-CN" altLang="en-US">
                <a:latin typeface="Times New Roman" panose="02020603050405020304" pitchFamily="18" charset="0"/>
              </a:rPr>
              <a:pPr eaLnBrk="1" hangingPunct="1"/>
              <a:t>9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1B8E5F-ABA6-4C5E-B4BB-ADE9B1233D39}" type="slidenum">
              <a:rPr lang="zh-CN" altLang="en-US">
                <a:latin typeface="Times New Roman" panose="02020603050405020304" pitchFamily="18" charset="0"/>
              </a:rPr>
              <a:pPr eaLnBrk="1" hangingPunct="1"/>
              <a:t>10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1B8E5F-ABA6-4C5E-B4BB-ADE9B1233D39}" type="slidenum">
              <a:rPr lang="zh-CN" altLang="en-US">
                <a:latin typeface="Times New Roman" panose="02020603050405020304" pitchFamily="18" charset="0"/>
              </a:rPr>
              <a:pPr eaLnBrk="1" hangingPunct="1"/>
              <a:t>11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0&amp;tn=baiduimagedetail&amp;word=%B9%E2%B5%C4%D5%DB%C9%E4&amp;in=8484&amp;cl=2&amp;cm=1&amp;sc=0&amp;lm=-1&amp;pn=70&amp;rn=1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.baidu.com/i?ct=503316480&amp;z=0&amp;tn=baiduimagedetail&amp;word=%C6%BD%C3%E6%BE%B5%B3%C9%CF%F1&amp;in=1357&amp;cl=2&amp;cm=1&amp;sc=0&amp;lm=-1&amp;pn=36&amp;rn=1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5585" y="2169160"/>
            <a:ext cx="68522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第五章  透镜及其应用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22830" y="3502660"/>
            <a:ext cx="7568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第</a:t>
            </a:r>
            <a:r>
              <a:rPr lang="en-US" altLang="zh-CN" sz="4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4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节  生活中的透镜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542290" y="1522730"/>
            <a:ext cx="112058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3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如图所示，小刚将盛满水的圆柱形透明玻璃杯贴近书本，透过玻璃杯观看书本上的鹦鹉图片（圆圈中鹦鹉图与书本上的鹦鹉图实际大小相等），他所看到的虚像可能是（     ）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9130" y="517525"/>
            <a:ext cx="50279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三、放大镜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t="3045" r="913" b="2128"/>
          <a:stretch>
            <a:fillRect/>
          </a:stretch>
        </p:blipFill>
        <p:spPr>
          <a:xfrm>
            <a:off x="440055" y="3850640"/>
            <a:ext cx="11410315" cy="2592070"/>
          </a:xfrm>
          <a:prstGeom prst="rect">
            <a:avLst/>
          </a:prstGeom>
        </p:spPr>
      </p:pic>
      <p:sp>
        <p:nvSpPr>
          <p:cNvPr id="3" name="圆柱形 2"/>
          <p:cNvSpPr/>
          <p:nvPr/>
        </p:nvSpPr>
        <p:spPr>
          <a:xfrm>
            <a:off x="6010275" y="343535"/>
            <a:ext cx="519430" cy="10547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86830" y="2964815"/>
            <a:ext cx="554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542290" y="1522730"/>
            <a:ext cx="11205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实像：实际光线会聚而成的。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能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用光屏承接，物、像在凸透镜的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两侧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9130" y="517525"/>
            <a:ext cx="50279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四、实像和虚像</a:t>
            </a:r>
            <a:endParaRPr lang="en-US" altLang="zh-CN" sz="4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290" y="3845560"/>
            <a:ext cx="11205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虚像：实际光线的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反向延长线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会聚而成的。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不能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用光屏承接，物、像在凸透镜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同侧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59130" y="2104390"/>
            <a:ext cx="2946400" cy="1814830"/>
            <a:chOff x="1038" y="3321"/>
            <a:chExt cx="4640" cy="2858"/>
          </a:xfrm>
        </p:grpSpPr>
        <p:sp>
          <p:nvSpPr>
            <p:cNvPr id="234530" name="Rectangle 34"/>
            <p:cNvSpPr/>
            <p:nvPr/>
          </p:nvSpPr>
          <p:spPr>
            <a:xfrm>
              <a:off x="1790" y="5454"/>
              <a:ext cx="221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小孔成像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" y="3321"/>
              <a:ext cx="4640" cy="2133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4563745" y="2104390"/>
            <a:ext cx="2856865" cy="1814830"/>
            <a:chOff x="6622" y="3427"/>
            <a:chExt cx="4499" cy="2858"/>
          </a:xfrm>
        </p:grpSpPr>
        <p:sp>
          <p:nvSpPr>
            <p:cNvPr id="32" name="Rectangle 35"/>
            <p:cNvSpPr/>
            <p:nvPr/>
          </p:nvSpPr>
          <p:spPr>
            <a:xfrm>
              <a:off x="7320" y="5560"/>
              <a:ext cx="269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照相机成像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/>
            <a:srcRect b="12468"/>
            <a:stretch>
              <a:fillRect/>
            </a:stretch>
          </p:blipFill>
          <p:spPr>
            <a:xfrm>
              <a:off x="6622" y="3427"/>
              <a:ext cx="4499" cy="2132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8184515" y="1973580"/>
            <a:ext cx="2463165" cy="2032635"/>
            <a:chOff x="12889" y="2995"/>
            <a:chExt cx="3879" cy="3201"/>
          </a:xfrm>
        </p:grpSpPr>
        <p:sp>
          <p:nvSpPr>
            <p:cNvPr id="234532" name="Rectangle 36"/>
            <p:cNvSpPr/>
            <p:nvPr/>
          </p:nvSpPr>
          <p:spPr>
            <a:xfrm>
              <a:off x="12889" y="5471"/>
              <a:ext cx="319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投影仪成像</a:t>
              </a: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89" y="2995"/>
              <a:ext cx="3879" cy="2339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659130" y="4565650"/>
            <a:ext cx="2946400" cy="2063750"/>
            <a:chOff x="3771" y="7327"/>
            <a:chExt cx="4640" cy="3250"/>
          </a:xfrm>
        </p:grpSpPr>
        <p:sp>
          <p:nvSpPr>
            <p:cNvPr id="234502" name="Text Box 6"/>
            <p:cNvSpPr txBox="1"/>
            <p:nvPr/>
          </p:nvSpPr>
          <p:spPr>
            <a:xfrm>
              <a:off x="4780" y="9852"/>
              <a:ext cx="311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平面镜成像</a:t>
              </a:r>
            </a:p>
          </p:txBody>
        </p:sp>
        <p:pic>
          <p:nvPicPr>
            <p:cNvPr id="234533" name="Picture 37" descr="u=63497819,997978172&amp;gp=4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lum bright="-17999" contrast="24000"/>
            </a:blip>
            <a:srcRect b="13656"/>
            <a:stretch>
              <a:fillRect/>
            </a:stretch>
          </p:blipFill>
          <p:spPr>
            <a:xfrm>
              <a:off x="3771" y="7327"/>
              <a:ext cx="4640" cy="240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2" name="组合 41"/>
          <p:cNvGrpSpPr/>
          <p:nvPr/>
        </p:nvGrpSpPr>
        <p:grpSpPr>
          <a:xfrm>
            <a:off x="4563745" y="4565650"/>
            <a:ext cx="2857500" cy="2063750"/>
            <a:chOff x="8013" y="7260"/>
            <a:chExt cx="4500" cy="3250"/>
          </a:xfrm>
        </p:grpSpPr>
        <p:pic>
          <p:nvPicPr>
            <p:cNvPr id="234534" name="Picture 38" descr="u=4288477141,2936925136&amp;gp=40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lum bright="-12000" contrast="18000"/>
            </a:blip>
            <a:stretch>
              <a:fillRect/>
            </a:stretch>
          </p:blipFill>
          <p:spPr>
            <a:xfrm>
              <a:off x="8013" y="7260"/>
              <a:ext cx="4500" cy="23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4536" name="Text Box 40"/>
            <p:cNvSpPr txBox="1"/>
            <p:nvPr/>
          </p:nvSpPr>
          <p:spPr>
            <a:xfrm>
              <a:off x="8669" y="9785"/>
              <a:ext cx="351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光的折射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20710" y="4565650"/>
            <a:ext cx="2251710" cy="2063115"/>
            <a:chOff x="12946" y="7190"/>
            <a:chExt cx="3546" cy="3249"/>
          </a:xfrm>
        </p:grpSpPr>
        <p:sp>
          <p:nvSpPr>
            <p:cNvPr id="234503" name="Text Box 7"/>
            <p:cNvSpPr txBox="1"/>
            <p:nvPr/>
          </p:nvSpPr>
          <p:spPr>
            <a:xfrm>
              <a:off x="13399" y="9715"/>
              <a:ext cx="288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放大镜成像</a:t>
              </a: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46" y="7190"/>
              <a:ext cx="3546" cy="236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Text Box 17"/>
          <p:cNvSpPr txBox="1"/>
          <p:nvPr/>
        </p:nvSpPr>
        <p:spPr>
          <a:xfrm>
            <a:off x="3408045" y="1732915"/>
            <a:ext cx="86423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照相机：</a:t>
            </a:r>
            <a:r>
              <a:rPr lang="zh-CN" altLang="en-US" sz="28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利用凸透镜能成</a:t>
            </a:r>
            <a:r>
              <a:rPr lang="en-US" altLang="zh-CN" sz="28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8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8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8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43715" name="Group 3"/>
          <p:cNvGrpSpPr/>
          <p:nvPr/>
        </p:nvGrpSpPr>
        <p:grpSpPr>
          <a:xfrm>
            <a:off x="7471728" y="1697355"/>
            <a:ext cx="4019550" cy="522288"/>
            <a:chOff x="2707" y="427"/>
            <a:chExt cx="2532" cy="329"/>
          </a:xfrm>
        </p:grpSpPr>
        <p:sp>
          <p:nvSpPr>
            <p:cNvPr id="35883" name="Text Box 18"/>
            <p:cNvSpPr txBox="1"/>
            <p:nvPr/>
          </p:nvSpPr>
          <p:spPr>
            <a:xfrm>
              <a:off x="2707" y="427"/>
              <a:ext cx="71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倒立</a:t>
              </a:r>
            </a:p>
          </p:txBody>
        </p:sp>
        <p:sp>
          <p:nvSpPr>
            <p:cNvPr id="35884" name="Text Box 19"/>
            <p:cNvSpPr txBox="1"/>
            <p:nvPr/>
          </p:nvSpPr>
          <p:spPr>
            <a:xfrm>
              <a:off x="4469" y="427"/>
              <a:ext cx="77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实像</a:t>
              </a:r>
            </a:p>
          </p:txBody>
        </p:sp>
        <p:sp>
          <p:nvSpPr>
            <p:cNvPr id="35885" name="Text Box 20"/>
            <p:cNvSpPr txBox="1"/>
            <p:nvPr/>
          </p:nvSpPr>
          <p:spPr>
            <a:xfrm>
              <a:off x="3606" y="427"/>
              <a:ext cx="68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缩小</a:t>
              </a:r>
            </a:p>
          </p:txBody>
        </p:sp>
      </p:grpSp>
      <p:grpSp>
        <p:nvGrpSpPr>
          <p:cNvPr id="243720" name="Group 8"/>
          <p:cNvGrpSpPr/>
          <p:nvPr/>
        </p:nvGrpSpPr>
        <p:grpSpPr>
          <a:xfrm>
            <a:off x="318770" y="1674495"/>
            <a:ext cx="2436495" cy="839470"/>
            <a:chOff x="1020" y="890"/>
            <a:chExt cx="3357" cy="590"/>
          </a:xfrm>
        </p:grpSpPr>
        <p:sp>
          <p:nvSpPr>
            <p:cNvPr id="35869" name="AutoShape 2"/>
            <p:cNvSpPr/>
            <p:nvPr/>
          </p:nvSpPr>
          <p:spPr>
            <a:xfrm>
              <a:off x="1020" y="890"/>
              <a:ext cx="182" cy="590"/>
            </a:xfrm>
            <a:prstGeom prst="upArrow">
              <a:avLst>
                <a:gd name="adj1" fmla="val 50000"/>
                <a:gd name="adj2" fmla="val 81043"/>
              </a:avLst>
            </a:prstGeom>
            <a:solidFill>
              <a:srgbClr val="0000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35870" name="Group 3"/>
            <p:cNvGrpSpPr/>
            <p:nvPr/>
          </p:nvGrpSpPr>
          <p:grpSpPr>
            <a:xfrm>
              <a:off x="3648" y="939"/>
              <a:ext cx="698" cy="541"/>
              <a:chOff x="0" y="0"/>
              <a:chExt cx="698" cy="998"/>
            </a:xfrm>
          </p:grpSpPr>
          <p:sp>
            <p:nvSpPr>
              <p:cNvPr id="35875" name="Line 4"/>
              <p:cNvSpPr/>
              <p:nvPr/>
            </p:nvSpPr>
            <p:spPr>
              <a:xfrm>
                <a:off x="289" y="726"/>
                <a:ext cx="0" cy="272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5876" name="Group 5"/>
              <p:cNvGrpSpPr/>
              <p:nvPr/>
            </p:nvGrpSpPr>
            <p:grpSpPr>
              <a:xfrm>
                <a:off x="0" y="0"/>
                <a:ext cx="698" cy="998"/>
                <a:chOff x="0" y="0"/>
                <a:chExt cx="698" cy="998"/>
              </a:xfrm>
            </p:grpSpPr>
            <p:sp>
              <p:nvSpPr>
                <p:cNvPr id="35877" name="Line 6"/>
                <p:cNvSpPr/>
                <p:nvPr/>
              </p:nvSpPr>
              <p:spPr>
                <a:xfrm>
                  <a:off x="0" y="315"/>
                  <a:ext cx="272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878" name="Line 7"/>
                <p:cNvSpPr/>
                <p:nvPr/>
              </p:nvSpPr>
              <p:spPr>
                <a:xfrm>
                  <a:off x="17" y="726"/>
                  <a:ext cx="272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879" name="Line 8"/>
                <p:cNvSpPr/>
                <p:nvPr/>
              </p:nvSpPr>
              <p:spPr>
                <a:xfrm>
                  <a:off x="289" y="0"/>
                  <a:ext cx="0" cy="317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880" name="Line 9"/>
                <p:cNvSpPr/>
                <p:nvPr/>
              </p:nvSpPr>
              <p:spPr>
                <a:xfrm>
                  <a:off x="289" y="0"/>
                  <a:ext cx="409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881" name="Line 10"/>
                <p:cNvSpPr/>
                <p:nvPr/>
              </p:nvSpPr>
              <p:spPr>
                <a:xfrm>
                  <a:off x="289" y="998"/>
                  <a:ext cx="409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5882" name="Line 11"/>
                <p:cNvSpPr/>
                <p:nvPr/>
              </p:nvSpPr>
              <p:spPr>
                <a:xfrm>
                  <a:off x="698" y="0"/>
                  <a:ext cx="0" cy="998"/>
                </a:xfrm>
                <a:prstGeom prst="line">
                  <a:avLst/>
                </a:prstGeom>
                <a:ln w="3810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35871" name="Line 12"/>
            <p:cNvSpPr/>
            <p:nvPr/>
          </p:nvSpPr>
          <p:spPr>
            <a:xfrm>
              <a:off x="1111" y="890"/>
              <a:ext cx="3266" cy="40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72" name="Line 13"/>
            <p:cNvSpPr/>
            <p:nvPr/>
          </p:nvSpPr>
          <p:spPr>
            <a:xfrm flipV="1">
              <a:off x="1111" y="1136"/>
              <a:ext cx="3235" cy="3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73" name="AutoShape 14"/>
            <p:cNvSpPr/>
            <p:nvPr/>
          </p:nvSpPr>
          <p:spPr>
            <a:xfrm>
              <a:off x="4300" y="1162"/>
              <a:ext cx="77" cy="146"/>
            </a:xfrm>
            <a:prstGeom prst="downArrow">
              <a:avLst>
                <a:gd name="adj1" fmla="val 50000"/>
                <a:gd name="adj2" fmla="val 47402"/>
              </a:avLst>
            </a:prstGeom>
            <a:solidFill>
              <a:srgbClr val="0000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5874" name="Oval 15"/>
            <p:cNvSpPr/>
            <p:nvPr/>
          </p:nvSpPr>
          <p:spPr>
            <a:xfrm>
              <a:off x="3665" y="1111"/>
              <a:ext cx="46" cy="222"/>
            </a:xfrm>
            <a:prstGeom prst="ellipse">
              <a:avLst/>
            </a:prstGeom>
            <a:solidFill>
              <a:srgbClr val="00FFFF"/>
            </a:solidFill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43" name="Text Box 16"/>
          <p:cNvSpPr txBox="1"/>
          <p:nvPr/>
        </p:nvSpPr>
        <p:spPr>
          <a:xfrm>
            <a:off x="3354705" y="3496945"/>
            <a:ext cx="8350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投影仪：</a:t>
            </a:r>
            <a:r>
              <a:rPr lang="zh-CN" altLang="en-US" sz="28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利用凸透镜能成</a:t>
            </a:r>
            <a:r>
              <a:rPr lang="en-US" altLang="zh-CN" sz="28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8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8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8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43736" name="Group 24"/>
          <p:cNvGrpSpPr/>
          <p:nvPr/>
        </p:nvGrpSpPr>
        <p:grpSpPr>
          <a:xfrm>
            <a:off x="7459980" y="3439795"/>
            <a:ext cx="4031142" cy="521970"/>
            <a:chOff x="2744" y="1570"/>
            <a:chExt cx="2637" cy="329"/>
          </a:xfrm>
        </p:grpSpPr>
        <p:sp>
          <p:nvSpPr>
            <p:cNvPr id="35866" name="Text Box 17"/>
            <p:cNvSpPr txBox="1"/>
            <p:nvPr/>
          </p:nvSpPr>
          <p:spPr>
            <a:xfrm>
              <a:off x="2744" y="1570"/>
              <a:ext cx="71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倒立</a:t>
              </a:r>
            </a:p>
          </p:txBody>
        </p:sp>
        <p:sp>
          <p:nvSpPr>
            <p:cNvPr id="35867" name="Text Box 18"/>
            <p:cNvSpPr txBox="1"/>
            <p:nvPr/>
          </p:nvSpPr>
          <p:spPr>
            <a:xfrm>
              <a:off x="4611" y="1570"/>
              <a:ext cx="77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实像</a:t>
              </a:r>
            </a:p>
          </p:txBody>
        </p:sp>
        <p:sp>
          <p:nvSpPr>
            <p:cNvPr id="35868" name="Text Box 19"/>
            <p:cNvSpPr txBox="1"/>
            <p:nvPr/>
          </p:nvSpPr>
          <p:spPr>
            <a:xfrm>
              <a:off x="3651" y="1570"/>
              <a:ext cx="76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放大</a:t>
              </a:r>
            </a:p>
          </p:txBody>
        </p:sp>
      </p:grpSp>
      <p:sp>
        <p:nvSpPr>
          <p:cNvPr id="68" name="Text Box 20"/>
          <p:cNvSpPr txBox="1"/>
          <p:nvPr/>
        </p:nvSpPr>
        <p:spPr>
          <a:xfrm>
            <a:off x="3103880" y="5314315"/>
            <a:ext cx="8460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放大镜：</a:t>
            </a:r>
            <a:r>
              <a:rPr lang="zh-CN" altLang="en-US" sz="2800" b="1" dirty="0">
                <a:solidFill>
                  <a:srgbClr val="404040"/>
                </a:solidFill>
                <a:latin typeface="宋体" panose="02010600030101010101" pitchFamily="2" charset="-122"/>
              </a:rPr>
              <a:t>利用凸透镜能成</a:t>
            </a:r>
            <a:r>
              <a:rPr lang="en-US" altLang="zh-CN" sz="2800" b="1" dirty="0">
                <a:solidFill>
                  <a:srgbClr val="404040"/>
                </a:solidFill>
                <a:latin typeface="宋体" panose="02010600030101010101" pitchFamily="2" charset="-122"/>
              </a:rPr>
              <a:t>___</a:t>
            </a:r>
            <a:r>
              <a:rPr lang="en-US" altLang="zh-CN" sz="2800" b="1" dirty="0">
                <a:solidFill>
                  <a:srgbClr val="404040"/>
                </a:solidFill>
                <a:latin typeface="宋体" panose="02010600030101010101" pitchFamily="2" charset="-122"/>
                <a:sym typeface="+mn-ea"/>
              </a:rPr>
              <a:t>_</a:t>
            </a:r>
            <a:r>
              <a:rPr lang="en-US" altLang="zh-CN" sz="2800" b="1" dirty="0">
                <a:solidFill>
                  <a:srgbClr val="404040"/>
                </a:solidFill>
                <a:latin typeface="宋体" panose="02010600030101010101" pitchFamily="2" charset="-122"/>
              </a:rPr>
              <a:t>__</a:t>
            </a:r>
            <a:r>
              <a:rPr lang="zh-CN" altLang="en-US" sz="2800" b="1" dirty="0">
                <a:solidFill>
                  <a:srgbClr val="40404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404040"/>
                </a:solidFill>
                <a:latin typeface="宋体" panose="02010600030101010101" pitchFamily="2" charset="-122"/>
              </a:rPr>
              <a:t>__</a:t>
            </a:r>
            <a:r>
              <a:rPr lang="en-US" altLang="zh-CN" sz="2800" b="1" dirty="0">
                <a:solidFill>
                  <a:srgbClr val="404040"/>
                </a:solidFill>
                <a:latin typeface="宋体" panose="02010600030101010101" pitchFamily="2" charset="-122"/>
                <a:sym typeface="+mn-ea"/>
              </a:rPr>
              <a:t>__</a:t>
            </a:r>
            <a:r>
              <a:rPr lang="en-US" altLang="zh-CN" sz="2800" b="1" dirty="0">
                <a:solidFill>
                  <a:srgbClr val="404040"/>
                </a:solidFill>
                <a:latin typeface="宋体" panose="02010600030101010101" pitchFamily="2" charset="-122"/>
              </a:rPr>
              <a:t>__</a:t>
            </a:r>
            <a:r>
              <a:rPr lang="zh-CN" altLang="en-US" sz="2800" b="1" dirty="0">
                <a:solidFill>
                  <a:srgbClr val="40404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404040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sz="2800" b="1" dirty="0">
                <a:solidFill>
                  <a:srgbClr val="404040"/>
                </a:solidFill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243741" name="Group 29"/>
          <p:cNvGrpSpPr/>
          <p:nvPr/>
        </p:nvGrpSpPr>
        <p:grpSpPr>
          <a:xfrm>
            <a:off x="7546340" y="5237798"/>
            <a:ext cx="3994151" cy="522287"/>
            <a:chOff x="2574" y="2976"/>
            <a:chExt cx="2516" cy="329"/>
          </a:xfrm>
        </p:grpSpPr>
        <p:sp>
          <p:nvSpPr>
            <p:cNvPr id="35863" name="Text Box 21"/>
            <p:cNvSpPr txBox="1"/>
            <p:nvPr/>
          </p:nvSpPr>
          <p:spPr>
            <a:xfrm>
              <a:off x="2574" y="2976"/>
              <a:ext cx="71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正立</a:t>
              </a:r>
            </a:p>
          </p:txBody>
        </p:sp>
        <p:sp>
          <p:nvSpPr>
            <p:cNvPr id="35864" name="Text Box 22"/>
            <p:cNvSpPr txBox="1"/>
            <p:nvPr/>
          </p:nvSpPr>
          <p:spPr>
            <a:xfrm>
              <a:off x="4320" y="2976"/>
              <a:ext cx="77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虚像</a:t>
              </a:r>
            </a:p>
          </p:txBody>
        </p:sp>
        <p:sp>
          <p:nvSpPr>
            <p:cNvPr id="35865" name="Text Box 23"/>
            <p:cNvSpPr txBox="1"/>
            <p:nvPr/>
          </p:nvSpPr>
          <p:spPr>
            <a:xfrm>
              <a:off x="3412" y="2976"/>
              <a:ext cx="76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放大</a:t>
              </a:r>
            </a:p>
          </p:txBody>
        </p:sp>
      </p:grpSp>
      <p:pic>
        <p:nvPicPr>
          <p:cNvPr id="243745" name="Picture 33"/>
          <p:cNvPicPr>
            <a:picLocks noChangeAspect="1"/>
          </p:cNvPicPr>
          <p:nvPr/>
        </p:nvPicPr>
        <p:blipFill>
          <a:blip r:embed="rId2" cstate="print"/>
          <a:srcRect l="15706" r="13336"/>
          <a:stretch>
            <a:fillRect/>
          </a:stretch>
        </p:blipFill>
        <p:spPr>
          <a:xfrm>
            <a:off x="301625" y="3018155"/>
            <a:ext cx="2536825" cy="1358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3746" name="Group 34"/>
          <p:cNvGrpSpPr/>
          <p:nvPr/>
        </p:nvGrpSpPr>
        <p:grpSpPr>
          <a:xfrm>
            <a:off x="440690" y="4792345"/>
            <a:ext cx="2683510" cy="1592580"/>
            <a:chOff x="1363" y="3474"/>
            <a:chExt cx="3814" cy="846"/>
          </a:xfrm>
        </p:grpSpPr>
        <p:sp>
          <p:nvSpPr>
            <p:cNvPr id="35853" name="Oval 2"/>
            <p:cNvSpPr/>
            <p:nvPr/>
          </p:nvSpPr>
          <p:spPr>
            <a:xfrm>
              <a:off x="3436" y="3790"/>
              <a:ext cx="124" cy="434"/>
            </a:xfrm>
            <a:prstGeom prst="ellipse">
              <a:avLst/>
            </a:prstGeom>
            <a:solidFill>
              <a:srgbClr val="00FFFF"/>
            </a:solidFill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5854" name="Line 3"/>
            <p:cNvSpPr/>
            <p:nvPr/>
          </p:nvSpPr>
          <p:spPr>
            <a:xfrm>
              <a:off x="1363" y="4007"/>
              <a:ext cx="3814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5855" name="AutoShape 6"/>
            <p:cNvSpPr/>
            <p:nvPr/>
          </p:nvSpPr>
          <p:spPr>
            <a:xfrm>
              <a:off x="2867" y="3838"/>
              <a:ext cx="104" cy="181"/>
            </a:xfrm>
            <a:prstGeom prst="upArrow">
              <a:avLst>
                <a:gd name="adj1" fmla="val 50000"/>
                <a:gd name="adj2" fmla="val 43509"/>
              </a:avLst>
            </a:prstGeom>
            <a:solidFill>
              <a:srgbClr val="0000FF"/>
            </a:solidFill>
            <a:ln w="9525" cap="flat" cmpd="sng">
              <a:solidFill>
                <a:srgbClr val="CC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5856" name="Line 7"/>
            <p:cNvSpPr/>
            <p:nvPr/>
          </p:nvSpPr>
          <p:spPr>
            <a:xfrm>
              <a:off x="2925" y="3838"/>
              <a:ext cx="552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57" name="Line 8"/>
            <p:cNvSpPr/>
            <p:nvPr/>
          </p:nvSpPr>
          <p:spPr>
            <a:xfrm>
              <a:off x="3477" y="3839"/>
              <a:ext cx="1285" cy="2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58" name="Line 9"/>
            <p:cNvSpPr/>
            <p:nvPr/>
          </p:nvSpPr>
          <p:spPr>
            <a:xfrm>
              <a:off x="2925" y="3838"/>
              <a:ext cx="511" cy="14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59" name="Line 10"/>
            <p:cNvSpPr/>
            <p:nvPr/>
          </p:nvSpPr>
          <p:spPr>
            <a:xfrm>
              <a:off x="3436" y="3983"/>
              <a:ext cx="1244" cy="33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60" name="Line 11"/>
            <p:cNvSpPr/>
            <p:nvPr/>
          </p:nvSpPr>
          <p:spPr>
            <a:xfrm flipH="1" flipV="1">
              <a:off x="1610" y="3475"/>
              <a:ext cx="1867" cy="3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5861" name="Line 12"/>
            <p:cNvSpPr/>
            <p:nvPr/>
          </p:nvSpPr>
          <p:spPr>
            <a:xfrm flipH="1" flipV="1">
              <a:off x="1770" y="3474"/>
              <a:ext cx="1155" cy="3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5862" name="AutoShape 44"/>
            <p:cNvSpPr/>
            <p:nvPr/>
          </p:nvSpPr>
          <p:spPr>
            <a:xfrm>
              <a:off x="1882" y="3521"/>
              <a:ext cx="136" cy="499"/>
            </a:xfrm>
            <a:prstGeom prst="upArrow">
              <a:avLst>
                <a:gd name="adj1" fmla="val 50000"/>
                <a:gd name="adj2" fmla="val 91727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146" name="Rectangle 2"/>
          <p:cNvSpPr>
            <a:spLocks noGrp="1" noChangeArrowheads="1"/>
          </p:cNvSpPr>
          <p:nvPr/>
        </p:nvSpPr>
        <p:spPr bwMode="auto">
          <a:xfrm>
            <a:off x="644525" y="526415"/>
            <a:ext cx="3395345" cy="7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【学习小结】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  <p:bldP spid="43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870585" y="1910715"/>
            <a:ext cx="1041273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1.了解透镜在日常生活中的应用。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2.知道照相机、投影仪、放大镜成的像的性质。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3.通过观察凸透镜成像，了解投影仪、放大镜的成像原理。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4.能简单描述凸透镜成实像和虚像的主要特征。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4525" y="526415"/>
            <a:ext cx="5551170" cy="7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【学习目标】</a:t>
            </a:r>
            <a:endParaRPr kumimoji="0" lang="zh-CN" altLang="en-US" sz="4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4525" y="526415"/>
            <a:ext cx="5551170" cy="7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【自学指导】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412875" y="1604645"/>
            <a:ext cx="6998970" cy="284353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3600" b="1" cap="small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内容：课本</a:t>
            </a:r>
            <a:r>
              <a:rPr lang="en-US" altLang="zh-CN" sz="3600" b="1" cap="small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94-96</a:t>
            </a:r>
            <a:r>
              <a:rPr lang="zh-CN" altLang="en-US" sz="3600" b="1" cap="small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页</a:t>
            </a:r>
          </a:p>
          <a:p>
            <a:pPr algn="l">
              <a:lnSpc>
                <a:spcPct val="15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任务：</a:t>
            </a:r>
            <a:r>
              <a:rPr lang="zh-CN" altLang="en-US" sz="3600" b="1" cap="small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完成导学案【自主学习】</a:t>
            </a:r>
            <a:endParaRPr lang="zh-CN" altLang="en-US" sz="36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时间：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5min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59130" y="517525"/>
            <a:ext cx="50279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一、照相机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5305" y="1339850"/>
            <a:ext cx="110286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照相机的镜头相当于一个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凸透镜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胶卷相当于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光屏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  <a:endParaRPr lang="zh-CN" sz="3200" b="1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l="12466" t="-475" r="8952" b="475"/>
          <a:stretch>
            <a:fillRect/>
          </a:stretch>
        </p:blipFill>
        <p:spPr>
          <a:xfrm>
            <a:off x="659130" y="3102610"/>
            <a:ext cx="5051425" cy="3475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rcRect r="7731"/>
          <a:stretch>
            <a:fillRect/>
          </a:stretch>
        </p:blipFill>
        <p:spPr>
          <a:xfrm>
            <a:off x="6311900" y="3103245"/>
            <a:ext cx="5252085" cy="3474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6615" y="628650"/>
            <a:ext cx="4047490" cy="215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59130" y="517525"/>
            <a:ext cx="50279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一、照相机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81660" y="1478915"/>
            <a:ext cx="110286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光圈：决定镜头的进光量，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光圈越大，进光量越大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快门：控制光线照射感光元件的时间。</a:t>
            </a:r>
          </a:p>
        </p:txBody>
      </p:sp>
      <p:pic>
        <p:nvPicPr>
          <p:cNvPr id="12" name="图片 11" descr="14658752957880935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10" y="3108325"/>
            <a:ext cx="6299835" cy="32835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8885" y="1364615"/>
            <a:ext cx="1701800" cy="1682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3720" y="3108325"/>
            <a:ext cx="4927600" cy="3284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025140" y="2368550"/>
            <a:ext cx="444500" cy="241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59130" y="517525"/>
            <a:ext cx="50279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一、照相机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5305" y="1339850"/>
            <a:ext cx="11028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照相机的镜头相当于一个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凸透镜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，胶卷相当于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屏幕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  <a:endParaRPr lang="zh-CN" sz="3200" b="1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5095" y="2169795"/>
            <a:ext cx="5384165" cy="2817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3745" y="5446395"/>
            <a:ext cx="5730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成像特点：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倒立缩小的实像。</a:t>
            </a:r>
            <a:endParaRPr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267" name="Line 19"/>
          <p:cNvSpPr>
            <a:spLocks noChangeShapeType="1"/>
          </p:cNvSpPr>
          <p:nvPr/>
        </p:nvSpPr>
        <p:spPr bwMode="auto">
          <a:xfrm>
            <a:off x="4282440" y="342455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Line 57"/>
          <p:cNvSpPr>
            <a:spLocks noChangeShapeType="1"/>
          </p:cNvSpPr>
          <p:nvPr/>
        </p:nvSpPr>
        <p:spPr bwMode="auto">
          <a:xfrm flipV="1">
            <a:off x="574040" y="3568700"/>
            <a:ext cx="5900420" cy="1270"/>
          </a:xfrm>
          <a:prstGeom prst="line">
            <a:avLst/>
          </a:prstGeom>
          <a:noFill/>
          <a:ln w="508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07" name="Line 59"/>
          <p:cNvSpPr>
            <a:spLocks noChangeShapeType="1"/>
          </p:cNvSpPr>
          <p:nvPr/>
        </p:nvSpPr>
        <p:spPr bwMode="auto">
          <a:xfrm flipV="1">
            <a:off x="824865" y="2921318"/>
            <a:ext cx="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08" name="Line 61"/>
          <p:cNvSpPr>
            <a:spLocks noChangeShapeType="1"/>
          </p:cNvSpPr>
          <p:nvPr/>
        </p:nvSpPr>
        <p:spPr bwMode="auto">
          <a:xfrm flipV="1">
            <a:off x="824865" y="2902585"/>
            <a:ext cx="2644140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09" name="Line 62"/>
          <p:cNvSpPr>
            <a:spLocks noChangeShapeType="1"/>
          </p:cNvSpPr>
          <p:nvPr/>
        </p:nvSpPr>
        <p:spPr bwMode="auto">
          <a:xfrm>
            <a:off x="3458210" y="2902585"/>
            <a:ext cx="2493645" cy="176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10" name="Line 63"/>
          <p:cNvSpPr>
            <a:spLocks noChangeShapeType="1"/>
          </p:cNvSpPr>
          <p:nvPr/>
        </p:nvSpPr>
        <p:spPr bwMode="auto">
          <a:xfrm>
            <a:off x="824865" y="2921635"/>
            <a:ext cx="245935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13" name="Line 68"/>
          <p:cNvSpPr>
            <a:spLocks noChangeShapeType="1"/>
          </p:cNvSpPr>
          <p:nvPr/>
        </p:nvSpPr>
        <p:spPr bwMode="auto">
          <a:xfrm>
            <a:off x="5036185" y="3552825"/>
            <a:ext cx="635" cy="4667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278" name="Text Box 71"/>
          <p:cNvSpPr txBox="1">
            <a:spLocks noChangeArrowheads="1"/>
          </p:cNvSpPr>
          <p:nvPr/>
        </p:nvSpPr>
        <p:spPr bwMode="auto">
          <a:xfrm>
            <a:off x="2065020" y="3641725"/>
            <a:ext cx="4000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279" name="Text Box 72"/>
          <p:cNvSpPr txBox="1">
            <a:spLocks noChangeArrowheads="1"/>
          </p:cNvSpPr>
          <p:nvPr/>
        </p:nvSpPr>
        <p:spPr bwMode="auto">
          <a:xfrm>
            <a:off x="4138930" y="3641725"/>
            <a:ext cx="4000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616" name="Line 73"/>
          <p:cNvSpPr>
            <a:spLocks noChangeShapeType="1"/>
          </p:cNvSpPr>
          <p:nvPr/>
        </p:nvSpPr>
        <p:spPr bwMode="auto">
          <a:xfrm>
            <a:off x="3274060" y="3568700"/>
            <a:ext cx="2896870" cy="7226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753428" y="2560955"/>
            <a:ext cx="4394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753428" y="3497580"/>
            <a:ext cx="4394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4747578" y="4019550"/>
            <a:ext cx="5187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25625" name="Text Box 26"/>
          <p:cNvSpPr txBox="1">
            <a:spLocks noChangeArrowheads="1"/>
          </p:cNvSpPr>
          <p:nvPr/>
        </p:nvSpPr>
        <p:spPr bwMode="auto">
          <a:xfrm>
            <a:off x="4800283" y="2921635"/>
            <a:ext cx="538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184" name=" 184"/>
          <p:cNvSpPr/>
          <p:nvPr/>
        </p:nvSpPr>
        <p:spPr>
          <a:xfrm>
            <a:off x="2193290" y="3491230"/>
            <a:ext cx="144145" cy="144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 184"/>
          <p:cNvSpPr/>
          <p:nvPr/>
        </p:nvSpPr>
        <p:spPr>
          <a:xfrm>
            <a:off x="5266690" y="3471545"/>
            <a:ext cx="144145" cy="144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 184"/>
          <p:cNvSpPr/>
          <p:nvPr/>
        </p:nvSpPr>
        <p:spPr>
          <a:xfrm>
            <a:off x="4282440" y="3474085"/>
            <a:ext cx="144145" cy="144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84"/>
          <p:cNvSpPr/>
          <p:nvPr/>
        </p:nvSpPr>
        <p:spPr>
          <a:xfrm>
            <a:off x="1357630" y="3496945"/>
            <a:ext cx="144145" cy="144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Text Box 71"/>
          <p:cNvSpPr txBox="1">
            <a:spLocks noChangeArrowheads="1"/>
          </p:cNvSpPr>
          <p:nvPr/>
        </p:nvSpPr>
        <p:spPr bwMode="auto">
          <a:xfrm>
            <a:off x="1115695" y="3625215"/>
            <a:ext cx="598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5160645" y="3641725"/>
            <a:ext cx="598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618" name="Line 85"/>
          <p:cNvSpPr>
            <a:spLocks noChangeShapeType="1"/>
          </p:cNvSpPr>
          <p:nvPr/>
        </p:nvSpPr>
        <p:spPr bwMode="auto">
          <a:xfrm flipV="1">
            <a:off x="7157085" y="2848610"/>
            <a:ext cx="635" cy="19716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19" name="Line 86"/>
          <p:cNvSpPr>
            <a:spLocks noChangeShapeType="1"/>
          </p:cNvSpPr>
          <p:nvPr/>
        </p:nvSpPr>
        <p:spPr bwMode="auto">
          <a:xfrm>
            <a:off x="7157085" y="2848610"/>
            <a:ext cx="4406265" cy="1171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20" name="Line 87"/>
          <p:cNvSpPr>
            <a:spLocks noChangeShapeType="1"/>
          </p:cNvSpPr>
          <p:nvPr/>
        </p:nvSpPr>
        <p:spPr bwMode="auto">
          <a:xfrm flipV="1">
            <a:off x="7157085" y="3238500"/>
            <a:ext cx="4407535" cy="15824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21" name="Line 88"/>
          <p:cNvSpPr>
            <a:spLocks noChangeShapeType="1"/>
          </p:cNvSpPr>
          <p:nvPr/>
        </p:nvSpPr>
        <p:spPr bwMode="auto">
          <a:xfrm>
            <a:off x="11610340" y="3244850"/>
            <a:ext cx="635" cy="774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622" grpId="0" autoUpdateAnimBg="0"/>
      <p:bldP spid="25623" grpId="0" autoUpdateAnimBg="0"/>
      <p:bldP spid="25624" grpId="0" autoUpdateAnimBg="0"/>
      <p:bldP spid="256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432118" y="1564323"/>
            <a:ext cx="5734050" cy="522287"/>
            <a:chOff x="535" y="354"/>
            <a:chExt cx="1557" cy="329"/>
          </a:xfrm>
        </p:grpSpPr>
        <p:sp>
          <p:nvSpPr>
            <p:cNvPr id="9222" name="AutoShape 3"/>
            <p:cNvSpPr/>
            <p:nvPr/>
          </p:nvSpPr>
          <p:spPr>
            <a:xfrm>
              <a:off x="535" y="379"/>
              <a:ext cx="1557" cy="257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3" name="Rectangle 4"/>
            <p:cNvSpPr/>
            <p:nvPr/>
          </p:nvSpPr>
          <p:spPr>
            <a:xfrm>
              <a:off x="546" y="354"/>
              <a:ext cx="1546" cy="329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生活中的照相机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----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数码相机</a:t>
              </a:r>
            </a:p>
          </p:txBody>
        </p:sp>
      </p:grpSp>
      <p:sp>
        <p:nvSpPr>
          <p:cNvPr id="9219" name="Text Box 5"/>
          <p:cNvSpPr txBox="1"/>
          <p:nvPr/>
        </p:nvSpPr>
        <p:spPr>
          <a:xfrm>
            <a:off x="432435" y="5083810"/>
            <a:ext cx="11325225" cy="1555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数码相机用图象传感器替代胶片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把光信号变成电信号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再变成数字信号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由相机内的存储器保存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0" name="Picture 6" descr="283909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418" y="2345055"/>
            <a:ext cx="3575050" cy="273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7" descr="image685m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2880" y="2277110"/>
            <a:ext cx="3433763" cy="280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59130" y="517525"/>
            <a:ext cx="50279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一、照相机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59130" y="517525"/>
            <a:ext cx="50279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二、电影机和投影仪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51180" y="1336040"/>
            <a:ext cx="10358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投影仪的镜头相当于一个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凸透镜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，屏幕相当于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光屏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成像特点：成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倒立、放大的实像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rcRect r="1667"/>
          <a:stretch>
            <a:fillRect/>
          </a:stretch>
        </p:blipFill>
        <p:spPr>
          <a:xfrm rot="16200000">
            <a:off x="96520" y="3557270"/>
            <a:ext cx="3662680" cy="24434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9315" y="2975610"/>
            <a:ext cx="4904740" cy="36347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6945" y="2975610"/>
            <a:ext cx="3043555" cy="3634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9130" y="517525"/>
            <a:ext cx="50279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三、放大镜</a:t>
            </a:r>
          </a:p>
        </p:txBody>
      </p:sp>
      <p:sp>
        <p:nvSpPr>
          <p:cNvPr id="38" name="Text Box 39"/>
          <p:cNvSpPr txBox="1"/>
          <p:nvPr/>
        </p:nvSpPr>
        <p:spPr>
          <a:xfrm>
            <a:off x="385445" y="1477645"/>
            <a:ext cx="8317230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00000"/>
              </a:lnSpc>
            </a:pPr>
            <a:r>
              <a:rPr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放大镜</a:t>
            </a:r>
            <a:r>
              <a:rPr 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也是凸透镜，</a:t>
            </a:r>
            <a:r>
              <a:rPr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所成的像是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正立、放大的</a:t>
            </a:r>
            <a:r>
              <a:rPr 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虚像</a:t>
            </a:r>
            <a:r>
              <a:rPr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330" y="2143125"/>
            <a:ext cx="5459095" cy="4469765"/>
          </a:xfrm>
          <a:prstGeom prst="rect">
            <a:avLst/>
          </a:prstGeom>
        </p:spPr>
      </p:pic>
      <p:pic>
        <p:nvPicPr>
          <p:cNvPr id="25602" name="Picture 2" descr="lz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6453" y="4322128"/>
            <a:ext cx="142875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lz_xu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0710" y="3034030"/>
            <a:ext cx="260350" cy="2024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 descr="yanji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6434">
            <a:off x="10991850" y="5043170"/>
            <a:ext cx="1143000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6311" name="Group 7"/>
          <p:cNvGrpSpPr/>
          <p:nvPr/>
        </p:nvGrpSpPr>
        <p:grpSpPr>
          <a:xfrm>
            <a:off x="5734685" y="3675380"/>
            <a:ext cx="4849495" cy="2734945"/>
            <a:chOff x="340" y="436"/>
            <a:chExt cx="4608" cy="2448"/>
          </a:xfrm>
        </p:grpSpPr>
        <p:grpSp>
          <p:nvGrpSpPr>
            <p:cNvPr id="27657" name="Group 8"/>
            <p:cNvGrpSpPr/>
            <p:nvPr/>
          </p:nvGrpSpPr>
          <p:grpSpPr>
            <a:xfrm>
              <a:off x="340" y="436"/>
              <a:ext cx="4608" cy="2448"/>
              <a:chOff x="295" y="346"/>
              <a:chExt cx="4608" cy="2448"/>
            </a:xfrm>
          </p:grpSpPr>
          <p:pic>
            <p:nvPicPr>
              <p:cNvPr id="27659" name="Picture 5" descr="tutouji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431" y="346"/>
                <a:ext cx="265" cy="24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60" name="Line 7"/>
              <p:cNvSpPr/>
              <p:nvPr/>
            </p:nvSpPr>
            <p:spPr>
              <a:xfrm flipV="1">
                <a:off x="295" y="1570"/>
                <a:ext cx="460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27661" name="Text Box 8"/>
              <p:cNvSpPr txBox="1"/>
              <p:nvPr/>
            </p:nvSpPr>
            <p:spPr>
              <a:xfrm>
                <a:off x="1973" y="1616"/>
                <a:ext cx="288" cy="4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F</a:t>
                </a:r>
              </a:p>
            </p:txBody>
          </p:sp>
          <p:sp>
            <p:nvSpPr>
              <p:cNvPr id="27662" name="Line 12"/>
              <p:cNvSpPr/>
              <p:nvPr/>
            </p:nvSpPr>
            <p:spPr>
              <a:xfrm>
                <a:off x="2336" y="2160"/>
                <a:ext cx="0" cy="61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63" name="Line 14"/>
              <p:cNvSpPr/>
              <p:nvPr/>
            </p:nvSpPr>
            <p:spPr>
              <a:xfrm flipH="1">
                <a:off x="2352" y="2496"/>
                <a:ext cx="576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7664" name="Text Box 17"/>
              <p:cNvSpPr txBox="1"/>
              <p:nvPr/>
            </p:nvSpPr>
            <p:spPr>
              <a:xfrm>
                <a:off x="2911" y="2251"/>
                <a:ext cx="332" cy="5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3200" b="1" i="1" dirty="0">
                    <a:solidFill>
                      <a:srgbClr val="FF0066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f</a:t>
                </a:r>
              </a:p>
            </p:txBody>
          </p:sp>
          <p:sp>
            <p:nvSpPr>
              <p:cNvPr id="27665" name="Line 19"/>
              <p:cNvSpPr/>
              <p:nvPr/>
            </p:nvSpPr>
            <p:spPr>
              <a:xfrm>
                <a:off x="3072" y="2496"/>
                <a:ext cx="48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27658" name="Oval 16"/>
            <p:cNvSpPr/>
            <p:nvPr/>
          </p:nvSpPr>
          <p:spPr>
            <a:xfrm>
              <a:off x="2290" y="1616"/>
              <a:ext cx="91" cy="9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5608" name="Line 61"/>
          <p:cNvSpPr>
            <a:spLocks noChangeShapeType="1"/>
          </p:cNvSpPr>
          <p:nvPr/>
        </p:nvSpPr>
        <p:spPr bwMode="auto">
          <a:xfrm flipV="1">
            <a:off x="8505825" y="4303395"/>
            <a:ext cx="807720" cy="184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09" name="Line 62"/>
          <p:cNvSpPr>
            <a:spLocks noChangeShapeType="1"/>
          </p:cNvSpPr>
          <p:nvPr/>
        </p:nvSpPr>
        <p:spPr bwMode="auto">
          <a:xfrm>
            <a:off x="9258300" y="4303395"/>
            <a:ext cx="1522730" cy="9061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" name="Oval 16"/>
          <p:cNvSpPr/>
          <p:nvPr/>
        </p:nvSpPr>
        <p:spPr>
          <a:xfrm>
            <a:off x="10425305" y="4992425"/>
            <a:ext cx="95769" cy="100549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10353550" y="5092974"/>
            <a:ext cx="303093" cy="4602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</a:p>
        </p:txBody>
      </p:sp>
      <p:sp>
        <p:nvSpPr>
          <p:cNvPr id="5" name="Line 62"/>
          <p:cNvSpPr>
            <a:spLocks noChangeShapeType="1"/>
          </p:cNvSpPr>
          <p:nvPr/>
        </p:nvSpPr>
        <p:spPr bwMode="auto">
          <a:xfrm>
            <a:off x="8505825" y="4322445"/>
            <a:ext cx="1750060" cy="14814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4604" name="Group 28"/>
          <p:cNvGrpSpPr/>
          <p:nvPr/>
        </p:nvGrpSpPr>
        <p:grpSpPr>
          <a:xfrm>
            <a:off x="6021639" y="2457380"/>
            <a:ext cx="3469706" cy="1992233"/>
            <a:chOff x="922" y="1421"/>
            <a:chExt cx="2185" cy="1237"/>
          </a:xfrm>
        </p:grpSpPr>
        <p:sp>
          <p:nvSpPr>
            <p:cNvPr id="14356" name="Line 29"/>
            <p:cNvSpPr/>
            <p:nvPr/>
          </p:nvSpPr>
          <p:spPr>
            <a:xfrm flipH="1" flipV="1">
              <a:off x="922" y="1421"/>
              <a:ext cx="2185" cy="1237"/>
            </a:xfrm>
            <a:prstGeom prst="line">
              <a:avLst/>
            </a:prstGeom>
            <a:ln w="28575" cap="flat" cmpd="sng">
              <a:solidFill>
                <a:schemeClr val="hlink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4358" name="Line 31"/>
            <p:cNvSpPr/>
            <p:nvPr/>
          </p:nvSpPr>
          <p:spPr>
            <a:xfrm flipH="1" flipV="1">
              <a:off x="1450" y="1667"/>
              <a:ext cx="1025" cy="912"/>
            </a:xfrm>
            <a:prstGeom prst="line">
              <a:avLst/>
            </a:prstGeom>
            <a:ln w="28575" cap="flat" cmpd="sng">
              <a:solidFill>
                <a:schemeClr val="hlink"/>
              </a:solidFill>
              <a:prstDash val="sysDot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390</Words>
  <Application>Microsoft Office PowerPoint</Application>
  <PresentationFormat>自定义</PresentationFormat>
  <Paragraphs>73</Paragraphs>
  <Slides>12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凸显</vt:lpstr>
      <vt:lpstr>幻灯片 1</vt:lpstr>
      <vt:lpstr>幻灯片 2</vt:lpstr>
      <vt:lpstr>【自学指导】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China</cp:lastModifiedBy>
  <cp:revision>42</cp:revision>
  <dcterms:created xsi:type="dcterms:W3CDTF">2016-10-24T13:23:00Z</dcterms:created>
  <dcterms:modified xsi:type="dcterms:W3CDTF">2018-11-22T07:32:55Z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