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1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295905B-DBFE-46BF-BCD9-F41CC0D1B0B1}" type="datetimeFigureOut">
              <a:rPr lang="zh-CN" altLang="en-US" smtClean="0"/>
              <a:t>2018/11/14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B2A044-FAB9-4508-97E7-8CEC76028099}" type="slidenum">
              <a:rPr lang="zh-CN" altLang="en-US" smtClean="0"/>
              <a:t>‹#›</a:t>
            </a:fld>
            <a:endParaRPr lang="zh-CN" altLang="en-US"/>
          </a:p>
        </p:txBody>
      </p:sp>
    </p:spTree>
    <p:extLst>
      <p:ext uri="{BB962C8B-B14F-4D97-AF65-F5344CB8AC3E}">
        <p14:creationId xmlns:p14="http://schemas.microsoft.com/office/powerpoint/2010/main" val="2767434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295905B-DBFE-46BF-BCD9-F41CC0D1B0B1}" type="datetimeFigureOut">
              <a:rPr lang="zh-CN" altLang="en-US" smtClean="0"/>
              <a:t>2018/11/14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B2A044-FAB9-4508-97E7-8CEC76028099}" type="slidenum">
              <a:rPr lang="zh-CN" altLang="en-US" smtClean="0"/>
              <a:t>‹#›</a:t>
            </a:fld>
            <a:endParaRPr lang="zh-CN" altLang="en-US"/>
          </a:p>
        </p:txBody>
      </p:sp>
    </p:spTree>
    <p:extLst>
      <p:ext uri="{BB962C8B-B14F-4D97-AF65-F5344CB8AC3E}">
        <p14:creationId xmlns:p14="http://schemas.microsoft.com/office/powerpoint/2010/main" val="1112780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4907757" y="365125"/>
            <a:ext cx="1478756"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71488" y="365125"/>
            <a:ext cx="4321969"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295905B-DBFE-46BF-BCD9-F41CC0D1B0B1}" type="datetimeFigureOut">
              <a:rPr lang="zh-CN" altLang="en-US" smtClean="0"/>
              <a:t>2018/11/14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B2A044-FAB9-4508-97E7-8CEC76028099}" type="slidenum">
              <a:rPr lang="zh-CN" altLang="en-US" smtClean="0"/>
              <a:t>‹#›</a:t>
            </a:fld>
            <a:endParaRPr lang="zh-CN" altLang="en-US"/>
          </a:p>
        </p:txBody>
      </p:sp>
    </p:spTree>
    <p:extLst>
      <p:ext uri="{BB962C8B-B14F-4D97-AF65-F5344CB8AC3E}">
        <p14:creationId xmlns:p14="http://schemas.microsoft.com/office/powerpoint/2010/main" val="2351662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4083329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1325563"/>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686765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a:prstGeom prst="rect">
            <a:avLst/>
          </a:prstGeo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smtClean="0"/>
              <a:t>单击此处编辑母版文本样式</a:t>
            </a:r>
          </a:p>
        </p:txBody>
      </p:sp>
    </p:spTree>
    <p:extLst>
      <p:ext uri="{BB962C8B-B14F-4D97-AF65-F5344CB8AC3E}">
        <p14:creationId xmlns:p14="http://schemas.microsoft.com/office/powerpoint/2010/main" val="356188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1325563"/>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4036242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85066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1325563"/>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467130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4365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Tree>
    <p:extLst>
      <p:ext uri="{BB962C8B-B14F-4D97-AF65-F5344CB8AC3E}">
        <p14:creationId xmlns:p14="http://schemas.microsoft.com/office/powerpoint/2010/main" val="1355229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295905B-DBFE-46BF-BCD9-F41CC0D1B0B1}" type="datetimeFigureOut">
              <a:rPr lang="zh-CN" altLang="en-US" smtClean="0"/>
              <a:t>2018/11/14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B2A044-FAB9-4508-97E7-8CEC76028099}" type="slidenum">
              <a:rPr lang="zh-CN" altLang="en-US" smtClean="0"/>
              <a:t>‹#›</a:t>
            </a:fld>
            <a:endParaRPr lang="zh-CN" altLang="en-US"/>
          </a:p>
        </p:txBody>
      </p:sp>
    </p:spTree>
    <p:extLst>
      <p:ext uri="{BB962C8B-B14F-4D97-AF65-F5344CB8AC3E}">
        <p14:creationId xmlns:p14="http://schemas.microsoft.com/office/powerpoint/2010/main" val="12272583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Tree>
    <p:extLst>
      <p:ext uri="{BB962C8B-B14F-4D97-AF65-F5344CB8AC3E}">
        <p14:creationId xmlns:p14="http://schemas.microsoft.com/office/powerpoint/2010/main" val="3476619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1325563"/>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7193857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3151519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1325563"/>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6599326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38129AB4-B3C3-49BF-916D-02DD2D1F6DEE}"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894228297"/>
      </p:ext>
    </p:extLst>
  </p:cSld>
  <p:clrMapOvr>
    <a:masterClrMapping/>
  </p:clrMapOvr>
  <p:transition spd="slow"/>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1ECBCAB4-44C3-4D78-A80A-0DC60F23E53A}"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828031710"/>
      </p:ext>
    </p:extLst>
  </p:cSld>
  <p:clrMapOvr>
    <a:masterClrMapping/>
  </p:clrMapOvr>
  <p:transition spd="slow"/>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0F81AAC1-C7D5-4A78-B12F-615FCF40CD09}"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60886112"/>
      </p:ext>
    </p:extLst>
  </p:cSld>
  <p:clrMapOvr>
    <a:masterClrMapping/>
  </p:clrMapOvr>
  <p:transition spd="slow"/>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1"/>
            <a:ext cx="405765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600201"/>
            <a:ext cx="405765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solidFill>
                <a:srgbClr val="000000"/>
              </a:solidFill>
            </a:endParaRPr>
          </a:p>
        </p:txBody>
      </p:sp>
      <p:sp>
        <p:nvSpPr>
          <p:cNvPr id="6" name="页脚占位符 5"/>
          <p:cNvSpPr>
            <a:spLocks noGrp="1"/>
          </p:cNvSpPr>
          <p:nvPr>
            <p:ph type="ftr" sz="quarter" idx="11"/>
          </p:nvPr>
        </p:nvSpPr>
        <p:spPr/>
        <p:txBody>
          <a:bodyPr/>
          <a:lstStyle>
            <a:lvl1pPr>
              <a:defRPr/>
            </a:lvl1pPr>
          </a:lstStyle>
          <a:p>
            <a:endParaRPr lang="en-US" altLang="zh-CN">
              <a:solidFill>
                <a:srgbClr val="000000"/>
              </a:solidFill>
            </a:endParaRPr>
          </a:p>
        </p:txBody>
      </p:sp>
      <p:sp>
        <p:nvSpPr>
          <p:cNvPr id="7" name="灯片编号占位符 6"/>
          <p:cNvSpPr>
            <a:spLocks noGrp="1"/>
          </p:cNvSpPr>
          <p:nvPr>
            <p:ph type="sldNum" sz="quarter" idx="12"/>
          </p:nvPr>
        </p:nvSpPr>
        <p:spPr/>
        <p:txBody>
          <a:bodyPr/>
          <a:lstStyle>
            <a:lvl1pPr>
              <a:defRPr/>
            </a:lvl1pPr>
          </a:lstStyle>
          <a:p>
            <a:fld id="{0B216F3B-4414-4A71-AF35-C2E9182ED233}"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4008363673"/>
      </p:ext>
    </p:extLst>
  </p:cSld>
  <p:clrMapOvr>
    <a:masterClrMapping/>
  </p:clrMapOvr>
  <p:transition spd="slow"/>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solidFill>
                <a:srgbClr val="000000"/>
              </a:solidFill>
            </a:endParaRPr>
          </a:p>
        </p:txBody>
      </p:sp>
      <p:sp>
        <p:nvSpPr>
          <p:cNvPr id="8" name="页脚占位符 7"/>
          <p:cNvSpPr>
            <a:spLocks noGrp="1"/>
          </p:cNvSpPr>
          <p:nvPr>
            <p:ph type="ftr" sz="quarter" idx="11"/>
          </p:nvPr>
        </p:nvSpPr>
        <p:spPr/>
        <p:txBody>
          <a:bodyPr/>
          <a:lstStyle>
            <a:lvl1pPr>
              <a:defRPr/>
            </a:lvl1pPr>
          </a:lstStyle>
          <a:p>
            <a:endParaRPr lang="en-US" altLang="zh-CN">
              <a:solidFill>
                <a:srgbClr val="000000"/>
              </a:solidFill>
            </a:endParaRPr>
          </a:p>
        </p:txBody>
      </p:sp>
      <p:sp>
        <p:nvSpPr>
          <p:cNvPr id="9" name="灯片编号占位符 8"/>
          <p:cNvSpPr>
            <a:spLocks noGrp="1"/>
          </p:cNvSpPr>
          <p:nvPr>
            <p:ph type="sldNum" sz="quarter" idx="12"/>
          </p:nvPr>
        </p:nvSpPr>
        <p:spPr/>
        <p:txBody>
          <a:bodyPr/>
          <a:lstStyle>
            <a:lvl1pPr>
              <a:defRPr/>
            </a:lvl1pPr>
          </a:lstStyle>
          <a:p>
            <a:fld id="{EE9BBC11-E127-48C2-9C52-00928A1B0ACC}"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876735832"/>
      </p:ext>
    </p:extLst>
  </p:cSld>
  <p:clrMapOvr>
    <a:masterClrMapping/>
  </p:clrMapOvr>
  <p:transition spd="slow"/>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solidFill>
                <a:srgbClr val="000000"/>
              </a:solidFill>
            </a:endParaRPr>
          </a:p>
        </p:txBody>
      </p:sp>
      <p:sp>
        <p:nvSpPr>
          <p:cNvPr id="4" name="页脚占位符 3"/>
          <p:cNvSpPr>
            <a:spLocks noGrp="1"/>
          </p:cNvSpPr>
          <p:nvPr>
            <p:ph type="ftr" sz="quarter" idx="11"/>
          </p:nvPr>
        </p:nvSpPr>
        <p:spPr/>
        <p:txBody>
          <a:bodyPr/>
          <a:lstStyle>
            <a:lvl1pPr>
              <a:defRPr/>
            </a:lvl1pPr>
          </a:lstStyle>
          <a:p>
            <a:endParaRPr lang="en-US" altLang="zh-CN">
              <a:solidFill>
                <a:srgbClr val="000000"/>
              </a:solidFill>
            </a:endParaRPr>
          </a:p>
        </p:txBody>
      </p:sp>
      <p:sp>
        <p:nvSpPr>
          <p:cNvPr id="5" name="灯片编号占位符 4"/>
          <p:cNvSpPr>
            <a:spLocks noGrp="1"/>
          </p:cNvSpPr>
          <p:nvPr>
            <p:ph type="sldNum" sz="quarter" idx="12"/>
          </p:nvPr>
        </p:nvSpPr>
        <p:spPr/>
        <p:txBody>
          <a:bodyPr/>
          <a:lstStyle>
            <a:lvl1pPr>
              <a:defRPr/>
            </a:lvl1pPr>
          </a:lstStyle>
          <a:p>
            <a:fld id="{CD9EA500-A529-4A4A-9D7B-860618F8C740}"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341422950"/>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3295905B-DBFE-46BF-BCD9-F41CC0D1B0B1}" type="datetimeFigureOut">
              <a:rPr lang="zh-CN" altLang="en-US" smtClean="0"/>
              <a:t>2018/11/14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3B2A044-FAB9-4508-97E7-8CEC76028099}" type="slidenum">
              <a:rPr lang="zh-CN" altLang="en-US" smtClean="0"/>
              <a:t>‹#›</a:t>
            </a:fld>
            <a:endParaRPr lang="zh-CN" altLang="en-US"/>
          </a:p>
        </p:txBody>
      </p:sp>
    </p:spTree>
    <p:extLst>
      <p:ext uri="{BB962C8B-B14F-4D97-AF65-F5344CB8AC3E}">
        <p14:creationId xmlns:p14="http://schemas.microsoft.com/office/powerpoint/2010/main" val="735054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solidFill>
                <a:srgbClr val="000000"/>
              </a:solidFill>
            </a:endParaRPr>
          </a:p>
        </p:txBody>
      </p:sp>
      <p:sp>
        <p:nvSpPr>
          <p:cNvPr id="3" name="页脚占位符 2"/>
          <p:cNvSpPr>
            <a:spLocks noGrp="1"/>
          </p:cNvSpPr>
          <p:nvPr>
            <p:ph type="ftr" sz="quarter" idx="11"/>
          </p:nvPr>
        </p:nvSpPr>
        <p:spPr/>
        <p:txBody>
          <a:bodyPr/>
          <a:lstStyle>
            <a:lvl1pPr>
              <a:defRPr/>
            </a:lvl1pPr>
          </a:lstStyle>
          <a:p>
            <a:endParaRPr lang="en-US" altLang="zh-CN">
              <a:solidFill>
                <a:srgbClr val="000000"/>
              </a:solidFill>
            </a:endParaRPr>
          </a:p>
        </p:txBody>
      </p:sp>
      <p:sp>
        <p:nvSpPr>
          <p:cNvPr id="4" name="灯片编号占位符 3"/>
          <p:cNvSpPr>
            <a:spLocks noGrp="1"/>
          </p:cNvSpPr>
          <p:nvPr>
            <p:ph type="sldNum" sz="quarter" idx="12"/>
          </p:nvPr>
        </p:nvSpPr>
        <p:spPr/>
        <p:txBody>
          <a:bodyPr/>
          <a:lstStyle>
            <a:lvl1pPr>
              <a:defRPr/>
            </a:lvl1pPr>
          </a:lstStyle>
          <a:p>
            <a:fld id="{0AE6EF84-CF2B-4CC4-B217-E97F74CBC796}"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54167554"/>
      </p:ext>
    </p:extLst>
  </p:cSld>
  <p:clrMapOvr>
    <a:masterClrMapping/>
  </p:clrMapOvr>
  <p:transition spd="slow"/>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solidFill>
                <a:srgbClr val="000000"/>
              </a:solidFill>
            </a:endParaRPr>
          </a:p>
        </p:txBody>
      </p:sp>
      <p:sp>
        <p:nvSpPr>
          <p:cNvPr id="6" name="页脚占位符 5"/>
          <p:cNvSpPr>
            <a:spLocks noGrp="1"/>
          </p:cNvSpPr>
          <p:nvPr>
            <p:ph type="ftr" sz="quarter" idx="11"/>
          </p:nvPr>
        </p:nvSpPr>
        <p:spPr/>
        <p:txBody>
          <a:bodyPr/>
          <a:lstStyle>
            <a:lvl1pPr>
              <a:defRPr/>
            </a:lvl1pPr>
          </a:lstStyle>
          <a:p>
            <a:endParaRPr lang="en-US" altLang="zh-CN">
              <a:solidFill>
                <a:srgbClr val="000000"/>
              </a:solidFill>
            </a:endParaRPr>
          </a:p>
        </p:txBody>
      </p:sp>
      <p:sp>
        <p:nvSpPr>
          <p:cNvPr id="7" name="灯片编号占位符 6"/>
          <p:cNvSpPr>
            <a:spLocks noGrp="1"/>
          </p:cNvSpPr>
          <p:nvPr>
            <p:ph type="sldNum" sz="quarter" idx="12"/>
          </p:nvPr>
        </p:nvSpPr>
        <p:spPr/>
        <p:txBody>
          <a:bodyPr/>
          <a:lstStyle>
            <a:lvl1pPr>
              <a:defRPr/>
            </a:lvl1pPr>
          </a:lstStyle>
          <a:p>
            <a:fld id="{D3877BDF-98C4-4CF4-9564-56EF783C861E}"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966395319"/>
      </p:ext>
    </p:extLst>
  </p:cSld>
  <p:clrMapOvr>
    <a:masterClrMapping/>
  </p:clrMapOvr>
  <p:transition spd="slow"/>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solidFill>
                <a:srgbClr val="000000"/>
              </a:solidFill>
            </a:endParaRPr>
          </a:p>
        </p:txBody>
      </p:sp>
      <p:sp>
        <p:nvSpPr>
          <p:cNvPr id="6" name="页脚占位符 5"/>
          <p:cNvSpPr>
            <a:spLocks noGrp="1"/>
          </p:cNvSpPr>
          <p:nvPr>
            <p:ph type="ftr" sz="quarter" idx="11"/>
          </p:nvPr>
        </p:nvSpPr>
        <p:spPr/>
        <p:txBody>
          <a:bodyPr/>
          <a:lstStyle>
            <a:lvl1pPr>
              <a:defRPr/>
            </a:lvl1pPr>
          </a:lstStyle>
          <a:p>
            <a:endParaRPr lang="en-US" altLang="zh-CN">
              <a:solidFill>
                <a:srgbClr val="000000"/>
              </a:solidFill>
            </a:endParaRPr>
          </a:p>
        </p:txBody>
      </p:sp>
      <p:sp>
        <p:nvSpPr>
          <p:cNvPr id="7" name="灯片编号占位符 6"/>
          <p:cNvSpPr>
            <a:spLocks noGrp="1"/>
          </p:cNvSpPr>
          <p:nvPr>
            <p:ph type="sldNum" sz="quarter" idx="12"/>
          </p:nvPr>
        </p:nvSpPr>
        <p:spPr/>
        <p:txBody>
          <a:bodyPr/>
          <a:lstStyle>
            <a:lvl1pPr>
              <a:defRPr/>
            </a:lvl1pPr>
          </a:lstStyle>
          <a:p>
            <a:fld id="{A5D84FFD-DD84-4CB9-98E7-BE438EE6D2CE}"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70340529"/>
      </p:ext>
    </p:extLst>
  </p:cSld>
  <p:clrMapOvr>
    <a:masterClrMapping/>
  </p:clrMapOvr>
  <p:transition spd="slow"/>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4B121A32-1266-4639-9274-4E705FD4A57D}"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575639308"/>
      </p:ext>
    </p:extLst>
  </p:cSld>
  <p:clrMapOvr>
    <a:masterClrMapping/>
  </p:clrMapOvr>
  <p:transition spd="slow"/>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9"/>
            <a:ext cx="60579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EC3CD576-7488-45B5-B378-5D679638AB6D}" type="slidenum">
              <a:rPr lang="zh-CN" altLang="en-US">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394257476"/>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71487" y="1825625"/>
            <a:ext cx="2900363"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3486150" y="1825625"/>
            <a:ext cx="2900363"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3295905B-DBFE-46BF-BCD9-F41CC0D1B0B1}" type="datetimeFigureOut">
              <a:rPr lang="zh-CN" altLang="en-US" smtClean="0"/>
              <a:t>2018/11/14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3B2A044-FAB9-4508-97E7-8CEC76028099}" type="slidenum">
              <a:rPr lang="zh-CN" altLang="en-US" smtClean="0"/>
              <a:t>‹#›</a:t>
            </a:fld>
            <a:endParaRPr lang="zh-CN" altLang="en-US"/>
          </a:p>
        </p:txBody>
      </p:sp>
    </p:spTree>
    <p:extLst>
      <p:ext uri="{BB962C8B-B14F-4D97-AF65-F5344CB8AC3E}">
        <p14:creationId xmlns:p14="http://schemas.microsoft.com/office/powerpoint/2010/main" val="2342902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3295905B-DBFE-46BF-BCD9-F41CC0D1B0B1}" type="datetimeFigureOut">
              <a:rPr lang="zh-CN" altLang="en-US" smtClean="0"/>
              <a:t>2018/11/14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3B2A044-FAB9-4508-97E7-8CEC76028099}" type="slidenum">
              <a:rPr lang="zh-CN" altLang="en-US" smtClean="0"/>
              <a:t>‹#›</a:t>
            </a:fld>
            <a:endParaRPr lang="zh-CN" altLang="en-US"/>
          </a:p>
        </p:txBody>
      </p:sp>
    </p:spTree>
    <p:extLst>
      <p:ext uri="{BB962C8B-B14F-4D97-AF65-F5344CB8AC3E}">
        <p14:creationId xmlns:p14="http://schemas.microsoft.com/office/powerpoint/2010/main" val="15633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295905B-DBFE-46BF-BCD9-F41CC0D1B0B1}" type="datetimeFigureOut">
              <a:rPr lang="zh-CN" altLang="en-US" smtClean="0"/>
              <a:t>2018/11/14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3B2A044-FAB9-4508-97E7-8CEC76028099}" type="slidenum">
              <a:rPr lang="zh-CN" altLang="en-US" smtClean="0"/>
              <a:t>‹#›</a:t>
            </a:fld>
            <a:endParaRPr lang="zh-CN" altLang="en-US"/>
          </a:p>
        </p:txBody>
      </p:sp>
    </p:spTree>
    <p:extLst>
      <p:ext uri="{BB962C8B-B14F-4D97-AF65-F5344CB8AC3E}">
        <p14:creationId xmlns:p14="http://schemas.microsoft.com/office/powerpoint/2010/main" val="2295767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295905B-DBFE-46BF-BCD9-F41CC0D1B0B1}" type="datetimeFigureOut">
              <a:rPr lang="zh-CN" altLang="en-US" smtClean="0"/>
              <a:t>2018/11/14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3B2A044-FAB9-4508-97E7-8CEC76028099}" type="slidenum">
              <a:rPr lang="zh-CN" altLang="en-US" smtClean="0"/>
              <a:t>‹#›</a:t>
            </a:fld>
            <a:endParaRPr lang="zh-CN" altLang="en-US"/>
          </a:p>
        </p:txBody>
      </p:sp>
    </p:spTree>
    <p:extLst>
      <p:ext uri="{BB962C8B-B14F-4D97-AF65-F5344CB8AC3E}">
        <p14:creationId xmlns:p14="http://schemas.microsoft.com/office/powerpoint/2010/main" val="1229405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295905B-DBFE-46BF-BCD9-F41CC0D1B0B1}" type="datetimeFigureOut">
              <a:rPr lang="zh-CN" altLang="en-US" smtClean="0"/>
              <a:t>2018/11/14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3B2A044-FAB9-4508-97E7-8CEC76028099}" type="slidenum">
              <a:rPr lang="zh-CN" altLang="en-US" smtClean="0"/>
              <a:t>‹#›</a:t>
            </a:fld>
            <a:endParaRPr lang="zh-CN" altLang="en-US"/>
          </a:p>
        </p:txBody>
      </p:sp>
    </p:spTree>
    <p:extLst>
      <p:ext uri="{BB962C8B-B14F-4D97-AF65-F5344CB8AC3E}">
        <p14:creationId xmlns:p14="http://schemas.microsoft.com/office/powerpoint/2010/main" val="169768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295905B-DBFE-46BF-BCD9-F41CC0D1B0B1}" type="datetimeFigureOut">
              <a:rPr lang="zh-CN" altLang="en-US" smtClean="0"/>
              <a:t>2018/11/14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3B2A044-FAB9-4508-97E7-8CEC76028099}" type="slidenum">
              <a:rPr lang="zh-CN" altLang="en-US" smtClean="0"/>
              <a:t>‹#›</a:t>
            </a:fld>
            <a:endParaRPr lang="zh-CN" altLang="en-US"/>
          </a:p>
        </p:txBody>
      </p:sp>
    </p:spTree>
    <p:extLst>
      <p:ext uri="{BB962C8B-B14F-4D97-AF65-F5344CB8AC3E}">
        <p14:creationId xmlns:p14="http://schemas.microsoft.com/office/powerpoint/2010/main" val="210922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95905B-DBFE-46BF-BCD9-F41CC0D1B0B1}" type="datetimeFigureOut">
              <a:rPr lang="zh-CN" altLang="en-US" smtClean="0"/>
              <a:t>2018/11/14</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B2A044-FAB9-4508-97E7-8CEC76028099}" type="slidenum">
              <a:rPr lang="zh-CN" altLang="en-US" smtClean="0"/>
              <a:t>‹#›</a:t>
            </a:fld>
            <a:endParaRPr lang="zh-CN" altLang="en-US"/>
          </a:p>
        </p:txBody>
      </p:sp>
    </p:spTree>
    <p:extLst>
      <p:ext uri="{BB962C8B-B14F-4D97-AF65-F5344CB8AC3E}">
        <p14:creationId xmlns:p14="http://schemas.microsoft.com/office/powerpoint/2010/main" val="3194657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矩形 1"/>
          <p:cNvSpPr>
            <a:spLocks noChangeArrowheads="1"/>
          </p:cNvSpPr>
          <p:nvPr/>
        </p:nvSpPr>
        <p:spPr bwMode="auto">
          <a:xfrm>
            <a:off x="308373" y="0"/>
            <a:ext cx="906065" cy="1041400"/>
          </a:xfrm>
          <a:prstGeom prst="rect">
            <a:avLst/>
          </a:prstGeom>
          <a:solidFill>
            <a:srgbClr val="3E3D4F"/>
          </a:solidFill>
          <a:ln>
            <a:noFill/>
          </a:ln>
          <a:extLst>
            <a:ext uri="{91240B29-F687-4F45-9708-019B960494DF}">
              <a14:hiddenLine xmlns:a14="http://schemas.microsoft.com/office/drawing/2010/main" w="12700">
                <a:solidFill>
                  <a:srgbClr val="42719B"/>
                </a:solidFill>
                <a:bevel/>
                <a:headEnd/>
                <a:tailEnd/>
              </a14:hiddenLine>
            </a:ext>
          </a:extLst>
        </p:spPr>
        <p:txBody>
          <a:bodyPr anchor="ctr"/>
          <a:lstStyle/>
          <a:p>
            <a:pPr algn="ctr" fontAlgn="base">
              <a:spcBef>
                <a:spcPct val="0"/>
              </a:spcBef>
              <a:spcAft>
                <a:spcPct val="0"/>
              </a:spcAft>
              <a:buFont typeface="Arial" panose="020B0604020202020204" pitchFamily="34" charset="0"/>
              <a:buNone/>
            </a:pPr>
            <a:endParaRPr lang="zh-CN" altLang="en-US" sz="1350">
              <a:solidFill>
                <a:srgbClr val="FFFFFF"/>
              </a:solidFill>
              <a:latin typeface="方正兰亭粗黑_GBK" charset="-122"/>
              <a:ea typeface="方正兰亭粗黑_GBK" charset="-122"/>
            </a:endParaRPr>
          </a:p>
        </p:txBody>
      </p:sp>
      <p:sp>
        <p:nvSpPr>
          <p:cNvPr id="1027" name="矩形 2"/>
          <p:cNvSpPr>
            <a:spLocks noChangeArrowheads="1"/>
          </p:cNvSpPr>
          <p:nvPr/>
        </p:nvSpPr>
        <p:spPr bwMode="auto">
          <a:xfrm>
            <a:off x="0" y="6488114"/>
            <a:ext cx="9144000" cy="384175"/>
          </a:xfrm>
          <a:prstGeom prst="rect">
            <a:avLst/>
          </a:prstGeom>
          <a:solidFill>
            <a:srgbClr val="3E3D4F"/>
          </a:solidFill>
          <a:ln>
            <a:noFill/>
          </a:ln>
          <a:extLst>
            <a:ext uri="{91240B29-F687-4F45-9708-019B960494DF}">
              <a14:hiddenLine xmlns:a14="http://schemas.microsoft.com/office/drawing/2010/main" w="12700">
                <a:solidFill>
                  <a:srgbClr val="42719B"/>
                </a:solidFill>
                <a:bevel/>
                <a:headEnd/>
                <a:tailEnd/>
              </a14:hiddenLine>
            </a:ext>
          </a:extLst>
        </p:spPr>
        <p:txBody>
          <a:bodyPr anchor="ctr"/>
          <a:lstStyle/>
          <a:p>
            <a:pPr algn="ctr" fontAlgn="base">
              <a:spcBef>
                <a:spcPct val="0"/>
              </a:spcBef>
              <a:spcAft>
                <a:spcPct val="0"/>
              </a:spcAft>
              <a:buFont typeface="Arial" panose="020B0604020202020204" pitchFamily="34" charset="0"/>
              <a:buNone/>
            </a:pPr>
            <a:endParaRPr lang="zh-CN" altLang="en-US" sz="1350">
              <a:solidFill>
                <a:srgbClr val="FFFFFF"/>
              </a:solidFill>
              <a:latin typeface="方正兰亭粗黑_GBK" charset="-122"/>
              <a:ea typeface="方正兰亭粗黑_GBK" charset="-122"/>
            </a:endParaRPr>
          </a:p>
        </p:txBody>
      </p:sp>
      <p:sp>
        <p:nvSpPr>
          <p:cNvPr id="1028" name="TextBox 15"/>
          <p:cNvSpPr>
            <a:spLocks noChangeArrowheads="1"/>
          </p:cNvSpPr>
          <p:nvPr/>
        </p:nvSpPr>
        <p:spPr bwMode="auto">
          <a:xfrm>
            <a:off x="8356997" y="6513514"/>
            <a:ext cx="6524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buFont typeface="Arial" panose="020B0604020202020204" pitchFamily="34" charset="0"/>
              <a:buNone/>
            </a:pPr>
            <a:r>
              <a:rPr lang="en-US" sz="1200">
                <a:solidFill>
                  <a:srgbClr val="FFFFFF"/>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fld id="{DABBA3ED-1E5A-478D-A2DB-DB464493A336}" type="slidenum">
              <a:rPr lang="zh-CN" altLang="en-US" sz="1200">
                <a:solidFill>
                  <a:srgbClr val="FFFFFF"/>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pPr algn="ctr" fontAlgn="base">
                <a:spcBef>
                  <a:spcPct val="0"/>
                </a:spcBef>
                <a:spcAft>
                  <a:spcPct val="0"/>
                </a:spcAft>
                <a:buFont typeface="Arial" panose="020B0604020202020204" pitchFamily="34" charset="0"/>
                <a:buNone/>
              </a:pPr>
              <a:t>‹#›</a:t>
            </a:fld>
            <a:r>
              <a:rPr lang="en-US" altLang="zh-CN" sz="1200">
                <a:solidFill>
                  <a:srgbClr val="FFFFFF"/>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r>
              <a:rPr lang="en-US" sz="1200">
                <a:solidFill>
                  <a:srgbClr val="FFFFFF"/>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a:t>
            </a:r>
            <a:r>
              <a:rPr lang="zh-CN" altLang="en-US" sz="1200">
                <a:solidFill>
                  <a:srgbClr val="FFFFFF"/>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endParaRPr lang="zh-CN" altLang="en-US" sz="1200" b="1">
              <a:solidFill>
                <a:srgbClr val="FFFFFF"/>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endParaRPr>
          </a:p>
        </p:txBody>
      </p:sp>
    </p:spTree>
    <p:extLst>
      <p:ext uri="{BB962C8B-B14F-4D97-AF65-F5344CB8AC3E}">
        <p14:creationId xmlns:p14="http://schemas.microsoft.com/office/powerpoint/2010/main" val="2555652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marL="685800" indent="-685800" algn="l" rtl="0" fontAlgn="base">
        <a:lnSpc>
          <a:spcPct val="90000"/>
        </a:lnSpc>
        <a:spcBef>
          <a:spcPct val="0"/>
        </a:spcBef>
        <a:spcAft>
          <a:spcPct val="0"/>
        </a:spcAft>
        <a:defRPr sz="3300" kern="1200">
          <a:solidFill>
            <a:schemeClr val="tx1"/>
          </a:solidFill>
          <a:latin typeface="+mj-lt"/>
          <a:ea typeface="+mj-ea"/>
          <a:cs typeface="+mj-cs"/>
          <a:sym typeface="Browallia New" pitchFamily="34" charset="-34"/>
        </a:defRPr>
      </a:lvl1pPr>
      <a:lvl2pPr marL="685800" indent="-685800" algn="l" rtl="0" fontAlgn="base">
        <a:lnSpc>
          <a:spcPct val="90000"/>
        </a:lnSpc>
        <a:spcBef>
          <a:spcPct val="0"/>
        </a:spcBef>
        <a:spcAft>
          <a:spcPct val="0"/>
        </a:spcAft>
        <a:defRPr sz="3300">
          <a:solidFill>
            <a:schemeClr val="tx1"/>
          </a:solidFill>
          <a:latin typeface="Browallia New" pitchFamily="34" charset="-34"/>
          <a:ea typeface="微软雅黑" panose="020B0503020204020204" pitchFamily="34" charset="-122"/>
          <a:sym typeface="Browallia New" pitchFamily="34" charset="-34"/>
        </a:defRPr>
      </a:lvl2pPr>
      <a:lvl3pPr marL="685800" indent="-685800" algn="l" rtl="0" fontAlgn="base">
        <a:lnSpc>
          <a:spcPct val="90000"/>
        </a:lnSpc>
        <a:spcBef>
          <a:spcPct val="0"/>
        </a:spcBef>
        <a:spcAft>
          <a:spcPct val="0"/>
        </a:spcAft>
        <a:defRPr sz="3300">
          <a:solidFill>
            <a:schemeClr val="tx1"/>
          </a:solidFill>
          <a:latin typeface="Browallia New" pitchFamily="34" charset="-34"/>
          <a:ea typeface="微软雅黑" panose="020B0503020204020204" pitchFamily="34" charset="-122"/>
          <a:sym typeface="Browallia New" pitchFamily="34" charset="-34"/>
        </a:defRPr>
      </a:lvl3pPr>
      <a:lvl4pPr marL="685800" indent="-685800" algn="l" rtl="0" fontAlgn="base">
        <a:lnSpc>
          <a:spcPct val="90000"/>
        </a:lnSpc>
        <a:spcBef>
          <a:spcPct val="0"/>
        </a:spcBef>
        <a:spcAft>
          <a:spcPct val="0"/>
        </a:spcAft>
        <a:defRPr sz="3300">
          <a:solidFill>
            <a:schemeClr val="tx1"/>
          </a:solidFill>
          <a:latin typeface="Browallia New" pitchFamily="34" charset="-34"/>
          <a:ea typeface="微软雅黑" panose="020B0503020204020204" pitchFamily="34" charset="-122"/>
          <a:sym typeface="Browallia New" pitchFamily="34" charset="-34"/>
        </a:defRPr>
      </a:lvl4pPr>
      <a:lvl5pPr marL="685800" indent="-685800" algn="l" rtl="0" fontAlgn="base">
        <a:lnSpc>
          <a:spcPct val="90000"/>
        </a:lnSpc>
        <a:spcBef>
          <a:spcPct val="0"/>
        </a:spcBef>
        <a:spcAft>
          <a:spcPct val="0"/>
        </a:spcAft>
        <a:defRPr sz="3300">
          <a:solidFill>
            <a:schemeClr val="tx1"/>
          </a:solidFill>
          <a:latin typeface="Browallia New" pitchFamily="34" charset="-34"/>
          <a:ea typeface="微软雅黑" panose="020B0503020204020204" pitchFamily="34" charset="-122"/>
          <a:sym typeface="Browallia New" pitchFamily="34" charset="-34"/>
        </a:defRPr>
      </a:lvl5pPr>
      <a:lvl6pPr marL="1028700" indent="-685800" algn="l" rtl="0" fontAlgn="base">
        <a:lnSpc>
          <a:spcPct val="90000"/>
        </a:lnSpc>
        <a:spcBef>
          <a:spcPct val="0"/>
        </a:spcBef>
        <a:spcAft>
          <a:spcPct val="0"/>
        </a:spcAft>
        <a:defRPr sz="3300">
          <a:solidFill>
            <a:schemeClr val="tx1"/>
          </a:solidFill>
          <a:latin typeface="Browallia New" pitchFamily="34" charset="-34"/>
          <a:ea typeface="微软雅黑" panose="020B0503020204020204" pitchFamily="34" charset="-122"/>
          <a:sym typeface="Browallia New" pitchFamily="34" charset="-34"/>
        </a:defRPr>
      </a:lvl6pPr>
      <a:lvl7pPr marL="1371600" indent="-685800" algn="l" rtl="0" fontAlgn="base">
        <a:lnSpc>
          <a:spcPct val="90000"/>
        </a:lnSpc>
        <a:spcBef>
          <a:spcPct val="0"/>
        </a:spcBef>
        <a:spcAft>
          <a:spcPct val="0"/>
        </a:spcAft>
        <a:defRPr sz="3300">
          <a:solidFill>
            <a:schemeClr val="tx1"/>
          </a:solidFill>
          <a:latin typeface="Browallia New" pitchFamily="34" charset="-34"/>
          <a:ea typeface="微软雅黑" panose="020B0503020204020204" pitchFamily="34" charset="-122"/>
          <a:sym typeface="Browallia New" pitchFamily="34" charset="-34"/>
        </a:defRPr>
      </a:lvl7pPr>
      <a:lvl8pPr marL="1714500" indent="-685800" algn="l" rtl="0" fontAlgn="base">
        <a:lnSpc>
          <a:spcPct val="90000"/>
        </a:lnSpc>
        <a:spcBef>
          <a:spcPct val="0"/>
        </a:spcBef>
        <a:spcAft>
          <a:spcPct val="0"/>
        </a:spcAft>
        <a:defRPr sz="3300">
          <a:solidFill>
            <a:schemeClr val="tx1"/>
          </a:solidFill>
          <a:latin typeface="Browallia New" pitchFamily="34" charset="-34"/>
          <a:ea typeface="微软雅黑" panose="020B0503020204020204" pitchFamily="34" charset="-122"/>
          <a:sym typeface="Browallia New" pitchFamily="34" charset="-34"/>
        </a:defRPr>
      </a:lvl8pPr>
      <a:lvl9pPr marL="2057400" indent="-685800" algn="l" rtl="0" fontAlgn="base">
        <a:lnSpc>
          <a:spcPct val="90000"/>
        </a:lnSpc>
        <a:spcBef>
          <a:spcPct val="0"/>
        </a:spcBef>
        <a:spcAft>
          <a:spcPct val="0"/>
        </a:spcAft>
        <a:defRPr sz="3300">
          <a:solidFill>
            <a:schemeClr val="tx1"/>
          </a:solidFill>
          <a:latin typeface="Browallia New" pitchFamily="34" charset="-34"/>
          <a:ea typeface="微软雅黑" panose="020B0503020204020204" pitchFamily="34" charset="-122"/>
          <a:sym typeface="Browallia New" pitchFamily="34" charset="-34"/>
        </a:defRPr>
      </a:lvl9pPr>
    </p:titleStyle>
    <p:bodyStyle>
      <a:lvl1pPr marL="171450" indent="-171450" algn="l"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sym typeface="Calibri" panose="020F0502020204030204" pitchFamily="34" charset="0"/>
        </a:defRPr>
      </a:lvl1pPr>
      <a:lvl2pPr marL="514350" indent="-171450" algn="l" rtl="0" fontAlgn="base">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sym typeface="Calibri" panose="020F0502020204030204" pitchFamily="34" charset="0"/>
        </a:defRPr>
      </a:lvl2pPr>
      <a:lvl3pPr marL="857250" indent="-171450" algn="l"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sym typeface="Calibri" panose="020F0502020204030204" pitchFamily="34" charset="0"/>
        </a:defRPr>
      </a:lvl3pPr>
      <a:lvl4pPr marL="1200150" indent="-171450" algn="l"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1543050" indent="-171450" algn="l"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61443" name="Rectangle 3"/>
          <p:cNvSpPr>
            <a:spLocks noGrp="1" noChangeArrowheads="1"/>
          </p:cNvSpPr>
          <p:nvPr>
            <p:ph type="body" idx="1"/>
          </p:nvPr>
        </p:nvSpPr>
        <p:spPr bwMode="auto">
          <a:xfrm>
            <a:off x="457200" y="1600201"/>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6144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buFontTx/>
              <a:buNone/>
              <a:defRPr sz="1050"/>
            </a:lvl1pPr>
          </a:lstStyle>
          <a:p>
            <a:pPr fontAlgn="base">
              <a:spcBef>
                <a:spcPct val="0"/>
              </a:spcBef>
              <a:spcAft>
                <a:spcPct val="0"/>
              </a:spcAft>
            </a:pPr>
            <a:endParaRPr lang="en-US" altLang="zh-CN">
              <a:solidFill>
                <a:srgbClr val="000000"/>
              </a:solidFill>
            </a:endParaRPr>
          </a:p>
        </p:txBody>
      </p:sp>
      <p:sp>
        <p:nvSpPr>
          <p:cNvPr id="6144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buFontTx/>
              <a:buNone/>
              <a:defRPr sz="1050"/>
            </a:lvl1pPr>
          </a:lstStyle>
          <a:p>
            <a:pPr fontAlgn="base">
              <a:spcBef>
                <a:spcPct val="0"/>
              </a:spcBef>
              <a:spcAft>
                <a:spcPct val="0"/>
              </a:spcAft>
            </a:pPr>
            <a:endParaRPr lang="en-US" altLang="zh-CN">
              <a:solidFill>
                <a:srgbClr val="000000"/>
              </a:solidFill>
            </a:endParaRPr>
          </a:p>
        </p:txBody>
      </p:sp>
      <p:sp>
        <p:nvSpPr>
          <p:cNvPr id="6144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buFontTx/>
              <a:buNone/>
              <a:defRPr sz="1050"/>
            </a:lvl1pPr>
          </a:lstStyle>
          <a:p>
            <a:pPr fontAlgn="base">
              <a:spcBef>
                <a:spcPct val="0"/>
              </a:spcBef>
              <a:spcAft>
                <a:spcPct val="0"/>
              </a:spcAft>
            </a:pPr>
            <a:fld id="{11FD1AFB-41C8-48C6-8150-B1B1C0EBEDC4}" type="slidenum">
              <a:rPr lang="zh-CN" altLang="en-US">
                <a:solidFill>
                  <a:srgbClr val="000000"/>
                </a:solidFill>
              </a:rPr>
              <a:pPr fontAlgn="base">
                <a:spcBef>
                  <a:spcPct val="0"/>
                </a:spcBef>
                <a:spcAft>
                  <a:spcPct val="0"/>
                </a:spcAft>
              </a:pPr>
              <a:t>‹#›</a:t>
            </a:fld>
            <a:endParaRPr lang="en-US" altLang="zh-CN">
              <a:solidFill>
                <a:srgbClr val="000000"/>
              </a:solidFill>
            </a:endParaRPr>
          </a:p>
        </p:txBody>
      </p:sp>
    </p:spTree>
    <p:extLst>
      <p:ext uri="{BB962C8B-B14F-4D97-AF65-F5344CB8AC3E}">
        <p14:creationId xmlns:p14="http://schemas.microsoft.com/office/powerpoint/2010/main" val="341920251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spd="slow"/>
  <p:timing>
    <p:tnLst>
      <p:par>
        <p:cTn id="1" dur="indefinite" restart="never" nodeType="tmRoot"/>
      </p:par>
    </p:tnLst>
  </p:timing>
  <p:txStyles>
    <p:titleStyle>
      <a:lvl1pPr algn="ctr" rtl="0" fontAlgn="base">
        <a:spcBef>
          <a:spcPct val="0"/>
        </a:spcBef>
        <a:spcAft>
          <a:spcPct val="0"/>
        </a:spcAft>
        <a:defRPr sz="3300" kern="1200">
          <a:solidFill>
            <a:schemeClr val="tx2"/>
          </a:solidFill>
          <a:latin typeface="+mj-lt"/>
          <a:ea typeface="+mj-ea"/>
          <a:cs typeface="+mj-cs"/>
        </a:defRPr>
      </a:lvl1pPr>
      <a:lvl2pPr algn="ctr" rtl="0" fontAlgn="base">
        <a:spcBef>
          <a:spcPct val="0"/>
        </a:spcBef>
        <a:spcAft>
          <a:spcPct val="0"/>
        </a:spcAft>
        <a:defRPr sz="33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33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33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3300">
          <a:solidFill>
            <a:schemeClr val="tx2"/>
          </a:solidFill>
          <a:latin typeface="Arial" panose="020B0604020202020204" pitchFamily="34" charset="0"/>
          <a:ea typeface="宋体" panose="02010600030101010101" pitchFamily="2" charset="-122"/>
        </a:defRPr>
      </a:lvl5pPr>
      <a:lvl6pPr marL="342900" algn="ctr" rtl="0" fontAlgn="base">
        <a:spcBef>
          <a:spcPct val="0"/>
        </a:spcBef>
        <a:spcAft>
          <a:spcPct val="0"/>
        </a:spcAft>
        <a:defRPr sz="3300">
          <a:solidFill>
            <a:schemeClr val="tx2"/>
          </a:solidFill>
          <a:latin typeface="Arial" panose="020B0604020202020204" pitchFamily="34" charset="0"/>
          <a:ea typeface="宋体" panose="02010600030101010101" pitchFamily="2" charset="-122"/>
        </a:defRPr>
      </a:lvl6pPr>
      <a:lvl7pPr marL="685800" algn="ctr" rtl="0" fontAlgn="base">
        <a:spcBef>
          <a:spcPct val="0"/>
        </a:spcBef>
        <a:spcAft>
          <a:spcPct val="0"/>
        </a:spcAft>
        <a:defRPr sz="3300">
          <a:solidFill>
            <a:schemeClr val="tx2"/>
          </a:solidFill>
          <a:latin typeface="Arial" panose="020B0604020202020204" pitchFamily="34" charset="0"/>
          <a:ea typeface="宋体" panose="02010600030101010101" pitchFamily="2" charset="-122"/>
        </a:defRPr>
      </a:lvl7pPr>
      <a:lvl8pPr marL="1028700" algn="ctr" rtl="0" fontAlgn="base">
        <a:spcBef>
          <a:spcPct val="0"/>
        </a:spcBef>
        <a:spcAft>
          <a:spcPct val="0"/>
        </a:spcAft>
        <a:defRPr sz="3300">
          <a:solidFill>
            <a:schemeClr val="tx2"/>
          </a:solidFill>
          <a:latin typeface="Arial" panose="020B0604020202020204" pitchFamily="34" charset="0"/>
          <a:ea typeface="宋体" panose="02010600030101010101" pitchFamily="2" charset="-122"/>
        </a:defRPr>
      </a:lvl8pPr>
      <a:lvl9pPr marL="1371600" algn="ctr" rtl="0" fontAlgn="base">
        <a:spcBef>
          <a:spcPct val="0"/>
        </a:spcBef>
        <a:spcAft>
          <a:spcPct val="0"/>
        </a:spcAft>
        <a:defRPr sz="3300">
          <a:solidFill>
            <a:schemeClr val="tx2"/>
          </a:solidFill>
          <a:latin typeface="Arial" panose="020B0604020202020204" pitchFamily="34" charset="0"/>
          <a:ea typeface="宋体" panose="02010600030101010101" pitchFamily="2" charset="-122"/>
        </a:defRPr>
      </a:lvl9pPr>
    </p:titleStyle>
    <p:bodyStyle>
      <a:lvl1pPr marL="257175" indent="-257175" algn="l" rtl="0" fontAlgn="base">
        <a:spcBef>
          <a:spcPct val="20000"/>
        </a:spcBef>
        <a:spcAft>
          <a:spcPct val="0"/>
        </a:spcAft>
        <a:buChar char="•"/>
        <a:defRPr sz="2400" kern="1200">
          <a:solidFill>
            <a:schemeClr val="tx1"/>
          </a:solidFill>
          <a:latin typeface="+mn-lt"/>
          <a:ea typeface="+mn-ea"/>
          <a:cs typeface="+mn-cs"/>
        </a:defRPr>
      </a:lvl1pPr>
      <a:lvl2pPr marL="557213" indent="-214313" algn="l" rtl="0" fontAlgn="base">
        <a:spcBef>
          <a:spcPct val="20000"/>
        </a:spcBef>
        <a:spcAft>
          <a:spcPct val="0"/>
        </a:spcAft>
        <a:buChar char="–"/>
        <a:defRPr sz="2100" kern="1200">
          <a:solidFill>
            <a:schemeClr val="tx1"/>
          </a:solidFill>
          <a:latin typeface="+mn-lt"/>
          <a:ea typeface="+mn-ea"/>
          <a:cs typeface="+mn-cs"/>
        </a:defRPr>
      </a:lvl2pPr>
      <a:lvl3pPr marL="857250" indent="-171450" algn="l" rtl="0" fontAlgn="base">
        <a:spcBef>
          <a:spcPct val="20000"/>
        </a:spcBef>
        <a:spcAft>
          <a:spcPct val="0"/>
        </a:spcAft>
        <a:buChar char="•"/>
        <a:defRPr sz="1800" kern="1200">
          <a:solidFill>
            <a:schemeClr val="tx1"/>
          </a:solidFill>
          <a:latin typeface="+mn-lt"/>
          <a:ea typeface="+mn-ea"/>
          <a:cs typeface="+mn-cs"/>
        </a:defRPr>
      </a:lvl3pPr>
      <a:lvl4pPr marL="1200150" indent="-171450" algn="l" rtl="0" fontAlgn="base">
        <a:spcBef>
          <a:spcPct val="20000"/>
        </a:spcBef>
        <a:spcAft>
          <a:spcPct val="0"/>
        </a:spcAft>
        <a:buChar char="–"/>
        <a:defRPr sz="1500" kern="1200">
          <a:solidFill>
            <a:schemeClr val="tx1"/>
          </a:solidFill>
          <a:latin typeface="+mn-lt"/>
          <a:ea typeface="+mn-ea"/>
          <a:cs typeface="+mn-cs"/>
        </a:defRPr>
      </a:lvl4pPr>
      <a:lvl5pPr marL="1543050" indent="-171450" algn="l" rtl="0" fontAlgn="base">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3.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bwMode="auto">
      <p:bgPr>
        <a:solidFill>
          <a:srgbClr val="3E3D4F"/>
        </a:solidFill>
        <a:effectLst/>
      </p:bgPr>
    </p:bg>
    <p:spTree>
      <p:nvGrpSpPr>
        <p:cNvPr id="1" name=""/>
        <p:cNvGrpSpPr/>
        <p:nvPr/>
      </p:nvGrpSpPr>
      <p:grpSpPr>
        <a:xfrm>
          <a:off x="0" y="0"/>
          <a:ext cx="0" cy="0"/>
          <a:chOff x="0" y="0"/>
          <a:chExt cx="0" cy="0"/>
        </a:xfrm>
      </p:grpSpPr>
      <p:sp>
        <p:nvSpPr>
          <p:cNvPr id="3074" name="矩形 6"/>
          <p:cNvSpPr>
            <a:spLocks noChangeArrowheads="1"/>
          </p:cNvSpPr>
          <p:nvPr/>
        </p:nvSpPr>
        <p:spPr bwMode="auto">
          <a:xfrm>
            <a:off x="0" y="704336"/>
            <a:ext cx="9144000" cy="5535826"/>
          </a:xfrm>
          <a:prstGeom prst="rect">
            <a:avLst/>
          </a:prstGeom>
          <a:pattFill prst="ltUpDiag">
            <a:fgClr>
              <a:srgbClr val="15C2FF"/>
            </a:fgClr>
            <a:bgClr>
              <a:srgbClr val="00B0F0"/>
            </a:bgClr>
          </a:pattFill>
          <a:ln>
            <a:noFill/>
          </a:ln>
          <a:extLst>
            <a:ext uri="{91240B29-F687-4F45-9708-019B960494DF}">
              <a14:hiddenLine xmlns:a14="http://schemas.microsoft.com/office/drawing/2010/main" w="12700">
                <a:solidFill>
                  <a:srgbClr val="42719B"/>
                </a:solidFill>
                <a:bevel/>
                <a:headEnd/>
                <a:tailEnd/>
              </a14:hiddenLine>
            </a:ext>
          </a:extLst>
        </p:spPr>
        <p:txBody>
          <a:bodyPr anchor="ctr"/>
          <a:lstStyle/>
          <a:p>
            <a:pPr algn="ctr" fontAlgn="base">
              <a:spcBef>
                <a:spcPct val="0"/>
              </a:spcBef>
              <a:spcAft>
                <a:spcPct val="0"/>
              </a:spcAft>
              <a:buFont typeface="Arial" panose="020B0604020202020204" pitchFamily="34" charset="0"/>
              <a:buNone/>
            </a:pPr>
            <a:endParaRPr lang="zh-CN" altLang="en-US" sz="1350">
              <a:solidFill>
                <a:srgbClr val="FFFFFF"/>
              </a:solidFill>
              <a:latin typeface="微软雅黑" panose="020B0503020204020204" pitchFamily="34" charset="-122"/>
              <a:sym typeface="微软雅黑" panose="020B0503020204020204" pitchFamily="34" charset="-122"/>
            </a:endParaRPr>
          </a:p>
        </p:txBody>
      </p:sp>
      <p:sp>
        <p:nvSpPr>
          <p:cNvPr id="3075" name="直接连接符 8"/>
          <p:cNvSpPr>
            <a:spLocks noChangeShapeType="1"/>
          </p:cNvSpPr>
          <p:nvPr/>
        </p:nvSpPr>
        <p:spPr bwMode="auto">
          <a:xfrm>
            <a:off x="2349104" y="4050506"/>
            <a:ext cx="4629150" cy="0"/>
          </a:xfrm>
          <a:prstGeom prst="line">
            <a:avLst/>
          </a:prstGeom>
          <a:noFill/>
          <a:ln w="6350">
            <a:solidFill>
              <a:schemeClr val="bg1"/>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latin typeface="Arial" panose="020B0604020202020204" pitchFamily="34" charset="0"/>
              <a:ea typeface="宋体" panose="02010600030101010101" pitchFamily="2" charset="-122"/>
            </a:endParaRPr>
          </a:p>
        </p:txBody>
      </p:sp>
      <p:sp>
        <p:nvSpPr>
          <p:cNvPr id="3076" name="直接连接符 9"/>
          <p:cNvSpPr>
            <a:spLocks noChangeShapeType="1"/>
          </p:cNvSpPr>
          <p:nvPr/>
        </p:nvSpPr>
        <p:spPr bwMode="auto">
          <a:xfrm>
            <a:off x="2546748" y="4102894"/>
            <a:ext cx="4050506" cy="0"/>
          </a:xfrm>
          <a:prstGeom prst="line">
            <a:avLst/>
          </a:prstGeom>
          <a:noFill/>
          <a:ln w="6350">
            <a:solidFill>
              <a:schemeClr val="bg1"/>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latin typeface="Arial" panose="020B0604020202020204" pitchFamily="34" charset="0"/>
              <a:ea typeface="宋体" panose="02010600030101010101" pitchFamily="2" charset="-122"/>
            </a:endParaRPr>
          </a:p>
        </p:txBody>
      </p:sp>
      <p:sp>
        <p:nvSpPr>
          <p:cNvPr id="3077" name="直接连接符 10"/>
          <p:cNvSpPr>
            <a:spLocks noChangeShapeType="1"/>
          </p:cNvSpPr>
          <p:nvPr/>
        </p:nvSpPr>
        <p:spPr bwMode="auto">
          <a:xfrm>
            <a:off x="2546748" y="3998119"/>
            <a:ext cx="4050506" cy="0"/>
          </a:xfrm>
          <a:prstGeom prst="line">
            <a:avLst/>
          </a:prstGeom>
          <a:noFill/>
          <a:ln w="6350">
            <a:solidFill>
              <a:schemeClr val="bg1"/>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latin typeface="Arial" panose="020B0604020202020204" pitchFamily="34" charset="0"/>
              <a:ea typeface="宋体" panose="02010600030101010101" pitchFamily="2" charset="-122"/>
            </a:endParaRPr>
          </a:p>
        </p:txBody>
      </p:sp>
      <p:sp>
        <p:nvSpPr>
          <p:cNvPr id="3131" name="Freeform 60"/>
          <p:cNvSpPr>
            <a:spLocks noChangeArrowheads="1"/>
          </p:cNvSpPr>
          <p:nvPr/>
        </p:nvSpPr>
        <p:spPr bwMode="auto">
          <a:xfrm flipH="1">
            <a:off x="6605588" y="2160985"/>
            <a:ext cx="656035" cy="654844"/>
          </a:xfrm>
          <a:custGeom>
            <a:avLst/>
            <a:gdLst>
              <a:gd name="T0" fmla="*/ 64 w 128"/>
              <a:gd name="T1" fmla="*/ 0 h 128"/>
              <a:gd name="T2" fmla="*/ 0 w 128"/>
              <a:gd name="T3" fmla="*/ 64 h 128"/>
              <a:gd name="T4" fmla="*/ 64 w 128"/>
              <a:gd name="T5" fmla="*/ 128 h 128"/>
              <a:gd name="T6" fmla="*/ 128 w 128"/>
              <a:gd name="T7" fmla="*/ 128 h 128"/>
              <a:gd name="T8" fmla="*/ 128 w 128"/>
              <a:gd name="T9" fmla="*/ 64 h 128"/>
              <a:gd name="T10" fmla="*/ 64 w 128"/>
              <a:gd name="T11" fmla="*/ 0 h 128"/>
              <a:gd name="T12" fmla="*/ 0 60000 65536"/>
              <a:gd name="T13" fmla="*/ 0 60000 65536"/>
              <a:gd name="T14" fmla="*/ 0 60000 65536"/>
              <a:gd name="T15" fmla="*/ 0 60000 65536"/>
              <a:gd name="T16" fmla="*/ 0 60000 65536"/>
              <a:gd name="T17" fmla="*/ 0 60000 65536"/>
              <a:gd name="T18" fmla="*/ 0 w 128"/>
              <a:gd name="T19" fmla="*/ 0 h 128"/>
              <a:gd name="T20" fmla="*/ 128 w 128"/>
              <a:gd name="T21" fmla="*/ 128 h 128"/>
            </a:gdLst>
            <a:ahLst/>
            <a:cxnLst>
              <a:cxn ang="T12">
                <a:pos x="T0" y="T1"/>
              </a:cxn>
              <a:cxn ang="T13">
                <a:pos x="T2" y="T3"/>
              </a:cxn>
              <a:cxn ang="T14">
                <a:pos x="T4" y="T5"/>
              </a:cxn>
              <a:cxn ang="T15">
                <a:pos x="T6" y="T7"/>
              </a:cxn>
              <a:cxn ang="T16">
                <a:pos x="T8" y="T9"/>
              </a:cxn>
              <a:cxn ang="T17">
                <a:pos x="T10" y="T11"/>
              </a:cxn>
            </a:cxnLst>
            <a:rect l="T18" t="T19" r="T20" b="T21"/>
            <a:pathLst>
              <a:path w="128" h="128">
                <a:moveTo>
                  <a:pt x="64" y="0"/>
                </a:moveTo>
                <a:cubicBezTo>
                  <a:pt x="29" y="0"/>
                  <a:pt x="0" y="29"/>
                  <a:pt x="0" y="64"/>
                </a:cubicBezTo>
                <a:cubicBezTo>
                  <a:pt x="0" y="99"/>
                  <a:pt x="29" y="128"/>
                  <a:pt x="64" y="128"/>
                </a:cubicBezTo>
                <a:cubicBezTo>
                  <a:pt x="128" y="128"/>
                  <a:pt x="128" y="128"/>
                  <a:pt x="128" y="128"/>
                </a:cubicBezTo>
                <a:cubicBezTo>
                  <a:pt x="128" y="64"/>
                  <a:pt x="128" y="64"/>
                  <a:pt x="128" y="64"/>
                </a:cubicBezTo>
                <a:cubicBezTo>
                  <a:pt x="128" y="29"/>
                  <a:pt x="100" y="0"/>
                  <a:pt x="64" y="0"/>
                </a:cubicBezTo>
                <a:close/>
              </a:path>
            </a:pathLst>
          </a:custGeom>
          <a:blipFill dpi="0" rotWithShape="1">
            <a:blip r:embed="rId3"/>
            <a:srcRect/>
            <a:stretch>
              <a:fillRect/>
            </a:stretch>
          </a:blipFill>
          <a:ln w="9525">
            <a:solidFill>
              <a:schemeClr val="bg1"/>
            </a:solidFill>
            <a:bevel/>
            <a:headEnd/>
            <a:tailEnd/>
          </a:ln>
        </p:spPr>
        <p:txBody>
          <a:bodyPr/>
          <a:lstStyle/>
          <a:p>
            <a:pPr fontAlgn="base">
              <a:spcBef>
                <a:spcPct val="0"/>
              </a:spcBef>
              <a:spcAft>
                <a:spcPct val="0"/>
              </a:spcAft>
              <a:buFont typeface="Arial" panose="020B0604020202020204" pitchFamily="34" charset="0"/>
              <a:buNone/>
            </a:pPr>
            <a:endParaRPr lang="zh-CN" altLang="en-US" sz="1350">
              <a:solidFill>
                <a:srgbClr val="000000"/>
              </a:solidFill>
              <a:sym typeface="Calibri" panose="020F0502020204030204" pitchFamily="34" charset="0"/>
            </a:endParaRPr>
          </a:p>
        </p:txBody>
      </p:sp>
      <p:sp>
        <p:nvSpPr>
          <p:cNvPr id="3133" name="矩形 7"/>
          <p:cNvSpPr>
            <a:spLocks noChangeArrowheads="1"/>
          </p:cNvSpPr>
          <p:nvPr/>
        </p:nvSpPr>
        <p:spPr bwMode="auto">
          <a:xfrm>
            <a:off x="1346598" y="2550229"/>
            <a:ext cx="645080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fontAlgn="base">
              <a:spcBef>
                <a:spcPct val="0"/>
              </a:spcBef>
              <a:spcAft>
                <a:spcPct val="0"/>
              </a:spcAft>
              <a:buFont typeface="Arial" panose="020B0604020202020204" pitchFamily="34" charset="0"/>
              <a:buNone/>
            </a:pPr>
            <a:r>
              <a:rPr lang="zh-CN" altLang="en-US" sz="7200" b="1">
                <a:solidFill>
                  <a:srgbClr val="FFFFFF"/>
                </a:solidFill>
                <a:effectLst>
                  <a:outerShdw blurRad="38100" dist="38100" dir="2700000" algn="tl">
                    <a:srgbClr val="000000"/>
                  </a:outerShdw>
                </a:effectLst>
                <a:latin typeface="Arial" panose="020B0604020202020204" pitchFamily="34" charset="0"/>
              </a:rPr>
              <a:t>汽化和液化</a:t>
            </a:r>
          </a:p>
        </p:txBody>
      </p:sp>
      <p:sp>
        <p:nvSpPr>
          <p:cNvPr id="3135" name="AutoShape 63"/>
          <p:cNvSpPr>
            <a:spLocks noChangeArrowheads="1"/>
          </p:cNvSpPr>
          <p:nvPr/>
        </p:nvSpPr>
        <p:spPr bwMode="auto">
          <a:xfrm rot="1171304">
            <a:off x="-15479" y="5299472"/>
            <a:ext cx="772716" cy="619125"/>
          </a:xfrm>
          <a:prstGeom prst="flowChartPreparation">
            <a:avLst/>
          </a:prstGeom>
          <a:blipFill dpi="0" rotWithShape="1">
            <a:blip r:embed="rId4"/>
            <a:srcRect/>
            <a:stretch>
              <a:fillRect/>
            </a:stretch>
          </a:blipFill>
          <a:ln w="1587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latin typeface="Arial" panose="020B0604020202020204" pitchFamily="34" charset="0"/>
              <a:ea typeface="宋体" panose="02010600030101010101" pitchFamily="2" charset="-122"/>
            </a:endParaRPr>
          </a:p>
        </p:txBody>
      </p:sp>
      <p:sp>
        <p:nvSpPr>
          <p:cNvPr id="3137" name="AutoShape 65"/>
          <p:cNvSpPr>
            <a:spLocks noChangeArrowheads="1"/>
          </p:cNvSpPr>
          <p:nvPr/>
        </p:nvSpPr>
        <p:spPr bwMode="auto">
          <a:xfrm rot="1142704">
            <a:off x="203598" y="4652963"/>
            <a:ext cx="783431" cy="678656"/>
          </a:xfrm>
          <a:prstGeom prst="flowChartPreparation">
            <a:avLst/>
          </a:prstGeom>
          <a:blipFill dpi="0" rotWithShape="1">
            <a:blip r:embed="rId5"/>
            <a:srcRect/>
            <a:stretch>
              <a:fillRect/>
            </a:stretch>
          </a:blipFill>
          <a:ln w="1587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latin typeface="Arial" panose="020B0604020202020204" pitchFamily="34" charset="0"/>
              <a:ea typeface="宋体" panose="02010600030101010101" pitchFamily="2" charset="-122"/>
            </a:endParaRPr>
          </a:p>
        </p:txBody>
      </p:sp>
      <p:sp>
        <p:nvSpPr>
          <p:cNvPr id="3138" name="AutoShape 66"/>
          <p:cNvSpPr>
            <a:spLocks noChangeArrowheads="1"/>
          </p:cNvSpPr>
          <p:nvPr/>
        </p:nvSpPr>
        <p:spPr bwMode="auto">
          <a:xfrm rot="1156791">
            <a:off x="696516" y="5210175"/>
            <a:ext cx="732234" cy="615554"/>
          </a:xfrm>
          <a:prstGeom prst="flowChartPreparation">
            <a:avLst/>
          </a:prstGeom>
          <a:blipFill dpi="0" rotWithShape="1">
            <a:blip r:embed="rId6"/>
            <a:srcRect/>
            <a:stretch>
              <a:fillRect/>
            </a:stretch>
          </a:blipFill>
          <a:ln w="1587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895628216"/>
      </p:ext>
    </p:extLst>
  </p:cSld>
  <p:clrMapOvr>
    <a:masterClrMapping/>
  </p:clrMapOvr>
  <p:transition>
    <p:newsflash/>
    <p:sndAc>
      <p:stSnd>
        <p:snd r:embed="rId2" name="breeze.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832" name="Group 32"/>
          <p:cNvGrpSpPr>
            <a:grpSpLocks/>
          </p:cNvGrpSpPr>
          <p:nvPr/>
        </p:nvGrpSpPr>
        <p:grpSpPr bwMode="auto">
          <a:xfrm>
            <a:off x="4733925" y="2608660"/>
            <a:ext cx="1872854" cy="1939121"/>
            <a:chOff x="3456" y="1440"/>
            <a:chExt cx="1920" cy="2372"/>
          </a:xfrm>
        </p:grpSpPr>
        <p:sp>
          <p:nvSpPr>
            <p:cNvPr id="76833" name="Rectangle 33" descr="横虚线"/>
            <p:cNvSpPr>
              <a:spLocks noChangeArrowheads="1"/>
            </p:cNvSpPr>
            <p:nvPr/>
          </p:nvSpPr>
          <p:spPr bwMode="auto">
            <a:xfrm>
              <a:off x="3456" y="1440"/>
              <a:ext cx="1536" cy="1872"/>
            </a:xfrm>
            <a:prstGeom prst="rect">
              <a:avLst/>
            </a:prstGeom>
            <a:pattFill prst="dashHorz">
              <a:fgClr>
                <a:schemeClr val="tx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grpSp>
          <p:nvGrpSpPr>
            <p:cNvPr id="76834" name="Group 34"/>
            <p:cNvGrpSpPr>
              <a:grpSpLocks/>
            </p:cNvGrpSpPr>
            <p:nvPr/>
          </p:nvGrpSpPr>
          <p:grpSpPr bwMode="auto">
            <a:xfrm>
              <a:off x="3600" y="1536"/>
              <a:ext cx="1008" cy="1680"/>
              <a:chOff x="1440" y="1536"/>
              <a:chExt cx="1008" cy="1680"/>
            </a:xfrm>
          </p:grpSpPr>
          <p:sp>
            <p:nvSpPr>
              <p:cNvPr id="76835" name="Oval 35"/>
              <p:cNvSpPr>
                <a:spLocks noChangeArrowheads="1"/>
              </p:cNvSpPr>
              <p:nvPr/>
            </p:nvSpPr>
            <p:spPr bwMode="auto">
              <a:xfrm>
                <a:off x="1440" y="1536"/>
                <a:ext cx="288" cy="288"/>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36" name="Oval 36"/>
              <p:cNvSpPr>
                <a:spLocks noChangeArrowheads="1"/>
              </p:cNvSpPr>
              <p:nvPr/>
            </p:nvSpPr>
            <p:spPr bwMode="auto">
              <a:xfrm>
                <a:off x="2064" y="1680"/>
                <a:ext cx="288" cy="288"/>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37" name="Oval 37"/>
              <p:cNvSpPr>
                <a:spLocks noChangeArrowheads="1"/>
              </p:cNvSpPr>
              <p:nvPr/>
            </p:nvSpPr>
            <p:spPr bwMode="auto">
              <a:xfrm>
                <a:off x="1632" y="2160"/>
                <a:ext cx="192" cy="19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38" name="Oval 38"/>
              <p:cNvSpPr>
                <a:spLocks noChangeArrowheads="1"/>
              </p:cNvSpPr>
              <p:nvPr/>
            </p:nvSpPr>
            <p:spPr bwMode="auto">
              <a:xfrm>
                <a:off x="2160" y="2208"/>
                <a:ext cx="192" cy="19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39" name="Oval 39"/>
              <p:cNvSpPr>
                <a:spLocks noChangeArrowheads="1"/>
              </p:cNvSpPr>
              <p:nvPr/>
            </p:nvSpPr>
            <p:spPr bwMode="auto">
              <a:xfrm>
                <a:off x="1728" y="2592"/>
                <a:ext cx="144" cy="144"/>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40" name="Oval 40"/>
              <p:cNvSpPr>
                <a:spLocks noChangeArrowheads="1"/>
              </p:cNvSpPr>
              <p:nvPr/>
            </p:nvSpPr>
            <p:spPr bwMode="auto">
              <a:xfrm>
                <a:off x="2304" y="2640"/>
                <a:ext cx="96" cy="9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41" name="Oval 41"/>
              <p:cNvSpPr>
                <a:spLocks noChangeArrowheads="1"/>
              </p:cNvSpPr>
              <p:nvPr/>
            </p:nvSpPr>
            <p:spPr bwMode="auto">
              <a:xfrm>
                <a:off x="2400" y="3024"/>
                <a:ext cx="48" cy="48"/>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42" name="Oval 42"/>
              <p:cNvSpPr>
                <a:spLocks noChangeArrowheads="1"/>
              </p:cNvSpPr>
              <p:nvPr/>
            </p:nvSpPr>
            <p:spPr bwMode="auto">
              <a:xfrm>
                <a:off x="1872" y="2928"/>
                <a:ext cx="96" cy="9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43" name="Oval 43"/>
              <p:cNvSpPr>
                <a:spLocks noChangeArrowheads="1"/>
              </p:cNvSpPr>
              <p:nvPr/>
            </p:nvSpPr>
            <p:spPr bwMode="auto">
              <a:xfrm>
                <a:off x="2016" y="3168"/>
                <a:ext cx="48" cy="48"/>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grpSp>
        <p:sp>
          <p:nvSpPr>
            <p:cNvPr id="76844" name="Oval 44"/>
            <p:cNvSpPr>
              <a:spLocks noChangeArrowheads="1"/>
            </p:cNvSpPr>
            <p:nvPr/>
          </p:nvSpPr>
          <p:spPr bwMode="auto">
            <a:xfrm>
              <a:off x="4656" y="3216"/>
              <a:ext cx="48" cy="48"/>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45" name="Text Box 45"/>
            <p:cNvSpPr txBox="1">
              <a:spLocks noChangeArrowheads="1"/>
            </p:cNvSpPr>
            <p:nvPr/>
          </p:nvSpPr>
          <p:spPr bwMode="auto">
            <a:xfrm>
              <a:off x="3889" y="3360"/>
              <a:ext cx="1487" cy="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kumimoji="1" lang="zh-CN" altLang="en-US">
                <a:solidFill>
                  <a:srgbClr val="000000"/>
                </a:solidFill>
                <a:latin typeface="Times New Roman" panose="02020603050405020304" pitchFamily="18" charset="0"/>
              </a:endParaRPr>
            </a:p>
          </p:txBody>
        </p:sp>
      </p:grpSp>
      <p:grpSp>
        <p:nvGrpSpPr>
          <p:cNvPr id="76802" name="组合 12"/>
          <p:cNvGrpSpPr>
            <a:grpSpLocks/>
          </p:cNvGrpSpPr>
          <p:nvPr/>
        </p:nvGrpSpPr>
        <p:grpSpPr bwMode="auto">
          <a:xfrm>
            <a:off x="1" y="978694"/>
            <a:ext cx="1270397" cy="590550"/>
            <a:chOff x="0" y="0"/>
            <a:chExt cx="1691680" cy="788186"/>
          </a:xfrm>
        </p:grpSpPr>
        <p:sp>
          <p:nvSpPr>
            <p:cNvPr id="76803" name="矩形 10"/>
            <p:cNvSpPr>
              <a:spLocks noChangeArrowheads="1"/>
            </p:cNvSpPr>
            <p:nvPr/>
          </p:nvSpPr>
          <p:spPr bwMode="auto">
            <a:xfrm>
              <a:off x="0" y="0"/>
              <a:ext cx="1691680" cy="788186"/>
            </a:xfrm>
            <a:prstGeom prst="rect">
              <a:avLst/>
            </a:prstGeom>
            <a:solidFill>
              <a:srgbClr val="99CC00"/>
            </a:solidFill>
            <a:ln>
              <a:noFill/>
            </a:ln>
            <a:extLst>
              <a:ext uri="{91240B29-F687-4F45-9708-019B960494DF}">
                <a14:hiddenLine xmlns:a14="http://schemas.microsoft.com/office/drawing/2010/main" w="25400">
                  <a:solidFill>
                    <a:srgbClr val="395E8A"/>
                  </a:solidFill>
                  <a:bevel/>
                  <a:headEnd/>
                  <a:tailEnd/>
                </a14:hiddenLine>
              </a:ext>
            </a:extLst>
          </p:spPr>
          <p:txBody>
            <a:bodyPr anchor="ctr"/>
            <a:lstStyle/>
            <a:p>
              <a:pPr algn="ctr" fontAlgn="base">
                <a:spcBef>
                  <a:spcPct val="0"/>
                </a:spcBef>
                <a:spcAft>
                  <a:spcPct val="0"/>
                </a:spcAft>
                <a:buFont typeface="Arial" panose="020B0604020202020204" pitchFamily="34" charset="0"/>
                <a:buNone/>
              </a:pPr>
              <a:endParaRPr lang="en-US" altLang="zh-CN" sz="1350">
                <a:solidFill>
                  <a:srgbClr val="FFFFFF"/>
                </a:solidFill>
                <a:latin typeface="宋体" panose="02010600030101010101" pitchFamily="2" charset="-122"/>
                <a:sym typeface="宋体" panose="02010600030101010101" pitchFamily="2" charset="-122"/>
              </a:endParaRPr>
            </a:p>
          </p:txBody>
        </p:sp>
        <p:sp>
          <p:nvSpPr>
            <p:cNvPr id="76804" name="等腰三角形 11"/>
            <p:cNvSpPr>
              <a:spLocks noChangeArrowheads="1"/>
            </p:cNvSpPr>
            <p:nvPr/>
          </p:nvSpPr>
          <p:spPr bwMode="auto">
            <a:xfrm rot="16200000">
              <a:off x="1547664" y="322086"/>
              <a:ext cx="144016" cy="144016"/>
            </a:xfrm>
            <a:prstGeom prst="triangle">
              <a:avLst>
                <a:gd name="adj" fmla="val 50000"/>
              </a:avLst>
            </a:prstGeom>
            <a:solidFill>
              <a:schemeClr val="bg1"/>
            </a:solidFill>
            <a:ln>
              <a:noFill/>
            </a:ln>
            <a:extLst>
              <a:ext uri="{91240B29-F687-4F45-9708-019B960494DF}">
                <a14:hiddenLine xmlns:a14="http://schemas.microsoft.com/office/drawing/2010/main" w="25400">
                  <a:solidFill>
                    <a:srgbClr val="395E8A"/>
                  </a:solidFill>
                  <a:bevel/>
                  <a:headEnd/>
                  <a:tailEnd/>
                </a14:hiddenLine>
              </a:ext>
            </a:extLst>
          </p:spPr>
          <p:txBody>
            <a:bodyPr vert="eaVert" anchor="ctr"/>
            <a:lstStyle/>
            <a:p>
              <a:pPr algn="ctr" fontAlgn="base">
                <a:spcBef>
                  <a:spcPct val="0"/>
                </a:spcBef>
                <a:spcAft>
                  <a:spcPct val="0"/>
                </a:spcAft>
                <a:buFont typeface="Arial" panose="020B0604020202020204" pitchFamily="34" charset="0"/>
                <a:buNone/>
              </a:pPr>
              <a:endParaRPr lang="zh-CN" altLang="en-US" sz="1350">
                <a:solidFill>
                  <a:srgbClr val="FFFFFF"/>
                </a:solidFill>
                <a:latin typeface="宋体" panose="02010600030101010101" pitchFamily="2" charset="-122"/>
                <a:sym typeface="宋体" panose="02010600030101010101" pitchFamily="2" charset="-122"/>
              </a:endParaRPr>
            </a:p>
          </p:txBody>
        </p:sp>
      </p:grpSp>
      <p:sp>
        <p:nvSpPr>
          <p:cNvPr id="76806" name="Rectangle 6"/>
          <p:cNvSpPr>
            <a:spLocks noChangeArrowheads="1"/>
          </p:cNvSpPr>
          <p:nvPr/>
        </p:nvSpPr>
        <p:spPr bwMode="auto">
          <a:xfrm>
            <a:off x="127398" y="1013223"/>
            <a:ext cx="88036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700" b="1">
                <a:solidFill>
                  <a:srgbClr val="FFFFFF"/>
                </a:solidFill>
                <a:ea typeface="黑体" panose="02010609060101010101" pitchFamily="49" charset="-122"/>
              </a:rPr>
              <a:t>沸腾</a:t>
            </a:r>
          </a:p>
        </p:txBody>
      </p:sp>
      <p:sp>
        <p:nvSpPr>
          <p:cNvPr id="76807" name="直接连接符 8"/>
          <p:cNvSpPr>
            <a:spLocks noChangeShapeType="1"/>
          </p:cNvSpPr>
          <p:nvPr/>
        </p:nvSpPr>
        <p:spPr bwMode="auto">
          <a:xfrm flipV="1">
            <a:off x="0" y="1532335"/>
            <a:ext cx="9144000" cy="48815"/>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08" name="直接连接符 8"/>
          <p:cNvSpPr>
            <a:spLocks noChangeShapeType="1"/>
          </p:cNvSpPr>
          <p:nvPr/>
        </p:nvSpPr>
        <p:spPr bwMode="auto">
          <a:xfrm flipH="1">
            <a:off x="4630341" y="1565672"/>
            <a:ext cx="8334" cy="3600450"/>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09" name="直接连接符 8"/>
          <p:cNvSpPr>
            <a:spLocks noChangeShapeType="1"/>
          </p:cNvSpPr>
          <p:nvPr/>
        </p:nvSpPr>
        <p:spPr bwMode="auto">
          <a:xfrm flipV="1">
            <a:off x="0" y="5207794"/>
            <a:ext cx="9144000" cy="48816"/>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10" name="直接连接符 8"/>
          <p:cNvSpPr>
            <a:spLocks noChangeShapeType="1"/>
          </p:cNvSpPr>
          <p:nvPr/>
        </p:nvSpPr>
        <p:spPr bwMode="auto">
          <a:xfrm flipV="1">
            <a:off x="9525" y="5141119"/>
            <a:ext cx="9144000" cy="48816"/>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14" name="直接连接符 8"/>
          <p:cNvSpPr>
            <a:spLocks noChangeShapeType="1"/>
          </p:cNvSpPr>
          <p:nvPr/>
        </p:nvSpPr>
        <p:spPr bwMode="auto">
          <a:xfrm flipH="1">
            <a:off x="4706541" y="1575197"/>
            <a:ext cx="8334" cy="3600450"/>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pic>
        <p:nvPicPr>
          <p:cNvPr id="76816" name="Picture 16" descr="twl8s040228008"/>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60" y="1821657"/>
            <a:ext cx="2968228" cy="2969419"/>
          </a:xfrm>
          <a:prstGeom prst="rect">
            <a:avLst/>
          </a:prstGeom>
          <a:noFill/>
          <a:extLst>
            <a:ext uri="{909E8E84-426E-40DD-AFC4-6F175D3DCCD1}">
              <a14:hiddenFill xmlns:a14="http://schemas.microsoft.com/office/drawing/2010/main">
                <a:solidFill>
                  <a:srgbClr val="FFFFFF"/>
                </a:solidFill>
              </a14:hiddenFill>
            </a:ext>
          </a:extLst>
        </p:spPr>
      </p:pic>
      <p:grpSp>
        <p:nvGrpSpPr>
          <p:cNvPr id="76817" name="Group 17"/>
          <p:cNvGrpSpPr>
            <a:grpSpLocks/>
          </p:cNvGrpSpPr>
          <p:nvPr/>
        </p:nvGrpSpPr>
        <p:grpSpPr bwMode="auto">
          <a:xfrm>
            <a:off x="3061098" y="2618185"/>
            <a:ext cx="1583531" cy="1920134"/>
            <a:chOff x="768" y="1440"/>
            <a:chExt cx="1632" cy="2377"/>
          </a:xfrm>
        </p:grpSpPr>
        <p:sp>
          <p:nvSpPr>
            <p:cNvPr id="76818" name="Rectangle 18" descr="横虚线"/>
            <p:cNvSpPr>
              <a:spLocks noChangeArrowheads="1"/>
            </p:cNvSpPr>
            <p:nvPr/>
          </p:nvSpPr>
          <p:spPr bwMode="auto">
            <a:xfrm>
              <a:off x="768" y="1440"/>
              <a:ext cx="1536" cy="1872"/>
            </a:xfrm>
            <a:prstGeom prst="rect">
              <a:avLst/>
            </a:prstGeom>
            <a:pattFill prst="dashHorz">
              <a:fgClr>
                <a:schemeClr val="tx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grpSp>
          <p:nvGrpSpPr>
            <p:cNvPr id="76819" name="Group 19"/>
            <p:cNvGrpSpPr>
              <a:grpSpLocks/>
            </p:cNvGrpSpPr>
            <p:nvPr/>
          </p:nvGrpSpPr>
          <p:grpSpPr bwMode="auto">
            <a:xfrm>
              <a:off x="1008" y="1536"/>
              <a:ext cx="1008" cy="1773"/>
              <a:chOff x="3504" y="1536"/>
              <a:chExt cx="1008" cy="1773"/>
            </a:xfrm>
          </p:grpSpPr>
          <p:grpSp>
            <p:nvGrpSpPr>
              <p:cNvPr id="76820" name="Group 20"/>
              <p:cNvGrpSpPr>
                <a:grpSpLocks/>
              </p:cNvGrpSpPr>
              <p:nvPr/>
            </p:nvGrpSpPr>
            <p:grpSpPr bwMode="auto">
              <a:xfrm>
                <a:off x="3504" y="1536"/>
                <a:ext cx="1008" cy="1488"/>
                <a:chOff x="3504" y="1536"/>
                <a:chExt cx="1008" cy="1488"/>
              </a:xfrm>
            </p:grpSpPr>
            <p:sp>
              <p:nvSpPr>
                <p:cNvPr id="76821" name="Oval 21"/>
                <p:cNvSpPr>
                  <a:spLocks noChangeArrowheads="1"/>
                </p:cNvSpPr>
                <p:nvPr/>
              </p:nvSpPr>
              <p:spPr bwMode="auto">
                <a:xfrm rot="-10392956">
                  <a:off x="4224" y="2736"/>
                  <a:ext cx="288" cy="288"/>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22" name="Oval 22"/>
                <p:cNvSpPr>
                  <a:spLocks noChangeArrowheads="1"/>
                </p:cNvSpPr>
                <p:nvPr/>
              </p:nvSpPr>
              <p:spPr bwMode="auto">
                <a:xfrm rot="-10392956">
                  <a:off x="3596" y="2496"/>
                  <a:ext cx="288" cy="288"/>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23" name="Oval 23"/>
                <p:cNvSpPr>
                  <a:spLocks noChangeArrowheads="1"/>
                </p:cNvSpPr>
                <p:nvPr/>
              </p:nvSpPr>
              <p:spPr bwMode="auto">
                <a:xfrm rot="-10392956">
                  <a:off x="4032" y="2326"/>
                  <a:ext cx="192" cy="19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24" name="Oval 24"/>
                <p:cNvSpPr>
                  <a:spLocks noChangeArrowheads="1"/>
                </p:cNvSpPr>
                <p:nvPr/>
              </p:nvSpPr>
              <p:spPr bwMode="auto">
                <a:xfrm rot="-10392956">
                  <a:off x="3504" y="1968"/>
                  <a:ext cx="192" cy="19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25" name="Oval 25"/>
                <p:cNvSpPr>
                  <a:spLocks noChangeArrowheads="1"/>
                </p:cNvSpPr>
                <p:nvPr/>
              </p:nvSpPr>
              <p:spPr bwMode="auto">
                <a:xfrm rot="-10392956">
                  <a:off x="3936" y="1936"/>
                  <a:ext cx="144" cy="144"/>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26" name="Oval 26"/>
                <p:cNvSpPr>
                  <a:spLocks noChangeArrowheads="1"/>
                </p:cNvSpPr>
                <p:nvPr/>
              </p:nvSpPr>
              <p:spPr bwMode="auto">
                <a:xfrm rot="-10392956">
                  <a:off x="3504" y="1536"/>
                  <a:ext cx="96" cy="9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6827" name="Oval 27"/>
                <p:cNvSpPr>
                  <a:spLocks noChangeArrowheads="1"/>
                </p:cNvSpPr>
                <p:nvPr/>
              </p:nvSpPr>
              <p:spPr bwMode="auto">
                <a:xfrm rot="-10392956">
                  <a:off x="3936" y="1636"/>
                  <a:ext cx="96" cy="9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grpSp>
          <p:sp>
            <p:nvSpPr>
              <p:cNvPr id="76828" name="Oval 28"/>
              <p:cNvSpPr>
                <a:spLocks noChangeArrowheads="1"/>
              </p:cNvSpPr>
              <p:nvPr/>
            </p:nvSpPr>
            <p:spPr bwMode="auto">
              <a:xfrm rot="-10392956">
                <a:off x="3696" y="2976"/>
                <a:ext cx="383" cy="333"/>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grpSp>
        <p:sp>
          <p:nvSpPr>
            <p:cNvPr id="76829" name="Text Box 29"/>
            <p:cNvSpPr txBox="1">
              <a:spLocks noChangeArrowheads="1"/>
            </p:cNvSpPr>
            <p:nvPr/>
          </p:nvSpPr>
          <p:spPr bwMode="auto">
            <a:xfrm>
              <a:off x="1151" y="3360"/>
              <a:ext cx="1249" cy="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kumimoji="1" lang="zh-CN" altLang="en-US">
                <a:solidFill>
                  <a:srgbClr val="000000"/>
                </a:solidFill>
                <a:latin typeface="Times New Roman" panose="02020603050405020304" pitchFamily="18" charset="0"/>
              </a:endParaRPr>
            </a:p>
          </p:txBody>
        </p:sp>
      </p:grpSp>
      <p:sp>
        <p:nvSpPr>
          <p:cNvPr id="76830" name="Rectangle 30"/>
          <p:cNvSpPr>
            <a:spLocks noChangeArrowheads="1"/>
          </p:cNvSpPr>
          <p:nvPr/>
        </p:nvSpPr>
        <p:spPr bwMode="auto">
          <a:xfrm>
            <a:off x="1306116" y="5342335"/>
            <a:ext cx="1369219" cy="507831"/>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zh-CN" altLang="en-US" sz="2700" b="1">
                <a:solidFill>
                  <a:srgbClr val="0066CC"/>
                </a:solidFill>
                <a:latin typeface="黑体" panose="02010609060101010101" pitchFamily="49" charset="-122"/>
                <a:ea typeface="黑体" panose="02010609060101010101" pitchFamily="49" charset="-122"/>
                <a:cs typeface="Times New Roman" panose="02020603050405020304" pitchFamily="18" charset="0"/>
              </a:rPr>
              <a:t>沸腾前</a:t>
            </a:r>
          </a:p>
        </p:txBody>
      </p:sp>
      <p:pic>
        <p:nvPicPr>
          <p:cNvPr id="76831" name="Picture 31" descr="twl8s04022800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723" y="1825229"/>
            <a:ext cx="2968228" cy="2969419"/>
          </a:xfrm>
          <a:prstGeom prst="rect">
            <a:avLst/>
          </a:prstGeom>
          <a:noFill/>
          <a:extLst>
            <a:ext uri="{909E8E84-426E-40DD-AFC4-6F175D3DCCD1}">
              <a14:hiddenFill xmlns:a14="http://schemas.microsoft.com/office/drawing/2010/main">
                <a:solidFill>
                  <a:srgbClr val="FFFFFF"/>
                </a:solidFill>
              </a14:hiddenFill>
            </a:ext>
          </a:extLst>
        </p:spPr>
      </p:pic>
      <p:sp>
        <p:nvSpPr>
          <p:cNvPr id="76846" name="Rectangle 46"/>
          <p:cNvSpPr>
            <a:spLocks noChangeArrowheads="1"/>
          </p:cNvSpPr>
          <p:nvPr/>
        </p:nvSpPr>
        <p:spPr bwMode="auto">
          <a:xfrm>
            <a:off x="6494860" y="5274469"/>
            <a:ext cx="1228221" cy="507831"/>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zh-CN" altLang="en-US" sz="2700" b="1">
                <a:solidFill>
                  <a:srgbClr val="0066CC"/>
                </a:solidFill>
                <a:latin typeface="黑体" panose="02010609060101010101" pitchFamily="49" charset="-122"/>
                <a:ea typeface="黑体" panose="02010609060101010101" pitchFamily="49" charset="-122"/>
                <a:cs typeface="Times New Roman" panose="02020603050405020304" pitchFamily="18" charset="0"/>
              </a:rPr>
              <a:t>沸腾时</a:t>
            </a:r>
          </a:p>
        </p:txBody>
      </p:sp>
    </p:spTree>
    <p:extLst>
      <p:ext uri="{BB962C8B-B14F-4D97-AF65-F5344CB8AC3E}">
        <p14:creationId xmlns:p14="http://schemas.microsoft.com/office/powerpoint/2010/main" val="1683049177"/>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870" name="Group 46"/>
          <p:cNvGrpSpPr>
            <a:grpSpLocks/>
          </p:cNvGrpSpPr>
          <p:nvPr/>
        </p:nvGrpSpPr>
        <p:grpSpPr bwMode="auto">
          <a:xfrm>
            <a:off x="3568303" y="2294335"/>
            <a:ext cx="5976938" cy="3475435"/>
            <a:chOff x="1474" y="1207"/>
            <a:chExt cx="3765" cy="2919"/>
          </a:xfrm>
        </p:grpSpPr>
        <p:grpSp>
          <p:nvGrpSpPr>
            <p:cNvPr id="77871" name="Group 47"/>
            <p:cNvGrpSpPr>
              <a:grpSpLocks/>
            </p:cNvGrpSpPr>
            <p:nvPr/>
          </p:nvGrpSpPr>
          <p:grpSpPr bwMode="auto">
            <a:xfrm>
              <a:off x="1837" y="1767"/>
              <a:ext cx="2318" cy="2033"/>
              <a:chOff x="3592" y="1797"/>
              <a:chExt cx="2318" cy="2033"/>
            </a:xfrm>
          </p:grpSpPr>
          <p:sp>
            <p:nvSpPr>
              <p:cNvPr id="77872" name="Line 48"/>
              <p:cNvSpPr>
                <a:spLocks noChangeShapeType="1"/>
              </p:cNvSpPr>
              <p:nvPr/>
            </p:nvSpPr>
            <p:spPr bwMode="auto">
              <a:xfrm>
                <a:off x="3595" y="1797"/>
                <a:ext cx="2304"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73" name="Line 49"/>
              <p:cNvSpPr>
                <a:spLocks noChangeShapeType="1"/>
              </p:cNvSpPr>
              <p:nvPr/>
            </p:nvSpPr>
            <p:spPr bwMode="auto">
              <a:xfrm>
                <a:off x="3592" y="1931"/>
                <a:ext cx="230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74" name="Line 50"/>
              <p:cNvSpPr>
                <a:spLocks noChangeShapeType="1"/>
              </p:cNvSpPr>
              <p:nvPr/>
            </p:nvSpPr>
            <p:spPr bwMode="auto">
              <a:xfrm>
                <a:off x="3592" y="2065"/>
                <a:ext cx="230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75" name="Line 51"/>
              <p:cNvSpPr>
                <a:spLocks noChangeShapeType="1"/>
              </p:cNvSpPr>
              <p:nvPr/>
            </p:nvSpPr>
            <p:spPr bwMode="auto">
              <a:xfrm>
                <a:off x="3592" y="2199"/>
                <a:ext cx="230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76" name="Line 52"/>
              <p:cNvSpPr>
                <a:spLocks noChangeShapeType="1"/>
              </p:cNvSpPr>
              <p:nvPr/>
            </p:nvSpPr>
            <p:spPr bwMode="auto">
              <a:xfrm>
                <a:off x="3592" y="2333"/>
                <a:ext cx="230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77" name="Line 53"/>
              <p:cNvSpPr>
                <a:spLocks noChangeShapeType="1"/>
              </p:cNvSpPr>
              <p:nvPr/>
            </p:nvSpPr>
            <p:spPr bwMode="auto">
              <a:xfrm>
                <a:off x="3592" y="2467"/>
                <a:ext cx="230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78" name="Line 54"/>
              <p:cNvSpPr>
                <a:spLocks noChangeShapeType="1"/>
              </p:cNvSpPr>
              <p:nvPr/>
            </p:nvSpPr>
            <p:spPr bwMode="auto">
              <a:xfrm>
                <a:off x="3592" y="2614"/>
                <a:ext cx="230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79" name="Line 55"/>
              <p:cNvSpPr>
                <a:spLocks noChangeShapeType="1"/>
              </p:cNvSpPr>
              <p:nvPr/>
            </p:nvSpPr>
            <p:spPr bwMode="auto">
              <a:xfrm>
                <a:off x="3592" y="2750"/>
                <a:ext cx="230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80" name="Line 56"/>
              <p:cNvSpPr>
                <a:spLocks noChangeShapeType="1"/>
              </p:cNvSpPr>
              <p:nvPr/>
            </p:nvSpPr>
            <p:spPr bwMode="auto">
              <a:xfrm>
                <a:off x="3592" y="2884"/>
                <a:ext cx="230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81" name="Line 57"/>
              <p:cNvSpPr>
                <a:spLocks noChangeShapeType="1"/>
              </p:cNvSpPr>
              <p:nvPr/>
            </p:nvSpPr>
            <p:spPr bwMode="auto">
              <a:xfrm>
                <a:off x="3592" y="3018"/>
                <a:ext cx="230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82" name="Line 58"/>
              <p:cNvSpPr>
                <a:spLocks noChangeShapeType="1"/>
              </p:cNvSpPr>
              <p:nvPr/>
            </p:nvSpPr>
            <p:spPr bwMode="auto">
              <a:xfrm>
                <a:off x="3592" y="3152"/>
                <a:ext cx="230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83" name="Line 59"/>
              <p:cNvSpPr>
                <a:spLocks noChangeShapeType="1"/>
              </p:cNvSpPr>
              <p:nvPr/>
            </p:nvSpPr>
            <p:spPr bwMode="auto">
              <a:xfrm>
                <a:off x="3592" y="3294"/>
                <a:ext cx="230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84" name="Line 60"/>
              <p:cNvSpPr>
                <a:spLocks noChangeShapeType="1"/>
              </p:cNvSpPr>
              <p:nvPr/>
            </p:nvSpPr>
            <p:spPr bwMode="auto">
              <a:xfrm>
                <a:off x="3606" y="3430"/>
                <a:ext cx="230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85" name="Line 61"/>
              <p:cNvSpPr>
                <a:spLocks noChangeShapeType="1"/>
              </p:cNvSpPr>
              <p:nvPr/>
            </p:nvSpPr>
            <p:spPr bwMode="auto">
              <a:xfrm>
                <a:off x="3606" y="3566"/>
                <a:ext cx="230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86" name="Line 62"/>
              <p:cNvSpPr>
                <a:spLocks noChangeShapeType="1"/>
              </p:cNvSpPr>
              <p:nvPr/>
            </p:nvSpPr>
            <p:spPr bwMode="auto">
              <a:xfrm>
                <a:off x="3592" y="3696"/>
                <a:ext cx="230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87" name="Line 63"/>
              <p:cNvSpPr>
                <a:spLocks noChangeShapeType="1"/>
              </p:cNvSpPr>
              <p:nvPr/>
            </p:nvSpPr>
            <p:spPr bwMode="auto">
              <a:xfrm>
                <a:off x="3592" y="3830"/>
                <a:ext cx="2304"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88" name="Line 64"/>
              <p:cNvSpPr>
                <a:spLocks noChangeShapeType="1"/>
              </p:cNvSpPr>
              <p:nvPr/>
            </p:nvSpPr>
            <p:spPr bwMode="auto">
              <a:xfrm>
                <a:off x="3592" y="1797"/>
                <a:ext cx="0" cy="2033"/>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89" name="Line 65"/>
              <p:cNvSpPr>
                <a:spLocks noChangeShapeType="1"/>
              </p:cNvSpPr>
              <p:nvPr/>
            </p:nvSpPr>
            <p:spPr bwMode="auto">
              <a:xfrm>
                <a:off x="3742" y="1797"/>
                <a:ext cx="0" cy="203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90" name="Line 66"/>
              <p:cNvSpPr>
                <a:spLocks noChangeShapeType="1"/>
              </p:cNvSpPr>
              <p:nvPr/>
            </p:nvSpPr>
            <p:spPr bwMode="auto">
              <a:xfrm>
                <a:off x="3900" y="1797"/>
                <a:ext cx="0" cy="203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91" name="Line 67"/>
              <p:cNvSpPr>
                <a:spLocks noChangeShapeType="1"/>
              </p:cNvSpPr>
              <p:nvPr/>
            </p:nvSpPr>
            <p:spPr bwMode="auto">
              <a:xfrm>
                <a:off x="4064" y="1797"/>
                <a:ext cx="0" cy="203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92" name="Line 68"/>
              <p:cNvSpPr>
                <a:spLocks noChangeShapeType="1"/>
              </p:cNvSpPr>
              <p:nvPr/>
            </p:nvSpPr>
            <p:spPr bwMode="auto">
              <a:xfrm>
                <a:off x="4206" y="1797"/>
                <a:ext cx="0" cy="203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93" name="Line 69"/>
              <p:cNvSpPr>
                <a:spLocks noChangeShapeType="1"/>
              </p:cNvSpPr>
              <p:nvPr/>
            </p:nvSpPr>
            <p:spPr bwMode="auto">
              <a:xfrm>
                <a:off x="4360" y="1797"/>
                <a:ext cx="0" cy="203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94" name="Line 70"/>
              <p:cNvSpPr>
                <a:spLocks noChangeShapeType="1"/>
              </p:cNvSpPr>
              <p:nvPr/>
            </p:nvSpPr>
            <p:spPr bwMode="auto">
              <a:xfrm>
                <a:off x="4514" y="1797"/>
                <a:ext cx="0" cy="203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95" name="Line 71"/>
              <p:cNvSpPr>
                <a:spLocks noChangeShapeType="1"/>
              </p:cNvSpPr>
              <p:nvPr/>
            </p:nvSpPr>
            <p:spPr bwMode="auto">
              <a:xfrm>
                <a:off x="4668" y="1797"/>
                <a:ext cx="0" cy="203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96" name="Line 72"/>
              <p:cNvSpPr>
                <a:spLocks noChangeShapeType="1"/>
              </p:cNvSpPr>
              <p:nvPr/>
            </p:nvSpPr>
            <p:spPr bwMode="auto">
              <a:xfrm>
                <a:off x="4820" y="1797"/>
                <a:ext cx="0" cy="203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97" name="Line 73"/>
              <p:cNvSpPr>
                <a:spLocks noChangeShapeType="1"/>
              </p:cNvSpPr>
              <p:nvPr/>
            </p:nvSpPr>
            <p:spPr bwMode="auto">
              <a:xfrm>
                <a:off x="4974" y="1797"/>
                <a:ext cx="0" cy="203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98" name="Line 74"/>
              <p:cNvSpPr>
                <a:spLocks noChangeShapeType="1"/>
              </p:cNvSpPr>
              <p:nvPr/>
            </p:nvSpPr>
            <p:spPr bwMode="auto">
              <a:xfrm>
                <a:off x="5130" y="1797"/>
                <a:ext cx="0" cy="203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99" name="Line 75"/>
              <p:cNvSpPr>
                <a:spLocks noChangeShapeType="1"/>
              </p:cNvSpPr>
              <p:nvPr/>
            </p:nvSpPr>
            <p:spPr bwMode="auto">
              <a:xfrm>
                <a:off x="5282" y="1797"/>
                <a:ext cx="0" cy="203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900" name="Line 76"/>
              <p:cNvSpPr>
                <a:spLocks noChangeShapeType="1"/>
              </p:cNvSpPr>
              <p:nvPr/>
            </p:nvSpPr>
            <p:spPr bwMode="auto">
              <a:xfrm>
                <a:off x="5436" y="1797"/>
                <a:ext cx="0" cy="203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901" name="Line 77"/>
              <p:cNvSpPr>
                <a:spLocks noChangeShapeType="1"/>
              </p:cNvSpPr>
              <p:nvPr/>
            </p:nvSpPr>
            <p:spPr bwMode="auto">
              <a:xfrm>
                <a:off x="5608" y="1797"/>
                <a:ext cx="0" cy="203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902" name="Line 78"/>
              <p:cNvSpPr>
                <a:spLocks noChangeShapeType="1"/>
              </p:cNvSpPr>
              <p:nvPr/>
            </p:nvSpPr>
            <p:spPr bwMode="auto">
              <a:xfrm>
                <a:off x="5742" y="1797"/>
                <a:ext cx="0" cy="203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903" name="Line 79"/>
              <p:cNvSpPr>
                <a:spLocks noChangeShapeType="1"/>
              </p:cNvSpPr>
              <p:nvPr/>
            </p:nvSpPr>
            <p:spPr bwMode="auto">
              <a:xfrm>
                <a:off x="5896" y="1797"/>
                <a:ext cx="0" cy="2033"/>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grpSp>
        <p:grpSp>
          <p:nvGrpSpPr>
            <p:cNvPr id="77904" name="Group 80"/>
            <p:cNvGrpSpPr>
              <a:grpSpLocks/>
            </p:cNvGrpSpPr>
            <p:nvPr/>
          </p:nvGrpSpPr>
          <p:grpSpPr bwMode="auto">
            <a:xfrm>
              <a:off x="1474" y="1207"/>
              <a:ext cx="3765" cy="2919"/>
              <a:chOff x="1474" y="1207"/>
              <a:chExt cx="3765" cy="2919"/>
            </a:xfrm>
          </p:grpSpPr>
          <p:grpSp>
            <p:nvGrpSpPr>
              <p:cNvPr id="77905" name="Group 81"/>
              <p:cNvGrpSpPr>
                <a:grpSpLocks/>
              </p:cNvGrpSpPr>
              <p:nvPr/>
            </p:nvGrpSpPr>
            <p:grpSpPr bwMode="auto">
              <a:xfrm>
                <a:off x="1474" y="1207"/>
                <a:ext cx="3765" cy="2919"/>
                <a:chOff x="960" y="1104"/>
                <a:chExt cx="3504" cy="2858"/>
              </a:xfrm>
            </p:grpSpPr>
            <p:sp>
              <p:nvSpPr>
                <p:cNvPr id="77906" name="Line 82"/>
                <p:cNvSpPr>
                  <a:spLocks noChangeShapeType="1"/>
                </p:cNvSpPr>
                <p:nvPr/>
              </p:nvSpPr>
              <p:spPr bwMode="auto">
                <a:xfrm flipV="1">
                  <a:off x="1296" y="1296"/>
                  <a:ext cx="0" cy="235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907" name="Line 83"/>
                <p:cNvSpPr>
                  <a:spLocks noChangeShapeType="1"/>
                </p:cNvSpPr>
                <p:nvPr/>
              </p:nvSpPr>
              <p:spPr bwMode="auto">
                <a:xfrm>
                  <a:off x="1296" y="3648"/>
                  <a:ext cx="278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908" name="Text Box 84"/>
                <p:cNvSpPr txBox="1">
                  <a:spLocks noChangeArrowheads="1"/>
                </p:cNvSpPr>
                <p:nvPr/>
              </p:nvSpPr>
              <p:spPr bwMode="auto">
                <a:xfrm>
                  <a:off x="992" y="1528"/>
                  <a:ext cx="480" cy="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1350">
                      <a:solidFill>
                        <a:srgbClr val="000000"/>
                      </a:solidFill>
                      <a:latin typeface="Times New Roman" panose="02020603050405020304" pitchFamily="18" charset="0"/>
                    </a:rPr>
                    <a:t>105</a:t>
                  </a:r>
                </a:p>
              </p:txBody>
            </p:sp>
            <p:sp>
              <p:nvSpPr>
                <p:cNvPr id="77909" name="Text Box 85"/>
                <p:cNvSpPr txBox="1">
                  <a:spLocks noChangeArrowheads="1"/>
                </p:cNvSpPr>
                <p:nvPr/>
              </p:nvSpPr>
              <p:spPr bwMode="auto">
                <a:xfrm>
                  <a:off x="984" y="2185"/>
                  <a:ext cx="480" cy="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1350">
                      <a:solidFill>
                        <a:srgbClr val="000000"/>
                      </a:solidFill>
                      <a:latin typeface="Times New Roman" panose="02020603050405020304" pitchFamily="18" charset="0"/>
                    </a:rPr>
                    <a:t>100</a:t>
                  </a:r>
                </a:p>
              </p:txBody>
            </p:sp>
            <p:sp>
              <p:nvSpPr>
                <p:cNvPr id="77910" name="Text Box 86"/>
                <p:cNvSpPr txBox="1">
                  <a:spLocks noChangeArrowheads="1"/>
                </p:cNvSpPr>
                <p:nvPr/>
              </p:nvSpPr>
              <p:spPr bwMode="auto">
                <a:xfrm>
                  <a:off x="1048" y="2880"/>
                  <a:ext cx="480" cy="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1350">
                      <a:solidFill>
                        <a:srgbClr val="000000"/>
                      </a:solidFill>
                      <a:latin typeface="Times New Roman" panose="02020603050405020304" pitchFamily="18" charset="0"/>
                    </a:rPr>
                    <a:t>95</a:t>
                  </a:r>
                </a:p>
              </p:txBody>
            </p:sp>
            <p:sp>
              <p:nvSpPr>
                <p:cNvPr id="77911" name="Text Box 87"/>
                <p:cNvSpPr txBox="1">
                  <a:spLocks noChangeArrowheads="1"/>
                </p:cNvSpPr>
                <p:nvPr/>
              </p:nvSpPr>
              <p:spPr bwMode="auto">
                <a:xfrm>
                  <a:off x="1040" y="3513"/>
                  <a:ext cx="480" cy="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1350">
                      <a:solidFill>
                        <a:srgbClr val="000000"/>
                      </a:solidFill>
                      <a:latin typeface="Times New Roman" panose="02020603050405020304" pitchFamily="18" charset="0"/>
                    </a:rPr>
                    <a:t>90</a:t>
                  </a:r>
                </a:p>
              </p:txBody>
            </p:sp>
            <p:sp>
              <p:nvSpPr>
                <p:cNvPr id="77912" name="Text Box 88"/>
                <p:cNvSpPr txBox="1">
                  <a:spLocks noChangeArrowheads="1"/>
                </p:cNvSpPr>
                <p:nvPr/>
              </p:nvSpPr>
              <p:spPr bwMode="auto">
                <a:xfrm>
                  <a:off x="960" y="1104"/>
                  <a:ext cx="816"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zh-CN" altLang="en-US" sz="1500">
                      <a:solidFill>
                        <a:srgbClr val="000000"/>
                      </a:solidFill>
                      <a:latin typeface="Times New Roman" panose="02020603050405020304" pitchFamily="18" charset="0"/>
                    </a:rPr>
                    <a:t>温度</a:t>
                  </a:r>
                  <a:r>
                    <a:rPr kumimoji="1" lang="en-US" altLang="zh-CN" sz="1500">
                      <a:solidFill>
                        <a:srgbClr val="000000"/>
                      </a:solidFill>
                      <a:latin typeface="Times New Roman" panose="02020603050405020304" pitchFamily="18" charset="0"/>
                    </a:rPr>
                    <a:t>/℃</a:t>
                  </a:r>
                </a:p>
              </p:txBody>
            </p:sp>
            <p:sp>
              <p:nvSpPr>
                <p:cNvPr id="77913" name="Text Box 89"/>
                <p:cNvSpPr txBox="1">
                  <a:spLocks noChangeArrowheads="1"/>
                </p:cNvSpPr>
                <p:nvPr/>
              </p:nvSpPr>
              <p:spPr bwMode="auto">
                <a:xfrm>
                  <a:off x="3360" y="3696"/>
                  <a:ext cx="1104"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zh-CN" altLang="en-US" sz="1500">
                      <a:solidFill>
                        <a:srgbClr val="000000"/>
                      </a:solidFill>
                      <a:latin typeface="Times New Roman" panose="02020603050405020304" pitchFamily="18" charset="0"/>
                    </a:rPr>
                    <a:t>时间</a:t>
                  </a:r>
                  <a:r>
                    <a:rPr kumimoji="1" lang="en-US" altLang="zh-CN" sz="1500">
                      <a:solidFill>
                        <a:srgbClr val="000000"/>
                      </a:solidFill>
                      <a:latin typeface="Times New Roman" panose="02020603050405020304" pitchFamily="18" charset="0"/>
                    </a:rPr>
                    <a:t>/min</a:t>
                  </a:r>
                </a:p>
              </p:txBody>
            </p:sp>
          </p:grpSp>
          <p:sp>
            <p:nvSpPr>
              <p:cNvPr id="77914" name="Text Box 90"/>
              <p:cNvSpPr txBox="1">
                <a:spLocks noChangeArrowheads="1"/>
              </p:cNvSpPr>
              <p:nvPr/>
            </p:nvSpPr>
            <p:spPr bwMode="auto">
              <a:xfrm>
                <a:off x="1882" y="3738"/>
                <a:ext cx="22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1350">
                    <a:solidFill>
                      <a:srgbClr val="000000"/>
                    </a:solidFill>
                    <a:latin typeface="Times New Roman" panose="02020603050405020304" pitchFamily="18" charset="0"/>
                  </a:rPr>
                  <a:t>1</a:t>
                </a:r>
              </a:p>
            </p:txBody>
          </p:sp>
          <p:sp>
            <p:nvSpPr>
              <p:cNvPr id="77915" name="Text Box 91"/>
              <p:cNvSpPr txBox="1">
                <a:spLocks noChangeArrowheads="1"/>
              </p:cNvSpPr>
              <p:nvPr/>
            </p:nvSpPr>
            <p:spPr bwMode="auto">
              <a:xfrm>
                <a:off x="2048" y="3743"/>
                <a:ext cx="22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1350">
                    <a:solidFill>
                      <a:srgbClr val="000000"/>
                    </a:solidFill>
                    <a:latin typeface="Times New Roman" panose="02020603050405020304" pitchFamily="18" charset="0"/>
                  </a:rPr>
                  <a:t>2</a:t>
                </a:r>
              </a:p>
            </p:txBody>
          </p:sp>
          <p:sp>
            <p:nvSpPr>
              <p:cNvPr id="77916" name="Text Box 92"/>
              <p:cNvSpPr txBox="1">
                <a:spLocks noChangeArrowheads="1"/>
              </p:cNvSpPr>
              <p:nvPr/>
            </p:nvSpPr>
            <p:spPr bwMode="auto">
              <a:xfrm>
                <a:off x="2205" y="3743"/>
                <a:ext cx="22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1350">
                    <a:solidFill>
                      <a:srgbClr val="000000"/>
                    </a:solidFill>
                    <a:latin typeface="Times New Roman" panose="02020603050405020304" pitchFamily="18" charset="0"/>
                  </a:rPr>
                  <a:t>3</a:t>
                </a:r>
              </a:p>
            </p:txBody>
          </p:sp>
          <p:sp>
            <p:nvSpPr>
              <p:cNvPr id="77917" name="Text Box 93"/>
              <p:cNvSpPr txBox="1">
                <a:spLocks noChangeArrowheads="1"/>
              </p:cNvSpPr>
              <p:nvPr/>
            </p:nvSpPr>
            <p:spPr bwMode="auto">
              <a:xfrm>
                <a:off x="2331" y="3743"/>
                <a:ext cx="22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1350">
                    <a:solidFill>
                      <a:srgbClr val="000000"/>
                    </a:solidFill>
                    <a:latin typeface="Times New Roman" panose="02020603050405020304" pitchFamily="18" charset="0"/>
                  </a:rPr>
                  <a:t>4</a:t>
                </a:r>
              </a:p>
            </p:txBody>
          </p:sp>
          <p:sp>
            <p:nvSpPr>
              <p:cNvPr id="77918" name="Text Box 94"/>
              <p:cNvSpPr txBox="1">
                <a:spLocks noChangeArrowheads="1"/>
              </p:cNvSpPr>
              <p:nvPr/>
            </p:nvSpPr>
            <p:spPr bwMode="auto">
              <a:xfrm>
                <a:off x="2502" y="3748"/>
                <a:ext cx="22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1350">
                    <a:solidFill>
                      <a:srgbClr val="000000"/>
                    </a:solidFill>
                    <a:latin typeface="Times New Roman" panose="02020603050405020304" pitchFamily="18" charset="0"/>
                  </a:rPr>
                  <a:t>5</a:t>
                </a:r>
              </a:p>
            </p:txBody>
          </p:sp>
          <p:sp>
            <p:nvSpPr>
              <p:cNvPr id="77919" name="Text Box 95"/>
              <p:cNvSpPr txBox="1">
                <a:spLocks noChangeArrowheads="1"/>
              </p:cNvSpPr>
              <p:nvPr/>
            </p:nvSpPr>
            <p:spPr bwMode="auto">
              <a:xfrm>
                <a:off x="2664" y="3748"/>
                <a:ext cx="22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1350">
                    <a:solidFill>
                      <a:srgbClr val="000000"/>
                    </a:solidFill>
                    <a:latin typeface="Times New Roman" panose="02020603050405020304" pitchFamily="18" charset="0"/>
                  </a:rPr>
                  <a:t>6</a:t>
                </a:r>
              </a:p>
            </p:txBody>
          </p:sp>
          <p:sp>
            <p:nvSpPr>
              <p:cNvPr id="77920" name="Text Box 96"/>
              <p:cNvSpPr txBox="1">
                <a:spLocks noChangeArrowheads="1"/>
              </p:cNvSpPr>
              <p:nvPr/>
            </p:nvSpPr>
            <p:spPr bwMode="auto">
              <a:xfrm>
                <a:off x="2815" y="3748"/>
                <a:ext cx="22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1350">
                    <a:solidFill>
                      <a:srgbClr val="000000"/>
                    </a:solidFill>
                    <a:latin typeface="Times New Roman" panose="02020603050405020304" pitchFamily="18" charset="0"/>
                  </a:rPr>
                  <a:t>7</a:t>
                </a:r>
              </a:p>
            </p:txBody>
          </p:sp>
          <p:sp>
            <p:nvSpPr>
              <p:cNvPr id="77921" name="Text Box 97"/>
              <p:cNvSpPr txBox="1">
                <a:spLocks noChangeArrowheads="1"/>
              </p:cNvSpPr>
              <p:nvPr/>
            </p:nvSpPr>
            <p:spPr bwMode="auto">
              <a:xfrm>
                <a:off x="2965" y="3748"/>
                <a:ext cx="22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1350">
                    <a:solidFill>
                      <a:srgbClr val="000000"/>
                    </a:solidFill>
                    <a:latin typeface="Times New Roman" panose="02020603050405020304" pitchFamily="18" charset="0"/>
                  </a:rPr>
                  <a:t>8</a:t>
                </a:r>
              </a:p>
            </p:txBody>
          </p:sp>
        </p:grpSp>
      </p:grpSp>
      <p:graphicFrame>
        <p:nvGraphicFramePr>
          <p:cNvPr id="77826" name="Group 2"/>
          <p:cNvGraphicFramePr>
            <a:graphicFrameLocks noGrp="1"/>
          </p:cNvGraphicFramePr>
          <p:nvPr/>
        </p:nvGraphicFramePr>
        <p:xfrm>
          <a:off x="977503" y="1484710"/>
          <a:ext cx="7986713" cy="777240"/>
        </p:xfrm>
        <a:graphic>
          <a:graphicData uri="http://schemas.openxmlformats.org/drawingml/2006/table">
            <a:tbl>
              <a:tblPr/>
              <a:tblGrid>
                <a:gridCol w="1694259"/>
                <a:gridCol w="645319"/>
                <a:gridCol w="645319"/>
                <a:gridCol w="645319"/>
                <a:gridCol w="613172"/>
                <a:gridCol w="914400"/>
                <a:gridCol w="998934"/>
                <a:gridCol w="915591"/>
                <a:gridCol w="914400"/>
              </a:tblGrid>
              <a:tr h="38862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en-US"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时间</a:t>
                      </a: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/min</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4</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a:t>
                      </a:r>
                    </a:p>
                  </a:txBody>
                  <a:tcPr marL="68580" marR="68580" marT="34290" marB="34290"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7</a:t>
                      </a:r>
                    </a:p>
                  </a:txBody>
                  <a:tcPr marL="68580" marR="68580" marT="34290" marB="34290"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62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en-US"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温度</a:t>
                      </a: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90</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92</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94</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96</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98</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98</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98</a:t>
                      </a:r>
                    </a:p>
                  </a:txBody>
                  <a:tcPr marL="68580" marR="68580" marT="34290" marB="34290"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1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98</a:t>
                      </a:r>
                    </a:p>
                  </a:txBody>
                  <a:tcPr marL="68580" marR="68580" marT="34290" marB="34290" horzOverflow="overflow">
                    <a:lnL w="952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7858" name="Oval 34"/>
          <p:cNvSpPr>
            <a:spLocks noChangeArrowheads="1"/>
          </p:cNvSpPr>
          <p:nvPr/>
        </p:nvSpPr>
        <p:spPr bwMode="auto">
          <a:xfrm>
            <a:off x="4114800" y="5337572"/>
            <a:ext cx="76200" cy="5715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en-US" sz="1350">
              <a:solidFill>
                <a:srgbClr val="FF0000"/>
              </a:solidFill>
            </a:endParaRPr>
          </a:p>
        </p:txBody>
      </p:sp>
      <p:sp>
        <p:nvSpPr>
          <p:cNvPr id="77859" name="Oval 35"/>
          <p:cNvSpPr>
            <a:spLocks noChangeArrowheads="1"/>
          </p:cNvSpPr>
          <p:nvPr/>
        </p:nvSpPr>
        <p:spPr bwMode="auto">
          <a:xfrm>
            <a:off x="4332685" y="5037535"/>
            <a:ext cx="76200" cy="5715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60" name="Oval 36"/>
          <p:cNvSpPr>
            <a:spLocks noChangeArrowheads="1"/>
          </p:cNvSpPr>
          <p:nvPr/>
        </p:nvSpPr>
        <p:spPr bwMode="auto">
          <a:xfrm>
            <a:off x="4577954" y="4710113"/>
            <a:ext cx="76200" cy="5715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61" name="Oval 37"/>
          <p:cNvSpPr>
            <a:spLocks noChangeArrowheads="1"/>
          </p:cNvSpPr>
          <p:nvPr/>
        </p:nvSpPr>
        <p:spPr bwMode="auto">
          <a:xfrm>
            <a:off x="5037535" y="4070747"/>
            <a:ext cx="76200" cy="5715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62" name="Oval 38"/>
          <p:cNvSpPr>
            <a:spLocks noChangeArrowheads="1"/>
          </p:cNvSpPr>
          <p:nvPr/>
        </p:nvSpPr>
        <p:spPr bwMode="auto">
          <a:xfrm>
            <a:off x="4820841" y="4370785"/>
            <a:ext cx="76200" cy="5715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63" name="Oval 39"/>
          <p:cNvSpPr>
            <a:spLocks noChangeArrowheads="1"/>
          </p:cNvSpPr>
          <p:nvPr/>
        </p:nvSpPr>
        <p:spPr bwMode="auto">
          <a:xfrm>
            <a:off x="5313760" y="4050506"/>
            <a:ext cx="76200" cy="5715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64" name="Oval 40"/>
          <p:cNvSpPr>
            <a:spLocks noChangeArrowheads="1"/>
          </p:cNvSpPr>
          <p:nvPr/>
        </p:nvSpPr>
        <p:spPr bwMode="auto">
          <a:xfrm>
            <a:off x="5570935" y="4064794"/>
            <a:ext cx="76200" cy="5715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65" name="Rectangle 41"/>
          <p:cNvSpPr>
            <a:spLocks noChangeArrowheads="1"/>
          </p:cNvSpPr>
          <p:nvPr/>
        </p:nvSpPr>
        <p:spPr bwMode="auto">
          <a:xfrm>
            <a:off x="215504" y="927051"/>
            <a:ext cx="467147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buFont typeface="Arial" panose="020B0604020202020204" pitchFamily="34" charset="0"/>
              <a:buNone/>
            </a:pPr>
            <a:r>
              <a:rPr lang="en-US" altLang="zh-CN" sz="2400" b="1">
                <a:solidFill>
                  <a:srgbClr val="000000"/>
                </a:solidFill>
                <a:latin typeface="黑体" panose="02010609060101010101" pitchFamily="49" charset="-122"/>
                <a:ea typeface="黑体" panose="02010609060101010101" pitchFamily="49" charset="-122"/>
              </a:rPr>
              <a:t>4</a:t>
            </a:r>
            <a:r>
              <a:rPr lang="zh-CN" altLang="en-US" sz="2400" b="1">
                <a:solidFill>
                  <a:srgbClr val="000000"/>
                </a:solidFill>
                <a:latin typeface="黑体" panose="02010609060101010101" pitchFamily="49" charset="-122"/>
                <a:ea typeface="黑体" panose="02010609060101010101" pitchFamily="49" charset="-122"/>
              </a:rPr>
              <a:t>．分析数据和图像得出探究结论</a:t>
            </a:r>
          </a:p>
        </p:txBody>
      </p:sp>
      <p:sp>
        <p:nvSpPr>
          <p:cNvPr id="77866" name="Text Box 42"/>
          <p:cNvSpPr txBox="1">
            <a:spLocks noChangeArrowheads="1"/>
          </p:cNvSpPr>
          <p:nvPr/>
        </p:nvSpPr>
        <p:spPr bwMode="auto">
          <a:xfrm>
            <a:off x="234554" y="3350419"/>
            <a:ext cx="2687240" cy="854080"/>
          </a:xfrm>
          <a:prstGeom prst="rect">
            <a:avLst/>
          </a:prstGeom>
          <a:solidFill>
            <a:srgbClr val="FF663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 typeface="Arial" panose="020B0604020202020204" pitchFamily="34" charset="0"/>
              <a:buNone/>
            </a:pPr>
            <a:r>
              <a:rPr lang="zh-CN" altLang="en-US" sz="2475" b="1">
                <a:solidFill>
                  <a:srgbClr val="000000"/>
                </a:solidFill>
                <a:ea typeface="黑体" panose="02010609060101010101" pitchFamily="49" charset="-122"/>
              </a:rPr>
              <a:t>继续吸热，但温度保持不变。</a:t>
            </a:r>
          </a:p>
        </p:txBody>
      </p:sp>
      <p:sp>
        <p:nvSpPr>
          <p:cNvPr id="77867" name="Oval 43"/>
          <p:cNvSpPr>
            <a:spLocks noChangeArrowheads="1"/>
          </p:cNvSpPr>
          <p:nvPr/>
        </p:nvSpPr>
        <p:spPr bwMode="auto">
          <a:xfrm>
            <a:off x="5815013" y="4064794"/>
            <a:ext cx="76200" cy="5715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68" name="Line 44"/>
          <p:cNvSpPr>
            <a:spLocks noChangeShapeType="1"/>
          </p:cNvSpPr>
          <p:nvPr/>
        </p:nvSpPr>
        <p:spPr bwMode="auto">
          <a:xfrm flipV="1">
            <a:off x="4148138" y="4076700"/>
            <a:ext cx="934641" cy="129540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869" name="Line 45"/>
          <p:cNvSpPr>
            <a:spLocks noChangeShapeType="1"/>
          </p:cNvSpPr>
          <p:nvPr/>
        </p:nvSpPr>
        <p:spPr bwMode="auto">
          <a:xfrm>
            <a:off x="5125641" y="4082654"/>
            <a:ext cx="719138"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77925" name="Rectangle 101"/>
          <p:cNvSpPr>
            <a:spLocks noChangeArrowheads="1"/>
          </p:cNvSpPr>
          <p:nvPr/>
        </p:nvSpPr>
        <p:spPr bwMode="auto">
          <a:xfrm>
            <a:off x="236935" y="2896791"/>
            <a:ext cx="2736647" cy="473206"/>
          </a:xfrm>
          <a:prstGeom prst="rect">
            <a:avLst/>
          </a:prstGeom>
          <a:solidFill>
            <a:srgbClr val="FF663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475" b="1">
                <a:solidFill>
                  <a:srgbClr val="000000"/>
                </a:solidFill>
              </a:rPr>
              <a:t>水沸腾时的特征：</a:t>
            </a:r>
          </a:p>
        </p:txBody>
      </p:sp>
    </p:spTree>
    <p:extLst>
      <p:ext uri="{BB962C8B-B14F-4D97-AF65-F5344CB8AC3E}">
        <p14:creationId xmlns:p14="http://schemas.microsoft.com/office/powerpoint/2010/main" val="186323969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77858"/>
                                        </p:tgtEl>
                                        <p:attrNameLst>
                                          <p:attrName>style.visibility</p:attrName>
                                        </p:attrNameLst>
                                      </p:cBhvr>
                                      <p:to>
                                        <p:strVal val="visible"/>
                                      </p:to>
                                    </p:set>
                                    <p:anim calcmode="lin" valueType="num">
                                      <p:cBhvr>
                                        <p:cTn id="7" dur="1000" fill="hold"/>
                                        <p:tgtEl>
                                          <p:spTgt spid="77858"/>
                                        </p:tgtEl>
                                        <p:attrNameLst>
                                          <p:attrName>ppt_w</p:attrName>
                                        </p:attrNameLst>
                                      </p:cBhvr>
                                      <p:tavLst>
                                        <p:tav tm="0">
                                          <p:val>
                                            <p:strVal val="#ppt_w*0.70"/>
                                          </p:val>
                                        </p:tav>
                                        <p:tav tm="100000">
                                          <p:val>
                                            <p:strVal val="#ppt_w"/>
                                          </p:val>
                                        </p:tav>
                                      </p:tavLst>
                                    </p:anim>
                                    <p:anim calcmode="lin" valueType="num">
                                      <p:cBhvr>
                                        <p:cTn id="8" dur="1000" fill="hold"/>
                                        <p:tgtEl>
                                          <p:spTgt spid="77858"/>
                                        </p:tgtEl>
                                        <p:attrNameLst>
                                          <p:attrName>ppt_h</p:attrName>
                                        </p:attrNameLst>
                                      </p:cBhvr>
                                      <p:tavLst>
                                        <p:tav tm="0">
                                          <p:val>
                                            <p:strVal val="#ppt_h"/>
                                          </p:val>
                                        </p:tav>
                                        <p:tav tm="100000">
                                          <p:val>
                                            <p:strVal val="#ppt_h"/>
                                          </p:val>
                                        </p:tav>
                                      </p:tavLst>
                                    </p:anim>
                                    <p:animEffect transition="in" filter="fade">
                                      <p:cBhvr>
                                        <p:cTn id="9" dur="1000"/>
                                        <p:tgtEl>
                                          <p:spTgt spid="77858"/>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77859"/>
                                        </p:tgtEl>
                                        <p:attrNameLst>
                                          <p:attrName>style.visibility</p:attrName>
                                        </p:attrNameLst>
                                      </p:cBhvr>
                                      <p:to>
                                        <p:strVal val="visible"/>
                                      </p:to>
                                    </p:set>
                                    <p:anim calcmode="lin" valueType="num">
                                      <p:cBhvr>
                                        <p:cTn id="13" dur="1000" fill="hold"/>
                                        <p:tgtEl>
                                          <p:spTgt spid="77859"/>
                                        </p:tgtEl>
                                        <p:attrNameLst>
                                          <p:attrName>ppt_w</p:attrName>
                                        </p:attrNameLst>
                                      </p:cBhvr>
                                      <p:tavLst>
                                        <p:tav tm="0">
                                          <p:val>
                                            <p:strVal val="#ppt_w*0.70"/>
                                          </p:val>
                                        </p:tav>
                                        <p:tav tm="100000">
                                          <p:val>
                                            <p:strVal val="#ppt_w"/>
                                          </p:val>
                                        </p:tav>
                                      </p:tavLst>
                                    </p:anim>
                                    <p:anim calcmode="lin" valueType="num">
                                      <p:cBhvr>
                                        <p:cTn id="14" dur="1000" fill="hold"/>
                                        <p:tgtEl>
                                          <p:spTgt spid="77859"/>
                                        </p:tgtEl>
                                        <p:attrNameLst>
                                          <p:attrName>ppt_h</p:attrName>
                                        </p:attrNameLst>
                                      </p:cBhvr>
                                      <p:tavLst>
                                        <p:tav tm="0">
                                          <p:val>
                                            <p:strVal val="#ppt_h"/>
                                          </p:val>
                                        </p:tav>
                                        <p:tav tm="100000">
                                          <p:val>
                                            <p:strVal val="#ppt_h"/>
                                          </p:val>
                                        </p:tav>
                                      </p:tavLst>
                                    </p:anim>
                                    <p:animEffect transition="in" filter="fade">
                                      <p:cBhvr>
                                        <p:cTn id="15" dur="1000"/>
                                        <p:tgtEl>
                                          <p:spTgt spid="77859"/>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77860"/>
                                        </p:tgtEl>
                                        <p:attrNameLst>
                                          <p:attrName>style.visibility</p:attrName>
                                        </p:attrNameLst>
                                      </p:cBhvr>
                                      <p:to>
                                        <p:strVal val="visible"/>
                                      </p:to>
                                    </p:set>
                                    <p:anim calcmode="lin" valueType="num">
                                      <p:cBhvr>
                                        <p:cTn id="19" dur="1000" fill="hold"/>
                                        <p:tgtEl>
                                          <p:spTgt spid="77860"/>
                                        </p:tgtEl>
                                        <p:attrNameLst>
                                          <p:attrName>ppt_w</p:attrName>
                                        </p:attrNameLst>
                                      </p:cBhvr>
                                      <p:tavLst>
                                        <p:tav tm="0">
                                          <p:val>
                                            <p:strVal val="#ppt_w*0.70"/>
                                          </p:val>
                                        </p:tav>
                                        <p:tav tm="100000">
                                          <p:val>
                                            <p:strVal val="#ppt_w"/>
                                          </p:val>
                                        </p:tav>
                                      </p:tavLst>
                                    </p:anim>
                                    <p:anim calcmode="lin" valueType="num">
                                      <p:cBhvr>
                                        <p:cTn id="20" dur="1000" fill="hold"/>
                                        <p:tgtEl>
                                          <p:spTgt spid="77860"/>
                                        </p:tgtEl>
                                        <p:attrNameLst>
                                          <p:attrName>ppt_h</p:attrName>
                                        </p:attrNameLst>
                                      </p:cBhvr>
                                      <p:tavLst>
                                        <p:tav tm="0">
                                          <p:val>
                                            <p:strVal val="#ppt_h"/>
                                          </p:val>
                                        </p:tav>
                                        <p:tav tm="100000">
                                          <p:val>
                                            <p:strVal val="#ppt_h"/>
                                          </p:val>
                                        </p:tav>
                                      </p:tavLst>
                                    </p:anim>
                                    <p:animEffect transition="in" filter="fade">
                                      <p:cBhvr>
                                        <p:cTn id="21" dur="1000"/>
                                        <p:tgtEl>
                                          <p:spTgt spid="77860"/>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77862"/>
                                        </p:tgtEl>
                                        <p:attrNameLst>
                                          <p:attrName>style.visibility</p:attrName>
                                        </p:attrNameLst>
                                      </p:cBhvr>
                                      <p:to>
                                        <p:strVal val="visible"/>
                                      </p:to>
                                    </p:set>
                                    <p:anim calcmode="lin" valueType="num">
                                      <p:cBhvr>
                                        <p:cTn id="25" dur="1000" fill="hold"/>
                                        <p:tgtEl>
                                          <p:spTgt spid="77862"/>
                                        </p:tgtEl>
                                        <p:attrNameLst>
                                          <p:attrName>ppt_w</p:attrName>
                                        </p:attrNameLst>
                                      </p:cBhvr>
                                      <p:tavLst>
                                        <p:tav tm="0">
                                          <p:val>
                                            <p:strVal val="#ppt_w*0.70"/>
                                          </p:val>
                                        </p:tav>
                                        <p:tav tm="100000">
                                          <p:val>
                                            <p:strVal val="#ppt_w"/>
                                          </p:val>
                                        </p:tav>
                                      </p:tavLst>
                                    </p:anim>
                                    <p:anim calcmode="lin" valueType="num">
                                      <p:cBhvr>
                                        <p:cTn id="26" dur="1000" fill="hold"/>
                                        <p:tgtEl>
                                          <p:spTgt spid="77862"/>
                                        </p:tgtEl>
                                        <p:attrNameLst>
                                          <p:attrName>ppt_h</p:attrName>
                                        </p:attrNameLst>
                                      </p:cBhvr>
                                      <p:tavLst>
                                        <p:tav tm="0">
                                          <p:val>
                                            <p:strVal val="#ppt_h"/>
                                          </p:val>
                                        </p:tav>
                                        <p:tav tm="100000">
                                          <p:val>
                                            <p:strVal val="#ppt_h"/>
                                          </p:val>
                                        </p:tav>
                                      </p:tavLst>
                                    </p:anim>
                                    <p:animEffect transition="in" filter="fade">
                                      <p:cBhvr>
                                        <p:cTn id="27" dur="1000"/>
                                        <p:tgtEl>
                                          <p:spTgt spid="77862"/>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77861"/>
                                        </p:tgtEl>
                                        <p:attrNameLst>
                                          <p:attrName>style.visibility</p:attrName>
                                        </p:attrNameLst>
                                      </p:cBhvr>
                                      <p:to>
                                        <p:strVal val="visible"/>
                                      </p:to>
                                    </p:set>
                                    <p:anim calcmode="lin" valueType="num">
                                      <p:cBhvr>
                                        <p:cTn id="31" dur="1000" fill="hold"/>
                                        <p:tgtEl>
                                          <p:spTgt spid="77861"/>
                                        </p:tgtEl>
                                        <p:attrNameLst>
                                          <p:attrName>ppt_w</p:attrName>
                                        </p:attrNameLst>
                                      </p:cBhvr>
                                      <p:tavLst>
                                        <p:tav tm="0">
                                          <p:val>
                                            <p:strVal val="#ppt_w*0.70"/>
                                          </p:val>
                                        </p:tav>
                                        <p:tav tm="100000">
                                          <p:val>
                                            <p:strVal val="#ppt_w"/>
                                          </p:val>
                                        </p:tav>
                                      </p:tavLst>
                                    </p:anim>
                                    <p:anim calcmode="lin" valueType="num">
                                      <p:cBhvr>
                                        <p:cTn id="32" dur="1000" fill="hold"/>
                                        <p:tgtEl>
                                          <p:spTgt spid="77861"/>
                                        </p:tgtEl>
                                        <p:attrNameLst>
                                          <p:attrName>ppt_h</p:attrName>
                                        </p:attrNameLst>
                                      </p:cBhvr>
                                      <p:tavLst>
                                        <p:tav tm="0">
                                          <p:val>
                                            <p:strVal val="#ppt_h"/>
                                          </p:val>
                                        </p:tav>
                                        <p:tav tm="100000">
                                          <p:val>
                                            <p:strVal val="#ppt_h"/>
                                          </p:val>
                                        </p:tav>
                                      </p:tavLst>
                                    </p:anim>
                                    <p:animEffect transition="in" filter="fade">
                                      <p:cBhvr>
                                        <p:cTn id="33" dur="1000"/>
                                        <p:tgtEl>
                                          <p:spTgt spid="77861"/>
                                        </p:tgtEl>
                                      </p:cBhvr>
                                    </p:animEffect>
                                  </p:childTnLst>
                                </p:cTn>
                              </p:par>
                            </p:childTnLst>
                          </p:cTn>
                        </p:par>
                        <p:par>
                          <p:cTn id="34" fill="hold" nodeType="afterGroup">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77863"/>
                                        </p:tgtEl>
                                        <p:attrNameLst>
                                          <p:attrName>style.visibility</p:attrName>
                                        </p:attrNameLst>
                                      </p:cBhvr>
                                      <p:to>
                                        <p:strVal val="visible"/>
                                      </p:to>
                                    </p:set>
                                    <p:anim calcmode="lin" valueType="num">
                                      <p:cBhvr>
                                        <p:cTn id="37" dur="1000" fill="hold"/>
                                        <p:tgtEl>
                                          <p:spTgt spid="77863"/>
                                        </p:tgtEl>
                                        <p:attrNameLst>
                                          <p:attrName>ppt_w</p:attrName>
                                        </p:attrNameLst>
                                      </p:cBhvr>
                                      <p:tavLst>
                                        <p:tav tm="0">
                                          <p:val>
                                            <p:strVal val="#ppt_w*0.70"/>
                                          </p:val>
                                        </p:tav>
                                        <p:tav tm="100000">
                                          <p:val>
                                            <p:strVal val="#ppt_w"/>
                                          </p:val>
                                        </p:tav>
                                      </p:tavLst>
                                    </p:anim>
                                    <p:anim calcmode="lin" valueType="num">
                                      <p:cBhvr>
                                        <p:cTn id="38" dur="1000" fill="hold"/>
                                        <p:tgtEl>
                                          <p:spTgt spid="77863"/>
                                        </p:tgtEl>
                                        <p:attrNameLst>
                                          <p:attrName>ppt_h</p:attrName>
                                        </p:attrNameLst>
                                      </p:cBhvr>
                                      <p:tavLst>
                                        <p:tav tm="0">
                                          <p:val>
                                            <p:strVal val="#ppt_h"/>
                                          </p:val>
                                        </p:tav>
                                        <p:tav tm="100000">
                                          <p:val>
                                            <p:strVal val="#ppt_h"/>
                                          </p:val>
                                        </p:tav>
                                      </p:tavLst>
                                    </p:anim>
                                    <p:animEffect transition="in" filter="fade">
                                      <p:cBhvr>
                                        <p:cTn id="39" dur="1000"/>
                                        <p:tgtEl>
                                          <p:spTgt spid="77863"/>
                                        </p:tgtEl>
                                      </p:cBhvr>
                                    </p:animEffect>
                                  </p:childTnLst>
                                </p:cTn>
                              </p:par>
                            </p:childTnLst>
                          </p:cTn>
                        </p:par>
                        <p:par>
                          <p:cTn id="40" fill="hold" nodeType="afterGroup">
                            <p:stCondLst>
                              <p:cond delay="6000"/>
                            </p:stCondLst>
                            <p:childTnLst>
                              <p:par>
                                <p:cTn id="41" presetID="55" presetClass="entr" presetSubtype="0" fill="hold" grpId="0" nodeType="afterEffect">
                                  <p:stCondLst>
                                    <p:cond delay="0"/>
                                  </p:stCondLst>
                                  <p:childTnLst>
                                    <p:set>
                                      <p:cBhvr>
                                        <p:cTn id="42" dur="1" fill="hold">
                                          <p:stCondLst>
                                            <p:cond delay="0"/>
                                          </p:stCondLst>
                                        </p:cTn>
                                        <p:tgtEl>
                                          <p:spTgt spid="77864"/>
                                        </p:tgtEl>
                                        <p:attrNameLst>
                                          <p:attrName>style.visibility</p:attrName>
                                        </p:attrNameLst>
                                      </p:cBhvr>
                                      <p:to>
                                        <p:strVal val="visible"/>
                                      </p:to>
                                    </p:set>
                                    <p:anim calcmode="lin" valueType="num">
                                      <p:cBhvr>
                                        <p:cTn id="43" dur="1000" fill="hold"/>
                                        <p:tgtEl>
                                          <p:spTgt spid="77864"/>
                                        </p:tgtEl>
                                        <p:attrNameLst>
                                          <p:attrName>ppt_w</p:attrName>
                                        </p:attrNameLst>
                                      </p:cBhvr>
                                      <p:tavLst>
                                        <p:tav tm="0">
                                          <p:val>
                                            <p:strVal val="#ppt_w*0.70"/>
                                          </p:val>
                                        </p:tav>
                                        <p:tav tm="100000">
                                          <p:val>
                                            <p:strVal val="#ppt_w"/>
                                          </p:val>
                                        </p:tav>
                                      </p:tavLst>
                                    </p:anim>
                                    <p:anim calcmode="lin" valueType="num">
                                      <p:cBhvr>
                                        <p:cTn id="44" dur="1000" fill="hold"/>
                                        <p:tgtEl>
                                          <p:spTgt spid="77864"/>
                                        </p:tgtEl>
                                        <p:attrNameLst>
                                          <p:attrName>ppt_h</p:attrName>
                                        </p:attrNameLst>
                                      </p:cBhvr>
                                      <p:tavLst>
                                        <p:tav tm="0">
                                          <p:val>
                                            <p:strVal val="#ppt_h"/>
                                          </p:val>
                                        </p:tav>
                                        <p:tav tm="100000">
                                          <p:val>
                                            <p:strVal val="#ppt_h"/>
                                          </p:val>
                                        </p:tav>
                                      </p:tavLst>
                                    </p:anim>
                                    <p:animEffect transition="in" filter="fade">
                                      <p:cBhvr>
                                        <p:cTn id="45" dur="1000"/>
                                        <p:tgtEl>
                                          <p:spTgt spid="77864"/>
                                        </p:tgtEl>
                                      </p:cBhvr>
                                    </p:animEffect>
                                  </p:childTnLst>
                                </p:cTn>
                              </p:par>
                            </p:childTnLst>
                          </p:cTn>
                        </p:par>
                        <p:par>
                          <p:cTn id="46" fill="hold" nodeType="afterGroup">
                            <p:stCondLst>
                              <p:cond delay="7000"/>
                            </p:stCondLst>
                            <p:childTnLst>
                              <p:par>
                                <p:cTn id="47" presetID="55" presetClass="entr" presetSubtype="0" fill="hold" grpId="0" nodeType="afterEffect">
                                  <p:stCondLst>
                                    <p:cond delay="0"/>
                                  </p:stCondLst>
                                  <p:childTnLst>
                                    <p:set>
                                      <p:cBhvr>
                                        <p:cTn id="48" dur="1" fill="hold">
                                          <p:stCondLst>
                                            <p:cond delay="0"/>
                                          </p:stCondLst>
                                        </p:cTn>
                                        <p:tgtEl>
                                          <p:spTgt spid="77867"/>
                                        </p:tgtEl>
                                        <p:attrNameLst>
                                          <p:attrName>style.visibility</p:attrName>
                                        </p:attrNameLst>
                                      </p:cBhvr>
                                      <p:to>
                                        <p:strVal val="visible"/>
                                      </p:to>
                                    </p:set>
                                    <p:anim calcmode="lin" valueType="num">
                                      <p:cBhvr>
                                        <p:cTn id="49" dur="1000" fill="hold"/>
                                        <p:tgtEl>
                                          <p:spTgt spid="77867"/>
                                        </p:tgtEl>
                                        <p:attrNameLst>
                                          <p:attrName>ppt_w</p:attrName>
                                        </p:attrNameLst>
                                      </p:cBhvr>
                                      <p:tavLst>
                                        <p:tav tm="0">
                                          <p:val>
                                            <p:strVal val="#ppt_w*0.70"/>
                                          </p:val>
                                        </p:tav>
                                        <p:tav tm="100000">
                                          <p:val>
                                            <p:strVal val="#ppt_w"/>
                                          </p:val>
                                        </p:tav>
                                      </p:tavLst>
                                    </p:anim>
                                    <p:anim calcmode="lin" valueType="num">
                                      <p:cBhvr>
                                        <p:cTn id="50" dur="1000" fill="hold"/>
                                        <p:tgtEl>
                                          <p:spTgt spid="77867"/>
                                        </p:tgtEl>
                                        <p:attrNameLst>
                                          <p:attrName>ppt_h</p:attrName>
                                        </p:attrNameLst>
                                      </p:cBhvr>
                                      <p:tavLst>
                                        <p:tav tm="0">
                                          <p:val>
                                            <p:strVal val="#ppt_h"/>
                                          </p:val>
                                        </p:tav>
                                        <p:tav tm="100000">
                                          <p:val>
                                            <p:strVal val="#ppt_h"/>
                                          </p:val>
                                        </p:tav>
                                      </p:tavLst>
                                    </p:anim>
                                    <p:animEffect transition="in" filter="fade">
                                      <p:cBhvr>
                                        <p:cTn id="51" dur="1000"/>
                                        <p:tgtEl>
                                          <p:spTgt spid="7786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77868"/>
                                        </p:tgtEl>
                                        <p:attrNameLst>
                                          <p:attrName>style.visibility</p:attrName>
                                        </p:attrNameLst>
                                      </p:cBhvr>
                                      <p:to>
                                        <p:strVal val="visible"/>
                                      </p:to>
                                    </p:set>
                                    <p:animEffect transition="in" filter="wipe(left)">
                                      <p:cBhvr>
                                        <p:cTn id="56" dur="500"/>
                                        <p:tgtEl>
                                          <p:spTgt spid="77868"/>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77869"/>
                                        </p:tgtEl>
                                        <p:attrNameLst>
                                          <p:attrName>style.visibility</p:attrName>
                                        </p:attrNameLst>
                                      </p:cBhvr>
                                      <p:to>
                                        <p:strVal val="visible"/>
                                      </p:to>
                                    </p:set>
                                    <p:animEffect transition="in" filter="wipe(left)">
                                      <p:cBhvr>
                                        <p:cTn id="61" dur="500"/>
                                        <p:tgtEl>
                                          <p:spTgt spid="77869"/>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778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58" grpId="0" animBg="1"/>
      <p:bldP spid="77859" grpId="0" animBg="1"/>
      <p:bldP spid="77860" grpId="0" animBg="1"/>
      <p:bldP spid="77861" grpId="0" animBg="1"/>
      <p:bldP spid="77862" grpId="0" animBg="1"/>
      <p:bldP spid="77863" grpId="0" animBg="1"/>
      <p:bldP spid="77864" grpId="0" animBg="1"/>
      <p:bldP spid="77866" grpId="0" animBg="1"/>
      <p:bldP spid="77867" grpId="0" animBg="1"/>
      <p:bldP spid="77868" grpId="0" animBg="1"/>
      <p:bldP spid="7786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a:spLocks noChangeArrowheads="1"/>
          </p:cNvSpPr>
          <p:nvPr/>
        </p:nvSpPr>
        <p:spPr bwMode="auto">
          <a:xfrm rot="10800000">
            <a:off x="0" y="1348978"/>
            <a:ext cx="9144000" cy="4651772"/>
          </a:xfrm>
          <a:prstGeom prst="rect">
            <a:avLst/>
          </a:prstGeom>
          <a:solidFill>
            <a:srgbClr val="C0E1E6"/>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rot="10800000" lIns="91438" tIns="45719" rIns="91438" bIns="45719" anchor="ctr"/>
          <a:lstStyle>
            <a:lvl1pPr defTabSz="1219200">
              <a:defRPr>
                <a:solidFill>
                  <a:schemeClr val="tx1"/>
                </a:solidFill>
                <a:latin typeface="Arial" panose="020B0604020202020204" pitchFamily="34" charset="0"/>
              </a:defRPr>
            </a:lvl1pPr>
            <a:lvl2pPr marL="990600" indent="-381000" defTabSz="1219200">
              <a:defRPr>
                <a:solidFill>
                  <a:schemeClr val="tx1"/>
                </a:solidFill>
                <a:latin typeface="Arial" panose="020B0604020202020204" pitchFamily="34" charset="0"/>
              </a:defRPr>
            </a:lvl2pPr>
            <a:lvl3pPr marL="1524000" indent="-304800" defTabSz="1219200">
              <a:defRPr>
                <a:solidFill>
                  <a:schemeClr val="tx1"/>
                </a:solidFill>
                <a:latin typeface="Arial" panose="020B0604020202020204" pitchFamily="34" charset="0"/>
              </a:defRPr>
            </a:lvl3pPr>
            <a:lvl4pPr marL="2133600" indent="-304800" defTabSz="1219200">
              <a:defRPr>
                <a:solidFill>
                  <a:schemeClr val="tx1"/>
                </a:solidFill>
                <a:latin typeface="Arial" panose="020B0604020202020204" pitchFamily="34" charset="0"/>
              </a:defRPr>
            </a:lvl4pPr>
            <a:lvl5pPr marL="2743200" indent="-304800" defTabSz="1219200">
              <a:defRPr>
                <a:solidFill>
                  <a:schemeClr val="tx1"/>
                </a:solidFill>
                <a:latin typeface="Arial" panose="020B0604020202020204" pitchFamily="34" charset="0"/>
              </a:defRPr>
            </a:lvl5pPr>
            <a:lvl6pPr marL="32004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6576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41148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5720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a:solidFill>
                <a:srgbClr val="FFFFFF"/>
              </a:solidFill>
              <a:latin typeface="Calibri" panose="020F0502020204030204" pitchFamily="34" charset="0"/>
            </a:endParaRPr>
          </a:p>
        </p:txBody>
      </p:sp>
      <p:sp>
        <p:nvSpPr>
          <p:cNvPr id="2" name="矩形 1"/>
          <p:cNvSpPr>
            <a:spLocks noChangeArrowheads="1"/>
          </p:cNvSpPr>
          <p:nvPr/>
        </p:nvSpPr>
        <p:spPr bwMode="auto">
          <a:xfrm rot="2265426">
            <a:off x="6316266" y="1122760"/>
            <a:ext cx="3795713" cy="502444"/>
          </a:xfrm>
          <a:prstGeom prst="rect">
            <a:avLst/>
          </a:prstGeom>
          <a:solidFill>
            <a:srgbClr val="D9D9D9"/>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lIns="91438" tIns="45719" rIns="91438" bIns="45719" anchor="ctr"/>
          <a:lstStyle>
            <a:lvl1pPr defTabSz="1219200">
              <a:defRPr>
                <a:solidFill>
                  <a:schemeClr val="tx1"/>
                </a:solidFill>
                <a:latin typeface="Arial" panose="020B0604020202020204" pitchFamily="34" charset="0"/>
              </a:defRPr>
            </a:lvl1pPr>
            <a:lvl2pPr marL="990600" indent="-381000" defTabSz="1219200">
              <a:defRPr>
                <a:solidFill>
                  <a:schemeClr val="tx1"/>
                </a:solidFill>
                <a:latin typeface="Arial" panose="020B0604020202020204" pitchFamily="34" charset="0"/>
              </a:defRPr>
            </a:lvl2pPr>
            <a:lvl3pPr marL="1524000" indent="-304800" defTabSz="1219200">
              <a:defRPr>
                <a:solidFill>
                  <a:schemeClr val="tx1"/>
                </a:solidFill>
                <a:latin typeface="Arial" panose="020B0604020202020204" pitchFamily="34" charset="0"/>
              </a:defRPr>
            </a:lvl3pPr>
            <a:lvl4pPr marL="2133600" indent="-304800" defTabSz="1219200">
              <a:defRPr>
                <a:solidFill>
                  <a:schemeClr val="tx1"/>
                </a:solidFill>
                <a:latin typeface="Arial" panose="020B0604020202020204" pitchFamily="34" charset="0"/>
              </a:defRPr>
            </a:lvl4pPr>
            <a:lvl5pPr marL="2743200" indent="-304800" defTabSz="1219200">
              <a:defRPr>
                <a:solidFill>
                  <a:schemeClr val="tx1"/>
                </a:solidFill>
                <a:latin typeface="Arial" panose="020B0604020202020204" pitchFamily="34" charset="0"/>
              </a:defRPr>
            </a:lvl5pPr>
            <a:lvl6pPr marL="32004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6576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41148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5720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spcBef>
                <a:spcPct val="0"/>
              </a:spcBef>
              <a:spcAft>
                <a:spcPct val="0"/>
              </a:spcAft>
            </a:pPr>
            <a:r>
              <a:rPr lang="zh-CN" altLang="en-US" b="1">
                <a:solidFill>
                  <a:srgbClr val="000000"/>
                </a:solidFill>
                <a:latin typeface="黑体" panose="02010609060101010101" pitchFamily="49" charset="-122"/>
                <a:ea typeface="黑体" panose="02010609060101010101" pitchFamily="49" charset="-122"/>
              </a:rPr>
              <a:t>        阅读小资料（</a:t>
            </a:r>
            <a:r>
              <a:rPr lang="en-US" altLang="zh-CN" b="1">
                <a:solidFill>
                  <a:srgbClr val="000000"/>
                </a:solidFill>
                <a:latin typeface="黑体" panose="02010609060101010101" pitchFamily="49" charset="-122"/>
                <a:ea typeface="黑体" panose="02010609060101010101" pitchFamily="49" charset="-122"/>
              </a:rPr>
              <a:t>P.60</a:t>
            </a:r>
            <a:r>
              <a:rPr lang="zh-CN" altLang="en-US" b="1">
                <a:solidFill>
                  <a:srgbClr val="000000"/>
                </a:solidFill>
                <a:latin typeface="黑体" panose="02010609060101010101" pitchFamily="49" charset="-122"/>
                <a:ea typeface="黑体" panose="02010609060101010101" pitchFamily="49" charset="-122"/>
              </a:rPr>
              <a:t>）</a:t>
            </a:r>
          </a:p>
        </p:txBody>
      </p:sp>
      <p:grpSp>
        <p:nvGrpSpPr>
          <p:cNvPr id="12" name="组合 11"/>
          <p:cNvGrpSpPr/>
          <p:nvPr/>
        </p:nvGrpSpPr>
        <p:grpSpPr>
          <a:xfrm>
            <a:off x="8205" y="855072"/>
            <a:ext cx="2376000" cy="503609"/>
            <a:chOff x="3726442" y="166630"/>
            <a:chExt cx="2048118" cy="481024"/>
          </a:xfrm>
          <a:solidFill>
            <a:srgbClr val="C0E1E6"/>
          </a:solidFill>
        </p:grpSpPr>
        <p:sp>
          <p:nvSpPr>
            <p:cNvPr id="26" name="同侧圆角矩形 5"/>
            <p:cNvSpPr/>
            <p:nvPr/>
          </p:nvSpPr>
          <p:spPr>
            <a:xfrm>
              <a:off x="3726442" y="166630"/>
              <a:ext cx="1687350" cy="481024"/>
            </a:xfrm>
            <a:custGeom>
              <a:avLst/>
              <a:gdLst>
                <a:gd name="connsiteX0" fmla="*/ 80172 w 1503200"/>
                <a:gd name="connsiteY0" fmla="*/ 0 h 481024"/>
                <a:gd name="connsiteX1" fmla="*/ 1423028 w 1503200"/>
                <a:gd name="connsiteY1" fmla="*/ 0 h 481024"/>
                <a:gd name="connsiteX2" fmla="*/ 1503200 w 1503200"/>
                <a:gd name="connsiteY2" fmla="*/ 80172 h 481024"/>
                <a:gd name="connsiteX3" fmla="*/ 1503200 w 1503200"/>
                <a:gd name="connsiteY3" fmla="*/ 481024 h 481024"/>
                <a:gd name="connsiteX4" fmla="*/ 1503200 w 1503200"/>
                <a:gd name="connsiteY4" fmla="*/ 481024 h 481024"/>
                <a:gd name="connsiteX5" fmla="*/ 0 w 1503200"/>
                <a:gd name="connsiteY5" fmla="*/ 481024 h 481024"/>
                <a:gd name="connsiteX6" fmla="*/ 0 w 1503200"/>
                <a:gd name="connsiteY6" fmla="*/ 481024 h 481024"/>
                <a:gd name="connsiteX7" fmla="*/ 0 w 1503200"/>
                <a:gd name="connsiteY7" fmla="*/ 80172 h 481024"/>
                <a:gd name="connsiteX8" fmla="*/ 80172 w 1503200"/>
                <a:gd name="connsiteY8" fmla="*/ 0 h 481024"/>
                <a:gd name="connsiteX0" fmla="*/ 219872 w 1642900"/>
                <a:gd name="connsiteY0" fmla="*/ 0 h 481024"/>
                <a:gd name="connsiteX1" fmla="*/ 1562728 w 1642900"/>
                <a:gd name="connsiteY1" fmla="*/ 0 h 481024"/>
                <a:gd name="connsiteX2" fmla="*/ 1642900 w 1642900"/>
                <a:gd name="connsiteY2" fmla="*/ 80172 h 481024"/>
                <a:gd name="connsiteX3" fmla="*/ 1642900 w 1642900"/>
                <a:gd name="connsiteY3" fmla="*/ 481024 h 481024"/>
                <a:gd name="connsiteX4" fmla="*/ 1642900 w 1642900"/>
                <a:gd name="connsiteY4" fmla="*/ 481024 h 481024"/>
                <a:gd name="connsiteX5" fmla="*/ 139700 w 1642900"/>
                <a:gd name="connsiteY5" fmla="*/ 481024 h 481024"/>
                <a:gd name="connsiteX6" fmla="*/ 0 w 1642900"/>
                <a:gd name="connsiteY6" fmla="*/ 481024 h 481024"/>
                <a:gd name="connsiteX7" fmla="*/ 139700 w 1642900"/>
                <a:gd name="connsiteY7" fmla="*/ 80172 h 481024"/>
                <a:gd name="connsiteX8" fmla="*/ 219872 w 1642900"/>
                <a:gd name="connsiteY8" fmla="*/ 0 h 481024"/>
                <a:gd name="connsiteX0" fmla="*/ 219872 w 1642900"/>
                <a:gd name="connsiteY0" fmla="*/ 0 h 481024"/>
                <a:gd name="connsiteX1" fmla="*/ 1562728 w 1642900"/>
                <a:gd name="connsiteY1" fmla="*/ 0 h 481024"/>
                <a:gd name="connsiteX2" fmla="*/ 1642900 w 1642900"/>
                <a:gd name="connsiteY2" fmla="*/ 80172 h 481024"/>
                <a:gd name="connsiteX3" fmla="*/ 1642900 w 1642900"/>
                <a:gd name="connsiteY3" fmla="*/ 481024 h 481024"/>
                <a:gd name="connsiteX4" fmla="*/ 1642900 w 1642900"/>
                <a:gd name="connsiteY4" fmla="*/ 481024 h 481024"/>
                <a:gd name="connsiteX5" fmla="*/ 139700 w 1642900"/>
                <a:gd name="connsiteY5" fmla="*/ 481024 h 481024"/>
                <a:gd name="connsiteX6" fmla="*/ 0 w 1642900"/>
                <a:gd name="connsiteY6" fmla="*/ 481024 h 481024"/>
                <a:gd name="connsiteX7" fmla="*/ 139700 w 1642900"/>
                <a:gd name="connsiteY7" fmla="*/ 80172 h 481024"/>
                <a:gd name="connsiteX8" fmla="*/ 219872 w 1642900"/>
                <a:gd name="connsiteY8" fmla="*/ 0 h 481024"/>
                <a:gd name="connsiteX0" fmla="*/ 264322 w 1687350"/>
                <a:gd name="connsiteY0" fmla="*/ 0 h 481024"/>
                <a:gd name="connsiteX1" fmla="*/ 1607178 w 1687350"/>
                <a:gd name="connsiteY1" fmla="*/ 0 h 481024"/>
                <a:gd name="connsiteX2" fmla="*/ 1687350 w 1687350"/>
                <a:gd name="connsiteY2" fmla="*/ 80172 h 481024"/>
                <a:gd name="connsiteX3" fmla="*/ 1687350 w 1687350"/>
                <a:gd name="connsiteY3" fmla="*/ 481024 h 481024"/>
                <a:gd name="connsiteX4" fmla="*/ 1687350 w 1687350"/>
                <a:gd name="connsiteY4" fmla="*/ 481024 h 481024"/>
                <a:gd name="connsiteX5" fmla="*/ 184150 w 1687350"/>
                <a:gd name="connsiteY5" fmla="*/ 481024 h 481024"/>
                <a:gd name="connsiteX6" fmla="*/ 0 w 1687350"/>
                <a:gd name="connsiteY6" fmla="*/ 481024 h 481024"/>
                <a:gd name="connsiteX7" fmla="*/ 184150 w 1687350"/>
                <a:gd name="connsiteY7" fmla="*/ 80172 h 481024"/>
                <a:gd name="connsiteX8" fmla="*/ 264322 w 1687350"/>
                <a:gd name="connsiteY8" fmla="*/ 0 h 481024"/>
                <a:gd name="connsiteX0" fmla="*/ 264322 w 1687350"/>
                <a:gd name="connsiteY0" fmla="*/ 0 h 481024"/>
                <a:gd name="connsiteX1" fmla="*/ 1607178 w 1687350"/>
                <a:gd name="connsiteY1" fmla="*/ 0 h 481024"/>
                <a:gd name="connsiteX2" fmla="*/ 1687350 w 1687350"/>
                <a:gd name="connsiteY2" fmla="*/ 80172 h 481024"/>
                <a:gd name="connsiteX3" fmla="*/ 1687350 w 1687350"/>
                <a:gd name="connsiteY3" fmla="*/ 481024 h 481024"/>
                <a:gd name="connsiteX4" fmla="*/ 1687350 w 1687350"/>
                <a:gd name="connsiteY4" fmla="*/ 481024 h 481024"/>
                <a:gd name="connsiteX5" fmla="*/ 184150 w 1687350"/>
                <a:gd name="connsiteY5" fmla="*/ 481024 h 481024"/>
                <a:gd name="connsiteX6" fmla="*/ 0 w 1687350"/>
                <a:gd name="connsiteY6" fmla="*/ 481024 h 481024"/>
                <a:gd name="connsiteX7" fmla="*/ 184150 w 1687350"/>
                <a:gd name="connsiteY7" fmla="*/ 80172 h 481024"/>
                <a:gd name="connsiteX8" fmla="*/ 264322 w 1687350"/>
                <a:gd name="connsiteY8" fmla="*/ 0 h 481024"/>
                <a:gd name="connsiteX0" fmla="*/ 353222 w 1687350"/>
                <a:gd name="connsiteY0" fmla="*/ 0 h 481024"/>
                <a:gd name="connsiteX1" fmla="*/ 1607178 w 1687350"/>
                <a:gd name="connsiteY1" fmla="*/ 0 h 481024"/>
                <a:gd name="connsiteX2" fmla="*/ 1687350 w 1687350"/>
                <a:gd name="connsiteY2" fmla="*/ 80172 h 481024"/>
                <a:gd name="connsiteX3" fmla="*/ 1687350 w 1687350"/>
                <a:gd name="connsiteY3" fmla="*/ 481024 h 481024"/>
                <a:gd name="connsiteX4" fmla="*/ 1687350 w 1687350"/>
                <a:gd name="connsiteY4" fmla="*/ 481024 h 481024"/>
                <a:gd name="connsiteX5" fmla="*/ 184150 w 1687350"/>
                <a:gd name="connsiteY5" fmla="*/ 481024 h 481024"/>
                <a:gd name="connsiteX6" fmla="*/ 0 w 1687350"/>
                <a:gd name="connsiteY6" fmla="*/ 481024 h 481024"/>
                <a:gd name="connsiteX7" fmla="*/ 184150 w 1687350"/>
                <a:gd name="connsiteY7" fmla="*/ 80172 h 481024"/>
                <a:gd name="connsiteX8" fmla="*/ 353222 w 1687350"/>
                <a:gd name="connsiteY8" fmla="*/ 0 h 481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7350" h="481024">
                  <a:moveTo>
                    <a:pt x="353222" y="0"/>
                  </a:moveTo>
                  <a:lnTo>
                    <a:pt x="1607178" y="0"/>
                  </a:lnTo>
                  <a:cubicBezTo>
                    <a:pt x="1651456" y="0"/>
                    <a:pt x="1687350" y="35894"/>
                    <a:pt x="1687350" y="80172"/>
                  </a:cubicBezTo>
                  <a:lnTo>
                    <a:pt x="1687350" y="481024"/>
                  </a:lnTo>
                  <a:lnTo>
                    <a:pt x="1687350" y="481024"/>
                  </a:lnTo>
                  <a:lnTo>
                    <a:pt x="184150" y="481024"/>
                  </a:lnTo>
                  <a:lnTo>
                    <a:pt x="0" y="481024"/>
                  </a:lnTo>
                  <a:cubicBezTo>
                    <a:pt x="92075" y="280598"/>
                    <a:pt x="125280" y="160343"/>
                    <a:pt x="184150" y="80172"/>
                  </a:cubicBezTo>
                  <a:cubicBezTo>
                    <a:pt x="243020" y="1"/>
                    <a:pt x="308944" y="0"/>
                    <a:pt x="35322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rgbClr val="FFFFFF"/>
                </a:solidFill>
              </a:endParaRPr>
            </a:p>
          </p:txBody>
        </p:sp>
        <p:sp>
          <p:nvSpPr>
            <p:cNvPr id="27" name="同侧圆角矩形 5"/>
            <p:cNvSpPr/>
            <p:nvPr/>
          </p:nvSpPr>
          <p:spPr>
            <a:xfrm flipH="1">
              <a:off x="4087210" y="166630"/>
              <a:ext cx="1687350" cy="481024"/>
            </a:xfrm>
            <a:custGeom>
              <a:avLst/>
              <a:gdLst>
                <a:gd name="connsiteX0" fmla="*/ 80172 w 1503200"/>
                <a:gd name="connsiteY0" fmla="*/ 0 h 481024"/>
                <a:gd name="connsiteX1" fmla="*/ 1423028 w 1503200"/>
                <a:gd name="connsiteY1" fmla="*/ 0 h 481024"/>
                <a:gd name="connsiteX2" fmla="*/ 1503200 w 1503200"/>
                <a:gd name="connsiteY2" fmla="*/ 80172 h 481024"/>
                <a:gd name="connsiteX3" fmla="*/ 1503200 w 1503200"/>
                <a:gd name="connsiteY3" fmla="*/ 481024 h 481024"/>
                <a:gd name="connsiteX4" fmla="*/ 1503200 w 1503200"/>
                <a:gd name="connsiteY4" fmla="*/ 481024 h 481024"/>
                <a:gd name="connsiteX5" fmla="*/ 0 w 1503200"/>
                <a:gd name="connsiteY5" fmla="*/ 481024 h 481024"/>
                <a:gd name="connsiteX6" fmla="*/ 0 w 1503200"/>
                <a:gd name="connsiteY6" fmla="*/ 481024 h 481024"/>
                <a:gd name="connsiteX7" fmla="*/ 0 w 1503200"/>
                <a:gd name="connsiteY7" fmla="*/ 80172 h 481024"/>
                <a:gd name="connsiteX8" fmla="*/ 80172 w 1503200"/>
                <a:gd name="connsiteY8" fmla="*/ 0 h 481024"/>
                <a:gd name="connsiteX0" fmla="*/ 219872 w 1642900"/>
                <a:gd name="connsiteY0" fmla="*/ 0 h 481024"/>
                <a:gd name="connsiteX1" fmla="*/ 1562728 w 1642900"/>
                <a:gd name="connsiteY1" fmla="*/ 0 h 481024"/>
                <a:gd name="connsiteX2" fmla="*/ 1642900 w 1642900"/>
                <a:gd name="connsiteY2" fmla="*/ 80172 h 481024"/>
                <a:gd name="connsiteX3" fmla="*/ 1642900 w 1642900"/>
                <a:gd name="connsiteY3" fmla="*/ 481024 h 481024"/>
                <a:gd name="connsiteX4" fmla="*/ 1642900 w 1642900"/>
                <a:gd name="connsiteY4" fmla="*/ 481024 h 481024"/>
                <a:gd name="connsiteX5" fmla="*/ 139700 w 1642900"/>
                <a:gd name="connsiteY5" fmla="*/ 481024 h 481024"/>
                <a:gd name="connsiteX6" fmla="*/ 0 w 1642900"/>
                <a:gd name="connsiteY6" fmla="*/ 481024 h 481024"/>
                <a:gd name="connsiteX7" fmla="*/ 139700 w 1642900"/>
                <a:gd name="connsiteY7" fmla="*/ 80172 h 481024"/>
                <a:gd name="connsiteX8" fmla="*/ 219872 w 1642900"/>
                <a:gd name="connsiteY8" fmla="*/ 0 h 481024"/>
                <a:gd name="connsiteX0" fmla="*/ 219872 w 1642900"/>
                <a:gd name="connsiteY0" fmla="*/ 0 h 481024"/>
                <a:gd name="connsiteX1" fmla="*/ 1562728 w 1642900"/>
                <a:gd name="connsiteY1" fmla="*/ 0 h 481024"/>
                <a:gd name="connsiteX2" fmla="*/ 1642900 w 1642900"/>
                <a:gd name="connsiteY2" fmla="*/ 80172 h 481024"/>
                <a:gd name="connsiteX3" fmla="*/ 1642900 w 1642900"/>
                <a:gd name="connsiteY3" fmla="*/ 481024 h 481024"/>
                <a:gd name="connsiteX4" fmla="*/ 1642900 w 1642900"/>
                <a:gd name="connsiteY4" fmla="*/ 481024 h 481024"/>
                <a:gd name="connsiteX5" fmla="*/ 139700 w 1642900"/>
                <a:gd name="connsiteY5" fmla="*/ 481024 h 481024"/>
                <a:gd name="connsiteX6" fmla="*/ 0 w 1642900"/>
                <a:gd name="connsiteY6" fmla="*/ 481024 h 481024"/>
                <a:gd name="connsiteX7" fmla="*/ 139700 w 1642900"/>
                <a:gd name="connsiteY7" fmla="*/ 80172 h 481024"/>
                <a:gd name="connsiteX8" fmla="*/ 219872 w 1642900"/>
                <a:gd name="connsiteY8" fmla="*/ 0 h 481024"/>
                <a:gd name="connsiteX0" fmla="*/ 264322 w 1687350"/>
                <a:gd name="connsiteY0" fmla="*/ 0 h 481024"/>
                <a:gd name="connsiteX1" fmla="*/ 1607178 w 1687350"/>
                <a:gd name="connsiteY1" fmla="*/ 0 h 481024"/>
                <a:gd name="connsiteX2" fmla="*/ 1687350 w 1687350"/>
                <a:gd name="connsiteY2" fmla="*/ 80172 h 481024"/>
                <a:gd name="connsiteX3" fmla="*/ 1687350 w 1687350"/>
                <a:gd name="connsiteY3" fmla="*/ 481024 h 481024"/>
                <a:gd name="connsiteX4" fmla="*/ 1687350 w 1687350"/>
                <a:gd name="connsiteY4" fmla="*/ 481024 h 481024"/>
                <a:gd name="connsiteX5" fmla="*/ 184150 w 1687350"/>
                <a:gd name="connsiteY5" fmla="*/ 481024 h 481024"/>
                <a:gd name="connsiteX6" fmla="*/ 0 w 1687350"/>
                <a:gd name="connsiteY6" fmla="*/ 481024 h 481024"/>
                <a:gd name="connsiteX7" fmla="*/ 184150 w 1687350"/>
                <a:gd name="connsiteY7" fmla="*/ 80172 h 481024"/>
                <a:gd name="connsiteX8" fmla="*/ 264322 w 1687350"/>
                <a:gd name="connsiteY8" fmla="*/ 0 h 481024"/>
                <a:gd name="connsiteX0" fmla="*/ 264322 w 1687350"/>
                <a:gd name="connsiteY0" fmla="*/ 0 h 481024"/>
                <a:gd name="connsiteX1" fmla="*/ 1607178 w 1687350"/>
                <a:gd name="connsiteY1" fmla="*/ 0 h 481024"/>
                <a:gd name="connsiteX2" fmla="*/ 1687350 w 1687350"/>
                <a:gd name="connsiteY2" fmla="*/ 80172 h 481024"/>
                <a:gd name="connsiteX3" fmla="*/ 1687350 w 1687350"/>
                <a:gd name="connsiteY3" fmla="*/ 481024 h 481024"/>
                <a:gd name="connsiteX4" fmla="*/ 1687350 w 1687350"/>
                <a:gd name="connsiteY4" fmla="*/ 481024 h 481024"/>
                <a:gd name="connsiteX5" fmla="*/ 184150 w 1687350"/>
                <a:gd name="connsiteY5" fmla="*/ 481024 h 481024"/>
                <a:gd name="connsiteX6" fmla="*/ 0 w 1687350"/>
                <a:gd name="connsiteY6" fmla="*/ 481024 h 481024"/>
                <a:gd name="connsiteX7" fmla="*/ 184150 w 1687350"/>
                <a:gd name="connsiteY7" fmla="*/ 80172 h 481024"/>
                <a:gd name="connsiteX8" fmla="*/ 264322 w 1687350"/>
                <a:gd name="connsiteY8" fmla="*/ 0 h 481024"/>
                <a:gd name="connsiteX0" fmla="*/ 353222 w 1687350"/>
                <a:gd name="connsiteY0" fmla="*/ 0 h 481024"/>
                <a:gd name="connsiteX1" fmla="*/ 1607178 w 1687350"/>
                <a:gd name="connsiteY1" fmla="*/ 0 h 481024"/>
                <a:gd name="connsiteX2" fmla="*/ 1687350 w 1687350"/>
                <a:gd name="connsiteY2" fmla="*/ 80172 h 481024"/>
                <a:gd name="connsiteX3" fmla="*/ 1687350 w 1687350"/>
                <a:gd name="connsiteY3" fmla="*/ 481024 h 481024"/>
                <a:gd name="connsiteX4" fmla="*/ 1687350 w 1687350"/>
                <a:gd name="connsiteY4" fmla="*/ 481024 h 481024"/>
                <a:gd name="connsiteX5" fmla="*/ 184150 w 1687350"/>
                <a:gd name="connsiteY5" fmla="*/ 481024 h 481024"/>
                <a:gd name="connsiteX6" fmla="*/ 0 w 1687350"/>
                <a:gd name="connsiteY6" fmla="*/ 481024 h 481024"/>
                <a:gd name="connsiteX7" fmla="*/ 184150 w 1687350"/>
                <a:gd name="connsiteY7" fmla="*/ 80172 h 481024"/>
                <a:gd name="connsiteX8" fmla="*/ 353222 w 1687350"/>
                <a:gd name="connsiteY8" fmla="*/ 0 h 481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7350" h="481024">
                  <a:moveTo>
                    <a:pt x="353222" y="0"/>
                  </a:moveTo>
                  <a:lnTo>
                    <a:pt x="1607178" y="0"/>
                  </a:lnTo>
                  <a:cubicBezTo>
                    <a:pt x="1651456" y="0"/>
                    <a:pt x="1687350" y="35894"/>
                    <a:pt x="1687350" y="80172"/>
                  </a:cubicBezTo>
                  <a:lnTo>
                    <a:pt x="1687350" y="481024"/>
                  </a:lnTo>
                  <a:lnTo>
                    <a:pt x="1687350" y="481024"/>
                  </a:lnTo>
                  <a:lnTo>
                    <a:pt x="184150" y="481024"/>
                  </a:lnTo>
                  <a:lnTo>
                    <a:pt x="0" y="481024"/>
                  </a:lnTo>
                  <a:cubicBezTo>
                    <a:pt x="92075" y="280598"/>
                    <a:pt x="125280" y="160343"/>
                    <a:pt x="184150" y="80172"/>
                  </a:cubicBezTo>
                  <a:cubicBezTo>
                    <a:pt x="243020" y="1"/>
                    <a:pt x="308944" y="0"/>
                    <a:pt x="35322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rgbClr val="FFFFFF"/>
                </a:solidFill>
              </a:endParaRPr>
            </a:p>
          </p:txBody>
        </p:sp>
      </p:grpSp>
      <p:sp>
        <p:nvSpPr>
          <p:cNvPr id="78872" name="TextBox 15"/>
          <p:cNvSpPr txBox="1">
            <a:spLocks noChangeArrowheads="1"/>
          </p:cNvSpPr>
          <p:nvPr/>
        </p:nvSpPr>
        <p:spPr bwMode="auto">
          <a:xfrm>
            <a:off x="546497" y="898923"/>
            <a:ext cx="1379934" cy="369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spAutoFit/>
          </a:bodyPr>
          <a:lstStyle>
            <a:lvl1pPr defTabSz="1219200">
              <a:defRPr>
                <a:solidFill>
                  <a:schemeClr val="tx1"/>
                </a:solidFill>
                <a:latin typeface="Arial" panose="020B0604020202020204" pitchFamily="34" charset="0"/>
              </a:defRPr>
            </a:lvl1pPr>
            <a:lvl2pPr marL="990600" indent="-381000" defTabSz="1219200">
              <a:defRPr>
                <a:solidFill>
                  <a:schemeClr val="tx1"/>
                </a:solidFill>
                <a:latin typeface="Arial" panose="020B0604020202020204" pitchFamily="34" charset="0"/>
              </a:defRPr>
            </a:lvl2pPr>
            <a:lvl3pPr marL="1524000" indent="-304800" defTabSz="1219200">
              <a:defRPr>
                <a:solidFill>
                  <a:schemeClr val="tx1"/>
                </a:solidFill>
                <a:latin typeface="Arial" panose="020B0604020202020204" pitchFamily="34" charset="0"/>
              </a:defRPr>
            </a:lvl3pPr>
            <a:lvl4pPr marL="2133600" indent="-304800" defTabSz="1219200">
              <a:defRPr>
                <a:solidFill>
                  <a:schemeClr val="tx1"/>
                </a:solidFill>
                <a:latin typeface="Arial" panose="020B0604020202020204" pitchFamily="34" charset="0"/>
              </a:defRPr>
            </a:lvl4pPr>
            <a:lvl5pPr marL="2743200" indent="-304800" defTabSz="1219200">
              <a:defRPr>
                <a:solidFill>
                  <a:schemeClr val="tx1"/>
                </a:solidFill>
                <a:latin typeface="Arial" panose="020B0604020202020204" pitchFamily="34" charset="0"/>
              </a:defRPr>
            </a:lvl5pPr>
            <a:lvl6pPr marL="32004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6576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41148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5720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spcBef>
                <a:spcPct val="0"/>
              </a:spcBef>
              <a:spcAft>
                <a:spcPct val="0"/>
              </a:spcAft>
            </a:pPr>
            <a:r>
              <a:rPr lang="zh-CN" altLang="en-US" b="1">
                <a:solidFill>
                  <a:srgbClr val="000000"/>
                </a:solidFill>
                <a:ea typeface="黑体" panose="02010609060101010101" pitchFamily="49" charset="-122"/>
              </a:rPr>
              <a:t>拓 展 延 伸</a:t>
            </a:r>
          </a:p>
        </p:txBody>
      </p:sp>
      <p:sp>
        <p:nvSpPr>
          <p:cNvPr id="78877" name="Rectangle 29"/>
          <p:cNvSpPr>
            <a:spLocks noChangeArrowheads="1"/>
          </p:cNvSpPr>
          <p:nvPr/>
        </p:nvSpPr>
        <p:spPr bwMode="auto">
          <a:xfrm>
            <a:off x="226219" y="1789510"/>
            <a:ext cx="8917781" cy="4323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lnSpc>
                <a:spcPct val="130000"/>
              </a:lnSpc>
              <a:spcBef>
                <a:spcPct val="0"/>
              </a:spcBef>
              <a:spcAft>
                <a:spcPct val="0"/>
              </a:spcAft>
              <a:buFont typeface="Arial" panose="020B0604020202020204" pitchFamily="34" charset="0"/>
              <a:buNone/>
            </a:pPr>
            <a:r>
              <a:rPr lang="zh-CN" altLang="en-US" sz="2250" b="1">
                <a:solidFill>
                  <a:srgbClr val="009CFF"/>
                </a:solidFill>
                <a:latin typeface="黑体" panose="02010609060101010101" pitchFamily="49" charset="-122"/>
                <a:ea typeface="黑体" panose="02010609060101010101" pitchFamily="49" charset="-122"/>
              </a:rPr>
              <a:t>科学世界</a:t>
            </a:r>
            <a:r>
              <a:rPr lang="zh-CN" altLang="en-US" sz="2250" b="1">
                <a:solidFill>
                  <a:srgbClr val="009CFF"/>
                </a:solidFill>
                <a:latin typeface="微软雅黑" panose="020B0503020204020204" pitchFamily="34" charset="-122"/>
                <a:ea typeface="黑体" panose="02010609060101010101" pitchFamily="49" charset="-122"/>
              </a:rPr>
              <a:t>“</a:t>
            </a:r>
            <a:r>
              <a:rPr lang="zh-CN" altLang="en-US" sz="2250" b="1">
                <a:solidFill>
                  <a:srgbClr val="009CFF"/>
                </a:solidFill>
                <a:latin typeface="黑体" panose="02010609060101010101" pitchFamily="49" charset="-122"/>
                <a:ea typeface="黑体" panose="02010609060101010101" pitchFamily="49" charset="-122"/>
              </a:rPr>
              <a:t>不烫手的开水</a:t>
            </a:r>
            <a:r>
              <a:rPr lang="zh-CN" altLang="en-US" sz="2250" b="1">
                <a:solidFill>
                  <a:srgbClr val="009CFF"/>
                </a:solidFill>
                <a:latin typeface="微软雅黑" panose="020B0503020204020204" pitchFamily="34" charset="-122"/>
                <a:ea typeface="黑体" panose="02010609060101010101" pitchFamily="49" charset="-122"/>
              </a:rPr>
              <a:t>”</a:t>
            </a:r>
            <a:r>
              <a:rPr lang="zh-CN" altLang="en-US" sz="2250" b="1">
                <a:solidFill>
                  <a:srgbClr val="000000"/>
                </a:solidFill>
                <a:latin typeface="黑体" panose="02010609060101010101" pitchFamily="49" charset="-122"/>
                <a:ea typeface="黑体" panose="02010609060101010101" pitchFamily="49" charset="-122"/>
              </a:rPr>
              <a:t> </a:t>
            </a:r>
          </a:p>
          <a:p>
            <a:pPr fontAlgn="base">
              <a:lnSpc>
                <a:spcPct val="130000"/>
              </a:lnSpc>
              <a:spcBef>
                <a:spcPct val="0"/>
              </a:spcBef>
              <a:spcAft>
                <a:spcPct val="0"/>
              </a:spcAft>
              <a:buFont typeface="Arial" panose="020B0604020202020204" pitchFamily="34" charset="0"/>
              <a:buNone/>
            </a:pPr>
            <a:r>
              <a:rPr lang="zh-CN" altLang="en-US" sz="1725" b="1">
                <a:solidFill>
                  <a:srgbClr val="000000"/>
                </a:solidFill>
                <a:latin typeface="黑体" panose="02010609060101010101" pitchFamily="49" charset="-122"/>
                <a:ea typeface="黑体" panose="02010609060101010101" pitchFamily="49" charset="-122"/>
              </a:rPr>
              <a:t>    </a:t>
            </a:r>
            <a:r>
              <a:rPr lang="zh-CN" altLang="en-US" sz="2100" b="1">
                <a:solidFill>
                  <a:srgbClr val="000000"/>
                </a:solidFill>
                <a:latin typeface="黑体" panose="02010609060101010101" pitchFamily="49" charset="-122"/>
                <a:ea typeface="黑体" panose="02010609060101010101" pitchFamily="49" charset="-122"/>
              </a:rPr>
              <a:t>当你到高山或高空去烧水时，尽管把水烧沸腾了，但它并不一定烫手。在海拔</a:t>
            </a:r>
            <a:r>
              <a:rPr lang="en-US" altLang="zh-CN" sz="2100" b="1">
                <a:solidFill>
                  <a:srgbClr val="000000"/>
                </a:solidFill>
                <a:latin typeface="黑体" panose="02010609060101010101" pitchFamily="49" charset="-122"/>
                <a:ea typeface="黑体" panose="02010609060101010101" pitchFamily="49" charset="-122"/>
              </a:rPr>
              <a:t>5000</a:t>
            </a:r>
            <a:r>
              <a:rPr lang="zh-CN" altLang="en-US" sz="2100" b="1">
                <a:solidFill>
                  <a:srgbClr val="000000"/>
                </a:solidFill>
                <a:latin typeface="黑体" panose="02010609060101010101" pitchFamily="49" charset="-122"/>
                <a:ea typeface="黑体" panose="02010609060101010101" pitchFamily="49" charset="-122"/>
              </a:rPr>
              <a:t>米的高度上，大气压强只有</a:t>
            </a:r>
            <a:r>
              <a:rPr lang="en-US" altLang="zh-CN" sz="2100" b="1">
                <a:solidFill>
                  <a:srgbClr val="000000"/>
                </a:solidFill>
                <a:latin typeface="黑体" panose="02010609060101010101" pitchFamily="49" charset="-122"/>
                <a:ea typeface="黑体" panose="02010609060101010101" pitchFamily="49" charset="-122"/>
              </a:rPr>
              <a:t>0.05</a:t>
            </a:r>
            <a:r>
              <a:rPr lang="zh-CN" altLang="en-US" sz="2100" b="1">
                <a:solidFill>
                  <a:srgbClr val="000000"/>
                </a:solidFill>
                <a:latin typeface="黑体" panose="02010609060101010101" pitchFamily="49" charset="-122"/>
                <a:ea typeface="黑体" panose="02010609060101010101" pitchFamily="49" charset="-122"/>
              </a:rPr>
              <a:t>兆帕，相应的水的沸点为</a:t>
            </a:r>
            <a:r>
              <a:rPr lang="en-US" altLang="zh-CN" sz="2100" b="1">
                <a:solidFill>
                  <a:srgbClr val="000000"/>
                </a:solidFill>
                <a:latin typeface="黑体" panose="02010609060101010101" pitchFamily="49" charset="-122"/>
                <a:ea typeface="黑体" panose="02010609060101010101" pitchFamily="49" charset="-122"/>
              </a:rPr>
              <a:t>82℃.</a:t>
            </a:r>
            <a:r>
              <a:rPr lang="zh-CN" altLang="en-US" sz="2100" b="1">
                <a:solidFill>
                  <a:srgbClr val="000000"/>
                </a:solidFill>
                <a:latin typeface="黑体" panose="02010609060101010101" pitchFamily="49" charset="-122"/>
                <a:ea typeface="黑体" panose="02010609060101010101" pitchFamily="49" charset="-122"/>
              </a:rPr>
              <a:t>当我们在珠穆朗玛峰</a:t>
            </a:r>
            <a:r>
              <a:rPr lang="en-US" altLang="zh-CN" sz="2100" b="1">
                <a:solidFill>
                  <a:srgbClr val="000000"/>
                </a:solidFill>
                <a:latin typeface="黑体" panose="02010609060101010101" pitchFamily="49" charset="-122"/>
                <a:ea typeface="黑体" panose="02010609060101010101" pitchFamily="49" charset="-122"/>
              </a:rPr>
              <a:t>8848</a:t>
            </a:r>
            <a:r>
              <a:rPr lang="zh-CN" altLang="en-US" sz="2100" b="1">
                <a:solidFill>
                  <a:srgbClr val="000000"/>
                </a:solidFill>
                <a:latin typeface="黑体" panose="02010609060101010101" pitchFamily="49" charset="-122"/>
                <a:ea typeface="黑体" panose="02010609060101010101" pitchFamily="49" charset="-122"/>
              </a:rPr>
              <a:t>米的高度时，那里的大气压强大约只有</a:t>
            </a:r>
            <a:r>
              <a:rPr lang="en-US" altLang="zh-CN" sz="2100" b="1">
                <a:solidFill>
                  <a:srgbClr val="000000"/>
                </a:solidFill>
                <a:latin typeface="黑体" panose="02010609060101010101" pitchFamily="49" charset="-122"/>
                <a:ea typeface="黑体" panose="02010609060101010101" pitchFamily="49" charset="-122"/>
              </a:rPr>
              <a:t>0.03</a:t>
            </a:r>
            <a:r>
              <a:rPr lang="zh-CN" altLang="en-US" sz="2100" b="1">
                <a:solidFill>
                  <a:srgbClr val="000000"/>
                </a:solidFill>
                <a:latin typeface="黑体" panose="02010609060101010101" pitchFamily="49" charset="-122"/>
                <a:ea typeface="黑体" panose="02010609060101010101" pitchFamily="49" charset="-122"/>
              </a:rPr>
              <a:t>兆帕，相应的水的沸点约为</a:t>
            </a:r>
            <a:r>
              <a:rPr lang="en-US" altLang="zh-CN" sz="2100" b="1">
                <a:solidFill>
                  <a:srgbClr val="000000"/>
                </a:solidFill>
                <a:latin typeface="黑体" panose="02010609060101010101" pitchFamily="49" charset="-122"/>
                <a:ea typeface="黑体" panose="02010609060101010101" pitchFamily="49" charset="-122"/>
              </a:rPr>
              <a:t>69℃</a:t>
            </a:r>
            <a:r>
              <a:rPr lang="zh-CN" altLang="en-US" sz="2100" b="1">
                <a:solidFill>
                  <a:srgbClr val="000000"/>
                </a:solidFill>
                <a:latin typeface="黑体" panose="02010609060101010101" pitchFamily="49" charset="-122"/>
                <a:ea typeface="黑体" panose="02010609060101010101" pitchFamily="49" charset="-122"/>
              </a:rPr>
              <a:t>。如果坐气球升到几万米高度去烧水，那里的大气压强低到只有</a:t>
            </a:r>
            <a:r>
              <a:rPr lang="en-US" altLang="zh-CN" sz="2100" b="1">
                <a:solidFill>
                  <a:srgbClr val="000000"/>
                </a:solidFill>
                <a:latin typeface="黑体" panose="02010609060101010101" pitchFamily="49" charset="-122"/>
                <a:ea typeface="黑体" panose="02010609060101010101" pitchFamily="49" charset="-122"/>
              </a:rPr>
              <a:t>0.015</a:t>
            </a:r>
            <a:r>
              <a:rPr lang="zh-CN" altLang="en-US" sz="2100" b="1">
                <a:solidFill>
                  <a:srgbClr val="000000"/>
                </a:solidFill>
                <a:latin typeface="黑体" panose="02010609060101010101" pitchFamily="49" charset="-122"/>
                <a:ea typeface="黑体" panose="02010609060101010101" pitchFamily="49" charset="-122"/>
              </a:rPr>
              <a:t>兆帕，水的沸点只有</a:t>
            </a:r>
            <a:r>
              <a:rPr lang="en-US" altLang="zh-CN" sz="2100" b="1">
                <a:solidFill>
                  <a:srgbClr val="000000"/>
                </a:solidFill>
                <a:latin typeface="黑体" panose="02010609060101010101" pitchFamily="49" charset="-122"/>
                <a:ea typeface="黑体" panose="02010609060101010101" pitchFamily="49" charset="-122"/>
              </a:rPr>
              <a:t>11℃</a:t>
            </a:r>
            <a:r>
              <a:rPr lang="zh-CN" altLang="en-US" sz="2100" b="1">
                <a:solidFill>
                  <a:srgbClr val="000000"/>
                </a:solidFill>
                <a:latin typeface="黑体" panose="02010609060101010101" pitchFamily="49" charset="-122"/>
                <a:ea typeface="黑体" panose="02010609060101010101" pitchFamily="49" charset="-122"/>
              </a:rPr>
              <a:t>。因此，在高山或高空烧出来的开水不烫手。</a:t>
            </a:r>
          </a:p>
          <a:p>
            <a:pPr fontAlgn="base">
              <a:lnSpc>
                <a:spcPct val="130000"/>
              </a:lnSpc>
              <a:spcBef>
                <a:spcPct val="0"/>
              </a:spcBef>
              <a:spcAft>
                <a:spcPct val="0"/>
              </a:spcAft>
              <a:buFont typeface="Arial" panose="020B0604020202020204" pitchFamily="34" charset="0"/>
              <a:buNone/>
            </a:pPr>
            <a:r>
              <a:rPr lang="zh-CN" altLang="en-US" sz="2100" b="1">
                <a:solidFill>
                  <a:srgbClr val="000000"/>
                </a:solidFill>
                <a:latin typeface="黑体" panose="02010609060101010101" pitchFamily="49" charset="-122"/>
                <a:ea typeface="黑体" panose="02010609060101010101" pitchFamily="49" charset="-122"/>
              </a:rPr>
              <a:t>    与此相反，在气压比地面高得多的深矿井底部，却可以得到十分烫手的</a:t>
            </a:r>
            <a:r>
              <a:rPr lang="zh-CN" altLang="en-US" sz="2100" b="1">
                <a:solidFill>
                  <a:srgbClr val="000000"/>
                </a:solidFill>
                <a:latin typeface="微软雅黑" panose="020B0503020204020204" pitchFamily="34" charset="-122"/>
                <a:ea typeface="黑体" panose="02010609060101010101" pitchFamily="49" charset="-122"/>
              </a:rPr>
              <a:t>“</a:t>
            </a:r>
            <a:r>
              <a:rPr lang="zh-CN" altLang="en-US" sz="2100" b="1">
                <a:solidFill>
                  <a:srgbClr val="000000"/>
                </a:solidFill>
                <a:latin typeface="黑体" panose="02010609060101010101" pitchFamily="49" charset="-122"/>
                <a:ea typeface="黑体" panose="02010609060101010101" pitchFamily="49" charset="-122"/>
              </a:rPr>
              <a:t>开水</a:t>
            </a:r>
            <a:r>
              <a:rPr lang="zh-CN" altLang="en-US" sz="2100" b="1">
                <a:solidFill>
                  <a:srgbClr val="000000"/>
                </a:solidFill>
                <a:latin typeface="微软雅黑" panose="020B0503020204020204" pitchFamily="34" charset="-122"/>
                <a:ea typeface="黑体" panose="02010609060101010101" pitchFamily="49" charset="-122"/>
              </a:rPr>
              <a:t>”</a:t>
            </a:r>
            <a:r>
              <a:rPr lang="zh-CN" altLang="en-US" sz="2100" b="1">
                <a:solidFill>
                  <a:srgbClr val="000000"/>
                </a:solidFill>
                <a:latin typeface="黑体" panose="02010609060101010101" pitchFamily="49" charset="-122"/>
                <a:ea typeface="黑体" panose="02010609060101010101" pitchFamily="49" charset="-122"/>
              </a:rPr>
              <a:t>。 例如，在深达</a:t>
            </a:r>
            <a:r>
              <a:rPr lang="en-US" altLang="zh-CN" sz="2100" b="1">
                <a:solidFill>
                  <a:srgbClr val="000000"/>
                </a:solidFill>
                <a:latin typeface="黑体" panose="02010609060101010101" pitchFamily="49" charset="-122"/>
                <a:ea typeface="黑体" panose="02010609060101010101" pitchFamily="49" charset="-122"/>
              </a:rPr>
              <a:t>300</a:t>
            </a:r>
            <a:r>
              <a:rPr lang="zh-CN" altLang="en-US" sz="2100" b="1">
                <a:solidFill>
                  <a:srgbClr val="000000"/>
                </a:solidFill>
                <a:latin typeface="黑体" panose="02010609060101010101" pitchFamily="49" charset="-122"/>
                <a:ea typeface="黑体" panose="02010609060101010101" pitchFamily="49" charset="-122"/>
              </a:rPr>
              <a:t>米的矿井里，水的沸点达到</a:t>
            </a:r>
            <a:r>
              <a:rPr lang="en-US" altLang="zh-CN" sz="2100" b="1">
                <a:solidFill>
                  <a:srgbClr val="000000"/>
                </a:solidFill>
                <a:latin typeface="黑体" panose="02010609060101010101" pitchFamily="49" charset="-122"/>
                <a:ea typeface="黑体" panose="02010609060101010101" pitchFamily="49" charset="-122"/>
              </a:rPr>
              <a:t>101 ℃ </a:t>
            </a:r>
            <a:r>
              <a:rPr lang="zh-CN" altLang="en-US" sz="2100" b="1">
                <a:solidFill>
                  <a:srgbClr val="000000"/>
                </a:solidFill>
                <a:latin typeface="黑体" panose="02010609060101010101" pitchFamily="49" charset="-122"/>
                <a:ea typeface="黑体" panose="02010609060101010101" pitchFamily="49" charset="-122"/>
              </a:rPr>
              <a:t>。而在</a:t>
            </a:r>
            <a:r>
              <a:rPr lang="en-US" altLang="zh-CN" sz="2100" b="1">
                <a:solidFill>
                  <a:srgbClr val="000000"/>
                </a:solidFill>
                <a:latin typeface="黑体" panose="02010609060101010101" pitchFamily="49" charset="-122"/>
                <a:ea typeface="黑体" panose="02010609060101010101" pitchFamily="49" charset="-122"/>
              </a:rPr>
              <a:t>600</a:t>
            </a:r>
            <a:r>
              <a:rPr lang="zh-CN" altLang="en-US" sz="2100" b="1">
                <a:solidFill>
                  <a:srgbClr val="000000"/>
                </a:solidFill>
                <a:latin typeface="黑体" panose="02010609060101010101" pitchFamily="49" charset="-122"/>
                <a:ea typeface="黑体" panose="02010609060101010101" pitchFamily="49" charset="-122"/>
              </a:rPr>
              <a:t>米深处，水的沸点达到</a:t>
            </a:r>
            <a:r>
              <a:rPr lang="en-US" altLang="zh-CN" sz="2100" b="1">
                <a:solidFill>
                  <a:srgbClr val="000000"/>
                </a:solidFill>
                <a:latin typeface="黑体" panose="02010609060101010101" pitchFamily="49" charset="-122"/>
                <a:ea typeface="黑体" panose="02010609060101010101" pitchFamily="49" charset="-122"/>
              </a:rPr>
              <a:t>102 ℃</a:t>
            </a:r>
            <a:r>
              <a:rPr lang="zh-CN" altLang="en-US" sz="2100" b="1">
                <a:solidFill>
                  <a:srgbClr val="000000"/>
                </a:solidFill>
                <a:latin typeface="黑体" panose="02010609060101010101" pitchFamily="49" charset="-122"/>
                <a:ea typeface="黑体" panose="02010609060101010101" pitchFamily="49" charset="-122"/>
              </a:rPr>
              <a:t>。       </a:t>
            </a:r>
          </a:p>
        </p:txBody>
      </p:sp>
      <p:sp>
        <p:nvSpPr>
          <p:cNvPr id="78880" name="Rectangle 32"/>
          <p:cNvSpPr>
            <a:spLocks noChangeArrowheads="1"/>
          </p:cNvSpPr>
          <p:nvPr/>
        </p:nvSpPr>
        <p:spPr bwMode="auto">
          <a:xfrm>
            <a:off x="1" y="1312069"/>
            <a:ext cx="6415539"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100" b="1">
                <a:solidFill>
                  <a:srgbClr val="000000"/>
                </a:solidFill>
              </a:rPr>
              <a:t>小资料中的液体沸点都是在一标准大气压下测量的。</a:t>
            </a:r>
          </a:p>
        </p:txBody>
      </p:sp>
      <p:sp>
        <p:nvSpPr>
          <p:cNvPr id="78881" name="Rectangle 33"/>
          <p:cNvSpPr>
            <a:spLocks noChangeArrowheads="1"/>
          </p:cNvSpPr>
          <p:nvPr/>
        </p:nvSpPr>
        <p:spPr bwMode="auto">
          <a:xfrm>
            <a:off x="3946922" y="808434"/>
            <a:ext cx="3687228" cy="51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lnSpc>
                <a:spcPct val="130000"/>
              </a:lnSpc>
              <a:spcBef>
                <a:spcPct val="0"/>
              </a:spcBef>
              <a:spcAft>
                <a:spcPct val="0"/>
              </a:spcAft>
              <a:buFont typeface="Arial" panose="020B0604020202020204" pitchFamily="34" charset="0"/>
              <a:buNone/>
            </a:pPr>
            <a:r>
              <a:rPr lang="zh-CN" altLang="en-US" sz="2100" b="1">
                <a:solidFill>
                  <a:srgbClr val="FF663C"/>
                </a:solidFill>
              </a:rPr>
              <a:t>（</a:t>
            </a:r>
            <a:r>
              <a:rPr lang="en-US" altLang="zh-CN" sz="2100" b="1">
                <a:solidFill>
                  <a:srgbClr val="FF663C"/>
                </a:solidFill>
              </a:rPr>
              <a:t>1</a:t>
            </a:r>
            <a:r>
              <a:rPr lang="zh-CN" altLang="en-US" sz="2100" b="1">
                <a:solidFill>
                  <a:srgbClr val="FF663C"/>
                </a:solidFill>
              </a:rPr>
              <a:t>标准大气压约为</a:t>
            </a:r>
            <a:r>
              <a:rPr lang="en-US" altLang="zh-CN" sz="2100" b="1">
                <a:solidFill>
                  <a:srgbClr val="FF663C"/>
                </a:solidFill>
              </a:rPr>
              <a:t>0.1</a:t>
            </a:r>
            <a:r>
              <a:rPr lang="zh-CN" altLang="en-US" sz="2100" b="1">
                <a:solidFill>
                  <a:srgbClr val="FF663C"/>
                </a:solidFill>
              </a:rPr>
              <a:t>兆帕）</a:t>
            </a:r>
          </a:p>
        </p:txBody>
      </p:sp>
    </p:spTree>
    <p:extLst>
      <p:ext uri="{BB962C8B-B14F-4D97-AF65-F5344CB8AC3E}">
        <p14:creationId xmlns:p14="http://schemas.microsoft.com/office/powerpoint/2010/main" val="156276066"/>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a:spLocks noChangeArrowheads="1"/>
          </p:cNvSpPr>
          <p:nvPr/>
        </p:nvSpPr>
        <p:spPr bwMode="auto">
          <a:xfrm rot="10800000">
            <a:off x="0" y="1577578"/>
            <a:ext cx="9144000" cy="4157663"/>
          </a:xfrm>
          <a:prstGeom prst="rect">
            <a:avLst/>
          </a:prstGeom>
          <a:solidFill>
            <a:srgbClr val="C0E1E6"/>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rot="10800000" lIns="91438" tIns="45719" rIns="91438" bIns="45719" anchor="ctr"/>
          <a:lstStyle>
            <a:lvl1pPr defTabSz="1219200">
              <a:defRPr>
                <a:solidFill>
                  <a:schemeClr val="tx1"/>
                </a:solidFill>
                <a:latin typeface="Arial" panose="020B0604020202020204" pitchFamily="34" charset="0"/>
              </a:defRPr>
            </a:lvl1pPr>
            <a:lvl2pPr marL="990600" indent="-381000" defTabSz="1219200">
              <a:defRPr>
                <a:solidFill>
                  <a:schemeClr val="tx1"/>
                </a:solidFill>
                <a:latin typeface="Arial" panose="020B0604020202020204" pitchFamily="34" charset="0"/>
              </a:defRPr>
            </a:lvl2pPr>
            <a:lvl3pPr marL="1524000" indent="-304800" defTabSz="1219200">
              <a:defRPr>
                <a:solidFill>
                  <a:schemeClr val="tx1"/>
                </a:solidFill>
                <a:latin typeface="Arial" panose="020B0604020202020204" pitchFamily="34" charset="0"/>
              </a:defRPr>
            </a:lvl3pPr>
            <a:lvl4pPr marL="2133600" indent="-304800" defTabSz="1219200">
              <a:defRPr>
                <a:solidFill>
                  <a:schemeClr val="tx1"/>
                </a:solidFill>
                <a:latin typeface="Arial" panose="020B0604020202020204" pitchFamily="34" charset="0"/>
              </a:defRPr>
            </a:lvl4pPr>
            <a:lvl5pPr marL="2743200" indent="-304800" defTabSz="1219200">
              <a:defRPr>
                <a:solidFill>
                  <a:schemeClr val="tx1"/>
                </a:solidFill>
                <a:latin typeface="Arial" panose="020B0604020202020204" pitchFamily="34" charset="0"/>
              </a:defRPr>
            </a:lvl5pPr>
            <a:lvl6pPr marL="32004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6576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41148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5720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a:solidFill>
                <a:srgbClr val="FFFFFF"/>
              </a:solidFill>
              <a:latin typeface="Calibri" panose="020F0502020204030204" pitchFamily="34" charset="0"/>
            </a:endParaRPr>
          </a:p>
        </p:txBody>
      </p:sp>
      <p:sp>
        <p:nvSpPr>
          <p:cNvPr id="2" name="矩形 1"/>
          <p:cNvSpPr>
            <a:spLocks noChangeArrowheads="1"/>
          </p:cNvSpPr>
          <p:nvPr/>
        </p:nvSpPr>
        <p:spPr bwMode="auto">
          <a:xfrm rot="2265426">
            <a:off x="6316266" y="1122760"/>
            <a:ext cx="3795713" cy="502444"/>
          </a:xfrm>
          <a:prstGeom prst="rect">
            <a:avLst/>
          </a:prstGeom>
          <a:solidFill>
            <a:srgbClr val="D9D9D9"/>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lIns="91438" tIns="45719" rIns="91438" bIns="45719" anchor="ctr"/>
          <a:lstStyle>
            <a:lvl1pPr defTabSz="1219200">
              <a:defRPr>
                <a:solidFill>
                  <a:schemeClr val="tx1"/>
                </a:solidFill>
                <a:latin typeface="Arial" panose="020B0604020202020204" pitchFamily="34" charset="0"/>
              </a:defRPr>
            </a:lvl1pPr>
            <a:lvl2pPr marL="990600" indent="-381000" defTabSz="1219200">
              <a:defRPr>
                <a:solidFill>
                  <a:schemeClr val="tx1"/>
                </a:solidFill>
                <a:latin typeface="Arial" panose="020B0604020202020204" pitchFamily="34" charset="0"/>
              </a:defRPr>
            </a:lvl2pPr>
            <a:lvl3pPr marL="1524000" indent="-304800" defTabSz="1219200">
              <a:defRPr>
                <a:solidFill>
                  <a:schemeClr val="tx1"/>
                </a:solidFill>
                <a:latin typeface="Arial" panose="020B0604020202020204" pitchFamily="34" charset="0"/>
              </a:defRPr>
            </a:lvl3pPr>
            <a:lvl4pPr marL="2133600" indent="-304800" defTabSz="1219200">
              <a:defRPr>
                <a:solidFill>
                  <a:schemeClr val="tx1"/>
                </a:solidFill>
                <a:latin typeface="Arial" panose="020B0604020202020204" pitchFamily="34" charset="0"/>
              </a:defRPr>
            </a:lvl4pPr>
            <a:lvl5pPr marL="2743200" indent="-304800" defTabSz="1219200">
              <a:defRPr>
                <a:solidFill>
                  <a:schemeClr val="tx1"/>
                </a:solidFill>
                <a:latin typeface="Arial" panose="020B0604020202020204" pitchFamily="34" charset="0"/>
              </a:defRPr>
            </a:lvl5pPr>
            <a:lvl6pPr marL="32004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6576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41148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5720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spcBef>
                <a:spcPct val="0"/>
              </a:spcBef>
              <a:spcAft>
                <a:spcPct val="0"/>
              </a:spcAft>
            </a:pPr>
            <a:r>
              <a:rPr lang="zh-CN" altLang="en-US" b="1">
                <a:solidFill>
                  <a:srgbClr val="000000"/>
                </a:solidFill>
                <a:latin typeface="黑体" panose="02010609060101010101" pitchFamily="49" charset="-122"/>
                <a:ea typeface="黑体" panose="02010609060101010101" pitchFamily="49" charset="-122"/>
              </a:rPr>
              <a:t>        阅读小资料（</a:t>
            </a:r>
            <a:r>
              <a:rPr lang="en-US" altLang="zh-CN" b="1">
                <a:solidFill>
                  <a:srgbClr val="000000"/>
                </a:solidFill>
                <a:latin typeface="黑体" panose="02010609060101010101" pitchFamily="49" charset="-122"/>
                <a:ea typeface="黑体" panose="02010609060101010101" pitchFamily="49" charset="-122"/>
              </a:rPr>
              <a:t>P.60</a:t>
            </a:r>
            <a:r>
              <a:rPr lang="zh-CN" altLang="en-US" b="1">
                <a:solidFill>
                  <a:srgbClr val="000000"/>
                </a:solidFill>
                <a:latin typeface="黑体" panose="02010609060101010101" pitchFamily="49" charset="-122"/>
                <a:ea typeface="黑体" panose="02010609060101010101" pitchFamily="49" charset="-122"/>
              </a:rPr>
              <a:t>）</a:t>
            </a:r>
          </a:p>
        </p:txBody>
      </p:sp>
      <p:grpSp>
        <p:nvGrpSpPr>
          <p:cNvPr id="12" name="组合 11"/>
          <p:cNvGrpSpPr/>
          <p:nvPr/>
        </p:nvGrpSpPr>
        <p:grpSpPr>
          <a:xfrm>
            <a:off x="-6083" y="1069384"/>
            <a:ext cx="2376000" cy="503609"/>
            <a:chOff x="3726442" y="166630"/>
            <a:chExt cx="2048118" cy="481024"/>
          </a:xfrm>
          <a:solidFill>
            <a:srgbClr val="C0E1E6"/>
          </a:solidFill>
        </p:grpSpPr>
        <p:sp>
          <p:nvSpPr>
            <p:cNvPr id="26" name="同侧圆角矩形 5"/>
            <p:cNvSpPr/>
            <p:nvPr/>
          </p:nvSpPr>
          <p:spPr>
            <a:xfrm>
              <a:off x="3726442" y="166630"/>
              <a:ext cx="1687350" cy="481024"/>
            </a:xfrm>
            <a:custGeom>
              <a:avLst/>
              <a:gdLst>
                <a:gd name="connsiteX0" fmla="*/ 80172 w 1503200"/>
                <a:gd name="connsiteY0" fmla="*/ 0 h 481024"/>
                <a:gd name="connsiteX1" fmla="*/ 1423028 w 1503200"/>
                <a:gd name="connsiteY1" fmla="*/ 0 h 481024"/>
                <a:gd name="connsiteX2" fmla="*/ 1503200 w 1503200"/>
                <a:gd name="connsiteY2" fmla="*/ 80172 h 481024"/>
                <a:gd name="connsiteX3" fmla="*/ 1503200 w 1503200"/>
                <a:gd name="connsiteY3" fmla="*/ 481024 h 481024"/>
                <a:gd name="connsiteX4" fmla="*/ 1503200 w 1503200"/>
                <a:gd name="connsiteY4" fmla="*/ 481024 h 481024"/>
                <a:gd name="connsiteX5" fmla="*/ 0 w 1503200"/>
                <a:gd name="connsiteY5" fmla="*/ 481024 h 481024"/>
                <a:gd name="connsiteX6" fmla="*/ 0 w 1503200"/>
                <a:gd name="connsiteY6" fmla="*/ 481024 h 481024"/>
                <a:gd name="connsiteX7" fmla="*/ 0 w 1503200"/>
                <a:gd name="connsiteY7" fmla="*/ 80172 h 481024"/>
                <a:gd name="connsiteX8" fmla="*/ 80172 w 1503200"/>
                <a:gd name="connsiteY8" fmla="*/ 0 h 481024"/>
                <a:gd name="connsiteX0" fmla="*/ 219872 w 1642900"/>
                <a:gd name="connsiteY0" fmla="*/ 0 h 481024"/>
                <a:gd name="connsiteX1" fmla="*/ 1562728 w 1642900"/>
                <a:gd name="connsiteY1" fmla="*/ 0 h 481024"/>
                <a:gd name="connsiteX2" fmla="*/ 1642900 w 1642900"/>
                <a:gd name="connsiteY2" fmla="*/ 80172 h 481024"/>
                <a:gd name="connsiteX3" fmla="*/ 1642900 w 1642900"/>
                <a:gd name="connsiteY3" fmla="*/ 481024 h 481024"/>
                <a:gd name="connsiteX4" fmla="*/ 1642900 w 1642900"/>
                <a:gd name="connsiteY4" fmla="*/ 481024 h 481024"/>
                <a:gd name="connsiteX5" fmla="*/ 139700 w 1642900"/>
                <a:gd name="connsiteY5" fmla="*/ 481024 h 481024"/>
                <a:gd name="connsiteX6" fmla="*/ 0 w 1642900"/>
                <a:gd name="connsiteY6" fmla="*/ 481024 h 481024"/>
                <a:gd name="connsiteX7" fmla="*/ 139700 w 1642900"/>
                <a:gd name="connsiteY7" fmla="*/ 80172 h 481024"/>
                <a:gd name="connsiteX8" fmla="*/ 219872 w 1642900"/>
                <a:gd name="connsiteY8" fmla="*/ 0 h 481024"/>
                <a:gd name="connsiteX0" fmla="*/ 219872 w 1642900"/>
                <a:gd name="connsiteY0" fmla="*/ 0 h 481024"/>
                <a:gd name="connsiteX1" fmla="*/ 1562728 w 1642900"/>
                <a:gd name="connsiteY1" fmla="*/ 0 h 481024"/>
                <a:gd name="connsiteX2" fmla="*/ 1642900 w 1642900"/>
                <a:gd name="connsiteY2" fmla="*/ 80172 h 481024"/>
                <a:gd name="connsiteX3" fmla="*/ 1642900 w 1642900"/>
                <a:gd name="connsiteY3" fmla="*/ 481024 h 481024"/>
                <a:gd name="connsiteX4" fmla="*/ 1642900 w 1642900"/>
                <a:gd name="connsiteY4" fmla="*/ 481024 h 481024"/>
                <a:gd name="connsiteX5" fmla="*/ 139700 w 1642900"/>
                <a:gd name="connsiteY5" fmla="*/ 481024 h 481024"/>
                <a:gd name="connsiteX6" fmla="*/ 0 w 1642900"/>
                <a:gd name="connsiteY6" fmla="*/ 481024 h 481024"/>
                <a:gd name="connsiteX7" fmla="*/ 139700 w 1642900"/>
                <a:gd name="connsiteY7" fmla="*/ 80172 h 481024"/>
                <a:gd name="connsiteX8" fmla="*/ 219872 w 1642900"/>
                <a:gd name="connsiteY8" fmla="*/ 0 h 481024"/>
                <a:gd name="connsiteX0" fmla="*/ 264322 w 1687350"/>
                <a:gd name="connsiteY0" fmla="*/ 0 h 481024"/>
                <a:gd name="connsiteX1" fmla="*/ 1607178 w 1687350"/>
                <a:gd name="connsiteY1" fmla="*/ 0 h 481024"/>
                <a:gd name="connsiteX2" fmla="*/ 1687350 w 1687350"/>
                <a:gd name="connsiteY2" fmla="*/ 80172 h 481024"/>
                <a:gd name="connsiteX3" fmla="*/ 1687350 w 1687350"/>
                <a:gd name="connsiteY3" fmla="*/ 481024 h 481024"/>
                <a:gd name="connsiteX4" fmla="*/ 1687350 w 1687350"/>
                <a:gd name="connsiteY4" fmla="*/ 481024 h 481024"/>
                <a:gd name="connsiteX5" fmla="*/ 184150 w 1687350"/>
                <a:gd name="connsiteY5" fmla="*/ 481024 h 481024"/>
                <a:gd name="connsiteX6" fmla="*/ 0 w 1687350"/>
                <a:gd name="connsiteY6" fmla="*/ 481024 h 481024"/>
                <a:gd name="connsiteX7" fmla="*/ 184150 w 1687350"/>
                <a:gd name="connsiteY7" fmla="*/ 80172 h 481024"/>
                <a:gd name="connsiteX8" fmla="*/ 264322 w 1687350"/>
                <a:gd name="connsiteY8" fmla="*/ 0 h 481024"/>
                <a:gd name="connsiteX0" fmla="*/ 264322 w 1687350"/>
                <a:gd name="connsiteY0" fmla="*/ 0 h 481024"/>
                <a:gd name="connsiteX1" fmla="*/ 1607178 w 1687350"/>
                <a:gd name="connsiteY1" fmla="*/ 0 h 481024"/>
                <a:gd name="connsiteX2" fmla="*/ 1687350 w 1687350"/>
                <a:gd name="connsiteY2" fmla="*/ 80172 h 481024"/>
                <a:gd name="connsiteX3" fmla="*/ 1687350 w 1687350"/>
                <a:gd name="connsiteY3" fmla="*/ 481024 h 481024"/>
                <a:gd name="connsiteX4" fmla="*/ 1687350 w 1687350"/>
                <a:gd name="connsiteY4" fmla="*/ 481024 h 481024"/>
                <a:gd name="connsiteX5" fmla="*/ 184150 w 1687350"/>
                <a:gd name="connsiteY5" fmla="*/ 481024 h 481024"/>
                <a:gd name="connsiteX6" fmla="*/ 0 w 1687350"/>
                <a:gd name="connsiteY6" fmla="*/ 481024 h 481024"/>
                <a:gd name="connsiteX7" fmla="*/ 184150 w 1687350"/>
                <a:gd name="connsiteY7" fmla="*/ 80172 h 481024"/>
                <a:gd name="connsiteX8" fmla="*/ 264322 w 1687350"/>
                <a:gd name="connsiteY8" fmla="*/ 0 h 481024"/>
                <a:gd name="connsiteX0" fmla="*/ 353222 w 1687350"/>
                <a:gd name="connsiteY0" fmla="*/ 0 h 481024"/>
                <a:gd name="connsiteX1" fmla="*/ 1607178 w 1687350"/>
                <a:gd name="connsiteY1" fmla="*/ 0 h 481024"/>
                <a:gd name="connsiteX2" fmla="*/ 1687350 w 1687350"/>
                <a:gd name="connsiteY2" fmla="*/ 80172 h 481024"/>
                <a:gd name="connsiteX3" fmla="*/ 1687350 w 1687350"/>
                <a:gd name="connsiteY3" fmla="*/ 481024 h 481024"/>
                <a:gd name="connsiteX4" fmla="*/ 1687350 w 1687350"/>
                <a:gd name="connsiteY4" fmla="*/ 481024 h 481024"/>
                <a:gd name="connsiteX5" fmla="*/ 184150 w 1687350"/>
                <a:gd name="connsiteY5" fmla="*/ 481024 h 481024"/>
                <a:gd name="connsiteX6" fmla="*/ 0 w 1687350"/>
                <a:gd name="connsiteY6" fmla="*/ 481024 h 481024"/>
                <a:gd name="connsiteX7" fmla="*/ 184150 w 1687350"/>
                <a:gd name="connsiteY7" fmla="*/ 80172 h 481024"/>
                <a:gd name="connsiteX8" fmla="*/ 353222 w 1687350"/>
                <a:gd name="connsiteY8" fmla="*/ 0 h 481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7350" h="481024">
                  <a:moveTo>
                    <a:pt x="353222" y="0"/>
                  </a:moveTo>
                  <a:lnTo>
                    <a:pt x="1607178" y="0"/>
                  </a:lnTo>
                  <a:cubicBezTo>
                    <a:pt x="1651456" y="0"/>
                    <a:pt x="1687350" y="35894"/>
                    <a:pt x="1687350" y="80172"/>
                  </a:cubicBezTo>
                  <a:lnTo>
                    <a:pt x="1687350" y="481024"/>
                  </a:lnTo>
                  <a:lnTo>
                    <a:pt x="1687350" y="481024"/>
                  </a:lnTo>
                  <a:lnTo>
                    <a:pt x="184150" y="481024"/>
                  </a:lnTo>
                  <a:lnTo>
                    <a:pt x="0" y="481024"/>
                  </a:lnTo>
                  <a:cubicBezTo>
                    <a:pt x="92075" y="280598"/>
                    <a:pt x="125280" y="160343"/>
                    <a:pt x="184150" y="80172"/>
                  </a:cubicBezTo>
                  <a:cubicBezTo>
                    <a:pt x="243020" y="1"/>
                    <a:pt x="308944" y="0"/>
                    <a:pt x="35322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rgbClr val="FFFFFF"/>
                </a:solidFill>
              </a:endParaRPr>
            </a:p>
          </p:txBody>
        </p:sp>
        <p:sp>
          <p:nvSpPr>
            <p:cNvPr id="27" name="同侧圆角矩形 5"/>
            <p:cNvSpPr/>
            <p:nvPr/>
          </p:nvSpPr>
          <p:spPr>
            <a:xfrm flipH="1">
              <a:off x="4087210" y="166630"/>
              <a:ext cx="1687350" cy="481024"/>
            </a:xfrm>
            <a:custGeom>
              <a:avLst/>
              <a:gdLst>
                <a:gd name="connsiteX0" fmla="*/ 80172 w 1503200"/>
                <a:gd name="connsiteY0" fmla="*/ 0 h 481024"/>
                <a:gd name="connsiteX1" fmla="*/ 1423028 w 1503200"/>
                <a:gd name="connsiteY1" fmla="*/ 0 h 481024"/>
                <a:gd name="connsiteX2" fmla="*/ 1503200 w 1503200"/>
                <a:gd name="connsiteY2" fmla="*/ 80172 h 481024"/>
                <a:gd name="connsiteX3" fmla="*/ 1503200 w 1503200"/>
                <a:gd name="connsiteY3" fmla="*/ 481024 h 481024"/>
                <a:gd name="connsiteX4" fmla="*/ 1503200 w 1503200"/>
                <a:gd name="connsiteY4" fmla="*/ 481024 h 481024"/>
                <a:gd name="connsiteX5" fmla="*/ 0 w 1503200"/>
                <a:gd name="connsiteY5" fmla="*/ 481024 h 481024"/>
                <a:gd name="connsiteX6" fmla="*/ 0 w 1503200"/>
                <a:gd name="connsiteY6" fmla="*/ 481024 h 481024"/>
                <a:gd name="connsiteX7" fmla="*/ 0 w 1503200"/>
                <a:gd name="connsiteY7" fmla="*/ 80172 h 481024"/>
                <a:gd name="connsiteX8" fmla="*/ 80172 w 1503200"/>
                <a:gd name="connsiteY8" fmla="*/ 0 h 481024"/>
                <a:gd name="connsiteX0" fmla="*/ 219872 w 1642900"/>
                <a:gd name="connsiteY0" fmla="*/ 0 h 481024"/>
                <a:gd name="connsiteX1" fmla="*/ 1562728 w 1642900"/>
                <a:gd name="connsiteY1" fmla="*/ 0 h 481024"/>
                <a:gd name="connsiteX2" fmla="*/ 1642900 w 1642900"/>
                <a:gd name="connsiteY2" fmla="*/ 80172 h 481024"/>
                <a:gd name="connsiteX3" fmla="*/ 1642900 w 1642900"/>
                <a:gd name="connsiteY3" fmla="*/ 481024 h 481024"/>
                <a:gd name="connsiteX4" fmla="*/ 1642900 w 1642900"/>
                <a:gd name="connsiteY4" fmla="*/ 481024 h 481024"/>
                <a:gd name="connsiteX5" fmla="*/ 139700 w 1642900"/>
                <a:gd name="connsiteY5" fmla="*/ 481024 h 481024"/>
                <a:gd name="connsiteX6" fmla="*/ 0 w 1642900"/>
                <a:gd name="connsiteY6" fmla="*/ 481024 h 481024"/>
                <a:gd name="connsiteX7" fmla="*/ 139700 w 1642900"/>
                <a:gd name="connsiteY7" fmla="*/ 80172 h 481024"/>
                <a:gd name="connsiteX8" fmla="*/ 219872 w 1642900"/>
                <a:gd name="connsiteY8" fmla="*/ 0 h 481024"/>
                <a:gd name="connsiteX0" fmla="*/ 219872 w 1642900"/>
                <a:gd name="connsiteY0" fmla="*/ 0 h 481024"/>
                <a:gd name="connsiteX1" fmla="*/ 1562728 w 1642900"/>
                <a:gd name="connsiteY1" fmla="*/ 0 h 481024"/>
                <a:gd name="connsiteX2" fmla="*/ 1642900 w 1642900"/>
                <a:gd name="connsiteY2" fmla="*/ 80172 h 481024"/>
                <a:gd name="connsiteX3" fmla="*/ 1642900 w 1642900"/>
                <a:gd name="connsiteY3" fmla="*/ 481024 h 481024"/>
                <a:gd name="connsiteX4" fmla="*/ 1642900 w 1642900"/>
                <a:gd name="connsiteY4" fmla="*/ 481024 h 481024"/>
                <a:gd name="connsiteX5" fmla="*/ 139700 w 1642900"/>
                <a:gd name="connsiteY5" fmla="*/ 481024 h 481024"/>
                <a:gd name="connsiteX6" fmla="*/ 0 w 1642900"/>
                <a:gd name="connsiteY6" fmla="*/ 481024 h 481024"/>
                <a:gd name="connsiteX7" fmla="*/ 139700 w 1642900"/>
                <a:gd name="connsiteY7" fmla="*/ 80172 h 481024"/>
                <a:gd name="connsiteX8" fmla="*/ 219872 w 1642900"/>
                <a:gd name="connsiteY8" fmla="*/ 0 h 481024"/>
                <a:gd name="connsiteX0" fmla="*/ 264322 w 1687350"/>
                <a:gd name="connsiteY0" fmla="*/ 0 h 481024"/>
                <a:gd name="connsiteX1" fmla="*/ 1607178 w 1687350"/>
                <a:gd name="connsiteY1" fmla="*/ 0 h 481024"/>
                <a:gd name="connsiteX2" fmla="*/ 1687350 w 1687350"/>
                <a:gd name="connsiteY2" fmla="*/ 80172 h 481024"/>
                <a:gd name="connsiteX3" fmla="*/ 1687350 w 1687350"/>
                <a:gd name="connsiteY3" fmla="*/ 481024 h 481024"/>
                <a:gd name="connsiteX4" fmla="*/ 1687350 w 1687350"/>
                <a:gd name="connsiteY4" fmla="*/ 481024 h 481024"/>
                <a:gd name="connsiteX5" fmla="*/ 184150 w 1687350"/>
                <a:gd name="connsiteY5" fmla="*/ 481024 h 481024"/>
                <a:gd name="connsiteX6" fmla="*/ 0 w 1687350"/>
                <a:gd name="connsiteY6" fmla="*/ 481024 h 481024"/>
                <a:gd name="connsiteX7" fmla="*/ 184150 w 1687350"/>
                <a:gd name="connsiteY7" fmla="*/ 80172 h 481024"/>
                <a:gd name="connsiteX8" fmla="*/ 264322 w 1687350"/>
                <a:gd name="connsiteY8" fmla="*/ 0 h 481024"/>
                <a:gd name="connsiteX0" fmla="*/ 264322 w 1687350"/>
                <a:gd name="connsiteY0" fmla="*/ 0 h 481024"/>
                <a:gd name="connsiteX1" fmla="*/ 1607178 w 1687350"/>
                <a:gd name="connsiteY1" fmla="*/ 0 h 481024"/>
                <a:gd name="connsiteX2" fmla="*/ 1687350 w 1687350"/>
                <a:gd name="connsiteY2" fmla="*/ 80172 h 481024"/>
                <a:gd name="connsiteX3" fmla="*/ 1687350 w 1687350"/>
                <a:gd name="connsiteY3" fmla="*/ 481024 h 481024"/>
                <a:gd name="connsiteX4" fmla="*/ 1687350 w 1687350"/>
                <a:gd name="connsiteY4" fmla="*/ 481024 h 481024"/>
                <a:gd name="connsiteX5" fmla="*/ 184150 w 1687350"/>
                <a:gd name="connsiteY5" fmla="*/ 481024 h 481024"/>
                <a:gd name="connsiteX6" fmla="*/ 0 w 1687350"/>
                <a:gd name="connsiteY6" fmla="*/ 481024 h 481024"/>
                <a:gd name="connsiteX7" fmla="*/ 184150 w 1687350"/>
                <a:gd name="connsiteY7" fmla="*/ 80172 h 481024"/>
                <a:gd name="connsiteX8" fmla="*/ 264322 w 1687350"/>
                <a:gd name="connsiteY8" fmla="*/ 0 h 481024"/>
                <a:gd name="connsiteX0" fmla="*/ 353222 w 1687350"/>
                <a:gd name="connsiteY0" fmla="*/ 0 h 481024"/>
                <a:gd name="connsiteX1" fmla="*/ 1607178 w 1687350"/>
                <a:gd name="connsiteY1" fmla="*/ 0 h 481024"/>
                <a:gd name="connsiteX2" fmla="*/ 1687350 w 1687350"/>
                <a:gd name="connsiteY2" fmla="*/ 80172 h 481024"/>
                <a:gd name="connsiteX3" fmla="*/ 1687350 w 1687350"/>
                <a:gd name="connsiteY3" fmla="*/ 481024 h 481024"/>
                <a:gd name="connsiteX4" fmla="*/ 1687350 w 1687350"/>
                <a:gd name="connsiteY4" fmla="*/ 481024 h 481024"/>
                <a:gd name="connsiteX5" fmla="*/ 184150 w 1687350"/>
                <a:gd name="connsiteY5" fmla="*/ 481024 h 481024"/>
                <a:gd name="connsiteX6" fmla="*/ 0 w 1687350"/>
                <a:gd name="connsiteY6" fmla="*/ 481024 h 481024"/>
                <a:gd name="connsiteX7" fmla="*/ 184150 w 1687350"/>
                <a:gd name="connsiteY7" fmla="*/ 80172 h 481024"/>
                <a:gd name="connsiteX8" fmla="*/ 353222 w 1687350"/>
                <a:gd name="connsiteY8" fmla="*/ 0 h 481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7350" h="481024">
                  <a:moveTo>
                    <a:pt x="353222" y="0"/>
                  </a:moveTo>
                  <a:lnTo>
                    <a:pt x="1607178" y="0"/>
                  </a:lnTo>
                  <a:cubicBezTo>
                    <a:pt x="1651456" y="0"/>
                    <a:pt x="1687350" y="35894"/>
                    <a:pt x="1687350" y="80172"/>
                  </a:cubicBezTo>
                  <a:lnTo>
                    <a:pt x="1687350" y="481024"/>
                  </a:lnTo>
                  <a:lnTo>
                    <a:pt x="1687350" y="481024"/>
                  </a:lnTo>
                  <a:lnTo>
                    <a:pt x="184150" y="481024"/>
                  </a:lnTo>
                  <a:lnTo>
                    <a:pt x="0" y="481024"/>
                  </a:lnTo>
                  <a:cubicBezTo>
                    <a:pt x="92075" y="280598"/>
                    <a:pt x="125280" y="160343"/>
                    <a:pt x="184150" y="80172"/>
                  </a:cubicBezTo>
                  <a:cubicBezTo>
                    <a:pt x="243020" y="1"/>
                    <a:pt x="308944" y="0"/>
                    <a:pt x="35322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solidFill>
                  <a:srgbClr val="FFFFFF"/>
                </a:solidFill>
              </a:endParaRPr>
            </a:p>
          </p:txBody>
        </p:sp>
      </p:grpSp>
      <p:sp>
        <p:nvSpPr>
          <p:cNvPr id="84997" name="TextBox 15"/>
          <p:cNvSpPr txBox="1">
            <a:spLocks noChangeArrowheads="1"/>
          </p:cNvSpPr>
          <p:nvPr/>
        </p:nvSpPr>
        <p:spPr bwMode="auto">
          <a:xfrm>
            <a:off x="460772" y="1141810"/>
            <a:ext cx="1599009" cy="415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spAutoFit/>
          </a:bodyPr>
          <a:lstStyle>
            <a:lvl1pPr defTabSz="1219200">
              <a:defRPr>
                <a:solidFill>
                  <a:schemeClr val="tx1"/>
                </a:solidFill>
                <a:latin typeface="Arial" panose="020B0604020202020204" pitchFamily="34" charset="0"/>
              </a:defRPr>
            </a:lvl1pPr>
            <a:lvl2pPr marL="990600" indent="-381000" defTabSz="1219200">
              <a:defRPr>
                <a:solidFill>
                  <a:schemeClr val="tx1"/>
                </a:solidFill>
                <a:latin typeface="Arial" panose="020B0604020202020204" pitchFamily="34" charset="0"/>
              </a:defRPr>
            </a:lvl2pPr>
            <a:lvl3pPr marL="1524000" indent="-304800" defTabSz="1219200">
              <a:defRPr>
                <a:solidFill>
                  <a:schemeClr val="tx1"/>
                </a:solidFill>
                <a:latin typeface="Arial" panose="020B0604020202020204" pitchFamily="34" charset="0"/>
              </a:defRPr>
            </a:lvl3pPr>
            <a:lvl4pPr marL="2133600" indent="-304800" defTabSz="1219200">
              <a:defRPr>
                <a:solidFill>
                  <a:schemeClr val="tx1"/>
                </a:solidFill>
                <a:latin typeface="Arial" panose="020B0604020202020204" pitchFamily="34" charset="0"/>
              </a:defRPr>
            </a:lvl4pPr>
            <a:lvl5pPr marL="2743200" indent="-304800" defTabSz="1219200">
              <a:defRPr>
                <a:solidFill>
                  <a:schemeClr val="tx1"/>
                </a:solidFill>
                <a:latin typeface="Arial" panose="020B0604020202020204" pitchFamily="34" charset="0"/>
              </a:defRPr>
            </a:lvl5pPr>
            <a:lvl6pPr marL="32004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6576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41148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5720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spcBef>
                <a:spcPct val="0"/>
              </a:spcBef>
              <a:spcAft>
                <a:spcPct val="0"/>
              </a:spcAft>
            </a:pPr>
            <a:r>
              <a:rPr lang="zh-CN" altLang="en-US" sz="2100" b="1">
                <a:solidFill>
                  <a:srgbClr val="000000"/>
                </a:solidFill>
                <a:ea typeface="黑体" panose="02010609060101010101" pitchFamily="49" charset="-122"/>
              </a:rPr>
              <a:t>拓 展 延 伸</a:t>
            </a:r>
          </a:p>
        </p:txBody>
      </p:sp>
      <p:sp>
        <p:nvSpPr>
          <p:cNvPr id="84999" name="Rectangle 7"/>
          <p:cNvSpPr>
            <a:spLocks noChangeArrowheads="1"/>
          </p:cNvSpPr>
          <p:nvPr/>
        </p:nvSpPr>
        <p:spPr bwMode="auto">
          <a:xfrm>
            <a:off x="439342" y="4318398"/>
            <a:ext cx="717351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buFont typeface="Arial" panose="020B0604020202020204" pitchFamily="34" charset="0"/>
              <a:buNone/>
            </a:pPr>
            <a:r>
              <a:rPr lang="zh-CN" altLang="en-US" sz="2400" b="1">
                <a:solidFill>
                  <a:srgbClr val="000000"/>
                </a:solidFill>
                <a:ea typeface="黑体" panose="02010609060101010101" pitchFamily="49" charset="-122"/>
              </a:rPr>
              <a:t>学以致用：弥勒（云南）的气压比标准大气压高还是低？高压锅为什么能很快煮熟食物？</a:t>
            </a:r>
            <a:endParaRPr lang="en-US" altLang="zh-CN" sz="2400" b="1">
              <a:solidFill>
                <a:srgbClr val="000000"/>
              </a:solidFill>
              <a:ea typeface="黑体" panose="02010609060101010101" pitchFamily="49" charset="-122"/>
            </a:endParaRPr>
          </a:p>
        </p:txBody>
      </p:sp>
      <p:sp>
        <p:nvSpPr>
          <p:cNvPr id="85000" name="Rectangle 8"/>
          <p:cNvSpPr>
            <a:spLocks noChangeArrowheads="1"/>
          </p:cNvSpPr>
          <p:nvPr/>
        </p:nvSpPr>
        <p:spPr bwMode="auto">
          <a:xfrm>
            <a:off x="301228" y="2651522"/>
            <a:ext cx="780573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buFont typeface="Arial" panose="020B0604020202020204" pitchFamily="34" charset="0"/>
              <a:buNone/>
            </a:pPr>
            <a:r>
              <a:rPr lang="zh-CN" altLang="en-US" sz="2700" b="1">
                <a:solidFill>
                  <a:srgbClr val="000000"/>
                </a:solidFill>
                <a:ea typeface="黑体" panose="02010609060101010101" pitchFamily="49" charset="-122"/>
              </a:rPr>
              <a:t>水的沸点受大气压强的影响</a:t>
            </a:r>
            <a:r>
              <a:rPr lang="en-US" altLang="zh-CN" sz="2700" b="1">
                <a:solidFill>
                  <a:srgbClr val="000000"/>
                </a:solidFill>
                <a:ea typeface="黑体" panose="02010609060101010101" pitchFamily="49" charset="-122"/>
              </a:rPr>
              <a:t>——</a:t>
            </a:r>
            <a:r>
              <a:rPr lang="zh-CN" altLang="en-US" sz="2700" b="1">
                <a:solidFill>
                  <a:srgbClr val="A50021"/>
                </a:solidFill>
                <a:ea typeface="黑体" panose="02010609060101010101" pitchFamily="49" charset="-122"/>
              </a:rPr>
              <a:t>气压增大，沸点升高，气压减小，沸点降低。</a:t>
            </a:r>
          </a:p>
        </p:txBody>
      </p:sp>
    </p:spTree>
    <p:extLst>
      <p:ext uri="{BB962C8B-B14F-4D97-AF65-F5344CB8AC3E}">
        <p14:creationId xmlns:p14="http://schemas.microsoft.com/office/powerpoint/2010/main" val="78116888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9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2" name="Rectangle 6"/>
          <p:cNvSpPr>
            <a:spLocks noChangeArrowheads="1"/>
          </p:cNvSpPr>
          <p:nvPr/>
        </p:nvSpPr>
        <p:spPr bwMode="auto">
          <a:xfrm>
            <a:off x="3256360" y="857250"/>
            <a:ext cx="1837362"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3000" b="1">
                <a:solidFill>
                  <a:srgbClr val="000000"/>
                </a:solidFill>
                <a:ea typeface="黑体" panose="02010609060101010101" pitchFamily="49" charset="-122"/>
              </a:rPr>
              <a:t>三、液 化</a:t>
            </a:r>
          </a:p>
        </p:txBody>
      </p:sp>
      <p:sp>
        <p:nvSpPr>
          <p:cNvPr id="80908" name="直接连接符 8"/>
          <p:cNvSpPr>
            <a:spLocks noChangeShapeType="1"/>
          </p:cNvSpPr>
          <p:nvPr/>
        </p:nvSpPr>
        <p:spPr bwMode="auto">
          <a:xfrm flipV="1">
            <a:off x="0" y="4493419"/>
            <a:ext cx="9144000" cy="48816"/>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80909" name="直接连接符 8"/>
          <p:cNvSpPr>
            <a:spLocks noChangeShapeType="1"/>
          </p:cNvSpPr>
          <p:nvPr/>
        </p:nvSpPr>
        <p:spPr bwMode="auto">
          <a:xfrm flipV="1">
            <a:off x="9525" y="4550569"/>
            <a:ext cx="9144000" cy="48816"/>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80910" name="矩形 3"/>
          <p:cNvSpPr>
            <a:spLocks noChangeArrowheads="1"/>
          </p:cNvSpPr>
          <p:nvPr/>
        </p:nvSpPr>
        <p:spPr bwMode="auto">
          <a:xfrm>
            <a:off x="0" y="2034779"/>
            <a:ext cx="9144000" cy="3255169"/>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80911" name="矩形 7"/>
          <p:cNvSpPr>
            <a:spLocks noChangeArrowheads="1"/>
          </p:cNvSpPr>
          <p:nvPr/>
        </p:nvSpPr>
        <p:spPr bwMode="auto">
          <a:xfrm>
            <a:off x="189310" y="1322785"/>
            <a:ext cx="1415653" cy="1751409"/>
          </a:xfrm>
          <a:prstGeom prst="rect">
            <a:avLst/>
          </a:prstGeom>
          <a:solidFill>
            <a:srgbClr val="009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80912" name="直角三角形 8"/>
          <p:cNvSpPr>
            <a:spLocks noChangeArrowheads="1"/>
          </p:cNvSpPr>
          <p:nvPr/>
        </p:nvSpPr>
        <p:spPr bwMode="auto">
          <a:xfrm>
            <a:off x="1603772" y="1310878"/>
            <a:ext cx="152400" cy="757238"/>
          </a:xfrm>
          <a:prstGeom prst="rtTriangle">
            <a:avLst/>
          </a:prstGeom>
          <a:solidFill>
            <a:srgbClr val="0082D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80913" name="直角三角形 9"/>
          <p:cNvSpPr>
            <a:spLocks noChangeArrowheads="1"/>
          </p:cNvSpPr>
          <p:nvPr/>
        </p:nvSpPr>
        <p:spPr bwMode="auto">
          <a:xfrm flipH="1">
            <a:off x="28575" y="1295400"/>
            <a:ext cx="151210" cy="757238"/>
          </a:xfrm>
          <a:prstGeom prst="rtTriangle">
            <a:avLst/>
          </a:prstGeom>
          <a:solidFill>
            <a:srgbClr val="0082D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80914" name="Text Box 18"/>
          <p:cNvSpPr txBox="1">
            <a:spLocks noChangeArrowheads="1"/>
          </p:cNvSpPr>
          <p:nvPr/>
        </p:nvSpPr>
        <p:spPr bwMode="auto">
          <a:xfrm>
            <a:off x="577365" y="1626394"/>
            <a:ext cx="600164" cy="154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fontAlgn="base">
              <a:spcBef>
                <a:spcPct val="50000"/>
              </a:spcBef>
              <a:spcAft>
                <a:spcPct val="0"/>
              </a:spcAft>
              <a:buFont typeface="Arial" panose="020B0604020202020204" pitchFamily="34" charset="0"/>
              <a:buNone/>
            </a:pPr>
            <a:r>
              <a:rPr lang="zh-CN" altLang="en-US" sz="2700" b="1">
                <a:solidFill>
                  <a:srgbClr val="FFFFFF"/>
                </a:solidFill>
                <a:ea typeface="微软雅黑" panose="020B0503020204020204" pitchFamily="34" charset="-122"/>
              </a:rPr>
              <a:t>观察思考</a:t>
            </a:r>
          </a:p>
        </p:txBody>
      </p:sp>
      <p:sp>
        <p:nvSpPr>
          <p:cNvPr id="80915" name="Rectangle 19"/>
          <p:cNvSpPr>
            <a:spLocks noChangeArrowheads="1"/>
          </p:cNvSpPr>
          <p:nvPr/>
        </p:nvSpPr>
        <p:spPr bwMode="auto">
          <a:xfrm>
            <a:off x="1644254" y="2090738"/>
            <a:ext cx="5247084" cy="3804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160000"/>
              </a:lnSpc>
              <a:spcBef>
                <a:spcPct val="0"/>
              </a:spcBef>
              <a:spcAft>
                <a:spcPct val="0"/>
              </a:spcAft>
              <a:buFont typeface="Arial" panose="020B0604020202020204" pitchFamily="34" charset="0"/>
              <a:buNone/>
            </a:pPr>
            <a:r>
              <a:rPr lang="en-US" altLang="zh-CN" sz="2100">
                <a:solidFill>
                  <a:srgbClr val="000000"/>
                </a:solidFill>
                <a:latin typeface="黑体" panose="02010609060101010101" pitchFamily="49" charset="-122"/>
                <a:ea typeface="黑体" panose="02010609060101010101" pitchFamily="49" charset="-122"/>
              </a:rPr>
              <a:t>1</a:t>
            </a:r>
            <a:r>
              <a:rPr lang="zh-CN" altLang="en-US" sz="2100">
                <a:solidFill>
                  <a:srgbClr val="000000"/>
                </a:solidFill>
                <a:latin typeface="黑体" panose="02010609060101010101" pitchFamily="49" charset="-122"/>
                <a:ea typeface="黑体" panose="02010609060101010101" pitchFamily="49" charset="-122"/>
              </a:rPr>
              <a:t>、观察</a:t>
            </a:r>
            <a:r>
              <a:rPr lang="zh-CN" altLang="en-US" sz="2100">
                <a:solidFill>
                  <a:srgbClr val="000000"/>
                </a:solidFill>
                <a:ea typeface="黑体" panose="02010609060101010101" pitchFamily="49" charset="-122"/>
              </a:rPr>
              <a:t>“</a:t>
            </a:r>
            <a:r>
              <a:rPr lang="zh-CN" altLang="en-US" sz="2100">
                <a:solidFill>
                  <a:srgbClr val="000000"/>
                </a:solidFill>
                <a:latin typeface="黑体" panose="02010609060101010101" pitchFamily="49" charset="-122"/>
                <a:ea typeface="黑体" panose="02010609060101010101" pitchFamily="49" charset="-122"/>
              </a:rPr>
              <a:t>人工造雾</a:t>
            </a:r>
            <a:r>
              <a:rPr lang="zh-CN" altLang="en-US" sz="2100">
                <a:solidFill>
                  <a:srgbClr val="000000"/>
                </a:solidFill>
                <a:ea typeface="黑体" panose="02010609060101010101" pitchFamily="49" charset="-122"/>
              </a:rPr>
              <a:t>”</a:t>
            </a:r>
            <a:r>
              <a:rPr lang="zh-CN" altLang="en-US" sz="2100">
                <a:solidFill>
                  <a:srgbClr val="000000"/>
                </a:solidFill>
                <a:latin typeface="黑体" panose="02010609060101010101" pitchFamily="49" charset="-122"/>
                <a:ea typeface="黑体" panose="02010609060101010101" pitchFamily="49" charset="-122"/>
              </a:rPr>
              <a:t>现象，冰冷的烧杯为什么变热？</a:t>
            </a:r>
          </a:p>
          <a:p>
            <a:pPr fontAlgn="base">
              <a:lnSpc>
                <a:spcPct val="160000"/>
              </a:lnSpc>
              <a:spcBef>
                <a:spcPct val="0"/>
              </a:spcBef>
              <a:spcAft>
                <a:spcPct val="0"/>
              </a:spcAft>
              <a:buFont typeface="Arial" panose="020B0604020202020204" pitchFamily="34" charset="0"/>
              <a:buNone/>
            </a:pPr>
            <a:r>
              <a:rPr lang="en-US" altLang="zh-CN" sz="2100">
                <a:solidFill>
                  <a:srgbClr val="000000"/>
                </a:solidFill>
                <a:latin typeface="黑体" panose="02010609060101010101" pitchFamily="49" charset="-122"/>
                <a:ea typeface="黑体" panose="02010609060101010101" pitchFamily="49" charset="-122"/>
              </a:rPr>
              <a:t>2</a:t>
            </a:r>
            <a:r>
              <a:rPr lang="zh-CN" altLang="en-US" sz="2100">
                <a:solidFill>
                  <a:srgbClr val="000000"/>
                </a:solidFill>
                <a:latin typeface="黑体" panose="02010609060101010101" pitchFamily="49" charset="-122"/>
                <a:ea typeface="黑体" panose="02010609060101010101" pitchFamily="49" charset="-122"/>
              </a:rPr>
              <a:t>、为什么冰冻的矿泉水瓶会</a:t>
            </a:r>
            <a:r>
              <a:rPr lang="zh-CN" altLang="en-US" sz="2100">
                <a:solidFill>
                  <a:srgbClr val="000000"/>
                </a:solidFill>
                <a:ea typeface="黑体" panose="02010609060101010101" pitchFamily="49" charset="-122"/>
              </a:rPr>
              <a:t>“</a:t>
            </a:r>
            <a:r>
              <a:rPr lang="zh-CN" altLang="en-US" sz="2100">
                <a:solidFill>
                  <a:srgbClr val="000000"/>
                </a:solidFill>
                <a:latin typeface="黑体" panose="02010609060101010101" pitchFamily="49" charset="-122"/>
                <a:ea typeface="黑体" panose="02010609060101010101" pitchFamily="49" charset="-122"/>
              </a:rPr>
              <a:t>冒汗</a:t>
            </a:r>
            <a:r>
              <a:rPr lang="zh-CN" altLang="en-US" sz="2100">
                <a:solidFill>
                  <a:srgbClr val="000000"/>
                </a:solidFill>
                <a:ea typeface="黑体" panose="02010609060101010101" pitchFamily="49" charset="-122"/>
              </a:rPr>
              <a:t>”</a:t>
            </a:r>
            <a:r>
              <a:rPr lang="zh-CN" altLang="en-US" sz="2100">
                <a:solidFill>
                  <a:srgbClr val="000000"/>
                </a:solidFill>
                <a:latin typeface="黑体" panose="02010609060101010101" pitchFamily="49" charset="-122"/>
                <a:ea typeface="黑体" panose="02010609060101010101" pitchFamily="49" charset="-122"/>
              </a:rPr>
              <a:t>？</a:t>
            </a:r>
          </a:p>
          <a:p>
            <a:pPr fontAlgn="base">
              <a:lnSpc>
                <a:spcPct val="160000"/>
              </a:lnSpc>
              <a:spcBef>
                <a:spcPct val="0"/>
              </a:spcBef>
              <a:spcAft>
                <a:spcPct val="0"/>
              </a:spcAft>
              <a:buFont typeface="Arial" panose="020B0604020202020204" pitchFamily="34" charset="0"/>
              <a:buNone/>
            </a:pPr>
            <a:r>
              <a:rPr lang="en-US" altLang="zh-CN" sz="2100">
                <a:solidFill>
                  <a:srgbClr val="000000"/>
                </a:solidFill>
                <a:latin typeface="黑体" panose="02010609060101010101" pitchFamily="49" charset="-122"/>
                <a:ea typeface="黑体" panose="02010609060101010101" pitchFamily="49" charset="-122"/>
              </a:rPr>
              <a:t>3</a:t>
            </a:r>
            <a:r>
              <a:rPr lang="zh-CN" altLang="en-US" sz="2100">
                <a:solidFill>
                  <a:srgbClr val="000000"/>
                </a:solidFill>
                <a:latin typeface="黑体" panose="02010609060101010101" pitchFamily="49" charset="-122"/>
                <a:ea typeface="黑体" panose="02010609060101010101" pitchFamily="49" charset="-122"/>
              </a:rPr>
              <a:t>、烧水时，壶嘴上方会出现大量</a:t>
            </a:r>
            <a:r>
              <a:rPr lang="zh-CN" altLang="en-US" sz="2100">
                <a:solidFill>
                  <a:srgbClr val="000000"/>
                </a:solidFill>
                <a:ea typeface="黑体" panose="02010609060101010101" pitchFamily="49" charset="-122"/>
              </a:rPr>
              <a:t>“</a:t>
            </a:r>
            <a:r>
              <a:rPr lang="zh-CN" altLang="en-US" sz="2100">
                <a:solidFill>
                  <a:srgbClr val="000000"/>
                </a:solidFill>
                <a:latin typeface="黑体" panose="02010609060101010101" pitchFamily="49" charset="-122"/>
                <a:ea typeface="黑体" panose="02010609060101010101" pitchFamily="49" charset="-122"/>
              </a:rPr>
              <a:t>白气</a:t>
            </a:r>
            <a:r>
              <a:rPr lang="zh-CN" altLang="en-US" sz="2100">
                <a:solidFill>
                  <a:srgbClr val="000000"/>
                </a:solidFill>
                <a:ea typeface="黑体" panose="02010609060101010101" pitchFamily="49" charset="-122"/>
              </a:rPr>
              <a:t>”</a:t>
            </a:r>
            <a:r>
              <a:rPr lang="zh-CN" altLang="en-US" sz="2100">
                <a:solidFill>
                  <a:srgbClr val="000000"/>
                </a:solidFill>
                <a:latin typeface="黑体" panose="02010609060101010101" pitchFamily="49" charset="-122"/>
                <a:ea typeface="黑体" panose="02010609060101010101" pitchFamily="49" charset="-122"/>
              </a:rPr>
              <a:t>，但是最靠近壶嘴的地方反而不出现</a:t>
            </a:r>
            <a:r>
              <a:rPr lang="zh-CN" altLang="en-US" sz="2100">
                <a:solidFill>
                  <a:srgbClr val="000000"/>
                </a:solidFill>
                <a:ea typeface="黑体" panose="02010609060101010101" pitchFamily="49" charset="-122"/>
              </a:rPr>
              <a:t>“</a:t>
            </a:r>
            <a:r>
              <a:rPr lang="zh-CN" altLang="en-US" sz="2100">
                <a:solidFill>
                  <a:srgbClr val="000000"/>
                </a:solidFill>
                <a:latin typeface="黑体" panose="02010609060101010101" pitchFamily="49" charset="-122"/>
                <a:ea typeface="黑体" panose="02010609060101010101" pitchFamily="49" charset="-122"/>
              </a:rPr>
              <a:t>白气</a:t>
            </a:r>
            <a:r>
              <a:rPr lang="zh-CN" altLang="en-US" sz="2100">
                <a:solidFill>
                  <a:srgbClr val="000000"/>
                </a:solidFill>
                <a:ea typeface="黑体" panose="02010609060101010101" pitchFamily="49" charset="-122"/>
              </a:rPr>
              <a:t>”</a:t>
            </a:r>
            <a:r>
              <a:rPr lang="zh-CN" altLang="en-US" sz="2100">
                <a:solidFill>
                  <a:srgbClr val="000000"/>
                </a:solidFill>
                <a:latin typeface="黑体" panose="02010609060101010101" pitchFamily="49" charset="-122"/>
                <a:ea typeface="黑体" panose="02010609060101010101" pitchFamily="49" charset="-122"/>
              </a:rPr>
              <a:t>，为什么？</a:t>
            </a:r>
          </a:p>
          <a:p>
            <a:pPr fontAlgn="base">
              <a:lnSpc>
                <a:spcPct val="160000"/>
              </a:lnSpc>
              <a:spcBef>
                <a:spcPct val="0"/>
              </a:spcBef>
              <a:spcAft>
                <a:spcPct val="0"/>
              </a:spcAft>
              <a:buFont typeface="Arial" panose="020B0604020202020204" pitchFamily="34" charset="0"/>
              <a:buNone/>
            </a:pPr>
            <a:r>
              <a:rPr lang="zh-CN" altLang="en-US" sz="2475">
                <a:solidFill>
                  <a:srgbClr val="FF663C"/>
                </a:solidFill>
                <a:latin typeface="黑体" panose="02010609060101010101" pitchFamily="49" charset="-122"/>
                <a:ea typeface="黑体" panose="02010609060101010101" pitchFamily="49" charset="-122"/>
              </a:rPr>
              <a:t>说明：</a:t>
            </a:r>
          </a:p>
        </p:txBody>
      </p:sp>
      <p:cxnSp>
        <p:nvCxnSpPr>
          <p:cNvPr id="80917" name="直接连接符 12"/>
          <p:cNvCxnSpPr>
            <a:cxnSpLocks noChangeShapeType="1"/>
          </p:cNvCxnSpPr>
          <p:nvPr/>
        </p:nvCxnSpPr>
        <p:spPr bwMode="auto">
          <a:xfrm>
            <a:off x="6631782" y="4637485"/>
            <a:ext cx="2512219" cy="8334"/>
          </a:xfrm>
          <a:prstGeom prst="line">
            <a:avLst/>
          </a:prstGeom>
          <a:noFill/>
          <a:ln w="57150">
            <a:solidFill>
              <a:schemeClr val="bg1"/>
            </a:solidFill>
            <a:round/>
            <a:headEnd/>
            <a:tailEnd/>
          </a:ln>
          <a:extLst>
            <a:ext uri="{909E8E84-426E-40DD-AFC4-6F175D3DCCD1}">
              <a14:hiddenFill xmlns:a14="http://schemas.microsoft.com/office/drawing/2010/main">
                <a:noFill/>
              </a14:hiddenFill>
            </a:ext>
          </a:extLst>
        </p:spPr>
      </p:cxnSp>
      <p:pic>
        <p:nvPicPr>
          <p:cNvPr id="80919" name="Picture 23" descr="烧开水"/>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4669" y="2278856"/>
            <a:ext cx="2269331"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920" name="Rectangle 24"/>
          <p:cNvSpPr>
            <a:spLocks noChangeArrowheads="1"/>
          </p:cNvSpPr>
          <p:nvPr/>
        </p:nvSpPr>
        <p:spPr bwMode="auto">
          <a:xfrm>
            <a:off x="2578894" y="5372100"/>
            <a:ext cx="5288627" cy="473206"/>
          </a:xfrm>
          <a:prstGeom prst="rect">
            <a:avLst/>
          </a:prstGeom>
          <a:solidFill>
            <a:srgbClr val="4AB4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475" b="1">
                <a:solidFill>
                  <a:srgbClr val="A50021"/>
                </a:solidFill>
                <a:ea typeface="黑体" panose="02010609060101010101" pitchFamily="49" charset="-122"/>
              </a:rPr>
              <a:t>水蒸气遇冷会液化，且液化会放热。</a:t>
            </a:r>
          </a:p>
        </p:txBody>
      </p:sp>
      <p:cxnSp>
        <p:nvCxnSpPr>
          <p:cNvPr id="80921" name="直接连接符 11"/>
          <p:cNvCxnSpPr>
            <a:cxnSpLocks noChangeShapeType="1"/>
          </p:cNvCxnSpPr>
          <p:nvPr/>
        </p:nvCxnSpPr>
        <p:spPr bwMode="auto">
          <a:xfrm flipV="1">
            <a:off x="0" y="3315891"/>
            <a:ext cx="1690688" cy="14288"/>
          </a:xfrm>
          <a:prstGeom prst="line">
            <a:avLst/>
          </a:prstGeom>
          <a:noFill/>
          <a:ln w="57150">
            <a:solidFill>
              <a:schemeClr val="bg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22119759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9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2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ChangeArrowheads="1"/>
          </p:cNvSpPr>
          <p:nvPr/>
        </p:nvSpPr>
        <p:spPr bwMode="auto">
          <a:xfrm>
            <a:off x="257176" y="1907166"/>
            <a:ext cx="3651647" cy="438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809625">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spcBef>
                <a:spcPct val="0"/>
              </a:spcBef>
              <a:spcAft>
                <a:spcPct val="0"/>
              </a:spcAft>
              <a:buFont typeface="Arial" panose="020B0604020202020204" pitchFamily="34" charset="0"/>
              <a:buNone/>
            </a:pPr>
            <a:r>
              <a:rPr lang="zh-CN" altLang="en-US" sz="2250" b="1">
                <a:solidFill>
                  <a:srgbClr val="000000"/>
                </a:solidFill>
                <a:ea typeface="黑体" panose="02010609060101010101" pitchFamily="49" charset="-122"/>
              </a:rPr>
              <a:t>写出液化的两种方法：</a:t>
            </a:r>
          </a:p>
        </p:txBody>
      </p:sp>
      <p:sp>
        <p:nvSpPr>
          <p:cNvPr id="52229" name="Rectangle 5"/>
          <p:cNvSpPr>
            <a:spLocks noChangeArrowheads="1"/>
          </p:cNvSpPr>
          <p:nvPr/>
        </p:nvSpPr>
        <p:spPr bwMode="auto">
          <a:xfrm>
            <a:off x="3863579" y="1825229"/>
            <a:ext cx="33153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700" b="1">
                <a:solidFill>
                  <a:srgbClr val="000000"/>
                </a:solidFill>
                <a:ea typeface="黑体" panose="02010609060101010101" pitchFamily="49" charset="-122"/>
              </a:rPr>
              <a:t>降低温度和压缩体积</a:t>
            </a:r>
          </a:p>
        </p:txBody>
      </p:sp>
      <p:sp>
        <p:nvSpPr>
          <p:cNvPr id="52230" name="Rectangle 6"/>
          <p:cNvSpPr>
            <a:spLocks noChangeArrowheads="1"/>
          </p:cNvSpPr>
          <p:nvPr/>
        </p:nvSpPr>
        <p:spPr bwMode="auto">
          <a:xfrm>
            <a:off x="1056085" y="4967287"/>
            <a:ext cx="7840608" cy="47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475" b="1">
                <a:solidFill>
                  <a:srgbClr val="A50021"/>
                </a:solidFill>
                <a:ea typeface="黑体" panose="02010609060101010101" pitchFamily="49" charset="-122"/>
              </a:rPr>
              <a:t>通常情况下为获得更好地液化效果两种方式同时进行。</a:t>
            </a:r>
          </a:p>
        </p:txBody>
      </p:sp>
      <p:sp>
        <p:nvSpPr>
          <p:cNvPr id="52231" name="Rectangle 7"/>
          <p:cNvSpPr>
            <a:spLocks noChangeArrowheads="1"/>
          </p:cNvSpPr>
          <p:nvPr/>
        </p:nvSpPr>
        <p:spPr bwMode="auto">
          <a:xfrm>
            <a:off x="2184797" y="2872979"/>
            <a:ext cx="6090047"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200000"/>
              </a:lnSpc>
              <a:spcBef>
                <a:spcPct val="0"/>
              </a:spcBef>
              <a:spcAft>
                <a:spcPct val="0"/>
              </a:spcAft>
              <a:buFont typeface="Arial" panose="020B0604020202020204" pitchFamily="34" charset="0"/>
              <a:buNone/>
            </a:pPr>
            <a:r>
              <a:rPr lang="zh-CN" altLang="en-US" sz="2475">
                <a:solidFill>
                  <a:srgbClr val="000000"/>
                </a:solidFill>
                <a:ea typeface="黑体" panose="02010609060101010101" pitchFamily="49" charset="-122"/>
              </a:rPr>
              <a:t>露珠和雾的形成，冰冻的饮料罐会“冒汗”</a:t>
            </a:r>
          </a:p>
          <a:p>
            <a:pPr fontAlgn="base">
              <a:lnSpc>
                <a:spcPct val="200000"/>
              </a:lnSpc>
              <a:spcBef>
                <a:spcPct val="0"/>
              </a:spcBef>
              <a:spcAft>
                <a:spcPct val="0"/>
              </a:spcAft>
              <a:buFont typeface="Arial" panose="020B0604020202020204" pitchFamily="34" charset="0"/>
              <a:buNone/>
            </a:pPr>
            <a:r>
              <a:rPr lang="zh-CN" altLang="en-US" sz="2475">
                <a:solidFill>
                  <a:srgbClr val="000000"/>
                </a:solidFill>
                <a:ea typeface="黑体" panose="02010609060101010101" pitchFamily="49" charset="-122"/>
              </a:rPr>
              <a:t>气体打火机，液化石油气。</a:t>
            </a:r>
          </a:p>
        </p:txBody>
      </p:sp>
      <p:sp>
        <p:nvSpPr>
          <p:cNvPr id="2" name="矩形 1"/>
          <p:cNvSpPr>
            <a:spLocks noChangeArrowheads="1"/>
          </p:cNvSpPr>
          <p:nvPr/>
        </p:nvSpPr>
        <p:spPr bwMode="auto">
          <a:xfrm rot="-1008531">
            <a:off x="-606028" y="1031082"/>
            <a:ext cx="3795713" cy="502444"/>
          </a:xfrm>
          <a:prstGeom prst="rect">
            <a:avLst/>
          </a:prstGeom>
          <a:solidFill>
            <a:srgbClr val="D9D9D9"/>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lIns="91438" tIns="45719" rIns="91438" bIns="45719" anchor="ctr"/>
          <a:lstStyle>
            <a:lvl1pPr defTabSz="1219200">
              <a:defRPr>
                <a:solidFill>
                  <a:schemeClr val="tx1"/>
                </a:solidFill>
                <a:latin typeface="Arial" panose="020B0604020202020204" pitchFamily="34" charset="0"/>
              </a:defRPr>
            </a:lvl1pPr>
            <a:lvl2pPr marL="990600" indent="-381000" defTabSz="1219200">
              <a:defRPr>
                <a:solidFill>
                  <a:schemeClr val="tx1"/>
                </a:solidFill>
                <a:latin typeface="Arial" panose="020B0604020202020204" pitchFamily="34" charset="0"/>
              </a:defRPr>
            </a:lvl2pPr>
            <a:lvl3pPr marL="1524000" indent="-304800" defTabSz="1219200">
              <a:defRPr>
                <a:solidFill>
                  <a:schemeClr val="tx1"/>
                </a:solidFill>
                <a:latin typeface="Arial" panose="020B0604020202020204" pitchFamily="34" charset="0"/>
              </a:defRPr>
            </a:lvl3pPr>
            <a:lvl4pPr marL="2133600" indent="-304800" defTabSz="1219200">
              <a:defRPr>
                <a:solidFill>
                  <a:schemeClr val="tx1"/>
                </a:solidFill>
                <a:latin typeface="Arial" panose="020B0604020202020204" pitchFamily="34" charset="0"/>
              </a:defRPr>
            </a:lvl4pPr>
            <a:lvl5pPr marL="2743200" indent="-304800" defTabSz="1219200">
              <a:defRPr>
                <a:solidFill>
                  <a:schemeClr val="tx1"/>
                </a:solidFill>
                <a:latin typeface="Arial" panose="020B0604020202020204" pitchFamily="34" charset="0"/>
              </a:defRPr>
            </a:lvl5pPr>
            <a:lvl6pPr marL="32004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6576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41148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572000" indent="-304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spcBef>
                <a:spcPct val="0"/>
              </a:spcBef>
              <a:spcAft>
                <a:spcPct val="0"/>
              </a:spcAft>
            </a:pPr>
            <a:r>
              <a:rPr lang="zh-CN" altLang="en-US" b="1">
                <a:solidFill>
                  <a:srgbClr val="000000"/>
                </a:solidFill>
                <a:latin typeface="黑体" panose="02010609060101010101" pitchFamily="49" charset="-122"/>
                <a:ea typeface="黑体" panose="02010609060101010101" pitchFamily="49" charset="-122"/>
              </a:rPr>
              <a:t>    </a:t>
            </a:r>
            <a:r>
              <a:rPr lang="zh-CN" altLang="en-US" sz="1650" b="1">
                <a:solidFill>
                  <a:srgbClr val="000000"/>
                </a:solidFill>
                <a:latin typeface="黑体" panose="02010609060101010101" pitchFamily="49" charset="-122"/>
                <a:ea typeface="黑体" panose="02010609060101010101" pitchFamily="49" charset="-122"/>
              </a:rPr>
              <a:t>阅读教材（</a:t>
            </a:r>
            <a:r>
              <a:rPr lang="en-US" altLang="zh-CN" sz="1650" b="1">
                <a:solidFill>
                  <a:srgbClr val="000000"/>
                </a:solidFill>
                <a:latin typeface="黑体" panose="02010609060101010101" pitchFamily="49" charset="-122"/>
                <a:ea typeface="黑体" panose="02010609060101010101" pitchFamily="49" charset="-122"/>
              </a:rPr>
              <a:t>P.61</a:t>
            </a:r>
            <a:r>
              <a:rPr lang="zh-CN" altLang="en-US" sz="1650" b="1">
                <a:solidFill>
                  <a:srgbClr val="000000"/>
                </a:solidFill>
                <a:latin typeface="黑体" panose="02010609060101010101" pitchFamily="49" charset="-122"/>
                <a:ea typeface="黑体" panose="02010609060101010101" pitchFamily="49" charset="-122"/>
              </a:rPr>
              <a:t>第四自然段</a:t>
            </a:r>
            <a:r>
              <a:rPr lang="en-US" altLang="zh-CN" sz="1650" b="1">
                <a:solidFill>
                  <a:srgbClr val="000000"/>
                </a:solidFill>
                <a:latin typeface="黑体" panose="02010609060101010101" pitchFamily="49" charset="-122"/>
                <a:ea typeface="黑体" panose="02010609060101010101" pitchFamily="49" charset="-122"/>
              </a:rPr>
              <a:t>)</a:t>
            </a:r>
            <a:endParaRPr lang="zh-CN" altLang="en-US" sz="1650" b="1">
              <a:solidFill>
                <a:srgbClr val="000000"/>
              </a:solidFill>
              <a:latin typeface="黑体" panose="02010609060101010101" pitchFamily="49" charset="-122"/>
              <a:ea typeface="黑体" panose="02010609060101010101" pitchFamily="49" charset="-122"/>
            </a:endParaRPr>
          </a:p>
        </p:txBody>
      </p:sp>
      <p:grpSp>
        <p:nvGrpSpPr>
          <p:cNvPr id="52241" name="Group 17"/>
          <p:cNvGrpSpPr>
            <a:grpSpLocks/>
          </p:cNvGrpSpPr>
          <p:nvPr/>
        </p:nvGrpSpPr>
        <p:grpSpPr bwMode="auto">
          <a:xfrm>
            <a:off x="7224713" y="2199085"/>
            <a:ext cx="1479947" cy="756047"/>
            <a:chOff x="5636" y="1127"/>
            <a:chExt cx="1243" cy="635"/>
          </a:xfrm>
        </p:grpSpPr>
        <p:sp>
          <p:nvSpPr>
            <p:cNvPr id="52239" name="AutoShape 15"/>
            <p:cNvSpPr>
              <a:spLocks noChangeArrowheads="1"/>
            </p:cNvSpPr>
            <p:nvPr/>
          </p:nvSpPr>
          <p:spPr bwMode="auto">
            <a:xfrm rot="-716185">
              <a:off x="5644" y="1127"/>
              <a:ext cx="1235" cy="635"/>
            </a:xfrm>
            <a:prstGeom prst="wedgeRectCallout">
              <a:avLst>
                <a:gd name="adj1" fmla="val -54366"/>
                <a:gd name="adj2" fmla="val 7727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52240" name="Rectangle 16"/>
            <p:cNvSpPr>
              <a:spLocks noChangeArrowheads="1"/>
            </p:cNvSpPr>
            <p:nvPr/>
          </p:nvSpPr>
          <p:spPr bwMode="auto">
            <a:xfrm rot="20883815">
              <a:off x="5636" y="1247"/>
              <a:ext cx="1227" cy="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475" b="1">
                  <a:solidFill>
                    <a:srgbClr val="FF663C"/>
                  </a:solidFill>
                  <a:ea typeface="黑体" panose="02010609060101010101" pitchFamily="49" charset="-122"/>
                </a:rPr>
                <a:t>降低温度</a:t>
              </a:r>
            </a:p>
          </p:txBody>
        </p:sp>
      </p:grpSp>
      <p:grpSp>
        <p:nvGrpSpPr>
          <p:cNvPr id="52247" name="Group 23"/>
          <p:cNvGrpSpPr>
            <a:grpSpLocks/>
          </p:cNvGrpSpPr>
          <p:nvPr/>
        </p:nvGrpSpPr>
        <p:grpSpPr bwMode="auto">
          <a:xfrm>
            <a:off x="569119" y="3481388"/>
            <a:ext cx="1460896" cy="895350"/>
            <a:chOff x="417" y="2180"/>
            <a:chExt cx="1227" cy="752"/>
          </a:xfrm>
        </p:grpSpPr>
        <p:sp>
          <p:nvSpPr>
            <p:cNvPr id="52245" name="AutoShape 21"/>
            <p:cNvSpPr>
              <a:spLocks noChangeArrowheads="1"/>
            </p:cNvSpPr>
            <p:nvPr/>
          </p:nvSpPr>
          <p:spPr bwMode="auto">
            <a:xfrm rot="11623240">
              <a:off x="506" y="2180"/>
              <a:ext cx="1127" cy="752"/>
            </a:xfrm>
            <a:prstGeom prst="wedgeRectCallout">
              <a:avLst>
                <a:gd name="adj1" fmla="val -74958"/>
                <a:gd name="adj2" fmla="val -1240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lstStyle/>
            <a:p>
              <a:pPr algn="ct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52246" name="Rectangle 22"/>
            <p:cNvSpPr>
              <a:spLocks noChangeArrowheads="1"/>
            </p:cNvSpPr>
            <p:nvPr/>
          </p:nvSpPr>
          <p:spPr bwMode="auto">
            <a:xfrm rot="961417">
              <a:off x="417" y="2363"/>
              <a:ext cx="1227" cy="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475" b="1">
                  <a:solidFill>
                    <a:srgbClr val="FF663C"/>
                  </a:solidFill>
                  <a:ea typeface="黑体" panose="02010609060101010101" pitchFamily="49" charset="-122"/>
                </a:rPr>
                <a:t>压缩体积</a:t>
              </a:r>
            </a:p>
          </p:txBody>
        </p:sp>
      </p:grpSp>
    </p:spTree>
    <p:extLst>
      <p:ext uri="{BB962C8B-B14F-4D97-AF65-F5344CB8AC3E}">
        <p14:creationId xmlns:p14="http://schemas.microsoft.com/office/powerpoint/2010/main" val="422618215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nodeType="clickEffect">
                                  <p:stCondLst>
                                    <p:cond delay="0"/>
                                  </p:stCondLst>
                                  <p:childTnLst>
                                    <p:set>
                                      <p:cBhvr>
                                        <p:cTn id="14" dur="1" fill="hold">
                                          <p:stCondLst>
                                            <p:cond delay="0"/>
                                          </p:stCondLst>
                                        </p:cTn>
                                        <p:tgtEl>
                                          <p:spTgt spid="52241"/>
                                        </p:tgtEl>
                                        <p:attrNameLst>
                                          <p:attrName>style.visibility</p:attrName>
                                        </p:attrNameLst>
                                      </p:cBhvr>
                                      <p:to>
                                        <p:strVal val="visible"/>
                                      </p:to>
                                    </p:set>
                                    <p:anim calcmode="lin" valueType="num">
                                      <p:cBhvr>
                                        <p:cTn id="15" dur="1000" fill="hold"/>
                                        <p:tgtEl>
                                          <p:spTgt spid="52241"/>
                                        </p:tgtEl>
                                        <p:attrNameLst>
                                          <p:attrName>ppt_w</p:attrName>
                                        </p:attrNameLst>
                                      </p:cBhvr>
                                      <p:tavLst>
                                        <p:tav tm="0">
                                          <p:val>
                                            <p:strVal val="#ppt_w*0.70"/>
                                          </p:val>
                                        </p:tav>
                                        <p:tav tm="100000">
                                          <p:val>
                                            <p:strVal val="#ppt_w"/>
                                          </p:val>
                                        </p:tav>
                                      </p:tavLst>
                                    </p:anim>
                                    <p:anim calcmode="lin" valueType="num">
                                      <p:cBhvr>
                                        <p:cTn id="16" dur="1000" fill="hold"/>
                                        <p:tgtEl>
                                          <p:spTgt spid="52241"/>
                                        </p:tgtEl>
                                        <p:attrNameLst>
                                          <p:attrName>ppt_h</p:attrName>
                                        </p:attrNameLst>
                                      </p:cBhvr>
                                      <p:tavLst>
                                        <p:tav tm="0">
                                          <p:val>
                                            <p:strVal val="#ppt_h"/>
                                          </p:val>
                                        </p:tav>
                                        <p:tav tm="100000">
                                          <p:val>
                                            <p:strVal val="#ppt_h"/>
                                          </p:val>
                                        </p:tav>
                                      </p:tavLst>
                                    </p:anim>
                                    <p:animEffect transition="in" filter="fade">
                                      <p:cBhvr>
                                        <p:cTn id="17" dur="1000"/>
                                        <p:tgtEl>
                                          <p:spTgt spid="5224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5" presetClass="entr" presetSubtype="0" fill="hold" nodeType="clickEffect">
                                  <p:stCondLst>
                                    <p:cond delay="0"/>
                                  </p:stCondLst>
                                  <p:childTnLst>
                                    <p:set>
                                      <p:cBhvr>
                                        <p:cTn id="21" dur="1" fill="hold">
                                          <p:stCondLst>
                                            <p:cond delay="0"/>
                                          </p:stCondLst>
                                        </p:cTn>
                                        <p:tgtEl>
                                          <p:spTgt spid="52247"/>
                                        </p:tgtEl>
                                        <p:attrNameLst>
                                          <p:attrName>style.visibility</p:attrName>
                                        </p:attrNameLst>
                                      </p:cBhvr>
                                      <p:to>
                                        <p:strVal val="visible"/>
                                      </p:to>
                                    </p:set>
                                    <p:anim calcmode="lin" valueType="num">
                                      <p:cBhvr>
                                        <p:cTn id="22" dur="1000" fill="hold"/>
                                        <p:tgtEl>
                                          <p:spTgt spid="52247"/>
                                        </p:tgtEl>
                                        <p:attrNameLst>
                                          <p:attrName>ppt_w</p:attrName>
                                        </p:attrNameLst>
                                      </p:cBhvr>
                                      <p:tavLst>
                                        <p:tav tm="0">
                                          <p:val>
                                            <p:strVal val="#ppt_w*0.70"/>
                                          </p:val>
                                        </p:tav>
                                        <p:tav tm="100000">
                                          <p:val>
                                            <p:strVal val="#ppt_w"/>
                                          </p:val>
                                        </p:tav>
                                      </p:tavLst>
                                    </p:anim>
                                    <p:anim calcmode="lin" valueType="num">
                                      <p:cBhvr>
                                        <p:cTn id="23" dur="1000" fill="hold"/>
                                        <p:tgtEl>
                                          <p:spTgt spid="52247"/>
                                        </p:tgtEl>
                                        <p:attrNameLst>
                                          <p:attrName>ppt_h</p:attrName>
                                        </p:attrNameLst>
                                      </p:cBhvr>
                                      <p:tavLst>
                                        <p:tav tm="0">
                                          <p:val>
                                            <p:strVal val="#ppt_h"/>
                                          </p:val>
                                        </p:tav>
                                        <p:tav tm="100000">
                                          <p:val>
                                            <p:strVal val="#ppt_h"/>
                                          </p:val>
                                        </p:tav>
                                      </p:tavLst>
                                    </p:anim>
                                    <p:animEffect transition="in" filter="fade">
                                      <p:cBhvr>
                                        <p:cTn id="24" dur="1000"/>
                                        <p:tgtEl>
                                          <p:spTgt spid="5224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22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9" grpId="0"/>
      <p:bldP spid="52230" grpId="0"/>
      <p:bldP spid="5223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等腰三角形 22"/>
          <p:cNvSpPr>
            <a:spLocks noChangeArrowheads="1"/>
          </p:cNvSpPr>
          <p:nvPr/>
        </p:nvSpPr>
        <p:spPr bwMode="auto">
          <a:xfrm rot="8207928">
            <a:off x="1533525" y="2511028"/>
            <a:ext cx="415529" cy="517922"/>
          </a:xfrm>
          <a:prstGeom prst="triangle">
            <a:avLst>
              <a:gd name="adj" fmla="val 50000"/>
            </a:avLst>
          </a:prstGeom>
          <a:solidFill>
            <a:srgbClr val="009C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lIns="91438" tIns="45719" rIns="91438" bIns="45719" anchor="ct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buFont typeface="Arial" panose="020B0604020202020204" pitchFamily="34" charset="0"/>
              <a:buNone/>
            </a:pPr>
            <a:endParaRPr lang="zh-CN" altLang="en-US" sz="1275">
              <a:solidFill>
                <a:srgbClr val="FFFFFF"/>
              </a:solidFill>
            </a:endParaRPr>
          </a:p>
        </p:txBody>
      </p:sp>
      <p:sp>
        <p:nvSpPr>
          <p:cNvPr id="81925" name="等腰三角形 23"/>
          <p:cNvSpPr>
            <a:spLocks noChangeArrowheads="1"/>
          </p:cNvSpPr>
          <p:nvPr/>
        </p:nvSpPr>
        <p:spPr bwMode="auto">
          <a:xfrm rot="9053829">
            <a:off x="1289448" y="3448051"/>
            <a:ext cx="416719" cy="517922"/>
          </a:xfrm>
          <a:prstGeom prst="triangle">
            <a:avLst>
              <a:gd name="adj" fmla="val 50000"/>
            </a:avLst>
          </a:prstGeom>
          <a:solidFill>
            <a:srgbClr val="8ABC1D"/>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lIns="91438" tIns="45719" rIns="91438" bIns="45719" anchor="ct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buFont typeface="Arial" panose="020B0604020202020204" pitchFamily="34" charset="0"/>
              <a:buNone/>
            </a:pPr>
            <a:endParaRPr lang="zh-CN" altLang="en-US" sz="1275">
              <a:solidFill>
                <a:srgbClr val="FFFFFF"/>
              </a:solidFill>
            </a:endParaRPr>
          </a:p>
        </p:txBody>
      </p:sp>
      <p:grpSp>
        <p:nvGrpSpPr>
          <p:cNvPr id="81929" name="Group 9"/>
          <p:cNvGrpSpPr>
            <a:grpSpLocks/>
          </p:cNvGrpSpPr>
          <p:nvPr/>
        </p:nvGrpSpPr>
        <p:grpSpPr bwMode="auto">
          <a:xfrm>
            <a:off x="1644254" y="4019550"/>
            <a:ext cx="571500" cy="144066"/>
            <a:chOff x="0" y="0"/>
            <a:chExt cx="572366" cy="144000"/>
          </a:xfrm>
        </p:grpSpPr>
        <p:sp>
          <p:nvSpPr>
            <p:cNvPr id="81930" name="椭圆 40"/>
            <p:cNvSpPr>
              <a:spLocks noChangeArrowheads="1"/>
            </p:cNvSpPr>
            <p:nvPr/>
          </p:nvSpPr>
          <p:spPr bwMode="auto">
            <a:xfrm>
              <a:off x="0" y="0"/>
              <a:ext cx="144000" cy="144000"/>
            </a:xfrm>
            <a:prstGeom prst="ellipse">
              <a:avLst/>
            </a:prstGeom>
            <a:solidFill>
              <a:srgbClr val="8ABC1D"/>
            </a:solidFill>
            <a:ln>
              <a:noFill/>
            </a:ln>
            <a:extLst>
              <a:ext uri="{91240B29-F687-4F45-9708-019B960494DF}">
                <a14:hiddenLine xmlns:a14="http://schemas.microsoft.com/office/drawing/2010/main" w="9525">
                  <a:solidFill>
                    <a:srgbClr val="000000"/>
                  </a:solidFill>
                  <a:round/>
                  <a:headEnd/>
                  <a:tailEnd/>
                </a14:hiddenLine>
              </a:ext>
            </a:extLst>
          </p:spPr>
          <p:txBody>
            <a:bodyPr lIns="91438" tIns="45719" rIns="91438" bIns="45719" anchor="ct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buFont typeface="Arial" panose="020B0604020202020204" pitchFamily="34" charset="0"/>
                <a:buNone/>
              </a:pPr>
              <a:endParaRPr lang="zh-CN" altLang="en-US" sz="1275">
                <a:solidFill>
                  <a:srgbClr val="FFFFFF"/>
                </a:solidFill>
              </a:endParaRPr>
            </a:p>
          </p:txBody>
        </p:sp>
        <p:sp>
          <p:nvSpPr>
            <p:cNvPr id="81931" name="椭圆 41"/>
            <p:cNvSpPr>
              <a:spLocks noChangeArrowheads="1"/>
            </p:cNvSpPr>
            <p:nvPr/>
          </p:nvSpPr>
          <p:spPr bwMode="auto">
            <a:xfrm>
              <a:off x="214183" y="0"/>
              <a:ext cx="144000" cy="144000"/>
            </a:xfrm>
            <a:prstGeom prst="ellipse">
              <a:avLst/>
            </a:prstGeom>
            <a:solidFill>
              <a:srgbClr val="8ABC1D"/>
            </a:solidFill>
            <a:ln>
              <a:noFill/>
            </a:ln>
            <a:extLst>
              <a:ext uri="{91240B29-F687-4F45-9708-019B960494DF}">
                <a14:hiddenLine xmlns:a14="http://schemas.microsoft.com/office/drawing/2010/main" w="9525">
                  <a:solidFill>
                    <a:srgbClr val="000000"/>
                  </a:solidFill>
                  <a:round/>
                  <a:headEnd/>
                  <a:tailEnd/>
                </a14:hiddenLine>
              </a:ext>
            </a:extLst>
          </p:spPr>
          <p:txBody>
            <a:bodyPr lIns="91438" tIns="45719" rIns="91438" bIns="45719" anchor="ct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buFont typeface="Arial" panose="020B0604020202020204" pitchFamily="34" charset="0"/>
                <a:buNone/>
              </a:pPr>
              <a:endParaRPr lang="zh-CN" altLang="en-US" sz="1275">
                <a:solidFill>
                  <a:srgbClr val="FFFFFF"/>
                </a:solidFill>
              </a:endParaRPr>
            </a:p>
          </p:txBody>
        </p:sp>
        <p:sp>
          <p:nvSpPr>
            <p:cNvPr id="81932" name="椭圆 42"/>
            <p:cNvSpPr>
              <a:spLocks noChangeArrowheads="1"/>
            </p:cNvSpPr>
            <p:nvPr/>
          </p:nvSpPr>
          <p:spPr bwMode="auto">
            <a:xfrm>
              <a:off x="428366" y="0"/>
              <a:ext cx="144000" cy="144000"/>
            </a:xfrm>
            <a:prstGeom prst="ellipse">
              <a:avLst/>
            </a:prstGeom>
            <a:solidFill>
              <a:srgbClr val="8ABC1D"/>
            </a:solidFill>
            <a:ln>
              <a:noFill/>
            </a:ln>
            <a:extLst>
              <a:ext uri="{91240B29-F687-4F45-9708-019B960494DF}">
                <a14:hiddenLine xmlns:a14="http://schemas.microsoft.com/office/drawing/2010/main" w="9525">
                  <a:solidFill>
                    <a:srgbClr val="000000"/>
                  </a:solidFill>
                  <a:round/>
                  <a:headEnd/>
                  <a:tailEnd/>
                </a14:hiddenLine>
              </a:ext>
            </a:extLst>
          </p:spPr>
          <p:txBody>
            <a:bodyPr lIns="91438" tIns="45719" rIns="91438" bIns="45719" anchor="ct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buFont typeface="Arial" panose="020B0604020202020204" pitchFamily="34" charset="0"/>
                <a:buNone/>
              </a:pPr>
              <a:endParaRPr lang="zh-CN" altLang="en-US" sz="1275">
                <a:solidFill>
                  <a:srgbClr val="FFFFFF"/>
                </a:solidFill>
              </a:endParaRPr>
            </a:p>
          </p:txBody>
        </p:sp>
      </p:grpSp>
      <p:sp>
        <p:nvSpPr>
          <p:cNvPr id="81933" name="矩形 44"/>
          <p:cNvSpPr>
            <a:spLocks noChangeArrowheads="1"/>
          </p:cNvSpPr>
          <p:nvPr/>
        </p:nvSpPr>
        <p:spPr bwMode="auto">
          <a:xfrm>
            <a:off x="2799160" y="1081087"/>
            <a:ext cx="6055519" cy="4605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spAutoFit/>
          </a:bodyP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lnSpc>
                <a:spcPct val="115000"/>
              </a:lnSpc>
              <a:spcBef>
                <a:spcPct val="0"/>
              </a:spcBef>
              <a:spcAft>
                <a:spcPct val="0"/>
              </a:spcAft>
              <a:buFont typeface="Arial" panose="020B0604020202020204" pitchFamily="34" charset="0"/>
              <a:buNone/>
            </a:pPr>
            <a:r>
              <a:rPr lang="en-US" altLang="zh-CN" sz="2550">
                <a:solidFill>
                  <a:srgbClr val="000000"/>
                </a:solidFill>
                <a:latin typeface="黑体" panose="02010609060101010101" pitchFamily="49" charset="-122"/>
                <a:ea typeface="黑体" panose="02010609060101010101" pitchFamily="49" charset="-122"/>
              </a:rPr>
              <a:t>1</a:t>
            </a:r>
            <a:r>
              <a:rPr lang="zh-CN" altLang="en-US" sz="2550">
                <a:solidFill>
                  <a:srgbClr val="000000"/>
                </a:solidFill>
                <a:latin typeface="黑体" panose="02010609060101010101" pitchFamily="49" charset="-122"/>
                <a:ea typeface="黑体" panose="02010609060101010101" pitchFamily="49" charset="-122"/>
              </a:rPr>
              <a:t>、汽化和液化，汽化吸热，液化放热。</a:t>
            </a:r>
          </a:p>
          <a:p>
            <a:pPr fontAlgn="base">
              <a:lnSpc>
                <a:spcPct val="115000"/>
              </a:lnSpc>
              <a:spcBef>
                <a:spcPct val="0"/>
              </a:spcBef>
              <a:spcAft>
                <a:spcPct val="0"/>
              </a:spcAft>
              <a:buFont typeface="Arial" panose="020B0604020202020204" pitchFamily="34" charset="0"/>
              <a:buNone/>
            </a:pPr>
            <a:r>
              <a:rPr lang="en-US" altLang="zh-CN" sz="2550">
                <a:solidFill>
                  <a:srgbClr val="000000"/>
                </a:solidFill>
                <a:latin typeface="黑体" panose="02010609060101010101" pitchFamily="49" charset="-122"/>
                <a:ea typeface="黑体" panose="02010609060101010101" pitchFamily="49" charset="-122"/>
              </a:rPr>
              <a:t>2</a:t>
            </a:r>
            <a:r>
              <a:rPr lang="zh-CN" altLang="en-US" sz="2550">
                <a:solidFill>
                  <a:srgbClr val="000000"/>
                </a:solidFill>
                <a:latin typeface="黑体" panose="02010609060101010101" pitchFamily="49" charset="-122"/>
                <a:ea typeface="黑体" panose="02010609060101010101" pitchFamily="49" charset="-122"/>
              </a:rPr>
              <a:t>、汽化的两种方式：沸腾和蒸发；沸腾是在一定温度下在液体内部和表面同时发生的剧烈的汽化现象，沸腾的条件：温度达到沸点和不断吸热；</a:t>
            </a:r>
          </a:p>
          <a:p>
            <a:pPr fontAlgn="base">
              <a:lnSpc>
                <a:spcPct val="115000"/>
              </a:lnSpc>
              <a:spcBef>
                <a:spcPct val="0"/>
              </a:spcBef>
              <a:spcAft>
                <a:spcPct val="0"/>
              </a:spcAft>
              <a:buFont typeface="Arial" panose="020B0604020202020204" pitchFamily="34" charset="0"/>
              <a:buNone/>
            </a:pPr>
            <a:r>
              <a:rPr lang="en-US" altLang="zh-CN" sz="2550">
                <a:solidFill>
                  <a:srgbClr val="000000"/>
                </a:solidFill>
                <a:latin typeface="黑体" panose="02010609060101010101" pitchFamily="49" charset="-122"/>
                <a:ea typeface="黑体" panose="02010609060101010101" pitchFamily="49" charset="-122"/>
              </a:rPr>
              <a:t>3</a:t>
            </a:r>
            <a:r>
              <a:rPr lang="zh-CN" altLang="en-US" sz="2550">
                <a:solidFill>
                  <a:srgbClr val="000000"/>
                </a:solidFill>
                <a:latin typeface="黑体" panose="02010609060101010101" pitchFamily="49" charset="-122"/>
                <a:ea typeface="黑体" panose="02010609060101010101" pitchFamily="49" charset="-122"/>
              </a:rPr>
              <a:t>、蒸发是在任何温度下只发生在液体表面的缓慢的汽化现象，蒸发有制冷作用。影响蒸发快慢的因素有，液体的温度、液体的表面积、液体上方空气的流动速度。</a:t>
            </a:r>
          </a:p>
          <a:p>
            <a:pPr fontAlgn="base">
              <a:lnSpc>
                <a:spcPct val="115000"/>
              </a:lnSpc>
              <a:spcBef>
                <a:spcPct val="0"/>
              </a:spcBef>
              <a:spcAft>
                <a:spcPct val="0"/>
              </a:spcAft>
              <a:buFont typeface="Arial" panose="020B0604020202020204" pitchFamily="34" charset="0"/>
              <a:buNone/>
            </a:pPr>
            <a:r>
              <a:rPr lang="en-US" altLang="zh-CN" sz="2550">
                <a:solidFill>
                  <a:srgbClr val="000000"/>
                </a:solidFill>
                <a:latin typeface="黑体" panose="02010609060101010101" pitchFamily="49" charset="-122"/>
                <a:ea typeface="黑体" panose="02010609060101010101" pitchFamily="49" charset="-122"/>
              </a:rPr>
              <a:t>4</a:t>
            </a:r>
            <a:r>
              <a:rPr lang="zh-CN" altLang="en-US" sz="2550">
                <a:solidFill>
                  <a:srgbClr val="000000"/>
                </a:solidFill>
                <a:latin typeface="黑体" panose="02010609060101010101" pitchFamily="49" charset="-122"/>
                <a:ea typeface="黑体" panose="02010609060101010101" pitchFamily="49" charset="-122"/>
              </a:rPr>
              <a:t>、液化的方法：降低温度和压缩体积。</a:t>
            </a:r>
          </a:p>
        </p:txBody>
      </p:sp>
      <p:sp>
        <p:nvSpPr>
          <p:cNvPr id="81934" name="矩形 45"/>
          <p:cNvSpPr>
            <a:spLocks noChangeArrowheads="1"/>
          </p:cNvSpPr>
          <p:nvPr/>
        </p:nvSpPr>
        <p:spPr bwMode="auto">
          <a:xfrm>
            <a:off x="494110" y="4445794"/>
            <a:ext cx="1883845" cy="600162"/>
          </a:xfrm>
          <a:prstGeom prst="rect">
            <a:avLst/>
          </a:prstGeom>
          <a:solidFill>
            <a:srgbClr val="8ABC1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8" tIns="45719" rIns="91438" bIns="45719">
            <a:spAutoFit/>
          </a:bodyP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spcBef>
                <a:spcPct val="0"/>
              </a:spcBef>
              <a:spcAft>
                <a:spcPct val="0"/>
              </a:spcAft>
              <a:buFont typeface="Arial" panose="020B0604020202020204" pitchFamily="34" charset="0"/>
              <a:buNone/>
            </a:pPr>
            <a:r>
              <a:rPr lang="zh-CN" altLang="en-US" sz="3300" b="1">
                <a:solidFill>
                  <a:srgbClr val="000000"/>
                </a:solidFill>
                <a:latin typeface="DotumChe" pitchFamily="49" charset="-127"/>
                <a:ea typeface="黑体" panose="02010609060101010101" pitchFamily="49" charset="-122"/>
                <a:sym typeface="DotumChe" pitchFamily="49" charset="-127"/>
              </a:rPr>
              <a:t>我的收获</a:t>
            </a:r>
          </a:p>
        </p:txBody>
      </p:sp>
      <p:sp>
        <p:nvSpPr>
          <p:cNvPr id="81937" name="矩形 48"/>
          <p:cNvSpPr>
            <a:spLocks noChangeArrowheads="1"/>
          </p:cNvSpPr>
          <p:nvPr/>
        </p:nvSpPr>
        <p:spPr bwMode="auto">
          <a:xfrm>
            <a:off x="0" y="1659732"/>
            <a:ext cx="1729957" cy="553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8" tIns="45719" rIns="91438" bIns="45719">
            <a:spAutoFit/>
          </a:bodyP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spcBef>
                <a:spcPct val="0"/>
              </a:spcBef>
              <a:spcAft>
                <a:spcPct val="0"/>
              </a:spcAft>
              <a:buFont typeface="Arial" panose="020B0604020202020204" pitchFamily="34" charset="0"/>
              <a:buNone/>
            </a:pPr>
            <a:r>
              <a:rPr lang="zh-CN" altLang="en-US" sz="3000" b="1">
                <a:solidFill>
                  <a:srgbClr val="FFFFFF"/>
                </a:solidFill>
                <a:latin typeface="黑体" panose="02010609060101010101" pitchFamily="49" charset="-122"/>
                <a:ea typeface="黑体" panose="02010609060101010101" pitchFamily="49" charset="-122"/>
                <a:sym typeface="微软雅黑" panose="020B0503020204020204" pitchFamily="34" charset="-122"/>
              </a:rPr>
              <a:t>课堂小结</a:t>
            </a:r>
          </a:p>
        </p:txBody>
      </p:sp>
    </p:spTree>
    <p:extLst>
      <p:ext uri="{BB962C8B-B14F-4D97-AF65-F5344CB8AC3E}">
        <p14:creationId xmlns:p14="http://schemas.microsoft.com/office/powerpoint/2010/main" val="294199911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ChangeArrowheads="1"/>
          </p:cNvSpPr>
          <p:nvPr/>
        </p:nvSpPr>
        <p:spPr bwMode="auto">
          <a:xfrm>
            <a:off x="789385" y="1001003"/>
            <a:ext cx="1923925" cy="507831"/>
          </a:xfrm>
          <a:prstGeom prst="rect">
            <a:avLst/>
          </a:prstGeom>
          <a:solidFill>
            <a:srgbClr val="009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buFont typeface="Arial" panose="020B0604020202020204" pitchFamily="34" charset="0"/>
              <a:buNone/>
            </a:pPr>
            <a:r>
              <a:rPr lang="zh-CN" altLang="en-US" sz="2700" b="1">
                <a:solidFill>
                  <a:srgbClr val="FFFFFF"/>
                </a:solidFill>
                <a:ea typeface="黑体" panose="02010609060101010101" pitchFamily="49" charset="-122"/>
              </a:rPr>
              <a:t>课堂练兵：</a:t>
            </a:r>
          </a:p>
        </p:txBody>
      </p:sp>
      <p:sp>
        <p:nvSpPr>
          <p:cNvPr id="54280" name="Rectangle 8"/>
          <p:cNvSpPr>
            <a:spLocks noChangeArrowheads="1"/>
          </p:cNvSpPr>
          <p:nvPr/>
        </p:nvSpPr>
        <p:spPr bwMode="auto">
          <a:xfrm>
            <a:off x="217885" y="1169432"/>
            <a:ext cx="8926115"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lnSpc>
                <a:spcPct val="150000"/>
              </a:lnSpc>
              <a:spcBef>
                <a:spcPct val="0"/>
              </a:spcBef>
              <a:spcAft>
                <a:spcPct val="0"/>
              </a:spcAft>
              <a:buFont typeface="Arial" panose="020B0604020202020204" pitchFamily="34" charset="0"/>
              <a:buNone/>
            </a:pPr>
            <a:r>
              <a:rPr lang="en-US" altLang="zh-CN" sz="2550" b="1">
                <a:solidFill>
                  <a:srgbClr val="000000"/>
                </a:solidFill>
                <a:latin typeface="黑体" panose="02010609060101010101" pitchFamily="49" charset="-122"/>
                <a:ea typeface="黑体" panose="02010609060101010101" pitchFamily="49" charset="-122"/>
              </a:rPr>
              <a:t>1</a:t>
            </a:r>
            <a:r>
              <a:rPr lang="zh-CN" altLang="en-US" sz="2550" b="1">
                <a:solidFill>
                  <a:srgbClr val="000000"/>
                </a:solidFill>
                <a:latin typeface="黑体" panose="02010609060101010101" pitchFamily="49" charset="-122"/>
                <a:ea typeface="黑体" panose="02010609060101010101" pitchFamily="49" charset="-122"/>
              </a:rPr>
              <a:t>、农民用地膜覆盖的方法为秧苗保温抗旱，这样做可以减少水分的</a:t>
            </a:r>
            <a:r>
              <a:rPr lang="zh-CN" altLang="en-US" sz="2550" b="1" u="sng">
                <a:solidFill>
                  <a:srgbClr val="000000"/>
                </a:solidFill>
                <a:latin typeface="黑体" panose="02010609060101010101" pitchFamily="49" charset="-122"/>
                <a:ea typeface="黑体" panose="02010609060101010101" pitchFamily="49" charset="-122"/>
              </a:rPr>
              <a:t>       </a:t>
            </a:r>
            <a:r>
              <a:rPr lang="zh-CN" altLang="en-US" sz="2550" b="1">
                <a:solidFill>
                  <a:srgbClr val="000000"/>
                </a:solidFill>
                <a:latin typeface="黑体" panose="02010609060101010101" pitchFamily="49" charset="-122"/>
                <a:ea typeface="黑体" panose="02010609060101010101" pitchFamily="49" charset="-122"/>
              </a:rPr>
              <a:t>。地膜上出现的小水珠是水蒸气</a:t>
            </a:r>
            <a:r>
              <a:rPr lang="zh-CN" altLang="en-US" sz="2550" b="1" u="sng">
                <a:solidFill>
                  <a:srgbClr val="000000"/>
                </a:solidFill>
                <a:latin typeface="黑体" panose="02010609060101010101" pitchFamily="49" charset="-122"/>
                <a:ea typeface="黑体" panose="02010609060101010101" pitchFamily="49" charset="-122"/>
              </a:rPr>
              <a:t>       </a:t>
            </a:r>
            <a:r>
              <a:rPr lang="zh-CN" altLang="en-US" sz="2550" b="1">
                <a:solidFill>
                  <a:srgbClr val="000000"/>
                </a:solidFill>
                <a:latin typeface="黑体" panose="02010609060101010101" pitchFamily="49" charset="-122"/>
                <a:ea typeface="黑体" panose="02010609060101010101" pitchFamily="49" charset="-122"/>
              </a:rPr>
              <a:t>形成的，在这个过程中要</a:t>
            </a:r>
            <a:r>
              <a:rPr lang="zh-CN" altLang="en-US" sz="2550" b="1" u="sng">
                <a:solidFill>
                  <a:srgbClr val="000000"/>
                </a:solidFill>
                <a:latin typeface="黑体" panose="02010609060101010101" pitchFamily="49" charset="-122"/>
                <a:ea typeface="黑体" panose="02010609060101010101" pitchFamily="49" charset="-122"/>
              </a:rPr>
              <a:t>        </a:t>
            </a:r>
            <a:r>
              <a:rPr lang="zh-CN" altLang="en-US" sz="2550" b="1">
                <a:solidFill>
                  <a:srgbClr val="000000"/>
                </a:solidFill>
                <a:latin typeface="黑体" panose="02010609060101010101" pitchFamily="49" charset="-122"/>
                <a:ea typeface="黑体" panose="02010609060101010101" pitchFamily="49" charset="-122"/>
              </a:rPr>
              <a:t>热。</a:t>
            </a:r>
          </a:p>
          <a:p>
            <a:pPr fontAlgn="base">
              <a:lnSpc>
                <a:spcPct val="150000"/>
              </a:lnSpc>
              <a:spcBef>
                <a:spcPct val="0"/>
              </a:spcBef>
              <a:spcAft>
                <a:spcPct val="0"/>
              </a:spcAft>
              <a:buFont typeface="Arial" panose="020B0604020202020204" pitchFamily="34" charset="0"/>
              <a:buNone/>
            </a:pPr>
            <a:r>
              <a:rPr lang="en-US" altLang="zh-CN" sz="2550" b="1">
                <a:solidFill>
                  <a:srgbClr val="000000"/>
                </a:solidFill>
                <a:latin typeface="黑体" panose="02010609060101010101" pitchFamily="49" charset="-122"/>
                <a:ea typeface="黑体" panose="02010609060101010101" pitchFamily="49" charset="-122"/>
              </a:rPr>
              <a:t>2</a:t>
            </a:r>
            <a:r>
              <a:rPr lang="zh-CN" altLang="en-US" sz="2550" b="1">
                <a:solidFill>
                  <a:srgbClr val="000000"/>
                </a:solidFill>
                <a:latin typeface="黑体" panose="02010609060101010101" pitchFamily="49" charset="-122"/>
                <a:ea typeface="黑体" panose="02010609060101010101" pitchFamily="49" charset="-122"/>
              </a:rPr>
              <a:t>、冬天常常看到人们嘴里哈出</a:t>
            </a:r>
            <a:r>
              <a:rPr lang="zh-CN" altLang="en-US" sz="2550" b="1">
                <a:solidFill>
                  <a:srgbClr val="000000"/>
                </a:solidFill>
                <a:ea typeface="黑体" panose="02010609060101010101" pitchFamily="49" charset="-122"/>
              </a:rPr>
              <a:t>“</a:t>
            </a:r>
            <a:r>
              <a:rPr lang="zh-CN" altLang="en-US" sz="2550" b="1">
                <a:solidFill>
                  <a:srgbClr val="000000"/>
                </a:solidFill>
                <a:latin typeface="黑体" panose="02010609060101010101" pitchFamily="49" charset="-122"/>
                <a:ea typeface="黑体" panose="02010609060101010101" pitchFamily="49" charset="-122"/>
              </a:rPr>
              <a:t>白气</a:t>
            </a:r>
            <a:r>
              <a:rPr lang="zh-CN" altLang="en-US" sz="2550" b="1">
                <a:solidFill>
                  <a:srgbClr val="000000"/>
                </a:solidFill>
                <a:ea typeface="黑体" panose="02010609060101010101" pitchFamily="49" charset="-122"/>
              </a:rPr>
              <a:t>”</a:t>
            </a:r>
            <a:r>
              <a:rPr lang="zh-CN" altLang="en-US" sz="2550" b="1">
                <a:solidFill>
                  <a:srgbClr val="000000"/>
                </a:solidFill>
                <a:latin typeface="黑体" panose="02010609060101010101" pitchFamily="49" charset="-122"/>
                <a:ea typeface="黑体" panose="02010609060101010101" pitchFamily="49" charset="-122"/>
              </a:rPr>
              <a:t>，这是</a:t>
            </a:r>
            <a:r>
              <a:rPr lang="zh-CN" altLang="en-US" sz="2550" b="1" u="sng">
                <a:solidFill>
                  <a:srgbClr val="000000"/>
                </a:solidFill>
                <a:latin typeface="黑体" panose="02010609060101010101" pitchFamily="49" charset="-122"/>
                <a:ea typeface="黑体" panose="02010609060101010101" pitchFamily="49" charset="-122"/>
              </a:rPr>
              <a:t>          </a:t>
            </a:r>
            <a:r>
              <a:rPr lang="zh-CN" altLang="en-US" sz="2550" b="1">
                <a:solidFill>
                  <a:srgbClr val="000000"/>
                </a:solidFill>
                <a:latin typeface="黑体" panose="02010609060101010101" pitchFamily="49" charset="-122"/>
                <a:ea typeface="黑体" panose="02010609060101010101" pitchFamily="49" charset="-122"/>
              </a:rPr>
              <a:t>现象。</a:t>
            </a:r>
          </a:p>
          <a:p>
            <a:pPr fontAlgn="base">
              <a:lnSpc>
                <a:spcPct val="150000"/>
              </a:lnSpc>
              <a:spcBef>
                <a:spcPct val="0"/>
              </a:spcBef>
              <a:spcAft>
                <a:spcPct val="0"/>
              </a:spcAft>
              <a:buFont typeface="Arial" panose="020B0604020202020204" pitchFamily="34" charset="0"/>
              <a:buNone/>
            </a:pPr>
            <a:r>
              <a:rPr lang="en-US" altLang="zh-CN" sz="2550" b="1">
                <a:solidFill>
                  <a:srgbClr val="000000"/>
                </a:solidFill>
                <a:latin typeface="黑体" panose="02010609060101010101" pitchFamily="49" charset="-122"/>
                <a:ea typeface="黑体" panose="02010609060101010101" pitchFamily="49" charset="-122"/>
              </a:rPr>
              <a:t>3</a:t>
            </a:r>
            <a:r>
              <a:rPr lang="zh-CN" altLang="en-US" sz="2550" b="1">
                <a:solidFill>
                  <a:srgbClr val="000000"/>
                </a:solidFill>
                <a:latin typeface="黑体" panose="02010609060101010101" pitchFamily="49" charset="-122"/>
                <a:ea typeface="黑体" panose="02010609060101010101" pitchFamily="49" charset="-122"/>
              </a:rPr>
              <a:t>、夏天，从冰箱中取出的鸡蛋会出现先有水后变干的现象，则反映的物态变化过程是：（    ）</a:t>
            </a:r>
            <a:endParaRPr lang="en-US" altLang="zh-CN" sz="2550" b="1">
              <a:solidFill>
                <a:srgbClr val="000000"/>
              </a:solidFill>
              <a:latin typeface="黑体" panose="02010609060101010101" pitchFamily="49" charset="-122"/>
              <a:ea typeface="黑体" panose="02010609060101010101" pitchFamily="49" charset="-122"/>
            </a:endParaRPr>
          </a:p>
          <a:p>
            <a:pPr fontAlgn="base">
              <a:lnSpc>
                <a:spcPct val="150000"/>
              </a:lnSpc>
              <a:spcBef>
                <a:spcPct val="0"/>
              </a:spcBef>
              <a:spcAft>
                <a:spcPct val="0"/>
              </a:spcAft>
              <a:buFont typeface="Arial" panose="020B0604020202020204" pitchFamily="34" charset="0"/>
              <a:buNone/>
            </a:pPr>
            <a:r>
              <a:rPr lang="en-US" altLang="zh-CN" sz="2550" b="1">
                <a:solidFill>
                  <a:srgbClr val="000000"/>
                </a:solidFill>
                <a:latin typeface="黑体" panose="02010609060101010101" pitchFamily="49" charset="-122"/>
                <a:ea typeface="黑体" panose="02010609060101010101" pitchFamily="49" charset="-122"/>
              </a:rPr>
              <a:t>A</a:t>
            </a:r>
            <a:r>
              <a:rPr lang="zh-CN" altLang="en-US" sz="2550" b="1">
                <a:solidFill>
                  <a:srgbClr val="000000"/>
                </a:solidFill>
                <a:latin typeface="黑体" panose="02010609060101010101" pitchFamily="49" charset="-122"/>
                <a:ea typeface="黑体" panose="02010609060101010101" pitchFamily="49" charset="-122"/>
              </a:rPr>
              <a:t>、汽化   </a:t>
            </a:r>
            <a:r>
              <a:rPr lang="en-US" altLang="zh-CN" sz="2550" b="1">
                <a:solidFill>
                  <a:srgbClr val="000000"/>
                </a:solidFill>
                <a:latin typeface="黑体" panose="02010609060101010101" pitchFamily="49" charset="-122"/>
                <a:ea typeface="黑体" panose="02010609060101010101" pitchFamily="49" charset="-122"/>
              </a:rPr>
              <a:t>B</a:t>
            </a:r>
            <a:r>
              <a:rPr lang="zh-CN" altLang="en-US" sz="2550" b="1">
                <a:solidFill>
                  <a:srgbClr val="000000"/>
                </a:solidFill>
                <a:latin typeface="黑体" panose="02010609060101010101" pitchFamily="49" charset="-122"/>
                <a:ea typeface="黑体" panose="02010609060101010101" pitchFamily="49" charset="-122"/>
              </a:rPr>
              <a:t>、液化  </a:t>
            </a:r>
            <a:r>
              <a:rPr lang="en-US" altLang="zh-CN" sz="2550" b="1">
                <a:solidFill>
                  <a:srgbClr val="000000"/>
                </a:solidFill>
                <a:latin typeface="黑体" panose="02010609060101010101" pitchFamily="49" charset="-122"/>
                <a:ea typeface="黑体" panose="02010609060101010101" pitchFamily="49" charset="-122"/>
              </a:rPr>
              <a:t>C</a:t>
            </a:r>
            <a:r>
              <a:rPr lang="zh-CN" altLang="en-US" sz="2550" b="1">
                <a:solidFill>
                  <a:srgbClr val="000000"/>
                </a:solidFill>
                <a:latin typeface="黑体" panose="02010609060101010101" pitchFamily="49" charset="-122"/>
                <a:ea typeface="黑体" panose="02010609060101010101" pitchFamily="49" charset="-122"/>
              </a:rPr>
              <a:t>、先汽化后液化   </a:t>
            </a:r>
            <a:r>
              <a:rPr lang="en-US" altLang="zh-CN" sz="2550" b="1">
                <a:solidFill>
                  <a:srgbClr val="000000"/>
                </a:solidFill>
                <a:latin typeface="黑体" panose="02010609060101010101" pitchFamily="49" charset="-122"/>
                <a:ea typeface="黑体" panose="02010609060101010101" pitchFamily="49" charset="-122"/>
              </a:rPr>
              <a:t>D</a:t>
            </a:r>
            <a:r>
              <a:rPr lang="zh-CN" altLang="en-US" sz="2550" b="1">
                <a:solidFill>
                  <a:srgbClr val="000000"/>
                </a:solidFill>
                <a:latin typeface="黑体" panose="02010609060101010101" pitchFamily="49" charset="-122"/>
                <a:ea typeface="黑体" panose="02010609060101010101" pitchFamily="49" charset="-122"/>
              </a:rPr>
              <a:t>、先液化后汽化</a:t>
            </a:r>
          </a:p>
        </p:txBody>
      </p:sp>
      <p:sp>
        <p:nvSpPr>
          <p:cNvPr id="54284" name="Rectangle 12"/>
          <p:cNvSpPr>
            <a:spLocks noChangeArrowheads="1"/>
          </p:cNvSpPr>
          <p:nvPr/>
        </p:nvSpPr>
        <p:spPr bwMode="auto">
          <a:xfrm>
            <a:off x="7087791" y="3312319"/>
            <a:ext cx="841897"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550" b="1">
                <a:solidFill>
                  <a:srgbClr val="FF663C"/>
                </a:solidFill>
                <a:ea typeface="黑体" panose="02010609060101010101" pitchFamily="49" charset="-122"/>
              </a:rPr>
              <a:t>液化</a:t>
            </a:r>
          </a:p>
        </p:txBody>
      </p:sp>
      <p:sp>
        <p:nvSpPr>
          <p:cNvPr id="54285" name="Rectangle 13"/>
          <p:cNvSpPr>
            <a:spLocks noChangeArrowheads="1"/>
          </p:cNvSpPr>
          <p:nvPr/>
        </p:nvSpPr>
        <p:spPr bwMode="auto">
          <a:xfrm>
            <a:off x="4738688" y="4575572"/>
            <a:ext cx="349776"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en-US" altLang="zh-CN" sz="2550" b="1">
                <a:solidFill>
                  <a:srgbClr val="FF663C"/>
                </a:solidFill>
                <a:latin typeface="黑体" panose="02010609060101010101" pitchFamily="49" charset="-122"/>
                <a:ea typeface="黑体" panose="02010609060101010101" pitchFamily="49" charset="-122"/>
              </a:rPr>
              <a:t>D</a:t>
            </a:r>
            <a:endParaRPr lang="zh-CN" altLang="en-US" sz="2550" b="1">
              <a:solidFill>
                <a:srgbClr val="FF663C"/>
              </a:solidFill>
              <a:latin typeface="黑体" panose="02010609060101010101" pitchFamily="49" charset="-122"/>
              <a:ea typeface="黑体" panose="02010609060101010101" pitchFamily="49" charset="-122"/>
            </a:endParaRPr>
          </a:p>
        </p:txBody>
      </p:sp>
      <p:grpSp>
        <p:nvGrpSpPr>
          <p:cNvPr id="54303" name="Group 31"/>
          <p:cNvGrpSpPr>
            <a:grpSpLocks/>
          </p:cNvGrpSpPr>
          <p:nvPr/>
        </p:nvGrpSpPr>
        <p:grpSpPr bwMode="auto">
          <a:xfrm>
            <a:off x="1427560" y="2185989"/>
            <a:ext cx="6532960" cy="1115616"/>
            <a:chOff x="1199" y="1117"/>
            <a:chExt cx="5487" cy="937"/>
          </a:xfrm>
        </p:grpSpPr>
        <p:sp>
          <p:nvSpPr>
            <p:cNvPr id="54300" name="Rectangle 28"/>
            <p:cNvSpPr>
              <a:spLocks noChangeArrowheads="1"/>
            </p:cNvSpPr>
            <p:nvPr/>
          </p:nvSpPr>
          <p:spPr bwMode="auto">
            <a:xfrm>
              <a:off x="5979" y="1117"/>
              <a:ext cx="707"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550" b="1">
                  <a:solidFill>
                    <a:srgbClr val="FF663C"/>
                  </a:solidFill>
                  <a:ea typeface="黑体" panose="02010609060101010101" pitchFamily="49" charset="-122"/>
                </a:rPr>
                <a:t>液化</a:t>
              </a:r>
            </a:p>
          </p:txBody>
        </p:sp>
        <p:sp>
          <p:nvSpPr>
            <p:cNvPr id="54301" name="Rectangle 29"/>
            <p:cNvSpPr>
              <a:spLocks noChangeArrowheads="1"/>
            </p:cNvSpPr>
            <p:nvPr/>
          </p:nvSpPr>
          <p:spPr bwMode="auto">
            <a:xfrm>
              <a:off x="3133" y="1647"/>
              <a:ext cx="389"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buFont typeface="Arial" panose="020B0604020202020204" pitchFamily="34" charset="0"/>
                <a:buNone/>
              </a:pPr>
              <a:r>
                <a:rPr lang="zh-CN" altLang="en-US" sz="2550" b="1">
                  <a:solidFill>
                    <a:srgbClr val="FF663C"/>
                  </a:solidFill>
                  <a:ea typeface="黑体" panose="02010609060101010101" pitchFamily="49" charset="-122"/>
                </a:rPr>
                <a:t>放</a:t>
              </a:r>
            </a:p>
          </p:txBody>
        </p:sp>
        <p:sp>
          <p:nvSpPr>
            <p:cNvPr id="54302" name="Rectangle 30"/>
            <p:cNvSpPr>
              <a:spLocks noChangeArrowheads="1"/>
            </p:cNvSpPr>
            <p:nvPr/>
          </p:nvSpPr>
          <p:spPr bwMode="auto">
            <a:xfrm>
              <a:off x="1199" y="1131"/>
              <a:ext cx="662" cy="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buFont typeface="Arial" panose="020B0604020202020204" pitchFamily="34" charset="0"/>
                <a:buNone/>
              </a:pPr>
              <a:r>
                <a:rPr lang="zh-CN" altLang="en-US" sz="2550" b="1">
                  <a:solidFill>
                    <a:srgbClr val="FF663C"/>
                  </a:solidFill>
                  <a:ea typeface="黑体" panose="02010609060101010101" pitchFamily="49" charset="-122"/>
                </a:rPr>
                <a:t>蒸发</a:t>
              </a:r>
            </a:p>
          </p:txBody>
        </p:sp>
      </p:grpSp>
    </p:spTree>
    <p:extLst>
      <p:ext uri="{BB962C8B-B14F-4D97-AF65-F5344CB8AC3E}">
        <p14:creationId xmlns:p14="http://schemas.microsoft.com/office/powerpoint/2010/main" val="48057262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43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8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4" grpId="0"/>
      <p:bldP spid="5428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55" name="Rectangle 11"/>
          <p:cNvSpPr>
            <a:spLocks noChangeArrowheads="1"/>
          </p:cNvSpPr>
          <p:nvPr/>
        </p:nvSpPr>
        <p:spPr bwMode="auto">
          <a:xfrm>
            <a:off x="0" y="1002268"/>
            <a:ext cx="91440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buFont typeface="Arial" panose="020B0604020202020204" pitchFamily="34" charset="0"/>
              <a:buNone/>
            </a:pPr>
            <a:r>
              <a:rPr lang="en-US" altLang="zh-CN"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4</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、在研究</a:t>
            </a:r>
            <a:r>
              <a:rPr lang="zh-CN" altLang="en-US" sz="2100" b="1">
                <a:solidFill>
                  <a:srgbClr val="000000"/>
                </a:solidFill>
                <a:latin typeface="Calibri" panose="020F0502020204030204" pitchFamily="34" charset="0"/>
                <a:ea typeface="黑体" panose="02010609060101010101" pitchFamily="49" charset="-122"/>
                <a:cs typeface="Times New Roman" panose="02020603050405020304" pitchFamily="18" charset="0"/>
              </a:rPr>
              <a:t>“</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水的沸腾</a:t>
            </a:r>
            <a:r>
              <a:rPr lang="zh-CN" altLang="en-US" sz="2100" b="1">
                <a:solidFill>
                  <a:srgbClr val="000000"/>
                </a:solidFill>
                <a:latin typeface="Calibri" panose="020F0502020204030204" pitchFamily="34" charset="0"/>
                <a:ea typeface="黑体" panose="02010609060101010101" pitchFamily="49" charset="-122"/>
                <a:cs typeface="Times New Roman" panose="02020603050405020304" pitchFamily="18" charset="0"/>
              </a:rPr>
              <a:t>”</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的实验中，当水温升到</a:t>
            </a:r>
            <a:r>
              <a:rPr lang="en-US" altLang="zh-CN"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90℃</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时，每隔</a:t>
            </a:r>
            <a:r>
              <a:rPr lang="en-US" altLang="zh-CN"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1min</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记录一次温度的示数，直到水沸腾。</a:t>
            </a:r>
            <a:r>
              <a:rPr lang="zh-CN" altLang="en-US" sz="2100" b="1">
                <a:solidFill>
                  <a:srgbClr val="000000"/>
                </a:solidFill>
                <a:ea typeface="黑体" panose="02010609060101010101" pitchFamily="49" charset="-122"/>
                <a:cs typeface="Times New Roman" panose="02020603050405020304" pitchFamily="18" charset="0"/>
              </a:rPr>
              <a:t>部分数据如下表：</a:t>
            </a:r>
            <a:endPar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83095" name="Group 151"/>
          <p:cNvGraphicFramePr>
            <a:graphicFrameLocks noGrp="1"/>
          </p:cNvGraphicFramePr>
          <p:nvPr/>
        </p:nvGraphicFramePr>
        <p:xfrm>
          <a:off x="350044" y="1918098"/>
          <a:ext cx="8148637" cy="780480"/>
        </p:xfrm>
        <a:graphic>
          <a:graphicData uri="http://schemas.openxmlformats.org/drawingml/2006/table">
            <a:tbl>
              <a:tblPr/>
              <a:tblGrid>
                <a:gridCol w="1814513"/>
                <a:gridCol w="790575"/>
                <a:gridCol w="791766"/>
                <a:gridCol w="792956"/>
                <a:gridCol w="790575"/>
                <a:gridCol w="792956"/>
                <a:gridCol w="791765"/>
                <a:gridCol w="790575"/>
                <a:gridCol w="792956"/>
              </a:tblGrid>
              <a:tr h="39024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时间</a:t>
                      </a: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/min  </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0</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1</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2</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3</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4</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5</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6</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7</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024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水的温度</a:t>
                      </a: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90</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92</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94</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96</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98</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98</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98</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98</a:t>
                      </a:r>
                    </a:p>
                  </a:txBody>
                  <a:tcPr marL="67500" marR="67500" marT="35100" marB="351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3067" name="Rectangle 123"/>
          <p:cNvSpPr>
            <a:spLocks noChangeArrowheads="1"/>
          </p:cNvSpPr>
          <p:nvPr/>
        </p:nvSpPr>
        <p:spPr bwMode="auto">
          <a:xfrm>
            <a:off x="152400" y="2519218"/>
            <a:ext cx="8705850" cy="1950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lnSpc>
                <a:spcPct val="115000"/>
              </a:lnSpc>
              <a:spcBef>
                <a:spcPct val="0"/>
              </a:spcBef>
              <a:spcAft>
                <a:spcPct val="0"/>
              </a:spcAft>
              <a:buFont typeface="Arial" panose="020B0604020202020204" pitchFamily="34" charset="0"/>
              <a:buNone/>
            </a:pP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a:t>
            </a:r>
            <a:r>
              <a:rPr lang="en-US" altLang="zh-CN"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1</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）根据表中实验数据，可知水的沸点是</a:t>
            </a:r>
            <a:r>
              <a:rPr lang="zh-CN" altLang="en-US" sz="2100" b="1" u="sng">
                <a:solidFill>
                  <a:srgbClr val="000000"/>
                </a:solidFill>
                <a:latin typeface="黑体" panose="02010609060101010101" pitchFamily="49" charset="-122"/>
                <a:ea typeface="黑体" panose="02010609060101010101" pitchFamily="49" charset="-122"/>
                <a:cs typeface="Times New Roman" panose="02020603050405020304" pitchFamily="18" charset="0"/>
              </a:rPr>
              <a:t>       </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 ℃；由水的沸点可判断出当时的大气压</a:t>
            </a:r>
            <a:r>
              <a:rPr lang="zh-CN" altLang="en-US" sz="2100" b="1" u="sng">
                <a:solidFill>
                  <a:srgbClr val="000000"/>
                </a:solidFill>
                <a:latin typeface="黑体" panose="02010609060101010101" pitchFamily="49" charset="-122"/>
                <a:ea typeface="黑体" panose="02010609060101010101" pitchFamily="49" charset="-122"/>
                <a:cs typeface="Times New Roman" panose="02020603050405020304" pitchFamily="18" charset="0"/>
              </a:rPr>
              <a:t>       </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（填</a:t>
            </a:r>
            <a:r>
              <a:rPr lang="zh-CN" altLang="en-US" sz="2100" b="1">
                <a:solidFill>
                  <a:srgbClr val="000000"/>
                </a:solidFill>
                <a:ea typeface="黑体" panose="02010609060101010101" pitchFamily="49" charset="-122"/>
                <a:cs typeface="Times New Roman" panose="02020603050405020304" pitchFamily="18" charset="0"/>
              </a:rPr>
              <a:t>“</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大于</a:t>
            </a:r>
            <a:r>
              <a:rPr lang="zh-CN" altLang="en-US" sz="2100" b="1">
                <a:solidFill>
                  <a:srgbClr val="000000"/>
                </a:solidFill>
                <a:ea typeface="黑体" panose="02010609060101010101" pitchFamily="49" charset="-122"/>
                <a:cs typeface="Times New Roman" panose="02020603050405020304" pitchFamily="18" charset="0"/>
              </a:rPr>
              <a:t>”</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a:t>
            </a:r>
            <a:r>
              <a:rPr lang="zh-CN" altLang="en-US" sz="2100" b="1">
                <a:solidFill>
                  <a:srgbClr val="000000"/>
                </a:solidFill>
                <a:ea typeface="黑体" panose="02010609060101010101" pitchFamily="49" charset="-122"/>
                <a:cs typeface="Times New Roman" panose="02020603050405020304" pitchFamily="18" charset="0"/>
              </a:rPr>
              <a:t>“</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等于</a:t>
            </a:r>
            <a:r>
              <a:rPr lang="zh-CN" altLang="en-US" sz="2100" b="1">
                <a:solidFill>
                  <a:srgbClr val="000000"/>
                </a:solidFill>
                <a:ea typeface="黑体" panose="02010609060101010101" pitchFamily="49" charset="-122"/>
                <a:cs typeface="Times New Roman" panose="02020603050405020304" pitchFamily="18" charset="0"/>
              </a:rPr>
              <a:t>”</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或</a:t>
            </a:r>
            <a:r>
              <a:rPr lang="zh-CN" altLang="en-US" sz="2100" b="1">
                <a:solidFill>
                  <a:srgbClr val="000000"/>
                </a:solidFill>
                <a:ea typeface="黑体" panose="02010609060101010101" pitchFamily="49" charset="-122"/>
                <a:cs typeface="Times New Roman" panose="02020603050405020304" pitchFamily="18" charset="0"/>
              </a:rPr>
              <a:t>“</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小于</a:t>
            </a:r>
            <a:r>
              <a:rPr lang="zh-CN" altLang="en-US" sz="2100" b="1">
                <a:solidFill>
                  <a:srgbClr val="000000"/>
                </a:solidFill>
                <a:ea typeface="黑体" panose="02010609060101010101" pitchFamily="49" charset="-122"/>
                <a:cs typeface="Times New Roman" panose="02020603050405020304" pitchFamily="18" charset="0"/>
              </a:rPr>
              <a:t>”</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a:t>
            </a:r>
            <a:r>
              <a:rPr lang="en-US" altLang="zh-CN"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1</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标准大气压。</a:t>
            </a:r>
          </a:p>
          <a:p>
            <a:pPr eaLnBrk="0" fontAlgn="base" hangingPunct="0">
              <a:lnSpc>
                <a:spcPct val="115000"/>
              </a:lnSpc>
              <a:spcBef>
                <a:spcPct val="0"/>
              </a:spcBef>
              <a:spcAft>
                <a:spcPct val="0"/>
              </a:spcAft>
            </a:pP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a:t>
            </a:r>
            <a:r>
              <a:rPr lang="en-US" altLang="zh-CN"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2</a:t>
            </a:r>
            <a:r>
              <a:rPr lang="zh-CN" altLang="en-US" sz="2100" b="1">
                <a:solidFill>
                  <a:srgbClr val="000000"/>
                </a:solidFill>
                <a:latin typeface="黑体" panose="02010609060101010101" pitchFamily="49" charset="-122"/>
                <a:ea typeface="黑体" panose="02010609060101010101" pitchFamily="49" charset="-122"/>
                <a:cs typeface="Times New Roman" panose="02020603050405020304" pitchFamily="18" charset="0"/>
              </a:rPr>
              <a:t>）在探究结束后，某组绘制了水的温度和时间关系的曲线图。其中正确的是（      ）</a:t>
            </a:r>
            <a:endParaRPr lang="en-US" altLang="zh-CN" sz="2100" b="1">
              <a:solidFill>
                <a:srgbClr val="000000"/>
              </a:solidFill>
              <a:latin typeface="黑体" panose="02010609060101010101" pitchFamily="49" charset="-122"/>
              <a:ea typeface="黑体" panose="02010609060101010101" pitchFamily="49" charset="-122"/>
              <a:cs typeface="Times New Roman" panose="02020603050405020304" pitchFamily="18" charset="0"/>
            </a:endParaRPr>
          </a:p>
        </p:txBody>
      </p:sp>
      <p:pic>
        <p:nvPicPr>
          <p:cNvPr id="83068" name="Picture 124" descr="未命名"/>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700" y="4276725"/>
            <a:ext cx="6400800" cy="1724025"/>
          </a:xfrm>
          <a:prstGeom prst="rect">
            <a:avLst/>
          </a:prstGeom>
          <a:noFill/>
          <a:extLst>
            <a:ext uri="{909E8E84-426E-40DD-AFC4-6F175D3DCCD1}">
              <a14:hiddenFill xmlns:a14="http://schemas.microsoft.com/office/drawing/2010/main">
                <a:solidFill>
                  <a:srgbClr val="FFFFFF"/>
                </a:solidFill>
              </a14:hiddenFill>
            </a:ext>
          </a:extLst>
        </p:spPr>
      </p:pic>
      <p:sp>
        <p:nvSpPr>
          <p:cNvPr id="83089" name="Rectangle 145"/>
          <p:cNvSpPr>
            <a:spLocks noChangeArrowheads="1"/>
          </p:cNvSpPr>
          <p:nvPr/>
        </p:nvSpPr>
        <p:spPr bwMode="auto">
          <a:xfrm>
            <a:off x="2493169" y="3114675"/>
            <a:ext cx="726481"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100" b="1">
                <a:solidFill>
                  <a:srgbClr val="FF663C"/>
                </a:solidFill>
                <a:ea typeface="黑体" panose="02010609060101010101" pitchFamily="49" charset="-122"/>
              </a:rPr>
              <a:t>小于</a:t>
            </a:r>
          </a:p>
        </p:txBody>
      </p:sp>
      <p:sp>
        <p:nvSpPr>
          <p:cNvPr id="83090" name="Rectangle 146"/>
          <p:cNvSpPr>
            <a:spLocks noChangeArrowheads="1"/>
          </p:cNvSpPr>
          <p:nvPr/>
        </p:nvSpPr>
        <p:spPr bwMode="auto">
          <a:xfrm>
            <a:off x="5403056" y="2561035"/>
            <a:ext cx="457176" cy="674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lnSpc>
                <a:spcPct val="180000"/>
              </a:lnSpc>
              <a:spcBef>
                <a:spcPct val="0"/>
              </a:spcBef>
              <a:spcAft>
                <a:spcPct val="0"/>
              </a:spcAft>
              <a:buFont typeface="Arial" panose="020B0604020202020204" pitchFamily="34" charset="0"/>
              <a:buNone/>
            </a:pPr>
            <a:r>
              <a:rPr lang="en-US" altLang="zh-CN" sz="2100" b="1">
                <a:solidFill>
                  <a:srgbClr val="FF663C"/>
                </a:solidFill>
                <a:latin typeface="黑体" panose="02010609060101010101" pitchFamily="49" charset="-122"/>
                <a:ea typeface="黑体" panose="02010609060101010101" pitchFamily="49" charset="-122"/>
              </a:rPr>
              <a:t>98</a:t>
            </a:r>
          </a:p>
        </p:txBody>
      </p:sp>
      <p:sp>
        <p:nvSpPr>
          <p:cNvPr id="83091" name="Rectangle 147"/>
          <p:cNvSpPr>
            <a:spLocks noChangeArrowheads="1"/>
          </p:cNvSpPr>
          <p:nvPr/>
        </p:nvSpPr>
        <p:spPr bwMode="auto">
          <a:xfrm>
            <a:off x="1557337" y="3601642"/>
            <a:ext cx="320922" cy="674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lnSpc>
                <a:spcPct val="180000"/>
              </a:lnSpc>
              <a:spcBef>
                <a:spcPct val="0"/>
              </a:spcBef>
              <a:spcAft>
                <a:spcPct val="0"/>
              </a:spcAft>
            </a:pPr>
            <a:r>
              <a:rPr lang="en-US" altLang="zh-CN" sz="2100" b="1">
                <a:solidFill>
                  <a:srgbClr val="FF663C"/>
                </a:solidFill>
                <a:latin typeface="黑体" panose="02010609060101010101" pitchFamily="49" charset="-122"/>
                <a:ea typeface="黑体" panose="02010609060101010101" pitchFamily="49" charset="-122"/>
              </a:rPr>
              <a:t>B</a:t>
            </a:r>
          </a:p>
        </p:txBody>
      </p:sp>
    </p:spTree>
    <p:extLst>
      <p:ext uri="{BB962C8B-B14F-4D97-AF65-F5344CB8AC3E}">
        <p14:creationId xmlns:p14="http://schemas.microsoft.com/office/powerpoint/2010/main" val="209398294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090"/>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83089"/>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30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089" grpId="0"/>
      <p:bldP spid="83090" grpId="0"/>
      <p:bldP spid="8309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6991" y="1188244"/>
            <a:ext cx="7772400" cy="494110"/>
          </a:xfrm>
        </p:spPr>
        <p:txBody>
          <a:bodyPr/>
          <a:lstStyle/>
          <a:p>
            <a:r>
              <a:rPr lang="zh-CN" altLang="en-US" sz="2700" b="1">
                <a:ea typeface="黑体" panose="02010609060101010101" pitchFamily="49" charset="-122"/>
              </a:rPr>
              <a:t>比较蒸发和沸腾</a:t>
            </a:r>
          </a:p>
        </p:txBody>
      </p:sp>
      <p:graphicFrame>
        <p:nvGraphicFramePr>
          <p:cNvPr id="83971" name="Group 3"/>
          <p:cNvGraphicFramePr>
            <a:graphicFrameLocks noGrp="1"/>
          </p:cNvGraphicFramePr>
          <p:nvPr/>
        </p:nvGraphicFramePr>
        <p:xfrm>
          <a:off x="389335" y="1944292"/>
          <a:ext cx="8423672" cy="3564731"/>
        </p:xfrm>
        <a:graphic>
          <a:graphicData uri="http://schemas.openxmlformats.org/drawingml/2006/table">
            <a:tbl>
              <a:tblPr/>
              <a:tblGrid>
                <a:gridCol w="703659"/>
                <a:gridCol w="1585913"/>
                <a:gridCol w="2853929"/>
                <a:gridCol w="3280172"/>
              </a:tblGrid>
              <a:tr h="609600">
                <a:tc gridSpan="2">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0" lang="zh-CN" altLang="en-US" sz="2100" b="1" i="0" u="none" strike="noStrike" cap="none" normalizeH="0" baseline="0" smtClean="0">
                        <a:ln>
                          <a:noFill/>
                        </a:ln>
                        <a:solidFill>
                          <a:schemeClr val="tx2"/>
                        </a:solidFill>
                        <a:effectLst/>
                        <a:latin typeface="Arial" panose="020B0604020202020204" pitchFamily="34" charset="0"/>
                        <a:ea typeface="宋体" panose="02010600030101010101" pitchFamily="2" charset="-122"/>
                      </a:endParaRPr>
                    </a:p>
                  </a:txBody>
                  <a:tcPr marL="68580" marR="68580" marT="34290" marB="34290" horzOverflow="overflow">
                    <a:lnL w="28575"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8575"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zh-CN" altLang="en-US" sz="2100" b="1" i="0" u="none" strike="noStrike" cap="none" normalizeH="0" baseline="0" smtClean="0">
                          <a:ln>
                            <a:noFill/>
                          </a:ln>
                          <a:solidFill>
                            <a:srgbClr val="0066CC"/>
                          </a:solidFill>
                          <a:effectLst/>
                          <a:latin typeface="黑体" panose="02010609060101010101" pitchFamily="49" charset="-122"/>
                          <a:ea typeface="黑体" panose="02010609060101010101" pitchFamily="49" charset="-122"/>
                        </a:rPr>
                        <a:t>蒸  发</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8575"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zh-CN" altLang="en-US" sz="2100" b="1" i="0" u="none" strike="noStrike" cap="none" normalizeH="0" baseline="0" smtClean="0">
                          <a:ln>
                            <a:noFill/>
                          </a:ln>
                          <a:solidFill>
                            <a:srgbClr val="0066CC"/>
                          </a:solidFill>
                          <a:effectLst/>
                          <a:latin typeface="黑体" panose="02010609060101010101" pitchFamily="49" charset="-122"/>
                          <a:ea typeface="黑体" panose="02010609060101010101" pitchFamily="49" charset="-122"/>
                        </a:rPr>
                        <a:t>沸  腾 </a:t>
                      </a:r>
                    </a:p>
                  </a:txBody>
                  <a:tcPr marL="68580" marR="68580" marT="34290" marB="34290" anchor="ctr" horzOverflow="overflow">
                    <a:lnL w="12700" cap="flat" cmpd="sng" algn="ctr">
                      <a:solidFill>
                        <a:srgbClr val="3D8F95"/>
                      </a:solidFill>
                      <a:prstDash val="solid"/>
                      <a:round/>
                      <a:headEnd type="none" w="med" len="med"/>
                      <a:tailEnd type="none" w="med" len="med"/>
                    </a:lnL>
                    <a:lnR w="28575" cap="flat" cmpd="sng" algn="ctr">
                      <a:solidFill>
                        <a:srgbClr val="3D8F95"/>
                      </a:solidFill>
                      <a:prstDash val="solid"/>
                      <a:round/>
                      <a:headEnd type="none" w="med" len="med"/>
                      <a:tailEnd type="none" w="med" len="med"/>
                    </a:lnR>
                    <a:lnT w="28575"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r>
              <a:tr h="609600">
                <a:tc gridSpan="2">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zh-CN" altLang="en-US" sz="2100" b="1" i="0" u="none" strike="noStrike" cap="none" normalizeH="0" baseline="0" smtClean="0">
                          <a:ln>
                            <a:noFill/>
                          </a:ln>
                          <a:solidFill>
                            <a:srgbClr val="0066CC"/>
                          </a:solidFill>
                          <a:effectLst/>
                          <a:latin typeface="黑体" panose="02010609060101010101" pitchFamily="49" charset="-122"/>
                          <a:ea typeface="黑体" panose="02010609060101010101" pitchFamily="49" charset="-122"/>
                        </a:rPr>
                        <a:t>   相同点</a:t>
                      </a:r>
                    </a:p>
                  </a:txBody>
                  <a:tcPr marL="68580" marR="68580" marT="34290" marB="34290" anchor="ctr" horzOverflow="overflow">
                    <a:lnL w="28575"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hMerge="1">
                  <a:txBody>
                    <a:bodyPr/>
                    <a:lstStyle/>
                    <a:p>
                      <a:endParaRPr lang="zh-CN" altLang="en-US"/>
                    </a:p>
                  </a:txBody>
                  <a:tcPr/>
                </a:tc>
                <a:tc gridSpan="2">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0" lang="zh-CN" altLang="en-US" sz="2100" b="1" i="0" u="none" strike="noStrike" cap="none" normalizeH="0" baseline="0" smtClean="0">
                        <a:ln>
                          <a:noFill/>
                        </a:ln>
                        <a:solidFill>
                          <a:schemeClr val="tx2"/>
                        </a:solidFill>
                        <a:effectLst/>
                        <a:latin typeface="黑体" panose="02010609060101010101" pitchFamily="49" charset="-122"/>
                        <a:ea typeface="黑体" panose="02010609060101010101" pitchFamily="49" charset="-122"/>
                      </a:endParaRPr>
                    </a:p>
                  </a:txBody>
                  <a:tcPr marL="68580" marR="68580" marT="34290" marB="34290" anchor="ctr" horzOverflow="overflow">
                    <a:lnL w="12700" cap="flat" cmpd="sng" algn="ctr">
                      <a:solidFill>
                        <a:srgbClr val="3D8F95"/>
                      </a:solidFill>
                      <a:prstDash val="solid"/>
                      <a:round/>
                      <a:headEnd type="none" w="med" len="med"/>
                      <a:tailEnd type="none" w="med" len="med"/>
                    </a:lnL>
                    <a:lnR w="28575"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725091">
                <a:tc rowSpan="3">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zh-CN" altLang="en-US" sz="2100" b="1" i="0" u="none" strike="noStrike" cap="none" normalizeH="0" baseline="0" smtClean="0">
                          <a:ln>
                            <a:noFill/>
                          </a:ln>
                          <a:solidFill>
                            <a:srgbClr val="0066CC"/>
                          </a:solidFill>
                          <a:effectLst/>
                          <a:latin typeface="黑体" panose="02010609060101010101" pitchFamily="49" charset="-122"/>
                          <a:ea typeface="黑体" panose="02010609060101010101" pitchFamily="49" charset="-122"/>
                        </a:rPr>
                        <a:t>不 同 点</a:t>
                      </a:r>
                    </a:p>
                  </a:txBody>
                  <a:tcPr marL="68580" marR="68580" marT="34290" marB="34290" vert="eaVert" anchor="ctr" horzOverflow="overflow">
                    <a:lnL w="28575"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28575" cap="flat" cmpd="sng" algn="ctr">
                      <a:solidFill>
                        <a:srgbClr val="3D8F95"/>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zh-CN" altLang="en-US" sz="2100" b="1" i="0" u="none" strike="noStrike" cap="none" normalizeH="0" baseline="0" smtClean="0">
                          <a:ln>
                            <a:noFill/>
                          </a:ln>
                          <a:solidFill>
                            <a:srgbClr val="0066CC"/>
                          </a:solidFill>
                          <a:effectLst/>
                          <a:latin typeface="黑体" panose="02010609060101010101" pitchFamily="49" charset="-122"/>
                          <a:ea typeface="黑体" panose="02010609060101010101" pitchFamily="49" charset="-122"/>
                        </a:rPr>
                        <a:t>发生部位</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0" lang="zh-CN" altLang="en-US" sz="2100" b="1" i="0" u="none" strike="noStrike" cap="none" normalizeH="0" baseline="0" smtClean="0">
                        <a:ln>
                          <a:noFill/>
                        </a:ln>
                        <a:solidFill>
                          <a:schemeClr val="tx2"/>
                        </a:solidFill>
                        <a:effectLst/>
                        <a:latin typeface="黑体" panose="02010609060101010101" pitchFamily="49" charset="-122"/>
                        <a:ea typeface="黑体" panose="02010609060101010101" pitchFamily="49" charset="-122"/>
                      </a:endParaRP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0" lang="zh-CN" altLang="en-US" sz="2100" b="1" i="0" u="none" strike="noStrike" cap="none" normalizeH="0" baseline="0" smtClean="0">
                        <a:ln>
                          <a:noFill/>
                        </a:ln>
                        <a:solidFill>
                          <a:schemeClr val="tx2"/>
                        </a:solidFill>
                        <a:effectLst/>
                        <a:latin typeface="黑体" panose="02010609060101010101" pitchFamily="49" charset="-122"/>
                        <a:ea typeface="黑体" panose="02010609060101010101" pitchFamily="49" charset="-122"/>
                      </a:endParaRPr>
                    </a:p>
                  </a:txBody>
                  <a:tcPr marL="68580" marR="68580" marT="34290" marB="34290" anchor="ctr" horzOverflow="overflow">
                    <a:lnL w="12700" cap="flat" cmpd="sng" algn="ctr">
                      <a:solidFill>
                        <a:srgbClr val="3D8F95"/>
                      </a:solidFill>
                      <a:prstDash val="solid"/>
                      <a:round/>
                      <a:headEnd type="none" w="med" len="med"/>
                      <a:tailEnd type="none" w="med" len="med"/>
                    </a:lnL>
                    <a:lnR w="28575"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r>
              <a:tr h="782241">
                <a:tc vMerge="1">
                  <a:txBody>
                    <a:bodyPr/>
                    <a:lstStyle/>
                    <a:p>
                      <a:endParaRPr lang="zh-CN" altLang="en-US"/>
                    </a:p>
                  </a:txBody>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zh-CN" altLang="en-US" sz="2100" b="1" i="0" u="none" strike="noStrike" cap="none" normalizeH="0" baseline="0" smtClean="0">
                          <a:ln>
                            <a:noFill/>
                          </a:ln>
                          <a:solidFill>
                            <a:srgbClr val="0066CC"/>
                          </a:solidFill>
                          <a:effectLst/>
                          <a:latin typeface="黑体" panose="02010609060101010101" pitchFamily="49" charset="-122"/>
                          <a:ea typeface="黑体" panose="02010609060101010101" pitchFamily="49" charset="-122"/>
                        </a:rPr>
                        <a:t>剧烈程度</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0" lang="zh-CN" altLang="en-US" sz="2100" b="1" i="0" u="none" strike="noStrike" cap="none" normalizeH="0" baseline="0" smtClean="0">
                        <a:ln>
                          <a:noFill/>
                        </a:ln>
                        <a:solidFill>
                          <a:schemeClr val="tx2"/>
                        </a:solidFill>
                        <a:effectLst/>
                        <a:latin typeface="黑体" panose="02010609060101010101" pitchFamily="49" charset="-122"/>
                        <a:ea typeface="黑体" panose="02010609060101010101" pitchFamily="49" charset="-122"/>
                      </a:endParaRP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0" lang="zh-CN" altLang="en-US" sz="2100" b="1" i="0" u="none" strike="noStrike" cap="none" normalizeH="0" baseline="0" smtClean="0">
                        <a:ln>
                          <a:noFill/>
                        </a:ln>
                        <a:solidFill>
                          <a:schemeClr val="tx2"/>
                        </a:solidFill>
                        <a:effectLst/>
                        <a:latin typeface="黑体" panose="02010609060101010101" pitchFamily="49" charset="-122"/>
                        <a:ea typeface="黑体" panose="02010609060101010101" pitchFamily="49" charset="-122"/>
                      </a:endParaRPr>
                    </a:p>
                  </a:txBody>
                  <a:tcPr marL="68580" marR="68580" marT="34290" marB="34290" anchor="ctr" horzOverflow="overflow">
                    <a:lnL w="12700" cap="flat" cmpd="sng" algn="ctr">
                      <a:solidFill>
                        <a:srgbClr val="3D8F95"/>
                      </a:solidFill>
                      <a:prstDash val="solid"/>
                      <a:round/>
                      <a:headEnd type="none" w="med" len="med"/>
                      <a:tailEnd type="none" w="med" len="med"/>
                    </a:lnL>
                    <a:lnR w="28575"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r>
              <a:tr h="838200">
                <a:tc vMerge="1">
                  <a:txBody>
                    <a:bodyPr/>
                    <a:lstStyle/>
                    <a:p>
                      <a:endParaRPr lang="zh-CN" altLang="en-US"/>
                    </a:p>
                  </a:txBody>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0" lang="zh-CN" altLang="en-US" sz="2100" b="1" i="0" u="none" strike="noStrike" cap="none" normalizeH="0" baseline="0" smtClean="0">
                          <a:ln>
                            <a:noFill/>
                          </a:ln>
                          <a:solidFill>
                            <a:srgbClr val="0066CC"/>
                          </a:solidFill>
                          <a:effectLst/>
                          <a:latin typeface="黑体" panose="02010609060101010101" pitchFamily="49" charset="-122"/>
                          <a:ea typeface="黑体" panose="02010609060101010101" pitchFamily="49" charset="-122"/>
                        </a:rPr>
                        <a:t>温度条件</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28575" cap="flat" cmpd="sng" algn="ctr">
                      <a:solidFill>
                        <a:srgbClr val="3D8F95"/>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0" lang="zh-CN" altLang="en-US" sz="2100" b="1" i="0" u="none" strike="noStrike" cap="none" normalizeH="0" baseline="0" smtClean="0">
                        <a:ln>
                          <a:noFill/>
                        </a:ln>
                        <a:solidFill>
                          <a:schemeClr val="tx2"/>
                        </a:solidFill>
                        <a:effectLst/>
                        <a:latin typeface="黑体" panose="02010609060101010101" pitchFamily="49" charset="-122"/>
                        <a:ea typeface="黑体" panose="02010609060101010101" pitchFamily="49" charset="-122"/>
                      </a:endParaRPr>
                    </a:p>
                  </a:txBody>
                  <a:tcPr marL="68580" marR="68580" marT="34290" marB="34290"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28575" cap="flat" cmpd="sng" algn="ctr">
                      <a:solidFill>
                        <a:srgbClr val="3D8F95"/>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20000"/>
                        </a:spcBef>
                        <a:spcAft>
                          <a:spcPct val="0"/>
                        </a:spcAft>
                        <a:buClrTx/>
                        <a:buSzTx/>
                        <a:buFontTx/>
                        <a:buNone/>
                        <a:tabLst/>
                      </a:pPr>
                      <a:endPar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68580" marR="68580" marT="34290" marB="34290" horzOverflow="overflow">
                    <a:lnL w="12700" cap="flat" cmpd="sng" algn="ctr">
                      <a:solidFill>
                        <a:srgbClr val="3D8F95"/>
                      </a:solidFill>
                      <a:prstDash val="solid"/>
                      <a:round/>
                      <a:headEnd type="none" w="med" len="med"/>
                      <a:tailEnd type="none" w="med" len="med"/>
                    </a:lnL>
                    <a:lnR w="28575"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28575" cap="flat" cmpd="sng" algn="ctr">
                      <a:solidFill>
                        <a:srgbClr val="3D8F95"/>
                      </a:solidFill>
                      <a:prstDash val="solid"/>
                      <a:round/>
                      <a:headEnd type="none" w="med" len="med"/>
                      <a:tailEnd type="none" w="med" len="med"/>
                    </a:lnB>
                    <a:lnTlToBr>
                      <a:noFill/>
                    </a:lnTlToBr>
                    <a:lnBlToTr>
                      <a:noFill/>
                    </a:lnBlToTr>
                    <a:noFill/>
                  </a:tcPr>
                </a:tc>
              </a:tr>
            </a:tbl>
          </a:graphicData>
        </a:graphic>
      </p:graphicFrame>
      <p:sp>
        <p:nvSpPr>
          <p:cNvPr id="83999" name="Text Box 31"/>
          <p:cNvSpPr txBox="1">
            <a:spLocks noChangeArrowheads="1"/>
          </p:cNvSpPr>
          <p:nvPr/>
        </p:nvSpPr>
        <p:spPr bwMode="auto">
          <a:xfrm>
            <a:off x="5867400" y="1484710"/>
            <a:ext cx="259199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zh-CN" altLang="en-US" sz="1350">
              <a:solidFill>
                <a:srgbClr val="000000"/>
              </a:solidFill>
            </a:endParaRPr>
          </a:p>
        </p:txBody>
      </p:sp>
      <p:sp>
        <p:nvSpPr>
          <p:cNvPr id="84009" name="Rectangle 41"/>
          <p:cNvSpPr>
            <a:spLocks noChangeArrowheads="1"/>
          </p:cNvSpPr>
          <p:nvPr/>
        </p:nvSpPr>
        <p:spPr bwMode="auto">
          <a:xfrm>
            <a:off x="706041" y="1060631"/>
            <a:ext cx="1635384" cy="438582"/>
          </a:xfrm>
          <a:prstGeom prst="rect">
            <a:avLst/>
          </a:prstGeom>
          <a:solidFill>
            <a:srgbClr val="009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buFont typeface="Arial" panose="020B0604020202020204" pitchFamily="34" charset="0"/>
              <a:buNone/>
            </a:pPr>
            <a:r>
              <a:rPr lang="zh-CN" altLang="en-US" sz="2250" b="1">
                <a:solidFill>
                  <a:srgbClr val="FFFFFF"/>
                </a:solidFill>
                <a:ea typeface="黑体" panose="02010609060101010101" pitchFamily="49" charset="-122"/>
              </a:rPr>
              <a:t>课后作业：</a:t>
            </a:r>
          </a:p>
        </p:txBody>
      </p:sp>
    </p:spTree>
    <p:extLst>
      <p:ext uri="{BB962C8B-B14F-4D97-AF65-F5344CB8AC3E}">
        <p14:creationId xmlns:p14="http://schemas.microsoft.com/office/powerpoint/2010/main" val="605358698"/>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5" name="矩形 3"/>
          <p:cNvSpPr>
            <a:spLocks noChangeArrowheads="1"/>
          </p:cNvSpPr>
          <p:nvPr/>
        </p:nvSpPr>
        <p:spPr bwMode="auto">
          <a:xfrm>
            <a:off x="0" y="2296716"/>
            <a:ext cx="9144000" cy="2264569"/>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39938" name="Rectangle 2"/>
          <p:cNvSpPr>
            <a:spLocks noGrp="1" noChangeArrowheads="1"/>
          </p:cNvSpPr>
          <p:nvPr>
            <p:ph type="title" idx="4294967295"/>
          </p:nvPr>
        </p:nvSpPr>
        <p:spPr>
          <a:xfrm>
            <a:off x="1653778" y="2883694"/>
            <a:ext cx="5862638" cy="857250"/>
          </a:xfrm>
          <a:noFill/>
          <a:ln/>
        </p:spPr>
        <p:txBody>
          <a:bodyPr/>
          <a:lstStyle/>
          <a:p>
            <a:r>
              <a:rPr lang="zh-CN" altLang="en-US" sz="7200">
                <a:latin typeface="Browallia New"/>
              </a:rPr>
              <a:t>“</a:t>
            </a:r>
            <a:r>
              <a:rPr lang="zh-CN" altLang="en-US" sz="7200"/>
              <a:t> </a:t>
            </a:r>
            <a:r>
              <a:rPr lang="zh-CN" altLang="en-US" sz="7200" b="1">
                <a:solidFill>
                  <a:srgbClr val="800000"/>
                </a:solidFill>
                <a:ea typeface="微软雅黑" panose="020B0503020204020204" pitchFamily="34" charset="-122"/>
              </a:rPr>
              <a:t>酒</a:t>
            </a:r>
            <a:r>
              <a:rPr lang="zh-CN" altLang="en-US" sz="7200" b="1">
                <a:ea typeface="微软雅黑" panose="020B0503020204020204" pitchFamily="34" charset="-122"/>
              </a:rPr>
              <a:t> </a:t>
            </a:r>
            <a:r>
              <a:rPr lang="zh-CN" altLang="en-US" sz="7200">
                <a:latin typeface="Browallia New"/>
              </a:rPr>
              <a:t>”</a:t>
            </a:r>
            <a:r>
              <a:rPr lang="zh-CN" altLang="en-US" sz="3000" b="1"/>
              <a:t>哪儿去了？</a:t>
            </a:r>
          </a:p>
        </p:txBody>
      </p:sp>
      <p:sp>
        <p:nvSpPr>
          <p:cNvPr id="39942" name="矩形 7"/>
          <p:cNvSpPr>
            <a:spLocks noChangeArrowheads="1"/>
          </p:cNvSpPr>
          <p:nvPr/>
        </p:nvSpPr>
        <p:spPr bwMode="auto">
          <a:xfrm>
            <a:off x="265510" y="1465660"/>
            <a:ext cx="1415653" cy="1751409"/>
          </a:xfrm>
          <a:prstGeom prst="rect">
            <a:avLst/>
          </a:prstGeom>
          <a:solidFill>
            <a:srgbClr val="009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39943" name="直角三角形 8"/>
          <p:cNvSpPr>
            <a:spLocks noChangeArrowheads="1"/>
          </p:cNvSpPr>
          <p:nvPr/>
        </p:nvSpPr>
        <p:spPr bwMode="auto">
          <a:xfrm>
            <a:off x="1679972" y="1510903"/>
            <a:ext cx="152400" cy="757238"/>
          </a:xfrm>
          <a:prstGeom prst="rtTriangle">
            <a:avLst/>
          </a:prstGeom>
          <a:solidFill>
            <a:srgbClr val="0082D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39944" name="直角三角形 9"/>
          <p:cNvSpPr>
            <a:spLocks noChangeArrowheads="1"/>
          </p:cNvSpPr>
          <p:nvPr/>
        </p:nvSpPr>
        <p:spPr bwMode="auto">
          <a:xfrm flipH="1">
            <a:off x="114300" y="1500187"/>
            <a:ext cx="151210" cy="757238"/>
          </a:xfrm>
          <a:prstGeom prst="rtTriangle">
            <a:avLst/>
          </a:prstGeom>
          <a:solidFill>
            <a:srgbClr val="0082D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cxnSp>
        <p:nvCxnSpPr>
          <p:cNvPr id="39946" name="直接连接符 11"/>
          <p:cNvCxnSpPr>
            <a:cxnSpLocks noChangeShapeType="1"/>
          </p:cNvCxnSpPr>
          <p:nvPr/>
        </p:nvCxnSpPr>
        <p:spPr bwMode="auto">
          <a:xfrm flipV="1">
            <a:off x="0" y="3494485"/>
            <a:ext cx="2618185" cy="21431"/>
          </a:xfrm>
          <a:prstGeom prst="line">
            <a:avLst/>
          </a:prstGeom>
          <a:noFill/>
          <a:ln w="57150">
            <a:solidFill>
              <a:schemeClr val="bg1"/>
            </a:solidFill>
            <a:round/>
            <a:headEnd/>
            <a:tailEnd/>
          </a:ln>
          <a:extLst>
            <a:ext uri="{909E8E84-426E-40DD-AFC4-6F175D3DCCD1}">
              <a14:hiddenFill xmlns:a14="http://schemas.microsoft.com/office/drawing/2010/main">
                <a:noFill/>
              </a14:hiddenFill>
            </a:ext>
          </a:extLst>
        </p:spPr>
      </p:cxnSp>
      <p:cxnSp>
        <p:nvCxnSpPr>
          <p:cNvPr id="39947" name="直接连接符 12"/>
          <p:cNvCxnSpPr>
            <a:cxnSpLocks noChangeShapeType="1"/>
          </p:cNvCxnSpPr>
          <p:nvPr/>
        </p:nvCxnSpPr>
        <p:spPr bwMode="auto">
          <a:xfrm>
            <a:off x="6548437" y="3476625"/>
            <a:ext cx="2595563" cy="8335"/>
          </a:xfrm>
          <a:prstGeom prst="line">
            <a:avLst/>
          </a:prstGeom>
          <a:noFill/>
          <a:ln w="57150">
            <a:solidFill>
              <a:schemeClr val="bg1"/>
            </a:solidFill>
            <a:round/>
            <a:headEnd/>
            <a:tailEnd/>
          </a:ln>
          <a:extLst>
            <a:ext uri="{909E8E84-426E-40DD-AFC4-6F175D3DCCD1}">
              <a14:hiddenFill xmlns:a14="http://schemas.microsoft.com/office/drawing/2010/main">
                <a:noFill/>
              </a14:hiddenFill>
            </a:ext>
          </a:extLst>
        </p:spPr>
      </p:cxnSp>
      <p:sp>
        <p:nvSpPr>
          <p:cNvPr id="39948" name="Text Box 12"/>
          <p:cNvSpPr txBox="1">
            <a:spLocks noChangeArrowheads="1"/>
          </p:cNvSpPr>
          <p:nvPr/>
        </p:nvSpPr>
        <p:spPr bwMode="auto">
          <a:xfrm>
            <a:off x="577365" y="1626394"/>
            <a:ext cx="600164" cy="154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fontAlgn="base">
              <a:spcBef>
                <a:spcPct val="50000"/>
              </a:spcBef>
              <a:spcAft>
                <a:spcPct val="0"/>
              </a:spcAft>
              <a:buFont typeface="Arial" panose="020B0604020202020204" pitchFamily="34" charset="0"/>
              <a:buNone/>
            </a:pPr>
            <a:r>
              <a:rPr lang="zh-CN" altLang="en-US" sz="2700" b="1">
                <a:solidFill>
                  <a:srgbClr val="FFFFFF"/>
                </a:solidFill>
                <a:ea typeface="微软雅黑" panose="020B0503020204020204" pitchFamily="34" charset="-122"/>
              </a:rPr>
              <a:t>观察思考</a:t>
            </a:r>
          </a:p>
        </p:txBody>
      </p:sp>
    </p:spTree>
    <p:extLst>
      <p:ext uri="{BB962C8B-B14F-4D97-AF65-F5344CB8AC3E}">
        <p14:creationId xmlns:p14="http://schemas.microsoft.com/office/powerpoint/2010/main" val="1136724252"/>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矩形 6"/>
          <p:cNvSpPr>
            <a:spLocks noChangeArrowheads="1"/>
          </p:cNvSpPr>
          <p:nvPr/>
        </p:nvSpPr>
        <p:spPr bwMode="auto">
          <a:xfrm>
            <a:off x="0" y="857250"/>
            <a:ext cx="9144000" cy="5143500"/>
          </a:xfrm>
          <a:prstGeom prst="rect">
            <a:avLst/>
          </a:prstGeom>
          <a:solidFill>
            <a:srgbClr val="009C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ct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spcBef>
                <a:spcPct val="0"/>
              </a:spcBef>
              <a:spcAft>
                <a:spcPct val="0"/>
              </a:spcAft>
              <a:buFont typeface="Arial" panose="020B0604020202020204" pitchFamily="34" charset="0"/>
              <a:buNone/>
            </a:pPr>
            <a:endParaRPr lang="zh-CN" altLang="en-US" sz="1275">
              <a:solidFill>
                <a:srgbClr val="FFFFFF"/>
              </a:solidFill>
            </a:endParaRPr>
          </a:p>
        </p:txBody>
      </p:sp>
      <p:sp>
        <p:nvSpPr>
          <p:cNvPr id="71683" name="矩形 15"/>
          <p:cNvSpPr>
            <a:spLocks noChangeArrowheads="1"/>
          </p:cNvSpPr>
          <p:nvPr/>
        </p:nvSpPr>
        <p:spPr bwMode="auto">
          <a:xfrm>
            <a:off x="0" y="2670573"/>
            <a:ext cx="9144000" cy="70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spAutoFit/>
          </a:bodyP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buFont typeface="Arial" panose="020B0604020202020204" pitchFamily="34" charset="0"/>
              <a:buNone/>
            </a:pPr>
            <a:r>
              <a:rPr lang="zh-CN" altLang="en-US" sz="3975"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谢  谢 大 家</a:t>
            </a:r>
          </a:p>
        </p:txBody>
      </p:sp>
      <p:sp>
        <p:nvSpPr>
          <p:cNvPr id="71685" name="矩形 20"/>
          <p:cNvSpPr>
            <a:spLocks noChangeArrowheads="1"/>
          </p:cNvSpPr>
          <p:nvPr/>
        </p:nvSpPr>
        <p:spPr bwMode="auto">
          <a:xfrm>
            <a:off x="0" y="2528888"/>
            <a:ext cx="144066" cy="1800225"/>
          </a:xfrm>
          <a:prstGeom prst="rect">
            <a:avLst/>
          </a:prstGeom>
          <a:solidFill>
            <a:srgbClr val="8ABC1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ct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buFont typeface="Arial" panose="020B0604020202020204" pitchFamily="34" charset="0"/>
              <a:buNone/>
            </a:pPr>
            <a:endParaRPr lang="zh-CN" altLang="en-US" sz="1275">
              <a:solidFill>
                <a:srgbClr val="FFFFFF"/>
              </a:solidFill>
            </a:endParaRPr>
          </a:p>
        </p:txBody>
      </p:sp>
      <p:sp>
        <p:nvSpPr>
          <p:cNvPr id="71686" name="矩形 24"/>
          <p:cNvSpPr>
            <a:spLocks noChangeArrowheads="1"/>
          </p:cNvSpPr>
          <p:nvPr/>
        </p:nvSpPr>
        <p:spPr bwMode="auto">
          <a:xfrm>
            <a:off x="139304" y="2528888"/>
            <a:ext cx="145256" cy="1800225"/>
          </a:xfrm>
          <a:prstGeom prst="rect">
            <a:avLst/>
          </a:prstGeom>
          <a:solidFill>
            <a:srgbClr val="00517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ct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buFont typeface="Arial" panose="020B0604020202020204" pitchFamily="34" charset="0"/>
              <a:buNone/>
            </a:pPr>
            <a:endParaRPr lang="zh-CN" altLang="en-US" sz="1275">
              <a:solidFill>
                <a:srgbClr val="FFFFFF"/>
              </a:solidFill>
            </a:endParaRPr>
          </a:p>
        </p:txBody>
      </p:sp>
      <p:sp>
        <p:nvSpPr>
          <p:cNvPr id="71687" name="矩形 25"/>
          <p:cNvSpPr>
            <a:spLocks noChangeArrowheads="1"/>
          </p:cNvSpPr>
          <p:nvPr/>
        </p:nvSpPr>
        <p:spPr bwMode="auto">
          <a:xfrm>
            <a:off x="8871348" y="2528888"/>
            <a:ext cx="144065" cy="1800225"/>
          </a:xfrm>
          <a:prstGeom prst="rect">
            <a:avLst/>
          </a:prstGeom>
          <a:solidFill>
            <a:srgbClr val="00517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ct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buFont typeface="Arial" panose="020B0604020202020204" pitchFamily="34" charset="0"/>
              <a:buNone/>
            </a:pPr>
            <a:endParaRPr lang="zh-CN" altLang="en-US" sz="1275">
              <a:solidFill>
                <a:srgbClr val="FFFFFF"/>
              </a:solidFill>
            </a:endParaRPr>
          </a:p>
        </p:txBody>
      </p:sp>
      <p:sp>
        <p:nvSpPr>
          <p:cNvPr id="71688" name="矩形 26"/>
          <p:cNvSpPr>
            <a:spLocks noChangeArrowheads="1"/>
          </p:cNvSpPr>
          <p:nvPr/>
        </p:nvSpPr>
        <p:spPr bwMode="auto">
          <a:xfrm>
            <a:off x="9011842" y="2528888"/>
            <a:ext cx="145256" cy="1800225"/>
          </a:xfrm>
          <a:prstGeom prst="rect">
            <a:avLst/>
          </a:prstGeom>
          <a:solidFill>
            <a:srgbClr val="8ABC1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ctr"/>
          <a:lstStyle>
            <a:lvl1pPr defTabSz="1219200">
              <a:defRPr>
                <a:solidFill>
                  <a:schemeClr val="tx1"/>
                </a:solidFill>
                <a:latin typeface="Arial" panose="020B0604020202020204" pitchFamily="34" charset="0"/>
              </a:defRPr>
            </a:lvl1pPr>
            <a:lvl2pPr marL="609600" defTabSz="1219200">
              <a:defRPr>
                <a:solidFill>
                  <a:schemeClr val="tx1"/>
                </a:solidFill>
                <a:latin typeface="Arial" panose="020B0604020202020204" pitchFamily="34" charset="0"/>
              </a:defRPr>
            </a:lvl2pPr>
            <a:lvl3pPr marL="1219200" defTabSz="1219200">
              <a:defRPr>
                <a:solidFill>
                  <a:schemeClr val="tx1"/>
                </a:solidFill>
                <a:latin typeface="Arial" panose="020B0604020202020204" pitchFamily="34" charset="0"/>
              </a:defRPr>
            </a:lvl3pPr>
            <a:lvl4pPr marL="1828800" defTabSz="1219200">
              <a:defRPr>
                <a:solidFill>
                  <a:schemeClr val="tx1"/>
                </a:solidFill>
                <a:latin typeface="Arial" panose="020B0604020202020204" pitchFamily="34" charset="0"/>
              </a:defRPr>
            </a:lvl4pPr>
            <a:lvl5pPr marL="2438400" defTabSz="1219200">
              <a:defRPr>
                <a:solidFill>
                  <a:schemeClr val="tx1"/>
                </a:solidFill>
                <a:latin typeface="Arial" panose="020B0604020202020204" pitchFamily="34" charset="0"/>
              </a:defRPr>
            </a:lvl5pPr>
            <a:lvl6pPr marL="28956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33528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8100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4267200" defTabSz="1219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buFont typeface="Arial" panose="020B0604020202020204" pitchFamily="34" charset="0"/>
              <a:buNone/>
            </a:pPr>
            <a:endParaRPr lang="zh-CN" altLang="en-US" sz="1275">
              <a:solidFill>
                <a:srgbClr val="FFFFFF"/>
              </a:solidFill>
            </a:endParaRPr>
          </a:p>
        </p:txBody>
      </p:sp>
    </p:spTree>
    <p:extLst>
      <p:ext uri="{BB962C8B-B14F-4D97-AF65-F5344CB8AC3E}">
        <p14:creationId xmlns:p14="http://schemas.microsoft.com/office/powerpoint/2010/main" val="3754577462"/>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ChangeArrowheads="1"/>
          </p:cNvSpPr>
          <p:nvPr/>
        </p:nvSpPr>
        <p:spPr bwMode="auto">
          <a:xfrm>
            <a:off x="289322" y="1720647"/>
            <a:ext cx="7843838" cy="3554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552450" algn="l"/>
              </a:tabLst>
              <a:defRPr>
                <a:solidFill>
                  <a:schemeClr val="tx1"/>
                </a:solidFill>
                <a:latin typeface="Arial" panose="020B0604020202020204" pitchFamily="34" charset="0"/>
              </a:defRPr>
            </a:lvl1pPr>
            <a:lvl2pPr>
              <a:tabLst>
                <a:tab pos="552450" algn="l"/>
              </a:tabLst>
              <a:defRPr>
                <a:solidFill>
                  <a:schemeClr val="tx1"/>
                </a:solidFill>
                <a:latin typeface="Arial" panose="020B0604020202020204" pitchFamily="34" charset="0"/>
              </a:defRPr>
            </a:lvl2pPr>
            <a:lvl3pPr>
              <a:tabLst>
                <a:tab pos="552450" algn="l"/>
              </a:tabLst>
              <a:defRPr>
                <a:solidFill>
                  <a:schemeClr val="tx1"/>
                </a:solidFill>
                <a:latin typeface="Arial" panose="020B0604020202020204" pitchFamily="34" charset="0"/>
              </a:defRPr>
            </a:lvl3pPr>
            <a:lvl4pPr>
              <a:tabLst>
                <a:tab pos="552450" algn="l"/>
              </a:tabLst>
              <a:defRPr>
                <a:solidFill>
                  <a:schemeClr val="tx1"/>
                </a:solidFill>
                <a:latin typeface="Arial" panose="020B0604020202020204" pitchFamily="34" charset="0"/>
              </a:defRPr>
            </a:lvl4pPr>
            <a:lvl5pPr>
              <a:tabLst>
                <a:tab pos="552450" algn="l"/>
              </a:tabLst>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tabLst>
                <a:tab pos="552450" algn="l"/>
              </a:tabLst>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tabLst>
                <a:tab pos="552450" algn="l"/>
              </a:tabLst>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tabLst>
                <a:tab pos="552450" algn="l"/>
              </a:tabLst>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tabLst>
                <a:tab pos="552450" algn="l"/>
              </a:tabLst>
              <a:defRPr>
                <a:solidFill>
                  <a:schemeClr val="tx1"/>
                </a:solidFill>
                <a:latin typeface="Arial" panose="020B0604020202020204" pitchFamily="34" charset="0"/>
              </a:defRPr>
            </a:lvl9pPr>
          </a:lstStyle>
          <a:p>
            <a:pPr fontAlgn="base">
              <a:lnSpc>
                <a:spcPct val="150000"/>
              </a:lnSpc>
              <a:spcBef>
                <a:spcPct val="0"/>
              </a:spcBef>
              <a:spcAft>
                <a:spcPct val="0"/>
              </a:spcAft>
              <a:buFont typeface="Arial" panose="020B0604020202020204" pitchFamily="34" charset="0"/>
              <a:buNone/>
            </a:pPr>
            <a:r>
              <a:rPr lang="en-US" altLang="zh-CN" sz="3000">
                <a:solidFill>
                  <a:srgbClr val="000000"/>
                </a:solidFill>
              </a:rPr>
              <a:t>1</a:t>
            </a:r>
            <a:r>
              <a:rPr lang="zh-CN" altLang="en-US" sz="3000">
                <a:solidFill>
                  <a:srgbClr val="000000"/>
                </a:solidFill>
              </a:rPr>
              <a:t>、知道什么是</a:t>
            </a:r>
            <a:r>
              <a:rPr lang="zh-CN" altLang="en-US" sz="3000" b="1">
                <a:solidFill>
                  <a:srgbClr val="000000"/>
                </a:solidFill>
              </a:rPr>
              <a:t>汽化</a:t>
            </a:r>
            <a:r>
              <a:rPr lang="zh-CN" altLang="en-US" sz="3000">
                <a:solidFill>
                  <a:srgbClr val="000000"/>
                </a:solidFill>
              </a:rPr>
              <a:t>、</a:t>
            </a:r>
            <a:r>
              <a:rPr lang="zh-CN" altLang="en-US" sz="3000" b="1">
                <a:solidFill>
                  <a:srgbClr val="000000"/>
                </a:solidFill>
              </a:rPr>
              <a:t>液化</a:t>
            </a:r>
            <a:r>
              <a:rPr lang="zh-CN" altLang="en-US" sz="3000">
                <a:solidFill>
                  <a:srgbClr val="000000"/>
                </a:solidFill>
              </a:rPr>
              <a:t>。理解液化是汽化的逆过程。</a:t>
            </a:r>
          </a:p>
          <a:p>
            <a:pPr fontAlgn="base">
              <a:lnSpc>
                <a:spcPct val="150000"/>
              </a:lnSpc>
              <a:spcBef>
                <a:spcPct val="0"/>
              </a:spcBef>
              <a:spcAft>
                <a:spcPct val="0"/>
              </a:spcAft>
              <a:buFont typeface="Arial" panose="020B0604020202020204" pitchFamily="34" charset="0"/>
              <a:buNone/>
            </a:pPr>
            <a:r>
              <a:rPr lang="en-US" altLang="zh-CN" sz="3000">
                <a:solidFill>
                  <a:srgbClr val="000000"/>
                </a:solidFill>
              </a:rPr>
              <a:t>2</a:t>
            </a:r>
            <a:r>
              <a:rPr lang="zh-CN" altLang="en-US" sz="3000">
                <a:solidFill>
                  <a:srgbClr val="000000"/>
                </a:solidFill>
              </a:rPr>
              <a:t>、了解沸腾现象，知道什么是沸点。</a:t>
            </a:r>
          </a:p>
          <a:p>
            <a:pPr fontAlgn="base">
              <a:lnSpc>
                <a:spcPct val="150000"/>
              </a:lnSpc>
              <a:spcBef>
                <a:spcPct val="0"/>
              </a:spcBef>
              <a:spcAft>
                <a:spcPct val="0"/>
              </a:spcAft>
              <a:buFont typeface="Arial" panose="020B0604020202020204" pitchFamily="34" charset="0"/>
              <a:buNone/>
            </a:pPr>
            <a:r>
              <a:rPr lang="en-US" altLang="zh-CN" sz="3000">
                <a:solidFill>
                  <a:srgbClr val="000000"/>
                </a:solidFill>
              </a:rPr>
              <a:t>3</a:t>
            </a:r>
            <a:r>
              <a:rPr lang="zh-CN" altLang="en-US" sz="3000">
                <a:solidFill>
                  <a:srgbClr val="000000"/>
                </a:solidFill>
              </a:rPr>
              <a:t>、</a:t>
            </a:r>
            <a:r>
              <a:rPr lang="zh-CN" altLang="en-US" sz="3000" b="1">
                <a:solidFill>
                  <a:srgbClr val="000000"/>
                </a:solidFill>
              </a:rPr>
              <a:t>知道液体沸腾时的特征。</a:t>
            </a:r>
          </a:p>
          <a:p>
            <a:pPr fontAlgn="base">
              <a:lnSpc>
                <a:spcPct val="150000"/>
              </a:lnSpc>
              <a:spcBef>
                <a:spcPct val="0"/>
              </a:spcBef>
              <a:spcAft>
                <a:spcPct val="0"/>
              </a:spcAft>
              <a:buFont typeface="Arial" panose="020B0604020202020204" pitchFamily="34" charset="0"/>
              <a:buNone/>
            </a:pPr>
            <a:r>
              <a:rPr lang="en-US" altLang="zh-CN" sz="3000">
                <a:solidFill>
                  <a:srgbClr val="000000"/>
                </a:solidFill>
              </a:rPr>
              <a:t>4</a:t>
            </a:r>
            <a:r>
              <a:rPr lang="zh-CN" altLang="en-US" sz="3000">
                <a:solidFill>
                  <a:srgbClr val="000000"/>
                </a:solidFill>
              </a:rPr>
              <a:t>、知道蒸发可以制冷。</a:t>
            </a:r>
          </a:p>
        </p:txBody>
      </p:sp>
      <p:sp>
        <p:nvSpPr>
          <p:cNvPr id="40970" name="圆角矩形 38"/>
          <p:cNvSpPr>
            <a:spLocks noChangeArrowheads="1"/>
          </p:cNvSpPr>
          <p:nvPr/>
        </p:nvSpPr>
        <p:spPr bwMode="auto">
          <a:xfrm>
            <a:off x="90488" y="1059657"/>
            <a:ext cx="3008710" cy="621506"/>
          </a:xfrm>
          <a:prstGeom prst="roundRect">
            <a:avLst>
              <a:gd name="adj" fmla="val 5921"/>
            </a:avLst>
          </a:prstGeom>
          <a:solidFill>
            <a:srgbClr val="00B0F0"/>
          </a:solidFill>
          <a:ln>
            <a:noFill/>
          </a:ln>
          <a:extLst>
            <a:ext uri="{91240B29-F687-4F45-9708-019B960494DF}">
              <a14:hiddenLine xmlns:a14="http://schemas.microsoft.com/office/drawing/2010/main" w="12700">
                <a:solidFill>
                  <a:srgbClr val="42719B"/>
                </a:solidFill>
                <a:bevel/>
                <a:headEnd/>
                <a:tailEnd/>
              </a14:hiddenLine>
            </a:ext>
          </a:extLst>
        </p:spPr>
        <p:txBody>
          <a:bodyPr anchor="ctr"/>
          <a:lstStyle/>
          <a:p>
            <a:pPr algn="ctr" fontAlgn="base">
              <a:spcBef>
                <a:spcPct val="0"/>
              </a:spcBef>
              <a:spcAft>
                <a:spcPct val="0"/>
              </a:spcAft>
              <a:buFont typeface="Arial" panose="020B0604020202020204" pitchFamily="34" charset="0"/>
              <a:buNone/>
            </a:pPr>
            <a:endParaRPr lang="zh-CN" altLang="en-US" sz="1350">
              <a:solidFill>
                <a:srgbClr val="FFFFFF"/>
              </a:solidFill>
              <a:latin typeface="方正兰亭粗黑_GBK" charset="-122"/>
              <a:ea typeface="方正兰亭粗黑_GBK" charset="-122"/>
            </a:endParaRPr>
          </a:p>
        </p:txBody>
      </p:sp>
      <p:sp>
        <p:nvSpPr>
          <p:cNvPr id="40965" name="Rectangle 5"/>
          <p:cNvSpPr>
            <a:spLocks noChangeArrowheads="1"/>
          </p:cNvSpPr>
          <p:nvPr/>
        </p:nvSpPr>
        <p:spPr bwMode="auto">
          <a:xfrm>
            <a:off x="1119188" y="1088231"/>
            <a:ext cx="1877437"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3300" b="1">
                <a:solidFill>
                  <a:srgbClr val="FFFFFF"/>
                </a:solidFill>
                <a:ea typeface="微软雅黑" panose="020B0503020204020204" pitchFamily="34" charset="-122"/>
              </a:rPr>
              <a:t>学习目标</a:t>
            </a:r>
          </a:p>
        </p:txBody>
      </p:sp>
      <p:pic>
        <p:nvPicPr>
          <p:cNvPr id="40969" name="Picture 2" descr="F:\360云盘\02-个人资料\！PPT图片及版面资源\05-PPT精选插图\03-小图类\02-win8\Others\White\MB_0007_book.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2172" y="1096566"/>
            <a:ext cx="571500" cy="569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6065452"/>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ChangeArrowheads="1"/>
          </p:cNvSpPr>
          <p:nvPr/>
        </p:nvSpPr>
        <p:spPr bwMode="auto">
          <a:xfrm>
            <a:off x="2899172" y="993398"/>
            <a:ext cx="2888932"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552450" algn="l"/>
              </a:tabLst>
              <a:defRPr>
                <a:solidFill>
                  <a:schemeClr val="tx1"/>
                </a:solidFill>
                <a:latin typeface="Arial" panose="020B0604020202020204" pitchFamily="34" charset="0"/>
              </a:defRPr>
            </a:lvl1pPr>
            <a:lvl2pPr>
              <a:tabLst>
                <a:tab pos="552450" algn="l"/>
              </a:tabLst>
              <a:defRPr>
                <a:solidFill>
                  <a:schemeClr val="tx1"/>
                </a:solidFill>
                <a:latin typeface="Arial" panose="020B0604020202020204" pitchFamily="34" charset="0"/>
              </a:defRPr>
            </a:lvl2pPr>
            <a:lvl3pPr>
              <a:tabLst>
                <a:tab pos="552450" algn="l"/>
              </a:tabLst>
              <a:defRPr>
                <a:solidFill>
                  <a:schemeClr val="tx1"/>
                </a:solidFill>
                <a:latin typeface="Arial" panose="020B0604020202020204" pitchFamily="34" charset="0"/>
              </a:defRPr>
            </a:lvl3pPr>
            <a:lvl4pPr>
              <a:tabLst>
                <a:tab pos="552450" algn="l"/>
              </a:tabLst>
              <a:defRPr>
                <a:solidFill>
                  <a:schemeClr val="tx1"/>
                </a:solidFill>
                <a:latin typeface="Arial" panose="020B0604020202020204" pitchFamily="34" charset="0"/>
              </a:defRPr>
            </a:lvl4pPr>
            <a:lvl5pPr>
              <a:tabLst>
                <a:tab pos="552450" algn="l"/>
              </a:tabLst>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tabLst>
                <a:tab pos="552450" algn="l"/>
              </a:tabLst>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tabLst>
                <a:tab pos="552450" algn="l"/>
              </a:tabLst>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tabLst>
                <a:tab pos="552450" algn="l"/>
              </a:tabLst>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tabLst>
                <a:tab pos="552450" algn="l"/>
              </a:tabLst>
              <a:defRPr>
                <a:solidFill>
                  <a:schemeClr val="tx1"/>
                </a:solidFill>
                <a:latin typeface="Arial" panose="020B0604020202020204" pitchFamily="34" charset="0"/>
              </a:defRPr>
            </a:lvl9pPr>
          </a:lstStyle>
          <a:p>
            <a:pPr fontAlgn="base">
              <a:spcBef>
                <a:spcPct val="0"/>
              </a:spcBef>
              <a:spcAft>
                <a:spcPct val="0"/>
              </a:spcAft>
              <a:buFont typeface="Arial" panose="020B0604020202020204" pitchFamily="34" charset="0"/>
              <a:buNone/>
            </a:pPr>
            <a:r>
              <a:rPr lang="zh-CN" altLang="en-US" sz="3000" b="1">
                <a:solidFill>
                  <a:srgbClr val="000000"/>
                </a:solidFill>
                <a:ea typeface="黑体" panose="02010609060101010101" pitchFamily="49" charset="-122"/>
              </a:rPr>
              <a:t>一、汽化和液化</a:t>
            </a:r>
          </a:p>
        </p:txBody>
      </p:sp>
      <p:sp>
        <p:nvSpPr>
          <p:cNvPr id="41989" name="Rectangle 5"/>
          <p:cNvSpPr>
            <a:spLocks noChangeArrowheads="1"/>
          </p:cNvSpPr>
          <p:nvPr/>
        </p:nvSpPr>
        <p:spPr bwMode="auto">
          <a:xfrm>
            <a:off x="148828" y="2147152"/>
            <a:ext cx="5043488" cy="2516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4064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lnSpc>
                <a:spcPct val="150000"/>
              </a:lnSpc>
              <a:spcBef>
                <a:spcPct val="0"/>
              </a:spcBef>
              <a:spcAft>
                <a:spcPct val="0"/>
              </a:spcAft>
              <a:buFont typeface="Arial" panose="020B0604020202020204" pitchFamily="34" charset="0"/>
              <a:buNone/>
            </a:pPr>
            <a:r>
              <a:rPr lang="zh-CN" altLang="en-US" sz="2100" b="1">
                <a:solidFill>
                  <a:srgbClr val="000000"/>
                </a:solidFill>
              </a:rPr>
              <a:t>在透明的塑料袋中滴入几滴酒精，将袋挤瘪，排尽空气后用绳把口扎紧，然后放入热水中。你会看到什么变化？</a:t>
            </a:r>
            <a:r>
              <a:rPr lang="zh-CN" altLang="en-US" b="1">
                <a:solidFill>
                  <a:srgbClr val="000000"/>
                </a:solidFill>
              </a:rPr>
              <a:t>        </a:t>
            </a:r>
          </a:p>
          <a:p>
            <a:pPr fontAlgn="base">
              <a:lnSpc>
                <a:spcPct val="150000"/>
              </a:lnSpc>
              <a:spcBef>
                <a:spcPct val="0"/>
              </a:spcBef>
              <a:spcAft>
                <a:spcPct val="0"/>
              </a:spcAft>
              <a:buFont typeface="Arial" panose="020B0604020202020204" pitchFamily="34" charset="0"/>
              <a:buNone/>
            </a:pPr>
            <a:r>
              <a:rPr lang="zh-CN" altLang="en-US" sz="2100" b="1">
                <a:solidFill>
                  <a:srgbClr val="000000"/>
                </a:solidFill>
              </a:rPr>
              <a:t>从热水中取出塑料袋后，又有什么变化？</a:t>
            </a:r>
          </a:p>
        </p:txBody>
      </p:sp>
      <p:sp>
        <p:nvSpPr>
          <p:cNvPr id="41990" name="Rectangle 6"/>
          <p:cNvSpPr>
            <a:spLocks noChangeArrowheads="1"/>
          </p:cNvSpPr>
          <p:nvPr/>
        </p:nvSpPr>
        <p:spPr bwMode="auto">
          <a:xfrm>
            <a:off x="0" y="1581150"/>
            <a:ext cx="3706464"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100" b="1">
                <a:solidFill>
                  <a:srgbClr val="000000"/>
                </a:solidFill>
                <a:ea typeface="黑体" panose="02010609060101010101" pitchFamily="49" charset="-122"/>
              </a:rPr>
              <a:t>演示实验：观察塑料袋的变化</a:t>
            </a:r>
          </a:p>
        </p:txBody>
      </p:sp>
      <p:sp>
        <p:nvSpPr>
          <p:cNvPr id="41991" name="Rectangle 7"/>
          <p:cNvSpPr>
            <a:spLocks noChangeArrowheads="1"/>
          </p:cNvSpPr>
          <p:nvPr/>
        </p:nvSpPr>
        <p:spPr bwMode="auto">
          <a:xfrm>
            <a:off x="6051948" y="2471737"/>
            <a:ext cx="3086101" cy="438582"/>
          </a:xfrm>
          <a:prstGeom prst="rect">
            <a:avLst/>
          </a:prstGeom>
          <a:solidFill>
            <a:srgbClr val="4AB4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250" b="1">
                <a:solidFill>
                  <a:srgbClr val="A50021"/>
                </a:solidFill>
              </a:rPr>
              <a:t>酒精由液态变成气态。</a:t>
            </a:r>
          </a:p>
        </p:txBody>
      </p:sp>
      <p:sp>
        <p:nvSpPr>
          <p:cNvPr id="41992" name="Rectangle 8"/>
          <p:cNvSpPr>
            <a:spLocks noChangeArrowheads="1"/>
          </p:cNvSpPr>
          <p:nvPr/>
        </p:nvSpPr>
        <p:spPr bwMode="auto">
          <a:xfrm>
            <a:off x="6076950" y="3989785"/>
            <a:ext cx="3086101" cy="438582"/>
          </a:xfrm>
          <a:prstGeom prst="rect">
            <a:avLst/>
          </a:prstGeom>
          <a:solidFill>
            <a:srgbClr val="4AB4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250" b="1">
                <a:solidFill>
                  <a:srgbClr val="A50021"/>
                </a:solidFill>
              </a:rPr>
              <a:t>酒精由气态变成液态。</a:t>
            </a:r>
          </a:p>
        </p:txBody>
      </p:sp>
      <p:sp>
        <p:nvSpPr>
          <p:cNvPr id="41994" name="Rectangle 10"/>
          <p:cNvSpPr>
            <a:spLocks noChangeArrowheads="1"/>
          </p:cNvSpPr>
          <p:nvPr/>
        </p:nvSpPr>
        <p:spPr bwMode="auto">
          <a:xfrm>
            <a:off x="0" y="4953000"/>
            <a:ext cx="4519186"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100" b="1">
                <a:solidFill>
                  <a:srgbClr val="000000"/>
                </a:solidFill>
                <a:ea typeface="黑体" panose="02010609060101010101" pitchFamily="49" charset="-122"/>
              </a:rPr>
              <a:t>汽化：物质从液态变为气态的过程。</a:t>
            </a:r>
          </a:p>
        </p:txBody>
      </p:sp>
      <p:sp>
        <p:nvSpPr>
          <p:cNvPr id="41995" name="Rectangle 11"/>
          <p:cNvSpPr>
            <a:spLocks noChangeArrowheads="1"/>
          </p:cNvSpPr>
          <p:nvPr/>
        </p:nvSpPr>
        <p:spPr bwMode="auto">
          <a:xfrm>
            <a:off x="4499372" y="4910137"/>
            <a:ext cx="4519186"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100" b="1">
                <a:solidFill>
                  <a:srgbClr val="000000"/>
                </a:solidFill>
                <a:ea typeface="黑体" panose="02010609060101010101" pitchFamily="49" charset="-122"/>
              </a:rPr>
              <a:t>液化：物质由气态变为液态的过程。</a:t>
            </a:r>
          </a:p>
        </p:txBody>
      </p:sp>
      <p:sp>
        <p:nvSpPr>
          <p:cNvPr id="41996" name="Rectangle 12"/>
          <p:cNvSpPr>
            <a:spLocks noChangeArrowheads="1"/>
          </p:cNvSpPr>
          <p:nvPr/>
        </p:nvSpPr>
        <p:spPr bwMode="auto">
          <a:xfrm>
            <a:off x="3202782" y="5404247"/>
            <a:ext cx="2893741"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100" b="1">
                <a:solidFill>
                  <a:srgbClr val="000000"/>
                </a:solidFill>
                <a:ea typeface="黑体" panose="02010609060101010101" pitchFamily="49" charset="-122"/>
              </a:rPr>
              <a:t>液化是汽化的逆过程。</a:t>
            </a:r>
          </a:p>
        </p:txBody>
      </p:sp>
      <p:sp>
        <p:nvSpPr>
          <p:cNvPr id="42001" name="直接连接符 8"/>
          <p:cNvSpPr>
            <a:spLocks noChangeShapeType="1"/>
          </p:cNvSpPr>
          <p:nvPr/>
        </p:nvSpPr>
        <p:spPr bwMode="auto">
          <a:xfrm flipV="1">
            <a:off x="0" y="1532335"/>
            <a:ext cx="9144000" cy="48815"/>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42002" name="直接连接符 8"/>
          <p:cNvSpPr>
            <a:spLocks noChangeShapeType="1"/>
          </p:cNvSpPr>
          <p:nvPr/>
        </p:nvSpPr>
        <p:spPr bwMode="auto">
          <a:xfrm flipH="1">
            <a:off x="5332810" y="1577578"/>
            <a:ext cx="7144" cy="3271838"/>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42003" name="直接连接符 8"/>
          <p:cNvSpPr>
            <a:spLocks noChangeShapeType="1"/>
          </p:cNvSpPr>
          <p:nvPr/>
        </p:nvSpPr>
        <p:spPr bwMode="auto">
          <a:xfrm flipV="1">
            <a:off x="0" y="4779169"/>
            <a:ext cx="9144000" cy="48816"/>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42004" name="直接连接符 8"/>
          <p:cNvSpPr>
            <a:spLocks noChangeShapeType="1"/>
          </p:cNvSpPr>
          <p:nvPr/>
        </p:nvSpPr>
        <p:spPr bwMode="auto">
          <a:xfrm flipV="1">
            <a:off x="0" y="4836319"/>
            <a:ext cx="9144000" cy="48816"/>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42008" name="Rectangle 24"/>
          <p:cNvSpPr>
            <a:spLocks noChangeArrowheads="1"/>
          </p:cNvSpPr>
          <p:nvPr/>
        </p:nvSpPr>
        <p:spPr bwMode="auto">
          <a:xfrm>
            <a:off x="5330429" y="1845469"/>
            <a:ext cx="2390775"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buFont typeface="Arial" panose="020B0604020202020204" pitchFamily="34" charset="0"/>
              <a:buNone/>
            </a:pPr>
            <a:r>
              <a:rPr lang="zh-CN" altLang="en-US" sz="2100" b="1">
                <a:solidFill>
                  <a:srgbClr val="000000"/>
                </a:solidFill>
              </a:rPr>
              <a:t>塑料袋变鼓，说明：</a:t>
            </a:r>
          </a:p>
        </p:txBody>
      </p:sp>
      <p:sp>
        <p:nvSpPr>
          <p:cNvPr id="42009" name="Rectangle 25"/>
          <p:cNvSpPr>
            <a:spLocks noChangeArrowheads="1"/>
          </p:cNvSpPr>
          <p:nvPr/>
        </p:nvSpPr>
        <p:spPr bwMode="auto">
          <a:xfrm>
            <a:off x="5347097" y="3298031"/>
            <a:ext cx="2622834"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100" b="1">
                <a:solidFill>
                  <a:srgbClr val="000000"/>
                </a:solidFill>
              </a:rPr>
              <a:t>塑料袋变瘪，说明：</a:t>
            </a:r>
          </a:p>
        </p:txBody>
      </p:sp>
    </p:spTree>
    <p:extLst>
      <p:ext uri="{BB962C8B-B14F-4D97-AF65-F5344CB8AC3E}">
        <p14:creationId xmlns:p14="http://schemas.microsoft.com/office/powerpoint/2010/main" val="417343013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9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9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41994"/>
                                        </p:tgtEl>
                                        <p:attrNameLst>
                                          <p:attrName>style.visibility</p:attrName>
                                        </p:attrNameLst>
                                      </p:cBhvr>
                                      <p:to>
                                        <p:strVal val="visible"/>
                                      </p:to>
                                    </p:set>
                                    <p:anim calcmode="lin" valueType="num">
                                      <p:cBhvr>
                                        <p:cTn id="15" dur="1000" fill="hold"/>
                                        <p:tgtEl>
                                          <p:spTgt spid="41994"/>
                                        </p:tgtEl>
                                        <p:attrNameLst>
                                          <p:attrName>ppt_w</p:attrName>
                                        </p:attrNameLst>
                                      </p:cBhvr>
                                      <p:tavLst>
                                        <p:tav tm="0">
                                          <p:val>
                                            <p:strVal val="#ppt_w*0.70"/>
                                          </p:val>
                                        </p:tav>
                                        <p:tav tm="100000">
                                          <p:val>
                                            <p:strVal val="#ppt_w"/>
                                          </p:val>
                                        </p:tav>
                                      </p:tavLst>
                                    </p:anim>
                                    <p:anim calcmode="lin" valueType="num">
                                      <p:cBhvr>
                                        <p:cTn id="16" dur="1000" fill="hold"/>
                                        <p:tgtEl>
                                          <p:spTgt spid="41994"/>
                                        </p:tgtEl>
                                        <p:attrNameLst>
                                          <p:attrName>ppt_h</p:attrName>
                                        </p:attrNameLst>
                                      </p:cBhvr>
                                      <p:tavLst>
                                        <p:tav tm="0">
                                          <p:val>
                                            <p:strVal val="#ppt_h"/>
                                          </p:val>
                                        </p:tav>
                                        <p:tav tm="100000">
                                          <p:val>
                                            <p:strVal val="#ppt_h"/>
                                          </p:val>
                                        </p:tav>
                                      </p:tavLst>
                                    </p:anim>
                                    <p:animEffect transition="in" filter="fade">
                                      <p:cBhvr>
                                        <p:cTn id="17" dur="1000"/>
                                        <p:tgtEl>
                                          <p:spTgt spid="4199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41995"/>
                                        </p:tgtEl>
                                        <p:attrNameLst>
                                          <p:attrName>style.visibility</p:attrName>
                                        </p:attrNameLst>
                                      </p:cBhvr>
                                      <p:to>
                                        <p:strVal val="visible"/>
                                      </p:to>
                                    </p:set>
                                    <p:anim calcmode="lin" valueType="num">
                                      <p:cBhvr>
                                        <p:cTn id="22" dur="1000" fill="hold"/>
                                        <p:tgtEl>
                                          <p:spTgt spid="41995"/>
                                        </p:tgtEl>
                                        <p:attrNameLst>
                                          <p:attrName>ppt_w</p:attrName>
                                        </p:attrNameLst>
                                      </p:cBhvr>
                                      <p:tavLst>
                                        <p:tav tm="0">
                                          <p:val>
                                            <p:strVal val="#ppt_w*0.70"/>
                                          </p:val>
                                        </p:tav>
                                        <p:tav tm="100000">
                                          <p:val>
                                            <p:strVal val="#ppt_w"/>
                                          </p:val>
                                        </p:tav>
                                      </p:tavLst>
                                    </p:anim>
                                    <p:anim calcmode="lin" valueType="num">
                                      <p:cBhvr>
                                        <p:cTn id="23" dur="1000" fill="hold"/>
                                        <p:tgtEl>
                                          <p:spTgt spid="41995"/>
                                        </p:tgtEl>
                                        <p:attrNameLst>
                                          <p:attrName>ppt_h</p:attrName>
                                        </p:attrNameLst>
                                      </p:cBhvr>
                                      <p:tavLst>
                                        <p:tav tm="0">
                                          <p:val>
                                            <p:strVal val="#ppt_h"/>
                                          </p:val>
                                        </p:tav>
                                        <p:tav tm="100000">
                                          <p:val>
                                            <p:strVal val="#ppt_h"/>
                                          </p:val>
                                        </p:tav>
                                      </p:tavLst>
                                    </p:anim>
                                    <p:animEffect transition="in" filter="fade">
                                      <p:cBhvr>
                                        <p:cTn id="24" dur="1000"/>
                                        <p:tgtEl>
                                          <p:spTgt spid="4199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41996"/>
                                        </p:tgtEl>
                                        <p:attrNameLst>
                                          <p:attrName>style.visibility</p:attrName>
                                        </p:attrNameLst>
                                      </p:cBhvr>
                                      <p:to>
                                        <p:strVal val="visible"/>
                                      </p:to>
                                    </p:set>
                                    <p:anim calcmode="lin" valueType="num">
                                      <p:cBhvr>
                                        <p:cTn id="29" dur="1000" fill="hold"/>
                                        <p:tgtEl>
                                          <p:spTgt spid="41996"/>
                                        </p:tgtEl>
                                        <p:attrNameLst>
                                          <p:attrName>ppt_w</p:attrName>
                                        </p:attrNameLst>
                                      </p:cBhvr>
                                      <p:tavLst>
                                        <p:tav tm="0">
                                          <p:val>
                                            <p:strVal val="#ppt_w*0.70"/>
                                          </p:val>
                                        </p:tav>
                                        <p:tav tm="100000">
                                          <p:val>
                                            <p:strVal val="#ppt_w"/>
                                          </p:val>
                                        </p:tav>
                                      </p:tavLst>
                                    </p:anim>
                                    <p:anim calcmode="lin" valueType="num">
                                      <p:cBhvr>
                                        <p:cTn id="30" dur="1000" fill="hold"/>
                                        <p:tgtEl>
                                          <p:spTgt spid="41996"/>
                                        </p:tgtEl>
                                        <p:attrNameLst>
                                          <p:attrName>ppt_h</p:attrName>
                                        </p:attrNameLst>
                                      </p:cBhvr>
                                      <p:tavLst>
                                        <p:tav tm="0">
                                          <p:val>
                                            <p:strVal val="#ppt_h"/>
                                          </p:val>
                                        </p:tav>
                                        <p:tav tm="100000">
                                          <p:val>
                                            <p:strVal val="#ppt_h"/>
                                          </p:val>
                                        </p:tav>
                                      </p:tavLst>
                                    </p:anim>
                                    <p:animEffect transition="in" filter="fade">
                                      <p:cBhvr>
                                        <p:cTn id="31" dur="1000"/>
                                        <p:tgtEl>
                                          <p:spTgt spid="41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1" grpId="0" animBg="1"/>
      <p:bldP spid="41992" grpId="0" animBg="1"/>
      <p:bldP spid="41994" grpId="0"/>
      <p:bldP spid="41995" grpId="0"/>
      <p:bldP spid="4199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45" name="组合 12"/>
          <p:cNvGrpSpPr>
            <a:grpSpLocks/>
          </p:cNvGrpSpPr>
          <p:nvPr/>
        </p:nvGrpSpPr>
        <p:grpSpPr bwMode="auto">
          <a:xfrm>
            <a:off x="1" y="1720454"/>
            <a:ext cx="1270397" cy="590550"/>
            <a:chOff x="0" y="0"/>
            <a:chExt cx="1691680" cy="788186"/>
          </a:xfrm>
        </p:grpSpPr>
        <p:sp>
          <p:nvSpPr>
            <p:cNvPr id="44046" name="矩形 10"/>
            <p:cNvSpPr>
              <a:spLocks noChangeArrowheads="1"/>
            </p:cNvSpPr>
            <p:nvPr/>
          </p:nvSpPr>
          <p:spPr bwMode="auto">
            <a:xfrm>
              <a:off x="0" y="0"/>
              <a:ext cx="1691680" cy="788186"/>
            </a:xfrm>
            <a:prstGeom prst="rect">
              <a:avLst/>
            </a:prstGeom>
            <a:solidFill>
              <a:srgbClr val="99CC00"/>
            </a:solidFill>
            <a:ln>
              <a:noFill/>
            </a:ln>
            <a:extLst>
              <a:ext uri="{91240B29-F687-4F45-9708-019B960494DF}">
                <a14:hiddenLine xmlns:a14="http://schemas.microsoft.com/office/drawing/2010/main" w="25400">
                  <a:solidFill>
                    <a:srgbClr val="395E8A"/>
                  </a:solidFill>
                  <a:bevel/>
                  <a:headEnd/>
                  <a:tailEnd/>
                </a14:hiddenLine>
              </a:ext>
            </a:extLst>
          </p:spPr>
          <p:txBody>
            <a:bodyPr anchor="ctr"/>
            <a:lstStyle/>
            <a:p>
              <a:pPr algn="ctr" fontAlgn="base">
                <a:spcBef>
                  <a:spcPct val="0"/>
                </a:spcBef>
                <a:spcAft>
                  <a:spcPct val="0"/>
                </a:spcAft>
                <a:buFont typeface="Arial" panose="020B0604020202020204" pitchFamily="34" charset="0"/>
                <a:buNone/>
              </a:pPr>
              <a:endParaRPr lang="en-US" altLang="zh-CN" sz="1350">
                <a:solidFill>
                  <a:srgbClr val="FFFFFF"/>
                </a:solidFill>
                <a:latin typeface="宋体" panose="02010600030101010101" pitchFamily="2" charset="-122"/>
                <a:sym typeface="宋体" panose="02010600030101010101" pitchFamily="2" charset="-122"/>
              </a:endParaRPr>
            </a:p>
          </p:txBody>
        </p:sp>
        <p:sp>
          <p:nvSpPr>
            <p:cNvPr id="44047" name="等腰三角形 11"/>
            <p:cNvSpPr>
              <a:spLocks noChangeArrowheads="1"/>
            </p:cNvSpPr>
            <p:nvPr/>
          </p:nvSpPr>
          <p:spPr bwMode="auto">
            <a:xfrm rot="16200000">
              <a:off x="1547664" y="322086"/>
              <a:ext cx="144016" cy="144016"/>
            </a:xfrm>
            <a:prstGeom prst="triangle">
              <a:avLst>
                <a:gd name="adj" fmla="val 50000"/>
              </a:avLst>
            </a:prstGeom>
            <a:solidFill>
              <a:schemeClr val="bg1"/>
            </a:solidFill>
            <a:ln>
              <a:noFill/>
            </a:ln>
            <a:extLst>
              <a:ext uri="{91240B29-F687-4F45-9708-019B960494DF}">
                <a14:hiddenLine xmlns:a14="http://schemas.microsoft.com/office/drawing/2010/main" w="25400">
                  <a:solidFill>
                    <a:srgbClr val="395E8A"/>
                  </a:solidFill>
                  <a:bevel/>
                  <a:headEnd/>
                  <a:tailEnd/>
                </a14:hiddenLine>
              </a:ext>
            </a:extLst>
          </p:spPr>
          <p:txBody>
            <a:bodyPr vert="eaVert" anchor="ctr"/>
            <a:lstStyle/>
            <a:p>
              <a:pPr algn="ctr" fontAlgn="base">
                <a:spcBef>
                  <a:spcPct val="0"/>
                </a:spcBef>
                <a:spcAft>
                  <a:spcPct val="0"/>
                </a:spcAft>
                <a:buFont typeface="Arial" panose="020B0604020202020204" pitchFamily="34" charset="0"/>
                <a:buNone/>
              </a:pPr>
              <a:endParaRPr lang="zh-CN" altLang="en-US" sz="1350">
                <a:solidFill>
                  <a:srgbClr val="FFFFFF"/>
                </a:solidFill>
                <a:latin typeface="宋体" panose="02010600030101010101" pitchFamily="2" charset="-122"/>
                <a:sym typeface="宋体" panose="02010600030101010101" pitchFamily="2" charset="-122"/>
              </a:endParaRPr>
            </a:p>
          </p:txBody>
        </p:sp>
      </p:grpSp>
      <p:sp>
        <p:nvSpPr>
          <p:cNvPr id="44036" name="Rectangle 4"/>
          <p:cNvSpPr>
            <a:spLocks noChangeArrowheads="1"/>
          </p:cNvSpPr>
          <p:nvPr/>
        </p:nvSpPr>
        <p:spPr bwMode="auto">
          <a:xfrm>
            <a:off x="1" y="2264859"/>
            <a:ext cx="9663223" cy="3485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457200" algn="l"/>
              </a:tabLst>
              <a:defRPr>
                <a:solidFill>
                  <a:schemeClr val="tx1"/>
                </a:solidFill>
                <a:latin typeface="Arial" panose="020B0604020202020204" pitchFamily="34" charset="0"/>
              </a:defRPr>
            </a:lvl1pPr>
            <a:lvl2pPr>
              <a:tabLst>
                <a:tab pos="457200" algn="l"/>
              </a:tabLst>
              <a:defRPr>
                <a:solidFill>
                  <a:schemeClr val="tx1"/>
                </a:solidFill>
                <a:latin typeface="Arial" panose="020B0604020202020204" pitchFamily="34" charset="0"/>
              </a:defRPr>
            </a:lvl2pPr>
            <a:lvl3pPr>
              <a:tabLst>
                <a:tab pos="457200" algn="l"/>
              </a:tabLst>
              <a:defRPr>
                <a:solidFill>
                  <a:schemeClr val="tx1"/>
                </a:solidFill>
                <a:latin typeface="Arial" panose="020B0604020202020204" pitchFamily="34" charset="0"/>
              </a:defRPr>
            </a:lvl3pPr>
            <a:lvl4pPr>
              <a:tabLst>
                <a:tab pos="457200" algn="l"/>
              </a:tabLst>
              <a:defRPr>
                <a:solidFill>
                  <a:schemeClr val="tx1"/>
                </a:solidFill>
                <a:latin typeface="Arial" panose="020B0604020202020204" pitchFamily="34" charset="0"/>
              </a:defRPr>
            </a:lvl4pPr>
            <a:lvl5pPr>
              <a:tabLst>
                <a:tab pos="457200" algn="l"/>
              </a:tabLst>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tabLst>
                <a:tab pos="457200" algn="l"/>
              </a:tabLst>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tabLst>
                <a:tab pos="457200" algn="l"/>
              </a:tabLst>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tabLst>
                <a:tab pos="457200" algn="l"/>
              </a:tabLst>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tabLst>
                <a:tab pos="457200" algn="l"/>
              </a:tabLst>
              <a:defRPr>
                <a:solidFill>
                  <a:schemeClr val="tx1"/>
                </a:solidFill>
                <a:latin typeface="Arial" panose="020B0604020202020204" pitchFamily="34" charset="0"/>
              </a:defRPr>
            </a:lvl9pPr>
          </a:lstStyle>
          <a:p>
            <a:pPr fontAlgn="base">
              <a:lnSpc>
                <a:spcPct val="150000"/>
              </a:lnSpc>
              <a:spcBef>
                <a:spcPct val="0"/>
              </a:spcBef>
              <a:spcAft>
                <a:spcPct val="0"/>
              </a:spcAft>
              <a:buFont typeface="Arial" panose="020B0604020202020204" pitchFamily="34" charset="0"/>
              <a:buNone/>
            </a:pPr>
            <a:r>
              <a:rPr lang="zh-CN" altLang="en-US" sz="2100" b="1">
                <a:solidFill>
                  <a:srgbClr val="000000"/>
                </a:solidFill>
              </a:rPr>
              <a:t>发生部位</a:t>
            </a:r>
            <a:r>
              <a:rPr lang="en-US" altLang="zh-CN" sz="2100" b="1">
                <a:solidFill>
                  <a:srgbClr val="000000"/>
                </a:solidFill>
              </a:rPr>
              <a:t>——</a:t>
            </a:r>
            <a:r>
              <a:rPr lang="zh-CN" altLang="en-US" sz="2100" b="1">
                <a:solidFill>
                  <a:srgbClr val="000000"/>
                </a:solidFill>
              </a:rPr>
              <a:t>观察水的蒸发和酒精的蒸发</a:t>
            </a:r>
            <a:r>
              <a:rPr lang="en-US" altLang="zh-CN" sz="2100" b="1">
                <a:solidFill>
                  <a:srgbClr val="000000"/>
                </a:solidFill>
              </a:rPr>
              <a:t>——</a:t>
            </a:r>
            <a:r>
              <a:rPr lang="zh-CN" altLang="en-US" sz="2100" b="1">
                <a:solidFill>
                  <a:srgbClr val="000000"/>
                </a:solidFill>
              </a:rPr>
              <a:t>内部有没有气泡产生？</a:t>
            </a:r>
          </a:p>
          <a:p>
            <a:pPr fontAlgn="base">
              <a:lnSpc>
                <a:spcPct val="150000"/>
              </a:lnSpc>
              <a:spcBef>
                <a:spcPct val="0"/>
              </a:spcBef>
              <a:spcAft>
                <a:spcPct val="0"/>
              </a:spcAft>
              <a:buFont typeface="Arial" panose="020B0604020202020204" pitchFamily="34" charset="0"/>
              <a:buNone/>
            </a:pPr>
            <a:r>
              <a:rPr lang="zh-CN" altLang="en-US" sz="2100" b="1">
                <a:solidFill>
                  <a:srgbClr val="000000"/>
                </a:solidFill>
              </a:rPr>
              <a:t>说明：</a:t>
            </a:r>
          </a:p>
          <a:p>
            <a:pPr fontAlgn="base">
              <a:lnSpc>
                <a:spcPct val="150000"/>
              </a:lnSpc>
              <a:spcBef>
                <a:spcPct val="0"/>
              </a:spcBef>
              <a:spcAft>
                <a:spcPct val="0"/>
              </a:spcAft>
              <a:buFont typeface="Arial" panose="020B0604020202020204" pitchFamily="34" charset="0"/>
              <a:buNone/>
            </a:pPr>
            <a:endParaRPr lang="zh-CN" altLang="en-US" sz="2100" b="1">
              <a:solidFill>
                <a:srgbClr val="000000"/>
              </a:solidFill>
            </a:endParaRPr>
          </a:p>
          <a:p>
            <a:pPr fontAlgn="base">
              <a:lnSpc>
                <a:spcPct val="150000"/>
              </a:lnSpc>
              <a:spcBef>
                <a:spcPct val="0"/>
              </a:spcBef>
              <a:spcAft>
                <a:spcPct val="0"/>
              </a:spcAft>
              <a:buFont typeface="Arial" panose="020B0604020202020204" pitchFamily="34" charset="0"/>
              <a:buNone/>
            </a:pPr>
            <a:r>
              <a:rPr lang="zh-CN" altLang="en-US" sz="2100" b="1">
                <a:solidFill>
                  <a:srgbClr val="000000"/>
                </a:solidFill>
              </a:rPr>
              <a:t>发生条件</a:t>
            </a:r>
            <a:r>
              <a:rPr lang="en-US" altLang="zh-CN" sz="2100" b="1">
                <a:solidFill>
                  <a:srgbClr val="000000"/>
                </a:solidFill>
              </a:rPr>
              <a:t>——</a:t>
            </a:r>
            <a:r>
              <a:rPr lang="zh-CN" altLang="en-US" sz="2100" b="1">
                <a:solidFill>
                  <a:srgbClr val="000000"/>
                </a:solidFill>
              </a:rPr>
              <a:t>夏天的湿衣服可以变干，冬天的湿衣服也可以变干；热水在蒸发，</a:t>
            </a:r>
          </a:p>
          <a:p>
            <a:pPr fontAlgn="base">
              <a:lnSpc>
                <a:spcPct val="150000"/>
              </a:lnSpc>
              <a:spcBef>
                <a:spcPct val="0"/>
              </a:spcBef>
              <a:spcAft>
                <a:spcPct val="0"/>
              </a:spcAft>
              <a:buFont typeface="Arial" panose="020B0604020202020204" pitchFamily="34" charset="0"/>
              <a:buNone/>
            </a:pPr>
            <a:r>
              <a:rPr lang="zh-CN" altLang="en-US" sz="2100" b="1">
                <a:solidFill>
                  <a:srgbClr val="000000"/>
                </a:solidFill>
              </a:rPr>
              <a:t>冷水也在蒸发。</a:t>
            </a:r>
          </a:p>
          <a:p>
            <a:pPr fontAlgn="base">
              <a:lnSpc>
                <a:spcPct val="150000"/>
              </a:lnSpc>
              <a:spcBef>
                <a:spcPct val="0"/>
              </a:spcBef>
              <a:spcAft>
                <a:spcPct val="0"/>
              </a:spcAft>
              <a:buFont typeface="Arial" panose="020B0604020202020204" pitchFamily="34" charset="0"/>
              <a:buNone/>
            </a:pPr>
            <a:r>
              <a:rPr lang="zh-CN" altLang="en-US" sz="2100" b="1">
                <a:solidFill>
                  <a:srgbClr val="000000"/>
                </a:solidFill>
              </a:rPr>
              <a:t>说明：</a:t>
            </a:r>
          </a:p>
          <a:p>
            <a:pPr fontAlgn="base">
              <a:lnSpc>
                <a:spcPct val="150000"/>
              </a:lnSpc>
              <a:spcBef>
                <a:spcPct val="0"/>
              </a:spcBef>
              <a:spcAft>
                <a:spcPct val="0"/>
              </a:spcAft>
              <a:buFont typeface="Arial" panose="020B0604020202020204" pitchFamily="34" charset="0"/>
              <a:buNone/>
            </a:pPr>
            <a:endParaRPr lang="zh-CN" altLang="en-US" sz="2100" b="1">
              <a:solidFill>
                <a:srgbClr val="000000"/>
              </a:solidFill>
            </a:endParaRPr>
          </a:p>
        </p:txBody>
      </p:sp>
      <p:sp>
        <p:nvSpPr>
          <p:cNvPr id="44037" name="Rectangle 5"/>
          <p:cNvSpPr>
            <a:spLocks noChangeArrowheads="1"/>
          </p:cNvSpPr>
          <p:nvPr/>
        </p:nvSpPr>
        <p:spPr bwMode="auto">
          <a:xfrm>
            <a:off x="1271588" y="946547"/>
            <a:ext cx="636263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3000" b="1">
                <a:solidFill>
                  <a:srgbClr val="000000"/>
                </a:solidFill>
                <a:ea typeface="黑体" panose="02010609060101010101" pitchFamily="49" charset="-122"/>
              </a:rPr>
              <a:t>二、汽化的两种方式</a:t>
            </a:r>
            <a:r>
              <a:rPr lang="en-US" altLang="zh-CN" sz="3000" b="1">
                <a:solidFill>
                  <a:srgbClr val="000000"/>
                </a:solidFill>
                <a:ea typeface="黑体" panose="02010609060101010101" pitchFamily="49" charset="-122"/>
              </a:rPr>
              <a:t>——</a:t>
            </a:r>
            <a:r>
              <a:rPr lang="zh-CN" altLang="en-US" sz="3000" b="1">
                <a:solidFill>
                  <a:srgbClr val="000000"/>
                </a:solidFill>
                <a:ea typeface="黑体" panose="02010609060101010101" pitchFamily="49" charset="-122"/>
              </a:rPr>
              <a:t>蒸发和沸腾</a:t>
            </a:r>
          </a:p>
        </p:txBody>
      </p:sp>
      <p:sp>
        <p:nvSpPr>
          <p:cNvPr id="44039" name="Rectangle 7"/>
          <p:cNvSpPr>
            <a:spLocks noChangeArrowheads="1"/>
          </p:cNvSpPr>
          <p:nvPr/>
        </p:nvSpPr>
        <p:spPr bwMode="auto">
          <a:xfrm>
            <a:off x="889398" y="2944416"/>
            <a:ext cx="3376245" cy="438582"/>
          </a:xfrm>
          <a:prstGeom prst="rect">
            <a:avLst/>
          </a:prstGeom>
          <a:solidFill>
            <a:srgbClr val="4AB4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250" b="1">
                <a:solidFill>
                  <a:srgbClr val="A50021"/>
                </a:solidFill>
                <a:ea typeface="黑体" panose="02010609060101010101" pitchFamily="49" charset="-122"/>
              </a:rPr>
              <a:t>蒸发只发生的液体表面。</a:t>
            </a:r>
          </a:p>
        </p:txBody>
      </p:sp>
      <p:sp>
        <p:nvSpPr>
          <p:cNvPr id="44040" name="Rectangle 8"/>
          <p:cNvSpPr>
            <a:spLocks noChangeArrowheads="1"/>
          </p:cNvSpPr>
          <p:nvPr/>
        </p:nvSpPr>
        <p:spPr bwMode="auto">
          <a:xfrm>
            <a:off x="866775" y="4863703"/>
            <a:ext cx="7808548" cy="438582"/>
          </a:xfrm>
          <a:prstGeom prst="rect">
            <a:avLst/>
          </a:prstGeom>
          <a:solidFill>
            <a:srgbClr val="4AB4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250" b="1">
                <a:solidFill>
                  <a:srgbClr val="A50021"/>
                </a:solidFill>
                <a:ea typeface="黑体" panose="02010609060101010101" pitchFamily="49" charset="-122"/>
              </a:rPr>
              <a:t>蒸发在任何温度下都可以进行</a:t>
            </a:r>
            <a:r>
              <a:rPr lang="en-US" altLang="zh-CN" sz="2250" b="1">
                <a:solidFill>
                  <a:srgbClr val="A50021"/>
                </a:solidFill>
                <a:ea typeface="黑体" panose="02010609060101010101" pitchFamily="49" charset="-122"/>
              </a:rPr>
              <a:t>,</a:t>
            </a:r>
            <a:r>
              <a:rPr lang="zh-CN" altLang="en-US" sz="2250" b="1">
                <a:solidFill>
                  <a:srgbClr val="A50021"/>
                </a:solidFill>
                <a:ea typeface="黑体" panose="02010609060101010101" pitchFamily="49" charset="-122"/>
              </a:rPr>
              <a:t>而且是一种缓慢的汽化现象。</a:t>
            </a:r>
          </a:p>
        </p:txBody>
      </p:sp>
      <p:sp>
        <p:nvSpPr>
          <p:cNvPr id="44042" name="Rectangle 10"/>
          <p:cNvSpPr>
            <a:spLocks noChangeArrowheads="1"/>
          </p:cNvSpPr>
          <p:nvPr/>
        </p:nvSpPr>
        <p:spPr bwMode="auto">
          <a:xfrm>
            <a:off x="129779" y="1782367"/>
            <a:ext cx="106560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buFont typeface="Arial" panose="020B0604020202020204" pitchFamily="34" charset="0"/>
              <a:buNone/>
            </a:pPr>
            <a:r>
              <a:rPr lang="zh-CN" altLang="en-US" sz="2700" b="1">
                <a:solidFill>
                  <a:srgbClr val="FFFFFF"/>
                </a:solidFill>
                <a:ea typeface="黑体" panose="02010609060101010101" pitchFamily="49" charset="-122"/>
              </a:rPr>
              <a:t>蒸发</a:t>
            </a:r>
          </a:p>
        </p:txBody>
      </p:sp>
    </p:spTree>
    <p:extLst>
      <p:ext uri="{BB962C8B-B14F-4D97-AF65-F5344CB8AC3E}">
        <p14:creationId xmlns:p14="http://schemas.microsoft.com/office/powerpoint/2010/main" val="110918282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9" grpId="0" animBg="1"/>
      <p:bldP spid="4404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矩形 3"/>
          <p:cNvSpPr>
            <a:spLocks noChangeArrowheads="1"/>
          </p:cNvSpPr>
          <p:nvPr/>
        </p:nvSpPr>
        <p:spPr bwMode="auto">
          <a:xfrm>
            <a:off x="0" y="1896666"/>
            <a:ext cx="9144000" cy="1928813"/>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74756" name="矩形 7"/>
          <p:cNvSpPr>
            <a:spLocks noChangeArrowheads="1"/>
          </p:cNvSpPr>
          <p:nvPr/>
        </p:nvSpPr>
        <p:spPr bwMode="auto">
          <a:xfrm>
            <a:off x="265510" y="1065610"/>
            <a:ext cx="1415653" cy="1751409"/>
          </a:xfrm>
          <a:prstGeom prst="rect">
            <a:avLst/>
          </a:prstGeom>
          <a:solidFill>
            <a:srgbClr val="009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74757" name="直角三角形 8"/>
          <p:cNvSpPr>
            <a:spLocks noChangeArrowheads="1"/>
          </p:cNvSpPr>
          <p:nvPr/>
        </p:nvSpPr>
        <p:spPr bwMode="auto">
          <a:xfrm>
            <a:off x="1679972" y="1072753"/>
            <a:ext cx="152400" cy="757238"/>
          </a:xfrm>
          <a:prstGeom prst="rtTriangle">
            <a:avLst/>
          </a:prstGeom>
          <a:solidFill>
            <a:srgbClr val="0082D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74758" name="直角三角形 9"/>
          <p:cNvSpPr>
            <a:spLocks noChangeArrowheads="1"/>
          </p:cNvSpPr>
          <p:nvPr/>
        </p:nvSpPr>
        <p:spPr bwMode="auto">
          <a:xfrm flipH="1">
            <a:off x="114300" y="1119187"/>
            <a:ext cx="151210" cy="757238"/>
          </a:xfrm>
          <a:prstGeom prst="rtTriangle">
            <a:avLst/>
          </a:prstGeom>
          <a:solidFill>
            <a:srgbClr val="0082D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74761" name="Text Box 9"/>
          <p:cNvSpPr txBox="1">
            <a:spLocks noChangeArrowheads="1"/>
          </p:cNvSpPr>
          <p:nvPr/>
        </p:nvSpPr>
        <p:spPr bwMode="auto">
          <a:xfrm>
            <a:off x="623531" y="1191817"/>
            <a:ext cx="553998" cy="1658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fontAlgn="base">
              <a:spcBef>
                <a:spcPct val="50000"/>
              </a:spcBef>
              <a:spcAft>
                <a:spcPct val="0"/>
              </a:spcAft>
              <a:buFont typeface="Arial" panose="020B0604020202020204" pitchFamily="34" charset="0"/>
              <a:buNone/>
            </a:pPr>
            <a:r>
              <a:rPr lang="zh-CN" altLang="en-US" sz="2400" b="1">
                <a:solidFill>
                  <a:srgbClr val="FF663C"/>
                </a:solidFill>
                <a:ea typeface="黑体" panose="02010609060101010101" pitchFamily="49" charset="-122"/>
              </a:rPr>
              <a:t>活动探究一</a:t>
            </a:r>
          </a:p>
        </p:txBody>
      </p:sp>
      <p:sp>
        <p:nvSpPr>
          <p:cNvPr id="74762" name="Rectangle 10"/>
          <p:cNvSpPr>
            <a:spLocks noChangeArrowheads="1"/>
          </p:cNvSpPr>
          <p:nvPr/>
        </p:nvSpPr>
        <p:spPr bwMode="auto">
          <a:xfrm>
            <a:off x="219075" y="4243250"/>
            <a:ext cx="8712994" cy="1234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buFont typeface="Arial" panose="020B0604020202020204" pitchFamily="34" charset="0"/>
              <a:buNone/>
            </a:pPr>
            <a:r>
              <a:rPr lang="zh-CN" altLang="en-US" sz="2475" b="1">
                <a:solidFill>
                  <a:srgbClr val="A50021"/>
                </a:solidFill>
                <a:latin typeface="黑体" panose="02010609060101010101" pitchFamily="49" charset="-122"/>
                <a:ea typeface="黑体" panose="02010609060101010101" pitchFamily="49" charset="-122"/>
              </a:rPr>
              <a:t>实验结论</a:t>
            </a:r>
            <a:r>
              <a:rPr lang="en-US" altLang="zh-CN" sz="2475" b="1">
                <a:solidFill>
                  <a:srgbClr val="A50021"/>
                </a:solidFill>
                <a:latin typeface="黑体" panose="02010609060101010101" pitchFamily="49" charset="-122"/>
                <a:ea typeface="黑体" panose="02010609060101010101" pitchFamily="49" charset="-122"/>
              </a:rPr>
              <a:t>:</a:t>
            </a:r>
          </a:p>
          <a:p>
            <a:pPr fontAlgn="base">
              <a:spcBef>
                <a:spcPct val="0"/>
              </a:spcBef>
              <a:spcAft>
                <a:spcPct val="0"/>
              </a:spcAft>
              <a:buFont typeface="Arial" panose="020B0604020202020204" pitchFamily="34" charset="0"/>
              <a:buNone/>
            </a:pPr>
            <a:r>
              <a:rPr lang="zh-CN" altLang="en-US" sz="2475" b="1">
                <a:solidFill>
                  <a:srgbClr val="A50021"/>
                </a:solidFill>
                <a:latin typeface="黑体" panose="02010609060101010101" pitchFamily="49" charset="-122"/>
                <a:ea typeface="黑体" panose="02010609060101010101" pitchFamily="49" charset="-122"/>
              </a:rPr>
              <a:t>影响液体蒸发快慢的因素有：液体的温度、液体的表面积、液体表面上方的空气流动的速度。</a:t>
            </a:r>
          </a:p>
        </p:txBody>
      </p:sp>
      <p:sp>
        <p:nvSpPr>
          <p:cNvPr id="74763" name="Rectangle 11"/>
          <p:cNvSpPr>
            <a:spLocks noChangeArrowheads="1"/>
          </p:cNvSpPr>
          <p:nvPr/>
        </p:nvSpPr>
        <p:spPr bwMode="auto">
          <a:xfrm>
            <a:off x="1966912" y="1298973"/>
            <a:ext cx="4011034"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700" b="1">
                <a:solidFill>
                  <a:srgbClr val="000000"/>
                </a:solidFill>
                <a:ea typeface="黑体" panose="02010609060101010101" pitchFamily="49" charset="-122"/>
              </a:rPr>
              <a:t>如何让湿纸巾干的更快？</a:t>
            </a:r>
          </a:p>
        </p:txBody>
      </p:sp>
      <p:sp>
        <p:nvSpPr>
          <p:cNvPr id="74764" name="Rectangle 12"/>
          <p:cNvSpPr>
            <a:spLocks noChangeArrowheads="1"/>
          </p:cNvSpPr>
          <p:nvPr/>
        </p:nvSpPr>
        <p:spPr bwMode="auto">
          <a:xfrm>
            <a:off x="1887141" y="2060972"/>
            <a:ext cx="7256859" cy="1865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160000"/>
              </a:lnSpc>
              <a:spcBef>
                <a:spcPct val="0"/>
              </a:spcBef>
              <a:spcAft>
                <a:spcPct val="0"/>
              </a:spcAft>
              <a:buFont typeface="Arial" panose="020B0604020202020204" pitchFamily="34" charset="0"/>
              <a:buNone/>
            </a:pPr>
            <a:r>
              <a:rPr lang="zh-CN" altLang="en-US" sz="2400">
                <a:solidFill>
                  <a:srgbClr val="000000"/>
                </a:solidFill>
                <a:ea typeface="黑体" panose="02010609060101010101" pitchFamily="49" charset="-122"/>
              </a:rPr>
              <a:t>展开湿纸巾</a:t>
            </a:r>
            <a:r>
              <a:rPr lang="en-US" altLang="zh-CN" sz="2400">
                <a:solidFill>
                  <a:srgbClr val="000000"/>
                </a:solidFill>
                <a:ea typeface="黑体" panose="02010609060101010101" pitchFamily="49" charset="-122"/>
              </a:rPr>
              <a:t>——</a:t>
            </a:r>
            <a:r>
              <a:rPr lang="zh-CN" altLang="en-US" sz="2400">
                <a:solidFill>
                  <a:srgbClr val="000000"/>
                </a:solidFill>
                <a:ea typeface="黑体" panose="02010609060101010101" pitchFamily="49" charset="-122"/>
              </a:rPr>
              <a:t>增大液体表面积</a:t>
            </a:r>
          </a:p>
          <a:p>
            <a:pPr fontAlgn="base">
              <a:lnSpc>
                <a:spcPct val="160000"/>
              </a:lnSpc>
              <a:spcBef>
                <a:spcPct val="0"/>
              </a:spcBef>
              <a:spcAft>
                <a:spcPct val="0"/>
              </a:spcAft>
              <a:buFont typeface="Arial" panose="020B0604020202020204" pitchFamily="34" charset="0"/>
              <a:buNone/>
            </a:pPr>
            <a:r>
              <a:rPr lang="zh-CN" altLang="en-US" sz="2400">
                <a:solidFill>
                  <a:srgbClr val="000000"/>
                </a:solidFill>
                <a:ea typeface="黑体" panose="02010609060101010101" pitchFamily="49" charset="-122"/>
              </a:rPr>
              <a:t>用火进行烘烤</a:t>
            </a:r>
            <a:r>
              <a:rPr lang="en-US" altLang="zh-CN" sz="2400">
                <a:solidFill>
                  <a:srgbClr val="000000"/>
                </a:solidFill>
                <a:ea typeface="黑体" panose="02010609060101010101" pitchFamily="49" charset="-122"/>
              </a:rPr>
              <a:t>——</a:t>
            </a:r>
            <a:r>
              <a:rPr lang="zh-CN" altLang="en-US" sz="2400">
                <a:solidFill>
                  <a:srgbClr val="000000"/>
                </a:solidFill>
                <a:ea typeface="黑体" panose="02010609060101010101" pitchFamily="49" charset="-122"/>
              </a:rPr>
              <a:t>增加液体的温度</a:t>
            </a:r>
          </a:p>
          <a:p>
            <a:pPr fontAlgn="base">
              <a:lnSpc>
                <a:spcPct val="160000"/>
              </a:lnSpc>
              <a:spcBef>
                <a:spcPct val="0"/>
              </a:spcBef>
              <a:spcAft>
                <a:spcPct val="0"/>
              </a:spcAft>
              <a:buFont typeface="Arial" panose="020B0604020202020204" pitchFamily="34" charset="0"/>
              <a:buNone/>
            </a:pPr>
            <a:r>
              <a:rPr lang="zh-CN" altLang="en-US" sz="2400">
                <a:solidFill>
                  <a:srgbClr val="000000"/>
                </a:solidFill>
                <a:ea typeface="黑体" panose="02010609060101010101" pitchFamily="49" charset="-122"/>
              </a:rPr>
              <a:t>用扇子扇</a:t>
            </a:r>
            <a:r>
              <a:rPr lang="en-US" altLang="zh-CN" sz="2400">
                <a:solidFill>
                  <a:srgbClr val="000000"/>
                </a:solidFill>
                <a:ea typeface="黑体" panose="02010609060101010101" pitchFamily="49" charset="-122"/>
              </a:rPr>
              <a:t>——</a:t>
            </a:r>
            <a:r>
              <a:rPr lang="zh-CN" altLang="en-US" sz="2400">
                <a:solidFill>
                  <a:srgbClr val="000000"/>
                </a:solidFill>
                <a:ea typeface="黑体" panose="02010609060101010101" pitchFamily="49" charset="-122"/>
              </a:rPr>
              <a:t>加快液体表面上方空气流动的速度</a:t>
            </a:r>
          </a:p>
        </p:txBody>
      </p:sp>
    </p:spTree>
    <p:extLst>
      <p:ext uri="{BB962C8B-B14F-4D97-AF65-F5344CB8AC3E}">
        <p14:creationId xmlns:p14="http://schemas.microsoft.com/office/powerpoint/2010/main" val="326975254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4764"/>
                                        </p:tgtEl>
                                        <p:attrNameLst>
                                          <p:attrName>style.visibility</p:attrName>
                                        </p:attrNameLst>
                                      </p:cBhvr>
                                      <p:to>
                                        <p:strVal val="visible"/>
                                      </p:to>
                                    </p:set>
                                    <p:anim calcmode="lin" valueType="num">
                                      <p:cBhvr>
                                        <p:cTn id="7" dur="1000" fill="hold"/>
                                        <p:tgtEl>
                                          <p:spTgt spid="74764"/>
                                        </p:tgtEl>
                                        <p:attrNameLst>
                                          <p:attrName>ppt_w</p:attrName>
                                        </p:attrNameLst>
                                      </p:cBhvr>
                                      <p:tavLst>
                                        <p:tav tm="0">
                                          <p:val>
                                            <p:strVal val="#ppt_w*0.70"/>
                                          </p:val>
                                        </p:tav>
                                        <p:tav tm="100000">
                                          <p:val>
                                            <p:strVal val="#ppt_w"/>
                                          </p:val>
                                        </p:tav>
                                      </p:tavLst>
                                    </p:anim>
                                    <p:anim calcmode="lin" valueType="num">
                                      <p:cBhvr>
                                        <p:cTn id="8" dur="1000" fill="hold"/>
                                        <p:tgtEl>
                                          <p:spTgt spid="74764"/>
                                        </p:tgtEl>
                                        <p:attrNameLst>
                                          <p:attrName>ppt_h</p:attrName>
                                        </p:attrNameLst>
                                      </p:cBhvr>
                                      <p:tavLst>
                                        <p:tav tm="0">
                                          <p:val>
                                            <p:strVal val="#ppt_h"/>
                                          </p:val>
                                        </p:tav>
                                        <p:tav tm="100000">
                                          <p:val>
                                            <p:strVal val="#ppt_h"/>
                                          </p:val>
                                        </p:tav>
                                      </p:tavLst>
                                    </p:anim>
                                    <p:animEffect transition="in" filter="fade">
                                      <p:cBhvr>
                                        <p:cTn id="9" dur="1000"/>
                                        <p:tgtEl>
                                          <p:spTgt spid="7476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47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2" grpId="0"/>
      <p:bldP spid="7476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矩形 3"/>
          <p:cNvSpPr>
            <a:spLocks noChangeArrowheads="1"/>
          </p:cNvSpPr>
          <p:nvPr/>
        </p:nvSpPr>
        <p:spPr bwMode="auto">
          <a:xfrm>
            <a:off x="0" y="1896667"/>
            <a:ext cx="9144000" cy="2497931"/>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75779" name="矩形 7"/>
          <p:cNvSpPr>
            <a:spLocks noChangeArrowheads="1"/>
          </p:cNvSpPr>
          <p:nvPr/>
        </p:nvSpPr>
        <p:spPr bwMode="auto">
          <a:xfrm>
            <a:off x="265510" y="1065610"/>
            <a:ext cx="1415653" cy="1751409"/>
          </a:xfrm>
          <a:prstGeom prst="rect">
            <a:avLst/>
          </a:prstGeom>
          <a:solidFill>
            <a:srgbClr val="009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75780" name="直角三角形 8"/>
          <p:cNvSpPr>
            <a:spLocks noChangeArrowheads="1"/>
          </p:cNvSpPr>
          <p:nvPr/>
        </p:nvSpPr>
        <p:spPr bwMode="auto">
          <a:xfrm>
            <a:off x="1679972" y="1072753"/>
            <a:ext cx="152400" cy="757238"/>
          </a:xfrm>
          <a:prstGeom prst="rtTriangle">
            <a:avLst/>
          </a:prstGeom>
          <a:solidFill>
            <a:srgbClr val="0082D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75781" name="直角三角形 9"/>
          <p:cNvSpPr>
            <a:spLocks noChangeArrowheads="1"/>
          </p:cNvSpPr>
          <p:nvPr/>
        </p:nvSpPr>
        <p:spPr bwMode="auto">
          <a:xfrm flipH="1">
            <a:off x="114300" y="1119187"/>
            <a:ext cx="151210" cy="757238"/>
          </a:xfrm>
          <a:prstGeom prst="rtTriangle">
            <a:avLst/>
          </a:prstGeom>
          <a:solidFill>
            <a:srgbClr val="0082D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fontAlgn="base">
              <a:spcBef>
                <a:spcPct val="0"/>
              </a:spcBef>
              <a:spcAft>
                <a:spcPct val="0"/>
              </a:spcAft>
            </a:pPr>
            <a:endParaRPr lang="zh-CN" altLang="en-US" sz="1350">
              <a:solidFill>
                <a:srgbClr val="FFFFFF"/>
              </a:solidFill>
            </a:endParaRPr>
          </a:p>
        </p:txBody>
      </p:sp>
      <p:sp>
        <p:nvSpPr>
          <p:cNvPr id="75782" name="Text Box 6"/>
          <p:cNvSpPr txBox="1">
            <a:spLocks noChangeArrowheads="1"/>
          </p:cNvSpPr>
          <p:nvPr/>
        </p:nvSpPr>
        <p:spPr bwMode="auto">
          <a:xfrm>
            <a:off x="623531" y="1191817"/>
            <a:ext cx="553998" cy="1658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fontAlgn="base">
              <a:spcBef>
                <a:spcPct val="50000"/>
              </a:spcBef>
              <a:spcAft>
                <a:spcPct val="0"/>
              </a:spcAft>
              <a:buFont typeface="Arial" panose="020B0604020202020204" pitchFamily="34" charset="0"/>
              <a:buNone/>
            </a:pPr>
            <a:r>
              <a:rPr lang="zh-CN" altLang="en-US" sz="2400" b="1">
                <a:solidFill>
                  <a:srgbClr val="FF663C"/>
                </a:solidFill>
                <a:ea typeface="黑体" panose="02010609060101010101" pitchFamily="49" charset="-122"/>
              </a:rPr>
              <a:t>活动探究二</a:t>
            </a:r>
          </a:p>
        </p:txBody>
      </p:sp>
      <p:sp>
        <p:nvSpPr>
          <p:cNvPr id="75787" name="Rectangle 11"/>
          <p:cNvSpPr>
            <a:spLocks noChangeArrowheads="1"/>
          </p:cNvSpPr>
          <p:nvPr/>
        </p:nvSpPr>
        <p:spPr bwMode="auto">
          <a:xfrm>
            <a:off x="192882" y="4768228"/>
            <a:ext cx="7517606"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lnSpc>
                <a:spcPct val="160000"/>
              </a:lnSpc>
              <a:spcBef>
                <a:spcPct val="0"/>
              </a:spcBef>
              <a:spcAft>
                <a:spcPct val="0"/>
              </a:spcAft>
              <a:buFont typeface="Arial" panose="020B0604020202020204" pitchFamily="34" charset="0"/>
              <a:buNone/>
            </a:pPr>
            <a:r>
              <a:rPr lang="zh-CN" altLang="en-US" sz="2475" b="1">
                <a:solidFill>
                  <a:srgbClr val="A50021"/>
                </a:solidFill>
                <a:ea typeface="黑体" panose="02010609060101010101" pitchFamily="49" charset="-122"/>
              </a:rPr>
              <a:t>实验结论：蒸发时要吸热，蒸发可以制冷。</a:t>
            </a:r>
          </a:p>
        </p:txBody>
      </p:sp>
      <p:sp>
        <p:nvSpPr>
          <p:cNvPr id="75788" name="Rectangle 12"/>
          <p:cNvSpPr>
            <a:spLocks noChangeArrowheads="1"/>
          </p:cNvSpPr>
          <p:nvPr/>
        </p:nvSpPr>
        <p:spPr bwMode="auto">
          <a:xfrm>
            <a:off x="1883569" y="1920478"/>
            <a:ext cx="7035404" cy="2456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160000"/>
              </a:lnSpc>
              <a:spcBef>
                <a:spcPct val="0"/>
              </a:spcBef>
              <a:spcAft>
                <a:spcPct val="0"/>
              </a:spcAft>
              <a:buFont typeface="Arial" panose="020B0604020202020204" pitchFamily="34" charset="0"/>
              <a:buNone/>
            </a:pPr>
            <a:r>
              <a:rPr lang="zh-CN" altLang="en-US" sz="2400">
                <a:solidFill>
                  <a:srgbClr val="000000"/>
                </a:solidFill>
                <a:ea typeface="黑体" panose="02010609060101010101" pitchFamily="49" charset="-122"/>
              </a:rPr>
              <a:t>将酒精擦在手背上，手背有什么感觉？</a:t>
            </a:r>
          </a:p>
          <a:p>
            <a:pPr fontAlgn="base">
              <a:lnSpc>
                <a:spcPct val="160000"/>
              </a:lnSpc>
              <a:spcBef>
                <a:spcPct val="0"/>
              </a:spcBef>
              <a:spcAft>
                <a:spcPct val="0"/>
              </a:spcAft>
              <a:buFont typeface="Arial" panose="020B0604020202020204" pitchFamily="34" charset="0"/>
              <a:buNone/>
            </a:pPr>
            <a:r>
              <a:rPr lang="zh-CN" altLang="en-US" sz="2400">
                <a:solidFill>
                  <a:srgbClr val="000000"/>
                </a:solidFill>
                <a:ea typeface="黑体" panose="02010609060101010101" pitchFamily="49" charset="-122"/>
              </a:rPr>
              <a:t>把酒精反复涂在温度计的玻璃泡上，用扇子扇，温度计读数有什么变化？如果温度计不涂酒精，用扇子扇，温度计读数会变化吗？</a:t>
            </a:r>
          </a:p>
        </p:txBody>
      </p:sp>
      <p:sp>
        <p:nvSpPr>
          <p:cNvPr id="75789" name="Rectangle 13"/>
          <p:cNvSpPr>
            <a:spLocks noChangeArrowheads="1"/>
          </p:cNvSpPr>
          <p:nvPr/>
        </p:nvSpPr>
        <p:spPr bwMode="auto">
          <a:xfrm>
            <a:off x="2339579" y="1309688"/>
            <a:ext cx="227177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700" b="1">
                <a:solidFill>
                  <a:srgbClr val="000000"/>
                </a:solidFill>
                <a:ea typeface="黑体" panose="02010609060101010101" pitchFamily="49" charset="-122"/>
              </a:rPr>
              <a:t>体验蒸发制冷</a:t>
            </a:r>
          </a:p>
        </p:txBody>
      </p:sp>
    </p:spTree>
    <p:extLst>
      <p:ext uri="{BB962C8B-B14F-4D97-AF65-F5344CB8AC3E}">
        <p14:creationId xmlns:p14="http://schemas.microsoft.com/office/powerpoint/2010/main" val="249088914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7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12" name="组合 12"/>
          <p:cNvGrpSpPr>
            <a:grpSpLocks/>
          </p:cNvGrpSpPr>
          <p:nvPr/>
        </p:nvGrpSpPr>
        <p:grpSpPr bwMode="auto">
          <a:xfrm>
            <a:off x="1" y="978694"/>
            <a:ext cx="1270397" cy="590550"/>
            <a:chOff x="0" y="0"/>
            <a:chExt cx="1691680" cy="788186"/>
          </a:xfrm>
        </p:grpSpPr>
        <p:sp>
          <p:nvSpPr>
            <p:cNvPr id="47113" name="矩形 10"/>
            <p:cNvSpPr>
              <a:spLocks noChangeArrowheads="1"/>
            </p:cNvSpPr>
            <p:nvPr/>
          </p:nvSpPr>
          <p:spPr bwMode="auto">
            <a:xfrm>
              <a:off x="0" y="0"/>
              <a:ext cx="1691680" cy="788186"/>
            </a:xfrm>
            <a:prstGeom prst="rect">
              <a:avLst/>
            </a:prstGeom>
            <a:solidFill>
              <a:srgbClr val="99CC00"/>
            </a:solidFill>
            <a:ln>
              <a:noFill/>
            </a:ln>
            <a:extLst>
              <a:ext uri="{91240B29-F687-4F45-9708-019B960494DF}">
                <a14:hiddenLine xmlns:a14="http://schemas.microsoft.com/office/drawing/2010/main" w="25400">
                  <a:solidFill>
                    <a:srgbClr val="395E8A"/>
                  </a:solidFill>
                  <a:bevel/>
                  <a:headEnd/>
                  <a:tailEnd/>
                </a14:hiddenLine>
              </a:ext>
            </a:extLst>
          </p:spPr>
          <p:txBody>
            <a:bodyPr anchor="ctr"/>
            <a:lstStyle/>
            <a:p>
              <a:pPr algn="ctr" fontAlgn="base">
                <a:spcBef>
                  <a:spcPct val="0"/>
                </a:spcBef>
                <a:spcAft>
                  <a:spcPct val="0"/>
                </a:spcAft>
                <a:buFont typeface="Arial" panose="020B0604020202020204" pitchFamily="34" charset="0"/>
                <a:buNone/>
              </a:pPr>
              <a:endParaRPr lang="en-US" altLang="zh-CN" sz="1350">
                <a:solidFill>
                  <a:srgbClr val="FFFFFF"/>
                </a:solidFill>
                <a:latin typeface="宋体" panose="02010600030101010101" pitchFamily="2" charset="-122"/>
                <a:sym typeface="宋体" panose="02010600030101010101" pitchFamily="2" charset="-122"/>
              </a:endParaRPr>
            </a:p>
          </p:txBody>
        </p:sp>
        <p:sp>
          <p:nvSpPr>
            <p:cNvPr id="47114" name="等腰三角形 11"/>
            <p:cNvSpPr>
              <a:spLocks noChangeArrowheads="1"/>
            </p:cNvSpPr>
            <p:nvPr/>
          </p:nvSpPr>
          <p:spPr bwMode="auto">
            <a:xfrm rot="16200000">
              <a:off x="1547664" y="322086"/>
              <a:ext cx="144016" cy="144016"/>
            </a:xfrm>
            <a:prstGeom prst="triangle">
              <a:avLst>
                <a:gd name="adj" fmla="val 50000"/>
              </a:avLst>
            </a:prstGeom>
            <a:solidFill>
              <a:schemeClr val="bg1"/>
            </a:solidFill>
            <a:ln>
              <a:noFill/>
            </a:ln>
            <a:extLst>
              <a:ext uri="{91240B29-F687-4F45-9708-019B960494DF}">
                <a14:hiddenLine xmlns:a14="http://schemas.microsoft.com/office/drawing/2010/main" w="25400">
                  <a:solidFill>
                    <a:srgbClr val="395E8A"/>
                  </a:solidFill>
                  <a:bevel/>
                  <a:headEnd/>
                  <a:tailEnd/>
                </a14:hiddenLine>
              </a:ext>
            </a:extLst>
          </p:spPr>
          <p:txBody>
            <a:bodyPr vert="eaVert" anchor="ctr"/>
            <a:lstStyle/>
            <a:p>
              <a:pPr algn="ctr" fontAlgn="base">
                <a:spcBef>
                  <a:spcPct val="0"/>
                </a:spcBef>
                <a:spcAft>
                  <a:spcPct val="0"/>
                </a:spcAft>
                <a:buFont typeface="Arial" panose="020B0604020202020204" pitchFamily="34" charset="0"/>
                <a:buNone/>
              </a:pPr>
              <a:endParaRPr lang="zh-CN" altLang="en-US" sz="1350">
                <a:solidFill>
                  <a:srgbClr val="FFFFFF"/>
                </a:solidFill>
                <a:latin typeface="宋体" panose="02010600030101010101" pitchFamily="2" charset="-122"/>
                <a:sym typeface="宋体" panose="02010600030101010101" pitchFamily="2" charset="-122"/>
              </a:endParaRPr>
            </a:p>
          </p:txBody>
        </p:sp>
      </p:grpSp>
      <p:sp>
        <p:nvSpPr>
          <p:cNvPr id="47108" name="Rectangle 4"/>
          <p:cNvSpPr>
            <a:spLocks noChangeArrowheads="1"/>
          </p:cNvSpPr>
          <p:nvPr/>
        </p:nvSpPr>
        <p:spPr bwMode="auto">
          <a:xfrm>
            <a:off x="222648" y="2407736"/>
            <a:ext cx="4482703" cy="1865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lnSpc>
                <a:spcPct val="160000"/>
              </a:lnSpc>
              <a:spcBef>
                <a:spcPct val="0"/>
              </a:spcBef>
              <a:spcAft>
                <a:spcPct val="0"/>
              </a:spcAft>
              <a:buFont typeface="Arial" panose="020B0604020202020204" pitchFamily="34" charset="0"/>
              <a:buNone/>
            </a:pPr>
            <a:r>
              <a:rPr lang="en-US" altLang="zh-CN" sz="2400" b="1">
                <a:solidFill>
                  <a:srgbClr val="000000"/>
                </a:solidFill>
                <a:latin typeface="黑体" panose="02010609060101010101" pitchFamily="49" charset="-122"/>
                <a:ea typeface="黑体" panose="02010609060101010101" pitchFamily="49" charset="-122"/>
              </a:rPr>
              <a:t>1</a:t>
            </a:r>
            <a:r>
              <a:rPr lang="zh-CN" altLang="en-US" sz="2400" b="1">
                <a:solidFill>
                  <a:srgbClr val="000000"/>
                </a:solidFill>
                <a:latin typeface="黑体" panose="02010609060101010101" pitchFamily="49" charset="-122"/>
                <a:ea typeface="黑体" panose="02010609060101010101" pitchFamily="49" charset="-122"/>
              </a:rPr>
              <a:t>．实验目的：</a:t>
            </a:r>
            <a:endParaRPr lang="zh-CN" altLang="en-US" sz="2400">
              <a:solidFill>
                <a:srgbClr val="000000"/>
              </a:solidFill>
              <a:latin typeface="黑体" panose="02010609060101010101" pitchFamily="49" charset="-122"/>
              <a:ea typeface="黑体" panose="02010609060101010101" pitchFamily="49" charset="-122"/>
            </a:endParaRPr>
          </a:p>
          <a:p>
            <a:pPr fontAlgn="base">
              <a:lnSpc>
                <a:spcPct val="160000"/>
              </a:lnSpc>
              <a:spcBef>
                <a:spcPct val="0"/>
              </a:spcBef>
              <a:spcAft>
                <a:spcPct val="0"/>
              </a:spcAft>
              <a:buFont typeface="Arial" panose="020B0604020202020204" pitchFamily="34" charset="0"/>
              <a:buNone/>
            </a:pPr>
            <a:r>
              <a:rPr lang="zh-CN" altLang="en-US" sz="2400" b="1">
                <a:solidFill>
                  <a:srgbClr val="000000"/>
                </a:solidFill>
                <a:latin typeface="黑体" panose="02010609060101010101" pitchFamily="49" charset="-122"/>
                <a:ea typeface="黑体" panose="02010609060101010101" pitchFamily="49" charset="-122"/>
              </a:rPr>
              <a:t>　　观察沸腾前后水中气泡的变化情况和温度的变化规律。</a:t>
            </a:r>
          </a:p>
        </p:txBody>
      </p:sp>
      <p:sp>
        <p:nvSpPr>
          <p:cNvPr id="47109" name="Rectangle 5"/>
          <p:cNvSpPr>
            <a:spLocks noChangeArrowheads="1"/>
          </p:cNvSpPr>
          <p:nvPr/>
        </p:nvSpPr>
        <p:spPr bwMode="auto">
          <a:xfrm>
            <a:off x="127398" y="1013223"/>
            <a:ext cx="88036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700" b="1">
                <a:solidFill>
                  <a:srgbClr val="FFFFFF"/>
                </a:solidFill>
                <a:ea typeface="黑体" panose="02010609060101010101" pitchFamily="49" charset="-122"/>
              </a:rPr>
              <a:t>沸腾</a:t>
            </a:r>
          </a:p>
        </p:txBody>
      </p:sp>
      <p:sp>
        <p:nvSpPr>
          <p:cNvPr id="47115" name="直接连接符 8"/>
          <p:cNvSpPr>
            <a:spLocks noChangeShapeType="1"/>
          </p:cNvSpPr>
          <p:nvPr/>
        </p:nvSpPr>
        <p:spPr bwMode="auto">
          <a:xfrm flipV="1">
            <a:off x="0" y="1532335"/>
            <a:ext cx="9144000" cy="48815"/>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47116" name="直接连接符 8"/>
          <p:cNvSpPr>
            <a:spLocks noChangeShapeType="1"/>
          </p:cNvSpPr>
          <p:nvPr/>
        </p:nvSpPr>
        <p:spPr bwMode="auto">
          <a:xfrm>
            <a:off x="4867275" y="1565673"/>
            <a:ext cx="5954" cy="3206353"/>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47121" name="Rectangle 17"/>
          <p:cNvSpPr>
            <a:spLocks noChangeArrowheads="1"/>
          </p:cNvSpPr>
          <p:nvPr/>
        </p:nvSpPr>
        <p:spPr bwMode="auto">
          <a:xfrm>
            <a:off x="5183981" y="2677716"/>
            <a:ext cx="3334941"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120000"/>
              </a:lnSpc>
              <a:spcBef>
                <a:spcPct val="0"/>
              </a:spcBef>
              <a:spcAft>
                <a:spcPct val="0"/>
              </a:spcAft>
              <a:buFont typeface="Arial" panose="020B0604020202020204" pitchFamily="34" charset="0"/>
              <a:buNone/>
            </a:pPr>
            <a:r>
              <a:rPr lang="zh-CN" altLang="en-US" sz="2400" b="1">
                <a:solidFill>
                  <a:srgbClr val="000000"/>
                </a:solidFill>
                <a:latin typeface="黑体" panose="02010609060101010101" pitchFamily="49" charset="-122"/>
                <a:ea typeface="黑体" panose="02010609060101010101" pitchFamily="49" charset="-122"/>
              </a:rPr>
              <a:t>铁架台、酒精灯、石棉网、温度计、装有适量温水的烧杯和杯盖等。</a:t>
            </a:r>
            <a:r>
              <a:rPr lang="zh-CN" altLang="en-US" sz="2400">
                <a:solidFill>
                  <a:srgbClr val="000000"/>
                </a:solidFill>
              </a:rPr>
              <a:t> </a:t>
            </a:r>
          </a:p>
        </p:txBody>
      </p:sp>
      <p:sp>
        <p:nvSpPr>
          <p:cNvPr id="47122" name="Rectangle 18"/>
          <p:cNvSpPr>
            <a:spLocks noChangeArrowheads="1"/>
          </p:cNvSpPr>
          <p:nvPr/>
        </p:nvSpPr>
        <p:spPr bwMode="auto">
          <a:xfrm>
            <a:off x="0" y="1651397"/>
            <a:ext cx="3736920" cy="496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zh-CN" altLang="en-US" sz="2625" b="1">
                <a:solidFill>
                  <a:srgbClr val="000000"/>
                </a:solidFill>
                <a:latin typeface="黑体" panose="02010609060101010101" pitchFamily="49" charset="-122"/>
                <a:ea typeface="黑体" panose="02010609060101010101" pitchFamily="49" charset="-122"/>
              </a:rPr>
              <a:t>探究实验</a:t>
            </a:r>
            <a:r>
              <a:rPr lang="en-US" altLang="zh-CN" sz="2625" b="1">
                <a:solidFill>
                  <a:srgbClr val="000000"/>
                </a:solidFill>
                <a:latin typeface="黑体" panose="02010609060101010101" pitchFamily="49" charset="-122"/>
                <a:ea typeface="黑体" panose="02010609060101010101" pitchFamily="49" charset="-122"/>
              </a:rPr>
              <a:t>:</a:t>
            </a:r>
            <a:r>
              <a:rPr lang="zh-CN" altLang="en-US" sz="2625" b="1">
                <a:solidFill>
                  <a:srgbClr val="000000"/>
                </a:solidFill>
                <a:latin typeface="黑体" panose="02010609060101010101" pitchFamily="49" charset="-122"/>
                <a:ea typeface="黑体" panose="02010609060101010101" pitchFamily="49" charset="-122"/>
              </a:rPr>
              <a:t>探究水的沸腾</a:t>
            </a:r>
          </a:p>
        </p:txBody>
      </p:sp>
      <p:sp>
        <p:nvSpPr>
          <p:cNvPr id="47123" name="直接连接符 8"/>
          <p:cNvSpPr>
            <a:spLocks noChangeShapeType="1"/>
          </p:cNvSpPr>
          <p:nvPr/>
        </p:nvSpPr>
        <p:spPr bwMode="auto">
          <a:xfrm flipV="1">
            <a:off x="4908948" y="1544241"/>
            <a:ext cx="7144" cy="3227784"/>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47124" name="Rectangle 20"/>
          <p:cNvSpPr>
            <a:spLocks noChangeArrowheads="1"/>
          </p:cNvSpPr>
          <p:nvPr/>
        </p:nvSpPr>
        <p:spPr bwMode="auto">
          <a:xfrm>
            <a:off x="5051823" y="1808560"/>
            <a:ext cx="21964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buFont typeface="Arial" panose="020B0604020202020204" pitchFamily="34" charset="0"/>
              <a:buNone/>
            </a:pPr>
            <a:r>
              <a:rPr lang="en-US" altLang="zh-CN" sz="2400" b="1">
                <a:solidFill>
                  <a:srgbClr val="000000"/>
                </a:solidFill>
                <a:latin typeface="黑体" panose="02010609060101010101" pitchFamily="49" charset="-122"/>
                <a:ea typeface="黑体" panose="02010609060101010101" pitchFamily="49" charset="-122"/>
              </a:rPr>
              <a:t>2</a:t>
            </a:r>
            <a:r>
              <a:rPr lang="zh-CN" altLang="en-US" sz="2400" b="1">
                <a:solidFill>
                  <a:srgbClr val="000000"/>
                </a:solidFill>
                <a:latin typeface="黑体" panose="02010609060101010101" pitchFamily="49" charset="-122"/>
                <a:ea typeface="黑体" panose="02010609060101010101" pitchFamily="49" charset="-122"/>
              </a:rPr>
              <a:t>．实验器材：</a:t>
            </a:r>
          </a:p>
        </p:txBody>
      </p:sp>
      <p:sp>
        <p:nvSpPr>
          <p:cNvPr id="47125" name="Rectangle 21"/>
          <p:cNvSpPr>
            <a:spLocks noChangeArrowheads="1"/>
          </p:cNvSpPr>
          <p:nvPr/>
        </p:nvSpPr>
        <p:spPr bwMode="auto">
          <a:xfrm>
            <a:off x="60723" y="5007769"/>
            <a:ext cx="872609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buFont typeface="Arial" panose="020B0604020202020204" pitchFamily="34" charset="0"/>
              <a:buNone/>
            </a:pPr>
            <a:r>
              <a:rPr lang="zh-CN" altLang="en-US" sz="2400" b="1">
                <a:solidFill>
                  <a:srgbClr val="FF663C"/>
                </a:solidFill>
              </a:rPr>
              <a:t>思考：</a:t>
            </a:r>
          </a:p>
          <a:p>
            <a:pPr fontAlgn="base">
              <a:spcBef>
                <a:spcPct val="0"/>
              </a:spcBef>
              <a:spcAft>
                <a:spcPct val="0"/>
              </a:spcAft>
              <a:buFont typeface="Arial" panose="020B0604020202020204" pitchFamily="34" charset="0"/>
              <a:buNone/>
            </a:pPr>
            <a:r>
              <a:rPr lang="zh-CN" altLang="en-US" sz="2400" b="1">
                <a:solidFill>
                  <a:srgbClr val="FF663C"/>
                </a:solidFill>
              </a:rPr>
              <a:t>    水沸腾后移去酒精灯，沸腾是否会继续进行，这是为什么</a:t>
            </a:r>
            <a:r>
              <a:rPr lang="zh-CN" altLang="en-US" sz="2400">
                <a:solidFill>
                  <a:srgbClr val="FF663C"/>
                </a:solidFill>
              </a:rPr>
              <a:t>？</a:t>
            </a:r>
          </a:p>
        </p:txBody>
      </p:sp>
      <p:sp>
        <p:nvSpPr>
          <p:cNvPr id="47118" name="直接连接符 8"/>
          <p:cNvSpPr>
            <a:spLocks noChangeShapeType="1"/>
          </p:cNvSpPr>
          <p:nvPr/>
        </p:nvSpPr>
        <p:spPr bwMode="auto">
          <a:xfrm flipV="1">
            <a:off x="0" y="4741069"/>
            <a:ext cx="9144000" cy="48816"/>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
        <p:nvSpPr>
          <p:cNvPr id="47117" name="直接连接符 8"/>
          <p:cNvSpPr>
            <a:spLocks noChangeShapeType="1"/>
          </p:cNvSpPr>
          <p:nvPr/>
        </p:nvSpPr>
        <p:spPr bwMode="auto">
          <a:xfrm flipV="1">
            <a:off x="0" y="4807744"/>
            <a:ext cx="9144000" cy="48816"/>
          </a:xfrm>
          <a:prstGeom prst="line">
            <a:avLst/>
          </a:prstGeom>
          <a:noFill/>
          <a:ln w="31750">
            <a:solidFill>
              <a:srgbClr val="BFBFBF"/>
            </a:solidFill>
            <a:bevel/>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spTree>
    <p:extLst>
      <p:ext uri="{BB962C8B-B14F-4D97-AF65-F5344CB8AC3E}">
        <p14:creationId xmlns:p14="http://schemas.microsoft.com/office/powerpoint/2010/main" val="1340351520"/>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11" name="Line 183"/>
          <p:cNvSpPr>
            <a:spLocks noChangeShapeType="1"/>
          </p:cNvSpPr>
          <p:nvPr/>
        </p:nvSpPr>
        <p:spPr bwMode="auto">
          <a:xfrm>
            <a:off x="3389710" y="3694510"/>
            <a:ext cx="0" cy="0"/>
          </a:xfrm>
          <a:prstGeom prst="line">
            <a:avLst/>
          </a:prstGeom>
          <a:noFill/>
          <a:ln w="12700" cap="rnd">
            <a:solidFill>
              <a:srgbClr val="3D8F9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pPr>
            <a:endParaRPr lang="zh-CN" altLang="en-US" sz="1350">
              <a:solidFill>
                <a:srgbClr val="000000"/>
              </a:solidFill>
            </a:endParaRPr>
          </a:p>
        </p:txBody>
      </p:sp>
      <p:graphicFrame>
        <p:nvGraphicFramePr>
          <p:cNvPr id="48367" name="Group 239"/>
          <p:cNvGraphicFramePr>
            <a:graphicFrameLocks noGrp="1"/>
          </p:cNvGraphicFramePr>
          <p:nvPr/>
        </p:nvGraphicFramePr>
        <p:xfrm>
          <a:off x="0" y="2615803"/>
          <a:ext cx="9132098" cy="2965848"/>
        </p:xfrm>
        <a:graphic>
          <a:graphicData uri="http://schemas.openxmlformats.org/drawingml/2006/table">
            <a:tbl>
              <a:tblPr/>
              <a:tblGrid>
                <a:gridCol w="1627585"/>
                <a:gridCol w="682228"/>
                <a:gridCol w="682229"/>
                <a:gridCol w="682228"/>
                <a:gridCol w="682229"/>
                <a:gridCol w="682228"/>
                <a:gridCol w="682229"/>
                <a:gridCol w="682228"/>
                <a:gridCol w="682229"/>
                <a:gridCol w="682228"/>
                <a:gridCol w="682229"/>
                <a:gridCol w="682228"/>
              </a:tblGrid>
              <a:tr h="603647">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时间</a:t>
                      </a: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/min</a:t>
                      </a:r>
                    </a:p>
                  </a:txBody>
                  <a:tcPr marL="68580" marR="68580" marT="34290" marB="34290" anchor="ctr" horzOverflow="overflow">
                    <a:lnL w="254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54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0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54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0.5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54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1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54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1.5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54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2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54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2.5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54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3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54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3.5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54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4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54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4.5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254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宋体" panose="02010600030101010101" pitchFamily="2" charset="-122"/>
                          <a:ea typeface="黑体" panose="02010609060101010101" pitchFamily="49" charset="-122"/>
                          <a:cs typeface="Times New Roman" panose="02020603050405020304" pitchFamily="18" charset="0"/>
                        </a:rPr>
                        <a:t>…</a:t>
                      </a: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 </a:t>
                      </a:r>
                    </a:p>
                  </a:txBody>
                  <a:tcPr marL="68580" marR="68580" marT="34290" marB="34290" anchor="ctr" horzOverflow="overflow">
                    <a:lnL w="12700" cap="flat" cmpd="sng" algn="ctr">
                      <a:solidFill>
                        <a:srgbClr val="3D8F95"/>
                      </a:solidFill>
                      <a:prstDash val="solid"/>
                      <a:round/>
                      <a:headEnd type="none" w="med" len="med"/>
                      <a:tailEnd type="none" w="med" len="med"/>
                    </a:lnL>
                    <a:lnR w="25400" cap="flat" cmpd="sng" algn="ctr">
                      <a:solidFill>
                        <a:srgbClr val="3D8F95"/>
                      </a:solidFill>
                      <a:prstDash val="solid"/>
                      <a:round/>
                      <a:headEnd type="none" w="med" len="med"/>
                      <a:tailEnd type="none" w="med" len="med"/>
                    </a:lnR>
                    <a:lnT w="254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r>
              <a:tr h="571500">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温度</a:t>
                      </a: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a:t>
                      </a:r>
                    </a:p>
                  </a:txBody>
                  <a:tcPr marL="68580" marR="68580" marT="34290" marB="34290" anchor="ctr" horzOverflow="overflow">
                    <a:lnL w="254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85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宋体" panose="02010600030101010101" pitchFamily="2" charset="-122"/>
                          <a:ea typeface="黑体" panose="02010609060101010101" pitchFamily="49" charset="-122"/>
                          <a:cs typeface="Times New Roman" panose="02020603050405020304" pitchFamily="18" charset="0"/>
                        </a:rPr>
                        <a:t> </a:t>
                      </a: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宋体" panose="02010600030101010101" pitchFamily="2" charset="-122"/>
                          <a:ea typeface="黑体" panose="02010609060101010101" pitchFamily="49" charset="-122"/>
                          <a:cs typeface="Times New Roman" panose="02020603050405020304" pitchFamily="18" charset="0"/>
                        </a:rPr>
                        <a:t> </a:t>
                      </a: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宋体" panose="02010600030101010101" pitchFamily="2" charset="-122"/>
                          <a:ea typeface="黑体" panose="02010609060101010101" pitchFamily="49" charset="-122"/>
                          <a:cs typeface="Times New Roman" panose="02020603050405020304" pitchFamily="18" charset="0"/>
                        </a:rPr>
                        <a:t> </a:t>
                      </a: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宋体" panose="02010600030101010101" pitchFamily="2" charset="-122"/>
                          <a:ea typeface="黑体" panose="02010609060101010101" pitchFamily="49" charset="-122"/>
                          <a:cs typeface="Times New Roman" panose="02020603050405020304" pitchFamily="18" charset="0"/>
                        </a:rPr>
                        <a:t> </a:t>
                      </a: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宋体" panose="02010600030101010101" pitchFamily="2" charset="-122"/>
                          <a:ea typeface="黑体" panose="02010609060101010101" pitchFamily="49" charset="-122"/>
                          <a:cs typeface="Times New Roman" panose="02020603050405020304" pitchFamily="18" charset="0"/>
                        </a:rPr>
                        <a:t> </a:t>
                      </a: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宋体" panose="02010600030101010101" pitchFamily="2" charset="-122"/>
                          <a:ea typeface="黑体" panose="02010609060101010101" pitchFamily="49" charset="-122"/>
                          <a:cs typeface="Times New Roman" panose="02020603050405020304" pitchFamily="18" charset="0"/>
                        </a:rPr>
                        <a:t> </a:t>
                      </a: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宋体" panose="02010600030101010101" pitchFamily="2" charset="-122"/>
                          <a:ea typeface="黑体" panose="02010609060101010101" pitchFamily="49" charset="-122"/>
                          <a:cs typeface="Times New Roman" panose="02020603050405020304" pitchFamily="18" charset="0"/>
                        </a:rPr>
                        <a:t> </a:t>
                      </a: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宋体" panose="02010600030101010101" pitchFamily="2" charset="-122"/>
                          <a:ea typeface="黑体" panose="02010609060101010101" pitchFamily="49" charset="-122"/>
                          <a:cs typeface="Times New Roman" panose="02020603050405020304" pitchFamily="18" charset="0"/>
                        </a:rPr>
                        <a:t> </a:t>
                      </a: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宋体" panose="02010600030101010101" pitchFamily="2" charset="-122"/>
                          <a:ea typeface="黑体" panose="02010609060101010101" pitchFamily="49" charset="-122"/>
                          <a:cs typeface="Times New Roman" panose="02020603050405020304" pitchFamily="18" charset="0"/>
                        </a:rPr>
                        <a:t> </a:t>
                      </a: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 </a:t>
                      </a:r>
                    </a:p>
                  </a:txBody>
                  <a:tcPr marL="68580" marR="68580" marT="34290" marB="34290" anchor="ctr" horzOverflow="overflow">
                    <a:lnL w="127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宋体" panose="02010600030101010101" pitchFamily="2" charset="-122"/>
                          <a:ea typeface="黑体" panose="02010609060101010101" pitchFamily="49" charset="-122"/>
                          <a:cs typeface="Times New Roman" panose="02020603050405020304" pitchFamily="18" charset="0"/>
                        </a:rPr>
                        <a:t> </a:t>
                      </a: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 </a:t>
                      </a:r>
                    </a:p>
                  </a:txBody>
                  <a:tcPr marL="68580" marR="68580" marT="34290" marB="34290" anchor="ctr" horzOverflow="overflow">
                    <a:lnL w="12700" cap="flat" cmpd="sng" algn="ctr">
                      <a:solidFill>
                        <a:srgbClr val="3D8F95"/>
                      </a:solidFill>
                      <a:prstDash val="solid"/>
                      <a:round/>
                      <a:headEnd type="none" w="med" len="med"/>
                      <a:tailEnd type="none" w="med" len="med"/>
                    </a:lnL>
                    <a:lnR w="254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r>
              <a:tr h="894160">
                <a:tc rowSpan="2">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水中气泡</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变化情况 </a:t>
                      </a:r>
                    </a:p>
                  </a:txBody>
                  <a:tcPr marL="68580" marR="68580" marT="34290" marB="34290" anchor="ctr" horzOverflow="overflow">
                    <a:lnL w="25400" cap="flat" cmpd="sng" algn="ctr">
                      <a:solidFill>
                        <a:srgbClr val="3D8F95"/>
                      </a:solidFill>
                      <a:prstDash val="solid"/>
                      <a:round/>
                      <a:headEnd type="none" w="med" len="med"/>
                      <a:tailEnd type="none" w="med" len="med"/>
                    </a:lnL>
                    <a:lnR w="127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25400" cap="flat" cmpd="sng" algn="ctr">
                      <a:solidFill>
                        <a:srgbClr val="3D8F95"/>
                      </a:solidFill>
                      <a:prstDash val="solid"/>
                      <a:round/>
                      <a:headEnd type="none" w="med" len="med"/>
                      <a:tailEnd type="none" w="med" len="med"/>
                    </a:lnB>
                    <a:lnTlToBr>
                      <a:noFill/>
                    </a:lnTlToBr>
                    <a:lnBlToTr>
                      <a:noFill/>
                    </a:lnBlToTr>
                    <a:noFill/>
                  </a:tcPr>
                </a:tc>
                <a:tc gridSpan="11">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沸腾前： </a:t>
                      </a:r>
                    </a:p>
                  </a:txBody>
                  <a:tcPr marL="68580" marR="68580" marT="34290" marB="34290" anchor="ctr" horzOverflow="overflow">
                    <a:lnL w="12700" cap="flat" cmpd="sng" algn="ctr">
                      <a:solidFill>
                        <a:srgbClr val="3D8F95"/>
                      </a:solidFill>
                      <a:prstDash val="solid"/>
                      <a:round/>
                      <a:headEnd type="none" w="med" len="med"/>
                      <a:tailEnd type="none" w="med" len="med"/>
                    </a:lnL>
                    <a:lnR w="254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12700" cap="flat" cmpd="sng" algn="ctr">
                      <a:solidFill>
                        <a:srgbClr val="3D8F95"/>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896541">
                <a:tc vMerge="1">
                  <a:txBody>
                    <a:bodyPr/>
                    <a:lstStyle/>
                    <a:p>
                      <a:endParaRPr lang="zh-CN" altLang="en-US"/>
                    </a:p>
                  </a:txBody>
                  <a:tcPr/>
                </a:tc>
                <a:tc gridSpan="11">
                  <a:txBody>
                    <a:bodyPr/>
                    <a:lstStyle>
                      <a:lvl1pPr marL="342900" indent="-34290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1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沸腾时： </a:t>
                      </a:r>
                    </a:p>
                  </a:txBody>
                  <a:tcPr marL="68580" marR="68580" marT="34290" marB="34290" anchor="ctr" horzOverflow="overflow">
                    <a:lnL w="12700" cap="flat" cmpd="sng" algn="ctr">
                      <a:solidFill>
                        <a:srgbClr val="3D8F95"/>
                      </a:solidFill>
                      <a:prstDash val="solid"/>
                      <a:round/>
                      <a:headEnd type="none" w="med" len="med"/>
                      <a:tailEnd type="none" w="med" len="med"/>
                    </a:lnL>
                    <a:lnR w="25400" cap="flat" cmpd="sng" algn="ctr">
                      <a:solidFill>
                        <a:srgbClr val="3D8F95"/>
                      </a:solidFill>
                      <a:prstDash val="solid"/>
                      <a:round/>
                      <a:headEnd type="none" w="med" len="med"/>
                      <a:tailEnd type="none" w="med" len="med"/>
                    </a:lnR>
                    <a:lnT w="12700" cap="flat" cmpd="sng" algn="ctr">
                      <a:solidFill>
                        <a:srgbClr val="3D8F95"/>
                      </a:solidFill>
                      <a:prstDash val="solid"/>
                      <a:round/>
                      <a:headEnd type="none" w="med" len="med"/>
                      <a:tailEnd type="none" w="med" len="med"/>
                    </a:lnT>
                    <a:lnB w="25400" cap="flat" cmpd="sng" algn="ctr">
                      <a:solidFill>
                        <a:srgbClr val="3D8F95"/>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48350" name="Rectangle 222"/>
          <p:cNvSpPr>
            <a:spLocks noChangeArrowheads="1"/>
          </p:cNvSpPr>
          <p:nvPr/>
        </p:nvSpPr>
        <p:spPr bwMode="auto">
          <a:xfrm>
            <a:off x="103585" y="997744"/>
            <a:ext cx="8845153" cy="1546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150000"/>
              </a:lnSpc>
              <a:spcBef>
                <a:spcPct val="0"/>
              </a:spcBef>
              <a:spcAft>
                <a:spcPct val="0"/>
              </a:spcAft>
              <a:buFont typeface="Arial" panose="020B0604020202020204" pitchFamily="34" charset="0"/>
              <a:buNone/>
            </a:pPr>
            <a:r>
              <a:rPr lang="en-US" altLang="zh-CN" sz="2100" b="1">
                <a:solidFill>
                  <a:srgbClr val="000000"/>
                </a:solidFill>
                <a:latin typeface="黑体" panose="02010609060101010101" pitchFamily="49" charset="-122"/>
                <a:ea typeface="黑体" panose="02010609060101010101" pitchFamily="49" charset="-122"/>
              </a:rPr>
              <a:t>3</a:t>
            </a:r>
            <a:r>
              <a:rPr lang="zh-CN" altLang="en-US" sz="2100" b="1">
                <a:solidFill>
                  <a:srgbClr val="000000"/>
                </a:solidFill>
                <a:latin typeface="黑体" panose="02010609060101010101" pitchFamily="49" charset="-122"/>
                <a:ea typeface="黑体" panose="02010609060101010101" pitchFamily="49" charset="-122"/>
              </a:rPr>
              <a:t>．观察现象并记录在表格中</a:t>
            </a:r>
            <a:endParaRPr lang="zh-CN" altLang="en-US" sz="2100">
              <a:solidFill>
                <a:srgbClr val="000000"/>
              </a:solidFill>
              <a:latin typeface="黑体" panose="02010609060101010101" pitchFamily="49" charset="-122"/>
              <a:ea typeface="黑体" panose="02010609060101010101" pitchFamily="49" charset="-122"/>
            </a:endParaRPr>
          </a:p>
          <a:p>
            <a:pPr fontAlgn="base">
              <a:lnSpc>
                <a:spcPct val="150000"/>
              </a:lnSpc>
              <a:spcBef>
                <a:spcPct val="0"/>
              </a:spcBef>
              <a:spcAft>
                <a:spcPct val="0"/>
              </a:spcAft>
              <a:buFont typeface="Arial" panose="020B0604020202020204" pitchFamily="34" charset="0"/>
              <a:buNone/>
            </a:pPr>
            <a:r>
              <a:rPr lang="zh-CN" altLang="en-US" sz="2100" b="1">
                <a:solidFill>
                  <a:srgbClr val="000000"/>
                </a:solidFill>
                <a:latin typeface="黑体" panose="02010609060101010101" pitchFamily="49" charset="-122"/>
                <a:ea typeface="黑体" panose="02010609060101010101" pitchFamily="49" charset="-122"/>
              </a:rPr>
              <a:t>　　注意观察沸腾前和沸腾时气泡产生的部位以及运动过程中大小的变化，观察水温度的变化，并做好记录。（从</a:t>
            </a:r>
            <a:r>
              <a:rPr lang="en-US" altLang="zh-CN" sz="2100" b="1">
                <a:solidFill>
                  <a:srgbClr val="000000"/>
                </a:solidFill>
                <a:latin typeface="黑体" panose="02010609060101010101" pitchFamily="49" charset="-122"/>
                <a:ea typeface="黑体" panose="02010609060101010101" pitchFamily="49" charset="-122"/>
              </a:rPr>
              <a:t>85 ℃</a:t>
            </a:r>
            <a:r>
              <a:rPr lang="zh-CN" altLang="en-US" sz="2100" b="1">
                <a:solidFill>
                  <a:srgbClr val="000000"/>
                </a:solidFill>
                <a:latin typeface="黑体" panose="02010609060101010101" pitchFamily="49" charset="-122"/>
                <a:ea typeface="黑体" panose="02010609060101010101" pitchFamily="49" charset="-122"/>
              </a:rPr>
              <a:t>开始计时）</a:t>
            </a:r>
            <a:endParaRPr lang="zh-CN" altLang="en-US" sz="2100">
              <a:solidFill>
                <a:srgbClr val="0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71893941"/>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Browallia New"/>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1326</Words>
  <Application>Microsoft Office PowerPoint</Application>
  <PresentationFormat>全屏显示(4:3)</PresentationFormat>
  <Paragraphs>193</Paragraphs>
  <Slides>20</Slides>
  <Notes>0</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20</vt:i4>
      </vt:variant>
    </vt:vector>
  </HeadingPairs>
  <TitlesOfParts>
    <vt:vector size="34" baseType="lpstr">
      <vt:lpstr>Arial Unicode MS</vt:lpstr>
      <vt:lpstr>DotumChe</vt:lpstr>
      <vt:lpstr>方正兰亭粗黑_GBK</vt:lpstr>
      <vt:lpstr>黑体</vt:lpstr>
      <vt:lpstr>宋体</vt:lpstr>
      <vt:lpstr>微软雅黑</vt:lpstr>
      <vt:lpstr>Arial</vt:lpstr>
      <vt:lpstr>Browallia New</vt:lpstr>
      <vt:lpstr>Calibri</vt:lpstr>
      <vt:lpstr>Calibri Light</vt:lpstr>
      <vt:lpstr>Times New Roman</vt:lpstr>
      <vt:lpstr>Office 主题</vt:lpstr>
      <vt:lpstr>1_Office 主题</vt:lpstr>
      <vt:lpstr>默认设计模板</vt:lpstr>
      <vt:lpstr>PowerPoint 演示文稿</vt:lpstr>
      <vt:lpstr>“ 酒 ”哪儿去了？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比较蒸发和沸腾</vt:lpstr>
      <vt:lpstr>PowerPoint 演示文稿</vt:lpstr>
    </vt:vector>
  </TitlesOfParts>
  <Company>微软中国</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1</cp:revision>
  <dcterms:created xsi:type="dcterms:W3CDTF">2018-11-14T00:36:22Z</dcterms:created>
  <dcterms:modified xsi:type="dcterms:W3CDTF">2018-11-14T00:37:47Z</dcterms:modified>
</cp:coreProperties>
</file>