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52"/>
  </p:notesMasterIdLst>
  <p:sldIdLst>
    <p:sldId id="335" r:id="rId2"/>
    <p:sldId id="269" r:id="rId3"/>
    <p:sldId id="284" r:id="rId4"/>
    <p:sldId id="261" r:id="rId5"/>
    <p:sldId id="259" r:id="rId6"/>
    <p:sldId id="286" r:id="rId7"/>
    <p:sldId id="288" r:id="rId8"/>
    <p:sldId id="325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287" r:id="rId40"/>
    <p:sldId id="320" r:id="rId41"/>
    <p:sldId id="323" r:id="rId42"/>
    <p:sldId id="331" r:id="rId43"/>
    <p:sldId id="321" r:id="rId44"/>
    <p:sldId id="330" r:id="rId45"/>
    <p:sldId id="332" r:id="rId46"/>
    <p:sldId id="322" r:id="rId47"/>
    <p:sldId id="324" r:id="rId48"/>
    <p:sldId id="329" r:id="rId49"/>
    <p:sldId id="333" r:id="rId50"/>
    <p:sldId id="334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109" d="100"/>
          <a:sy n="109" d="100"/>
        </p:scale>
        <p:origin x="-16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96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BF7B8F0-E3A3-496E-8D06-70623564BCDF}" type="datetimeFigureOut">
              <a:rPr lang="zh-CN" altLang="en-US"/>
              <a:pPr>
                <a:defRPr/>
              </a:pPr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6B5366-A247-4BE5-9FDE-53376F0F3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29319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6B5366-A247-4BE5-9FDE-53376F0F3837}" type="slidenum">
              <a:rPr lang="zh-CN" altLang="en-US" smtClean="0"/>
              <a:pPr>
                <a:defRPr/>
              </a:pPr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1B8D5445-0C5C-4237-8BB1-DE209BC257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52B50-B53C-429C-9740-F3CF3F9C62CC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1BAD4-E8F2-434F-A91A-5B408DC0DF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54" r:id="rId15"/>
    <p:sldLayoutId id="2147483653" r:id="rId16"/>
    <p:sldLayoutId id="2147483652" r:id="rId17"/>
    <p:sldLayoutId id="2147483651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2016liuna\9&#26376;\&#21556;&#38054;&#21451;1\&#12298;&#23436;&#20840;&#35299;&#35835;&#12299;&#20154;&#25945;&#29256;&#12304;&#35838;&#20214;&#12305;8&#24180;&#32423;&#19978;\&#31532;&#19968;&#31456;\1.4%20%20&#27979;&#37327;&#24179;&#22343;&#36895;&#24230;\VID_20160203_214121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slide" Target="slide34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6.jpeg"/><Relationship Id="rId4" Type="http://schemas.openxmlformats.org/officeDocument/2006/relationships/audio" Target="../media/audio4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2016liuna\9&#26376;\&#21556;&#38054;&#21451;1\&#12298;&#23436;&#20840;&#35299;&#35835;&#12299;&#20154;&#25945;&#29256;&#12304;&#35838;&#20214;&#12305;8&#24180;&#32423;&#19978;\&#31532;&#19968;&#31456;\1.4%20%20&#27979;&#37327;&#24179;&#22343;&#36895;&#24230;\&#27979;&#37327;&#23567;&#36710;&#30340;&#24179;&#22343;&#36895;&#24230;_&#26631;&#28165;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642910" y="467005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八年级物理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上    新课标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400" b="1" dirty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82796" y="5062556"/>
            <a:ext cx="2016125" cy="1009650"/>
            <a:chOff x="340" y="3022"/>
            <a:chExt cx="1270" cy="636"/>
          </a:xfrm>
        </p:grpSpPr>
        <p:sp>
          <p:nvSpPr>
            <p:cNvPr id="53252" name="Oval 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3" name="Rectangle 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11809" y="4991118"/>
            <a:ext cx="2160587" cy="1009650"/>
            <a:chOff x="2018" y="2976"/>
            <a:chExt cx="1361" cy="636"/>
          </a:xfrm>
        </p:grpSpPr>
        <p:sp>
          <p:nvSpPr>
            <p:cNvPr id="53255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6" name="Rectangl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检测反馈</a:t>
              </a:r>
            </a:p>
          </p:txBody>
        </p:sp>
      </p:grp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1428728" y="3000372"/>
            <a:ext cx="6143668" cy="87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节  测量平均速度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265365" y="1635381"/>
            <a:ext cx="4164023" cy="79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第一章  机械运动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2560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0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51" name="Group 51"/>
          <p:cNvGrpSpPr>
            <a:grpSpLocks/>
          </p:cNvGrpSpPr>
          <p:nvPr/>
        </p:nvGrpSpPr>
        <p:grpSpPr bwMode="auto">
          <a:xfrm rot="-863535">
            <a:off x="7235825" y="3644900"/>
            <a:ext cx="1006475" cy="698500"/>
            <a:chOff x="1872" y="672"/>
            <a:chExt cx="1296" cy="768"/>
          </a:xfrm>
        </p:grpSpPr>
        <p:sp>
          <p:nvSpPr>
            <p:cNvPr id="2565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5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5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25655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2565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5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5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25659" name="Line 59"/>
          <p:cNvSpPr>
            <a:spLocks noChangeShapeType="1"/>
          </p:cNvSpPr>
          <p:nvPr/>
        </p:nvSpPr>
        <p:spPr bwMode="auto">
          <a:xfrm flipH="1" flipV="1">
            <a:off x="7019925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60" name="Line 60"/>
          <p:cNvSpPr>
            <a:spLocks noChangeShapeType="1"/>
          </p:cNvSpPr>
          <p:nvPr/>
        </p:nvSpPr>
        <p:spPr bwMode="auto">
          <a:xfrm flipH="1" flipV="1">
            <a:off x="1447800" y="4572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61" name="Text Box 61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25662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25663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5664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1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2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3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4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5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76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61" name="Group 77"/>
          <p:cNvGrpSpPr>
            <a:grpSpLocks/>
          </p:cNvGrpSpPr>
          <p:nvPr/>
        </p:nvGrpSpPr>
        <p:grpSpPr bwMode="auto">
          <a:xfrm>
            <a:off x="998538" y="2892425"/>
            <a:ext cx="6850062" cy="1908175"/>
            <a:chOff x="627" y="1822"/>
            <a:chExt cx="4315" cy="1202"/>
          </a:xfrm>
        </p:grpSpPr>
        <p:sp>
          <p:nvSpPr>
            <p:cNvPr id="25678" name="Rectangle 78"/>
            <p:cNvSpPr>
              <a:spLocks noChangeArrowheads="1"/>
            </p:cNvSpPr>
            <p:nvPr/>
          </p:nvSpPr>
          <p:spPr bwMode="auto">
            <a:xfrm rot="-809316">
              <a:off x="627" y="2246"/>
              <a:ext cx="4315" cy="3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 sz="1800"/>
            </a:p>
          </p:txBody>
        </p:sp>
        <p:sp>
          <p:nvSpPr>
            <p:cNvPr id="25679" name="Line 79"/>
            <p:cNvSpPr>
              <a:spLocks noChangeShapeType="1"/>
            </p:cNvSpPr>
            <p:nvPr/>
          </p:nvSpPr>
          <p:spPr bwMode="auto">
            <a:xfrm flipH="1" flipV="1">
              <a:off x="917" y="2891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0" name="Text Box 80"/>
            <p:cNvSpPr txBox="1">
              <a:spLocks noChangeArrowheads="1"/>
            </p:cNvSpPr>
            <p:nvPr/>
          </p:nvSpPr>
          <p:spPr bwMode="auto">
            <a:xfrm rot="-883352">
              <a:off x="778" y="265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25681" name="Line 81"/>
            <p:cNvSpPr>
              <a:spLocks noChangeShapeType="1"/>
            </p:cNvSpPr>
            <p:nvPr/>
          </p:nvSpPr>
          <p:spPr bwMode="auto">
            <a:xfrm flipH="1" flipV="1">
              <a:off x="1445" y="2747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2" name="Line 82"/>
            <p:cNvSpPr>
              <a:spLocks noChangeShapeType="1"/>
            </p:cNvSpPr>
            <p:nvPr/>
          </p:nvSpPr>
          <p:spPr bwMode="auto">
            <a:xfrm flipH="1" flipV="1">
              <a:off x="2021" y="2603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3" name="Line 83"/>
            <p:cNvSpPr>
              <a:spLocks noChangeShapeType="1"/>
            </p:cNvSpPr>
            <p:nvPr/>
          </p:nvSpPr>
          <p:spPr bwMode="auto">
            <a:xfrm flipH="1" flipV="1">
              <a:off x="2597" y="2459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4" name="Line 84"/>
            <p:cNvSpPr>
              <a:spLocks noChangeShapeType="1"/>
            </p:cNvSpPr>
            <p:nvPr/>
          </p:nvSpPr>
          <p:spPr bwMode="auto">
            <a:xfrm flipH="1" flipV="1">
              <a:off x="3173" y="2315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5" name="Line 85"/>
            <p:cNvSpPr>
              <a:spLocks noChangeShapeType="1"/>
            </p:cNvSpPr>
            <p:nvPr/>
          </p:nvSpPr>
          <p:spPr bwMode="auto">
            <a:xfrm flipH="1" flipV="1">
              <a:off x="3749" y="2219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6" name="Line 86"/>
            <p:cNvSpPr>
              <a:spLocks noChangeShapeType="1"/>
            </p:cNvSpPr>
            <p:nvPr/>
          </p:nvSpPr>
          <p:spPr bwMode="auto">
            <a:xfrm flipH="1" flipV="1">
              <a:off x="4373" y="2075"/>
              <a:ext cx="48" cy="1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87" name="Text Box 87"/>
            <p:cNvSpPr txBox="1">
              <a:spLocks noChangeArrowheads="1"/>
            </p:cNvSpPr>
            <p:nvPr/>
          </p:nvSpPr>
          <p:spPr bwMode="auto">
            <a:xfrm>
              <a:off x="1291" y="254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25688" name="Text Box 88"/>
            <p:cNvSpPr txBox="1">
              <a:spLocks noChangeArrowheads="1"/>
            </p:cNvSpPr>
            <p:nvPr/>
          </p:nvSpPr>
          <p:spPr bwMode="auto">
            <a:xfrm>
              <a:off x="1867" y="240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25689" name="Text Box 89"/>
            <p:cNvSpPr txBox="1">
              <a:spLocks noChangeArrowheads="1"/>
            </p:cNvSpPr>
            <p:nvPr/>
          </p:nvSpPr>
          <p:spPr bwMode="auto">
            <a:xfrm>
              <a:off x="2443" y="225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30</a:t>
              </a:r>
            </a:p>
          </p:txBody>
        </p:sp>
        <p:sp>
          <p:nvSpPr>
            <p:cNvPr id="25690" name="Text Box 90"/>
            <p:cNvSpPr txBox="1">
              <a:spLocks noChangeArrowheads="1"/>
            </p:cNvSpPr>
            <p:nvPr/>
          </p:nvSpPr>
          <p:spPr bwMode="auto">
            <a:xfrm>
              <a:off x="3019" y="213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40</a:t>
              </a:r>
            </a:p>
          </p:txBody>
        </p:sp>
        <p:sp>
          <p:nvSpPr>
            <p:cNvPr id="25691" name="Text Box 91"/>
            <p:cNvSpPr txBox="1">
              <a:spLocks noChangeArrowheads="1"/>
            </p:cNvSpPr>
            <p:nvPr/>
          </p:nvSpPr>
          <p:spPr bwMode="auto">
            <a:xfrm>
              <a:off x="3547" y="1990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25692" name="Text Box 92"/>
            <p:cNvSpPr txBox="1">
              <a:spLocks noChangeArrowheads="1"/>
            </p:cNvSpPr>
            <p:nvPr/>
          </p:nvSpPr>
          <p:spPr bwMode="auto">
            <a:xfrm>
              <a:off x="4171" y="1846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60</a:t>
              </a:r>
            </a:p>
          </p:txBody>
        </p:sp>
        <p:sp>
          <p:nvSpPr>
            <p:cNvPr id="25693" name="Line 93"/>
            <p:cNvSpPr>
              <a:spLocks noChangeShapeType="1"/>
            </p:cNvSpPr>
            <p:nvPr/>
          </p:nvSpPr>
          <p:spPr bwMode="auto">
            <a:xfrm rot="19478548" flipV="1">
              <a:off x="1219" y="2836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4" name="Line 94"/>
            <p:cNvSpPr>
              <a:spLocks noChangeShapeType="1"/>
            </p:cNvSpPr>
            <p:nvPr/>
          </p:nvSpPr>
          <p:spPr bwMode="auto">
            <a:xfrm rot="19478548" flipV="1">
              <a:off x="1747" y="2740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5" name="Line 95"/>
            <p:cNvSpPr>
              <a:spLocks noChangeShapeType="1"/>
            </p:cNvSpPr>
            <p:nvPr/>
          </p:nvSpPr>
          <p:spPr bwMode="auto">
            <a:xfrm rot="19478548" flipV="1">
              <a:off x="2323" y="2596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6" name="Line 96"/>
            <p:cNvSpPr>
              <a:spLocks noChangeShapeType="1"/>
            </p:cNvSpPr>
            <p:nvPr/>
          </p:nvSpPr>
          <p:spPr bwMode="auto">
            <a:xfrm rot="19478548" flipV="1">
              <a:off x="2934" y="2452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7" name="Line 97"/>
            <p:cNvSpPr>
              <a:spLocks noChangeShapeType="1"/>
            </p:cNvSpPr>
            <p:nvPr/>
          </p:nvSpPr>
          <p:spPr bwMode="auto">
            <a:xfrm rot="19478548" flipV="1">
              <a:off x="3475" y="2308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8" name="Line 98"/>
            <p:cNvSpPr>
              <a:spLocks noChangeShapeType="1"/>
            </p:cNvSpPr>
            <p:nvPr/>
          </p:nvSpPr>
          <p:spPr bwMode="auto">
            <a:xfrm rot="19478548" flipV="1">
              <a:off x="4086" y="2164"/>
              <a:ext cx="35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699" name="Text Box 99"/>
            <p:cNvSpPr txBox="1">
              <a:spLocks noChangeArrowheads="1"/>
            </p:cNvSpPr>
            <p:nvPr/>
          </p:nvSpPr>
          <p:spPr bwMode="auto">
            <a:xfrm rot="-149722">
              <a:off x="4546" y="1822"/>
              <a:ext cx="3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cm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102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104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4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107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" name="矩形 102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2" name="Rectangle 78"/>
          <p:cNvSpPr>
            <a:spLocks noChangeArrowheads="1"/>
          </p:cNvSpPr>
          <p:nvPr/>
        </p:nvSpPr>
        <p:spPr bwMode="auto">
          <a:xfrm>
            <a:off x="1258888" y="981075"/>
            <a:ext cx="2425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0000FF"/>
                </a:solidFill>
                <a:ea typeface="黑体" pitchFamily="2" charset="-122"/>
              </a:rPr>
              <a:t>进行实验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1965325" y="344488"/>
            <a:ext cx="5270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Times New Roman" pitchFamily="18" charset="0"/>
              </a:rPr>
              <a:t>实验数据：</a:t>
            </a: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1279525" y="2787650"/>
            <a:ext cx="1136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</a:rPr>
              <a:t>0.6m</a:t>
            </a:r>
          </a:p>
        </p:txBody>
      </p:sp>
      <p:grpSp>
        <p:nvGrpSpPr>
          <p:cNvPr id="26628" name="Group 72"/>
          <p:cNvGrpSpPr>
            <a:grpSpLocks/>
          </p:cNvGrpSpPr>
          <p:nvPr/>
        </p:nvGrpSpPr>
        <p:grpSpPr bwMode="auto">
          <a:xfrm>
            <a:off x="76200" y="2057400"/>
            <a:ext cx="8991600" cy="3048000"/>
            <a:chOff x="48" y="1296"/>
            <a:chExt cx="5664" cy="1920"/>
          </a:xfrm>
        </p:grpSpPr>
        <p:grpSp>
          <p:nvGrpSpPr>
            <p:cNvPr id="26629" name="Group 73"/>
            <p:cNvGrpSpPr>
              <a:grpSpLocks/>
            </p:cNvGrpSpPr>
            <p:nvPr/>
          </p:nvGrpSpPr>
          <p:grpSpPr bwMode="auto">
            <a:xfrm>
              <a:off x="48" y="1296"/>
              <a:ext cx="5664" cy="1920"/>
              <a:chOff x="48" y="1296"/>
              <a:chExt cx="5664" cy="1920"/>
            </a:xfrm>
          </p:grpSpPr>
          <p:sp>
            <p:nvSpPr>
              <p:cNvPr id="26630" name="Rectangle 74"/>
              <p:cNvSpPr>
                <a:spLocks noChangeArrowheads="1"/>
              </p:cNvSpPr>
              <p:nvPr/>
            </p:nvSpPr>
            <p:spPr bwMode="auto">
              <a:xfrm>
                <a:off x="3984" y="2208"/>
                <a:ext cx="1728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1" name="Rectangle 75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1872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2" name="Rectangle 76"/>
              <p:cNvSpPr>
                <a:spLocks noChangeArrowheads="1"/>
              </p:cNvSpPr>
              <p:nvPr/>
            </p:nvSpPr>
            <p:spPr bwMode="auto">
              <a:xfrm>
                <a:off x="48" y="2208"/>
                <a:ext cx="206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3" name="Rectangle 77"/>
              <p:cNvSpPr>
                <a:spLocks noChangeArrowheads="1"/>
              </p:cNvSpPr>
              <p:nvPr/>
            </p:nvSpPr>
            <p:spPr bwMode="auto">
              <a:xfrm>
                <a:off x="3984" y="2736"/>
                <a:ext cx="1728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4" name="Rectangle 78"/>
              <p:cNvSpPr>
                <a:spLocks noChangeArrowheads="1"/>
              </p:cNvSpPr>
              <p:nvPr/>
            </p:nvSpPr>
            <p:spPr bwMode="auto">
              <a:xfrm>
                <a:off x="2112" y="2736"/>
                <a:ext cx="1872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 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 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  <a:endParaRPr lang="en-US" altLang="zh-CN" sz="3600" b="1" baseline="-25000"/>
              </a:p>
            </p:txBody>
          </p:sp>
          <p:sp>
            <p:nvSpPr>
              <p:cNvPr id="26635" name="Rectangle 79"/>
              <p:cNvSpPr>
                <a:spLocks noChangeArrowheads="1"/>
              </p:cNvSpPr>
              <p:nvPr/>
            </p:nvSpPr>
            <p:spPr bwMode="auto">
              <a:xfrm>
                <a:off x="48" y="2736"/>
                <a:ext cx="2064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6" name="Rectangle 80"/>
              <p:cNvSpPr>
                <a:spLocks noChangeArrowheads="1"/>
              </p:cNvSpPr>
              <p:nvPr/>
            </p:nvSpPr>
            <p:spPr bwMode="auto">
              <a:xfrm>
                <a:off x="3984" y="1734"/>
                <a:ext cx="1728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7" name="Rectangle 81"/>
              <p:cNvSpPr>
                <a:spLocks noChangeArrowheads="1"/>
              </p:cNvSpPr>
              <p:nvPr/>
            </p:nvSpPr>
            <p:spPr bwMode="auto">
              <a:xfrm>
                <a:off x="2112" y="1734"/>
                <a:ext cx="1872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8" name="Rectangle 82"/>
              <p:cNvSpPr>
                <a:spLocks noChangeArrowheads="1"/>
              </p:cNvSpPr>
              <p:nvPr/>
            </p:nvSpPr>
            <p:spPr bwMode="auto">
              <a:xfrm>
                <a:off x="48" y="1734"/>
                <a:ext cx="2064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6639" name="Rectangle 83"/>
              <p:cNvSpPr>
                <a:spLocks noChangeArrowheads="1"/>
              </p:cNvSpPr>
              <p:nvPr/>
            </p:nvSpPr>
            <p:spPr bwMode="auto">
              <a:xfrm>
                <a:off x="3984" y="1296"/>
                <a:ext cx="1728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  平均速度</a:t>
                </a:r>
              </a:p>
            </p:txBody>
          </p:sp>
          <p:sp>
            <p:nvSpPr>
              <p:cNvPr id="26640" name="Rectangle 84"/>
              <p:cNvSpPr>
                <a:spLocks noChangeArrowheads="1"/>
              </p:cNvSpPr>
              <p:nvPr/>
            </p:nvSpPr>
            <p:spPr bwMode="auto">
              <a:xfrm>
                <a:off x="2112" y="1296"/>
                <a:ext cx="1872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 运动时间</a:t>
                </a:r>
              </a:p>
            </p:txBody>
          </p:sp>
          <p:sp>
            <p:nvSpPr>
              <p:cNvPr id="26641" name="Rectangle 85"/>
              <p:cNvSpPr>
                <a:spLocks noChangeArrowheads="1"/>
              </p:cNvSpPr>
              <p:nvPr/>
            </p:nvSpPr>
            <p:spPr bwMode="auto">
              <a:xfrm>
                <a:off x="48" y="1296"/>
                <a:ext cx="2064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路           程</a:t>
                </a:r>
              </a:p>
            </p:txBody>
          </p:sp>
          <p:sp>
            <p:nvSpPr>
              <p:cNvPr id="26642" name="Line 86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Line 87"/>
              <p:cNvSpPr>
                <a:spLocks noChangeShapeType="1"/>
              </p:cNvSpPr>
              <p:nvPr/>
            </p:nvSpPr>
            <p:spPr bwMode="auto">
              <a:xfrm>
                <a:off x="48" y="1734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Line 88"/>
              <p:cNvSpPr>
                <a:spLocks noChangeShapeType="1"/>
              </p:cNvSpPr>
              <p:nvPr/>
            </p:nvSpPr>
            <p:spPr bwMode="auto">
              <a:xfrm>
                <a:off x="48" y="2208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Line 89"/>
              <p:cNvSpPr>
                <a:spLocks noChangeShapeType="1"/>
              </p:cNvSpPr>
              <p:nvPr/>
            </p:nvSpPr>
            <p:spPr bwMode="auto">
              <a:xfrm>
                <a:off x="48" y="321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Line 90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Line 91"/>
              <p:cNvSpPr>
                <a:spLocks noChangeShapeType="1"/>
              </p:cNvSpPr>
              <p:nvPr/>
            </p:nvSpPr>
            <p:spPr bwMode="auto">
              <a:xfrm>
                <a:off x="2112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Line 92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Line 93"/>
              <p:cNvSpPr>
                <a:spLocks noChangeShapeType="1"/>
              </p:cNvSpPr>
              <p:nvPr/>
            </p:nvSpPr>
            <p:spPr bwMode="auto">
              <a:xfrm>
                <a:off x="5712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Line 94"/>
              <p:cNvSpPr>
                <a:spLocks noChangeShapeType="1"/>
              </p:cNvSpPr>
              <p:nvPr/>
            </p:nvSpPr>
            <p:spPr bwMode="auto">
              <a:xfrm>
                <a:off x="48" y="2736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651" name="Line 95"/>
            <p:cNvSpPr>
              <a:spLocks noChangeShapeType="1"/>
            </p:cNvSpPr>
            <p:nvPr/>
          </p:nvSpPr>
          <p:spPr bwMode="auto">
            <a:xfrm>
              <a:off x="4014" y="1797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Line 96"/>
            <p:cNvSpPr>
              <a:spLocks noChangeShapeType="1"/>
            </p:cNvSpPr>
            <p:nvPr/>
          </p:nvSpPr>
          <p:spPr bwMode="auto">
            <a:xfrm>
              <a:off x="4014" y="2251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Line 97"/>
            <p:cNvSpPr>
              <a:spLocks noChangeShapeType="1"/>
            </p:cNvSpPr>
            <p:nvPr/>
          </p:nvSpPr>
          <p:spPr bwMode="auto">
            <a:xfrm>
              <a:off x="4014" y="2795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 autoUpdateAnimBg="0"/>
      <p:bldP spid="1743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27651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2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654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99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27700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701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702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27703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27704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705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706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27707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708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27709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27710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7711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4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5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7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8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0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1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2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23" name="Line 75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08" name="Text Box 76"/>
          <p:cNvSpPr txBox="1">
            <a:spLocks noChangeArrowheads="1"/>
          </p:cNvSpPr>
          <p:nvPr/>
        </p:nvSpPr>
        <p:spPr bwMode="auto">
          <a:xfrm>
            <a:off x="609600" y="1676400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  <a:ea typeface="隶书"/>
                <a:cs typeface="隶书"/>
              </a:rPr>
              <a:t>实验时注意观察停表的示数。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9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1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4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0" name="矩形 79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0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28675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6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678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9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5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6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7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8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9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0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2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23" name="Group 51"/>
          <p:cNvGrpSpPr>
            <a:grpSpLocks/>
          </p:cNvGrpSpPr>
          <p:nvPr/>
        </p:nvGrpSpPr>
        <p:grpSpPr bwMode="auto">
          <a:xfrm rot="-863535">
            <a:off x="6553200" y="3797300"/>
            <a:ext cx="1006475" cy="698500"/>
            <a:chOff x="1872" y="672"/>
            <a:chExt cx="1296" cy="768"/>
          </a:xfrm>
        </p:grpSpPr>
        <p:sp>
          <p:nvSpPr>
            <p:cNvPr id="28724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725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726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28727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28728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729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730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28731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32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28733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28734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8735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6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7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8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9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0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1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2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3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4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5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6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47" name="Line 75"/>
          <p:cNvSpPr>
            <a:spLocks noChangeShapeType="1"/>
          </p:cNvSpPr>
          <p:nvPr/>
        </p:nvSpPr>
        <p:spPr bwMode="auto">
          <a:xfrm rot="1219388" flipV="1">
            <a:off x="7542213" y="838200"/>
            <a:ext cx="1587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2969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0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7" name="Group 51"/>
          <p:cNvGrpSpPr>
            <a:grpSpLocks/>
          </p:cNvGrpSpPr>
          <p:nvPr/>
        </p:nvGrpSpPr>
        <p:grpSpPr bwMode="auto">
          <a:xfrm rot="-863535">
            <a:off x="6324600" y="3873500"/>
            <a:ext cx="1006475" cy="698500"/>
            <a:chOff x="1872" y="672"/>
            <a:chExt cx="1296" cy="768"/>
          </a:xfrm>
        </p:grpSpPr>
        <p:sp>
          <p:nvSpPr>
            <p:cNvPr id="2974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4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5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29751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2975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5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5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29755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6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29757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29758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9759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2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3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4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5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6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7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8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9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0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71" name="Line 75"/>
          <p:cNvSpPr>
            <a:spLocks noChangeShapeType="1"/>
          </p:cNvSpPr>
          <p:nvPr/>
        </p:nvSpPr>
        <p:spPr bwMode="auto">
          <a:xfrm rot="1219388" flipV="1">
            <a:off x="7526338" y="923925"/>
            <a:ext cx="77787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072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2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71" name="Group 51"/>
          <p:cNvGrpSpPr>
            <a:grpSpLocks/>
          </p:cNvGrpSpPr>
          <p:nvPr/>
        </p:nvGrpSpPr>
        <p:grpSpPr bwMode="auto">
          <a:xfrm rot="-863535">
            <a:off x="6019800" y="3949700"/>
            <a:ext cx="1006475" cy="698500"/>
            <a:chOff x="1872" y="672"/>
            <a:chExt cx="1296" cy="768"/>
          </a:xfrm>
        </p:grpSpPr>
        <p:sp>
          <p:nvSpPr>
            <p:cNvPr id="3077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7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7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0775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077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7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7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0779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0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0781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0782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0783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4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5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6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7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8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9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0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1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2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3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4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95" name="Line 75"/>
          <p:cNvSpPr>
            <a:spLocks noChangeShapeType="1"/>
          </p:cNvSpPr>
          <p:nvPr/>
        </p:nvSpPr>
        <p:spPr bwMode="auto">
          <a:xfrm rot="3220920" flipV="1">
            <a:off x="7619206" y="989807"/>
            <a:ext cx="77787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1747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8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9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2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5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7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8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9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0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1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2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3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4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95" name="Group 51"/>
          <p:cNvGrpSpPr>
            <a:grpSpLocks/>
          </p:cNvGrpSpPr>
          <p:nvPr/>
        </p:nvGrpSpPr>
        <p:grpSpPr bwMode="auto">
          <a:xfrm rot="-863535">
            <a:off x="5562600" y="4025900"/>
            <a:ext cx="1006475" cy="698500"/>
            <a:chOff x="1872" y="672"/>
            <a:chExt cx="1296" cy="768"/>
          </a:xfrm>
        </p:grpSpPr>
        <p:sp>
          <p:nvSpPr>
            <p:cNvPr id="31796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797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798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1799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1800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801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802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1803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4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1805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1806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1807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8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9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0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1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2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3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4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5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6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7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8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19" name="Line 75"/>
          <p:cNvSpPr>
            <a:spLocks noChangeShapeType="1"/>
          </p:cNvSpPr>
          <p:nvPr/>
        </p:nvSpPr>
        <p:spPr bwMode="auto">
          <a:xfrm rot="4060407" flipV="1">
            <a:off x="7619206" y="1066007"/>
            <a:ext cx="77787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2771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3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774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19" name="Group 51"/>
          <p:cNvGrpSpPr>
            <a:grpSpLocks/>
          </p:cNvGrpSpPr>
          <p:nvPr/>
        </p:nvGrpSpPr>
        <p:grpSpPr bwMode="auto">
          <a:xfrm rot="-863535">
            <a:off x="5181600" y="4102100"/>
            <a:ext cx="1006475" cy="698500"/>
            <a:chOff x="1872" y="672"/>
            <a:chExt cx="1296" cy="768"/>
          </a:xfrm>
        </p:grpSpPr>
        <p:sp>
          <p:nvSpPr>
            <p:cNvPr id="32820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821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822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2823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2824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825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826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2827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28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2829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2830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2831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5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43" name="Line 75"/>
          <p:cNvSpPr>
            <a:spLocks noChangeShapeType="1"/>
          </p:cNvSpPr>
          <p:nvPr/>
        </p:nvSpPr>
        <p:spPr bwMode="auto">
          <a:xfrm rot="5191083" flipV="1">
            <a:off x="7619206" y="1142207"/>
            <a:ext cx="77787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3795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7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9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0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1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3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4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2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43" name="Group 51"/>
          <p:cNvGrpSpPr>
            <a:grpSpLocks/>
          </p:cNvGrpSpPr>
          <p:nvPr/>
        </p:nvGrpSpPr>
        <p:grpSpPr bwMode="auto">
          <a:xfrm rot="-863535">
            <a:off x="4800600" y="4178300"/>
            <a:ext cx="1006475" cy="698500"/>
            <a:chOff x="1872" y="672"/>
            <a:chExt cx="1296" cy="768"/>
          </a:xfrm>
        </p:grpSpPr>
        <p:sp>
          <p:nvSpPr>
            <p:cNvPr id="33844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3847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3848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849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850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3851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2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3853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3854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3855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0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1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3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4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7" name="Line 75"/>
          <p:cNvSpPr>
            <a:spLocks noChangeShapeType="1"/>
          </p:cNvSpPr>
          <p:nvPr/>
        </p:nvSpPr>
        <p:spPr bwMode="auto">
          <a:xfrm rot="5191083" flipV="1">
            <a:off x="7619206" y="1142207"/>
            <a:ext cx="77787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481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67" name="Group 51"/>
          <p:cNvGrpSpPr>
            <a:grpSpLocks/>
          </p:cNvGrpSpPr>
          <p:nvPr/>
        </p:nvGrpSpPr>
        <p:grpSpPr bwMode="auto">
          <a:xfrm rot="-863535">
            <a:off x="4419600" y="4254500"/>
            <a:ext cx="1006475" cy="698500"/>
            <a:chOff x="1872" y="672"/>
            <a:chExt cx="1296" cy="768"/>
          </a:xfrm>
        </p:grpSpPr>
        <p:sp>
          <p:nvSpPr>
            <p:cNvPr id="3486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6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7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4871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487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7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7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4875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6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4877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4878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4879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0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2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4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5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7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9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6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8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1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7" name="矩形 76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0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71600" y="764704"/>
            <a:ext cx="77771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2004</a:t>
            </a:r>
            <a:r>
              <a:rPr lang="zh-CN" altLang="en-US" dirty="0"/>
              <a:t>年奥运会上</a:t>
            </a:r>
            <a:r>
              <a:rPr lang="en-US" altLang="zh-CN" dirty="0"/>
              <a:t>,</a:t>
            </a:r>
            <a:r>
              <a:rPr lang="zh-CN" altLang="en-US" dirty="0"/>
              <a:t>中国飞人勇夺</a:t>
            </a:r>
            <a:r>
              <a:rPr lang="en-US" altLang="zh-CN" dirty="0"/>
              <a:t>110 m</a:t>
            </a:r>
            <a:r>
              <a:rPr lang="zh-CN" altLang="en-US" dirty="0"/>
              <a:t>栏的世界冠军</a:t>
            </a:r>
            <a:r>
              <a:rPr lang="en-US" altLang="zh-CN" dirty="0"/>
              <a:t>,</a:t>
            </a:r>
            <a:r>
              <a:rPr lang="zh-CN" altLang="en-US" dirty="0"/>
              <a:t>这标志着中国人在短跑中</a:t>
            </a:r>
            <a:r>
              <a:rPr lang="en-US" altLang="zh-CN" dirty="0"/>
              <a:t>,</a:t>
            </a:r>
            <a:r>
              <a:rPr lang="zh-CN" altLang="en-US" dirty="0"/>
              <a:t>也具备世界级水准</a:t>
            </a:r>
            <a:r>
              <a:rPr lang="en-US" altLang="zh-CN" i="1" dirty="0"/>
              <a:t>.</a:t>
            </a:r>
            <a:r>
              <a:rPr lang="zh-CN" altLang="en-US" dirty="0"/>
              <a:t>你知道刘翔</a:t>
            </a:r>
            <a:r>
              <a:rPr lang="zh-CN" altLang="en-US" dirty="0" smtClean="0"/>
              <a:t>跑得到底</a:t>
            </a:r>
            <a:r>
              <a:rPr lang="zh-CN" altLang="en-US" dirty="0"/>
              <a:t>有多快吗</a:t>
            </a:r>
            <a:r>
              <a:rPr lang="en-US" altLang="zh-CN" dirty="0"/>
              <a:t>?</a:t>
            </a:r>
            <a:endParaRPr lang="zh-CN" altLang="en-US" dirty="0"/>
          </a:p>
        </p:txBody>
      </p:sp>
      <p:pic>
        <p:nvPicPr>
          <p:cNvPr id="10" name="VID_20160203_21412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43042" y="2357430"/>
            <a:ext cx="5214974" cy="4266797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584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84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91" name="Group 51"/>
          <p:cNvGrpSpPr>
            <a:grpSpLocks/>
          </p:cNvGrpSpPr>
          <p:nvPr/>
        </p:nvGrpSpPr>
        <p:grpSpPr bwMode="auto">
          <a:xfrm rot="-863535">
            <a:off x="3352800" y="4483100"/>
            <a:ext cx="1006475" cy="698500"/>
            <a:chOff x="1872" y="672"/>
            <a:chExt cx="1296" cy="768"/>
          </a:xfrm>
        </p:grpSpPr>
        <p:sp>
          <p:nvSpPr>
            <p:cNvPr id="3589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89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89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5895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589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89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89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5899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0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5901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5902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5903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4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5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6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7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8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9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0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1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2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3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4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915" name="Line 75"/>
          <p:cNvSpPr>
            <a:spLocks noChangeShapeType="1"/>
          </p:cNvSpPr>
          <p:nvPr/>
        </p:nvSpPr>
        <p:spPr bwMode="auto">
          <a:xfrm rot="6526024" flipV="1">
            <a:off x="7659688" y="1168400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6867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8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870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3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7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0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2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7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1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2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3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4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5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6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7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8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9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0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1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2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3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4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5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6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7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8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9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0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1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2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3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4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915" name="Group 51"/>
          <p:cNvGrpSpPr>
            <a:grpSpLocks/>
          </p:cNvGrpSpPr>
          <p:nvPr/>
        </p:nvGrpSpPr>
        <p:grpSpPr bwMode="auto">
          <a:xfrm rot="-863535">
            <a:off x="2362200" y="4648200"/>
            <a:ext cx="1006475" cy="698500"/>
            <a:chOff x="1872" y="672"/>
            <a:chExt cx="1296" cy="768"/>
          </a:xfrm>
        </p:grpSpPr>
        <p:sp>
          <p:nvSpPr>
            <p:cNvPr id="36916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917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918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6919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6920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921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922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6923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24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6925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6926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6927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8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9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0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1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2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3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4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5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6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7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8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39" name="Line 75"/>
          <p:cNvSpPr>
            <a:spLocks noChangeShapeType="1"/>
          </p:cNvSpPr>
          <p:nvPr/>
        </p:nvSpPr>
        <p:spPr bwMode="auto">
          <a:xfrm rot="6526024" flipV="1">
            <a:off x="7659688" y="1168400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7891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2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894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5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6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3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9" name="Group 51"/>
          <p:cNvGrpSpPr>
            <a:grpSpLocks/>
          </p:cNvGrpSpPr>
          <p:nvPr/>
        </p:nvGrpSpPr>
        <p:grpSpPr bwMode="auto">
          <a:xfrm rot="-863535">
            <a:off x="1660525" y="4787900"/>
            <a:ext cx="1006475" cy="698500"/>
            <a:chOff x="1872" y="672"/>
            <a:chExt cx="1296" cy="768"/>
          </a:xfrm>
        </p:grpSpPr>
        <p:sp>
          <p:nvSpPr>
            <p:cNvPr id="37940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941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942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7943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7944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945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946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7947" name="Line 59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8" name="Text Box 60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7949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7950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7951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7963" name="Picture 75" descr="重播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524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64" name="Line 76"/>
          <p:cNvSpPr>
            <a:spLocks noChangeShapeType="1"/>
          </p:cNvSpPr>
          <p:nvPr/>
        </p:nvSpPr>
        <p:spPr bwMode="auto">
          <a:xfrm rot="6528400" flipV="1">
            <a:off x="7652771" y="1184914"/>
            <a:ext cx="116130" cy="50172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1965325" y="344488"/>
            <a:ext cx="5702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Times New Roman" pitchFamily="18" charset="0"/>
              </a:rPr>
              <a:t>实验数据：</a:t>
            </a:r>
          </a:p>
        </p:txBody>
      </p:sp>
      <p:grpSp>
        <p:nvGrpSpPr>
          <p:cNvPr id="38915" name="Group 46"/>
          <p:cNvGrpSpPr>
            <a:grpSpLocks/>
          </p:cNvGrpSpPr>
          <p:nvPr/>
        </p:nvGrpSpPr>
        <p:grpSpPr bwMode="auto">
          <a:xfrm>
            <a:off x="76200" y="2057400"/>
            <a:ext cx="8991600" cy="3048000"/>
            <a:chOff x="48" y="1296"/>
            <a:chExt cx="5664" cy="1920"/>
          </a:xfrm>
        </p:grpSpPr>
        <p:grpSp>
          <p:nvGrpSpPr>
            <p:cNvPr id="38916" name="Group 47"/>
            <p:cNvGrpSpPr>
              <a:grpSpLocks/>
            </p:cNvGrpSpPr>
            <p:nvPr/>
          </p:nvGrpSpPr>
          <p:grpSpPr bwMode="auto">
            <a:xfrm>
              <a:off x="48" y="1296"/>
              <a:ext cx="5664" cy="1920"/>
              <a:chOff x="48" y="1296"/>
              <a:chExt cx="5664" cy="1920"/>
            </a:xfrm>
          </p:grpSpPr>
          <p:sp>
            <p:nvSpPr>
              <p:cNvPr id="38917" name="Rectangle 48"/>
              <p:cNvSpPr>
                <a:spLocks noChangeArrowheads="1"/>
              </p:cNvSpPr>
              <p:nvPr/>
            </p:nvSpPr>
            <p:spPr bwMode="auto">
              <a:xfrm>
                <a:off x="3984" y="2208"/>
                <a:ext cx="1728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38918" name="Rectangle 4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1872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38919" name="Rectangle 50"/>
              <p:cNvSpPr>
                <a:spLocks noChangeArrowheads="1"/>
              </p:cNvSpPr>
              <p:nvPr/>
            </p:nvSpPr>
            <p:spPr bwMode="auto">
              <a:xfrm>
                <a:off x="48" y="2208"/>
                <a:ext cx="206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38920" name="Rectangle 51"/>
              <p:cNvSpPr>
                <a:spLocks noChangeArrowheads="1"/>
              </p:cNvSpPr>
              <p:nvPr/>
            </p:nvSpPr>
            <p:spPr bwMode="auto">
              <a:xfrm>
                <a:off x="3984" y="2736"/>
                <a:ext cx="1728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38921" name="Rectangle 52"/>
              <p:cNvSpPr>
                <a:spLocks noChangeArrowheads="1"/>
              </p:cNvSpPr>
              <p:nvPr/>
            </p:nvSpPr>
            <p:spPr bwMode="auto">
              <a:xfrm>
                <a:off x="2112" y="2736"/>
                <a:ext cx="1872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 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 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  <a:endParaRPr lang="en-US" altLang="zh-CN" sz="3600" b="1" baseline="-25000"/>
              </a:p>
            </p:txBody>
          </p:sp>
          <p:sp>
            <p:nvSpPr>
              <p:cNvPr id="38922" name="Rectangle 53"/>
              <p:cNvSpPr>
                <a:spLocks noChangeArrowheads="1"/>
              </p:cNvSpPr>
              <p:nvPr/>
            </p:nvSpPr>
            <p:spPr bwMode="auto">
              <a:xfrm>
                <a:off x="48" y="2736"/>
                <a:ext cx="2064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38923" name="Rectangle 54"/>
              <p:cNvSpPr>
                <a:spLocks noChangeArrowheads="1"/>
              </p:cNvSpPr>
              <p:nvPr/>
            </p:nvSpPr>
            <p:spPr bwMode="auto">
              <a:xfrm>
                <a:off x="3984" y="1734"/>
                <a:ext cx="1728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=?</a:t>
                </a:r>
              </a:p>
            </p:txBody>
          </p:sp>
          <p:sp>
            <p:nvSpPr>
              <p:cNvPr id="38924" name="Rectangle 55"/>
              <p:cNvSpPr>
                <a:spLocks noChangeArrowheads="1"/>
              </p:cNvSpPr>
              <p:nvPr/>
            </p:nvSpPr>
            <p:spPr bwMode="auto">
              <a:xfrm>
                <a:off x="2112" y="1734"/>
                <a:ext cx="1872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=4</a:t>
                </a:r>
              </a:p>
            </p:txBody>
          </p:sp>
          <p:sp>
            <p:nvSpPr>
              <p:cNvPr id="38925" name="Rectangle 56"/>
              <p:cNvSpPr>
                <a:spLocks noChangeArrowheads="1"/>
              </p:cNvSpPr>
              <p:nvPr/>
            </p:nvSpPr>
            <p:spPr bwMode="auto">
              <a:xfrm>
                <a:off x="48" y="1734"/>
                <a:ext cx="2064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=0.6</a:t>
                </a:r>
              </a:p>
            </p:txBody>
          </p:sp>
          <p:sp>
            <p:nvSpPr>
              <p:cNvPr id="38926" name="Rectangle 57"/>
              <p:cNvSpPr>
                <a:spLocks noChangeArrowheads="1"/>
              </p:cNvSpPr>
              <p:nvPr/>
            </p:nvSpPr>
            <p:spPr bwMode="auto">
              <a:xfrm>
                <a:off x="3984" y="1296"/>
                <a:ext cx="1728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平均速度</a:t>
                </a:r>
                <a:r>
                  <a:rPr lang="en-US" altLang="zh-CN" sz="2400" b="1"/>
                  <a:t>(m/s)</a:t>
                </a:r>
              </a:p>
            </p:txBody>
          </p:sp>
          <p:sp>
            <p:nvSpPr>
              <p:cNvPr id="38927" name="Rectangle 58"/>
              <p:cNvSpPr>
                <a:spLocks noChangeArrowheads="1"/>
              </p:cNvSpPr>
              <p:nvPr/>
            </p:nvSpPr>
            <p:spPr bwMode="auto">
              <a:xfrm>
                <a:off x="2112" y="1296"/>
                <a:ext cx="1872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运动时间</a:t>
                </a:r>
                <a:r>
                  <a:rPr lang="en-US" altLang="zh-CN" sz="2400" b="1"/>
                  <a:t>(s)</a:t>
                </a:r>
              </a:p>
            </p:txBody>
          </p:sp>
          <p:sp>
            <p:nvSpPr>
              <p:cNvPr id="38928" name="Rectangle 59"/>
              <p:cNvSpPr>
                <a:spLocks noChangeArrowheads="1"/>
              </p:cNvSpPr>
              <p:nvPr/>
            </p:nvSpPr>
            <p:spPr bwMode="auto">
              <a:xfrm>
                <a:off x="48" y="1296"/>
                <a:ext cx="2064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路      程</a:t>
                </a:r>
                <a:r>
                  <a:rPr lang="en-US" altLang="zh-CN" sz="2400" b="1"/>
                  <a:t>(m)</a:t>
                </a:r>
              </a:p>
            </p:txBody>
          </p:sp>
          <p:sp>
            <p:nvSpPr>
              <p:cNvPr id="38929" name="Line 60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0" name="Line 61"/>
              <p:cNvSpPr>
                <a:spLocks noChangeShapeType="1"/>
              </p:cNvSpPr>
              <p:nvPr/>
            </p:nvSpPr>
            <p:spPr bwMode="auto">
              <a:xfrm>
                <a:off x="48" y="1734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1" name="Line 62"/>
              <p:cNvSpPr>
                <a:spLocks noChangeShapeType="1"/>
              </p:cNvSpPr>
              <p:nvPr/>
            </p:nvSpPr>
            <p:spPr bwMode="auto">
              <a:xfrm>
                <a:off x="48" y="2208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2" name="Line 63"/>
              <p:cNvSpPr>
                <a:spLocks noChangeShapeType="1"/>
              </p:cNvSpPr>
              <p:nvPr/>
            </p:nvSpPr>
            <p:spPr bwMode="auto">
              <a:xfrm>
                <a:off x="48" y="321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3" name="Line 64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4" name="Line 65"/>
              <p:cNvSpPr>
                <a:spLocks noChangeShapeType="1"/>
              </p:cNvSpPr>
              <p:nvPr/>
            </p:nvSpPr>
            <p:spPr bwMode="auto">
              <a:xfrm>
                <a:off x="2112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5" name="Line 66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6" name="Line 67"/>
              <p:cNvSpPr>
                <a:spLocks noChangeShapeType="1"/>
              </p:cNvSpPr>
              <p:nvPr/>
            </p:nvSpPr>
            <p:spPr bwMode="auto">
              <a:xfrm>
                <a:off x="5712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7" name="Line 68"/>
              <p:cNvSpPr>
                <a:spLocks noChangeShapeType="1"/>
              </p:cNvSpPr>
              <p:nvPr/>
            </p:nvSpPr>
            <p:spPr bwMode="auto">
              <a:xfrm>
                <a:off x="48" y="2736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938" name="Line 69"/>
            <p:cNvSpPr>
              <a:spLocks noChangeShapeType="1"/>
            </p:cNvSpPr>
            <p:nvPr/>
          </p:nvSpPr>
          <p:spPr bwMode="auto">
            <a:xfrm>
              <a:off x="4014" y="1797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9" name="Line 70"/>
            <p:cNvSpPr>
              <a:spLocks noChangeShapeType="1"/>
            </p:cNvSpPr>
            <p:nvPr/>
          </p:nvSpPr>
          <p:spPr bwMode="auto">
            <a:xfrm>
              <a:off x="4014" y="2251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0" name="Line 71"/>
            <p:cNvSpPr>
              <a:spLocks noChangeShapeType="1"/>
            </p:cNvSpPr>
            <p:nvPr/>
          </p:nvSpPr>
          <p:spPr bwMode="auto">
            <a:xfrm>
              <a:off x="4014" y="2795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3993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994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87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3998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998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999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9991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3999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999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3999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9995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96" name="Line 60"/>
          <p:cNvSpPr>
            <a:spLocks noChangeShapeType="1"/>
          </p:cNvSpPr>
          <p:nvPr/>
        </p:nvSpPr>
        <p:spPr bwMode="auto">
          <a:xfrm flipH="1" flipV="1">
            <a:off x="1447800" y="4572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97" name="Text Box 61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39998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39999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0000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1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3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4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5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6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7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8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9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0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1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12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013" name="Picture 77" descr="重播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524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8" name="Text Box 78"/>
          <p:cNvSpPr txBox="1">
            <a:spLocks noChangeArrowheads="1"/>
          </p:cNvSpPr>
          <p:nvPr/>
        </p:nvSpPr>
        <p:spPr bwMode="auto">
          <a:xfrm>
            <a:off x="534988" y="2257425"/>
            <a:ext cx="70850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        将金属片移至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S</a:t>
            </a:r>
            <a:r>
              <a:rPr kumimoji="1" lang="en-US" altLang="zh-CN" sz="2400" b="1" baseline="-25000">
                <a:solidFill>
                  <a:schemeClr val="accent2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的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中点</a:t>
            </a:r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，测出小车从斜面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顶点滑过斜面上半段路程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S</a:t>
            </a:r>
            <a:r>
              <a:rPr kumimoji="1" lang="en-US" altLang="zh-CN" sz="2400" b="1" baseline="-2500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所用的时间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t</a:t>
            </a:r>
            <a:r>
              <a:rPr kumimoji="1" lang="en-US" altLang="zh-CN" sz="2400" b="1" baseline="-2500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,</a:t>
            </a:r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算出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小车通过上半段路程的平均速度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v</a:t>
            </a:r>
            <a:r>
              <a:rPr kumimoji="1" lang="en-US" altLang="zh-CN" sz="2400" b="1" baseline="-2500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</a:rPr>
              <a:t>。</a:t>
            </a:r>
            <a:endParaRPr kumimoji="1" lang="zh-CN" altLang="en-US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80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2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5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" name="矩形 80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096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096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11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101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01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01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1015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4101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01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01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1019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0" name="Line 60"/>
          <p:cNvSpPr>
            <a:spLocks noChangeShapeType="1"/>
          </p:cNvSpPr>
          <p:nvPr/>
        </p:nvSpPr>
        <p:spPr bwMode="auto">
          <a:xfrm flipH="1" flipV="1">
            <a:off x="1447800" y="4572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1" name="Text Box 61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1022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1023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024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5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6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7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8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9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0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1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2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3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4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5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36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9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1990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1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2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3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4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7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8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9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1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7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9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0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1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2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3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4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5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6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7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9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0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4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35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2036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2037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2038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2039" name="Group 55"/>
          <p:cNvGrpSpPr>
            <a:grpSpLocks/>
          </p:cNvGrpSpPr>
          <p:nvPr/>
        </p:nvGrpSpPr>
        <p:grpSpPr bwMode="auto">
          <a:xfrm rot="-863535">
            <a:off x="2651125" y="4632325"/>
            <a:ext cx="1006475" cy="698500"/>
            <a:chOff x="1872" y="672"/>
            <a:chExt cx="1296" cy="768"/>
          </a:xfrm>
        </p:grpSpPr>
        <p:sp>
          <p:nvSpPr>
            <p:cNvPr id="42040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2041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2042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2043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44" name="Line 60"/>
          <p:cNvSpPr>
            <a:spLocks noChangeShapeType="1"/>
          </p:cNvSpPr>
          <p:nvPr/>
        </p:nvSpPr>
        <p:spPr bwMode="auto">
          <a:xfrm flipH="1" flipV="1">
            <a:off x="2422525" y="4327525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45" name="Text Box 61"/>
          <p:cNvSpPr txBox="1">
            <a:spLocks noChangeArrowheads="1"/>
          </p:cNvSpPr>
          <p:nvPr/>
        </p:nvSpPr>
        <p:spPr bwMode="auto">
          <a:xfrm>
            <a:off x="1873250" y="36576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2046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2047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2048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9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0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1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2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3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4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5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6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7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8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9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060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3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7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8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2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4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7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8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9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0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1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2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3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5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7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9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1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3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4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5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6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7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8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9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0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1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2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3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4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5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6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7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8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59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3060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61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62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3063" name="Group 55"/>
          <p:cNvGrpSpPr>
            <a:grpSpLocks/>
          </p:cNvGrpSpPr>
          <p:nvPr/>
        </p:nvGrpSpPr>
        <p:grpSpPr bwMode="auto">
          <a:xfrm rot="-863535">
            <a:off x="3184525" y="4479925"/>
            <a:ext cx="1006475" cy="698500"/>
            <a:chOff x="1872" y="672"/>
            <a:chExt cx="1296" cy="768"/>
          </a:xfrm>
        </p:grpSpPr>
        <p:sp>
          <p:nvSpPr>
            <p:cNvPr id="43064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65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66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3067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68" name="Line 60"/>
          <p:cNvSpPr>
            <a:spLocks noChangeShapeType="1"/>
          </p:cNvSpPr>
          <p:nvPr/>
        </p:nvSpPr>
        <p:spPr bwMode="auto">
          <a:xfrm flipH="1" flipV="1">
            <a:off x="2955925" y="42672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69" name="Text Box 61"/>
          <p:cNvSpPr txBox="1">
            <a:spLocks noChangeArrowheads="1"/>
          </p:cNvSpPr>
          <p:nvPr/>
        </p:nvSpPr>
        <p:spPr bwMode="auto">
          <a:xfrm>
            <a:off x="2406650" y="35052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3070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3071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3072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3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4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5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6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7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8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9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0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1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2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3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84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4035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6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7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38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9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0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1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2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3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4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5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6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0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2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4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6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7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8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9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0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1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2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3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4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5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6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7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8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9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0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1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2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3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4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5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6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7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8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9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0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1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2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83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4084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85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86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4087" name="Group 55"/>
          <p:cNvGrpSpPr>
            <a:grpSpLocks/>
          </p:cNvGrpSpPr>
          <p:nvPr/>
        </p:nvGrpSpPr>
        <p:grpSpPr bwMode="auto">
          <a:xfrm rot="-863535">
            <a:off x="3794125" y="4406900"/>
            <a:ext cx="1006475" cy="698500"/>
            <a:chOff x="1872" y="672"/>
            <a:chExt cx="1296" cy="768"/>
          </a:xfrm>
        </p:grpSpPr>
        <p:sp>
          <p:nvSpPr>
            <p:cNvPr id="44088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89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90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4091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2" name="Line 60"/>
          <p:cNvSpPr>
            <a:spLocks noChangeShapeType="1"/>
          </p:cNvSpPr>
          <p:nvPr/>
        </p:nvSpPr>
        <p:spPr bwMode="auto">
          <a:xfrm flipH="1" flipV="1">
            <a:off x="3581400" y="4114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3" name="Text Box 61"/>
          <p:cNvSpPr txBox="1">
            <a:spLocks noChangeArrowheads="1"/>
          </p:cNvSpPr>
          <p:nvPr/>
        </p:nvSpPr>
        <p:spPr bwMode="auto">
          <a:xfrm>
            <a:off x="3016250" y="33686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4094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4095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4096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7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8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9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0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1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2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3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4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5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6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7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108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505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06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107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510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10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11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5111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4511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11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11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5115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6" name="Line 60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7" name="Text Box 61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5118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5119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120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1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2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3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4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5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6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7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8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9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0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1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132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Box 1"/>
          <p:cNvSpPr txBox="1">
            <a:spLocks noChangeArrowheads="1"/>
          </p:cNvSpPr>
          <p:nvPr/>
        </p:nvSpPr>
        <p:spPr bwMode="auto">
          <a:xfrm>
            <a:off x="1258888" y="987450"/>
            <a:ext cx="6884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宋体" charset="-122"/>
              </a:rPr>
              <a:t>实验：测量物体运动的平均速度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19113" y="1912938"/>
            <a:ext cx="19700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charset="-122"/>
              </a:rPr>
              <a:t>实验原理：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408238" y="1555750"/>
          <a:ext cx="1203325" cy="1285875"/>
        </p:xfrm>
        <a:graphic>
          <a:graphicData uri="http://schemas.openxmlformats.org/presentationml/2006/ole">
            <p:oleObj spid="_x0000_s19521" name="公式" r:id="rId3" imgW="368140" imgH="393529" progId="Equation.3">
              <p:embed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4675" y="2781300"/>
            <a:ext cx="8101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charset="-122"/>
              </a:rPr>
              <a:t>实验器材</a:t>
            </a:r>
            <a:r>
              <a:rPr lang="zh-CN" altLang="en-US" sz="2800" b="1" dirty="0" smtClean="0">
                <a:latin typeface="宋体" charset="-122"/>
              </a:rPr>
              <a:t>：</a:t>
            </a:r>
            <a:endParaRPr lang="en-US" altLang="zh-CN" sz="2400" b="1" dirty="0"/>
          </a:p>
        </p:txBody>
      </p:sp>
      <p:pic>
        <p:nvPicPr>
          <p:cNvPr id="6" name="图片 5" descr="IMG_199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752" y="3644900"/>
            <a:ext cx="7786688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195736" y="2852936"/>
            <a:ext cx="6444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charset="-122"/>
              </a:rPr>
              <a:t>小车、斜面、停表、刻度尺、木块、</a:t>
            </a:r>
            <a:r>
              <a:rPr lang="zh-CN" altLang="en-US" sz="2400" b="1" dirty="0">
                <a:solidFill>
                  <a:prstClr val="black"/>
                </a:solidFill>
              </a:rPr>
              <a:t>金属挡板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608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08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31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613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13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13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6135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4613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13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13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6139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40" name="Line 60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41" name="Text Box 61"/>
          <p:cNvSpPr txBox="1">
            <a:spLocks noChangeArrowheads="1"/>
          </p:cNvSpPr>
          <p:nvPr/>
        </p:nvSpPr>
        <p:spPr bwMode="auto">
          <a:xfrm>
            <a:off x="3200400" y="4038600"/>
            <a:ext cx="230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6142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6143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6144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5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6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7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8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9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0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1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2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3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4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5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56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42" name="Line 78"/>
          <p:cNvSpPr>
            <a:spLocks noChangeShapeType="1"/>
          </p:cNvSpPr>
          <p:nvPr/>
        </p:nvSpPr>
        <p:spPr bwMode="auto">
          <a:xfrm flipV="1">
            <a:off x="4343400" y="3581400"/>
            <a:ext cx="2286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6943" name="Text Box 79"/>
          <p:cNvSpPr txBox="1">
            <a:spLocks noChangeArrowheads="1"/>
          </p:cNvSpPr>
          <p:nvPr/>
        </p:nvSpPr>
        <p:spPr bwMode="auto">
          <a:xfrm rot="-853310">
            <a:off x="3857625" y="2941638"/>
            <a:ext cx="4595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ea typeface="幼圆"/>
                <a:cs typeface="幼圆"/>
              </a:rPr>
              <a:t>上半段路程：0.3</a:t>
            </a:r>
            <a:r>
              <a:rPr kumimoji="1" lang="en-US" altLang="zh-CN" sz="2400" b="1">
                <a:latin typeface="Times New Roman" pitchFamily="18" charset="0"/>
                <a:ea typeface="幼圆"/>
                <a:cs typeface="幼圆"/>
              </a:rPr>
              <a:t>m</a:t>
            </a:r>
          </a:p>
        </p:txBody>
      </p:sp>
      <p:sp>
        <p:nvSpPr>
          <p:cNvPr id="36944" name="Text Box 80"/>
          <p:cNvSpPr txBox="1">
            <a:spLocks noChangeArrowheads="1"/>
          </p:cNvSpPr>
          <p:nvPr/>
        </p:nvSpPr>
        <p:spPr bwMode="auto">
          <a:xfrm>
            <a:off x="1143000" y="2178050"/>
            <a:ext cx="7605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  <a:ea typeface="隶书"/>
                <a:cs typeface="隶书"/>
              </a:rPr>
              <a:t>实验时注意观察表的示数。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81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3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5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6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9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6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42" grpId="0" animBg="1"/>
      <p:bldP spid="36943" grpId="0" autoUpdateAnimBg="0"/>
      <p:bldP spid="3694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7107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8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9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10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1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2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4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5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8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1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4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5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6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7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8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9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0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1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2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3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4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5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6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7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9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0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1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3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4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5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6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7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8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9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0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1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2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3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4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55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47156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57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58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7159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47160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61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62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7163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64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7165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7166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7167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8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9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0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1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2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3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4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5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6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7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8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179" name="Line 75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8131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2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3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34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6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4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5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6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7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8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9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0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1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2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3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4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5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7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8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9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0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1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2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3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4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5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6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7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9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0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1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2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3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4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6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7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8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79" name="Group 51"/>
          <p:cNvGrpSpPr>
            <a:grpSpLocks/>
          </p:cNvGrpSpPr>
          <p:nvPr/>
        </p:nvGrpSpPr>
        <p:grpSpPr bwMode="auto">
          <a:xfrm rot="-863535">
            <a:off x="6858000" y="3721100"/>
            <a:ext cx="1006475" cy="698500"/>
            <a:chOff x="1872" y="672"/>
            <a:chExt cx="1296" cy="768"/>
          </a:xfrm>
        </p:grpSpPr>
        <p:sp>
          <p:nvSpPr>
            <p:cNvPr id="48180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81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82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8183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48184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85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86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8187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8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8189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8190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191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3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4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7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8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9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0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2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203" name="Line 75"/>
          <p:cNvSpPr>
            <a:spLocks noChangeShapeType="1"/>
          </p:cNvSpPr>
          <p:nvPr/>
        </p:nvSpPr>
        <p:spPr bwMode="auto">
          <a:xfrm rot="1583227" flipV="1">
            <a:off x="7542213" y="838200"/>
            <a:ext cx="1587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49155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6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7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158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0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1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2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3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4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5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6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7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8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9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0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1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2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3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4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5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6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7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8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9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0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1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2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3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4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5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6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7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8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9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4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5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7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9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0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1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2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203" name="Group 51"/>
          <p:cNvGrpSpPr>
            <a:grpSpLocks/>
          </p:cNvGrpSpPr>
          <p:nvPr/>
        </p:nvGrpSpPr>
        <p:grpSpPr bwMode="auto">
          <a:xfrm rot="-863535">
            <a:off x="6705600" y="3797300"/>
            <a:ext cx="1006475" cy="698500"/>
            <a:chOff x="1872" y="672"/>
            <a:chExt cx="1296" cy="768"/>
          </a:xfrm>
        </p:grpSpPr>
        <p:sp>
          <p:nvSpPr>
            <p:cNvPr id="49204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205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206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49207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49208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209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210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9211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212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49213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49214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9215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6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7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8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9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0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1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2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3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4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5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6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227" name="Line 75"/>
          <p:cNvSpPr>
            <a:spLocks noChangeShapeType="1"/>
          </p:cNvSpPr>
          <p:nvPr/>
        </p:nvSpPr>
        <p:spPr bwMode="auto">
          <a:xfrm rot="3637749" flipV="1">
            <a:off x="7695406" y="915194"/>
            <a:ext cx="1588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5017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18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27" name="Group 51"/>
          <p:cNvGrpSpPr>
            <a:grpSpLocks/>
          </p:cNvGrpSpPr>
          <p:nvPr/>
        </p:nvGrpSpPr>
        <p:grpSpPr bwMode="auto">
          <a:xfrm rot="-863535">
            <a:off x="5867400" y="3949700"/>
            <a:ext cx="1006475" cy="698500"/>
            <a:chOff x="1872" y="672"/>
            <a:chExt cx="1296" cy="768"/>
          </a:xfrm>
        </p:grpSpPr>
        <p:sp>
          <p:nvSpPr>
            <p:cNvPr id="5022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22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23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50231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5023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23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23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50235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6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50237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50238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0239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0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1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2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3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4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5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6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7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8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9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0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251" name="Line 75"/>
          <p:cNvSpPr>
            <a:spLocks noChangeShapeType="1"/>
          </p:cNvSpPr>
          <p:nvPr/>
        </p:nvSpPr>
        <p:spPr bwMode="auto">
          <a:xfrm rot="3836715" flipV="1">
            <a:off x="7673975" y="1023938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51203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4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5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06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7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8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9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0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1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2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3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4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5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6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7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8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9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0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1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2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3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4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6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7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8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9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0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1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2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3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4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5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6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7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8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9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0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1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2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3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4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5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6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7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8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9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0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51" name="Group 51"/>
          <p:cNvGrpSpPr>
            <a:grpSpLocks/>
          </p:cNvGrpSpPr>
          <p:nvPr/>
        </p:nvGrpSpPr>
        <p:grpSpPr bwMode="auto">
          <a:xfrm rot="-863535">
            <a:off x="5029200" y="4114800"/>
            <a:ext cx="1006475" cy="698500"/>
            <a:chOff x="1872" y="672"/>
            <a:chExt cx="1296" cy="768"/>
          </a:xfrm>
        </p:grpSpPr>
        <p:sp>
          <p:nvSpPr>
            <p:cNvPr id="51252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53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54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51255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51256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57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58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51259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60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51261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51262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1263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4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5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6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7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8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9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0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1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2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3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4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5" name="Line 75"/>
          <p:cNvSpPr>
            <a:spLocks noChangeShapeType="1"/>
          </p:cNvSpPr>
          <p:nvPr/>
        </p:nvSpPr>
        <p:spPr bwMode="auto">
          <a:xfrm rot="3836715" flipV="1">
            <a:off x="7673975" y="1023938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79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2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矩形 77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52227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8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9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30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1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2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3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8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9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0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1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2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3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4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5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6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7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8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9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0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1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2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3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4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5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6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7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8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9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0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1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2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3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4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5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6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7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8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9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0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1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2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3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4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275" name="Group 51"/>
          <p:cNvGrpSpPr>
            <a:grpSpLocks/>
          </p:cNvGrpSpPr>
          <p:nvPr/>
        </p:nvGrpSpPr>
        <p:grpSpPr bwMode="auto">
          <a:xfrm rot="-863535">
            <a:off x="4479925" y="4267200"/>
            <a:ext cx="1006475" cy="698500"/>
            <a:chOff x="1872" y="672"/>
            <a:chExt cx="1296" cy="768"/>
          </a:xfrm>
        </p:grpSpPr>
        <p:sp>
          <p:nvSpPr>
            <p:cNvPr id="52276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77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78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52279" name="Group 55"/>
          <p:cNvGrpSpPr>
            <a:grpSpLocks/>
          </p:cNvGrpSpPr>
          <p:nvPr/>
        </p:nvGrpSpPr>
        <p:grpSpPr bwMode="auto">
          <a:xfrm rot="-863535">
            <a:off x="4479925" y="4254500"/>
            <a:ext cx="1006475" cy="698500"/>
            <a:chOff x="1872" y="672"/>
            <a:chExt cx="1296" cy="768"/>
          </a:xfrm>
        </p:grpSpPr>
        <p:sp>
          <p:nvSpPr>
            <p:cNvPr id="52280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81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82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52283" name="Line 59"/>
          <p:cNvSpPr>
            <a:spLocks noChangeShapeType="1"/>
          </p:cNvSpPr>
          <p:nvPr/>
        </p:nvSpPr>
        <p:spPr bwMode="auto">
          <a:xfrm flipH="1" flipV="1">
            <a:off x="4251325" y="39624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84" name="Text Box 60"/>
          <p:cNvSpPr txBox="1">
            <a:spLocks noChangeArrowheads="1"/>
          </p:cNvSpPr>
          <p:nvPr/>
        </p:nvSpPr>
        <p:spPr bwMode="auto">
          <a:xfrm>
            <a:off x="3702050" y="3200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52285" name="Group 61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52286" name="Oval 62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52287" name="Line 63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8" name="Line 64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9" name="Line 65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0" name="Line 66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1" name="Line 67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2" name="Line 68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3" name="Line 69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4" name="Line 70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5" name="Line 71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6" name="Line 72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7" name="Line 73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8" name="Line 74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99" name="Line 75"/>
          <p:cNvSpPr>
            <a:spLocks noChangeShapeType="1"/>
          </p:cNvSpPr>
          <p:nvPr/>
        </p:nvSpPr>
        <p:spPr bwMode="auto">
          <a:xfrm rot="3836715" flipV="1">
            <a:off x="7673975" y="1023938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2300" name="Picture 76" descr="重播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524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7" name="组合 76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78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1965325" y="344488"/>
            <a:ext cx="5702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Times New Roman" pitchFamily="18" charset="0"/>
              </a:rPr>
              <a:t>实验数据：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0" y="1989138"/>
            <a:ext cx="8991600" cy="3048000"/>
            <a:chOff x="48" y="1296"/>
            <a:chExt cx="5664" cy="1920"/>
          </a:xfrm>
        </p:grpSpPr>
        <p:grpSp>
          <p:nvGrpSpPr>
            <p:cNvPr id="53252" name="Group 4"/>
            <p:cNvGrpSpPr>
              <a:grpSpLocks/>
            </p:cNvGrpSpPr>
            <p:nvPr/>
          </p:nvGrpSpPr>
          <p:grpSpPr bwMode="auto">
            <a:xfrm>
              <a:off x="48" y="1296"/>
              <a:ext cx="5664" cy="1920"/>
              <a:chOff x="48" y="1296"/>
              <a:chExt cx="5664" cy="1920"/>
            </a:xfrm>
          </p:grpSpPr>
          <p:sp>
            <p:nvSpPr>
              <p:cNvPr id="53253" name="Rectangle 5"/>
              <p:cNvSpPr>
                <a:spLocks noChangeArrowheads="1"/>
              </p:cNvSpPr>
              <p:nvPr/>
            </p:nvSpPr>
            <p:spPr bwMode="auto">
              <a:xfrm>
                <a:off x="3984" y="2208"/>
                <a:ext cx="1728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53254" name="Rectangle 6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1872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=2.5</a:t>
                </a:r>
              </a:p>
            </p:txBody>
          </p:sp>
          <p:sp>
            <p:nvSpPr>
              <p:cNvPr id="53255" name="Rectangle 7"/>
              <p:cNvSpPr>
                <a:spLocks noChangeArrowheads="1"/>
              </p:cNvSpPr>
              <p:nvPr/>
            </p:nvSpPr>
            <p:spPr bwMode="auto">
              <a:xfrm>
                <a:off x="48" y="2208"/>
                <a:ext cx="206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=0.3</a:t>
                </a:r>
              </a:p>
            </p:txBody>
          </p:sp>
          <p:sp>
            <p:nvSpPr>
              <p:cNvPr id="53256" name="Rectangle 8"/>
              <p:cNvSpPr>
                <a:spLocks noChangeArrowheads="1"/>
              </p:cNvSpPr>
              <p:nvPr/>
            </p:nvSpPr>
            <p:spPr bwMode="auto">
              <a:xfrm>
                <a:off x="3984" y="2736"/>
                <a:ext cx="1728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53257" name="Rectangle 9"/>
              <p:cNvSpPr>
                <a:spLocks noChangeArrowheads="1"/>
              </p:cNvSpPr>
              <p:nvPr/>
            </p:nvSpPr>
            <p:spPr bwMode="auto">
              <a:xfrm>
                <a:off x="2112" y="2736"/>
                <a:ext cx="1872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 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 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  <a:endParaRPr lang="en-US" altLang="zh-CN" sz="3600" b="1" baseline="-25000"/>
              </a:p>
            </p:txBody>
          </p:sp>
          <p:sp>
            <p:nvSpPr>
              <p:cNvPr id="53258" name="Rectangle 10"/>
              <p:cNvSpPr>
                <a:spLocks noChangeArrowheads="1"/>
              </p:cNvSpPr>
              <p:nvPr/>
            </p:nvSpPr>
            <p:spPr bwMode="auto">
              <a:xfrm>
                <a:off x="48" y="2736"/>
                <a:ext cx="2064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53259" name="Rectangle 11"/>
              <p:cNvSpPr>
                <a:spLocks noChangeArrowheads="1"/>
              </p:cNvSpPr>
              <p:nvPr/>
            </p:nvSpPr>
            <p:spPr bwMode="auto">
              <a:xfrm>
                <a:off x="3984" y="1734"/>
                <a:ext cx="1728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53260" name="Rectangle 12"/>
              <p:cNvSpPr>
                <a:spLocks noChangeArrowheads="1"/>
              </p:cNvSpPr>
              <p:nvPr/>
            </p:nvSpPr>
            <p:spPr bwMode="auto">
              <a:xfrm>
                <a:off x="2112" y="1734"/>
                <a:ext cx="1872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=4</a:t>
                </a:r>
              </a:p>
            </p:txBody>
          </p:sp>
          <p:sp>
            <p:nvSpPr>
              <p:cNvPr id="53261" name="Rectangle 13"/>
              <p:cNvSpPr>
                <a:spLocks noChangeArrowheads="1"/>
              </p:cNvSpPr>
              <p:nvPr/>
            </p:nvSpPr>
            <p:spPr bwMode="auto">
              <a:xfrm>
                <a:off x="48" y="1734"/>
                <a:ext cx="2064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=0.6</a:t>
                </a:r>
              </a:p>
            </p:txBody>
          </p:sp>
          <p:sp>
            <p:nvSpPr>
              <p:cNvPr id="53262" name="Rectangle 14"/>
              <p:cNvSpPr>
                <a:spLocks noChangeArrowheads="1"/>
              </p:cNvSpPr>
              <p:nvPr/>
            </p:nvSpPr>
            <p:spPr bwMode="auto">
              <a:xfrm>
                <a:off x="3984" y="1296"/>
                <a:ext cx="1728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平均速度</a:t>
                </a:r>
                <a:r>
                  <a:rPr lang="en-US" altLang="zh-CN" sz="2400" b="1"/>
                  <a:t>(</a:t>
                </a:r>
                <a:r>
                  <a:rPr lang="en-US" altLang="zh-CN" sz="2400" b="1">
                    <a:solidFill>
                      <a:srgbClr val="FF3300"/>
                    </a:solidFill>
                  </a:rPr>
                  <a:t>m/s</a:t>
                </a:r>
                <a:r>
                  <a:rPr lang="en-US" altLang="zh-CN" sz="2400" b="1"/>
                  <a:t>)</a:t>
                </a:r>
              </a:p>
            </p:txBody>
          </p:sp>
          <p:sp>
            <p:nvSpPr>
              <p:cNvPr id="53263" name="Rectangle 15"/>
              <p:cNvSpPr>
                <a:spLocks noChangeArrowheads="1"/>
              </p:cNvSpPr>
              <p:nvPr/>
            </p:nvSpPr>
            <p:spPr bwMode="auto">
              <a:xfrm>
                <a:off x="2112" y="1296"/>
                <a:ext cx="1872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运动时间</a:t>
                </a:r>
                <a:r>
                  <a:rPr lang="en-US" altLang="zh-CN" sz="2400" b="1"/>
                  <a:t>(</a:t>
                </a:r>
                <a:r>
                  <a:rPr lang="en-US" altLang="zh-CN" sz="2400" b="1">
                    <a:solidFill>
                      <a:srgbClr val="FF3300"/>
                    </a:solidFill>
                  </a:rPr>
                  <a:t>s</a:t>
                </a:r>
                <a:r>
                  <a:rPr lang="en-US" altLang="zh-CN" sz="2400" b="1"/>
                  <a:t>)</a:t>
                </a:r>
              </a:p>
            </p:txBody>
          </p:sp>
          <p:sp>
            <p:nvSpPr>
              <p:cNvPr id="53264" name="Rectangle 16"/>
              <p:cNvSpPr>
                <a:spLocks noChangeArrowheads="1"/>
              </p:cNvSpPr>
              <p:nvPr/>
            </p:nvSpPr>
            <p:spPr bwMode="auto">
              <a:xfrm>
                <a:off x="48" y="1296"/>
                <a:ext cx="2064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路      程</a:t>
                </a:r>
                <a:r>
                  <a:rPr lang="en-US" altLang="zh-CN" sz="2400" b="1"/>
                  <a:t>(</a:t>
                </a:r>
                <a:r>
                  <a:rPr lang="en-US" altLang="zh-CN" sz="2400" b="1">
                    <a:solidFill>
                      <a:srgbClr val="FF3300"/>
                    </a:solidFill>
                  </a:rPr>
                  <a:t>m</a:t>
                </a:r>
                <a:r>
                  <a:rPr lang="en-US" altLang="zh-CN" sz="2400" b="1"/>
                  <a:t>)</a:t>
                </a:r>
              </a:p>
            </p:txBody>
          </p:sp>
          <p:sp>
            <p:nvSpPr>
              <p:cNvPr id="53265" name="Line 17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6" name="Line 18"/>
              <p:cNvSpPr>
                <a:spLocks noChangeShapeType="1"/>
              </p:cNvSpPr>
              <p:nvPr/>
            </p:nvSpPr>
            <p:spPr bwMode="auto">
              <a:xfrm>
                <a:off x="48" y="1734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7" name="Line 19"/>
              <p:cNvSpPr>
                <a:spLocks noChangeShapeType="1"/>
              </p:cNvSpPr>
              <p:nvPr/>
            </p:nvSpPr>
            <p:spPr bwMode="auto">
              <a:xfrm>
                <a:off x="48" y="2208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8" name="Line 20"/>
              <p:cNvSpPr>
                <a:spLocks noChangeShapeType="1"/>
              </p:cNvSpPr>
              <p:nvPr/>
            </p:nvSpPr>
            <p:spPr bwMode="auto">
              <a:xfrm>
                <a:off x="48" y="321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9" name="Line 21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0" name="Line 22"/>
              <p:cNvSpPr>
                <a:spLocks noChangeShapeType="1"/>
              </p:cNvSpPr>
              <p:nvPr/>
            </p:nvSpPr>
            <p:spPr bwMode="auto">
              <a:xfrm>
                <a:off x="2112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1" name="Line 23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2" name="Line 24"/>
              <p:cNvSpPr>
                <a:spLocks noChangeShapeType="1"/>
              </p:cNvSpPr>
              <p:nvPr/>
            </p:nvSpPr>
            <p:spPr bwMode="auto">
              <a:xfrm>
                <a:off x="5712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3" name="Line 25"/>
              <p:cNvSpPr>
                <a:spLocks noChangeShapeType="1"/>
              </p:cNvSpPr>
              <p:nvPr/>
            </p:nvSpPr>
            <p:spPr bwMode="auto">
              <a:xfrm>
                <a:off x="48" y="2736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274" name="Line 26"/>
            <p:cNvSpPr>
              <a:spLocks noChangeShapeType="1"/>
            </p:cNvSpPr>
            <p:nvPr/>
          </p:nvSpPr>
          <p:spPr bwMode="auto">
            <a:xfrm>
              <a:off x="4014" y="1797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5" name="Line 27"/>
            <p:cNvSpPr>
              <a:spLocks noChangeShapeType="1"/>
            </p:cNvSpPr>
            <p:nvPr/>
          </p:nvSpPr>
          <p:spPr bwMode="auto">
            <a:xfrm>
              <a:off x="4014" y="2251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6" name="Line 28"/>
            <p:cNvSpPr>
              <a:spLocks noChangeShapeType="1"/>
            </p:cNvSpPr>
            <p:nvPr/>
          </p:nvSpPr>
          <p:spPr bwMode="auto">
            <a:xfrm>
              <a:off x="4014" y="2795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10" name="Text Box 30"/>
          <p:cNvSpPr txBox="1">
            <a:spLocks noChangeArrowheads="1"/>
          </p:cNvSpPr>
          <p:nvPr/>
        </p:nvSpPr>
        <p:spPr bwMode="auto">
          <a:xfrm>
            <a:off x="2195513" y="4292600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  <a:latin typeface="Times New Roman" pitchFamily="18" charset="0"/>
              </a:rPr>
              <a:t>0.3</a:t>
            </a:r>
          </a:p>
        </p:txBody>
      </p:sp>
      <p:sp>
        <p:nvSpPr>
          <p:cNvPr id="71711" name="Text Box 31"/>
          <p:cNvSpPr txBox="1">
            <a:spLocks noChangeArrowheads="1"/>
          </p:cNvSpPr>
          <p:nvPr/>
        </p:nvSpPr>
        <p:spPr bwMode="auto">
          <a:xfrm>
            <a:off x="5292725" y="436562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  <a:latin typeface="Times New Roman" pitchFamily="18" charset="0"/>
              </a:rPr>
              <a:t>1.5</a:t>
            </a:r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7235825" y="436562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  <a:latin typeface="Times New Roman" pitchFamily="18" charset="0"/>
              </a:rPr>
              <a:t>0.2</a:t>
            </a:r>
          </a:p>
        </p:txBody>
      </p:sp>
      <p:sp>
        <p:nvSpPr>
          <p:cNvPr id="71713" name="Text Box 33"/>
          <p:cNvSpPr txBox="1">
            <a:spLocks noChangeArrowheads="1"/>
          </p:cNvSpPr>
          <p:nvPr/>
        </p:nvSpPr>
        <p:spPr bwMode="auto">
          <a:xfrm>
            <a:off x="7164388" y="3573463"/>
            <a:ext cx="1081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  <a:latin typeface="Times New Roman" pitchFamily="18" charset="0"/>
              </a:rPr>
              <a:t>0.12</a:t>
            </a:r>
          </a:p>
        </p:txBody>
      </p:sp>
      <p:sp>
        <p:nvSpPr>
          <p:cNvPr id="71714" name="Text Box 34"/>
          <p:cNvSpPr txBox="1">
            <a:spLocks noChangeArrowheads="1"/>
          </p:cNvSpPr>
          <p:nvPr/>
        </p:nvSpPr>
        <p:spPr bwMode="auto">
          <a:xfrm>
            <a:off x="7092950" y="2781300"/>
            <a:ext cx="1008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  <a:latin typeface="Times New Roman" pitchFamily="18" charset="0"/>
              </a:rPr>
              <a:t>0.15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  <p:bldP spid="71710" grpId="0" autoUpdateAnimBg="0"/>
      <p:bldP spid="71711" grpId="0" autoUpdateAnimBg="0"/>
      <p:bldP spid="71712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33675" y="260350"/>
            <a:ext cx="6410325" cy="863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b="1" dirty="0" smtClean="0">
                <a:ea typeface="方正姚体"/>
                <a:cs typeface="方正姚体"/>
              </a:rPr>
              <a:t>数据分析（</a:t>
            </a:r>
            <a:r>
              <a:rPr lang="zh-CN" altLang="en-US" sz="2800" b="1" dirty="0" smtClean="0"/>
              <a:t>分组交流讨论</a:t>
            </a:r>
            <a:r>
              <a:rPr lang="zh-CN" altLang="en-US" b="1" dirty="0" smtClean="0"/>
              <a:t>）</a:t>
            </a:r>
            <a:r>
              <a:rPr lang="zh-CN" altLang="en-US" dirty="0" smtClean="0"/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981075"/>
            <a:ext cx="8858250" cy="657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b="1" smtClean="0"/>
              <a:t>（</a:t>
            </a:r>
            <a:r>
              <a:rPr lang="en-US" altLang="zh-CN" b="1" smtClean="0"/>
              <a:t>1</a:t>
            </a:r>
            <a:r>
              <a:rPr lang="zh-CN" altLang="en-US" b="1" smtClean="0"/>
              <a:t>）比较小车在</a:t>
            </a:r>
            <a:r>
              <a:rPr lang="en-US" altLang="zh-CN" b="1" smtClean="0"/>
              <a:t>3</a:t>
            </a:r>
            <a:r>
              <a:rPr lang="zh-CN" altLang="en-US" b="1" smtClean="0"/>
              <a:t>个不同路段的平均速度大小？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51520" y="1844824"/>
            <a:ext cx="85696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itchFamily="18" charset="0"/>
              </a:rPr>
              <a:t>（</a:t>
            </a:r>
            <a:r>
              <a:rPr lang="en-US" altLang="zh-CN" b="1" dirty="0">
                <a:latin typeface="Times New Roman" pitchFamily="18" charset="0"/>
              </a:rPr>
              <a:t>2</a:t>
            </a:r>
            <a:r>
              <a:rPr lang="zh-CN" altLang="en-US" b="1" dirty="0">
                <a:latin typeface="Times New Roman" pitchFamily="18" charset="0"/>
              </a:rPr>
              <a:t>）</a:t>
            </a:r>
            <a:r>
              <a:rPr lang="zh-CN" altLang="en-US" b="1" dirty="0"/>
              <a:t>为什么说到物体的平均速度时</a:t>
            </a:r>
            <a:r>
              <a:rPr lang="en-US" altLang="zh-CN" b="1" dirty="0"/>
              <a:t>,</a:t>
            </a:r>
            <a:r>
              <a:rPr lang="zh-CN" altLang="en-US" b="1" dirty="0"/>
              <a:t>必须要指明是物体在哪一段时间内或哪一段路程中的平均速度</a:t>
            </a:r>
            <a:r>
              <a:rPr lang="en-US" altLang="zh-CN" b="1" dirty="0"/>
              <a:t>?</a:t>
            </a:r>
            <a:endParaRPr lang="zh-CN" altLang="en-US" b="1" dirty="0">
              <a:latin typeface="Times New Roman" pitchFamily="18" charset="0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67544" y="3356992"/>
            <a:ext cx="835292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答：做变速运动的同一物体</a:t>
            </a:r>
            <a:r>
              <a:rPr lang="en-US" altLang="zh-CN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在各段路程的平均速度并不相等</a:t>
            </a:r>
            <a:r>
              <a:rPr lang="en-US" altLang="zh-CN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平均速度描述的是做变速运动的物体</a:t>
            </a:r>
            <a:r>
              <a:rPr lang="en-US" altLang="zh-CN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2800" b="1" i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这段路程或在</a:t>
            </a:r>
            <a:r>
              <a:rPr lang="en-US" altLang="zh-CN" sz="2800" b="1" i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这段时间内的平均快慢程度</a:t>
            </a:r>
            <a:r>
              <a:rPr lang="en-US" altLang="zh-CN" sz="2800" b="1" i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严格地讲离开某段路程或某段时间</a:t>
            </a:r>
            <a:r>
              <a:rPr lang="en-US" altLang="zh-CN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平均速度是没有意义的</a:t>
            </a:r>
            <a:r>
              <a:rPr lang="en-US" altLang="zh-CN" sz="2800" b="1" i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 flipV="1">
            <a:off x="2770088" y="5418857"/>
            <a:ext cx="1066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≠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400300" y="1340768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v</a:t>
            </a:r>
            <a:r>
              <a:rPr lang="en-US" altLang="zh-CN" b="1" baseline="-25000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＞ </a:t>
            </a:r>
            <a:r>
              <a:rPr lang="en-US" altLang="zh-CN" b="1" dirty="0">
                <a:solidFill>
                  <a:srgbClr val="FF0000"/>
                </a:solidFill>
              </a:rPr>
              <a:t>v</a:t>
            </a:r>
            <a:r>
              <a:rPr lang="en-US" altLang="zh-CN" b="1" baseline="-25000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＞</a:t>
            </a:r>
            <a:r>
              <a:rPr lang="en-US" altLang="zh-CN" b="1" dirty="0">
                <a:solidFill>
                  <a:srgbClr val="FF0000"/>
                </a:solidFill>
              </a:rPr>
              <a:t>v</a:t>
            </a:r>
            <a:r>
              <a:rPr lang="en-US" altLang="zh-CN" b="1" baseline="-25000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10142" y="5375104"/>
            <a:ext cx="7014186" cy="1040179"/>
            <a:chOff x="510142" y="5375104"/>
            <a:chExt cx="7014186" cy="1040179"/>
          </a:xfrm>
        </p:grpSpPr>
        <p:sp>
          <p:nvSpPr>
            <p:cNvPr id="54276" name="Text Box 4"/>
            <p:cNvSpPr txBox="1">
              <a:spLocks noChangeArrowheads="1"/>
            </p:cNvSpPr>
            <p:nvPr/>
          </p:nvSpPr>
          <p:spPr bwMode="auto">
            <a:xfrm>
              <a:off x="510142" y="5375104"/>
              <a:ext cx="701418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buClr>
                  <a:srgbClr val="A50021"/>
                </a:buClr>
                <a:buSzPct val="75000"/>
                <a:buFont typeface="Wingdings" pitchFamily="2" charset="2"/>
                <a:buNone/>
              </a:pPr>
              <a:r>
                <a:rPr lang="zh-CN" altLang="en-US" b="1" dirty="0">
                  <a:latin typeface="Times New Roman" pitchFamily="18" charset="0"/>
                </a:rPr>
                <a:t>（</a:t>
              </a:r>
              <a:r>
                <a:rPr lang="en-US" altLang="zh-CN" b="1" dirty="0">
                  <a:latin typeface="Times New Roman" pitchFamily="18" charset="0"/>
                </a:rPr>
                <a:t>3</a:t>
              </a:r>
              <a:r>
                <a:rPr lang="zh-CN" altLang="en-US" b="1" dirty="0" smtClean="0">
                  <a:latin typeface="Times New Roman" pitchFamily="18" charset="0"/>
                </a:rPr>
                <a:t>）</a:t>
              </a:r>
              <a:r>
                <a:rPr lang="en-US" altLang="zh-CN" b="1" baseline="-25000" dirty="0" smtClean="0">
                  <a:latin typeface="Times New Roman" pitchFamily="18" charset="0"/>
                </a:rPr>
                <a:t>                   </a:t>
              </a:r>
              <a:r>
                <a:rPr lang="en-US" altLang="zh-CN" b="1" u="sng" baseline="-25000" dirty="0" smtClean="0">
                  <a:latin typeface="Times New Roman" pitchFamily="18" charset="0"/>
                </a:rPr>
                <a:t>            </a:t>
              </a:r>
              <a:r>
                <a:rPr lang="en-US" altLang="zh-CN" b="1" baseline="-25000" dirty="0" smtClean="0">
                  <a:latin typeface="Times New Roman" pitchFamily="18" charset="0"/>
                </a:rPr>
                <a:t>  </a:t>
              </a:r>
              <a:r>
                <a:rPr lang="en-US" altLang="zh-CN" b="1" dirty="0" smtClean="0">
                  <a:latin typeface="Times New Roman" pitchFamily="18" charset="0"/>
                </a:rPr>
                <a:t>v</a:t>
              </a:r>
              <a:r>
                <a:rPr lang="en-US" altLang="zh-CN" b="1" baseline="-30000" dirty="0" smtClean="0">
                  <a:latin typeface="Times New Roman" pitchFamily="18" charset="0"/>
                </a:rPr>
                <a:t>1</a:t>
              </a:r>
              <a:r>
                <a:rPr lang="en-US" altLang="zh-CN" b="1" dirty="0" smtClean="0">
                  <a:latin typeface="Times New Roman" pitchFamily="18" charset="0"/>
                </a:rPr>
                <a:t> </a:t>
              </a:r>
              <a:r>
                <a:rPr lang="en-US" altLang="zh-CN" b="1" dirty="0">
                  <a:latin typeface="Times New Roman" pitchFamily="18" charset="0"/>
                </a:rPr>
                <a:t>(</a:t>
              </a:r>
              <a:r>
                <a:rPr lang="zh-CN" altLang="en-US" b="1" dirty="0">
                  <a:latin typeface="Times New Roman" pitchFamily="18" charset="0"/>
                </a:rPr>
                <a:t>填“</a:t>
              </a:r>
              <a:r>
                <a:rPr lang="en-US" altLang="zh-CN" b="1" dirty="0">
                  <a:latin typeface="Times New Roman" pitchFamily="18" charset="0"/>
                </a:rPr>
                <a:t>=”</a:t>
              </a:r>
              <a:r>
                <a:rPr lang="zh-CN" altLang="en-US" b="1" dirty="0">
                  <a:latin typeface="Times New Roman" pitchFamily="18" charset="0"/>
                </a:rPr>
                <a:t>或“≠”</a:t>
              </a:r>
              <a:r>
                <a:rPr lang="en-US" altLang="zh-CN" b="1" dirty="0">
                  <a:latin typeface="Times New Roman" pitchFamily="18" charset="0"/>
                </a:rPr>
                <a:t>)</a:t>
              </a:r>
              <a:endParaRPr lang="en-US" altLang="zh-CN" sz="3600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91680" y="5379296"/>
              <a:ext cx="1044624" cy="1035987"/>
              <a:chOff x="-1044624" y="3481844"/>
              <a:chExt cx="1044624" cy="103598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-687878" y="3933056"/>
                <a:ext cx="38985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prstClr val="black"/>
                    </a:solidFill>
                    <a:latin typeface="Times New Roman" pitchFamily="18" charset="0"/>
                  </a:rPr>
                  <a:t>2</a:t>
                </a:r>
                <a:endParaRPr lang="zh-CN" altLang="en-US" dirty="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-1044624" y="3481844"/>
                <a:ext cx="98937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prstClr val="black"/>
                    </a:solidFill>
                    <a:latin typeface="Times New Roman" pitchFamily="18" charset="0"/>
                  </a:rPr>
                  <a:t>v</a:t>
                </a:r>
                <a:r>
                  <a:rPr lang="en-US" altLang="zh-CN" sz="2800" b="1" baseline="-25000" dirty="0">
                    <a:solidFill>
                      <a:prstClr val="black"/>
                    </a:solidFill>
                    <a:latin typeface="Times New Roman" pitchFamily="18" charset="0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itchFamily="18" charset="0"/>
                  </a:rPr>
                  <a:t>+v</a:t>
                </a:r>
                <a:r>
                  <a:rPr lang="en-US" altLang="zh-CN" sz="2800" b="1" baseline="-25000" dirty="0">
                    <a:solidFill>
                      <a:prstClr val="black"/>
                    </a:solidFill>
                    <a:latin typeface="Times New Roman" pitchFamily="18" charset="0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-987639" y="4005064"/>
                <a:ext cx="98763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build="p"/>
      <p:bldP spid="54277" grpId="0" animBg="1" autoUpdateAnimBg="0"/>
      <p:bldP spid="54278" grpId="0"/>
      <p:bldP spid="54279" grpId="0"/>
      <p:bldP spid="5428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12080" y="1169457"/>
            <a:ext cx="828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40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实验设计有没有不合理、不充分以及不完善之处</a:t>
            </a:r>
            <a:r>
              <a:rPr lang="en-US" altLang="zh-CN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843808" y="273422"/>
            <a:ext cx="38603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交流与评估</a:t>
            </a:r>
            <a:r>
              <a:rPr lang="en-US" altLang="zh-CN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2" name="矩形 1"/>
          <p:cNvSpPr/>
          <p:nvPr/>
        </p:nvSpPr>
        <p:spPr>
          <a:xfrm>
            <a:off x="702333" y="4725144"/>
            <a:ext cx="82621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40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测量结果是否可靠</a:t>
            </a:r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有哪些因素可能会影响实验结果</a:t>
            </a:r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4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59" y="2642136"/>
            <a:ext cx="82809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40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操作过程中出现了哪些失误</a:t>
            </a:r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你们是如何解决的</a:t>
            </a:r>
            <a:r>
              <a:rPr lang="en-US" altLang="zh-CN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4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有哪些值得别人借鉴的经验</a:t>
            </a:r>
            <a:r>
              <a:rPr lang="en-US" altLang="zh-CN" sz="4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4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1999.JPG"/>
          <p:cNvPicPr>
            <a:picLocks noChangeAspect="1"/>
          </p:cNvPicPr>
          <p:nvPr/>
        </p:nvPicPr>
        <p:blipFill>
          <a:blip r:embed="rId2" cstate="print"/>
          <a:srcRect t="8687" r="2628" b="16550"/>
          <a:stretch>
            <a:fillRect/>
          </a:stretch>
        </p:blipFill>
        <p:spPr bwMode="auto">
          <a:xfrm>
            <a:off x="539750" y="1052513"/>
            <a:ext cx="79994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08175" y="404813"/>
            <a:ext cx="4264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宋体" charset="-122"/>
              </a:rPr>
              <a:t>实验装置组装：如下图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124075" y="3429000"/>
            <a:ext cx="2684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charset="0"/>
              </a:rPr>
              <a:t>变速直线运动。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2124075" y="4437063"/>
            <a:ext cx="197008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charset="0"/>
              </a:rPr>
              <a:t>平均速度。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547664" y="5301208"/>
            <a:ext cx="71293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刻度尺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测出小车运动的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路程</a:t>
            </a:r>
            <a:r>
              <a:rPr lang="en-US" altLang="zh-CN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，用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停表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测出小车运动的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r>
              <a:rPr lang="en-US" altLang="zh-CN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，由公式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v=s/t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可算出小车的平均速度。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611212" y="3034370"/>
            <a:ext cx="8137252" cy="367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Calibri" pitchFamily="34" charset="0"/>
              </a:rPr>
              <a:t>（</a:t>
            </a:r>
            <a:r>
              <a:rPr lang="en-US" altLang="zh-CN" sz="2800" b="1" dirty="0">
                <a:latin typeface="Calibri" pitchFamily="34" charset="0"/>
              </a:rPr>
              <a:t>1</a:t>
            </a:r>
            <a:r>
              <a:rPr lang="zh-CN" altLang="en-US" sz="2800" b="1" dirty="0" smtClean="0">
                <a:latin typeface="Calibri" pitchFamily="34" charset="0"/>
              </a:rPr>
              <a:t>）</a:t>
            </a:r>
            <a:r>
              <a:rPr lang="zh-CN" altLang="en-US" sz="2800" b="1" dirty="0">
                <a:latin typeface="Calibri" pitchFamily="34" charset="0"/>
              </a:rPr>
              <a:t>斜面</a:t>
            </a:r>
            <a:r>
              <a:rPr lang="zh-CN" altLang="en-US" sz="2800" b="1" dirty="0" smtClean="0">
                <a:latin typeface="Calibri" pitchFamily="34" charset="0"/>
              </a:rPr>
              <a:t>上下滑的小车</a:t>
            </a:r>
            <a:r>
              <a:rPr lang="zh-CN" altLang="en-US" sz="2800" b="1" dirty="0">
                <a:latin typeface="Calibri" pitchFamily="34" charset="0"/>
              </a:rPr>
              <a:t>做什么运动？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Calibri" pitchFamily="34" charset="0"/>
              </a:rPr>
              <a:t>      </a:t>
            </a:r>
            <a:r>
              <a:rPr lang="zh-CN" altLang="en-US" sz="2800" b="1" dirty="0" smtClean="0">
                <a:latin typeface="Calibri" pitchFamily="34" charset="0"/>
              </a:rPr>
              <a:t>      答：           </a:t>
            </a:r>
            <a:endParaRPr lang="zh-CN" altLang="en-US" sz="2800" b="1" dirty="0">
              <a:solidFill>
                <a:srgbClr val="FF0066"/>
              </a:solidFill>
              <a:latin typeface="Calibri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Calibri" pitchFamily="34" charset="0"/>
              </a:rPr>
              <a:t>（</a:t>
            </a:r>
            <a:r>
              <a:rPr lang="en-US" altLang="zh-CN" sz="2800" b="1" dirty="0">
                <a:latin typeface="Calibri" pitchFamily="34" charset="0"/>
              </a:rPr>
              <a:t>2</a:t>
            </a:r>
            <a:r>
              <a:rPr lang="zh-CN" altLang="en-US" sz="2800" b="1" dirty="0">
                <a:latin typeface="Calibri" pitchFamily="34" charset="0"/>
              </a:rPr>
              <a:t>）怎样表示小车运动的速度？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Calibri" pitchFamily="34" charset="0"/>
              </a:rPr>
              <a:t>      </a:t>
            </a:r>
            <a:r>
              <a:rPr lang="zh-CN" altLang="en-US" sz="2800" b="1" dirty="0" smtClean="0">
                <a:latin typeface="Calibri" pitchFamily="34" charset="0"/>
              </a:rPr>
              <a:t>      答：</a:t>
            </a:r>
            <a:endParaRPr lang="zh-CN" altLang="en-US" sz="2800" b="1" dirty="0" smtClean="0">
              <a:solidFill>
                <a:srgbClr val="FF0066"/>
              </a:solidFill>
              <a:latin typeface="Calibri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 smtClean="0">
                <a:latin typeface="Calibri" pitchFamily="34" charset="0"/>
              </a:rPr>
              <a:t>（</a:t>
            </a:r>
            <a:r>
              <a:rPr lang="en-US" altLang="zh-CN" sz="2800" b="1" dirty="0" smtClean="0">
                <a:latin typeface="Calibri" pitchFamily="34" charset="0"/>
              </a:rPr>
              <a:t>3 </a:t>
            </a:r>
            <a:r>
              <a:rPr lang="zh-CN" altLang="en-US" sz="2800" b="1" dirty="0" smtClean="0">
                <a:latin typeface="Calibri" pitchFamily="34" charset="0"/>
              </a:rPr>
              <a:t>）怎样测量小车的速度？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 smtClean="0">
                <a:latin typeface="Calibri" pitchFamily="34" charset="0"/>
              </a:rPr>
              <a:t>      </a:t>
            </a:r>
            <a:r>
              <a:rPr lang="zh-CN" altLang="en-US" sz="2800" b="1" dirty="0">
                <a:latin typeface="Calibri" pitchFamily="34" charset="0"/>
              </a:rPr>
              <a:t>答：</a:t>
            </a:r>
            <a:endParaRPr lang="zh-CN" altLang="en-US" sz="2800" b="1" dirty="0">
              <a:solidFill>
                <a:srgbClr val="FF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8" grpId="0"/>
      <p:bldP spid="15369" grpId="0"/>
      <p:bldP spid="15370" grpId="0"/>
      <p:bldP spid="153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75344" y="908720"/>
            <a:ext cx="50993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小明在做“测量纸片下落的平均速度”的实验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实验过程如图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图中秒表每格为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5 s,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在该次实验中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纸片通过全程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s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的平均速度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endParaRPr lang="zh-CN" altLang="en-US" sz="3600" b="1" i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56329" name="Group 9"/>
          <p:cNvGrpSpPr>
            <a:grpSpLocks/>
          </p:cNvGrpSpPr>
          <p:nvPr/>
        </p:nvGrpSpPr>
        <p:grpSpPr bwMode="auto">
          <a:xfrm>
            <a:off x="5474711" y="493395"/>
            <a:ext cx="3274468" cy="3871709"/>
            <a:chOff x="1429" y="164"/>
            <a:chExt cx="3143" cy="3720"/>
          </a:xfrm>
        </p:grpSpPr>
        <p:pic>
          <p:nvPicPr>
            <p:cNvPr id="56330" name="图片 67"/>
            <p:cNvPicPr>
              <a:picLocks noChangeAspect="1" noChangeArrowheads="1"/>
            </p:cNvPicPr>
            <p:nvPr/>
          </p:nvPicPr>
          <p:blipFill>
            <a:blip r:embed="rId2" cstate="print"/>
            <a:srcRect l="75027" t="13240" b="2754"/>
            <a:stretch>
              <a:fillRect/>
            </a:stretch>
          </p:blipFill>
          <p:spPr bwMode="auto">
            <a:xfrm>
              <a:off x="3651" y="255"/>
              <a:ext cx="921" cy="3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6331" name="Group 11"/>
            <p:cNvGrpSpPr>
              <a:grpSpLocks/>
            </p:cNvGrpSpPr>
            <p:nvPr/>
          </p:nvGrpSpPr>
          <p:grpSpPr bwMode="auto">
            <a:xfrm>
              <a:off x="1429" y="3067"/>
              <a:ext cx="1270" cy="817"/>
              <a:chOff x="476" y="3067"/>
              <a:chExt cx="1270" cy="817"/>
            </a:xfrm>
          </p:grpSpPr>
          <p:pic>
            <p:nvPicPr>
              <p:cNvPr id="56332" name="图片 6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986" t="70996" r="61578" b="10092"/>
              <a:stretch>
                <a:fillRect/>
              </a:stretch>
            </p:blipFill>
            <p:spPr bwMode="auto">
              <a:xfrm>
                <a:off x="476" y="3067"/>
                <a:ext cx="1270" cy="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333" name="Line 13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4" name="Line 14"/>
              <p:cNvSpPr>
                <a:spLocks noChangeShapeType="1"/>
              </p:cNvSpPr>
              <p:nvPr/>
            </p:nvSpPr>
            <p:spPr bwMode="auto">
              <a:xfrm>
                <a:off x="476" y="3884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5" name="Line 15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6" name="Line 16"/>
              <p:cNvSpPr>
                <a:spLocks noChangeShapeType="1"/>
              </p:cNvSpPr>
              <p:nvPr/>
            </p:nvSpPr>
            <p:spPr bwMode="auto">
              <a:xfrm>
                <a:off x="174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337" name="Group 17"/>
            <p:cNvGrpSpPr>
              <a:grpSpLocks/>
            </p:cNvGrpSpPr>
            <p:nvPr/>
          </p:nvGrpSpPr>
          <p:grpSpPr bwMode="auto">
            <a:xfrm>
              <a:off x="1429" y="164"/>
              <a:ext cx="1270" cy="817"/>
              <a:chOff x="476" y="3067"/>
              <a:chExt cx="1270" cy="817"/>
            </a:xfrm>
          </p:grpSpPr>
          <p:pic>
            <p:nvPicPr>
              <p:cNvPr id="56338" name="图片 6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986" t="70996" r="61578" b="10092"/>
              <a:stretch>
                <a:fillRect/>
              </a:stretch>
            </p:blipFill>
            <p:spPr bwMode="auto">
              <a:xfrm>
                <a:off x="476" y="3067"/>
                <a:ext cx="1270" cy="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339" name="Line 19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0" name="Line 20"/>
              <p:cNvSpPr>
                <a:spLocks noChangeShapeType="1"/>
              </p:cNvSpPr>
              <p:nvPr/>
            </p:nvSpPr>
            <p:spPr bwMode="auto">
              <a:xfrm>
                <a:off x="476" y="3884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1" name="Line 21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2" name="Line 22"/>
              <p:cNvSpPr>
                <a:spLocks noChangeShapeType="1"/>
              </p:cNvSpPr>
              <p:nvPr/>
            </p:nvSpPr>
            <p:spPr bwMode="auto">
              <a:xfrm>
                <a:off x="174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6343" name="Line 23"/>
            <p:cNvSpPr>
              <a:spLocks noChangeShapeType="1"/>
            </p:cNvSpPr>
            <p:nvPr/>
          </p:nvSpPr>
          <p:spPr bwMode="auto">
            <a:xfrm>
              <a:off x="2699" y="981"/>
              <a:ext cx="8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4" name="Line 24"/>
            <p:cNvSpPr>
              <a:spLocks noChangeShapeType="1"/>
            </p:cNvSpPr>
            <p:nvPr/>
          </p:nvSpPr>
          <p:spPr bwMode="auto">
            <a:xfrm>
              <a:off x="2699" y="3884"/>
              <a:ext cx="8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5" name="Line 25"/>
            <p:cNvSpPr>
              <a:spLocks noChangeShapeType="1"/>
            </p:cNvSpPr>
            <p:nvPr/>
          </p:nvSpPr>
          <p:spPr bwMode="auto">
            <a:xfrm>
              <a:off x="3424" y="3067"/>
              <a:ext cx="0" cy="8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6" name="Line 26"/>
            <p:cNvSpPr>
              <a:spLocks noChangeShapeType="1"/>
            </p:cNvSpPr>
            <p:nvPr/>
          </p:nvSpPr>
          <p:spPr bwMode="auto">
            <a:xfrm>
              <a:off x="2744" y="1979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7" name="Line 27"/>
            <p:cNvSpPr>
              <a:spLocks noChangeShapeType="1"/>
            </p:cNvSpPr>
            <p:nvPr/>
          </p:nvSpPr>
          <p:spPr bwMode="auto">
            <a:xfrm>
              <a:off x="3424" y="981"/>
              <a:ext cx="0" cy="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8" name="Line 28"/>
            <p:cNvSpPr>
              <a:spLocks noChangeShapeType="1"/>
            </p:cNvSpPr>
            <p:nvPr/>
          </p:nvSpPr>
          <p:spPr bwMode="auto">
            <a:xfrm>
              <a:off x="2835" y="981"/>
              <a:ext cx="0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7323138" y="1975691"/>
            <a:ext cx="549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S</a:t>
            </a:r>
            <a:r>
              <a:rPr lang="en-US" altLang="zh-CN" sz="2400" b="1" baseline="-12000" dirty="0"/>
              <a:t>1</a:t>
            </a:r>
            <a:r>
              <a:rPr lang="en-US" altLang="zh-CN" sz="2400" b="1" dirty="0"/>
              <a:t>=2.25m</a:t>
            </a: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6470997" y="1412776"/>
            <a:ext cx="5492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S</a:t>
            </a:r>
            <a:r>
              <a:rPr lang="en-US" altLang="zh-CN" sz="2400" b="1" baseline="-12000" dirty="0"/>
              <a:t>2</a:t>
            </a:r>
            <a:r>
              <a:rPr lang="en-US" altLang="zh-CN" sz="2400" b="1" dirty="0"/>
              <a:t>=1m</a:t>
            </a:r>
          </a:p>
        </p:txBody>
      </p:sp>
      <p:sp>
        <p:nvSpPr>
          <p:cNvPr id="2" name="矩形 1"/>
          <p:cNvSpPr/>
          <p:nvPr/>
        </p:nvSpPr>
        <p:spPr>
          <a:xfrm>
            <a:off x="285720" y="4250169"/>
            <a:ext cx="9103682" cy="2203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纸片通过上段路程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平均速度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en-US" altLang="zh-CN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纸片通过下段路程的平均速度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3600" b="1" i="1" u="sng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en-US" altLang="zh-CN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通过计算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该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纸片下落时做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endParaRPr lang="en-US" altLang="zh-CN" sz="36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>
              <a:lnSpc>
                <a:spcPts val="3500"/>
              </a:lnSpc>
              <a:spcBef>
                <a:spcPts val="0"/>
              </a:spcBef>
            </a:pP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3600" b="1" i="1" u="sng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运动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 </a:t>
            </a:r>
            <a:endParaRPr lang="zh-CN" altLang="en-US" sz="3600" b="1" i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971600" y="116632"/>
            <a:ext cx="3744416" cy="798190"/>
            <a:chOff x="192" y="-738"/>
            <a:chExt cx="2495" cy="545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192" y="-738"/>
              <a:ext cx="2450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mpd="tri">
              <a:solidFill>
                <a:srgbClr val="FF00FF"/>
              </a:solidFill>
              <a:prstDash val="lgDashDot"/>
              <a:round/>
              <a:headEnd/>
              <a:tailEnd/>
            </a:ln>
            <a:effectLst>
              <a:outerShdw dist="107763" dir="2700000" algn="ctr" rotWithShape="0">
                <a:srgbClr val="66330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92" y="-738"/>
              <a:ext cx="249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>
                  <a:solidFill>
                    <a:srgbClr val="FF6600"/>
                  </a:solidFill>
                  <a:latin typeface="黑体" pitchFamily="2" charset="-122"/>
                  <a:ea typeface="黑体" pitchFamily="2" charset="-122"/>
                </a:rPr>
                <a:t>  </a:t>
              </a:r>
              <a:r>
                <a:rPr lang="zh-CN" altLang="en-US" sz="4800" dirty="0">
                  <a:solidFill>
                    <a:srgbClr val="FF6600"/>
                  </a:solidFill>
                  <a:latin typeface="华文行楷" pitchFamily="2" charset="-122"/>
                  <a:ea typeface="华文行楷" pitchFamily="2" charset="-122"/>
                </a:rPr>
                <a:t>检测反馈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4140" y="2268161"/>
            <a:ext cx="5948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上段的路程</a:t>
            </a:r>
            <a:r>
              <a:rPr lang="en-US" altLang="zh-CN" b="1" dirty="0">
                <a:solidFill>
                  <a:srgbClr val="0000FF"/>
                </a:solidFill>
                <a:latin typeface="+mn-ea"/>
                <a:ea typeface="+mn-ea"/>
              </a:rPr>
              <a:t>s</a:t>
            </a:r>
            <a:r>
              <a:rPr lang="en-US" altLang="zh-CN" b="1" baseline="-10000" dirty="0">
                <a:solidFill>
                  <a:srgbClr val="0000FF"/>
                </a:solidFill>
                <a:latin typeface="+mn-ea"/>
                <a:ea typeface="+mn-ea"/>
              </a:rPr>
              <a:t>2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 m,</a:t>
            </a: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</a:t>
            </a:r>
            <a:r>
              <a:rPr lang="en-US" altLang="zh-CN" b="1" baseline="-10000" dirty="0">
                <a:solidFill>
                  <a:srgbClr val="0000FF"/>
                </a:solidFill>
                <a:latin typeface="+mn-ea"/>
                <a:ea typeface="+mn-ea"/>
              </a:rPr>
              <a:t>2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 s</a:t>
            </a:r>
            <a:r>
              <a:rPr lang="en-US" altLang="zh-CN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endParaRPr lang="en-US" altLang="zh-CN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5436513"/>
            <a:ext cx="6659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比较</a:t>
            </a:r>
            <a:r>
              <a:rPr lang="en-US" altLang="zh-CN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b="1" baseline="-10000" dirty="0">
                <a:solidFill>
                  <a:prstClr val="black"/>
                </a:solidFill>
                <a:latin typeface="+mn-ea"/>
                <a:ea typeface="+mn-ea"/>
              </a:rPr>
              <a:t>2</a:t>
            </a:r>
            <a:r>
              <a:rPr lang="en-US" altLang="zh-CN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en-US" altLang="zh-CN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b="1" baseline="-10000" dirty="0">
                <a:solidFill>
                  <a:prstClr val="black"/>
                </a:solidFill>
                <a:latin typeface="+mn-ea"/>
                <a:ea typeface="+mn-ea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可得物体做加速直线运动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39552" y="1124744"/>
            <a:ext cx="7386188" cy="1224136"/>
            <a:chOff x="323528" y="1052736"/>
            <a:chExt cx="7386188" cy="1224136"/>
          </a:xfrm>
        </p:grpSpPr>
        <p:sp>
          <p:nvSpPr>
            <p:cNvPr id="56351" name="Text Box 31"/>
            <p:cNvSpPr txBox="1">
              <a:spLocks noChangeArrowheads="1"/>
            </p:cNvSpPr>
            <p:nvPr/>
          </p:nvSpPr>
          <p:spPr bwMode="auto">
            <a:xfrm>
              <a:off x="323528" y="1332057"/>
              <a:ext cx="738618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全程平均速度           </a:t>
              </a:r>
              <a:r>
                <a:rPr lang="en-US" altLang="zh-CN" b="1" i="1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=             =</a:t>
              </a:r>
              <a:r>
                <a:rPr lang="en-US" altLang="zh-CN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r>
                <a:rPr lang="en-US" altLang="zh-CN" b="1" i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.</a:t>
              </a:r>
              <a:r>
                <a:rPr lang="en-US" altLang="zh-CN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5 m/s</a:t>
              </a:r>
              <a:r>
                <a:rPr lang="en-US" altLang="zh-CN" b="1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;</a:t>
              </a:r>
            </a:p>
          </p:txBody>
        </p:sp>
        <p:graphicFrame>
          <p:nvGraphicFramePr>
            <p:cNvPr id="37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171443739"/>
                </p:ext>
              </p:extLst>
            </p:nvPr>
          </p:nvGraphicFramePr>
          <p:xfrm>
            <a:off x="2898768" y="1052736"/>
            <a:ext cx="1179735" cy="1224136"/>
          </p:xfrm>
          <a:graphic>
            <a:graphicData uri="http://schemas.openxmlformats.org/presentationml/2006/ole">
              <p:oleObj spid="_x0000_s59615" name="公式" r:id="rId3" imgW="444240" imgH="431640" progId="Equation.3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986921064"/>
                </p:ext>
              </p:extLst>
            </p:nvPr>
          </p:nvGraphicFramePr>
          <p:xfrm>
            <a:off x="4427984" y="1177783"/>
            <a:ext cx="1125481" cy="955073"/>
          </p:xfrm>
          <a:graphic>
            <a:graphicData uri="http://schemas.openxmlformats.org/presentationml/2006/ole">
              <p:oleObj spid="_x0000_s59616" name="Equation" r:id="rId4" imgW="457200" imgH="393480" progId="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280044" y="2705100"/>
            <a:ext cx="8684444" cy="1227956"/>
            <a:chOff x="280044" y="2277233"/>
            <a:chExt cx="8684444" cy="1227956"/>
          </a:xfrm>
        </p:grpSpPr>
        <p:sp>
          <p:nvSpPr>
            <p:cNvPr id="3" name="矩形 2"/>
            <p:cNvSpPr/>
            <p:nvPr/>
          </p:nvSpPr>
          <p:spPr>
            <a:xfrm>
              <a:off x="280044" y="2563996"/>
              <a:ext cx="868444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上段的</a:t>
              </a:r>
              <a:r>
                <a:rPr lang="zh-CN" altLang="en-US" b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路程的平均速度</a:t>
              </a:r>
              <a:r>
                <a:rPr lang="en-US" altLang="zh-CN" b="1" i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=       =</a:t>
              </a:r>
              <a:r>
                <a:rPr lang="en-US" altLang="zh-CN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1 m/s;</a:t>
              </a: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857274276"/>
                </p:ext>
              </p:extLst>
            </p:nvPr>
          </p:nvGraphicFramePr>
          <p:xfrm>
            <a:off x="4472623" y="2281227"/>
            <a:ext cx="1080120" cy="1223962"/>
          </p:xfrm>
          <a:graphic>
            <a:graphicData uri="http://schemas.openxmlformats.org/presentationml/2006/ole">
              <p:oleObj spid="_x0000_s59617" name="公式" r:id="rId5" imgW="469800" imgH="431640" progId="Equation.3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694525278"/>
                </p:ext>
              </p:extLst>
            </p:nvPr>
          </p:nvGraphicFramePr>
          <p:xfrm>
            <a:off x="5862638" y="2277233"/>
            <a:ext cx="709612" cy="1143000"/>
          </p:xfrm>
          <a:graphic>
            <a:graphicData uri="http://schemas.openxmlformats.org/presentationml/2006/ole">
              <p:oleObj spid="_x0000_s59618" name="Equation" r:id="rId6" imgW="241200" imgH="393480" progId="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345540" y="4293269"/>
            <a:ext cx="8798460" cy="1223963"/>
            <a:chOff x="345540" y="3820774"/>
            <a:chExt cx="8798460" cy="1223963"/>
          </a:xfrm>
        </p:grpSpPr>
        <p:sp>
          <p:nvSpPr>
            <p:cNvPr id="4" name="矩形 3"/>
            <p:cNvSpPr/>
            <p:nvPr/>
          </p:nvSpPr>
          <p:spPr>
            <a:xfrm>
              <a:off x="345540" y="4140369"/>
              <a:ext cx="87984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下段</a:t>
              </a:r>
              <a:r>
                <a:rPr lang="zh-CN" altLang="en-US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的</a:t>
              </a:r>
              <a:r>
                <a:rPr lang="zh-CN" altLang="en-US" b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路程</a:t>
              </a:r>
              <a:r>
                <a:rPr lang="zh-CN" altLang="en-US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的</a:t>
              </a:r>
              <a:r>
                <a:rPr lang="zh-CN" altLang="en-US" b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平均速度           </a:t>
              </a:r>
              <a:r>
                <a:rPr lang="en-US" altLang="zh-CN" b="1" i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=           =</a:t>
              </a:r>
              <a:r>
                <a:rPr lang="en-US" altLang="zh-CN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r>
                <a:rPr lang="en-US" altLang="zh-CN" b="1" i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.</a:t>
              </a:r>
              <a:r>
                <a:rPr lang="en-US" altLang="zh-CN" b="1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5 m/s;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094992965"/>
                </p:ext>
              </p:extLst>
            </p:nvPr>
          </p:nvGraphicFramePr>
          <p:xfrm>
            <a:off x="4619371" y="3820774"/>
            <a:ext cx="1050925" cy="1223963"/>
          </p:xfrm>
          <a:graphic>
            <a:graphicData uri="http://schemas.openxmlformats.org/presentationml/2006/ole">
              <p:oleObj spid="_x0000_s59619" name="公式" r:id="rId7" imgW="457200" imgH="431640" progId="Equation.3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428486245"/>
                </p:ext>
              </p:extLst>
            </p:nvPr>
          </p:nvGraphicFramePr>
          <p:xfrm>
            <a:off x="5991225" y="3947105"/>
            <a:ext cx="1085850" cy="952500"/>
          </p:xfrm>
          <a:graphic>
            <a:graphicData uri="http://schemas.openxmlformats.org/presentationml/2006/ole">
              <p:oleObj spid="_x0000_s59620" name="Equation" r:id="rId8" imgW="444240" imgH="393480" progId="">
                <p:embed/>
              </p:oleObj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1101824" y="3924345"/>
            <a:ext cx="7214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下段的路程</a:t>
            </a:r>
            <a:r>
              <a:rPr lang="en-US" altLang="zh-CN" b="1" dirty="0">
                <a:solidFill>
                  <a:srgbClr val="0000FF"/>
                </a:solidFill>
                <a:latin typeface="宋体"/>
                <a:ea typeface="宋体"/>
              </a:rPr>
              <a:t>s</a:t>
            </a:r>
            <a:r>
              <a:rPr lang="en-US" altLang="zh-CN" b="1" baseline="-10000" dirty="0">
                <a:solidFill>
                  <a:srgbClr val="0000FF"/>
                </a:solidFill>
                <a:latin typeface="宋体"/>
                <a:ea typeface="宋体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 m,</a:t>
            </a: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</a:t>
            </a:r>
            <a:r>
              <a:rPr lang="en-US" altLang="zh-CN" b="1" baseline="-10000" dirty="0">
                <a:solidFill>
                  <a:srgbClr val="0000FF"/>
                </a:solidFill>
                <a:latin typeface="宋体"/>
                <a:ea typeface="宋体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 s,</a:t>
            </a:r>
          </a:p>
        </p:txBody>
      </p:sp>
      <p:sp>
        <p:nvSpPr>
          <p:cNvPr id="15" name="矩形 14"/>
          <p:cNvSpPr/>
          <p:nvPr/>
        </p:nvSpPr>
        <p:spPr>
          <a:xfrm>
            <a:off x="561010" y="621565"/>
            <a:ext cx="7823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解析</a:t>
            </a:r>
            <a:r>
              <a:rPr lang="en-US" altLang="zh-CN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全程路程</a:t>
            </a:r>
            <a:r>
              <a:rPr lang="en-US" altLang="zh-CN" b="1" dirty="0">
                <a:solidFill>
                  <a:srgbClr val="0000FF"/>
                </a:solidFill>
                <a:latin typeface="宋体"/>
                <a:ea typeface="宋体"/>
              </a:rPr>
              <a:t>s</a:t>
            </a:r>
            <a:r>
              <a:rPr lang="en-US" altLang="zh-CN" b="1" baseline="-10000" dirty="0">
                <a:solidFill>
                  <a:srgbClr val="0000FF"/>
                </a:solidFill>
                <a:latin typeface="宋体"/>
                <a:ea typeface="宋体"/>
              </a:rPr>
              <a:t>1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 m,</a:t>
            </a: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</a:t>
            </a:r>
            <a:r>
              <a:rPr lang="en-US" altLang="zh-CN" b="1" baseline="-10000" dirty="0">
                <a:solidFill>
                  <a:srgbClr val="0000FF"/>
                </a:solidFill>
                <a:latin typeface="宋体"/>
                <a:ea typeface="宋体"/>
              </a:rPr>
              <a:t>1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b="1" i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 s,</a:t>
            </a:r>
          </a:p>
        </p:txBody>
      </p:sp>
    </p:spTree>
    <p:extLst>
      <p:ext uri="{BB962C8B-B14F-4D97-AF65-F5344CB8AC3E}">
        <p14:creationId xmlns="" xmlns:p14="http://schemas.microsoft.com/office/powerpoint/2010/main" val="212591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75344" y="908720"/>
            <a:ext cx="50993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小明在做“测量纸片下落的平均速度”的实验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实验过程如图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图中秒表每格为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5 s,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在该次实验中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纸片通过全程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s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的平均速度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36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endParaRPr lang="zh-CN" altLang="en-US" sz="3600" b="1" i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474711" y="493395"/>
            <a:ext cx="3274468" cy="3871709"/>
            <a:chOff x="1429" y="164"/>
            <a:chExt cx="3143" cy="3720"/>
          </a:xfrm>
        </p:grpSpPr>
        <p:pic>
          <p:nvPicPr>
            <p:cNvPr id="56330" name="图片 67"/>
            <p:cNvPicPr>
              <a:picLocks noChangeAspect="1" noChangeArrowheads="1"/>
            </p:cNvPicPr>
            <p:nvPr/>
          </p:nvPicPr>
          <p:blipFill>
            <a:blip r:embed="rId2" cstate="print"/>
            <a:srcRect l="75027" t="13240" b="2754"/>
            <a:stretch>
              <a:fillRect/>
            </a:stretch>
          </p:blipFill>
          <p:spPr bwMode="auto">
            <a:xfrm>
              <a:off x="3651" y="255"/>
              <a:ext cx="921" cy="3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429" y="3067"/>
              <a:ext cx="1270" cy="817"/>
              <a:chOff x="476" y="3067"/>
              <a:chExt cx="1270" cy="817"/>
            </a:xfrm>
          </p:grpSpPr>
          <p:pic>
            <p:nvPicPr>
              <p:cNvPr id="56332" name="图片 6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986" t="70996" r="61578" b="10092"/>
              <a:stretch>
                <a:fillRect/>
              </a:stretch>
            </p:blipFill>
            <p:spPr bwMode="auto">
              <a:xfrm>
                <a:off x="476" y="3067"/>
                <a:ext cx="1270" cy="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333" name="Line 13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4" name="Line 14"/>
              <p:cNvSpPr>
                <a:spLocks noChangeShapeType="1"/>
              </p:cNvSpPr>
              <p:nvPr/>
            </p:nvSpPr>
            <p:spPr bwMode="auto">
              <a:xfrm>
                <a:off x="476" y="3884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5" name="Line 15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6" name="Line 16"/>
              <p:cNvSpPr>
                <a:spLocks noChangeShapeType="1"/>
              </p:cNvSpPr>
              <p:nvPr/>
            </p:nvSpPr>
            <p:spPr bwMode="auto">
              <a:xfrm>
                <a:off x="174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1429" y="164"/>
              <a:ext cx="1270" cy="817"/>
              <a:chOff x="476" y="3067"/>
              <a:chExt cx="1270" cy="817"/>
            </a:xfrm>
          </p:grpSpPr>
          <p:pic>
            <p:nvPicPr>
              <p:cNvPr id="56338" name="图片 6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986" t="70996" r="61578" b="10092"/>
              <a:stretch>
                <a:fillRect/>
              </a:stretch>
            </p:blipFill>
            <p:spPr bwMode="auto">
              <a:xfrm>
                <a:off x="476" y="3067"/>
                <a:ext cx="1270" cy="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339" name="Line 19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0" name="Line 20"/>
              <p:cNvSpPr>
                <a:spLocks noChangeShapeType="1"/>
              </p:cNvSpPr>
              <p:nvPr/>
            </p:nvSpPr>
            <p:spPr bwMode="auto">
              <a:xfrm>
                <a:off x="476" y="3884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1" name="Line 21"/>
              <p:cNvSpPr>
                <a:spLocks noChangeShapeType="1"/>
              </p:cNvSpPr>
              <p:nvPr/>
            </p:nvSpPr>
            <p:spPr bwMode="auto">
              <a:xfrm>
                <a:off x="476" y="3113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2" name="Line 22"/>
              <p:cNvSpPr>
                <a:spLocks noChangeShapeType="1"/>
              </p:cNvSpPr>
              <p:nvPr/>
            </p:nvSpPr>
            <p:spPr bwMode="auto">
              <a:xfrm>
                <a:off x="1746" y="3113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6343" name="Line 23"/>
            <p:cNvSpPr>
              <a:spLocks noChangeShapeType="1"/>
            </p:cNvSpPr>
            <p:nvPr/>
          </p:nvSpPr>
          <p:spPr bwMode="auto">
            <a:xfrm>
              <a:off x="2699" y="981"/>
              <a:ext cx="8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4" name="Line 24"/>
            <p:cNvSpPr>
              <a:spLocks noChangeShapeType="1"/>
            </p:cNvSpPr>
            <p:nvPr/>
          </p:nvSpPr>
          <p:spPr bwMode="auto">
            <a:xfrm>
              <a:off x="2699" y="3884"/>
              <a:ext cx="8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5" name="Line 25"/>
            <p:cNvSpPr>
              <a:spLocks noChangeShapeType="1"/>
            </p:cNvSpPr>
            <p:nvPr/>
          </p:nvSpPr>
          <p:spPr bwMode="auto">
            <a:xfrm>
              <a:off x="3424" y="3067"/>
              <a:ext cx="0" cy="8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6" name="Line 26"/>
            <p:cNvSpPr>
              <a:spLocks noChangeShapeType="1"/>
            </p:cNvSpPr>
            <p:nvPr/>
          </p:nvSpPr>
          <p:spPr bwMode="auto">
            <a:xfrm>
              <a:off x="2744" y="1979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7" name="Line 27"/>
            <p:cNvSpPr>
              <a:spLocks noChangeShapeType="1"/>
            </p:cNvSpPr>
            <p:nvPr/>
          </p:nvSpPr>
          <p:spPr bwMode="auto">
            <a:xfrm>
              <a:off x="3424" y="981"/>
              <a:ext cx="0" cy="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8" name="Line 28"/>
            <p:cNvSpPr>
              <a:spLocks noChangeShapeType="1"/>
            </p:cNvSpPr>
            <p:nvPr/>
          </p:nvSpPr>
          <p:spPr bwMode="auto">
            <a:xfrm>
              <a:off x="2835" y="981"/>
              <a:ext cx="0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7323138" y="1975691"/>
            <a:ext cx="549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S</a:t>
            </a:r>
            <a:r>
              <a:rPr lang="en-US" altLang="zh-CN" sz="2400" b="1" baseline="-12000" dirty="0"/>
              <a:t>1</a:t>
            </a:r>
            <a:r>
              <a:rPr lang="en-US" altLang="zh-CN" sz="2400" b="1" dirty="0"/>
              <a:t>=2.25m</a:t>
            </a: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6470997" y="1412776"/>
            <a:ext cx="5492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S</a:t>
            </a:r>
            <a:r>
              <a:rPr lang="en-US" altLang="zh-CN" sz="2400" b="1" baseline="-12000" dirty="0"/>
              <a:t>2</a:t>
            </a:r>
            <a:r>
              <a:rPr lang="en-US" altLang="zh-CN" sz="2400" b="1" dirty="0"/>
              <a:t>=1m</a:t>
            </a:r>
          </a:p>
        </p:txBody>
      </p:sp>
      <p:sp>
        <p:nvSpPr>
          <p:cNvPr id="56352" name="Rectangle 32"/>
          <p:cNvSpPr>
            <a:spLocks noChangeArrowheads="1"/>
          </p:cNvSpPr>
          <p:nvPr/>
        </p:nvSpPr>
        <p:spPr bwMode="auto">
          <a:xfrm>
            <a:off x="2806207" y="3742735"/>
            <a:ext cx="6848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en-US" altLang="zh-CN" sz="2800" b="1" i="1" dirty="0" smtClean="0">
                <a:solidFill>
                  <a:srgbClr val="FF0000"/>
                </a:solidFill>
              </a:rPr>
              <a:t>.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6353" name="Rectangle 33"/>
          <p:cNvSpPr>
            <a:spLocks noChangeArrowheads="1"/>
          </p:cNvSpPr>
          <p:nvPr/>
        </p:nvSpPr>
        <p:spPr bwMode="auto">
          <a:xfrm>
            <a:off x="7552445" y="4326776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6354" name="Rectangle 34"/>
          <p:cNvSpPr>
            <a:spLocks noChangeArrowheads="1"/>
          </p:cNvSpPr>
          <p:nvPr/>
        </p:nvSpPr>
        <p:spPr bwMode="auto">
          <a:xfrm>
            <a:off x="7209336" y="4849996"/>
            <a:ext cx="6848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en-US" altLang="zh-CN" sz="2800" b="1" i="1" dirty="0" smtClean="0">
                <a:solidFill>
                  <a:srgbClr val="FF0000"/>
                </a:solidFill>
              </a:rPr>
              <a:t>.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6355" name="Rectangle 35"/>
          <p:cNvSpPr>
            <a:spLocks noChangeArrowheads="1"/>
          </p:cNvSpPr>
          <p:nvPr/>
        </p:nvSpPr>
        <p:spPr bwMode="auto">
          <a:xfrm>
            <a:off x="885601" y="5890024"/>
            <a:ext cx="18261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加速直线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4250169"/>
            <a:ext cx="9103682" cy="2203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纸片通过上段路程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平均速度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en-US" altLang="zh-CN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纸片通过下段路程的平均速度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v</a:t>
            </a:r>
            <a:r>
              <a:rPr lang="en-US" altLang="zh-CN" sz="3600" b="1" baseline="-1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3600" b="1" i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3600" b="1" i="1" u="sng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en-US" altLang="zh-CN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通过计算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该</a:t>
            </a:r>
            <a:r>
              <a:rPr lang="zh-CN" altLang="en-US" sz="36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纸片下落时做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endParaRPr lang="en-US" altLang="zh-CN" sz="3600" b="1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>
              <a:lnSpc>
                <a:spcPts val="3500"/>
              </a:lnSpc>
              <a:spcBef>
                <a:spcPts val="0"/>
              </a:spcBef>
            </a:pP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3600" b="1" i="1" u="sng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3600" b="1" i="1" u="sng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运动</a:t>
            </a:r>
            <a:r>
              <a:rPr lang="en-US" altLang="zh-CN" sz="3600" b="1" i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 </a:t>
            </a:r>
            <a:endParaRPr lang="zh-CN" altLang="en-US" sz="3600" b="1" i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52" grpId="0"/>
      <p:bldP spid="56353" grpId="0"/>
      <p:bldP spid="56354" grpId="0"/>
      <p:bldP spid="5635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467544" y="764704"/>
            <a:ext cx="8496944" cy="404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  <a:spcBef>
                <a:spcPts val="0"/>
              </a:spcBef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一位同学骑自行车行驶在一段公路上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前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行驶了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1200 m,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然后又用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h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行驶了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8 km,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最后用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1000 m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这位同学骑自行车前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中途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8 km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路程中的平均速度是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通过整段公路的平均速度是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67544" y="1628800"/>
          <a:ext cx="2452216" cy="1042192"/>
        </p:xfrm>
        <a:graphic>
          <a:graphicData uri="http://schemas.openxmlformats.org/presentationml/2006/ole">
            <p:oleObj spid="_x0000_s101378" name="Equation" r:id="rId3" imgW="1015920" imgH="431640" progId="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203848" y="2348880"/>
          <a:ext cx="2560181" cy="935980"/>
        </p:xfrm>
        <a:graphic>
          <a:graphicData uri="http://schemas.openxmlformats.org/presentationml/2006/ole">
            <p:oleObj spid="_x0000_s101379" name="Equation" r:id="rId4" imgW="1180800" imgH="431640" progId="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3347864" y="3861048"/>
          <a:ext cx="2448272" cy="945923"/>
        </p:xfrm>
        <a:graphic>
          <a:graphicData uri="http://schemas.openxmlformats.org/presentationml/2006/ole">
            <p:oleObj spid="_x0000_s101380" name="Equation" r:id="rId5" imgW="1117440" imgH="43164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51520" y="908720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/>
              <a:t>解析</a:t>
            </a:r>
            <a:r>
              <a:rPr lang="en-US" altLang="zh-CN" b="1" dirty="0" smtClean="0"/>
              <a:t>:</a:t>
            </a:r>
            <a:r>
              <a:rPr lang="zh-CN" altLang="zh-CN" dirty="0" smtClean="0"/>
              <a:t>前</a:t>
            </a:r>
            <a:r>
              <a:rPr lang="en-US" altLang="zh-CN" dirty="0" smtClean="0"/>
              <a:t>5 min</a:t>
            </a:r>
            <a:r>
              <a:rPr lang="zh-CN" altLang="zh-CN" dirty="0" smtClean="0"/>
              <a:t>行驶了</a:t>
            </a:r>
            <a:r>
              <a:rPr lang="en-US" altLang="zh-CN" i="1" dirty="0" smtClean="0"/>
              <a:t>s</a:t>
            </a:r>
            <a:r>
              <a:rPr lang="en-US" altLang="zh-CN" baseline="-25000" dirty="0" smtClean="0"/>
              <a:t>1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1200 m,</a:t>
            </a:r>
            <a:r>
              <a:rPr lang="en-US" altLang="zh-CN" i="1" dirty="0" smtClean="0"/>
              <a:t>t</a:t>
            </a:r>
            <a:r>
              <a:rPr lang="en-US" altLang="zh-CN" baseline="-25000" dirty="0" smtClean="0"/>
              <a:t>1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5 min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300 s,</a:t>
            </a:r>
            <a:endParaRPr lang="en-US" altLang="zh-CN" i="1" dirty="0" smtClean="0"/>
          </a:p>
          <a:p>
            <a:pPr>
              <a:lnSpc>
                <a:spcPct val="150000"/>
              </a:lnSpc>
            </a:pPr>
            <a:r>
              <a:rPr lang="en-US" altLang="zh-CN" i="1" dirty="0" smtClean="0"/>
              <a:t>                       =</a:t>
            </a:r>
            <a:r>
              <a:rPr lang="en-US" altLang="zh-CN" dirty="0" smtClean="0"/>
              <a:t>4 m/s;</a:t>
            </a:r>
            <a:r>
              <a:rPr lang="en-US" altLang="zh-CN" i="1" dirty="0" smtClean="0"/>
              <a:t>s</a:t>
            </a:r>
            <a:r>
              <a:rPr lang="en-US" altLang="zh-CN" baseline="-25000" dirty="0" smtClean="0"/>
              <a:t>2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8 km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8000 m;</a:t>
            </a:r>
          </a:p>
          <a:p>
            <a:pPr>
              <a:lnSpc>
                <a:spcPct val="150000"/>
              </a:lnSpc>
            </a:pPr>
            <a:r>
              <a:rPr lang="en-US" altLang="zh-CN" i="1" dirty="0" smtClean="0"/>
              <a:t>t</a:t>
            </a:r>
            <a:r>
              <a:rPr lang="en-US" altLang="zh-CN" baseline="-25000" dirty="0" smtClean="0"/>
              <a:t>2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5 h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1800 s,</a:t>
            </a:r>
            <a:r>
              <a:rPr lang="en-US" altLang="zh-CN" i="1" dirty="0" smtClean="0"/>
              <a:t>                      </a:t>
            </a:r>
            <a:r>
              <a:rPr lang="en-US" altLang="zh-CN" dirty="0" smtClean="0"/>
              <a:t>4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4 m/</a:t>
            </a:r>
            <a:r>
              <a:rPr lang="en-US" altLang="zh-CN" dirty="0" err="1" smtClean="0"/>
              <a:t>s;</a:t>
            </a:r>
            <a:r>
              <a:rPr lang="en-US" altLang="zh-CN" i="1" dirty="0" err="1" smtClean="0"/>
              <a:t>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1200 m</a:t>
            </a:r>
            <a:r>
              <a:rPr lang="en-US" altLang="zh-CN" i="1" dirty="0" smtClean="0"/>
              <a:t>+</a:t>
            </a:r>
            <a:r>
              <a:rPr lang="en-US" altLang="zh-CN" dirty="0" smtClean="0"/>
              <a:t>8000 m</a:t>
            </a:r>
            <a:r>
              <a:rPr lang="en-US" altLang="zh-CN" i="1" dirty="0" smtClean="0"/>
              <a:t>+</a:t>
            </a:r>
            <a:r>
              <a:rPr lang="en-US" altLang="zh-CN" dirty="0" smtClean="0"/>
              <a:t>1000 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10200 </a:t>
            </a:r>
            <a:r>
              <a:rPr lang="en-US" altLang="zh-CN" dirty="0" err="1" smtClean="0"/>
              <a:t>m,</a:t>
            </a:r>
            <a:r>
              <a:rPr lang="en-US" altLang="zh-CN" i="1" dirty="0" err="1" smtClean="0"/>
              <a:t>t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300 s</a:t>
            </a:r>
            <a:r>
              <a:rPr lang="en-US" altLang="zh-CN" i="1" dirty="0" smtClean="0"/>
              <a:t>+</a:t>
            </a:r>
            <a:r>
              <a:rPr lang="en-US" altLang="zh-CN" dirty="0" smtClean="0"/>
              <a:t>1800 s</a:t>
            </a:r>
            <a:r>
              <a:rPr lang="en-US" altLang="zh-CN" i="1" dirty="0" smtClean="0"/>
              <a:t>+</a:t>
            </a:r>
            <a:r>
              <a:rPr lang="en-US" altLang="zh-CN" dirty="0" smtClean="0"/>
              <a:t>300 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2400 s,</a:t>
            </a:r>
            <a:r>
              <a:rPr lang="en-US" altLang="zh-CN" i="1" dirty="0" smtClean="0"/>
              <a:t>                      =</a:t>
            </a:r>
            <a:r>
              <a:rPr lang="en-US" altLang="zh-CN" dirty="0" smtClean="0"/>
              <a:t>4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25 m/s</a:t>
            </a:r>
            <a:r>
              <a:rPr lang="en-US" altLang="zh-CN" i="1" dirty="0" smtClean="0"/>
              <a:t>.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467544" y="764704"/>
            <a:ext cx="8496944" cy="404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  <a:spcBef>
                <a:spcPts val="0"/>
              </a:spcBef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一位同学骑自行车行驶在一段公路上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前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行驶了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1200 m,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然后又用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h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行驶了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8 km,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最后用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行驶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1000 m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这位同学骑自行车前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5 min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中途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8 km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路程中的平均速度是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m/s,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通过整段公路的平均速度是</a:t>
            </a:r>
            <a:r>
              <a:rPr lang="zh-CN" altLang="en-US" i="1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　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m/s</a:t>
            </a:r>
            <a:r>
              <a:rPr lang="en-US" altLang="zh-CN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7373" name="Rectangle 29"/>
          <p:cNvSpPr>
            <a:spLocks noChangeArrowheads="1"/>
          </p:cNvSpPr>
          <p:nvPr/>
        </p:nvSpPr>
        <p:spPr bwMode="auto">
          <a:xfrm>
            <a:off x="4139952" y="2780928"/>
            <a:ext cx="4122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2987824" y="3429000"/>
            <a:ext cx="7537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en-US" altLang="zh-CN" b="1" i="1" dirty="0">
                <a:solidFill>
                  <a:srgbClr val="FF0000"/>
                </a:solidFill>
              </a:rPr>
              <a:t>.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7375" name="Rectangle 31"/>
          <p:cNvSpPr>
            <a:spLocks noChangeArrowheads="1"/>
          </p:cNvSpPr>
          <p:nvPr/>
        </p:nvSpPr>
        <p:spPr bwMode="auto">
          <a:xfrm>
            <a:off x="1403648" y="4077072"/>
            <a:ext cx="9813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en-US" altLang="zh-CN" b="1" i="1" dirty="0">
                <a:solidFill>
                  <a:srgbClr val="FF0000"/>
                </a:solidFill>
              </a:rPr>
              <a:t>.</a:t>
            </a:r>
            <a:r>
              <a:rPr lang="en-US" altLang="zh-CN" b="1" dirty="0">
                <a:solidFill>
                  <a:srgbClr val="FF0000"/>
                </a:solidFill>
              </a:rPr>
              <a:t>25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3" grpId="0"/>
      <p:bldP spid="57374" grpId="0"/>
      <p:bldP spid="5737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51520" y="692696"/>
            <a:ext cx="856964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+mn-ea"/>
                <a:ea typeface="+mn-ea"/>
              </a:rPr>
              <a:t>3</a:t>
            </a:r>
            <a:r>
              <a:rPr lang="en-US" altLang="zh-CN" b="1" i="1" dirty="0">
                <a:latin typeface="+mn-ea"/>
                <a:ea typeface="+mn-ea"/>
              </a:rPr>
              <a:t>.</a:t>
            </a:r>
            <a:r>
              <a:rPr lang="zh-CN" altLang="en-US" b="1" dirty="0">
                <a:latin typeface="+mn-ea"/>
                <a:ea typeface="+mn-ea"/>
              </a:rPr>
              <a:t>小明在“测小车的平均速度”的实验中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设计了如图的实验装置</a:t>
            </a:r>
            <a:r>
              <a:rPr lang="en-US" altLang="zh-CN" b="1" dirty="0">
                <a:latin typeface="+mn-ea"/>
                <a:ea typeface="+mn-ea"/>
              </a:rPr>
              <a:t>:</a:t>
            </a:r>
            <a:r>
              <a:rPr lang="zh-CN" altLang="en-US" b="1" dirty="0">
                <a:latin typeface="+mn-ea"/>
                <a:ea typeface="+mn-ea"/>
              </a:rPr>
              <a:t>小车从带刻度</a:t>
            </a:r>
            <a:r>
              <a:rPr lang="en-US" altLang="zh-CN" b="1" dirty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分度值为</a:t>
            </a:r>
            <a:r>
              <a:rPr lang="en-US" altLang="zh-CN" b="1" dirty="0">
                <a:latin typeface="+mn-ea"/>
                <a:ea typeface="+mn-ea"/>
              </a:rPr>
              <a:t>1 mm)</a:t>
            </a:r>
            <a:r>
              <a:rPr lang="zh-CN" altLang="en-US" b="1" dirty="0">
                <a:latin typeface="+mn-ea"/>
                <a:ea typeface="+mn-ea"/>
              </a:rPr>
              <a:t>的斜面顶端由静止下滑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图中给了小车到达</a:t>
            </a:r>
            <a:r>
              <a:rPr lang="en-US" altLang="zh-CN" b="1" i="1" dirty="0">
                <a:latin typeface="+mn-ea"/>
                <a:ea typeface="+mn-ea"/>
              </a:rPr>
              <a:t>A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en-US" altLang="zh-CN" b="1" i="1" dirty="0">
                <a:latin typeface="+mn-ea"/>
                <a:ea typeface="+mn-ea"/>
              </a:rPr>
              <a:t>B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en-US" altLang="zh-CN" b="1" i="1" dirty="0">
                <a:latin typeface="+mn-ea"/>
                <a:ea typeface="+mn-ea"/>
              </a:rPr>
              <a:t>C</a:t>
            </a:r>
            <a:r>
              <a:rPr lang="zh-CN" altLang="en-US" b="1" dirty="0">
                <a:latin typeface="+mn-ea"/>
                <a:ea typeface="+mn-ea"/>
              </a:rPr>
              <a:t>三处时电子表的显示</a:t>
            </a:r>
            <a:r>
              <a:rPr lang="en-US" altLang="zh-CN" b="1" i="1" dirty="0">
                <a:latin typeface="+mn-ea"/>
                <a:ea typeface="+mn-ea"/>
              </a:rPr>
              <a:t>.</a:t>
            </a:r>
            <a:endParaRPr lang="en-US" altLang="zh-CN" b="1" dirty="0">
              <a:latin typeface="+mn-ea"/>
              <a:ea typeface="+mn-ea"/>
            </a:endParaRPr>
          </a:p>
          <a:p>
            <a:r>
              <a:rPr lang="en-US" altLang="zh-CN" b="1" dirty="0">
                <a:latin typeface="+mn-ea"/>
                <a:ea typeface="+mn-ea"/>
              </a:rPr>
              <a:t>(1)</a:t>
            </a:r>
            <a:r>
              <a:rPr lang="zh-CN" altLang="en-US" b="1" dirty="0">
                <a:latin typeface="+mn-ea"/>
                <a:ea typeface="+mn-ea"/>
              </a:rPr>
              <a:t>该实验是根据公式</a:t>
            </a:r>
            <a:r>
              <a:rPr lang="zh-CN" altLang="en-US" b="1" i="1" u="sng" dirty="0">
                <a:latin typeface="+mn-ea"/>
                <a:ea typeface="+mn-ea"/>
              </a:rPr>
              <a:t>　　　　</a:t>
            </a:r>
            <a:r>
              <a:rPr lang="zh-CN" altLang="en-US" b="1" i="1" u="sng" dirty="0" smtClean="0">
                <a:latin typeface="+mn-ea"/>
                <a:ea typeface="+mn-ea"/>
              </a:rPr>
              <a:t>  </a:t>
            </a:r>
            <a:r>
              <a:rPr lang="zh-CN" altLang="en-US" b="1" dirty="0" smtClean="0">
                <a:latin typeface="+mn-ea"/>
                <a:ea typeface="+mn-ea"/>
              </a:rPr>
              <a:t>进行</a:t>
            </a:r>
            <a:r>
              <a:rPr lang="zh-CN" altLang="en-US" b="1" dirty="0">
                <a:latin typeface="+mn-ea"/>
                <a:ea typeface="+mn-ea"/>
              </a:rPr>
              <a:t>测量的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en-US" altLang="zh-CN" b="1" dirty="0">
              <a:latin typeface="+mn-ea"/>
              <a:ea typeface="+mn-ea"/>
            </a:endParaRPr>
          </a:p>
          <a:p>
            <a:r>
              <a:rPr lang="en-US" altLang="zh-CN" b="1" dirty="0">
                <a:latin typeface="+mn-ea"/>
                <a:ea typeface="+mn-ea"/>
              </a:rPr>
              <a:t>(2)</a:t>
            </a:r>
            <a:r>
              <a:rPr lang="zh-CN" altLang="en-US" b="1" dirty="0">
                <a:latin typeface="+mn-ea"/>
                <a:ea typeface="+mn-ea"/>
              </a:rPr>
              <a:t>实验中为了方便计时</a:t>
            </a:r>
            <a:r>
              <a:rPr lang="en-US" altLang="zh-CN" b="1" dirty="0" smtClean="0">
                <a:latin typeface="+mn-ea"/>
                <a:ea typeface="+mn-ea"/>
              </a:rPr>
              <a:t>,</a:t>
            </a:r>
          </a:p>
          <a:p>
            <a:r>
              <a:rPr lang="zh-CN" altLang="en-US" b="1" dirty="0" smtClean="0">
                <a:latin typeface="+mn-ea"/>
                <a:ea typeface="+mn-ea"/>
              </a:rPr>
              <a:t>应</a:t>
            </a:r>
            <a:r>
              <a:rPr lang="zh-CN" altLang="en-US" b="1" dirty="0">
                <a:latin typeface="+mn-ea"/>
                <a:ea typeface="+mn-ea"/>
              </a:rPr>
              <a:t>使斜面坡度</a:t>
            </a:r>
            <a:r>
              <a:rPr lang="zh-CN" altLang="en-US" b="1" dirty="0" smtClean="0">
                <a:latin typeface="+mn-ea"/>
                <a:ea typeface="+mn-ea"/>
              </a:rPr>
              <a:t>较</a:t>
            </a:r>
            <a:r>
              <a:rPr lang="zh-CN" altLang="en-US" b="1" i="1" u="sng" dirty="0" smtClean="0">
                <a:latin typeface="+mn-ea"/>
                <a:ea typeface="+mn-ea"/>
              </a:rPr>
              <a:t>     </a:t>
            </a: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填“大”或“小”</a:t>
            </a:r>
            <a:r>
              <a:rPr lang="en-US" altLang="zh-CN" b="1" dirty="0">
                <a:latin typeface="+mn-ea"/>
                <a:ea typeface="+mn-ea"/>
              </a:rPr>
              <a:t>)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en-US" altLang="zh-CN" b="1" dirty="0">
              <a:latin typeface="+mn-ea"/>
              <a:ea typeface="+mn-ea"/>
            </a:endParaRPr>
          </a:p>
        </p:txBody>
      </p:sp>
      <p:pic>
        <p:nvPicPr>
          <p:cNvPr id="58376" name="Picture 8" descr="30adcbef76094b3635d4f759a0cc7cd98c109dc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93096"/>
            <a:ext cx="7508078" cy="2193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79512" y="442407"/>
            <a:ext cx="8893175" cy="29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b="1" dirty="0">
                <a:latin typeface="+mn-ea"/>
                <a:ea typeface="+mn-ea"/>
              </a:rPr>
              <a:t>   </a:t>
            </a: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en-US" altLang="zh-CN" b="1" dirty="0">
                <a:latin typeface="+mn-ea"/>
                <a:ea typeface="+mn-ea"/>
              </a:rPr>
              <a:t>3)</a:t>
            </a:r>
            <a:r>
              <a:rPr lang="zh-CN" altLang="en-US" b="1" dirty="0">
                <a:latin typeface="+mn-ea"/>
                <a:ea typeface="+mn-ea"/>
              </a:rPr>
              <a:t>请根据图中所给信息回答</a:t>
            </a:r>
            <a:r>
              <a:rPr lang="en-US" altLang="zh-CN" b="1" dirty="0">
                <a:latin typeface="+mn-ea"/>
                <a:ea typeface="+mn-ea"/>
              </a:rPr>
              <a:t>:</a:t>
            </a:r>
            <a:endParaRPr lang="en-US" altLang="zh-CN" b="1" i="1" dirty="0">
              <a:latin typeface="+mn-ea"/>
              <a:ea typeface="+mn-ea"/>
            </a:endParaRPr>
          </a:p>
          <a:p>
            <a:pPr>
              <a:lnSpc>
                <a:spcPts val="4500"/>
              </a:lnSpc>
            </a:pPr>
            <a:r>
              <a:rPr lang="en-US" altLang="zh-CN" b="1" dirty="0" err="1" smtClean="0">
                <a:latin typeface="+mn-ea"/>
                <a:ea typeface="+mn-ea"/>
              </a:rPr>
              <a:t>s</a:t>
            </a:r>
            <a:r>
              <a:rPr lang="en-US" altLang="zh-CN" b="1" baseline="-10000" dirty="0" err="1">
                <a:latin typeface="+mn-ea"/>
                <a:ea typeface="+mn-ea"/>
              </a:rPr>
              <a:t>AB</a:t>
            </a:r>
            <a:r>
              <a:rPr lang="en-US" altLang="zh-CN" b="1" dirty="0">
                <a:latin typeface="+mn-ea"/>
                <a:ea typeface="+mn-ea"/>
              </a:rPr>
              <a:t>=</a:t>
            </a:r>
            <a:r>
              <a:rPr lang="zh-CN" altLang="en-US" b="1" u="sng" dirty="0">
                <a:latin typeface="+mn-ea"/>
                <a:ea typeface="+mn-ea"/>
              </a:rPr>
              <a:t>　　</a:t>
            </a:r>
            <a:r>
              <a:rPr lang="zh-CN" altLang="en-US" b="1" u="sng" dirty="0" smtClean="0">
                <a:latin typeface="+mn-ea"/>
                <a:ea typeface="+mn-ea"/>
              </a:rPr>
              <a:t>  </a:t>
            </a:r>
            <a:r>
              <a:rPr lang="en-US" altLang="zh-CN" b="1" dirty="0" smtClean="0">
                <a:latin typeface="+mn-ea"/>
                <a:ea typeface="+mn-ea"/>
              </a:rPr>
              <a:t>cm, </a:t>
            </a:r>
            <a:r>
              <a:rPr lang="en-US" altLang="zh-CN" b="1" dirty="0" err="1">
                <a:latin typeface="+mn-ea"/>
                <a:ea typeface="+mn-ea"/>
              </a:rPr>
              <a:t>t</a:t>
            </a:r>
            <a:r>
              <a:rPr lang="en-US" altLang="zh-CN" b="1" baseline="-10000" dirty="0" err="1">
                <a:latin typeface="+mn-ea"/>
                <a:ea typeface="+mn-ea"/>
              </a:rPr>
              <a:t>BC</a:t>
            </a:r>
            <a:r>
              <a:rPr lang="en-US" altLang="zh-CN" b="1" dirty="0">
                <a:latin typeface="+mn-ea"/>
                <a:ea typeface="+mn-ea"/>
              </a:rPr>
              <a:t>=</a:t>
            </a:r>
            <a:r>
              <a:rPr lang="zh-CN" altLang="en-US" b="1" u="sng" dirty="0">
                <a:latin typeface="+mn-ea"/>
                <a:ea typeface="+mn-ea"/>
              </a:rPr>
              <a:t>　</a:t>
            </a:r>
            <a:r>
              <a:rPr lang="zh-CN" altLang="en-US" b="1" u="sng" dirty="0" smtClean="0">
                <a:latin typeface="+mn-ea"/>
                <a:ea typeface="+mn-ea"/>
              </a:rPr>
              <a:t> </a:t>
            </a:r>
            <a:r>
              <a:rPr lang="en-US" altLang="zh-CN" b="1" dirty="0" smtClean="0">
                <a:latin typeface="+mn-ea"/>
                <a:ea typeface="+mn-ea"/>
              </a:rPr>
              <a:t>s, </a:t>
            </a:r>
            <a:r>
              <a:rPr lang="en-US" altLang="zh-CN" b="1" dirty="0" err="1" smtClean="0">
                <a:latin typeface="+mn-ea"/>
                <a:ea typeface="+mn-ea"/>
              </a:rPr>
              <a:t>v</a:t>
            </a:r>
            <a:r>
              <a:rPr lang="en-US" altLang="zh-CN" b="1" baseline="-10000" dirty="0" err="1">
                <a:latin typeface="+mn-ea"/>
                <a:ea typeface="+mn-ea"/>
              </a:rPr>
              <a:t>AC</a:t>
            </a:r>
            <a:r>
              <a:rPr lang="en-US" altLang="zh-CN" b="1" dirty="0" smtClean="0">
                <a:latin typeface="+mn-ea"/>
                <a:ea typeface="+mn-ea"/>
              </a:rPr>
              <a:t>=</a:t>
            </a:r>
            <a:r>
              <a:rPr lang="zh-CN" altLang="en-US" b="1" u="sng" dirty="0" smtClean="0">
                <a:latin typeface="+mn-ea"/>
                <a:ea typeface="+mn-ea"/>
              </a:rPr>
              <a:t>　    </a:t>
            </a:r>
            <a:r>
              <a:rPr lang="en-US" altLang="zh-CN" b="1" dirty="0" smtClean="0">
                <a:latin typeface="+mn-ea"/>
                <a:ea typeface="+mn-ea"/>
              </a:rPr>
              <a:t>m/s</a:t>
            </a:r>
            <a:r>
              <a:rPr lang="en-US" altLang="zh-CN" b="1" dirty="0">
                <a:latin typeface="+mn-ea"/>
                <a:ea typeface="+mn-ea"/>
              </a:rPr>
              <a:t>. </a:t>
            </a:r>
          </a:p>
          <a:p>
            <a:pPr>
              <a:lnSpc>
                <a:spcPts val="4500"/>
              </a:lnSpc>
            </a:pP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en-US" altLang="zh-CN" b="1" dirty="0">
                <a:latin typeface="+mn-ea"/>
                <a:ea typeface="+mn-ea"/>
              </a:rPr>
              <a:t>4)</a:t>
            </a:r>
            <a:r>
              <a:rPr lang="zh-CN" altLang="en-US" b="1" dirty="0">
                <a:latin typeface="+mn-ea"/>
                <a:ea typeface="+mn-ea"/>
              </a:rPr>
              <a:t>实验前必须学会熟练使用电子表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如果让小车过了</a:t>
            </a:r>
            <a:r>
              <a:rPr lang="en-US" altLang="zh-CN" b="1" i="1" dirty="0">
                <a:latin typeface="+mn-ea"/>
                <a:ea typeface="+mn-ea"/>
              </a:rPr>
              <a:t>A</a:t>
            </a:r>
            <a:r>
              <a:rPr lang="zh-CN" altLang="en-US" b="1" dirty="0">
                <a:latin typeface="+mn-ea"/>
                <a:ea typeface="+mn-ea"/>
              </a:rPr>
              <a:t>点后才开始计时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则会使所测</a:t>
            </a:r>
            <a:r>
              <a:rPr lang="en-US" altLang="zh-CN" b="1" i="1" dirty="0" smtClean="0">
                <a:latin typeface="+mn-ea"/>
                <a:ea typeface="+mn-ea"/>
              </a:rPr>
              <a:t>AC </a:t>
            </a:r>
            <a:r>
              <a:rPr lang="zh-CN" altLang="en-US" b="1" dirty="0" smtClean="0">
                <a:latin typeface="+mn-ea"/>
                <a:ea typeface="+mn-ea"/>
              </a:rPr>
              <a:t>段</a:t>
            </a:r>
            <a:r>
              <a:rPr lang="zh-CN" altLang="en-US" b="1" dirty="0">
                <a:latin typeface="+mn-ea"/>
                <a:ea typeface="+mn-ea"/>
              </a:rPr>
              <a:t>的平均速度</a:t>
            </a:r>
            <a:r>
              <a:rPr lang="en-US" altLang="zh-CN" b="1" i="1" dirty="0" err="1" smtClean="0">
                <a:latin typeface="+mn-ea"/>
                <a:ea typeface="+mn-ea"/>
              </a:rPr>
              <a:t>v</a:t>
            </a:r>
            <a:r>
              <a:rPr lang="en-US" altLang="zh-CN" b="1" baseline="-10000" dirty="0" err="1">
                <a:latin typeface="+mn-ea"/>
                <a:ea typeface="+mn-ea"/>
              </a:rPr>
              <a:t>AC</a:t>
            </a:r>
            <a:r>
              <a:rPr lang="en-US" altLang="zh-CN" b="1" i="1" dirty="0">
                <a:latin typeface="+mn-ea"/>
                <a:ea typeface="+mn-ea"/>
              </a:rPr>
              <a:t> </a:t>
            </a:r>
            <a:r>
              <a:rPr lang="zh-CN" altLang="en-US" b="1" dirty="0" smtClean="0">
                <a:latin typeface="+mn-ea"/>
                <a:ea typeface="+mn-ea"/>
              </a:rPr>
              <a:t>偏</a:t>
            </a:r>
            <a:r>
              <a:rPr lang="zh-CN" altLang="en-US" b="1" i="1" u="sng" dirty="0">
                <a:latin typeface="+mn-ea"/>
                <a:ea typeface="+mn-ea"/>
              </a:rPr>
              <a:t>　　</a:t>
            </a:r>
            <a:r>
              <a:rPr lang="en-US" altLang="zh-CN" b="1" dirty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填“大”或“小”</a:t>
            </a:r>
            <a:r>
              <a:rPr lang="en-US" altLang="zh-CN" b="1" dirty="0">
                <a:latin typeface="+mn-ea"/>
                <a:ea typeface="+mn-ea"/>
              </a:rPr>
              <a:t>)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zh-CN" altLang="en-US" b="1" i="1" dirty="0">
              <a:latin typeface="+mn-ea"/>
              <a:ea typeface="+mn-ea"/>
            </a:endParaRPr>
          </a:p>
        </p:txBody>
      </p:sp>
      <p:pic>
        <p:nvPicPr>
          <p:cNvPr id="58376" name="Picture 8" descr="30adcbef76094b3635d4f759a0cc7cd98c109dc4"/>
          <p:cNvPicPr>
            <a:picLocks noChangeAspect="1" noChangeArrowheads="1"/>
          </p:cNvPicPr>
          <p:nvPr/>
        </p:nvPicPr>
        <p:blipFill rotWithShape="1">
          <a:blip r:embed="rId2" cstate="print"/>
          <a:srcRect l="9210" b="4637"/>
          <a:stretch/>
        </p:blipFill>
        <p:spPr bwMode="auto">
          <a:xfrm>
            <a:off x="755576" y="3645024"/>
            <a:ext cx="7394939" cy="2269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2241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5953125" y="620713"/>
          <a:ext cx="892175" cy="727075"/>
        </p:xfrm>
        <a:graphic>
          <a:graphicData uri="http://schemas.openxmlformats.org/presentationml/2006/ole">
            <p:oleObj spid="_x0000_s100354" name="Equation" r:id="rId4" imgW="457200" imgH="43164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55576" y="208642"/>
            <a:ext cx="8031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解析</a:t>
            </a:r>
            <a:r>
              <a:rPr lang="en-US" altLang="zh-CN" dirty="0" smtClean="0"/>
              <a:t>:(1)</a:t>
            </a:r>
            <a:r>
              <a:rPr lang="zh-CN" altLang="zh-CN" dirty="0" smtClean="0"/>
              <a:t>平均速度是指某段时间内的路程与这段时间的比值</a:t>
            </a:r>
            <a:r>
              <a:rPr lang="en-US" altLang="zh-CN" dirty="0" smtClean="0"/>
              <a:t>,</a:t>
            </a:r>
            <a:r>
              <a:rPr lang="zh-CN" altLang="zh-CN" dirty="0" smtClean="0"/>
              <a:t>计算公式为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(2)</a:t>
            </a:r>
            <a:r>
              <a:rPr lang="zh-CN" altLang="zh-CN" dirty="0" smtClean="0"/>
              <a:t>斜面坡度越大</a:t>
            </a:r>
            <a:r>
              <a:rPr lang="en-US" altLang="zh-CN" dirty="0" smtClean="0"/>
              <a:t>,</a:t>
            </a:r>
            <a:r>
              <a:rPr lang="zh-CN" altLang="zh-CN" dirty="0" smtClean="0"/>
              <a:t>小车沿斜面向下加速运动越快</a:t>
            </a:r>
            <a:r>
              <a:rPr lang="en-US" altLang="zh-CN" dirty="0" smtClean="0"/>
              <a:t>,</a:t>
            </a:r>
            <a:r>
              <a:rPr lang="zh-CN" altLang="zh-CN" dirty="0" smtClean="0"/>
              <a:t>过某点的时间会越短</a:t>
            </a:r>
            <a:r>
              <a:rPr lang="en-US" altLang="zh-CN" dirty="0" smtClean="0"/>
              <a:t>,</a:t>
            </a:r>
            <a:r>
              <a:rPr lang="zh-CN" altLang="zh-CN" dirty="0" smtClean="0"/>
              <a:t>计时会越困难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所以为使计时方便</a:t>
            </a:r>
            <a:r>
              <a:rPr lang="en-US" altLang="zh-CN" dirty="0" smtClean="0"/>
              <a:t>,</a:t>
            </a:r>
            <a:r>
              <a:rPr lang="zh-CN" altLang="zh-CN" dirty="0" smtClean="0"/>
              <a:t>斜面坡度应较小</a:t>
            </a:r>
            <a:r>
              <a:rPr lang="en-US" altLang="zh-CN" i="1" dirty="0" smtClean="0"/>
              <a:t>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520" y="2708920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(3)</a:t>
            </a:r>
            <a:r>
              <a:rPr lang="zh-CN" altLang="zh-CN" dirty="0" smtClean="0"/>
              <a:t>由图可知</a:t>
            </a:r>
            <a:r>
              <a:rPr lang="en-US" altLang="zh-CN" dirty="0" smtClean="0"/>
              <a:t>,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A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</a:t>
            </a:r>
            <a:r>
              <a:rPr lang="en-US" altLang="zh-CN" dirty="0" err="1" smtClean="0"/>
              <a:t>cm,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B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5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</a:t>
            </a:r>
            <a:r>
              <a:rPr lang="en-US" altLang="zh-CN" dirty="0" err="1" smtClean="0"/>
              <a:t>cm,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C</a:t>
            </a:r>
            <a:r>
              <a:rPr lang="en-US" altLang="zh-CN" i="1" dirty="0" smtClean="0"/>
              <a:t>=</a:t>
            </a:r>
          </a:p>
          <a:p>
            <a:r>
              <a:rPr lang="en-US" altLang="zh-CN" dirty="0" smtClean="0"/>
              <a:t>0 </a:t>
            </a:r>
            <a:r>
              <a:rPr lang="en-US" altLang="zh-CN" dirty="0" err="1" smtClean="0"/>
              <a:t>cm,</a:t>
            </a:r>
            <a:r>
              <a:rPr lang="en-US" altLang="zh-CN" i="1" dirty="0" err="1" smtClean="0"/>
              <a:t>t</a:t>
            </a:r>
            <a:r>
              <a:rPr lang="en-US" altLang="zh-CN" i="1" baseline="-25000" dirty="0" err="1" smtClean="0"/>
              <a:t>A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15:35:20,</a:t>
            </a:r>
            <a:r>
              <a:rPr lang="en-US" altLang="zh-CN" i="1" dirty="0" smtClean="0"/>
              <a:t>t</a:t>
            </a:r>
            <a:r>
              <a:rPr lang="en-US" altLang="zh-CN" i="1" baseline="-25000" dirty="0" smtClean="0"/>
              <a:t>B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15:35:22,</a:t>
            </a:r>
            <a:r>
              <a:rPr lang="en-US" altLang="zh-CN" i="1" dirty="0" smtClean="0"/>
              <a:t>t</a:t>
            </a:r>
            <a:r>
              <a:rPr lang="en-US" altLang="zh-CN" i="1" baseline="-25000" dirty="0" smtClean="0"/>
              <a:t>C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15:35:23</a:t>
            </a:r>
            <a:r>
              <a:rPr lang="en-US" altLang="zh-CN" i="1" dirty="0" smtClean="0"/>
              <a:t>.</a:t>
            </a:r>
            <a:r>
              <a:rPr lang="zh-CN" altLang="zh-CN" dirty="0" smtClean="0"/>
              <a:t>所以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AB</a:t>
            </a:r>
            <a:r>
              <a:rPr lang="en-US" altLang="zh-CN" i="1" dirty="0" smtClean="0"/>
              <a:t>=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A</a:t>
            </a:r>
            <a:r>
              <a:rPr lang="en-US" altLang="zh-CN" i="1" dirty="0" err="1" smtClean="0"/>
              <a:t>-s</a:t>
            </a:r>
            <a:r>
              <a:rPr lang="en-US" altLang="zh-CN" i="1" baseline="-25000" dirty="0" err="1" smtClean="0"/>
              <a:t>B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cm</a:t>
            </a:r>
            <a:r>
              <a:rPr lang="en-US" altLang="zh-CN" i="1" dirty="0" smtClean="0"/>
              <a:t>-</a:t>
            </a:r>
            <a:r>
              <a:rPr lang="en-US" altLang="zh-CN" dirty="0" smtClean="0"/>
              <a:t>5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cm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5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</a:t>
            </a:r>
            <a:r>
              <a:rPr lang="en-US" altLang="zh-CN" dirty="0" err="1" smtClean="0"/>
              <a:t>cm,</a:t>
            </a:r>
            <a:r>
              <a:rPr lang="en-US" altLang="zh-CN" i="1" dirty="0" err="1" smtClean="0"/>
              <a:t>t</a:t>
            </a:r>
            <a:r>
              <a:rPr lang="en-US" altLang="zh-CN" i="1" baseline="-25000" dirty="0" err="1" smtClean="0"/>
              <a:t>BC</a:t>
            </a:r>
            <a:r>
              <a:rPr lang="en-US" altLang="zh-CN" i="1" dirty="0" smtClean="0"/>
              <a:t>=</a:t>
            </a:r>
          </a:p>
          <a:p>
            <a:r>
              <a:rPr lang="en-US" altLang="zh-CN" dirty="0" smtClean="0"/>
              <a:t>1 </a:t>
            </a:r>
            <a:r>
              <a:rPr lang="en-US" altLang="zh-CN" dirty="0" err="1" smtClean="0"/>
              <a:t>s,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AC</a:t>
            </a:r>
            <a:r>
              <a:rPr lang="en-US" altLang="zh-CN" i="1" dirty="0" smtClean="0"/>
              <a:t>=</a:t>
            </a:r>
            <a:r>
              <a:rPr lang="en-US" altLang="zh-CN" i="1" dirty="0" err="1" smtClean="0"/>
              <a:t>s</a:t>
            </a:r>
            <a:r>
              <a:rPr lang="en-US" altLang="zh-CN" i="1" baseline="-25000" dirty="0" err="1" smtClean="0"/>
              <a:t>A</a:t>
            </a:r>
            <a:r>
              <a:rPr lang="en-US" altLang="zh-CN" i="1" dirty="0" err="1" smtClean="0"/>
              <a:t>-s</a:t>
            </a:r>
            <a:r>
              <a:rPr lang="en-US" altLang="zh-CN" i="1" baseline="-25000" dirty="0" err="1" smtClean="0"/>
              <a:t>C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cm</a:t>
            </a:r>
            <a:r>
              <a:rPr lang="en-US" altLang="zh-CN" i="1" dirty="0" smtClean="0"/>
              <a:t>-</a:t>
            </a:r>
            <a:r>
              <a:rPr lang="en-US" altLang="zh-CN" dirty="0" smtClean="0"/>
              <a:t>0 cm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00 cm,</a:t>
            </a:r>
            <a:r>
              <a:rPr lang="en-US" altLang="zh-CN" i="1" dirty="0" smtClean="0"/>
              <a:t>             </a:t>
            </a:r>
          </a:p>
          <a:p>
            <a:r>
              <a:rPr lang="en-US" altLang="zh-CN" i="1" dirty="0" smtClean="0"/>
              <a:t>                                </a:t>
            </a:r>
          </a:p>
          <a:p>
            <a:r>
              <a:rPr lang="en-US" altLang="zh-CN" i="1" dirty="0" smtClean="0"/>
              <a:t>                                 =</a:t>
            </a:r>
            <a:r>
              <a:rPr lang="en-US" altLang="zh-CN" dirty="0" smtClean="0"/>
              <a:t>3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3 cm/s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033 m/s.</a:t>
            </a:r>
            <a:endParaRPr lang="zh-CN" altLang="en-US" dirty="0"/>
          </a:p>
        </p:txBody>
      </p:sp>
      <p:graphicFrame>
        <p:nvGraphicFramePr>
          <p:cNvPr id="100355" name="Object 3"/>
          <p:cNvGraphicFramePr>
            <a:graphicFrameLocks noChangeAspect="1"/>
          </p:cNvGraphicFramePr>
          <p:nvPr/>
        </p:nvGraphicFramePr>
        <p:xfrm>
          <a:off x="214313" y="4929188"/>
          <a:ext cx="3721100" cy="863600"/>
        </p:xfrm>
        <a:graphic>
          <a:graphicData uri="http://schemas.openxmlformats.org/presentationml/2006/ole">
            <p:oleObj spid="_x0000_s100355" name="Equation" r:id="rId5" imgW="1968480" imgH="45720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9512" y="5661248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altLang="zh-CN" dirty="0" smtClean="0"/>
              <a:t>(4)</a:t>
            </a:r>
            <a:r>
              <a:rPr lang="zh-CN" altLang="zh-CN" dirty="0" smtClean="0"/>
              <a:t>计时晚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所计时间偏小</a:t>
            </a:r>
            <a:r>
              <a:rPr lang="en-US" altLang="zh-CN" dirty="0" smtClean="0"/>
              <a:t>,</a:t>
            </a:r>
            <a:r>
              <a:rPr lang="zh-CN" altLang="zh-CN" dirty="0" smtClean="0"/>
              <a:t>用公式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算出的速度偏大</a:t>
            </a:r>
            <a:r>
              <a:rPr lang="en-US" altLang="zh-CN" i="1" dirty="0" smtClean="0"/>
              <a:t>.</a:t>
            </a:r>
            <a:endParaRPr lang="zh-CN" alt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5876925" y="5661025"/>
          <a:ext cx="771525" cy="728663"/>
        </p:xfrm>
        <a:graphic>
          <a:graphicData uri="http://schemas.openxmlformats.org/presentationml/2006/ole">
            <p:oleObj spid="_x0000_s100356" name="Equation" r:id="rId6" imgW="457200" imgH="431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51520" y="692696"/>
            <a:ext cx="856964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+mn-ea"/>
                <a:ea typeface="+mn-ea"/>
              </a:rPr>
              <a:t>3</a:t>
            </a:r>
            <a:r>
              <a:rPr lang="en-US" altLang="zh-CN" b="1" i="1" dirty="0">
                <a:latin typeface="+mn-ea"/>
                <a:ea typeface="+mn-ea"/>
              </a:rPr>
              <a:t>.</a:t>
            </a:r>
            <a:r>
              <a:rPr lang="zh-CN" altLang="en-US" b="1" dirty="0">
                <a:latin typeface="+mn-ea"/>
                <a:ea typeface="+mn-ea"/>
              </a:rPr>
              <a:t>小明在“测小车的平均速度”的实验中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设计了如图的实验装置</a:t>
            </a:r>
            <a:r>
              <a:rPr lang="en-US" altLang="zh-CN" b="1" dirty="0">
                <a:latin typeface="+mn-ea"/>
                <a:ea typeface="+mn-ea"/>
              </a:rPr>
              <a:t>:</a:t>
            </a:r>
            <a:r>
              <a:rPr lang="zh-CN" altLang="en-US" b="1" dirty="0">
                <a:latin typeface="+mn-ea"/>
                <a:ea typeface="+mn-ea"/>
              </a:rPr>
              <a:t>小车从带刻度</a:t>
            </a:r>
            <a:r>
              <a:rPr lang="en-US" altLang="zh-CN" b="1" dirty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分度值为</a:t>
            </a:r>
            <a:r>
              <a:rPr lang="en-US" altLang="zh-CN" b="1" dirty="0">
                <a:latin typeface="+mn-ea"/>
                <a:ea typeface="+mn-ea"/>
              </a:rPr>
              <a:t>1 mm)</a:t>
            </a:r>
            <a:r>
              <a:rPr lang="zh-CN" altLang="en-US" b="1" dirty="0">
                <a:latin typeface="+mn-ea"/>
                <a:ea typeface="+mn-ea"/>
              </a:rPr>
              <a:t>的斜面顶端由静止下滑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图中给了小车到达</a:t>
            </a:r>
            <a:r>
              <a:rPr lang="en-US" altLang="zh-CN" b="1" i="1" dirty="0">
                <a:latin typeface="+mn-ea"/>
                <a:ea typeface="+mn-ea"/>
              </a:rPr>
              <a:t>A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en-US" altLang="zh-CN" b="1" i="1" dirty="0">
                <a:latin typeface="+mn-ea"/>
                <a:ea typeface="+mn-ea"/>
              </a:rPr>
              <a:t>B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en-US" altLang="zh-CN" b="1" i="1" dirty="0">
                <a:latin typeface="+mn-ea"/>
                <a:ea typeface="+mn-ea"/>
              </a:rPr>
              <a:t>C</a:t>
            </a:r>
            <a:r>
              <a:rPr lang="zh-CN" altLang="en-US" b="1" dirty="0">
                <a:latin typeface="+mn-ea"/>
                <a:ea typeface="+mn-ea"/>
              </a:rPr>
              <a:t>三处时电子表的显示</a:t>
            </a:r>
            <a:r>
              <a:rPr lang="en-US" altLang="zh-CN" b="1" i="1" dirty="0">
                <a:latin typeface="+mn-ea"/>
                <a:ea typeface="+mn-ea"/>
              </a:rPr>
              <a:t>.</a:t>
            </a:r>
            <a:endParaRPr lang="en-US" altLang="zh-CN" b="1" dirty="0">
              <a:latin typeface="+mn-ea"/>
              <a:ea typeface="+mn-ea"/>
            </a:endParaRPr>
          </a:p>
          <a:p>
            <a:r>
              <a:rPr lang="en-US" altLang="zh-CN" b="1" dirty="0">
                <a:latin typeface="+mn-ea"/>
                <a:ea typeface="+mn-ea"/>
              </a:rPr>
              <a:t>(1)</a:t>
            </a:r>
            <a:r>
              <a:rPr lang="zh-CN" altLang="en-US" b="1" dirty="0">
                <a:latin typeface="+mn-ea"/>
                <a:ea typeface="+mn-ea"/>
              </a:rPr>
              <a:t>该实验是根据公式</a:t>
            </a:r>
            <a:r>
              <a:rPr lang="zh-CN" altLang="en-US" b="1" i="1" u="sng" dirty="0">
                <a:latin typeface="+mn-ea"/>
                <a:ea typeface="+mn-ea"/>
              </a:rPr>
              <a:t>　　　　</a:t>
            </a:r>
            <a:r>
              <a:rPr lang="zh-CN" altLang="en-US" b="1" i="1" u="sng" dirty="0" smtClean="0">
                <a:latin typeface="+mn-ea"/>
                <a:ea typeface="+mn-ea"/>
              </a:rPr>
              <a:t>  </a:t>
            </a:r>
            <a:r>
              <a:rPr lang="zh-CN" altLang="en-US" b="1" dirty="0" smtClean="0">
                <a:latin typeface="+mn-ea"/>
                <a:ea typeface="+mn-ea"/>
              </a:rPr>
              <a:t>进行</a:t>
            </a:r>
            <a:r>
              <a:rPr lang="zh-CN" altLang="en-US" b="1" dirty="0">
                <a:latin typeface="+mn-ea"/>
                <a:ea typeface="+mn-ea"/>
              </a:rPr>
              <a:t>测量的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en-US" altLang="zh-CN" b="1" dirty="0">
              <a:latin typeface="+mn-ea"/>
              <a:ea typeface="+mn-ea"/>
            </a:endParaRPr>
          </a:p>
          <a:p>
            <a:r>
              <a:rPr lang="en-US" altLang="zh-CN" b="1" dirty="0">
                <a:latin typeface="+mn-ea"/>
                <a:ea typeface="+mn-ea"/>
              </a:rPr>
              <a:t>(2)</a:t>
            </a:r>
            <a:r>
              <a:rPr lang="zh-CN" altLang="en-US" b="1" dirty="0">
                <a:latin typeface="+mn-ea"/>
                <a:ea typeface="+mn-ea"/>
              </a:rPr>
              <a:t>实验中为了方便计时</a:t>
            </a:r>
            <a:r>
              <a:rPr lang="en-US" altLang="zh-CN" b="1" dirty="0" smtClean="0">
                <a:latin typeface="+mn-ea"/>
                <a:ea typeface="+mn-ea"/>
              </a:rPr>
              <a:t>,</a:t>
            </a:r>
          </a:p>
          <a:p>
            <a:r>
              <a:rPr lang="zh-CN" altLang="en-US" b="1" dirty="0" smtClean="0">
                <a:latin typeface="+mn-ea"/>
                <a:ea typeface="+mn-ea"/>
              </a:rPr>
              <a:t>应</a:t>
            </a:r>
            <a:r>
              <a:rPr lang="zh-CN" altLang="en-US" b="1" dirty="0">
                <a:latin typeface="+mn-ea"/>
                <a:ea typeface="+mn-ea"/>
              </a:rPr>
              <a:t>使斜面坡度</a:t>
            </a:r>
            <a:r>
              <a:rPr lang="zh-CN" altLang="en-US" b="1" dirty="0" smtClean="0">
                <a:latin typeface="+mn-ea"/>
                <a:ea typeface="+mn-ea"/>
              </a:rPr>
              <a:t>较</a:t>
            </a:r>
            <a:r>
              <a:rPr lang="zh-CN" altLang="en-US" b="1" i="1" u="sng" dirty="0" smtClean="0">
                <a:latin typeface="+mn-ea"/>
                <a:ea typeface="+mn-ea"/>
              </a:rPr>
              <a:t>     </a:t>
            </a: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填“大”或“小”</a:t>
            </a:r>
            <a:r>
              <a:rPr lang="en-US" altLang="zh-CN" b="1" dirty="0">
                <a:latin typeface="+mn-ea"/>
                <a:ea typeface="+mn-ea"/>
              </a:rPr>
              <a:t>)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en-US" altLang="zh-CN" b="1" dirty="0">
              <a:latin typeface="+mn-ea"/>
              <a:ea typeface="+mn-ea"/>
            </a:endParaRPr>
          </a:p>
        </p:txBody>
      </p:sp>
      <p:pic>
        <p:nvPicPr>
          <p:cNvPr id="58376" name="Picture 8" descr="30adcbef76094b3635d4f759a0cc7cd98c109dc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93096"/>
            <a:ext cx="7508078" cy="2193789"/>
          </a:xfrm>
          <a:prstGeom prst="rect">
            <a:avLst/>
          </a:prstGeom>
          <a:noFill/>
        </p:spPr>
      </p:pic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3347864" y="3573016"/>
            <a:ext cx="64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a typeface="黑体" pitchFamily="2" charset="-122"/>
              </a:rPr>
              <a:t>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40655285"/>
              </p:ext>
            </p:extLst>
          </p:nvPr>
        </p:nvGraphicFramePr>
        <p:xfrm>
          <a:off x="4714876" y="2251972"/>
          <a:ext cx="1152127" cy="962714"/>
        </p:xfrm>
        <a:graphic>
          <a:graphicData uri="http://schemas.openxmlformats.org/presentationml/2006/ole">
            <p:oleObj spid="_x0000_s104450" name="Equation" r:id="rId4" imgW="355292" imgH="39335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434405" y="2949114"/>
            <a:ext cx="74580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宋体" charset="-122"/>
              </a:rPr>
              <a:t>1</a:t>
            </a:r>
            <a:r>
              <a:rPr lang="zh-CN" altLang="en-US" sz="2400" b="1" dirty="0">
                <a:latin typeface="宋体" charset="-122"/>
              </a:rPr>
              <a:t>．小车运动距离为车头到</a:t>
            </a:r>
            <a:r>
              <a:rPr lang="zh-CN" altLang="en-US" sz="2400" b="1" dirty="0" smtClean="0">
                <a:latin typeface="宋体" charset="-122"/>
              </a:rPr>
              <a:t>车头或车尾到车尾的</a:t>
            </a:r>
            <a:r>
              <a:rPr lang="zh-CN" altLang="en-US" sz="2400" b="1" dirty="0">
                <a:latin typeface="宋体" charset="-122"/>
              </a:rPr>
              <a:t>距离</a:t>
            </a:r>
            <a:r>
              <a:rPr lang="zh-CN" altLang="en-US" sz="2400" b="1" dirty="0" smtClean="0">
                <a:latin typeface="宋体" charset="-122"/>
              </a:rPr>
              <a:t>。</a:t>
            </a:r>
            <a:endParaRPr lang="en-US" altLang="zh-CN" sz="2400" b="1" dirty="0">
              <a:latin typeface="宋体" charset="-122"/>
            </a:endParaRPr>
          </a:p>
        </p:txBody>
      </p:sp>
      <p:grpSp>
        <p:nvGrpSpPr>
          <p:cNvPr id="82995" name="Group 51"/>
          <p:cNvGrpSpPr>
            <a:grpSpLocks/>
          </p:cNvGrpSpPr>
          <p:nvPr/>
        </p:nvGrpSpPr>
        <p:grpSpPr bwMode="auto">
          <a:xfrm rot="-863535">
            <a:off x="7226300" y="584200"/>
            <a:ext cx="1006475" cy="698500"/>
            <a:chOff x="1872" y="672"/>
            <a:chExt cx="1296" cy="768"/>
          </a:xfrm>
        </p:grpSpPr>
        <p:sp>
          <p:nvSpPr>
            <p:cNvPr id="14393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4394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4395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82999" name="Group 55"/>
          <p:cNvGrpSpPr>
            <a:grpSpLocks/>
          </p:cNvGrpSpPr>
          <p:nvPr/>
        </p:nvGrpSpPr>
        <p:grpSpPr bwMode="auto">
          <a:xfrm rot="-863535">
            <a:off x="1892300" y="1663700"/>
            <a:ext cx="1006475" cy="698500"/>
            <a:chOff x="1872" y="672"/>
            <a:chExt cx="1296" cy="768"/>
          </a:xfrm>
        </p:grpSpPr>
        <p:sp>
          <p:nvSpPr>
            <p:cNvPr id="14397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4398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4399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83003" name="Line 59"/>
          <p:cNvSpPr>
            <a:spLocks noChangeShapeType="1"/>
          </p:cNvSpPr>
          <p:nvPr/>
        </p:nvSpPr>
        <p:spPr bwMode="auto">
          <a:xfrm flipH="1" flipV="1">
            <a:off x="6997700" y="2921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04" name="Line 60"/>
          <p:cNvSpPr>
            <a:spLocks noChangeShapeType="1"/>
          </p:cNvSpPr>
          <p:nvPr/>
        </p:nvSpPr>
        <p:spPr bwMode="auto">
          <a:xfrm flipH="1" flipV="1">
            <a:off x="1663700" y="13589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05" name="Line 61"/>
          <p:cNvSpPr>
            <a:spLocks noChangeShapeType="1"/>
          </p:cNvSpPr>
          <p:nvPr/>
        </p:nvSpPr>
        <p:spPr bwMode="auto">
          <a:xfrm flipH="1" flipV="1">
            <a:off x="4483100" y="1206500"/>
            <a:ext cx="2286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06" name="Line 62"/>
          <p:cNvSpPr>
            <a:spLocks noChangeShapeType="1"/>
          </p:cNvSpPr>
          <p:nvPr/>
        </p:nvSpPr>
        <p:spPr bwMode="auto">
          <a:xfrm flipV="1">
            <a:off x="4643438" y="836613"/>
            <a:ext cx="2449512" cy="677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07" name="Line 63"/>
          <p:cNvSpPr>
            <a:spLocks noChangeShapeType="1"/>
          </p:cNvSpPr>
          <p:nvPr/>
        </p:nvSpPr>
        <p:spPr bwMode="auto">
          <a:xfrm flipV="1">
            <a:off x="1763713" y="331788"/>
            <a:ext cx="5256212" cy="12239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08" name="Text Box 64"/>
          <p:cNvSpPr txBox="1">
            <a:spLocks noChangeArrowheads="1"/>
          </p:cNvSpPr>
          <p:nvPr/>
        </p:nvSpPr>
        <p:spPr bwMode="auto">
          <a:xfrm>
            <a:off x="3995738" y="523875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FF3300"/>
                </a:solidFill>
                <a:latin typeface="Times New Roman" pitchFamily="18" charset="0"/>
              </a:rPr>
              <a:t>1</a:t>
            </a:r>
            <a:endParaRPr kumimoji="1" lang="en-US" altLang="zh-CN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83009" name="Text Box 65"/>
          <p:cNvSpPr txBox="1">
            <a:spLocks noChangeArrowheads="1"/>
          </p:cNvSpPr>
          <p:nvPr/>
        </p:nvSpPr>
        <p:spPr bwMode="auto">
          <a:xfrm>
            <a:off x="5580063" y="692150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400" b="1">
                <a:latin typeface="Times New Roman" pitchFamily="18" charset="0"/>
              </a:rPr>
              <a:t>S</a:t>
            </a:r>
            <a:r>
              <a:rPr kumimoji="1" lang="en-US" altLang="zh-CN" sz="2400" b="1" baseline="-25000">
                <a:latin typeface="Times New Roman" pitchFamily="18" charset="0"/>
              </a:rPr>
              <a:t>2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83010" name="Text Box 66"/>
          <p:cNvSpPr txBox="1">
            <a:spLocks noChangeArrowheads="1"/>
          </p:cNvSpPr>
          <p:nvPr/>
        </p:nvSpPr>
        <p:spPr bwMode="auto">
          <a:xfrm>
            <a:off x="900113" y="69215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金属挡板</a:t>
            </a:r>
          </a:p>
        </p:txBody>
      </p:sp>
      <p:sp>
        <p:nvSpPr>
          <p:cNvPr id="83011" name="Line 67"/>
          <p:cNvSpPr>
            <a:spLocks noChangeShapeType="1"/>
          </p:cNvSpPr>
          <p:nvPr/>
        </p:nvSpPr>
        <p:spPr bwMode="auto">
          <a:xfrm flipV="1">
            <a:off x="1870075" y="1412875"/>
            <a:ext cx="2701925" cy="749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3012" name="Text Box 68"/>
          <p:cNvSpPr txBox="1">
            <a:spLocks noChangeArrowheads="1"/>
          </p:cNvSpPr>
          <p:nvPr/>
        </p:nvSpPr>
        <p:spPr bwMode="auto">
          <a:xfrm>
            <a:off x="3173413" y="1196975"/>
            <a:ext cx="534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hlink"/>
                </a:solidFill>
                <a:latin typeface="Times New Roman" pitchFamily="18" charset="0"/>
              </a:rPr>
              <a:t>s</a:t>
            </a:r>
            <a:r>
              <a:rPr kumimoji="1" lang="en-US" altLang="zh-CN" sz="2800" b="1" baseline="-25000">
                <a:solidFill>
                  <a:schemeClr val="hlink"/>
                </a:solidFill>
                <a:latin typeface="Times New Roman" pitchFamily="18" charset="0"/>
              </a:rPr>
              <a:t>3</a:t>
            </a:r>
            <a:endParaRPr kumimoji="1" lang="zh-CN" altLang="en-US" sz="2800" b="1" baseline="-250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83013" name="Text Box 69"/>
          <p:cNvSpPr txBox="1">
            <a:spLocks noChangeArrowheads="1"/>
          </p:cNvSpPr>
          <p:nvPr/>
        </p:nvSpPr>
        <p:spPr bwMode="auto">
          <a:xfrm>
            <a:off x="3203575" y="1614488"/>
            <a:ext cx="534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hlink"/>
                </a:solidFill>
                <a:latin typeface="Times New Roman" pitchFamily="18" charset="0"/>
              </a:rPr>
              <a:t>t</a:t>
            </a:r>
            <a:r>
              <a:rPr kumimoji="1" lang="en-US" altLang="zh-CN" sz="2800" b="1" baseline="-25000">
                <a:solidFill>
                  <a:schemeClr val="hlink"/>
                </a:solidFill>
                <a:latin typeface="Times New Roman" pitchFamily="18" charset="0"/>
              </a:rPr>
              <a:t>3</a:t>
            </a:r>
            <a:endParaRPr kumimoji="1" lang="zh-CN" altLang="en-US" sz="2800" b="1" baseline="-250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83014" name="Text Box 70"/>
          <p:cNvSpPr txBox="1">
            <a:spLocks noChangeArrowheads="1"/>
          </p:cNvSpPr>
          <p:nvPr/>
        </p:nvSpPr>
        <p:spPr bwMode="auto">
          <a:xfrm>
            <a:off x="5580063" y="1052513"/>
            <a:ext cx="534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Times New Roman" pitchFamily="18" charset="0"/>
              </a:rPr>
              <a:t>t</a:t>
            </a:r>
            <a:r>
              <a:rPr kumimoji="1" lang="en-US" altLang="zh-CN" b="1" baseline="-25000">
                <a:latin typeface="Times New Roman" pitchFamily="18" charset="0"/>
              </a:rPr>
              <a:t>2</a:t>
            </a:r>
            <a:endParaRPr kumimoji="1" lang="zh-CN" altLang="en-US" b="1" baseline="-25000">
              <a:latin typeface="Times New Roman" pitchFamily="18" charset="0"/>
            </a:endParaRPr>
          </a:p>
        </p:txBody>
      </p:sp>
      <p:sp>
        <p:nvSpPr>
          <p:cNvPr id="83015" name="Text Box 71"/>
          <p:cNvSpPr txBox="1">
            <a:spLocks noChangeArrowheads="1"/>
          </p:cNvSpPr>
          <p:nvPr/>
        </p:nvSpPr>
        <p:spPr bwMode="auto">
          <a:xfrm>
            <a:off x="3924300" y="893763"/>
            <a:ext cx="534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Times New Roman" pitchFamily="18" charset="0"/>
              </a:rPr>
              <a:t>t</a:t>
            </a:r>
            <a:r>
              <a:rPr kumimoji="1" lang="en-US" altLang="zh-CN" sz="2800" b="1" baseline="-25000">
                <a:solidFill>
                  <a:srgbClr val="FF3300"/>
                </a:solidFill>
                <a:latin typeface="Times New Roman" pitchFamily="18" charset="0"/>
              </a:rPr>
              <a:t>1</a:t>
            </a:r>
            <a:endParaRPr kumimoji="1" lang="zh-CN" altLang="en-US" sz="2800" b="1" baseline="-250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4405" y="3501008"/>
            <a:ext cx="71374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宋体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宋体" charset="-122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</a:rPr>
              <a:t>调整斜面呈较小的坡度</a:t>
            </a:r>
            <a:r>
              <a:rPr lang="zh-CN" altLang="en-US" sz="1800" b="1" dirty="0">
                <a:solidFill>
                  <a:srgbClr val="0000FF"/>
                </a:solidFill>
              </a:rPr>
              <a:t>（</a:t>
            </a:r>
            <a:r>
              <a:rPr lang="zh-CN" altLang="zh-CN" sz="1800" b="1" dirty="0">
                <a:solidFill>
                  <a:srgbClr val="0000FF"/>
                </a:solidFill>
              </a:rPr>
              <a:t>主要是为了便于测量小车运动的时间</a:t>
            </a:r>
            <a:r>
              <a:rPr lang="zh-CN" altLang="en-US" sz="1800" b="1" i="1" dirty="0">
                <a:solidFill>
                  <a:srgbClr val="0000FF"/>
                </a:solidFill>
              </a:rPr>
              <a:t>）</a:t>
            </a:r>
            <a:r>
              <a:rPr lang="zh-CN" altLang="en-US" sz="1800" b="1" dirty="0">
                <a:solidFill>
                  <a:prstClr val="black"/>
                </a:solidFill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</a:rPr>
              <a:t>使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小车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charset="-122"/>
              </a:rPr>
              <a:t>从</a:t>
            </a:r>
            <a:r>
              <a:rPr lang="zh-CN" altLang="en-US" sz="2800" b="1" dirty="0">
                <a:solidFill>
                  <a:prstClr val="black"/>
                </a:solidFill>
                <a:latin typeface="宋体" charset="-122"/>
              </a:rPr>
              <a:t>斜面顶端由</a:t>
            </a:r>
            <a:r>
              <a:rPr lang="zh-CN" altLang="en-US" sz="2800" b="1" dirty="0">
                <a:solidFill>
                  <a:srgbClr val="FF0000"/>
                </a:solidFill>
              </a:rPr>
              <a:t>静止</a:t>
            </a:r>
            <a:r>
              <a:rPr lang="zh-CN" altLang="en-US" sz="2800" b="1" dirty="0">
                <a:solidFill>
                  <a:srgbClr val="000000"/>
                </a:solidFill>
              </a:rPr>
              <a:t>释放，可加速下滑即可，并且不会滑落斜面。</a:t>
            </a:r>
            <a:endParaRPr lang="en-US" altLang="zh-CN" sz="2800" b="1" dirty="0">
              <a:solidFill>
                <a:prstClr val="black"/>
              </a:solidFill>
              <a:latin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9853" y="4867706"/>
            <a:ext cx="6274569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宋体" charset="-122"/>
              </a:rPr>
              <a:t>．测量过程中不要改变斜面的坡度。</a:t>
            </a:r>
            <a:endParaRPr lang="en-US" altLang="zh-CN" sz="2800" b="1" dirty="0">
              <a:solidFill>
                <a:prstClr val="black"/>
              </a:solidFill>
              <a:latin typeface="宋体" charset="-122"/>
            </a:endParaRPr>
          </a:p>
          <a:p>
            <a:pPr lvl="0"/>
            <a:r>
              <a:rPr kumimoji="1" lang="en-US" altLang="zh-CN" sz="2400" b="1" dirty="0">
                <a:solidFill>
                  <a:srgbClr val="0000FF"/>
                </a:solidFill>
              </a:rPr>
              <a:t>(</a:t>
            </a:r>
            <a:r>
              <a:rPr kumimoji="1" lang="zh-CN" altLang="en-US" sz="2400" b="1" dirty="0">
                <a:solidFill>
                  <a:srgbClr val="0000FF"/>
                </a:solidFill>
              </a:rPr>
              <a:t>金属挡板的作用：便于测量路程和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时间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)</a:t>
            </a:r>
            <a:endParaRPr kumimoji="1" lang="en-US" altLang="zh-CN" sz="2400" b="1" dirty="0">
              <a:solidFill>
                <a:srgbClr val="0000FF"/>
              </a:solidFill>
            </a:endParaRPr>
          </a:p>
          <a:p>
            <a:pPr lvl="0"/>
            <a:r>
              <a:rPr kumimoji="1" lang="en-US" altLang="zh-CN" sz="2400" b="1" dirty="0">
                <a:solidFill>
                  <a:srgbClr val="0000FF"/>
                </a:solidFill>
              </a:rPr>
              <a:t>(</a:t>
            </a:r>
            <a:r>
              <a:rPr kumimoji="1" lang="zh-CN" altLang="en-US" sz="2400" b="1" dirty="0">
                <a:solidFill>
                  <a:srgbClr val="0000FF"/>
                </a:solidFill>
              </a:rPr>
              <a:t>斜面的作用：改变小车下滑的速度</a:t>
            </a:r>
            <a:r>
              <a:rPr kumimoji="1" lang="en-US" altLang="zh-CN" sz="2400" b="1" dirty="0">
                <a:solidFill>
                  <a:srgbClr val="0000FF"/>
                </a:solidFill>
              </a:rPr>
              <a:t>)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31913" y="1196975"/>
            <a:ext cx="7315200" cy="1600200"/>
            <a:chOff x="1331913" y="1196975"/>
            <a:chExt cx="7315200" cy="1600200"/>
          </a:xfrm>
        </p:grpSpPr>
        <p:grpSp>
          <p:nvGrpSpPr>
            <p:cNvPr id="82946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14344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5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6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4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14347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8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9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0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1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2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3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4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5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6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7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8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9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0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1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2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3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6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8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9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1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2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3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4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5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6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7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8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9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0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1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2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3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4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7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8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9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0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1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566283" y="3428851"/>
            <a:ext cx="7782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prstClr val="black"/>
                </a:solidFill>
                <a:latin typeface="宋体" charset="-122"/>
              </a:rPr>
              <a:t>注意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3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83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8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8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8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83003" grpId="0" animBg="1"/>
      <p:bldP spid="83004" grpId="0" animBg="1"/>
      <p:bldP spid="83005" grpId="0" animBg="1"/>
      <p:bldP spid="83006" grpId="0" animBg="1"/>
      <p:bldP spid="83007" grpId="0" animBg="1"/>
      <p:bldP spid="83008" grpId="0" autoUpdateAnimBg="0"/>
      <p:bldP spid="83009" grpId="0" autoUpdateAnimBg="0"/>
      <p:bldP spid="83010" grpId="0" autoUpdateAnimBg="0"/>
      <p:bldP spid="83011" grpId="0" animBg="1"/>
      <p:bldP spid="83012" grpId="0" autoUpdateAnimBg="0"/>
      <p:bldP spid="83013" grpId="0" autoUpdateAnimBg="0"/>
      <p:bldP spid="83014" grpId="0" autoUpdateAnimBg="0"/>
      <p:bldP spid="83015" grpId="0" autoUpdateAnimBg="0"/>
      <p:bldP spid="2" grpId="0"/>
      <p:bldP spid="3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79512" y="442407"/>
            <a:ext cx="8893175" cy="29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b="1" dirty="0">
                <a:latin typeface="+mn-ea"/>
                <a:ea typeface="+mn-ea"/>
              </a:rPr>
              <a:t>   </a:t>
            </a: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en-US" altLang="zh-CN" b="1" dirty="0">
                <a:latin typeface="+mn-ea"/>
                <a:ea typeface="+mn-ea"/>
              </a:rPr>
              <a:t>3)</a:t>
            </a:r>
            <a:r>
              <a:rPr lang="zh-CN" altLang="en-US" b="1" dirty="0">
                <a:latin typeface="+mn-ea"/>
                <a:ea typeface="+mn-ea"/>
              </a:rPr>
              <a:t>请根据图中所给信息回答</a:t>
            </a:r>
            <a:r>
              <a:rPr lang="en-US" altLang="zh-CN" b="1" dirty="0">
                <a:latin typeface="+mn-ea"/>
                <a:ea typeface="+mn-ea"/>
              </a:rPr>
              <a:t>:</a:t>
            </a:r>
            <a:endParaRPr lang="en-US" altLang="zh-CN" b="1" i="1" dirty="0">
              <a:latin typeface="+mn-ea"/>
              <a:ea typeface="+mn-ea"/>
            </a:endParaRPr>
          </a:p>
          <a:p>
            <a:pPr>
              <a:lnSpc>
                <a:spcPts val="4500"/>
              </a:lnSpc>
            </a:pPr>
            <a:r>
              <a:rPr lang="en-US" altLang="zh-CN" b="1" dirty="0" err="1" smtClean="0">
                <a:latin typeface="+mn-ea"/>
                <a:ea typeface="+mn-ea"/>
              </a:rPr>
              <a:t>s</a:t>
            </a:r>
            <a:r>
              <a:rPr lang="en-US" altLang="zh-CN" b="1" baseline="-10000" dirty="0" err="1">
                <a:latin typeface="+mn-ea"/>
                <a:ea typeface="+mn-ea"/>
              </a:rPr>
              <a:t>AB</a:t>
            </a:r>
            <a:r>
              <a:rPr lang="en-US" altLang="zh-CN" b="1" dirty="0">
                <a:latin typeface="+mn-ea"/>
                <a:ea typeface="+mn-ea"/>
              </a:rPr>
              <a:t>=</a:t>
            </a:r>
            <a:r>
              <a:rPr lang="zh-CN" altLang="en-US" b="1" u="sng" dirty="0">
                <a:latin typeface="+mn-ea"/>
                <a:ea typeface="+mn-ea"/>
              </a:rPr>
              <a:t>　　</a:t>
            </a:r>
            <a:r>
              <a:rPr lang="zh-CN" altLang="en-US" b="1" u="sng" dirty="0" smtClean="0">
                <a:latin typeface="+mn-ea"/>
                <a:ea typeface="+mn-ea"/>
              </a:rPr>
              <a:t>  </a:t>
            </a:r>
            <a:r>
              <a:rPr lang="en-US" altLang="zh-CN" b="1" dirty="0" smtClean="0">
                <a:latin typeface="+mn-ea"/>
                <a:ea typeface="+mn-ea"/>
              </a:rPr>
              <a:t>cm, </a:t>
            </a:r>
            <a:r>
              <a:rPr lang="en-US" altLang="zh-CN" b="1" dirty="0" err="1">
                <a:latin typeface="+mn-ea"/>
                <a:ea typeface="+mn-ea"/>
              </a:rPr>
              <a:t>t</a:t>
            </a:r>
            <a:r>
              <a:rPr lang="en-US" altLang="zh-CN" b="1" baseline="-10000" dirty="0" err="1">
                <a:latin typeface="+mn-ea"/>
                <a:ea typeface="+mn-ea"/>
              </a:rPr>
              <a:t>BC</a:t>
            </a:r>
            <a:r>
              <a:rPr lang="en-US" altLang="zh-CN" b="1" dirty="0">
                <a:latin typeface="+mn-ea"/>
                <a:ea typeface="+mn-ea"/>
              </a:rPr>
              <a:t>=</a:t>
            </a:r>
            <a:r>
              <a:rPr lang="zh-CN" altLang="en-US" b="1" u="sng" dirty="0">
                <a:latin typeface="+mn-ea"/>
                <a:ea typeface="+mn-ea"/>
              </a:rPr>
              <a:t>　</a:t>
            </a:r>
            <a:r>
              <a:rPr lang="zh-CN" altLang="en-US" b="1" u="sng" dirty="0" smtClean="0">
                <a:latin typeface="+mn-ea"/>
                <a:ea typeface="+mn-ea"/>
              </a:rPr>
              <a:t> </a:t>
            </a:r>
            <a:r>
              <a:rPr lang="en-US" altLang="zh-CN" b="1" dirty="0" smtClean="0">
                <a:latin typeface="+mn-ea"/>
                <a:ea typeface="+mn-ea"/>
              </a:rPr>
              <a:t>s, </a:t>
            </a:r>
            <a:r>
              <a:rPr lang="en-US" altLang="zh-CN" b="1" dirty="0" err="1" smtClean="0">
                <a:latin typeface="+mn-ea"/>
                <a:ea typeface="+mn-ea"/>
              </a:rPr>
              <a:t>v</a:t>
            </a:r>
            <a:r>
              <a:rPr lang="en-US" altLang="zh-CN" b="1" baseline="-10000" dirty="0" err="1">
                <a:latin typeface="+mn-ea"/>
                <a:ea typeface="+mn-ea"/>
              </a:rPr>
              <a:t>AC</a:t>
            </a:r>
            <a:r>
              <a:rPr lang="en-US" altLang="zh-CN" b="1" dirty="0" smtClean="0">
                <a:latin typeface="+mn-ea"/>
                <a:ea typeface="+mn-ea"/>
              </a:rPr>
              <a:t>=</a:t>
            </a:r>
            <a:r>
              <a:rPr lang="zh-CN" altLang="en-US" b="1" u="sng" dirty="0" smtClean="0">
                <a:latin typeface="+mn-ea"/>
                <a:ea typeface="+mn-ea"/>
              </a:rPr>
              <a:t>　    </a:t>
            </a:r>
            <a:r>
              <a:rPr lang="en-US" altLang="zh-CN" b="1" dirty="0" smtClean="0">
                <a:latin typeface="+mn-ea"/>
                <a:ea typeface="+mn-ea"/>
              </a:rPr>
              <a:t>m/s</a:t>
            </a:r>
            <a:r>
              <a:rPr lang="en-US" altLang="zh-CN" b="1" dirty="0">
                <a:latin typeface="+mn-ea"/>
                <a:ea typeface="+mn-ea"/>
              </a:rPr>
              <a:t>. </a:t>
            </a:r>
          </a:p>
          <a:p>
            <a:pPr>
              <a:lnSpc>
                <a:spcPts val="4500"/>
              </a:lnSpc>
            </a:pPr>
            <a:r>
              <a:rPr lang="en-US" altLang="zh-CN" b="1" dirty="0" smtClean="0">
                <a:latin typeface="+mn-ea"/>
                <a:ea typeface="+mn-ea"/>
              </a:rPr>
              <a:t>(</a:t>
            </a:r>
            <a:r>
              <a:rPr lang="en-US" altLang="zh-CN" b="1" dirty="0">
                <a:latin typeface="+mn-ea"/>
                <a:ea typeface="+mn-ea"/>
              </a:rPr>
              <a:t>4)</a:t>
            </a:r>
            <a:r>
              <a:rPr lang="zh-CN" altLang="en-US" b="1" dirty="0">
                <a:latin typeface="+mn-ea"/>
                <a:ea typeface="+mn-ea"/>
              </a:rPr>
              <a:t>实验前必须学会熟练使用电子表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如果让小车过了</a:t>
            </a:r>
            <a:r>
              <a:rPr lang="en-US" altLang="zh-CN" b="1" i="1" dirty="0">
                <a:latin typeface="+mn-ea"/>
                <a:ea typeface="+mn-ea"/>
              </a:rPr>
              <a:t>A</a:t>
            </a:r>
            <a:r>
              <a:rPr lang="zh-CN" altLang="en-US" b="1" dirty="0">
                <a:latin typeface="+mn-ea"/>
                <a:ea typeface="+mn-ea"/>
              </a:rPr>
              <a:t>点后才开始计时</a:t>
            </a:r>
            <a:r>
              <a:rPr lang="en-US" altLang="zh-CN" b="1" dirty="0">
                <a:latin typeface="+mn-ea"/>
                <a:ea typeface="+mn-ea"/>
              </a:rPr>
              <a:t>,</a:t>
            </a:r>
            <a:r>
              <a:rPr lang="zh-CN" altLang="en-US" b="1" dirty="0">
                <a:latin typeface="+mn-ea"/>
                <a:ea typeface="+mn-ea"/>
              </a:rPr>
              <a:t>则会使所测</a:t>
            </a:r>
            <a:r>
              <a:rPr lang="en-US" altLang="zh-CN" b="1" i="1" dirty="0" smtClean="0">
                <a:latin typeface="+mn-ea"/>
                <a:ea typeface="+mn-ea"/>
              </a:rPr>
              <a:t>AC </a:t>
            </a:r>
            <a:r>
              <a:rPr lang="zh-CN" altLang="en-US" b="1" dirty="0" smtClean="0">
                <a:latin typeface="+mn-ea"/>
                <a:ea typeface="+mn-ea"/>
              </a:rPr>
              <a:t>段</a:t>
            </a:r>
            <a:r>
              <a:rPr lang="zh-CN" altLang="en-US" b="1" dirty="0">
                <a:latin typeface="+mn-ea"/>
                <a:ea typeface="+mn-ea"/>
              </a:rPr>
              <a:t>的平均速度</a:t>
            </a:r>
            <a:r>
              <a:rPr lang="en-US" altLang="zh-CN" b="1" i="1" dirty="0" err="1" smtClean="0">
                <a:latin typeface="+mn-ea"/>
                <a:ea typeface="+mn-ea"/>
              </a:rPr>
              <a:t>v</a:t>
            </a:r>
            <a:r>
              <a:rPr lang="en-US" altLang="zh-CN" b="1" baseline="-10000" dirty="0" err="1">
                <a:latin typeface="+mn-ea"/>
                <a:ea typeface="+mn-ea"/>
              </a:rPr>
              <a:t>AC</a:t>
            </a:r>
            <a:r>
              <a:rPr lang="en-US" altLang="zh-CN" b="1" i="1" dirty="0">
                <a:latin typeface="+mn-ea"/>
                <a:ea typeface="+mn-ea"/>
              </a:rPr>
              <a:t> </a:t>
            </a:r>
            <a:r>
              <a:rPr lang="zh-CN" altLang="en-US" b="1" dirty="0" smtClean="0">
                <a:latin typeface="+mn-ea"/>
                <a:ea typeface="+mn-ea"/>
              </a:rPr>
              <a:t>偏</a:t>
            </a:r>
            <a:r>
              <a:rPr lang="zh-CN" altLang="en-US" b="1" i="1" u="sng" dirty="0">
                <a:latin typeface="+mn-ea"/>
                <a:ea typeface="+mn-ea"/>
              </a:rPr>
              <a:t>　　</a:t>
            </a:r>
            <a:r>
              <a:rPr lang="en-US" altLang="zh-CN" b="1" dirty="0">
                <a:latin typeface="+mn-ea"/>
                <a:ea typeface="+mn-ea"/>
              </a:rPr>
              <a:t>(</a:t>
            </a:r>
            <a:r>
              <a:rPr lang="zh-CN" altLang="en-US" b="1" dirty="0">
                <a:latin typeface="+mn-ea"/>
                <a:ea typeface="+mn-ea"/>
              </a:rPr>
              <a:t>填“大”或“小”</a:t>
            </a:r>
            <a:r>
              <a:rPr lang="en-US" altLang="zh-CN" b="1" dirty="0">
                <a:latin typeface="+mn-ea"/>
                <a:ea typeface="+mn-ea"/>
              </a:rPr>
              <a:t>)</a:t>
            </a:r>
            <a:r>
              <a:rPr lang="en-US" altLang="zh-CN" b="1" i="1" dirty="0">
                <a:latin typeface="+mn-ea"/>
                <a:ea typeface="+mn-ea"/>
              </a:rPr>
              <a:t>. </a:t>
            </a:r>
            <a:endParaRPr lang="zh-CN" altLang="en-US" b="1" i="1" dirty="0">
              <a:latin typeface="+mn-ea"/>
              <a:ea typeface="+mn-ea"/>
            </a:endParaRPr>
          </a:p>
        </p:txBody>
      </p:sp>
      <p:pic>
        <p:nvPicPr>
          <p:cNvPr id="58376" name="Picture 8" descr="30adcbef76094b3635d4f759a0cc7cd98c109dc4"/>
          <p:cNvPicPr>
            <a:picLocks noChangeAspect="1" noChangeArrowheads="1"/>
          </p:cNvPicPr>
          <p:nvPr/>
        </p:nvPicPr>
        <p:blipFill rotWithShape="1">
          <a:blip r:embed="rId2" cstate="print"/>
          <a:srcRect l="9210" b="4637"/>
          <a:stretch/>
        </p:blipFill>
        <p:spPr bwMode="auto">
          <a:xfrm>
            <a:off x="755576" y="3645024"/>
            <a:ext cx="7394939" cy="2269569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1242145" y="1052736"/>
            <a:ext cx="973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en-US" altLang="zh-CN" b="1" i="1" dirty="0" smtClean="0">
                <a:solidFill>
                  <a:srgbClr val="FF0000"/>
                </a:solidFill>
              </a:rPr>
              <a:t>.</a:t>
            </a:r>
            <a:r>
              <a:rPr lang="en-US" altLang="zh-CN" b="1" dirty="0" smtClean="0">
                <a:solidFill>
                  <a:srgbClr val="FF0000"/>
                </a:solidFill>
              </a:rPr>
              <a:t>00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3754437" y="1052736"/>
            <a:ext cx="81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i="1" dirty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5628902" y="1052737"/>
            <a:ext cx="1198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0</a:t>
            </a:r>
            <a:r>
              <a:rPr lang="en-US" altLang="zh-CN" b="1" i="1" dirty="0">
                <a:solidFill>
                  <a:srgbClr val="FF0000"/>
                </a:solidFill>
              </a:rPr>
              <a:t>.</a:t>
            </a:r>
            <a:r>
              <a:rPr lang="en-US" altLang="zh-CN" b="1" dirty="0">
                <a:solidFill>
                  <a:srgbClr val="FF0000"/>
                </a:solidFill>
              </a:rPr>
              <a:t>033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2433911" y="2780928"/>
            <a:ext cx="769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大</a:t>
            </a:r>
          </a:p>
        </p:txBody>
      </p:sp>
    </p:spTree>
    <p:extLst>
      <p:ext uri="{BB962C8B-B14F-4D97-AF65-F5344CB8AC3E}">
        <p14:creationId xmlns="" xmlns:p14="http://schemas.microsoft.com/office/powerpoint/2010/main" val="352241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  <p:bldP spid="58380" grpId="0"/>
      <p:bldP spid="58381" grpId="0"/>
      <p:bldP spid="583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501305" y="801006"/>
            <a:ext cx="6161087" cy="46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.调整斜面装置，保持较小的合适的倾角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1880" y="114883"/>
            <a:ext cx="2616422" cy="655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实验步骤: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1411" y="1219206"/>
            <a:ext cx="8497887" cy="98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.将金属片卡放在底端，小车放在顶端。标好起点，测出小车将要通过的路程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400" b="1" baseline="-25000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记入表格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1411" y="2133451"/>
            <a:ext cx="8352161" cy="100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.释放小车同时用停表计时，到小车撞击金属片时停止计时，得到时间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t</a:t>
            </a:r>
            <a:r>
              <a:rPr lang="zh-CN" altLang="en-US" sz="2400" b="1" baseline="-25000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，记入表格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6600" y="3032361"/>
            <a:ext cx="8281863" cy="46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D.将金属片移到斜面中部，再测量路程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和时间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t</a:t>
            </a:r>
            <a:r>
              <a:rPr lang="zh-CN" altLang="en-US" sz="2400" b="1" baseline="-25000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记入表格。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endParaRPr lang="zh-CN" altLang="en-US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8314" y="3501603"/>
            <a:ext cx="8352160" cy="100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E.</a:t>
            </a:r>
            <a:r>
              <a:rPr lang="zh-CN" altLang="en-US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计算：下半段路程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S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3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= S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1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-S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2</a:t>
            </a:r>
            <a:r>
              <a:rPr lang="zh-CN" altLang="en-US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记入表格</a:t>
            </a:r>
            <a:r>
              <a:rPr lang="zh-CN" altLang="en-US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下半段时间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t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3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=t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1</a:t>
            </a:r>
            <a:r>
              <a:rPr lang="en-US" altLang="zh-CN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-t</a:t>
            </a:r>
            <a:r>
              <a:rPr lang="en-US" altLang="zh-CN" sz="2400" b="1" baseline="-10000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2</a:t>
            </a:r>
            <a:r>
              <a:rPr lang="zh-CN" altLang="en-US" sz="24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  <a:sym typeface="Arial" charset="0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记入表格</a:t>
            </a:r>
            <a:endParaRPr lang="en-US" altLang="zh-CN" sz="2400" b="1" baseline="-10000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  <a:sym typeface="Arial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endParaRPr lang="zh-CN" altLang="en-US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76184" y="5373216"/>
            <a:ext cx="243963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G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.整理回收器材。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endParaRPr lang="zh-CN" altLang="en-US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462778"/>
            <a:ext cx="80648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F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由测出的数据，依据公式 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v=s/t 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算出各个平均速度，记入表格。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2400" b="1" baseline="-10000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971550" y="908050"/>
            <a:ext cx="5270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设计实验表格：</a:t>
            </a:r>
          </a:p>
        </p:txBody>
      </p:sp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33826" y="2057400"/>
            <a:ext cx="8991600" cy="3048000"/>
            <a:chOff x="48" y="1296"/>
            <a:chExt cx="5664" cy="1920"/>
          </a:xfrm>
        </p:grpSpPr>
        <p:grpSp>
          <p:nvGrpSpPr>
            <p:cNvPr id="23557" name="Group 5"/>
            <p:cNvGrpSpPr>
              <a:grpSpLocks/>
            </p:cNvGrpSpPr>
            <p:nvPr/>
          </p:nvGrpSpPr>
          <p:grpSpPr bwMode="auto">
            <a:xfrm>
              <a:off x="48" y="1296"/>
              <a:ext cx="5664" cy="1920"/>
              <a:chOff x="48" y="1296"/>
              <a:chExt cx="5664" cy="1920"/>
            </a:xfrm>
          </p:grpSpPr>
          <p:sp>
            <p:nvSpPr>
              <p:cNvPr id="23558" name="Rectangle 6"/>
              <p:cNvSpPr>
                <a:spLocks noChangeArrowheads="1"/>
              </p:cNvSpPr>
              <p:nvPr/>
            </p:nvSpPr>
            <p:spPr bwMode="auto">
              <a:xfrm>
                <a:off x="3984" y="2208"/>
                <a:ext cx="1728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59" name="Rectangle 7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1872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0" name="Rectangle 8"/>
              <p:cNvSpPr>
                <a:spLocks noChangeArrowheads="1"/>
              </p:cNvSpPr>
              <p:nvPr/>
            </p:nvSpPr>
            <p:spPr bwMode="auto">
              <a:xfrm>
                <a:off x="48" y="2208"/>
                <a:ext cx="206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1" name="Rectangle 9"/>
              <p:cNvSpPr>
                <a:spLocks noChangeArrowheads="1"/>
              </p:cNvSpPr>
              <p:nvPr/>
            </p:nvSpPr>
            <p:spPr bwMode="auto">
              <a:xfrm>
                <a:off x="3984" y="2736"/>
                <a:ext cx="1728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2" name="Rectangle 10"/>
              <p:cNvSpPr>
                <a:spLocks noChangeArrowheads="1"/>
              </p:cNvSpPr>
              <p:nvPr/>
            </p:nvSpPr>
            <p:spPr bwMode="auto">
              <a:xfrm>
                <a:off x="2112" y="2736"/>
                <a:ext cx="1872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 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 t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  <a:endParaRPr lang="en-US" altLang="zh-CN" sz="3600" b="1" baseline="-25000"/>
              </a:p>
            </p:txBody>
          </p:sp>
          <p:sp>
            <p:nvSpPr>
              <p:cNvPr id="23563" name="Rectangle 11"/>
              <p:cNvSpPr>
                <a:spLocks noChangeArrowheads="1"/>
              </p:cNvSpPr>
              <p:nvPr/>
            </p:nvSpPr>
            <p:spPr bwMode="auto">
              <a:xfrm>
                <a:off x="48" y="2736"/>
                <a:ext cx="2064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3</a:t>
                </a:r>
                <a:r>
                  <a:rPr lang="en-US" altLang="zh-CN" sz="3600" b="1"/>
                  <a:t>=S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-S</a:t>
                </a:r>
                <a:r>
                  <a:rPr lang="en-US" altLang="zh-CN" sz="3600" b="1" baseline="-25000"/>
                  <a:t>2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4" name="Rectangle 12"/>
              <p:cNvSpPr>
                <a:spLocks noChangeArrowheads="1"/>
              </p:cNvSpPr>
              <p:nvPr/>
            </p:nvSpPr>
            <p:spPr bwMode="auto">
              <a:xfrm>
                <a:off x="3984" y="1734"/>
                <a:ext cx="1728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V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5" name="Rectangle 13"/>
              <p:cNvSpPr>
                <a:spLocks noChangeArrowheads="1"/>
              </p:cNvSpPr>
              <p:nvPr/>
            </p:nvSpPr>
            <p:spPr bwMode="auto">
              <a:xfrm>
                <a:off x="2112" y="1734"/>
                <a:ext cx="1872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t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6" name="Rectangle 14"/>
              <p:cNvSpPr>
                <a:spLocks noChangeArrowheads="1"/>
              </p:cNvSpPr>
              <p:nvPr/>
            </p:nvSpPr>
            <p:spPr bwMode="auto">
              <a:xfrm>
                <a:off x="48" y="1734"/>
                <a:ext cx="2064" cy="4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en-US" altLang="zh-CN" sz="3600" b="1"/>
                  <a:t>S</a:t>
                </a:r>
                <a:r>
                  <a:rPr lang="en-US" altLang="zh-CN" sz="3600" b="1" baseline="-25000"/>
                  <a:t>1</a:t>
                </a:r>
                <a:r>
                  <a:rPr lang="en-US" altLang="zh-CN" sz="3600" b="1"/>
                  <a:t>=</a:t>
                </a:r>
              </a:p>
            </p:txBody>
          </p:sp>
          <p:sp>
            <p:nvSpPr>
              <p:cNvPr id="23567" name="Rectangle 15"/>
              <p:cNvSpPr>
                <a:spLocks noChangeArrowheads="1"/>
              </p:cNvSpPr>
              <p:nvPr/>
            </p:nvSpPr>
            <p:spPr bwMode="auto">
              <a:xfrm>
                <a:off x="3984" y="1296"/>
                <a:ext cx="1728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  平均速度</a:t>
                </a:r>
              </a:p>
            </p:txBody>
          </p:sp>
          <p:sp>
            <p:nvSpPr>
              <p:cNvPr id="23568" name="Rectangle 16"/>
              <p:cNvSpPr>
                <a:spLocks noChangeArrowheads="1"/>
              </p:cNvSpPr>
              <p:nvPr/>
            </p:nvSpPr>
            <p:spPr bwMode="auto">
              <a:xfrm>
                <a:off x="2112" y="1296"/>
                <a:ext cx="1872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 运动时间</a:t>
                </a:r>
              </a:p>
            </p:txBody>
          </p:sp>
          <p:sp>
            <p:nvSpPr>
              <p:cNvPr id="23569" name="Rectangle 17"/>
              <p:cNvSpPr>
                <a:spLocks noChangeArrowheads="1"/>
              </p:cNvSpPr>
              <p:nvPr/>
            </p:nvSpPr>
            <p:spPr bwMode="auto">
              <a:xfrm>
                <a:off x="48" y="1296"/>
                <a:ext cx="2064" cy="4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itchFamily="2" charset="2"/>
                  <a:buNone/>
                </a:pPr>
                <a:r>
                  <a:rPr lang="zh-CN" altLang="en-US" sz="3600" b="1"/>
                  <a:t>  路           程</a:t>
                </a:r>
              </a:p>
            </p:txBody>
          </p:sp>
          <p:sp>
            <p:nvSpPr>
              <p:cNvPr id="23570" name="Line 18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1" name="Line 19"/>
              <p:cNvSpPr>
                <a:spLocks noChangeShapeType="1"/>
              </p:cNvSpPr>
              <p:nvPr/>
            </p:nvSpPr>
            <p:spPr bwMode="auto">
              <a:xfrm>
                <a:off x="48" y="1734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Line 20"/>
              <p:cNvSpPr>
                <a:spLocks noChangeShapeType="1"/>
              </p:cNvSpPr>
              <p:nvPr/>
            </p:nvSpPr>
            <p:spPr bwMode="auto">
              <a:xfrm>
                <a:off x="48" y="2208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Line 21"/>
              <p:cNvSpPr>
                <a:spLocks noChangeShapeType="1"/>
              </p:cNvSpPr>
              <p:nvPr/>
            </p:nvSpPr>
            <p:spPr bwMode="auto">
              <a:xfrm>
                <a:off x="48" y="3216"/>
                <a:ext cx="566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4" name="Line 22"/>
              <p:cNvSpPr>
                <a:spLocks noChangeShapeType="1"/>
              </p:cNvSpPr>
              <p:nvPr/>
            </p:nvSpPr>
            <p:spPr bwMode="auto">
              <a:xfrm>
                <a:off x="48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5" name="Line 23"/>
              <p:cNvSpPr>
                <a:spLocks noChangeShapeType="1"/>
              </p:cNvSpPr>
              <p:nvPr/>
            </p:nvSpPr>
            <p:spPr bwMode="auto">
              <a:xfrm>
                <a:off x="2112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6" name="Line 24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9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7" name="Line 25"/>
              <p:cNvSpPr>
                <a:spLocks noChangeShapeType="1"/>
              </p:cNvSpPr>
              <p:nvPr/>
            </p:nvSpPr>
            <p:spPr bwMode="auto">
              <a:xfrm>
                <a:off x="5712" y="1296"/>
                <a:ext cx="0" cy="192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8" name="Line 26"/>
              <p:cNvSpPr>
                <a:spLocks noChangeShapeType="1"/>
              </p:cNvSpPr>
              <p:nvPr/>
            </p:nvSpPr>
            <p:spPr bwMode="auto">
              <a:xfrm>
                <a:off x="48" y="2736"/>
                <a:ext cx="56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79" name="Line 27"/>
            <p:cNvSpPr>
              <a:spLocks noChangeShapeType="1"/>
            </p:cNvSpPr>
            <p:nvPr/>
          </p:nvSpPr>
          <p:spPr bwMode="auto">
            <a:xfrm>
              <a:off x="4014" y="1797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Line 28"/>
            <p:cNvSpPr>
              <a:spLocks noChangeShapeType="1"/>
            </p:cNvSpPr>
            <p:nvPr/>
          </p:nvSpPr>
          <p:spPr bwMode="auto">
            <a:xfrm>
              <a:off x="4014" y="2251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Line 29"/>
            <p:cNvSpPr>
              <a:spLocks noChangeShapeType="1"/>
            </p:cNvSpPr>
            <p:nvPr/>
          </p:nvSpPr>
          <p:spPr bwMode="auto">
            <a:xfrm>
              <a:off x="4014" y="2795"/>
              <a:ext cx="2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59632" y="392645"/>
            <a:ext cx="7272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charset="-122"/>
              </a:rPr>
              <a:t>测量小车运动</a:t>
            </a:r>
            <a:r>
              <a:rPr lang="zh-CN" altLang="en-US" sz="3600" b="1" dirty="0">
                <a:latin typeface="宋体" charset="-122"/>
              </a:rPr>
              <a:t>的平均速度</a:t>
            </a:r>
            <a:r>
              <a:rPr lang="zh-CN" altLang="en-US" sz="3600" b="1" dirty="0" smtClean="0">
                <a:latin typeface="宋体" charset="-122"/>
              </a:rPr>
              <a:t>实验视频</a:t>
            </a:r>
            <a:endParaRPr lang="zh-CN" altLang="en-US" sz="3600" b="1" dirty="0">
              <a:latin typeface="宋体" charset="-122"/>
            </a:endParaRPr>
          </a:p>
        </p:txBody>
      </p:sp>
      <p:pic>
        <p:nvPicPr>
          <p:cNvPr id="6" name="测量小车的平均速度_标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1285860"/>
            <a:ext cx="7643866" cy="4299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791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143000" y="4343400"/>
            <a:ext cx="7315200" cy="1600200"/>
            <a:chOff x="720" y="2256"/>
            <a:chExt cx="4608" cy="1008"/>
          </a:xfrm>
        </p:grpSpPr>
        <p:sp>
          <p:nvSpPr>
            <p:cNvPr id="24579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0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27" name="Group 51"/>
          <p:cNvGrpSpPr>
            <a:grpSpLocks/>
          </p:cNvGrpSpPr>
          <p:nvPr/>
        </p:nvGrpSpPr>
        <p:grpSpPr bwMode="auto">
          <a:xfrm rot="-863535">
            <a:off x="7010400" y="3721100"/>
            <a:ext cx="1006475" cy="698500"/>
            <a:chOff x="1872" y="672"/>
            <a:chExt cx="1296" cy="768"/>
          </a:xfrm>
        </p:grpSpPr>
        <p:sp>
          <p:nvSpPr>
            <p:cNvPr id="24628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629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630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24631" name="Group 55"/>
          <p:cNvGrpSpPr>
            <a:grpSpLocks/>
          </p:cNvGrpSpPr>
          <p:nvPr/>
        </p:nvGrpSpPr>
        <p:grpSpPr bwMode="auto">
          <a:xfrm rot="-863535">
            <a:off x="1676400" y="4800600"/>
            <a:ext cx="1006475" cy="698500"/>
            <a:chOff x="1872" y="672"/>
            <a:chExt cx="1296" cy="768"/>
          </a:xfrm>
        </p:grpSpPr>
        <p:sp>
          <p:nvSpPr>
            <p:cNvPr id="24632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633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634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24635" name="Line 59"/>
          <p:cNvSpPr>
            <a:spLocks noChangeShapeType="1"/>
          </p:cNvSpPr>
          <p:nvPr/>
        </p:nvSpPr>
        <p:spPr bwMode="auto">
          <a:xfrm flipH="1" flipV="1">
            <a:off x="6781800" y="34290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6" name="Line 60"/>
          <p:cNvSpPr>
            <a:spLocks noChangeShapeType="1"/>
          </p:cNvSpPr>
          <p:nvPr/>
        </p:nvSpPr>
        <p:spPr bwMode="auto">
          <a:xfrm flipH="1" flipV="1">
            <a:off x="1447800" y="4495800"/>
            <a:ext cx="3048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7" name="Text Box 61"/>
          <p:cNvSpPr txBox="1">
            <a:spLocks noChangeArrowheads="1"/>
          </p:cNvSpPr>
          <p:nvPr/>
        </p:nvSpPr>
        <p:spPr bwMode="auto">
          <a:xfrm>
            <a:off x="898525" y="38258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  <a:ea typeface="方正姚体"/>
                <a:cs typeface="方正姚体"/>
              </a:rPr>
              <a:t>金属片</a:t>
            </a:r>
          </a:p>
        </p:txBody>
      </p:sp>
      <p:grpSp>
        <p:nvGrpSpPr>
          <p:cNvPr id="24638" name="Group 62"/>
          <p:cNvGrpSpPr>
            <a:grpSpLocks/>
          </p:cNvGrpSpPr>
          <p:nvPr/>
        </p:nvGrpSpPr>
        <p:grpSpPr bwMode="auto">
          <a:xfrm>
            <a:off x="6705600" y="533400"/>
            <a:ext cx="1524000" cy="1524000"/>
            <a:chOff x="1440" y="336"/>
            <a:chExt cx="960" cy="960"/>
          </a:xfrm>
        </p:grpSpPr>
        <p:sp>
          <p:nvSpPr>
            <p:cNvPr id="24639" name="Oval 63"/>
            <p:cNvSpPr>
              <a:spLocks noChangeArrowheads="1"/>
            </p:cNvSpPr>
            <p:nvPr/>
          </p:nvSpPr>
          <p:spPr bwMode="auto">
            <a:xfrm>
              <a:off x="1440" y="336"/>
              <a:ext cx="960" cy="9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24640" name="Line 64"/>
            <p:cNvSpPr>
              <a:spLocks noChangeShapeType="1"/>
            </p:cNvSpPr>
            <p:nvPr/>
          </p:nvSpPr>
          <p:spPr bwMode="auto">
            <a:xfrm>
              <a:off x="19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Line 65"/>
            <p:cNvSpPr>
              <a:spLocks noChangeShapeType="1"/>
            </p:cNvSpPr>
            <p:nvPr/>
          </p:nvSpPr>
          <p:spPr bwMode="auto">
            <a:xfrm>
              <a:off x="1920" y="11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Line 66"/>
            <p:cNvSpPr>
              <a:spLocks noChangeShapeType="1"/>
            </p:cNvSpPr>
            <p:nvPr/>
          </p:nvSpPr>
          <p:spPr bwMode="auto">
            <a:xfrm>
              <a:off x="1440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Line 67"/>
            <p:cNvSpPr>
              <a:spLocks noChangeShapeType="1"/>
            </p:cNvSpPr>
            <p:nvPr/>
          </p:nvSpPr>
          <p:spPr bwMode="auto">
            <a:xfrm>
              <a:off x="2208" y="81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Line 68"/>
            <p:cNvSpPr>
              <a:spLocks noChangeShapeType="1"/>
            </p:cNvSpPr>
            <p:nvPr/>
          </p:nvSpPr>
          <p:spPr bwMode="auto">
            <a:xfrm>
              <a:off x="2064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Line 69"/>
            <p:cNvSpPr>
              <a:spLocks noChangeShapeType="1"/>
            </p:cNvSpPr>
            <p:nvPr/>
          </p:nvSpPr>
          <p:spPr bwMode="auto">
            <a:xfrm>
              <a:off x="1680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Line 70"/>
            <p:cNvSpPr>
              <a:spLocks noChangeShapeType="1"/>
            </p:cNvSpPr>
            <p:nvPr/>
          </p:nvSpPr>
          <p:spPr bwMode="auto">
            <a:xfrm>
              <a:off x="2160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Line 71"/>
            <p:cNvSpPr>
              <a:spLocks noChangeShapeType="1"/>
            </p:cNvSpPr>
            <p:nvPr/>
          </p:nvSpPr>
          <p:spPr bwMode="auto">
            <a:xfrm>
              <a:off x="1488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Line 72"/>
            <p:cNvSpPr>
              <a:spLocks noChangeShapeType="1"/>
            </p:cNvSpPr>
            <p:nvPr/>
          </p:nvSpPr>
          <p:spPr bwMode="auto">
            <a:xfrm flipV="1">
              <a:off x="1680" y="105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Line 73"/>
            <p:cNvSpPr>
              <a:spLocks noChangeShapeType="1"/>
            </p:cNvSpPr>
            <p:nvPr/>
          </p:nvSpPr>
          <p:spPr bwMode="auto">
            <a:xfrm flipV="1">
              <a:off x="2064" y="3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0" name="Line 74"/>
            <p:cNvSpPr>
              <a:spLocks noChangeShapeType="1"/>
            </p:cNvSpPr>
            <p:nvPr/>
          </p:nvSpPr>
          <p:spPr bwMode="auto">
            <a:xfrm flipV="1">
              <a:off x="1488" y="960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Line 75"/>
            <p:cNvSpPr>
              <a:spLocks noChangeShapeType="1"/>
            </p:cNvSpPr>
            <p:nvPr/>
          </p:nvSpPr>
          <p:spPr bwMode="auto">
            <a:xfrm flipV="1">
              <a:off x="2160" y="576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52" name="Line 76"/>
          <p:cNvSpPr>
            <a:spLocks noChangeShapeType="1"/>
          </p:cNvSpPr>
          <p:nvPr/>
        </p:nvSpPr>
        <p:spPr bwMode="auto">
          <a:xfrm flipV="1">
            <a:off x="7467600" y="83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143000" y="4304364"/>
            <a:ext cx="7315200" cy="1600200"/>
            <a:chOff x="1331913" y="1196975"/>
            <a:chExt cx="7315200" cy="1600200"/>
          </a:xfrm>
        </p:grpSpPr>
        <p:grpSp>
          <p:nvGrpSpPr>
            <p:cNvPr id="80" name="Group 2"/>
            <p:cNvGrpSpPr>
              <a:grpSpLocks/>
            </p:cNvGrpSpPr>
            <p:nvPr/>
          </p:nvGrpSpPr>
          <p:grpSpPr bwMode="auto">
            <a:xfrm>
              <a:off x="1331913" y="1196975"/>
              <a:ext cx="7315200" cy="1600200"/>
              <a:chOff x="720" y="2256"/>
              <a:chExt cx="4608" cy="1008"/>
            </a:xfrm>
          </p:grpSpPr>
          <p:sp>
            <p:nvSpPr>
              <p:cNvPr id="82" name="Line 3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46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Line 4"/>
              <p:cNvSpPr>
                <a:spLocks noChangeShapeType="1"/>
              </p:cNvSpPr>
              <p:nvPr/>
            </p:nvSpPr>
            <p:spPr bwMode="auto">
              <a:xfrm flipV="1">
                <a:off x="1104" y="2256"/>
                <a:ext cx="388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Rectangle 5" descr="栎木"/>
              <p:cNvSpPr>
                <a:spLocks noChangeArrowheads="1"/>
              </p:cNvSpPr>
              <p:nvPr/>
            </p:nvSpPr>
            <p:spPr bwMode="auto">
              <a:xfrm>
                <a:off x="4608" y="2352"/>
                <a:ext cx="528" cy="720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85" name="Line 6"/>
              <p:cNvSpPr>
                <a:spLocks noChangeShapeType="1"/>
              </p:cNvSpPr>
              <p:nvPr/>
            </p:nvSpPr>
            <p:spPr bwMode="auto">
              <a:xfrm flipV="1">
                <a:off x="7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Line 7"/>
              <p:cNvSpPr>
                <a:spLocks noChangeShapeType="1"/>
              </p:cNvSpPr>
              <p:nvPr/>
            </p:nvSpPr>
            <p:spPr bwMode="auto">
              <a:xfrm flipV="1">
                <a:off x="8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Line 8"/>
              <p:cNvSpPr>
                <a:spLocks noChangeShapeType="1"/>
              </p:cNvSpPr>
              <p:nvPr/>
            </p:nvSpPr>
            <p:spPr bwMode="auto">
              <a:xfrm flipV="1">
                <a:off x="9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9"/>
              <p:cNvSpPr>
                <a:spLocks noChangeShapeType="1"/>
              </p:cNvSpPr>
              <p:nvPr/>
            </p:nvSpPr>
            <p:spPr bwMode="auto">
              <a:xfrm flipV="1">
                <a:off x="10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0"/>
              <p:cNvSpPr>
                <a:spLocks noChangeShapeType="1"/>
              </p:cNvSpPr>
              <p:nvPr/>
            </p:nvSpPr>
            <p:spPr bwMode="auto">
              <a:xfrm flipV="1">
                <a:off x="11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11"/>
              <p:cNvSpPr>
                <a:spLocks noChangeShapeType="1"/>
              </p:cNvSpPr>
              <p:nvPr/>
            </p:nvSpPr>
            <p:spPr bwMode="auto">
              <a:xfrm flipV="1">
                <a:off x="12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12"/>
              <p:cNvSpPr>
                <a:spLocks noChangeShapeType="1"/>
              </p:cNvSpPr>
              <p:nvPr/>
            </p:nvSpPr>
            <p:spPr bwMode="auto">
              <a:xfrm flipV="1">
                <a:off x="13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Line 13"/>
              <p:cNvSpPr>
                <a:spLocks noChangeShapeType="1"/>
              </p:cNvSpPr>
              <p:nvPr/>
            </p:nvSpPr>
            <p:spPr bwMode="auto">
              <a:xfrm flipV="1">
                <a:off x="14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14"/>
              <p:cNvSpPr>
                <a:spLocks noChangeShapeType="1"/>
              </p:cNvSpPr>
              <p:nvPr/>
            </p:nvSpPr>
            <p:spPr bwMode="auto">
              <a:xfrm flipV="1">
                <a:off x="15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15"/>
              <p:cNvSpPr>
                <a:spLocks noChangeShapeType="1"/>
              </p:cNvSpPr>
              <p:nvPr/>
            </p:nvSpPr>
            <p:spPr bwMode="auto">
              <a:xfrm flipV="1">
                <a:off x="16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16"/>
              <p:cNvSpPr>
                <a:spLocks noChangeShapeType="1"/>
              </p:cNvSpPr>
              <p:nvPr/>
            </p:nvSpPr>
            <p:spPr bwMode="auto">
              <a:xfrm flipV="1">
                <a:off x="17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17"/>
              <p:cNvSpPr>
                <a:spLocks noChangeShapeType="1"/>
              </p:cNvSpPr>
              <p:nvPr/>
            </p:nvSpPr>
            <p:spPr bwMode="auto">
              <a:xfrm flipV="1">
                <a:off x="18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8"/>
              <p:cNvSpPr>
                <a:spLocks noChangeShapeType="1"/>
              </p:cNvSpPr>
              <p:nvPr/>
            </p:nvSpPr>
            <p:spPr bwMode="auto">
              <a:xfrm flipV="1">
                <a:off x="19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19"/>
              <p:cNvSpPr>
                <a:spLocks noChangeShapeType="1"/>
              </p:cNvSpPr>
              <p:nvPr/>
            </p:nvSpPr>
            <p:spPr bwMode="auto">
              <a:xfrm flipV="1">
                <a:off x="20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0"/>
              <p:cNvSpPr>
                <a:spLocks noChangeShapeType="1"/>
              </p:cNvSpPr>
              <p:nvPr/>
            </p:nvSpPr>
            <p:spPr bwMode="auto">
              <a:xfrm flipV="1">
                <a:off x="21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1"/>
              <p:cNvSpPr>
                <a:spLocks noChangeShapeType="1"/>
              </p:cNvSpPr>
              <p:nvPr/>
            </p:nvSpPr>
            <p:spPr bwMode="auto">
              <a:xfrm flipV="1">
                <a:off x="22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22"/>
              <p:cNvSpPr>
                <a:spLocks noChangeShapeType="1"/>
              </p:cNvSpPr>
              <p:nvPr/>
            </p:nvSpPr>
            <p:spPr bwMode="auto">
              <a:xfrm flipV="1">
                <a:off x="23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23"/>
              <p:cNvSpPr>
                <a:spLocks noChangeShapeType="1"/>
              </p:cNvSpPr>
              <p:nvPr/>
            </p:nvSpPr>
            <p:spPr bwMode="auto">
              <a:xfrm flipV="1">
                <a:off x="24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24"/>
              <p:cNvSpPr>
                <a:spLocks noChangeShapeType="1"/>
              </p:cNvSpPr>
              <p:nvPr/>
            </p:nvSpPr>
            <p:spPr bwMode="auto">
              <a:xfrm flipV="1">
                <a:off x="24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25"/>
              <p:cNvSpPr>
                <a:spLocks noChangeShapeType="1"/>
              </p:cNvSpPr>
              <p:nvPr/>
            </p:nvSpPr>
            <p:spPr bwMode="auto">
              <a:xfrm flipV="1">
                <a:off x="25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26"/>
              <p:cNvSpPr>
                <a:spLocks noChangeShapeType="1"/>
              </p:cNvSpPr>
              <p:nvPr/>
            </p:nvSpPr>
            <p:spPr bwMode="auto">
              <a:xfrm flipV="1">
                <a:off x="268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27"/>
              <p:cNvSpPr>
                <a:spLocks noChangeShapeType="1"/>
              </p:cNvSpPr>
              <p:nvPr/>
            </p:nvSpPr>
            <p:spPr bwMode="auto">
              <a:xfrm flipV="1">
                <a:off x="278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8"/>
              <p:cNvSpPr>
                <a:spLocks noChangeShapeType="1"/>
              </p:cNvSpPr>
              <p:nvPr/>
            </p:nvSpPr>
            <p:spPr bwMode="auto">
              <a:xfrm flipV="1">
                <a:off x="288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29"/>
              <p:cNvSpPr>
                <a:spLocks noChangeShapeType="1"/>
              </p:cNvSpPr>
              <p:nvPr/>
            </p:nvSpPr>
            <p:spPr bwMode="auto">
              <a:xfrm flipV="1">
                <a:off x="297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30"/>
              <p:cNvSpPr>
                <a:spLocks noChangeShapeType="1"/>
              </p:cNvSpPr>
              <p:nvPr/>
            </p:nvSpPr>
            <p:spPr bwMode="auto">
              <a:xfrm flipV="1">
                <a:off x="307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31"/>
              <p:cNvSpPr>
                <a:spLocks noChangeShapeType="1"/>
              </p:cNvSpPr>
              <p:nvPr/>
            </p:nvSpPr>
            <p:spPr bwMode="auto">
              <a:xfrm flipV="1">
                <a:off x="316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32"/>
              <p:cNvSpPr>
                <a:spLocks noChangeShapeType="1"/>
              </p:cNvSpPr>
              <p:nvPr/>
            </p:nvSpPr>
            <p:spPr bwMode="auto">
              <a:xfrm flipV="1">
                <a:off x="326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33"/>
              <p:cNvSpPr>
                <a:spLocks noChangeShapeType="1"/>
              </p:cNvSpPr>
              <p:nvPr/>
            </p:nvSpPr>
            <p:spPr bwMode="auto">
              <a:xfrm flipV="1">
                <a:off x="336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34"/>
              <p:cNvSpPr>
                <a:spLocks noChangeShapeType="1"/>
              </p:cNvSpPr>
              <p:nvPr/>
            </p:nvSpPr>
            <p:spPr bwMode="auto">
              <a:xfrm flipV="1">
                <a:off x="345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35"/>
              <p:cNvSpPr>
                <a:spLocks noChangeShapeType="1"/>
              </p:cNvSpPr>
              <p:nvPr/>
            </p:nvSpPr>
            <p:spPr bwMode="auto">
              <a:xfrm flipV="1">
                <a:off x="355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36"/>
              <p:cNvSpPr>
                <a:spLocks noChangeShapeType="1"/>
              </p:cNvSpPr>
              <p:nvPr/>
            </p:nvSpPr>
            <p:spPr bwMode="auto">
              <a:xfrm flipV="1">
                <a:off x="364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37"/>
              <p:cNvSpPr>
                <a:spLocks noChangeShapeType="1"/>
              </p:cNvSpPr>
              <p:nvPr/>
            </p:nvSpPr>
            <p:spPr bwMode="auto">
              <a:xfrm flipV="1">
                <a:off x="374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8"/>
              <p:cNvSpPr>
                <a:spLocks noChangeShapeType="1"/>
              </p:cNvSpPr>
              <p:nvPr/>
            </p:nvSpPr>
            <p:spPr bwMode="auto">
              <a:xfrm flipV="1">
                <a:off x="384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39"/>
              <p:cNvSpPr>
                <a:spLocks noChangeShapeType="1"/>
              </p:cNvSpPr>
              <p:nvPr/>
            </p:nvSpPr>
            <p:spPr bwMode="auto">
              <a:xfrm flipV="1">
                <a:off x="393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40"/>
              <p:cNvSpPr>
                <a:spLocks noChangeShapeType="1"/>
              </p:cNvSpPr>
              <p:nvPr/>
            </p:nvSpPr>
            <p:spPr bwMode="auto">
              <a:xfrm flipV="1">
                <a:off x="403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41"/>
              <p:cNvSpPr>
                <a:spLocks noChangeShapeType="1"/>
              </p:cNvSpPr>
              <p:nvPr/>
            </p:nvSpPr>
            <p:spPr bwMode="auto">
              <a:xfrm flipV="1">
                <a:off x="412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42"/>
              <p:cNvSpPr>
                <a:spLocks noChangeShapeType="1"/>
              </p:cNvSpPr>
              <p:nvPr/>
            </p:nvSpPr>
            <p:spPr bwMode="auto">
              <a:xfrm flipV="1">
                <a:off x="422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43"/>
              <p:cNvSpPr>
                <a:spLocks noChangeShapeType="1"/>
              </p:cNvSpPr>
              <p:nvPr/>
            </p:nvSpPr>
            <p:spPr bwMode="auto">
              <a:xfrm flipV="1">
                <a:off x="432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44"/>
              <p:cNvSpPr>
                <a:spLocks noChangeShapeType="1"/>
              </p:cNvSpPr>
              <p:nvPr/>
            </p:nvSpPr>
            <p:spPr bwMode="auto">
              <a:xfrm flipV="1">
                <a:off x="441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45"/>
              <p:cNvSpPr>
                <a:spLocks noChangeShapeType="1"/>
              </p:cNvSpPr>
              <p:nvPr/>
            </p:nvSpPr>
            <p:spPr bwMode="auto">
              <a:xfrm flipV="1">
                <a:off x="451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46"/>
              <p:cNvSpPr>
                <a:spLocks noChangeShapeType="1"/>
              </p:cNvSpPr>
              <p:nvPr/>
            </p:nvSpPr>
            <p:spPr bwMode="auto">
              <a:xfrm flipV="1">
                <a:off x="4608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47"/>
              <p:cNvSpPr>
                <a:spLocks noChangeShapeType="1"/>
              </p:cNvSpPr>
              <p:nvPr/>
            </p:nvSpPr>
            <p:spPr bwMode="auto">
              <a:xfrm flipV="1">
                <a:off x="4704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8"/>
              <p:cNvSpPr>
                <a:spLocks noChangeShapeType="1"/>
              </p:cNvSpPr>
              <p:nvPr/>
            </p:nvSpPr>
            <p:spPr bwMode="auto">
              <a:xfrm flipV="1">
                <a:off x="4800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49"/>
              <p:cNvSpPr>
                <a:spLocks noChangeShapeType="1"/>
              </p:cNvSpPr>
              <p:nvPr/>
            </p:nvSpPr>
            <p:spPr bwMode="auto">
              <a:xfrm flipV="1">
                <a:off x="4896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50"/>
              <p:cNvSpPr>
                <a:spLocks noChangeShapeType="1"/>
              </p:cNvSpPr>
              <p:nvPr/>
            </p:nvSpPr>
            <p:spPr bwMode="auto">
              <a:xfrm flipV="1">
                <a:off x="4992" y="3072"/>
                <a:ext cx="144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" name="矩形 80"/>
            <p:cNvSpPr/>
            <p:nvPr/>
          </p:nvSpPr>
          <p:spPr>
            <a:xfrm rot="20858864">
              <a:off x="1949215" y="1783315"/>
              <a:ext cx="6431506" cy="94766"/>
            </a:xfrm>
            <a:prstGeom prst="rect">
              <a:avLst/>
            </a:prstGeom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Rectangle 78"/>
          <p:cNvSpPr>
            <a:spLocks noChangeArrowheads="1"/>
          </p:cNvSpPr>
          <p:nvPr/>
        </p:nvSpPr>
        <p:spPr bwMode="auto">
          <a:xfrm>
            <a:off x="2073088" y="1134999"/>
            <a:ext cx="427072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 dirty="0" smtClean="0">
                <a:solidFill>
                  <a:srgbClr val="0000FF"/>
                </a:solidFill>
                <a:ea typeface="黑体" pitchFamily="2" charset="-122"/>
              </a:rPr>
              <a:t>秒表每小格为</a:t>
            </a:r>
            <a:r>
              <a:rPr kumimoji="1" lang="en-US" altLang="zh-CN" sz="4400" b="1" dirty="0" smtClean="0">
                <a:solidFill>
                  <a:srgbClr val="0000FF"/>
                </a:solidFill>
                <a:ea typeface="黑体" pitchFamily="2" charset="-122"/>
              </a:rPr>
              <a:t>1S</a:t>
            </a:r>
            <a:endParaRPr kumimoji="1" lang="zh-CN" altLang="en-US" sz="4400" b="1" dirty="0">
              <a:solidFill>
                <a:srgbClr val="0000FF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2080</TotalTime>
  <Words>1527</Words>
  <Application>Microsoft Office PowerPoint</Application>
  <PresentationFormat>全屏显示(4:3)</PresentationFormat>
  <Paragraphs>213</Paragraphs>
  <Slides>50</Slides>
  <Notes>1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自定义设计方案</vt:lpstr>
      <vt:lpstr>公式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数据分析（分组交流讨论） 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XKW</cp:lastModifiedBy>
  <cp:revision>157</cp:revision>
  <dcterms:created xsi:type="dcterms:W3CDTF">2015-11-21T07:20:00Z</dcterms:created>
  <dcterms:modified xsi:type="dcterms:W3CDTF">2016-08-29T02:41:25Z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