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  <p:sldMasterId id="2147483677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5" clrIdx="0"/>
  <p:cmAuthor id="2" name="syr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66"/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2018/5/3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6627" y="340169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024120" y="6245225"/>
            <a:ext cx="3860800" cy="476250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6233" y="304800"/>
            <a:ext cx="10668000" cy="6413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4588" y="304800"/>
            <a:ext cx="2669645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54175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D8F33-4DE4-4C40-B6E6-E4ECAFDBB023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DBE2D-318C-4240-A009-220561E12EC4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74807" y="50482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标题 1"/>
          <p:cNvSpPr>
            <a:spLocks noGrp="1"/>
          </p:cNvSpPr>
          <p:nvPr userDrawn="1"/>
        </p:nvSpPr>
        <p:spPr>
          <a:xfrm>
            <a:off x="1193800" y="342900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endParaRPr lang="zh-CN" altLang="en-US" sz="32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37043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fontAlgn="base"/>
              <a:t>‹#›</a:t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33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任意多边形 21510"/>
          <p:cNvSpPr/>
          <p:nvPr userDrawn="1"/>
        </p:nvSpPr>
        <p:spPr>
          <a:xfrm>
            <a:off x="829733" y="1127125"/>
            <a:ext cx="10363200" cy="109538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7" name="副标题 21506"/>
          <p:cNvSpPr>
            <a:spLocks noGrp="1"/>
          </p:cNvSpPr>
          <p:nvPr>
            <p:ph type="subTitle" idx="1"/>
          </p:nvPr>
        </p:nvSpPr>
        <p:spPr>
          <a:xfrm>
            <a:off x="1422400" y="2758440"/>
            <a:ext cx="9347200" cy="1600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 kern="1200"/>
            </a:lvl1pPr>
            <a:lvl2pPr marL="457200" lvl="1" indent="-457200" algn="ctr">
              <a:buNone/>
              <a:defRPr sz="2800" kern="1200"/>
            </a:lvl2pPr>
            <a:lvl3pPr marL="909955" lvl="2" indent="-909955" algn="ctr">
              <a:buNone/>
              <a:defRPr sz="2800" kern="1200"/>
            </a:lvl3pPr>
            <a:lvl4pPr marL="1306830" lvl="3" indent="-1306830" algn="ctr">
              <a:buNone/>
              <a:defRPr sz="2800" kern="1200"/>
            </a:lvl4pPr>
            <a:lvl5pPr marL="1695450" lvl="4" indent="-1695450" algn="ctr">
              <a:buNone/>
              <a:defRPr sz="2800"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1508" name="日期占位符 21507"/>
          <p:cNvSpPr>
            <a:spLocks noGrp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endParaRPr lang="zh-CN" altLang="en-US" noProof="1">
              <a:latin typeface="Verdana" panose="020B0604030504040204" pitchFamily="34" charset="0"/>
            </a:endParaRPr>
          </a:p>
        </p:txBody>
      </p:sp>
      <p:sp>
        <p:nvSpPr>
          <p:cNvPr id="21509" name="页脚占位符 2150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endParaRPr lang="zh-CN" altLang="en-US" noProof="1">
              <a:latin typeface="Verdana" panose="020B0604030504040204" pitchFamily="34" charset="0"/>
            </a:endParaRPr>
          </a:p>
        </p:txBody>
      </p:sp>
      <p:sp>
        <p:nvSpPr>
          <p:cNvPr id="21510" name="灯片编号占位符 21509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fld id="{9A0DB2DC-4C9A-4742-B13C-FB6460FD3503}" type="slidenum">
              <a:rPr lang="zh-CN" altLang="en-US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fontAlgn="base"/>
              <a:t>‹#›</a:t>
            </a:fld>
            <a:endParaRPr lang="zh-CN" altLang="en-US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2024380" y="113728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08853" y="2418080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6233" y="304800"/>
            <a:ext cx="10668000" cy="6413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4588" y="304800"/>
            <a:ext cx="2669645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54175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74807" y="50482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标题 1"/>
          <p:cNvSpPr>
            <a:spLocks noGrp="1"/>
          </p:cNvSpPr>
          <p:nvPr userDrawn="1"/>
        </p:nvSpPr>
        <p:spPr>
          <a:xfrm>
            <a:off x="2766060" y="1441450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endParaRPr lang="zh-CN" altLang="en-US" sz="32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37043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fontAlgn="base"/>
              <a:t>‹#›</a:t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任意多边形 21510"/>
          <p:cNvSpPr/>
          <p:nvPr userDrawn="1"/>
        </p:nvSpPr>
        <p:spPr>
          <a:xfrm>
            <a:off x="829733" y="1127125"/>
            <a:ext cx="10363200" cy="109538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7" name="副标题 21506"/>
          <p:cNvSpPr>
            <a:spLocks noGrp="1"/>
          </p:cNvSpPr>
          <p:nvPr>
            <p:ph type="subTitle" idx="1"/>
          </p:nvPr>
        </p:nvSpPr>
        <p:spPr>
          <a:xfrm>
            <a:off x="1422400" y="2758440"/>
            <a:ext cx="9347200" cy="1600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 kern="1200"/>
            </a:lvl1pPr>
            <a:lvl2pPr marL="457200" lvl="1" indent="-457200" algn="ctr">
              <a:buNone/>
              <a:defRPr sz="2800" kern="1200"/>
            </a:lvl2pPr>
            <a:lvl3pPr marL="909955" lvl="2" indent="-909955" algn="ctr">
              <a:buNone/>
              <a:defRPr sz="2800" kern="1200"/>
            </a:lvl3pPr>
            <a:lvl4pPr marL="1306830" lvl="3" indent="-1306830" algn="ctr">
              <a:buNone/>
              <a:defRPr sz="2800" kern="1200"/>
            </a:lvl4pPr>
            <a:lvl5pPr marL="1695450" lvl="4" indent="-1695450" algn="ctr">
              <a:buNone/>
              <a:defRPr sz="2800"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1508" name="日期占位符 21507"/>
          <p:cNvSpPr>
            <a:spLocks noGrp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endParaRPr lang="zh-CN" altLang="en-US" noProof="1">
              <a:latin typeface="Verdana" panose="020B0604030504040204" pitchFamily="34" charset="0"/>
            </a:endParaRPr>
          </a:p>
        </p:txBody>
      </p:sp>
      <p:sp>
        <p:nvSpPr>
          <p:cNvPr id="21509" name="页脚占位符 2150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endParaRPr lang="zh-CN" altLang="en-US" noProof="1">
              <a:latin typeface="Verdana" panose="020B0604030504040204" pitchFamily="34" charset="0"/>
            </a:endParaRPr>
          </a:p>
        </p:txBody>
      </p:sp>
      <p:sp>
        <p:nvSpPr>
          <p:cNvPr id="21510" name="灯片编号占位符 21509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/>
            <a:fld id="{9A0DB2DC-4C9A-4742-B13C-FB6460FD3503}" type="slidenum">
              <a:rPr lang="zh-CN" altLang="en-US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fontAlgn="base"/>
              <a:t>‹#›</a:t>
            </a:fld>
            <a:endParaRPr lang="zh-CN" altLang="en-US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标题 1"/>
          <p:cNvSpPr>
            <a:spLocks noGrp="1"/>
          </p:cNvSpPr>
          <p:nvPr userDrawn="1"/>
        </p:nvSpPr>
        <p:spPr>
          <a:xfrm>
            <a:off x="1193800" y="342900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r>
              <a:rPr lang="zh-CN" altLang="en-US" sz="3200"/>
              <a:t>单击此处编辑母版标题样式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37043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fontAlgn="base"/>
              <a:t>‹#›</a:t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33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2024380" y="113728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194647" y="34226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08853" y="2418080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331" y="1752600"/>
            <a:ext cx="522732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370542" y="19113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6233" y="304800"/>
            <a:ext cx="10668000" cy="6413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4588" y="304800"/>
            <a:ext cx="2669645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54175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2024380" y="1137285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2187893"/>
            <a:ext cx="10668000" cy="6413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711412" y="1997710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509770" y="6245225"/>
            <a:ext cx="3860800" cy="476250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08853" y="2418080"/>
            <a:ext cx="10668000" cy="64135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0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12"/>
          <p:cNvGrpSpPr/>
          <p:nvPr userDrawn="1"/>
        </p:nvGrpSpPr>
        <p:grpSpPr>
          <a:xfrm>
            <a:off x="639233" y="301625"/>
            <a:ext cx="6134100" cy="577850"/>
            <a:chOff x="754" y="475"/>
            <a:chExt cx="7246" cy="910"/>
          </a:xfrm>
        </p:grpSpPr>
        <p:pic>
          <p:nvPicPr>
            <p:cNvPr id="1027" name="Picture 11"/>
            <p:cNvPicPr>
              <a:picLocks noChangeAspect="1"/>
            </p:cNvPicPr>
            <p:nvPr userDrawn="1"/>
          </p:nvPicPr>
          <p:blipFill>
            <a:blip r:embed="rId17" cstate="print"/>
            <a:srcRect r="-5240"/>
            <a:stretch>
              <a:fillRect/>
            </a:stretch>
          </p:blipFill>
          <p:spPr>
            <a:xfrm>
              <a:off x="3502" y="475"/>
              <a:ext cx="4499" cy="91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8" name="Picture 11"/>
            <p:cNvPicPr>
              <a:picLocks noChangeAspect="1"/>
            </p:cNvPicPr>
            <p:nvPr userDrawn="1"/>
          </p:nvPicPr>
          <p:blipFill>
            <a:blip r:embed="rId17" cstate="print"/>
            <a:srcRect r="13918"/>
            <a:stretch>
              <a:fillRect/>
            </a:stretch>
          </p:blipFill>
          <p:spPr>
            <a:xfrm>
              <a:off x="754" y="475"/>
              <a:ext cx="3680" cy="91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" name="图片 11" descr="3E2336C6FE9D2E2CCC3E93CBA46C71DC"/>
            <p:cNvPicPr>
              <a:picLocks noChangeAspect="1"/>
            </p:cNvPicPr>
            <p:nvPr userDrawn="1"/>
          </p:nvPicPr>
          <p:blipFill>
            <a:blip r:embed="rId18" cstate="print"/>
            <a:stretch>
              <a:fillRect/>
            </a:stretch>
          </p:blipFill>
          <p:spPr>
            <a:xfrm>
              <a:off x="822" y="595"/>
              <a:ext cx="737" cy="737"/>
            </a:xfrm>
            <a:prstGeom prst="ellipse">
              <a:avLst/>
            </a:prstGeom>
            <a:effectLst>
              <a:glow rad="38100">
                <a:schemeClr val="accent1">
                  <a:satMod val="175000"/>
                  <a:alpha val="40000"/>
                </a:schemeClr>
              </a:glow>
            </a:effectLst>
          </p:spPr>
        </p:pic>
      </p:grpSp>
      <p:sp>
        <p:nvSpPr>
          <p:cNvPr id="1030" name="文本占位符 20482"/>
          <p:cNvSpPr>
            <a:spLocks noGrp="1"/>
          </p:cNvSpPr>
          <p:nvPr>
            <p:ph type="body"/>
          </p:nvPr>
        </p:nvSpPr>
        <p:spPr>
          <a:xfrm>
            <a:off x="728133" y="1146175"/>
            <a:ext cx="10668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469900"/>
            <a:r>
              <a:rPr lang="zh-CN" altLang="en-US" dirty="0"/>
              <a:t>单击此处编辑母版文本样式</a:t>
            </a:r>
          </a:p>
          <a:p>
            <a:pPr lvl="1" indent="-436245"/>
            <a:r>
              <a:rPr lang="zh-CN" altLang="en-US" dirty="0"/>
              <a:t>第二级</a:t>
            </a:r>
          </a:p>
          <a:p>
            <a:pPr lvl="2" indent="-394970"/>
            <a:r>
              <a:rPr lang="zh-CN" altLang="en-US" dirty="0"/>
              <a:t>第三级</a:t>
            </a:r>
          </a:p>
          <a:p>
            <a:pPr lvl="3" indent="-387350"/>
            <a:r>
              <a:rPr lang="zh-CN" altLang="en-US" dirty="0"/>
              <a:t>第四级</a:t>
            </a:r>
          </a:p>
          <a:p>
            <a:pPr lvl="4" indent="-398780"/>
            <a:r>
              <a:rPr lang="zh-CN" altLang="en-US" dirty="0"/>
              <a:t>第五级</a:t>
            </a:r>
          </a:p>
        </p:txBody>
      </p:sp>
      <p:sp>
        <p:nvSpPr>
          <p:cNvPr id="1031" name="任意多边形 20483"/>
          <p:cNvSpPr/>
          <p:nvPr userDrawn="1"/>
        </p:nvSpPr>
        <p:spPr>
          <a:xfrm flipV="1">
            <a:off x="768351" y="944563"/>
            <a:ext cx="10610849" cy="92075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2" name="直接连接符 20484"/>
          <p:cNvSpPr/>
          <p:nvPr userDrawn="1"/>
        </p:nvSpPr>
        <p:spPr>
          <a:xfrm flipV="1">
            <a:off x="812800" y="6172200"/>
            <a:ext cx="105664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6" name="日期占位符 20485"/>
          <p:cNvSpPr>
            <a:spLocks noGrp="1"/>
          </p:cNvSpPr>
          <p:nvPr>
            <p:ph type="dt" sz="half" idx="2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7" name="页脚占位符 2048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8" name="灯片编号占位符 2048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  <p:sp>
        <p:nvSpPr>
          <p:cNvPr id="1036" name="标题 9"/>
          <p:cNvSpPr>
            <a:spLocks noGrp="1"/>
          </p:cNvSpPr>
          <p:nvPr>
            <p:ph type="title"/>
          </p:nvPr>
        </p:nvSpPr>
        <p:spPr>
          <a:xfrm>
            <a:off x="1219200" y="303213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91" r:id="rId14"/>
    <p:sldLayoutId id="2147483692" r:id="rId15"/>
  </p:sldLayoutIdLst>
  <p:transition spd="slow">
    <p:random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文本占位符 20482"/>
          <p:cNvSpPr>
            <a:spLocks noGrp="1"/>
          </p:cNvSpPr>
          <p:nvPr>
            <p:ph type="body"/>
          </p:nvPr>
        </p:nvSpPr>
        <p:spPr>
          <a:xfrm>
            <a:off x="728133" y="1146175"/>
            <a:ext cx="10668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469900"/>
            <a:endParaRPr lang="zh-CN" altLang="en-US" dirty="0"/>
          </a:p>
        </p:txBody>
      </p:sp>
      <p:sp>
        <p:nvSpPr>
          <p:cNvPr id="1031" name="任意多边形 20483"/>
          <p:cNvSpPr/>
          <p:nvPr userDrawn="1"/>
        </p:nvSpPr>
        <p:spPr>
          <a:xfrm flipV="1">
            <a:off x="356871" y="753428"/>
            <a:ext cx="10610849" cy="92075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2" name="直接连接符 20484"/>
          <p:cNvSpPr/>
          <p:nvPr userDrawn="1"/>
        </p:nvSpPr>
        <p:spPr>
          <a:xfrm flipV="1">
            <a:off x="812800" y="6172200"/>
            <a:ext cx="105664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6" name="日期占位符 20485"/>
          <p:cNvSpPr>
            <a:spLocks noGrp="1"/>
          </p:cNvSpPr>
          <p:nvPr>
            <p:ph type="dt" sz="half" idx="2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7" name="页脚占位符 2048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8" name="灯片编号占位符 2048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  <p:sp>
        <p:nvSpPr>
          <p:cNvPr id="1036" name="标题 9"/>
          <p:cNvSpPr>
            <a:spLocks noGrp="1"/>
          </p:cNvSpPr>
          <p:nvPr>
            <p:ph type="title"/>
          </p:nvPr>
        </p:nvSpPr>
        <p:spPr>
          <a:xfrm>
            <a:off x="1654810" y="1813878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endParaRPr lang="zh-CN" altLang="en-US"/>
          </a:p>
        </p:txBody>
      </p:sp>
      <p:pic>
        <p:nvPicPr>
          <p:cNvPr id="1027" name="Picture 11"/>
          <p:cNvPicPr>
            <a:picLocks noChangeAspect="1"/>
          </p:cNvPicPr>
          <p:nvPr userDrawn="1"/>
        </p:nvPicPr>
        <p:blipFill>
          <a:blip r:embed="rId15" cstate="print"/>
          <a:srcRect r="-5240"/>
          <a:stretch>
            <a:fillRect/>
          </a:stretch>
        </p:blipFill>
        <p:spPr>
          <a:xfrm>
            <a:off x="356870" y="175895"/>
            <a:ext cx="3808730" cy="5778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slow">
    <p:random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lvl="0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71805" lvl="1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None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9955" lvl="2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None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06830" lvl="3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95450" lvl="4" indent="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12"/>
          <p:cNvGrpSpPr/>
          <p:nvPr userDrawn="1"/>
        </p:nvGrpSpPr>
        <p:grpSpPr>
          <a:xfrm>
            <a:off x="639233" y="301625"/>
            <a:ext cx="6134100" cy="577850"/>
            <a:chOff x="754" y="475"/>
            <a:chExt cx="7246" cy="910"/>
          </a:xfrm>
        </p:grpSpPr>
        <p:pic>
          <p:nvPicPr>
            <p:cNvPr id="1027" name="Picture 11"/>
            <p:cNvPicPr>
              <a:picLocks noChangeAspect="1"/>
            </p:cNvPicPr>
            <p:nvPr userDrawn="1"/>
          </p:nvPicPr>
          <p:blipFill>
            <a:blip r:embed="rId15" cstate="print"/>
            <a:srcRect r="-5240"/>
            <a:stretch>
              <a:fillRect/>
            </a:stretch>
          </p:blipFill>
          <p:spPr>
            <a:xfrm>
              <a:off x="3502" y="475"/>
              <a:ext cx="4499" cy="91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8" name="Picture 11"/>
            <p:cNvPicPr>
              <a:picLocks noChangeAspect="1"/>
            </p:cNvPicPr>
            <p:nvPr userDrawn="1"/>
          </p:nvPicPr>
          <p:blipFill>
            <a:blip r:embed="rId15" cstate="print"/>
            <a:srcRect r="13918"/>
            <a:stretch>
              <a:fillRect/>
            </a:stretch>
          </p:blipFill>
          <p:spPr>
            <a:xfrm>
              <a:off x="754" y="475"/>
              <a:ext cx="3680" cy="91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" name="图片 11" descr="3E2336C6FE9D2E2CCC3E93CBA46C71DC"/>
            <p:cNvPicPr>
              <a:picLocks noChangeAspect="1"/>
            </p:cNvPicPr>
            <p:nvPr userDrawn="1"/>
          </p:nvPicPr>
          <p:blipFill>
            <a:blip r:embed="rId16" cstate="print"/>
            <a:stretch>
              <a:fillRect/>
            </a:stretch>
          </p:blipFill>
          <p:spPr>
            <a:xfrm>
              <a:off x="822" y="595"/>
              <a:ext cx="737" cy="737"/>
            </a:xfrm>
            <a:prstGeom prst="ellipse">
              <a:avLst/>
            </a:prstGeom>
            <a:effectLst>
              <a:glow rad="38100">
                <a:schemeClr val="accent1">
                  <a:satMod val="175000"/>
                  <a:alpha val="40000"/>
                </a:schemeClr>
              </a:glow>
            </a:effectLst>
          </p:spPr>
        </p:pic>
      </p:grpSp>
      <p:sp>
        <p:nvSpPr>
          <p:cNvPr id="1030" name="文本占位符 20482"/>
          <p:cNvSpPr>
            <a:spLocks noGrp="1"/>
          </p:cNvSpPr>
          <p:nvPr>
            <p:ph type="body"/>
          </p:nvPr>
        </p:nvSpPr>
        <p:spPr>
          <a:xfrm>
            <a:off x="728133" y="1146175"/>
            <a:ext cx="10668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469900"/>
            <a:r>
              <a:rPr lang="zh-CN" altLang="en-US" dirty="0"/>
              <a:t>单击此处编辑母版文本样式</a:t>
            </a:r>
          </a:p>
          <a:p>
            <a:pPr lvl="1" indent="-436245"/>
            <a:r>
              <a:rPr lang="zh-CN" altLang="en-US" dirty="0"/>
              <a:t>第二级</a:t>
            </a:r>
          </a:p>
          <a:p>
            <a:pPr lvl="2" indent="-394970"/>
            <a:r>
              <a:rPr lang="zh-CN" altLang="en-US" dirty="0"/>
              <a:t>第三级</a:t>
            </a:r>
          </a:p>
          <a:p>
            <a:pPr lvl="3" indent="-387350"/>
            <a:r>
              <a:rPr lang="zh-CN" altLang="en-US" dirty="0"/>
              <a:t>第四级</a:t>
            </a:r>
          </a:p>
          <a:p>
            <a:pPr lvl="4" indent="-398780"/>
            <a:r>
              <a:rPr lang="zh-CN" altLang="en-US" dirty="0"/>
              <a:t>第五级</a:t>
            </a:r>
          </a:p>
        </p:txBody>
      </p:sp>
      <p:sp>
        <p:nvSpPr>
          <p:cNvPr id="1031" name="任意多边形 20483"/>
          <p:cNvSpPr/>
          <p:nvPr userDrawn="1"/>
        </p:nvSpPr>
        <p:spPr>
          <a:xfrm flipV="1">
            <a:off x="768351" y="944563"/>
            <a:ext cx="10610849" cy="92075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2" name="直接连接符 20484"/>
          <p:cNvSpPr/>
          <p:nvPr userDrawn="1"/>
        </p:nvSpPr>
        <p:spPr>
          <a:xfrm flipV="1">
            <a:off x="812800" y="6172200"/>
            <a:ext cx="105664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6" name="日期占位符 20485"/>
          <p:cNvSpPr>
            <a:spLocks noGrp="1"/>
          </p:cNvSpPr>
          <p:nvPr>
            <p:ph type="dt" sz="half" idx="2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7" name="页脚占位符 2048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488" name="灯片编号占位符 2048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altLang="en-US" strike="noStrike" noProof="1"/>
          </a:p>
        </p:txBody>
      </p:sp>
      <p:sp>
        <p:nvSpPr>
          <p:cNvPr id="1036" name="标题 9"/>
          <p:cNvSpPr>
            <a:spLocks noGrp="1"/>
          </p:cNvSpPr>
          <p:nvPr>
            <p:ph type="title"/>
          </p:nvPr>
        </p:nvSpPr>
        <p:spPr>
          <a:xfrm>
            <a:off x="1219200" y="303213"/>
            <a:ext cx="10668000" cy="6413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ransition spd="slow">
    <p:random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11"/>
          <p:cNvSpPr>
            <a:spLocks noChangeArrowheads="1"/>
          </p:cNvSpPr>
          <p:nvPr/>
        </p:nvSpPr>
        <p:spPr bwMode="auto">
          <a:xfrm>
            <a:off x="569842" y="2565400"/>
            <a:ext cx="10880035" cy="2303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912284" y="3357564"/>
            <a:ext cx="10079567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zh-CN" altLang="en-US" sz="6000" b="1">
                <a:solidFill>
                  <a:srgbClr val="FF00FF"/>
                </a:solidFill>
                <a:latin typeface="Arial" charset="0"/>
                <a:ea typeface="黑体" pitchFamily="49" charset="-122"/>
              </a:rPr>
              <a:t>第四节　做功的快慢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1527223" y="338552"/>
            <a:ext cx="6432549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 Black" pitchFamily="34" charset="0"/>
                <a:ea typeface="黑体" pitchFamily="49" charset="-122"/>
              </a:rPr>
              <a:t>沪科版新教材同步教学课件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3048000" y="1524000"/>
            <a:ext cx="47115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0000FF"/>
                </a:solidFill>
                <a:latin typeface="Arial" charset="0"/>
              </a:rPr>
              <a:t>第十章　机械与人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3202241" y="5589588"/>
            <a:ext cx="72982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000099"/>
                </a:solidFill>
              </a:rPr>
              <a:t>杨庄中心学校      刘  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想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418" y="476251"/>
            <a:ext cx="230293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2284" y="1700213"/>
            <a:ext cx="1070398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FF"/>
                </a:solidFill>
              </a:rPr>
              <a:t>    1.</a:t>
            </a:r>
            <a:r>
              <a:rPr lang="zh-CN" altLang="en-US" sz="3200" b="1" dirty="0">
                <a:solidFill>
                  <a:srgbClr val="FF00FF"/>
                </a:solidFill>
              </a:rPr>
              <a:t>功率大的机器一定比功率小的机器做功多吗？为什么？</a:t>
            </a:r>
          </a:p>
          <a:p>
            <a:r>
              <a:rPr lang="en-US" altLang="zh-CN" sz="3200" b="1" dirty="0">
                <a:solidFill>
                  <a:srgbClr val="FF00FF"/>
                </a:solidFill>
              </a:rPr>
              <a:t>    2.</a:t>
            </a:r>
            <a:r>
              <a:rPr lang="zh-CN" altLang="en-US" sz="3200" b="1" dirty="0">
                <a:solidFill>
                  <a:srgbClr val="FF00FF"/>
                </a:solidFill>
              </a:rPr>
              <a:t>功率大的机器一定比功率小的机器做功时间少吗？为什么？</a:t>
            </a:r>
          </a:p>
          <a:p>
            <a:r>
              <a:rPr lang="en-US" altLang="zh-CN" sz="3200" b="1" dirty="0">
                <a:solidFill>
                  <a:srgbClr val="FF00FF"/>
                </a:solidFill>
              </a:rPr>
              <a:t>    3.</a:t>
            </a:r>
            <a:r>
              <a:rPr lang="zh-CN" altLang="en-US" sz="3200" b="1" dirty="0">
                <a:solidFill>
                  <a:srgbClr val="FF00FF"/>
                </a:solidFill>
              </a:rPr>
              <a:t>功率小的机器一定比功率大的机器做功慢吗？为什么？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3116286" y="285544"/>
            <a:ext cx="460798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ea typeface="方正舒体" pitchFamily="2" charset="-122"/>
              </a:rPr>
              <a:t>思考下列问题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95401" y="333376"/>
            <a:ext cx="892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3333CC"/>
                </a:solidFill>
                <a:latin typeface="Arial" charset="0"/>
              </a:rPr>
              <a:t>了解一些物体和机器的功率</a:t>
            </a:r>
          </a:p>
        </p:txBody>
      </p:sp>
      <p:pic>
        <p:nvPicPr>
          <p:cNvPr id="17411" name="Picture 3" descr="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341439"/>
            <a:ext cx="3816351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4508501"/>
            <a:ext cx="41761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FF"/>
                </a:solidFill>
                <a:latin typeface="Arial" charset="0"/>
                <a:ea typeface="华文行楷" pitchFamily="2" charset="-122"/>
              </a:rPr>
              <a:t>自行车运动员长时间功率约</a:t>
            </a:r>
            <a:r>
              <a:rPr lang="en-US" altLang="zh-CN" sz="2800" b="1">
                <a:solidFill>
                  <a:srgbClr val="FF00FF"/>
                </a:solidFill>
                <a:latin typeface="Arial" charset="0"/>
                <a:ea typeface="华文行楷" pitchFamily="2" charset="-122"/>
              </a:rPr>
              <a:t>70W</a:t>
            </a:r>
            <a:r>
              <a:rPr lang="zh-CN" altLang="en-US" sz="2800" b="1">
                <a:solidFill>
                  <a:srgbClr val="FF00FF"/>
                </a:solidFill>
                <a:latin typeface="Arial" charset="0"/>
                <a:ea typeface="华文行楷" pitchFamily="2" charset="-122"/>
              </a:rPr>
              <a:t>；优秀运动员短时间功率可达到</a:t>
            </a:r>
            <a:r>
              <a:rPr lang="en-US" altLang="zh-CN" sz="2800" b="1">
                <a:solidFill>
                  <a:srgbClr val="FF00FF"/>
                </a:solidFill>
                <a:latin typeface="Arial" charset="0"/>
                <a:ea typeface="华文行楷" pitchFamily="2" charset="-122"/>
              </a:rPr>
              <a:t>1kW</a:t>
            </a:r>
            <a:r>
              <a:rPr lang="zh-CN" altLang="en-US" sz="2800">
                <a:solidFill>
                  <a:srgbClr val="FF00FF"/>
                </a:solidFill>
                <a:latin typeface="Arial" charset="0"/>
                <a:ea typeface="华文行楷" pitchFamily="2" charset="-122"/>
              </a:rPr>
              <a:t>。</a:t>
            </a:r>
          </a:p>
        </p:txBody>
      </p:sp>
      <p:pic>
        <p:nvPicPr>
          <p:cNvPr id="17413" name="Picture 6" descr="newX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1" y="1341439"/>
            <a:ext cx="422486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0418" y="1341439"/>
            <a:ext cx="398954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790951" y="4508500"/>
            <a:ext cx="393488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   </a:t>
            </a:r>
            <a:r>
              <a:rPr 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新宝马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X5</a:t>
            </a:r>
            <a:r>
              <a:rPr 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最大输出功率达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235kW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华文宋体" pitchFamily="2" charset="-122"/>
              </a:rPr>
              <a:t>.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7823201" y="4365625"/>
            <a:ext cx="407881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Arial" charset="0"/>
                <a:ea typeface="华文楷体" pitchFamily="2" charset="-122"/>
              </a:rPr>
              <a:t>韶山型电力机车功率约为  </a:t>
            </a:r>
            <a:r>
              <a:rPr lang="en-US" altLang="zh-CN" sz="2800" b="1" dirty="0">
                <a:solidFill>
                  <a:srgbClr val="000000"/>
                </a:solidFill>
                <a:latin typeface="Arial" charset="0"/>
                <a:ea typeface="华文楷体" pitchFamily="2" charset="-122"/>
              </a:rPr>
              <a:t>4200kW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16000" y="2325691"/>
            <a:ext cx="10058400" cy="1377951"/>
            <a:chOff x="864" y="1206"/>
            <a:chExt cx="4752" cy="868"/>
          </a:xfrm>
        </p:grpSpPr>
        <p:sp>
          <p:nvSpPr>
            <p:cNvPr id="18443" name="Rectangle 3"/>
            <p:cNvSpPr>
              <a:spLocks noChangeArrowheads="1"/>
            </p:cNvSpPr>
            <p:nvPr/>
          </p:nvSpPr>
          <p:spPr bwMode="auto">
            <a:xfrm>
              <a:off x="864" y="1248"/>
              <a:ext cx="47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已知：</a:t>
              </a:r>
              <a:r>
                <a:rPr kumimoji="1" lang="en-US" altLang="zh-CN" sz="3200" b="1" i="1" dirty="0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＝</a:t>
              </a:r>
              <a:r>
                <a:rPr kumimoji="1" lang="en-US" altLang="zh-CN" sz="3200" b="1" dirty="0">
                  <a:solidFill>
                    <a:srgbClr val="000000"/>
                  </a:solidFill>
                  <a:latin typeface="Times New Roman" pitchFamily="18" charset="0"/>
                </a:rPr>
                <a:t>2min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＝</a:t>
              </a:r>
              <a:r>
                <a:rPr kumimoji="1" lang="en-US" altLang="zh-CN" sz="3200" b="1" dirty="0">
                  <a:solidFill>
                    <a:srgbClr val="000000"/>
                  </a:solidFill>
                  <a:latin typeface="Times New Roman" pitchFamily="18" charset="0"/>
                </a:rPr>
                <a:t>120s  </a:t>
              </a:r>
              <a:r>
                <a:rPr kumimoji="1" lang="en-US" altLang="zh-CN" sz="3200" b="1" dirty="0" smtClean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r>
                <a:rPr kumimoji="1" lang="en-US" altLang="zh-CN" sz="32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W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＝             </a:t>
              </a:r>
              <a:r>
                <a:rPr kumimoji="1" lang="zh-CN" altLang="en-US" sz="3200" b="1" dirty="0" smtClean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r>
                <a:rPr kumimoji="1" lang="en-US" altLang="zh-CN" sz="3200" b="1" dirty="0" smtClean="0">
                  <a:solidFill>
                    <a:srgbClr val="000000"/>
                  </a:solidFill>
                  <a:latin typeface="Times New Roman" pitchFamily="18" charset="0"/>
                </a:rPr>
                <a:t>J</a:t>
              </a:r>
              <a:endParaRPr kumimoji="1" lang="en-US" altLang="zh-CN" sz="32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求：</a:t>
              </a:r>
              <a:r>
                <a:rPr kumimoji="1" lang="en-US" altLang="zh-CN" sz="3200" b="1" i="1" dirty="0">
                  <a:solidFill>
                    <a:srgbClr val="000000"/>
                  </a:solidFill>
                  <a:latin typeface="Times New Roman" pitchFamily="18" charset="0"/>
                </a:rPr>
                <a:t>P</a:t>
              </a:r>
            </a:p>
          </p:txBody>
        </p:sp>
        <p:pic>
          <p:nvPicPr>
            <p:cNvPr id="1844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50" y="1206"/>
              <a:ext cx="768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9151" y="1084540"/>
            <a:ext cx="2032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5201" y="4759326"/>
            <a:ext cx="6898217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85333" y="6126164"/>
            <a:ext cx="816186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itchFamily="18" charset="0"/>
              </a:rPr>
              <a:t>答：这台机械的功率是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itchFamily="18" charset="0"/>
              </a:rPr>
              <a:t>500W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itchFamily="18" charset="0"/>
              </a:rPr>
              <a:t>．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16001" y="3956050"/>
            <a:ext cx="10086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000000"/>
                </a:solidFill>
                <a:latin typeface="Times New Roman" pitchFamily="18" charset="0"/>
              </a:rPr>
              <a:t>解：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74573" y="3674166"/>
            <a:ext cx="2650435" cy="1268895"/>
            <a:chOff x="1008" y="2448"/>
            <a:chExt cx="1488" cy="579"/>
          </a:xfrm>
        </p:grpSpPr>
        <p:sp>
          <p:nvSpPr>
            <p:cNvPr id="18441" name="Text Box 11"/>
            <p:cNvSpPr txBox="1">
              <a:spLocks noChangeArrowheads="1"/>
            </p:cNvSpPr>
            <p:nvPr/>
          </p:nvSpPr>
          <p:spPr bwMode="auto">
            <a:xfrm>
              <a:off x="1008" y="2544"/>
              <a:ext cx="148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solidFill>
                    <a:srgbClr val="000000"/>
                  </a:solidFill>
                  <a:latin typeface="黑体" pitchFamily="49" charset="-122"/>
                  <a:ea typeface="黑体" pitchFamily="49" charset="-122"/>
                </a:rPr>
                <a:t>由       </a:t>
              </a:r>
              <a:r>
                <a:rPr kumimoji="1" lang="zh-CN" altLang="en-US" sz="2800" b="1" dirty="0" smtClean="0">
                  <a:solidFill>
                    <a:srgbClr val="000000"/>
                  </a:solidFill>
                  <a:latin typeface="黑体" pitchFamily="49" charset="-122"/>
                  <a:ea typeface="黑体" pitchFamily="49" charset="-122"/>
                </a:rPr>
                <a:t> 得</a:t>
              </a:r>
              <a:endPara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pic>
          <p:nvPicPr>
            <p:cNvPr id="18442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92" y="2448"/>
              <a:ext cx="672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440" name="矩形 11"/>
          <p:cNvSpPr>
            <a:spLocks noChangeArrowheads="1"/>
          </p:cNvSpPr>
          <p:nvPr/>
        </p:nvSpPr>
        <p:spPr bwMode="auto">
          <a:xfrm>
            <a:off x="1109869" y="1181169"/>
            <a:ext cx="1017693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一台机器用</a:t>
            </a:r>
            <a:r>
              <a:rPr kumimoji="1"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分钟时间做了             </a:t>
            </a:r>
            <a:r>
              <a:rPr kumimoji="1" lang="zh-CN" alt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kumimoji="1"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的功，这台机器的功率是多少？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19667" y="1154113"/>
            <a:ext cx="105134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/>
            <a:r>
              <a:rPr lang="en-US" altLang="zh-CN" sz="3200" b="1">
                <a:latin typeface="Arial" charset="0"/>
              </a:rPr>
              <a:t>1.</a:t>
            </a:r>
            <a:r>
              <a:rPr lang="zh-CN" altLang="en-US" sz="3200" b="1">
                <a:latin typeface="Arial" charset="0"/>
              </a:rPr>
              <a:t>例题：起重机用钢绳吊起一个重</a:t>
            </a:r>
            <a:r>
              <a:rPr lang="en-US" altLang="zh-CN" sz="3200" b="1">
                <a:latin typeface="Arial" charset="0"/>
              </a:rPr>
              <a:t>10</a:t>
            </a:r>
            <a:r>
              <a:rPr lang="en-US" altLang="zh-CN" sz="3200" b="1" baseline="30000">
                <a:latin typeface="Arial" charset="0"/>
              </a:rPr>
              <a:t>4</a:t>
            </a:r>
            <a:r>
              <a:rPr lang="en-US" altLang="zh-CN" sz="3200" b="1">
                <a:latin typeface="Arial" charset="0"/>
              </a:rPr>
              <a:t>N</a:t>
            </a:r>
            <a:r>
              <a:rPr lang="zh-CN" altLang="en-US" sz="3200" b="1">
                <a:latin typeface="Arial" charset="0"/>
              </a:rPr>
              <a:t>的货物，在</a:t>
            </a:r>
            <a:r>
              <a:rPr lang="en-US" altLang="zh-CN" sz="3200" b="1">
                <a:latin typeface="Arial" charset="0"/>
              </a:rPr>
              <a:t>10s</a:t>
            </a:r>
            <a:r>
              <a:rPr lang="zh-CN" altLang="en-US" sz="3200" b="1">
                <a:latin typeface="Arial" charset="0"/>
              </a:rPr>
              <a:t>内沿竖直方向上匀速上升</a:t>
            </a:r>
            <a:r>
              <a:rPr lang="en-US" altLang="zh-CN" sz="3200" b="1">
                <a:latin typeface="Arial" charset="0"/>
              </a:rPr>
              <a:t>10m,</a:t>
            </a:r>
            <a:r>
              <a:rPr lang="zh-CN" altLang="en-US" sz="3200" b="1">
                <a:latin typeface="Arial" charset="0"/>
              </a:rPr>
              <a:t>求：钢绳拉起重物的功率是多少？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390652" y="5370514"/>
            <a:ext cx="86402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Arial" charset="0"/>
              </a:rPr>
              <a:t>答：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</a:rPr>
              <a:t>钢绳拉起重物的功率为</a:t>
            </a:r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10</a:t>
            </a:r>
            <a:r>
              <a:rPr lang="en-US" altLang="zh-CN" sz="3200" b="1" baseline="30000">
                <a:solidFill>
                  <a:srgbClr val="FF00FF"/>
                </a:solidFill>
                <a:latin typeface="Arial" charset="0"/>
              </a:rPr>
              <a:t>4</a:t>
            </a:r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W.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295401" y="3857625"/>
            <a:ext cx="10086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Arial" charset="0"/>
              </a:rPr>
              <a:t>解：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07096" y="3927476"/>
            <a:ext cx="666584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dirty="0">
                <a:solidFill>
                  <a:srgbClr val="FF00FF"/>
                </a:solidFill>
                <a:latin typeface="Arial" charset="0"/>
              </a:rPr>
              <a:t>W=Fs=Gh=10</a:t>
            </a:r>
            <a:r>
              <a:rPr lang="en-US" altLang="zh-CN" sz="3200" baseline="30000" dirty="0">
                <a:solidFill>
                  <a:srgbClr val="FF00FF"/>
                </a:solidFill>
                <a:latin typeface="Arial" charset="0"/>
              </a:rPr>
              <a:t>4</a:t>
            </a:r>
            <a:r>
              <a:rPr lang="en-US" altLang="zh-CN" sz="3200" dirty="0">
                <a:solidFill>
                  <a:srgbClr val="FF00FF"/>
                </a:solidFill>
                <a:latin typeface="Arial" charset="0"/>
              </a:rPr>
              <a:t>N</a:t>
            </a:r>
            <a:r>
              <a:rPr lang="en-US" altLang="zh-CN" sz="3200" dirty="0">
                <a:solidFill>
                  <a:srgbClr val="FF00FF"/>
                </a:solidFill>
                <a:latin typeface="Arial" charset="0"/>
                <a:cs typeface="Times New Roman" pitchFamily="18" charset="0"/>
              </a:rPr>
              <a:t>×10m=</a:t>
            </a:r>
            <a:r>
              <a:rPr lang="en-US" altLang="zh-CN" sz="3200" dirty="0">
                <a:solidFill>
                  <a:srgbClr val="FF00FF"/>
                </a:solidFill>
                <a:latin typeface="Arial" charset="0"/>
              </a:rPr>
              <a:t>10</a:t>
            </a:r>
            <a:r>
              <a:rPr lang="en-US" altLang="zh-CN" sz="3200" baseline="30000" dirty="0">
                <a:solidFill>
                  <a:srgbClr val="FF00FF"/>
                </a:solidFill>
                <a:latin typeface="Arial" charset="0"/>
              </a:rPr>
              <a:t>5</a:t>
            </a:r>
            <a:r>
              <a:rPr lang="en-US" altLang="zh-CN" sz="3200" dirty="0">
                <a:solidFill>
                  <a:srgbClr val="FF00FF"/>
                </a:solidFill>
                <a:latin typeface="Arial" charset="0"/>
              </a:rPr>
              <a:t>J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007533" y="2636839"/>
            <a:ext cx="835025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Arial" charset="0"/>
              </a:rPr>
              <a:t>已知：</a:t>
            </a:r>
            <a:r>
              <a:rPr lang="en-US" altLang="zh-CN" sz="3200" b="1">
                <a:latin typeface="Arial" charset="0"/>
              </a:rPr>
              <a:t>G=10</a:t>
            </a:r>
            <a:r>
              <a:rPr lang="en-US" altLang="zh-CN" sz="3200" b="1" baseline="30000">
                <a:latin typeface="Arial" charset="0"/>
              </a:rPr>
              <a:t>4</a:t>
            </a:r>
            <a:r>
              <a:rPr lang="en-US" altLang="zh-CN" sz="3200" b="1">
                <a:latin typeface="Arial" charset="0"/>
              </a:rPr>
              <a:t>N,  t=10s</a:t>
            </a:r>
            <a:r>
              <a:rPr lang="zh-CN" altLang="en-US" sz="3200" b="1">
                <a:latin typeface="Arial" charset="0"/>
              </a:rPr>
              <a:t>，</a:t>
            </a:r>
            <a:r>
              <a:rPr lang="en-US" altLang="zh-CN" sz="3200" b="1">
                <a:latin typeface="Arial" charset="0"/>
              </a:rPr>
              <a:t>h=10m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24418" y="3279775"/>
            <a:ext cx="297603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Arial" charset="0"/>
              </a:rPr>
              <a:t>求：</a:t>
            </a:r>
            <a:r>
              <a:rPr lang="en-US" altLang="zh-CN" sz="3200" b="1">
                <a:latin typeface="Arial" charset="0"/>
              </a:rPr>
              <a:t>P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39485" y="4432301"/>
            <a:ext cx="4715472" cy="1089347"/>
            <a:chOff x="0" y="0"/>
            <a:chExt cx="6884" cy="1714"/>
          </a:xfrm>
        </p:grpSpPr>
        <p:sp>
          <p:nvSpPr>
            <p:cNvPr id="19466" name="Text Box 9"/>
            <p:cNvSpPr txBox="1">
              <a:spLocks noChangeArrowheads="1"/>
            </p:cNvSpPr>
            <p:nvPr/>
          </p:nvSpPr>
          <p:spPr bwMode="auto">
            <a:xfrm>
              <a:off x="4164" y="334"/>
              <a:ext cx="2043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10</a:t>
              </a:r>
              <a:r>
                <a:rPr lang="en-US" altLang="zh-CN" sz="3200" baseline="30000">
                  <a:solidFill>
                    <a:srgbClr val="FF00FF"/>
                  </a:solidFill>
                  <a:latin typeface="Arial" charset="0"/>
                </a:rPr>
                <a:t>4</a:t>
              </a:r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9467" name="Text Box 10"/>
            <p:cNvSpPr txBox="1">
              <a:spLocks noChangeArrowheads="1"/>
            </p:cNvSpPr>
            <p:nvPr/>
          </p:nvSpPr>
          <p:spPr bwMode="auto">
            <a:xfrm>
              <a:off x="0" y="340"/>
              <a:ext cx="6884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P=——=——=</a:t>
              </a:r>
            </a:p>
          </p:txBody>
        </p:sp>
        <p:sp>
          <p:nvSpPr>
            <p:cNvPr id="19468" name="Text Box 11"/>
            <p:cNvSpPr txBox="1">
              <a:spLocks noChangeArrowheads="1"/>
            </p:cNvSpPr>
            <p:nvPr/>
          </p:nvSpPr>
          <p:spPr bwMode="auto">
            <a:xfrm>
              <a:off x="2386" y="0"/>
              <a:ext cx="1178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srgbClr val="FF00FF"/>
                  </a:solidFill>
                  <a:latin typeface="Arial" charset="0"/>
                </a:rPr>
                <a:t>10</a:t>
              </a:r>
              <a:r>
                <a:rPr lang="en-US" altLang="zh-CN" sz="3200" baseline="30000" dirty="0">
                  <a:solidFill>
                    <a:srgbClr val="FF00FF"/>
                  </a:solidFill>
                  <a:latin typeface="Arial" charset="0"/>
                </a:rPr>
                <a:t>5</a:t>
              </a:r>
              <a:r>
                <a:rPr lang="en-US" altLang="zh-CN" sz="3200" dirty="0">
                  <a:solidFill>
                    <a:srgbClr val="FF00FF"/>
                  </a:solidFill>
                  <a:latin typeface="Arial" charset="0"/>
                </a:rPr>
                <a:t>J</a:t>
              </a:r>
            </a:p>
          </p:txBody>
        </p:sp>
        <p:sp>
          <p:nvSpPr>
            <p:cNvPr id="19469" name="Text Box 12"/>
            <p:cNvSpPr txBox="1">
              <a:spLocks noChangeArrowheads="1"/>
            </p:cNvSpPr>
            <p:nvPr/>
          </p:nvSpPr>
          <p:spPr bwMode="auto">
            <a:xfrm>
              <a:off x="2503" y="794"/>
              <a:ext cx="998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10s</a:t>
              </a:r>
            </a:p>
          </p:txBody>
        </p:sp>
        <p:sp>
          <p:nvSpPr>
            <p:cNvPr id="19470" name="Text Box 13"/>
            <p:cNvSpPr txBox="1">
              <a:spLocks noChangeArrowheads="1"/>
            </p:cNvSpPr>
            <p:nvPr/>
          </p:nvSpPr>
          <p:spPr bwMode="auto">
            <a:xfrm>
              <a:off x="987" y="0"/>
              <a:ext cx="676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9471" name="Text Box 14"/>
            <p:cNvSpPr txBox="1">
              <a:spLocks noChangeArrowheads="1"/>
            </p:cNvSpPr>
            <p:nvPr/>
          </p:nvSpPr>
          <p:spPr bwMode="auto">
            <a:xfrm>
              <a:off x="1201" y="680"/>
              <a:ext cx="35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200">
                  <a:solidFill>
                    <a:srgbClr val="FF00FF"/>
                  </a:solidFill>
                  <a:latin typeface="Arial" charset="0"/>
                </a:rPr>
                <a:t>t</a:t>
              </a:r>
            </a:p>
          </p:txBody>
        </p:sp>
      </p:grpSp>
      <p:sp>
        <p:nvSpPr>
          <p:cNvPr id="19465" name="Rectangle 16"/>
          <p:cNvSpPr>
            <a:spLocks noChangeArrowheads="1"/>
          </p:cNvSpPr>
          <p:nvPr/>
        </p:nvSpPr>
        <p:spPr bwMode="auto">
          <a:xfrm>
            <a:off x="1588145" y="313360"/>
            <a:ext cx="3272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rgbClr val="FF0066"/>
                </a:solidFill>
              </a:rPr>
              <a:t>三、测算功率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3" grpId="0" autoUpdateAnimBg="0"/>
      <p:bldP spid="22534" grpId="0" autoUpdateAnimBg="0"/>
      <p:bldP spid="2253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gif01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4533" y="1989139"/>
            <a:ext cx="2305051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0" y="1042229"/>
            <a:ext cx="5039784" cy="2232025"/>
          </a:xfrm>
          <a:prstGeom prst="cloudCallout">
            <a:avLst>
              <a:gd name="adj1" fmla="val 52394"/>
              <a:gd name="adj2" fmla="val 52560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CN" altLang="en-US" sz="2800" b="1" dirty="0"/>
              <a:t>如何设计实验测算小车在斜面上运动的功率</a:t>
            </a:r>
            <a:r>
              <a:rPr lang="en-US" altLang="zh-CN" sz="2800" b="1" dirty="0"/>
              <a:t>?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7273971" y="631412"/>
            <a:ext cx="4417484" cy="1368425"/>
          </a:xfrm>
          <a:prstGeom prst="wedgeEllipseCallout">
            <a:avLst>
              <a:gd name="adj1" fmla="val -52542"/>
              <a:gd name="adj2" fmla="val 7552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</a:rPr>
              <a:t>需要测量哪些哪些物理量</a:t>
            </a:r>
            <a:r>
              <a:rPr lang="en-US" altLang="zh-CN" sz="28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719667" y="4941889"/>
            <a:ext cx="3073400" cy="1152525"/>
          </a:xfrm>
          <a:prstGeom prst="wedgeRoundRectCallout">
            <a:avLst>
              <a:gd name="adj1" fmla="val 98829"/>
              <a:gd name="adj2" fmla="val -111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2800" b="1"/>
              <a:t>需要哪些实验仪器</a:t>
            </a:r>
            <a:r>
              <a:rPr lang="en-US" altLang="zh-CN" sz="2800" b="1"/>
              <a:t>?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9089887" y="2981395"/>
            <a:ext cx="2209800" cy="1152525"/>
          </a:xfrm>
          <a:prstGeom prst="wedgeRectCallout">
            <a:avLst>
              <a:gd name="adj1" fmla="val -126148"/>
              <a:gd name="adj2" fmla="val 675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2800" b="1" dirty="0"/>
              <a:t>测算步骤有哪些</a:t>
            </a:r>
            <a:r>
              <a:rPr lang="en-US" altLang="zh-CN" sz="2800" b="1" dirty="0"/>
              <a:t>?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7247467" y="4797425"/>
            <a:ext cx="4944533" cy="1511300"/>
          </a:xfrm>
          <a:prstGeom prst="cloudCallout">
            <a:avLst>
              <a:gd name="adj1" fmla="val -56806"/>
              <a:gd name="adj2" fmla="val -75944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CN" altLang="en-US" sz="2800" b="1"/>
              <a:t>记录数据的表格怎样设计</a:t>
            </a:r>
            <a:r>
              <a:rPr lang="en-US" altLang="zh-CN" sz="2800" b="1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4"/>
          <p:cNvSpPr>
            <a:spLocks noChangeArrowheads="1"/>
          </p:cNvSpPr>
          <p:nvPr/>
        </p:nvSpPr>
        <p:spPr bwMode="auto">
          <a:xfrm>
            <a:off x="1809475" y="3540540"/>
            <a:ext cx="7584017" cy="288925"/>
          </a:xfrm>
          <a:prstGeom prst="cube">
            <a:avLst>
              <a:gd name="adj" fmla="val 49449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7" name="AutoShape 5"/>
          <p:cNvSpPr>
            <a:spLocks noChangeArrowheads="1"/>
          </p:cNvSpPr>
          <p:nvPr/>
        </p:nvSpPr>
        <p:spPr bwMode="auto">
          <a:xfrm>
            <a:off x="7943390" y="2969453"/>
            <a:ext cx="1056217" cy="647700"/>
          </a:xfrm>
          <a:prstGeom prst="cube">
            <a:avLst>
              <a:gd name="adj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 rot="-411171">
            <a:off x="2560340" y="3099627"/>
            <a:ext cx="6337300" cy="215900"/>
          </a:xfrm>
          <a:prstGeom prst="cube">
            <a:avLst>
              <a:gd name="adj" fmla="val 91912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9" name="AutoShape 7"/>
          <p:cNvSpPr>
            <a:spLocks noChangeArrowheads="1"/>
          </p:cNvSpPr>
          <p:nvPr/>
        </p:nvSpPr>
        <p:spPr bwMode="auto">
          <a:xfrm rot="-282691">
            <a:off x="2900847" y="2911269"/>
            <a:ext cx="1056216" cy="576262"/>
          </a:xfrm>
          <a:prstGeom prst="cube">
            <a:avLst>
              <a:gd name="adj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 flipV="1">
            <a:off x="3875066" y="2823679"/>
            <a:ext cx="1631949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1511" name="Picture 9" descr="未命名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15410">
            <a:off x="6133133" y="1704354"/>
            <a:ext cx="4000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Line 10"/>
          <p:cNvSpPr>
            <a:spLocks noChangeShapeType="1"/>
          </p:cNvSpPr>
          <p:nvPr/>
        </p:nvSpPr>
        <p:spPr bwMode="auto">
          <a:xfrm flipV="1">
            <a:off x="7231731" y="2305879"/>
            <a:ext cx="143933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4228" y="1050305"/>
            <a:ext cx="1152313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/>
              <a:t>1</a:t>
            </a:r>
            <a:r>
              <a:rPr lang="zh-CN" altLang="en-US" sz="3200" b="1" dirty="0"/>
              <a:t>、把木块放在斜面上，用弹簧测力计拉着木块在斜面上运动，测出拉力的大小，木块在拉力方向移动的距离和时间，然后算出功率。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18052" y="4136058"/>
            <a:ext cx="1170166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/>
              <a:t>2</a:t>
            </a:r>
            <a:r>
              <a:rPr lang="zh-CN" altLang="en-US" sz="3200" b="1" dirty="0"/>
              <a:t>、用刻度尺测出斜面的长度</a:t>
            </a:r>
            <a:r>
              <a:rPr lang="en-US" altLang="zh-CN" sz="3200" b="1" dirty="0"/>
              <a:t>L</a:t>
            </a:r>
            <a:r>
              <a:rPr lang="en-US" altLang="zh-CN" sz="3200" b="1" baseline="-25000" dirty="0"/>
              <a:t>1</a:t>
            </a:r>
            <a:r>
              <a:rPr lang="zh-CN" altLang="en-US" sz="3200" b="1" dirty="0"/>
              <a:t>和木块的长度</a:t>
            </a:r>
            <a:r>
              <a:rPr lang="en-US" altLang="zh-CN" sz="3200" b="1" dirty="0"/>
              <a:t>L</a:t>
            </a:r>
            <a:r>
              <a:rPr lang="en-US" altLang="zh-CN" sz="3200" b="1" baseline="-25000" dirty="0"/>
              <a:t>2</a:t>
            </a:r>
            <a:r>
              <a:rPr lang="zh-CN" altLang="en-US" sz="3200" b="1" dirty="0"/>
              <a:t>，小车通过的距离</a:t>
            </a:r>
            <a:r>
              <a:rPr lang="en-US" altLang="zh-CN" sz="3200" b="1" dirty="0"/>
              <a:t>s=L</a:t>
            </a:r>
            <a:r>
              <a:rPr lang="en-US" altLang="zh-CN" sz="3200" b="1" baseline="-25000" dirty="0"/>
              <a:t>1</a:t>
            </a:r>
            <a:r>
              <a:rPr lang="en-US" altLang="zh-CN" sz="3200" b="1" dirty="0"/>
              <a:t>-L</a:t>
            </a:r>
            <a:r>
              <a:rPr lang="en-US" altLang="zh-CN" sz="3200" b="1" baseline="-25000" dirty="0"/>
              <a:t>2</a:t>
            </a:r>
            <a:r>
              <a:rPr lang="zh-CN" altLang="en-US" sz="3200" b="1" dirty="0"/>
              <a:t>用弹簧测力计测出木块在斜面上匀速前进时受到的拉力</a:t>
            </a:r>
            <a:r>
              <a:rPr lang="en-US" altLang="zh-CN" sz="3200" b="1" dirty="0"/>
              <a:t>F</a:t>
            </a:r>
            <a:r>
              <a:rPr lang="zh-CN" altLang="en-US" sz="3200" b="1" dirty="0"/>
              <a:t>。用秒表测出木块在斜面上运动的时间。由</a:t>
            </a:r>
            <a:r>
              <a:rPr lang="en-US" altLang="zh-CN" sz="3200" b="1" dirty="0"/>
              <a:t>P=W/s=F·s/t</a:t>
            </a:r>
            <a:r>
              <a:rPr lang="zh-CN" altLang="en-US" sz="3200" b="1" dirty="0"/>
              <a:t>算出小车的功率。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38539" y="967410"/>
            <a:ext cx="117679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/>
              <a:t>3</a:t>
            </a:r>
            <a:r>
              <a:rPr lang="zh-CN" altLang="en-US" sz="3200" b="1" dirty="0"/>
              <a:t>、这个实验最好做两次，第一次测出木块在斜面上以较小的速度前进的拉力的功率</a:t>
            </a:r>
            <a:r>
              <a:rPr lang="en-US" altLang="zh-CN" sz="3200" b="1" dirty="0"/>
              <a:t>P</a:t>
            </a:r>
            <a:r>
              <a:rPr lang="en-US" altLang="zh-CN" sz="3200" b="1" baseline="-25000" dirty="0"/>
              <a:t>1</a:t>
            </a:r>
            <a:r>
              <a:rPr lang="zh-CN" altLang="en-US" sz="3200" b="1" dirty="0"/>
              <a:t>；第二次测出木块在斜面上以较大的速度前进时拉力的功率</a:t>
            </a:r>
            <a:r>
              <a:rPr lang="en-US" altLang="zh-CN" sz="3200" b="1" dirty="0"/>
              <a:t>P</a:t>
            </a:r>
            <a:r>
              <a:rPr lang="en-US" altLang="zh-CN" sz="3200" b="1" baseline="-25000" dirty="0"/>
              <a:t>2</a:t>
            </a:r>
            <a:r>
              <a:rPr lang="zh-CN" altLang="en-US" sz="3200" b="1" dirty="0"/>
              <a:t>，比较两次测得的功率的大小。</a:t>
            </a:r>
          </a:p>
        </p:txBody>
      </p:sp>
      <p:graphicFrame>
        <p:nvGraphicFramePr>
          <p:cNvPr id="3" name="Group 77"/>
          <p:cNvGraphicFramePr>
            <a:graphicFrameLocks noGrp="1"/>
          </p:cNvGraphicFramePr>
          <p:nvPr/>
        </p:nvGraphicFramePr>
        <p:xfrm>
          <a:off x="305445" y="2787512"/>
          <a:ext cx="11618380" cy="3686176"/>
        </p:xfrm>
        <a:graphic>
          <a:graphicData uri="http://schemas.openxmlformats.org/drawingml/2006/table">
            <a:tbl>
              <a:tblPr/>
              <a:tblGrid>
                <a:gridCol w="1454149"/>
                <a:gridCol w="1449917"/>
                <a:gridCol w="1454149"/>
                <a:gridCol w="1691217"/>
                <a:gridCol w="1210733"/>
                <a:gridCol w="1454149"/>
                <a:gridCol w="1449917"/>
                <a:gridCol w="1454149"/>
              </a:tblGrid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斜面长度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木块长度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木块通过的距离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拉力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运动时间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拉力功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拉力功率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第一次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第二次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9" name="Line 71"/>
          <p:cNvSpPr>
            <a:spLocks noChangeShapeType="1"/>
          </p:cNvSpPr>
          <p:nvPr/>
        </p:nvSpPr>
        <p:spPr bwMode="auto">
          <a:xfrm>
            <a:off x="345201" y="2831755"/>
            <a:ext cx="1439333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0" name="Text Box 72"/>
          <p:cNvSpPr txBox="1">
            <a:spLocks noChangeArrowheads="1"/>
          </p:cNvSpPr>
          <p:nvPr/>
        </p:nvSpPr>
        <p:spPr bwMode="auto">
          <a:xfrm>
            <a:off x="1102784" y="26368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22571" name="Text Box 73"/>
          <p:cNvSpPr txBox="1">
            <a:spLocks noChangeArrowheads="1"/>
          </p:cNvSpPr>
          <p:nvPr/>
        </p:nvSpPr>
        <p:spPr bwMode="auto">
          <a:xfrm>
            <a:off x="765590" y="3022462"/>
            <a:ext cx="13440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/>
              <a:t>项目</a:t>
            </a:r>
          </a:p>
        </p:txBody>
      </p:sp>
      <p:sp>
        <p:nvSpPr>
          <p:cNvPr id="22572" name="Text Box 74"/>
          <p:cNvSpPr txBox="1">
            <a:spLocks noChangeArrowheads="1"/>
          </p:cNvSpPr>
          <p:nvPr/>
        </p:nvSpPr>
        <p:spPr bwMode="auto">
          <a:xfrm>
            <a:off x="239184" y="354309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次数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68895" y="1129472"/>
            <a:ext cx="2497667" cy="1062038"/>
            <a:chOff x="657" y="1117"/>
            <a:chExt cx="1180" cy="669"/>
          </a:xfrm>
        </p:grpSpPr>
        <p:sp>
          <p:nvSpPr>
            <p:cNvPr id="23565" name="Text Box 4"/>
            <p:cNvSpPr txBox="1">
              <a:spLocks noChangeArrowheads="1"/>
            </p:cNvSpPr>
            <p:nvPr/>
          </p:nvSpPr>
          <p:spPr bwMode="auto">
            <a:xfrm>
              <a:off x="657" y="1207"/>
              <a:ext cx="11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/>
                <a:t>P=</a:t>
              </a: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56" y="1117"/>
              <a:ext cx="590" cy="669"/>
              <a:chOff x="1156" y="1117"/>
              <a:chExt cx="590" cy="669"/>
            </a:xfrm>
          </p:grpSpPr>
          <p:sp>
            <p:nvSpPr>
              <p:cNvPr id="23567" name="Text Box 6"/>
              <p:cNvSpPr txBox="1">
                <a:spLocks noChangeArrowheads="1"/>
              </p:cNvSpPr>
              <p:nvPr/>
            </p:nvSpPr>
            <p:spPr bwMode="auto">
              <a:xfrm>
                <a:off x="1247" y="1117"/>
                <a:ext cx="49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200" b="1"/>
                  <a:t>W</a:t>
                </a:r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6" y="1344"/>
                <a:ext cx="589" cy="442"/>
                <a:chOff x="1156" y="1344"/>
                <a:chExt cx="589" cy="442"/>
              </a:xfrm>
            </p:grpSpPr>
            <p:sp>
              <p:nvSpPr>
                <p:cNvPr id="23569" name="Line 5"/>
                <p:cNvSpPr>
                  <a:spLocks noChangeShapeType="1"/>
                </p:cNvSpPr>
                <p:nvPr/>
              </p:nvSpPr>
              <p:spPr bwMode="auto">
                <a:xfrm>
                  <a:off x="1156" y="1434"/>
                  <a:ext cx="589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5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92" y="1344"/>
                  <a:ext cx="31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4000" b="1"/>
                    <a:t>t</a:t>
                  </a:r>
                </a:p>
              </p:txBody>
            </p:sp>
          </p:grp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289288" y="1076464"/>
            <a:ext cx="1248833" cy="1062038"/>
            <a:chOff x="1156" y="1117"/>
            <a:chExt cx="590" cy="669"/>
          </a:xfrm>
        </p:grpSpPr>
        <p:sp>
          <p:nvSpPr>
            <p:cNvPr id="23561" name="Text Box 11"/>
            <p:cNvSpPr txBox="1">
              <a:spLocks noChangeArrowheads="1"/>
            </p:cNvSpPr>
            <p:nvPr/>
          </p:nvSpPr>
          <p:spPr bwMode="auto">
            <a:xfrm>
              <a:off x="1247" y="1117"/>
              <a:ext cx="4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/>
                <a:t>Fs</a:t>
              </a:r>
            </a:p>
          </p:txBody>
        </p: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1156" y="1344"/>
              <a:ext cx="589" cy="442"/>
              <a:chOff x="1156" y="1344"/>
              <a:chExt cx="589" cy="442"/>
            </a:xfrm>
          </p:grpSpPr>
          <p:sp>
            <p:nvSpPr>
              <p:cNvPr id="23563" name="Line 13"/>
              <p:cNvSpPr>
                <a:spLocks noChangeShapeType="1"/>
              </p:cNvSpPr>
              <p:nvPr/>
            </p:nvSpPr>
            <p:spPr bwMode="auto">
              <a:xfrm>
                <a:off x="1156" y="1434"/>
                <a:ext cx="58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4" name="Text Box 14"/>
              <p:cNvSpPr txBox="1">
                <a:spLocks noChangeArrowheads="1"/>
              </p:cNvSpPr>
              <p:nvPr/>
            </p:nvSpPr>
            <p:spPr bwMode="auto">
              <a:xfrm>
                <a:off x="1292" y="1344"/>
                <a:ext cx="31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000" b="1" dirty="0"/>
                  <a:t>t</a:t>
                </a:r>
              </a:p>
            </p:txBody>
          </p:sp>
        </p:grpSp>
      </p:grpSp>
      <p:sp>
        <p:nvSpPr>
          <p:cNvPr id="23556" name="Text Box 16"/>
          <p:cNvSpPr txBox="1">
            <a:spLocks noChangeArrowheads="1"/>
          </p:cNvSpPr>
          <p:nvPr/>
        </p:nvSpPr>
        <p:spPr bwMode="auto">
          <a:xfrm>
            <a:off x="527051" y="1326944"/>
            <a:ext cx="768349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由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642692" y="1220927"/>
            <a:ext cx="67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/>
              <a:t>=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5686380" y="1207675"/>
            <a:ext cx="67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/>
              <a:t>=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288618" y="1273935"/>
            <a:ext cx="172931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Fv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901516" y="2910026"/>
            <a:ext cx="883285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当</a:t>
            </a:r>
            <a:r>
              <a:rPr lang="zh-CN" altLang="en-US" sz="3200" b="1" dirty="0">
                <a:solidFill>
                  <a:srgbClr val="0000FF"/>
                </a:solidFill>
              </a:rPr>
              <a:t>拉力不变</a:t>
            </a:r>
            <a:r>
              <a:rPr lang="zh-CN" altLang="en-US" sz="3200" b="1" dirty="0"/>
              <a:t>时，速度大、功率大、速度小、功率小。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544708" y="285544"/>
            <a:ext cx="2400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66"/>
                </a:solidFill>
              </a:rPr>
              <a:t>小结</a:t>
            </a:r>
            <a:r>
              <a:rPr lang="en-US" altLang="zh-CN" sz="3600" b="1" dirty="0">
                <a:solidFill>
                  <a:srgbClr val="FF0066"/>
                </a:solidFill>
              </a:rPr>
              <a:t>:</a:t>
            </a:r>
          </a:p>
        </p:txBody>
      </p:sp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1488017" y="1844675"/>
            <a:ext cx="9601200" cy="3816350"/>
            <a:chOff x="612" y="1253"/>
            <a:chExt cx="4536" cy="2404"/>
          </a:xfrm>
        </p:grpSpPr>
        <p:sp>
          <p:nvSpPr>
            <p:cNvPr id="24580" name="Rectangle 111"/>
            <p:cNvSpPr>
              <a:spLocks noChangeArrowheads="1"/>
            </p:cNvSpPr>
            <p:nvPr/>
          </p:nvSpPr>
          <p:spPr bwMode="auto">
            <a:xfrm>
              <a:off x="612" y="1253"/>
              <a:ext cx="453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altLang="zh-CN" sz="2800" b="1" dirty="0">
                  <a:solidFill>
                    <a:srgbClr val="000099"/>
                  </a:solidFill>
                </a:rPr>
                <a:t>.</a:t>
              </a:r>
              <a:r>
                <a:rPr lang="zh-CN" altLang="en-US" sz="2800" b="1" dirty="0">
                  <a:solidFill>
                    <a:srgbClr val="000099"/>
                  </a:solidFill>
                </a:rPr>
                <a:t>定义：物体在单位时间内所做的功叫功率</a:t>
              </a:r>
            </a:p>
            <a:p>
              <a:r>
                <a:rPr lang="zh-CN" altLang="en-US" sz="2800" b="1" dirty="0">
                  <a:solidFill>
                    <a:srgbClr val="000099"/>
                  </a:solidFill>
                </a:rPr>
                <a:t>        功率是表示做功快慢的物理量</a:t>
              </a:r>
            </a:p>
            <a:p>
              <a:endParaRPr lang="zh-CN" altLang="en-US" sz="2800" b="1" dirty="0">
                <a:solidFill>
                  <a:srgbClr val="000099"/>
                </a:solidFill>
              </a:endParaRPr>
            </a:p>
          </p:txBody>
        </p:sp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612" y="1888"/>
              <a:ext cx="1995" cy="593"/>
              <a:chOff x="0" y="0"/>
              <a:chExt cx="4988" cy="1484"/>
            </a:xfrm>
          </p:grpSpPr>
          <p:sp>
            <p:nvSpPr>
              <p:cNvPr id="24583" name="Text Box 113"/>
              <p:cNvSpPr txBox="1">
                <a:spLocks noChangeArrowheads="1"/>
              </p:cNvSpPr>
              <p:nvPr/>
            </p:nvSpPr>
            <p:spPr bwMode="auto">
              <a:xfrm>
                <a:off x="0" y="226"/>
                <a:ext cx="4540" cy="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 dirty="0">
                    <a:solidFill>
                      <a:srgbClr val="000099"/>
                    </a:solidFill>
                    <a:latin typeface="Arial" charset="0"/>
                  </a:rPr>
                  <a:t>2.</a:t>
                </a:r>
                <a:r>
                  <a:rPr lang="zh-CN" altLang="zh-CN" sz="2800" b="1" dirty="0">
                    <a:solidFill>
                      <a:srgbClr val="000099"/>
                    </a:solidFill>
                    <a:latin typeface="Arial" charset="0"/>
                  </a:rPr>
                  <a:t> </a:t>
                </a:r>
                <a:r>
                  <a:rPr lang="zh-CN" altLang="en-US" sz="2800" b="1" dirty="0">
                    <a:solidFill>
                      <a:srgbClr val="000099"/>
                    </a:solidFill>
                    <a:latin typeface="Arial" charset="0"/>
                  </a:rPr>
                  <a:t>公式：</a:t>
                </a:r>
              </a:p>
            </p:txBody>
          </p:sp>
          <p:grpSp>
            <p:nvGrpSpPr>
              <p:cNvPr id="4" name="Group 114"/>
              <p:cNvGrpSpPr>
                <a:grpSpLocks/>
              </p:cNvGrpSpPr>
              <p:nvPr/>
            </p:nvGrpSpPr>
            <p:grpSpPr bwMode="auto">
              <a:xfrm>
                <a:off x="2268" y="0"/>
                <a:ext cx="2720" cy="1484"/>
                <a:chOff x="0" y="0"/>
                <a:chExt cx="2720" cy="1484"/>
              </a:xfrm>
            </p:grpSpPr>
            <p:sp>
              <p:nvSpPr>
                <p:cNvPr id="24585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0" y="227"/>
                  <a:ext cx="272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200" b="1" dirty="0">
                      <a:solidFill>
                        <a:srgbClr val="000099"/>
                      </a:solidFill>
                      <a:latin typeface="Arial" charset="0"/>
                    </a:rPr>
                    <a:t>P= ——</a:t>
                  </a:r>
                </a:p>
              </p:txBody>
            </p:sp>
            <p:sp>
              <p:nvSpPr>
                <p:cNvPr id="2458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1135" y="0"/>
                  <a:ext cx="785" cy="8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 dirty="0">
                      <a:solidFill>
                        <a:srgbClr val="000099"/>
                      </a:solidFill>
                      <a:latin typeface="Arial" charset="0"/>
                    </a:rPr>
                    <a:t>W</a:t>
                  </a:r>
                </a:p>
              </p:txBody>
            </p:sp>
            <p:sp>
              <p:nvSpPr>
                <p:cNvPr id="24587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1360" y="563"/>
                  <a:ext cx="742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rgbClr val="000099"/>
                      </a:solidFill>
                      <a:latin typeface="Arial" charset="0"/>
                    </a:rPr>
                    <a:t>t</a:t>
                  </a:r>
                </a:p>
              </p:txBody>
            </p:sp>
          </p:grpSp>
        </p:grpSp>
        <p:sp>
          <p:nvSpPr>
            <p:cNvPr id="24582" name="Text Box 118"/>
            <p:cNvSpPr txBox="1">
              <a:spLocks noChangeArrowheads="1"/>
            </p:cNvSpPr>
            <p:nvPr/>
          </p:nvSpPr>
          <p:spPr bwMode="auto">
            <a:xfrm>
              <a:off x="612" y="2523"/>
              <a:ext cx="424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3.</a:t>
              </a:r>
              <a:r>
                <a:rPr lang="zh-CN" altLang="en-US" sz="2800" b="1" dirty="0">
                  <a:solidFill>
                    <a:srgbClr val="000099"/>
                  </a:solidFill>
                  <a:latin typeface="Arial" charset="0"/>
                </a:rPr>
                <a:t>单位：国际单位：瓦特 ，符号 </a:t>
              </a:r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W</a:t>
              </a:r>
            </a:p>
            <a:p>
              <a:r>
                <a:rPr lang="en-US" sz="2800" b="1" dirty="0">
                  <a:solidFill>
                    <a:srgbClr val="000099"/>
                  </a:solidFill>
                  <a:latin typeface="Arial" charset="0"/>
                </a:rPr>
                <a:t>                </a:t>
              </a:r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1W=1J/s</a:t>
              </a:r>
            </a:p>
            <a:p>
              <a:r>
                <a:rPr lang="en-US" sz="2800" b="1" dirty="0">
                  <a:solidFill>
                    <a:srgbClr val="000099"/>
                  </a:solidFill>
                  <a:latin typeface="Arial" charset="0"/>
                </a:rPr>
                <a:t>              </a:t>
              </a:r>
              <a:r>
                <a:rPr lang="zh-CN" altLang="en-US" sz="2800" b="1" dirty="0">
                  <a:solidFill>
                    <a:srgbClr val="000099"/>
                  </a:solidFill>
                  <a:latin typeface="Arial" charset="0"/>
                </a:rPr>
                <a:t>常用单位：千瓦 （</a:t>
              </a:r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k W</a:t>
              </a:r>
              <a:r>
                <a:rPr lang="zh-CN" altLang="en-US" sz="2800" b="1" dirty="0">
                  <a:solidFill>
                    <a:srgbClr val="000099"/>
                  </a:solidFill>
                  <a:latin typeface="Arial" charset="0"/>
                </a:rPr>
                <a:t>）</a:t>
              </a:r>
            </a:p>
            <a:p>
              <a:r>
                <a:rPr lang="zh-CN" altLang="en-US" sz="2800" b="1" dirty="0">
                  <a:solidFill>
                    <a:srgbClr val="000099"/>
                  </a:solidFill>
                  <a:latin typeface="Arial" charset="0"/>
                </a:rPr>
                <a:t>              </a:t>
              </a:r>
              <a:r>
                <a:rPr lang="en-US" altLang="zh-CN" sz="2800" b="1" dirty="0">
                  <a:solidFill>
                    <a:srgbClr val="000099"/>
                  </a:solidFill>
                  <a:latin typeface="Arial" charset="0"/>
                </a:rPr>
                <a:t>1kw=1000w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/>
        </p:nvSpPr>
        <p:spPr bwMode="auto">
          <a:xfrm>
            <a:off x="477077" y="172278"/>
            <a:ext cx="433622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zh-CN" altLang="en-US" sz="3600" b="1" dirty="0">
                <a:solidFill>
                  <a:srgbClr val="FF0066"/>
                </a:solidFill>
                <a:latin typeface="Times New Roman" pitchFamily="18" charset="0"/>
              </a:rPr>
              <a:t>课堂练习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/>
        </p:nvSpPr>
        <p:spPr bwMode="auto">
          <a:xfrm>
            <a:off x="265043" y="1282010"/>
            <a:ext cx="1158240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dirty="0">
                <a:latin typeface="Times New Roman" pitchFamily="18" charset="0"/>
              </a:rPr>
              <a:t>	</a:t>
            </a:r>
            <a:r>
              <a:rPr lang="en-US" altLang="zh-CN" sz="2800" dirty="0">
                <a:latin typeface="Times New Roman" pitchFamily="18" charset="0"/>
              </a:rPr>
              <a:t>1</a:t>
            </a:r>
            <a:r>
              <a:rPr lang="zh-CN" altLang="en-US" sz="2800" dirty="0">
                <a:latin typeface="Times New Roman" pitchFamily="18" charset="0"/>
              </a:rPr>
              <a:t>．物体甲在</a:t>
            </a:r>
            <a:r>
              <a:rPr lang="zh-CN" altLang="zh-CN" sz="2800" dirty="0">
                <a:latin typeface="Times New Roman" pitchFamily="18" charset="0"/>
              </a:rPr>
              <a:t>5s</a:t>
            </a:r>
            <a:r>
              <a:rPr lang="zh-CN" altLang="en-US" sz="2800" dirty="0">
                <a:latin typeface="Times New Roman" pitchFamily="18" charset="0"/>
              </a:rPr>
              <a:t>时间内被做了</a:t>
            </a:r>
            <a:r>
              <a:rPr lang="zh-CN" altLang="zh-CN" sz="2800" dirty="0">
                <a:latin typeface="Times New Roman" pitchFamily="18" charset="0"/>
              </a:rPr>
              <a:t>100J</a:t>
            </a:r>
            <a:r>
              <a:rPr lang="zh-CN" altLang="en-US" sz="2800" dirty="0">
                <a:latin typeface="Times New Roman" pitchFamily="18" charset="0"/>
              </a:rPr>
              <a:t>的功，则做功的功率是</a:t>
            </a:r>
            <a:r>
              <a:rPr lang="zh-CN" altLang="zh-CN" sz="2800" dirty="0">
                <a:latin typeface="Times New Roman" pitchFamily="18" charset="0"/>
              </a:rPr>
              <a:t>_______</a:t>
            </a:r>
            <a:r>
              <a:rPr lang="zh-CN" altLang="en-US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    </a:t>
            </a:r>
            <a:r>
              <a:rPr lang="zh-CN" altLang="en-US" sz="2800" dirty="0">
                <a:latin typeface="Times New Roman" pitchFamily="18" charset="0"/>
              </a:rPr>
              <a:t>这表示</a:t>
            </a:r>
            <a:r>
              <a:rPr lang="zh-CN" altLang="zh-CN" sz="2800" dirty="0">
                <a:latin typeface="Times New Roman" pitchFamily="18" charset="0"/>
              </a:rPr>
              <a:t>________________________  </a:t>
            </a:r>
            <a:r>
              <a:rPr lang="zh-CN" altLang="en-US" sz="2800" dirty="0">
                <a:latin typeface="Times New Roman" pitchFamily="18" charset="0"/>
              </a:rPr>
              <a:t>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dirty="0">
                <a:latin typeface="Times New Roman" pitchFamily="18" charset="0"/>
              </a:rPr>
              <a:t>	</a:t>
            </a:r>
            <a:r>
              <a:rPr lang="en-US" altLang="zh-CN" sz="2800" dirty="0">
                <a:latin typeface="Times New Roman" pitchFamily="18" charset="0"/>
              </a:rPr>
              <a:t>2</a:t>
            </a:r>
            <a:r>
              <a:rPr lang="zh-CN" altLang="en-US" sz="2800" dirty="0">
                <a:latin typeface="Times New Roman" pitchFamily="18" charset="0"/>
              </a:rPr>
              <a:t>．关于力、距离、功与功率的关系，下列说法正确的是（       ）                  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zh-CN" sz="2800" dirty="0">
                <a:latin typeface="Times New Roman" pitchFamily="18" charset="0"/>
              </a:rPr>
              <a:t>        A</a:t>
            </a:r>
            <a:r>
              <a:rPr lang="en-US" altLang="zh-CN" sz="2800" dirty="0">
                <a:latin typeface="Times New Roman" pitchFamily="18" charset="0"/>
              </a:rPr>
              <a:t>.</a:t>
            </a:r>
            <a:r>
              <a:rPr lang="zh-CN" altLang="en-US" sz="2800" dirty="0">
                <a:latin typeface="Times New Roman" pitchFamily="18" charset="0"/>
              </a:rPr>
              <a:t>力越大，功率越大       </a:t>
            </a:r>
            <a:r>
              <a:rPr lang="zh-CN" altLang="zh-CN" sz="2800" dirty="0">
                <a:latin typeface="Times New Roman" pitchFamily="18" charset="0"/>
              </a:rPr>
              <a:t>B</a:t>
            </a:r>
            <a:r>
              <a:rPr lang="zh-CN" altLang="en-US" sz="2800" dirty="0">
                <a:latin typeface="Times New Roman" pitchFamily="18" charset="0"/>
              </a:rPr>
              <a:t>．距离越长，功率越大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dirty="0">
                <a:latin typeface="Times New Roman" pitchFamily="18" charset="0"/>
              </a:rPr>
              <a:t>        </a:t>
            </a:r>
            <a:r>
              <a:rPr lang="zh-CN" altLang="zh-CN" sz="2800" dirty="0">
                <a:latin typeface="Times New Roman" pitchFamily="18" charset="0"/>
              </a:rPr>
              <a:t>C</a:t>
            </a:r>
            <a:r>
              <a:rPr lang="en-US" altLang="zh-CN" sz="2800" dirty="0">
                <a:latin typeface="Times New Roman" pitchFamily="18" charset="0"/>
              </a:rPr>
              <a:t>.</a:t>
            </a:r>
            <a:r>
              <a:rPr lang="zh-CN" altLang="en-US" sz="2800" dirty="0">
                <a:latin typeface="Times New Roman" pitchFamily="18" charset="0"/>
              </a:rPr>
              <a:t>做功越多，功率越大</a:t>
            </a:r>
            <a:r>
              <a:rPr lang="en-US" altLang="zh-CN" sz="2800" dirty="0">
                <a:latin typeface="Times New Roman" pitchFamily="18" charset="0"/>
              </a:rPr>
              <a:t>   </a:t>
            </a:r>
            <a:r>
              <a:rPr lang="zh-CN" altLang="zh-CN" sz="2800" dirty="0">
                <a:latin typeface="Times New Roman" pitchFamily="18" charset="0"/>
              </a:rPr>
              <a:t>D</a:t>
            </a:r>
            <a:r>
              <a:rPr lang="zh-CN" altLang="en-US" sz="2800" dirty="0">
                <a:latin typeface="Times New Roman" pitchFamily="18" charset="0"/>
              </a:rPr>
              <a:t>．做功越快，功率越大。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</a:rPr>
              <a:t>     3.</a:t>
            </a:r>
            <a:r>
              <a:rPr lang="zh-CN" altLang="en-US" sz="2800" dirty="0">
                <a:latin typeface="Times New Roman" pitchFamily="18" charset="0"/>
              </a:rPr>
              <a:t>几位同学刚刚学了功率的知识，为此，小明和小花同学比赛看谁的做功功率快。在同学们的监督下，他俩同时抱起一样的木块，从一楼冲上三楼，结果小明用了</a:t>
            </a:r>
            <a:r>
              <a:rPr lang="zh-CN" altLang="zh-CN" sz="2800" dirty="0">
                <a:latin typeface="Times New Roman" pitchFamily="18" charset="0"/>
              </a:rPr>
              <a:t>10s</a:t>
            </a:r>
            <a:r>
              <a:rPr lang="zh-CN" altLang="en-US" sz="2800" dirty="0">
                <a:latin typeface="Times New Roman" pitchFamily="18" charset="0"/>
              </a:rPr>
              <a:t>，小花用了</a:t>
            </a:r>
            <a:r>
              <a:rPr lang="zh-CN" altLang="zh-CN" sz="2800" dirty="0">
                <a:latin typeface="Times New Roman" pitchFamily="18" charset="0"/>
              </a:rPr>
              <a:t>16s</a:t>
            </a:r>
            <a:r>
              <a:rPr lang="zh-CN" altLang="en-US" sz="2800" dirty="0">
                <a:latin typeface="Times New Roman" pitchFamily="18" charset="0"/>
              </a:rPr>
              <a:t>。则他俩对木块做功的功率快慢是</a:t>
            </a:r>
            <a:r>
              <a:rPr lang="zh-CN" altLang="en-US" sz="2800" u="sng" dirty="0">
                <a:latin typeface="Times New Roman" pitchFamily="18" charset="0"/>
              </a:rPr>
              <a:t>     </a:t>
            </a:r>
            <a:r>
              <a:rPr lang="en-US" altLang="zh-CN" sz="2800" u="sng" dirty="0">
                <a:latin typeface="Times New Roman" pitchFamily="18" charset="0"/>
              </a:rPr>
              <a:t>  </a:t>
            </a:r>
            <a:r>
              <a:rPr lang="zh-CN" altLang="en-US" sz="2800" u="sng" dirty="0">
                <a:latin typeface="Times New Roman" pitchFamily="18" charset="0"/>
              </a:rPr>
              <a:t>   </a:t>
            </a:r>
            <a:r>
              <a:rPr lang="zh-CN" altLang="en-US" sz="2800" dirty="0">
                <a:latin typeface="Times New Roman" pitchFamily="18" charset="0"/>
              </a:rPr>
              <a:t>快。 （填“小明”或“小花”）</a:t>
            </a:r>
            <a:endParaRPr lang="en-US" altLang="zh-CN" sz="2800" dirty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</a:rPr>
              <a:t>     4.</a:t>
            </a:r>
            <a:r>
              <a:rPr lang="zh-CN" altLang="en-US" sz="2800" dirty="0">
                <a:latin typeface="Times New Roman" pitchFamily="18" charset="0"/>
              </a:rPr>
              <a:t>一台液压起重机在</a:t>
            </a:r>
            <a:r>
              <a:rPr lang="zh-CN" altLang="zh-CN" sz="2800" dirty="0">
                <a:latin typeface="Times New Roman" pitchFamily="18" charset="0"/>
              </a:rPr>
              <a:t>10s</a:t>
            </a:r>
            <a:r>
              <a:rPr lang="zh-CN" altLang="en-US" sz="2800" dirty="0">
                <a:latin typeface="Times New Roman" pitchFamily="18" charset="0"/>
              </a:rPr>
              <a:t>内使重为</a:t>
            </a:r>
            <a:r>
              <a:rPr lang="zh-CN" altLang="zh-CN" sz="2800" dirty="0">
                <a:latin typeface="Times New Roman" pitchFamily="18" charset="0"/>
              </a:rPr>
              <a:t>15000N</a:t>
            </a:r>
            <a:r>
              <a:rPr lang="zh-CN" altLang="en-US" sz="2800" dirty="0">
                <a:latin typeface="Times New Roman" pitchFamily="18" charset="0"/>
              </a:rPr>
              <a:t>的汽车升高了</a:t>
            </a:r>
            <a:r>
              <a:rPr lang="zh-CN" altLang="zh-CN" sz="2800" dirty="0">
                <a:latin typeface="Times New Roman" pitchFamily="18" charset="0"/>
              </a:rPr>
              <a:t>2m</a:t>
            </a:r>
            <a:r>
              <a:rPr lang="zh-CN" altLang="en-US" sz="2800" dirty="0">
                <a:latin typeface="Times New Roman" pitchFamily="18" charset="0"/>
              </a:rPr>
              <a:t>，起重机对汽车做功的功率是</a:t>
            </a:r>
            <a:r>
              <a:rPr lang="en-US" altLang="zh-CN" sz="2800" u="sng" dirty="0">
                <a:latin typeface="Times New Roman" pitchFamily="18" charset="0"/>
              </a:rPr>
              <a:t> </a:t>
            </a:r>
            <a:r>
              <a:rPr lang="zh-CN" altLang="en-US" sz="2800" u="sng" dirty="0">
                <a:latin typeface="Times New Roman" pitchFamily="18" charset="0"/>
              </a:rPr>
              <a:t> </a:t>
            </a:r>
            <a:r>
              <a:rPr lang="en-US" altLang="zh-CN" sz="2800" u="sng" dirty="0">
                <a:latin typeface="Times New Roman" pitchFamily="18" charset="0"/>
              </a:rPr>
              <a:t>            </a:t>
            </a:r>
            <a:r>
              <a:rPr lang="zh-CN" altLang="en-US" sz="2800" dirty="0">
                <a:latin typeface="Times New Roman" pitchFamily="18" charset="0"/>
              </a:rPr>
              <a:t>。</a:t>
            </a:r>
            <a:r>
              <a:rPr lang="zh-CN" altLang="en-US" sz="2800" u="sng" dirty="0">
                <a:latin typeface="Times New Roman" pitchFamily="18" charset="0"/>
              </a:rPr>
              <a:t>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557672" y="1244807"/>
            <a:ext cx="14075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66"/>
                </a:solidFill>
                <a:latin typeface="Arial" charset="0"/>
              </a:rPr>
              <a:t>20W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461697" y="1595852"/>
            <a:ext cx="50376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66"/>
                </a:solidFill>
                <a:latin typeface="Arial" charset="0"/>
              </a:rPr>
              <a:t>1</a:t>
            </a:r>
            <a:r>
              <a:rPr lang="zh-CN" altLang="en-US" sz="2400" b="1" dirty="0">
                <a:solidFill>
                  <a:srgbClr val="FF0066"/>
                </a:solidFill>
                <a:latin typeface="Arial" charset="0"/>
              </a:rPr>
              <a:t>秒内物体甲做功</a:t>
            </a:r>
            <a:r>
              <a:rPr lang="en-US" altLang="zh-CN" sz="2400" b="1" dirty="0">
                <a:solidFill>
                  <a:srgbClr val="FF0066"/>
                </a:solidFill>
                <a:latin typeface="Arial" charset="0"/>
              </a:rPr>
              <a:t>20J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759860" y="2149475"/>
            <a:ext cx="7662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66"/>
                </a:solidFill>
                <a:latin typeface="Arial" charset="0"/>
              </a:rPr>
              <a:t>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591551" y="5661025"/>
            <a:ext cx="2133600" cy="609600"/>
            <a:chOff x="144" y="3072"/>
            <a:chExt cx="1872" cy="912"/>
          </a:xfrm>
        </p:grpSpPr>
        <p:pic>
          <p:nvPicPr>
            <p:cNvPr id="25610" name="Picture 9" descr="book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" y="3072"/>
              <a:ext cx="1872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1" name="Picture 10" descr="PENCIL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528" y="3264"/>
              <a:ext cx="1488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61831" y="4622939"/>
            <a:ext cx="15345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FF0066"/>
                </a:solidFill>
                <a:latin typeface="Arial" charset="0"/>
              </a:rPr>
              <a:t>小明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203345" y="5437395"/>
            <a:ext cx="21674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66"/>
                </a:solidFill>
                <a:latin typeface="Arial" charset="0"/>
              </a:rPr>
              <a:t>3000w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ldLvl="0" autoUpdateAnimBg="0"/>
      <p:bldP spid="24582" grpId="0" bldLvl="0" autoUpdateAnimBg="0"/>
      <p:bldP spid="24583" grpId="0" bldLvl="0" autoUpdateAnimBg="0"/>
      <p:bldP spid="24588" grpId="0" bldLvl="0" autoUpdateAnimBg="0"/>
      <p:bldP spid="24589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57808" y="1217642"/>
            <a:ext cx="1129085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228600" algn="l"/>
              </a:tabLst>
            </a:pPr>
            <a:r>
              <a:rPr lang="zh-CN" altLang="en-US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一：</a:t>
            </a:r>
            <a:r>
              <a:rPr lang="zh-CN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学习目标：</a:t>
            </a:r>
            <a:endParaRPr lang="zh-CN" sz="3200" dirty="0">
              <a:solidFill>
                <a:srgbClr val="FF0000"/>
              </a:solidFill>
            </a:endParaRPr>
          </a:p>
          <a:p>
            <a:pPr eaLnBrk="0" hangingPunct="0">
              <a:tabLst>
                <a:tab pos="228600" algn="l"/>
              </a:tabLst>
            </a:pPr>
            <a:endParaRPr lang="en-US" altLang="zh-CN" sz="3200" dirty="0">
              <a:latin typeface="宋体" charset="-122"/>
              <a:cs typeface="Tahoma" pitchFamily="34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en-US" alt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1</a:t>
            </a:r>
            <a:r>
              <a:rPr lang="zh-CN" altLang="en-US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、</a:t>
            </a:r>
            <a:r>
              <a:rPr 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知道功率的概念，能用类比的方法得出功率的概念；</a:t>
            </a:r>
            <a:endParaRPr lang="zh-CN" sz="3200" dirty="0">
              <a:solidFill>
                <a:srgbClr val="000099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en-US" alt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2</a:t>
            </a:r>
            <a:r>
              <a:rPr lang="zh-CN" altLang="en-US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、</a:t>
            </a:r>
            <a:r>
              <a:rPr 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知道功率单位的含义，并能形成具体的概念；</a:t>
            </a:r>
            <a:endParaRPr lang="zh-CN" sz="3200" dirty="0">
              <a:solidFill>
                <a:srgbClr val="000099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en-US" alt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3</a:t>
            </a:r>
            <a:r>
              <a:rPr lang="zh-CN" altLang="en-US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、</a:t>
            </a:r>
            <a:r>
              <a:rPr 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能解决简单的功率问题。</a:t>
            </a:r>
            <a:endParaRPr lang="zh-CN" sz="3200" dirty="0">
              <a:solidFill>
                <a:srgbClr val="000099"/>
              </a:solidFill>
            </a:endParaRPr>
          </a:p>
          <a:p>
            <a:pPr eaLnBrk="0" hangingPunct="0">
              <a:tabLst>
                <a:tab pos="228600" algn="l"/>
              </a:tabLst>
            </a:pPr>
            <a:endParaRPr lang="en-US" altLang="zh-CN" sz="3200" b="1" dirty="0">
              <a:latin typeface="宋体" charset="-122"/>
              <a:cs typeface="Tahoma" pitchFamily="34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zh-CN" altLang="en-US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二：</a:t>
            </a:r>
            <a:r>
              <a:rPr lang="zh-CN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学习重点：</a:t>
            </a:r>
            <a:r>
              <a:rPr 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功率的概念</a:t>
            </a:r>
            <a:endParaRPr lang="zh-CN" sz="3200" dirty="0">
              <a:solidFill>
                <a:srgbClr val="000099"/>
              </a:solidFill>
            </a:endParaRPr>
          </a:p>
          <a:p>
            <a:pPr eaLnBrk="0" hangingPunct="0">
              <a:tabLst>
                <a:tab pos="228600" algn="l"/>
              </a:tabLst>
            </a:pPr>
            <a:endParaRPr lang="en-US" altLang="zh-CN" sz="3200" b="1" dirty="0">
              <a:latin typeface="宋体" charset="-122"/>
              <a:cs typeface="Tahoma" pitchFamily="34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zh-CN" altLang="en-US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三：</a:t>
            </a:r>
            <a:r>
              <a:rPr lang="zh-CN" sz="3200" b="1" dirty="0">
                <a:solidFill>
                  <a:srgbClr val="FF0000"/>
                </a:solidFill>
                <a:latin typeface="宋体" charset="-122"/>
                <a:cs typeface="Tahoma" pitchFamily="34" charset="0"/>
              </a:rPr>
              <a:t>学习难点：</a:t>
            </a:r>
            <a:r>
              <a:rPr lang="zh-CN" sz="3200" dirty="0">
                <a:solidFill>
                  <a:srgbClr val="000099"/>
                </a:solidFill>
                <a:latin typeface="宋体" charset="-122"/>
                <a:cs typeface="Tahoma" pitchFamily="34" charset="0"/>
              </a:rPr>
              <a:t>功率的单位</a:t>
            </a:r>
            <a:endParaRPr lang="zh-CN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1465931" y="265043"/>
            <a:ext cx="5376333" cy="674688"/>
          </a:xfrm>
          <a:prstGeom prst="cloudCallout">
            <a:avLst>
              <a:gd name="adj1" fmla="val 1852"/>
              <a:gd name="adj2" fmla="val 78472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CN" altLang="en-US" sz="2400" b="1" dirty="0"/>
              <a:t>牛刀小试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318052" y="1179857"/>
            <a:ext cx="11436626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1</a:t>
            </a:r>
            <a:r>
              <a:rPr lang="zh-CN" altLang="en-US" sz="2800" b="1" dirty="0"/>
              <a:t>、甲乙两人爬楼梯比赛，已知两人的质量之比是</a:t>
            </a:r>
            <a:r>
              <a:rPr lang="en-US" altLang="zh-CN" sz="2800" b="1" dirty="0"/>
              <a:t>5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。现在同时出发从一楼跑到三楼，测得甲乙两人所花的时间之比为</a:t>
            </a:r>
            <a:r>
              <a:rPr lang="en-US" altLang="zh-CN" sz="2800" b="1" dirty="0"/>
              <a:t>9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10</a:t>
            </a:r>
            <a:r>
              <a:rPr lang="zh-CN" altLang="en-US" sz="2800" b="1" dirty="0"/>
              <a:t>，则甲乙两人的功率之比   </a:t>
            </a:r>
            <a:r>
              <a:rPr lang="zh-CN" altLang="en-US" sz="2800" b="1" dirty="0" smtClean="0"/>
              <a:t>（       </a:t>
            </a:r>
            <a:r>
              <a:rPr lang="zh-CN" altLang="en-US" sz="2800" b="1" dirty="0"/>
              <a:t>）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0" y="2924176"/>
            <a:ext cx="1176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/>
              <a:t>   A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4   </a:t>
            </a:r>
            <a:r>
              <a:rPr lang="en-US" altLang="zh-CN" sz="2800" b="1" dirty="0" smtClean="0"/>
              <a:t>    </a:t>
            </a:r>
            <a:r>
              <a:rPr lang="en-US" altLang="zh-CN" sz="2800" b="1" dirty="0"/>
              <a:t>B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3      </a:t>
            </a:r>
            <a:r>
              <a:rPr lang="en-US" altLang="zh-CN" sz="2800" b="1" dirty="0" smtClean="0"/>
              <a:t>  C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25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27      </a:t>
            </a:r>
            <a:r>
              <a:rPr lang="en-US" altLang="zh-CN" sz="2800" b="1" dirty="0" smtClean="0"/>
              <a:t>   D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27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25</a:t>
            </a: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291548" y="3933825"/>
            <a:ext cx="11728174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2</a:t>
            </a:r>
            <a:r>
              <a:rPr lang="zh-CN" altLang="en-US" sz="2800" b="1" dirty="0"/>
              <a:t>、汽车爬坡时，驾驶员通常要换成低速档，以减小汽车的行使速度，这样做的目的是   </a:t>
            </a:r>
            <a:r>
              <a:rPr lang="zh-CN" altLang="en-US" sz="2800" b="1" dirty="0" smtClean="0"/>
              <a:t>（        </a:t>
            </a:r>
            <a:r>
              <a:rPr lang="zh-CN" altLang="en-US" sz="2800" b="1" dirty="0"/>
              <a:t>）</a:t>
            </a: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503582" y="5353604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A</a:t>
            </a:r>
            <a:r>
              <a:rPr lang="zh-CN" altLang="en-US" sz="2800" b="1" dirty="0"/>
              <a:t>、省油  </a:t>
            </a:r>
            <a:r>
              <a:rPr lang="zh-CN" altLang="en-US" sz="2800" b="1" dirty="0" smtClean="0"/>
              <a:t>   </a:t>
            </a:r>
            <a:r>
              <a:rPr lang="en-US" altLang="zh-CN" sz="2800" b="1" dirty="0" smtClean="0"/>
              <a:t>B</a:t>
            </a:r>
            <a:r>
              <a:rPr lang="zh-CN" altLang="en-US" sz="2800" b="1" dirty="0"/>
              <a:t>、安全  </a:t>
            </a:r>
            <a:r>
              <a:rPr lang="zh-CN" altLang="en-US" sz="2800" b="1" dirty="0" smtClean="0"/>
              <a:t>    </a:t>
            </a:r>
            <a:r>
              <a:rPr lang="en-US" altLang="zh-CN" sz="2800" b="1" dirty="0" smtClean="0"/>
              <a:t>C</a:t>
            </a:r>
            <a:r>
              <a:rPr lang="zh-CN" altLang="en-US" sz="2800" b="1" dirty="0"/>
              <a:t>、增大摩擦  </a:t>
            </a:r>
            <a:r>
              <a:rPr lang="zh-CN" altLang="en-US" sz="2800" b="1" dirty="0" smtClean="0"/>
              <a:t>    </a:t>
            </a:r>
            <a:r>
              <a:rPr lang="en-US" altLang="zh-CN" sz="2800" b="1" dirty="0" smtClean="0"/>
              <a:t>D</a:t>
            </a:r>
            <a:r>
              <a:rPr lang="zh-CN" altLang="en-US" sz="2800" b="1" dirty="0"/>
              <a:t>、增大爬坡的牵引力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32633" y="2040834"/>
            <a:ext cx="673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</a:rPr>
              <a:t>C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343322" y="4438305"/>
            <a:ext cx="673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304800" y="980661"/>
            <a:ext cx="1138361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3</a:t>
            </a:r>
            <a:r>
              <a:rPr lang="zh-CN" altLang="en-US" sz="2800" b="1" dirty="0"/>
              <a:t>、建筑工地上有两台起重机，甲起重机在</a:t>
            </a:r>
            <a:r>
              <a:rPr lang="en-US" altLang="zh-CN" sz="2800" b="1" dirty="0"/>
              <a:t>1min</a:t>
            </a:r>
            <a:r>
              <a:rPr lang="zh-CN" altLang="en-US" sz="2800" b="1" dirty="0"/>
              <a:t>内把</a:t>
            </a:r>
            <a:r>
              <a:rPr lang="en-US" altLang="zh-CN" sz="2800" b="1" dirty="0"/>
              <a:t>1000N</a:t>
            </a:r>
            <a:r>
              <a:rPr lang="zh-CN" altLang="en-US" sz="2800" b="1" dirty="0"/>
              <a:t>重的砖块运到</a:t>
            </a:r>
            <a:r>
              <a:rPr lang="en-US" altLang="zh-CN" sz="2800" b="1" dirty="0"/>
              <a:t>15m</a:t>
            </a:r>
            <a:r>
              <a:rPr lang="zh-CN" altLang="en-US" sz="2800" b="1" dirty="0"/>
              <a:t>高的</a:t>
            </a:r>
            <a:r>
              <a:rPr lang="en-US" altLang="zh-CN" sz="2800" b="1" dirty="0"/>
              <a:t>5</a:t>
            </a:r>
            <a:r>
              <a:rPr lang="zh-CN" altLang="en-US" sz="2800" b="1" dirty="0"/>
              <a:t>楼平台上，乙起重机在</a:t>
            </a:r>
            <a:r>
              <a:rPr lang="en-US" altLang="zh-CN" sz="2800" b="1" dirty="0"/>
              <a:t>45s</a:t>
            </a:r>
            <a:r>
              <a:rPr lang="zh-CN" altLang="en-US" sz="2800" b="1" dirty="0"/>
              <a:t>内把</a:t>
            </a:r>
            <a:r>
              <a:rPr lang="en-US" altLang="zh-CN" sz="2800" b="1" dirty="0"/>
              <a:t>1500N</a:t>
            </a:r>
            <a:r>
              <a:rPr lang="zh-CN" altLang="en-US" sz="2800" b="1" dirty="0"/>
              <a:t>的砖块远到</a:t>
            </a:r>
            <a:r>
              <a:rPr lang="en-US" altLang="zh-CN" sz="2800" b="1" dirty="0"/>
              <a:t>8m</a:t>
            </a:r>
            <a:r>
              <a:rPr lang="zh-CN" altLang="en-US" sz="2800" b="1" dirty="0"/>
              <a:t>高的平台上，则（        ）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474042" y="2425218"/>
            <a:ext cx="724746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A</a:t>
            </a:r>
            <a:r>
              <a:rPr lang="zh-CN" altLang="en-US" sz="2800" b="1" dirty="0"/>
              <a:t>、甲做的功多，甲的功率大                                       </a:t>
            </a:r>
            <a:r>
              <a:rPr lang="en-US" altLang="zh-CN" sz="2800" b="1" dirty="0"/>
              <a:t>B</a:t>
            </a:r>
            <a:r>
              <a:rPr lang="zh-CN" altLang="en-US" sz="2800" b="1" dirty="0"/>
              <a:t>、乙做的功多，乙的功率大                                              </a:t>
            </a:r>
            <a:r>
              <a:rPr lang="en-US" altLang="zh-CN" sz="2800" b="1" dirty="0"/>
              <a:t>C</a:t>
            </a:r>
            <a:r>
              <a:rPr lang="zh-CN" altLang="en-US" sz="2800" b="1" dirty="0"/>
              <a:t>、甲做的功少，但甲的功率大                                             </a:t>
            </a:r>
            <a:r>
              <a:rPr lang="en-US" altLang="zh-CN" sz="2800" b="1" dirty="0"/>
              <a:t>D</a:t>
            </a:r>
            <a:r>
              <a:rPr lang="zh-CN" altLang="en-US" sz="2800" b="1" dirty="0"/>
              <a:t>、乙做的功少，但乙的功率大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212036" y="4440031"/>
            <a:ext cx="1155589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4</a:t>
            </a:r>
            <a:r>
              <a:rPr lang="zh-CN" altLang="en-US" sz="2800" b="1" dirty="0"/>
              <a:t>、有一水电站，每分钟有</a:t>
            </a:r>
            <a:r>
              <a:rPr lang="en-US" altLang="zh-CN" sz="2800" b="1" dirty="0"/>
              <a:t>450m</a:t>
            </a:r>
            <a:r>
              <a:rPr lang="en-US" altLang="zh-CN" sz="2800" b="1" baseline="30000" dirty="0"/>
              <a:t>3</a:t>
            </a:r>
            <a:r>
              <a:rPr lang="zh-CN" altLang="en-US" sz="2800" b="1" dirty="0"/>
              <a:t>的水从</a:t>
            </a:r>
            <a:r>
              <a:rPr lang="en-US" altLang="zh-CN" sz="2800" b="1" dirty="0"/>
              <a:t>50m</a:t>
            </a:r>
            <a:r>
              <a:rPr lang="zh-CN" altLang="en-US" sz="2800" b="1" dirty="0"/>
              <a:t>的高处落下，若这些水全部用来对水轮机做功发电，那么所带动的发电机的功率最大是多少</a:t>
            </a:r>
            <a:r>
              <a:rPr lang="en-US" altLang="zh-CN" sz="2800" b="1" dirty="0"/>
              <a:t>KW</a:t>
            </a:r>
            <a:r>
              <a:rPr lang="zh-CN" altLang="en-US" sz="2800" b="1" dirty="0"/>
              <a:t>？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83327" y="1860895"/>
            <a:ext cx="673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049499" y="5546933"/>
            <a:ext cx="499321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</a:rPr>
              <a:t>答案：</a:t>
            </a:r>
            <a:r>
              <a:rPr lang="en-US" altLang="zh-CN" sz="2800" b="1" dirty="0">
                <a:solidFill>
                  <a:srgbClr val="FF3300"/>
                </a:solidFill>
              </a:rPr>
              <a:t>3.75×10</a:t>
            </a:r>
            <a:r>
              <a:rPr lang="en-US" altLang="zh-CN" sz="2800" b="1" baseline="30000" dirty="0">
                <a:solidFill>
                  <a:srgbClr val="FF3300"/>
                </a:solidFill>
              </a:rPr>
              <a:t>3</a:t>
            </a:r>
            <a:r>
              <a:rPr lang="en-US" altLang="zh-CN" sz="2800" b="1" dirty="0">
                <a:solidFill>
                  <a:srgbClr val="FF3300"/>
                </a:solidFill>
              </a:rPr>
              <a:t>KW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361017" y="1130301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3333CC"/>
                </a:solidFill>
              </a:rPr>
              <a:t>复习回顾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52551" y="2339975"/>
            <a:ext cx="87778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1</a:t>
            </a:r>
            <a:r>
              <a:rPr lang="zh-CN" altLang="en-US" sz="3200" b="1">
                <a:solidFill>
                  <a:srgbClr val="FF00FF"/>
                </a:solidFill>
              </a:rPr>
              <a:t>．做功的两个必要因素是什么？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392767" y="3429000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2</a:t>
            </a:r>
            <a:r>
              <a:rPr lang="en-US" altLang="zh-CN" sz="3200" b="1">
                <a:solidFill>
                  <a:srgbClr val="FF00FF"/>
                </a:solidFill>
              </a:rPr>
              <a:t>.</a:t>
            </a:r>
            <a:r>
              <a:rPr lang="zh-CN" altLang="en-US" sz="3200" b="1">
                <a:solidFill>
                  <a:srgbClr val="FF00FF"/>
                </a:solidFill>
              </a:rPr>
              <a:t>功的计算公式？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47800" y="4433889"/>
            <a:ext cx="74337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3.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</a:rPr>
              <a:t>功的国际单位是什么？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ldLvl="0" autoUpdateAnimBg="0"/>
      <p:bldP spid="12292" grpId="0" bldLvl="0" autoUpdateAnimBg="0"/>
      <p:bldP spid="12293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19667" y="4149725"/>
            <a:ext cx="1083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3200">
                <a:solidFill>
                  <a:srgbClr val="3333CC"/>
                </a:solidFill>
                <a:latin typeface="Arial" charset="0"/>
              </a:rPr>
              <a:t>       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  <a:ea typeface="幼圆" pitchFamily="49" charset="-122"/>
              </a:rPr>
              <a:t>根据上面的情景，你能得到哪些信息？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04900" y="1485901"/>
            <a:ext cx="99843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 dirty="0">
                <a:latin typeface="宋体" charset="-122"/>
              </a:rPr>
              <a:t>    </a:t>
            </a:r>
            <a:r>
              <a:rPr lang="zh-CN" altLang="en-US" sz="2800" b="1" dirty="0" smtClean="0">
                <a:latin typeface="宋体" charset="-122"/>
              </a:rPr>
              <a:t>在</a:t>
            </a:r>
            <a:r>
              <a:rPr lang="zh-CN" altLang="en-US" sz="2800" b="1" dirty="0">
                <a:latin typeface="宋体" charset="-122"/>
              </a:rPr>
              <a:t>建筑工地上要把</a:t>
            </a:r>
            <a:r>
              <a:rPr lang="zh-CN" altLang="zh-CN" sz="2800" b="1" dirty="0">
                <a:latin typeface="宋体" charset="-122"/>
              </a:rPr>
              <a:t>1000</a:t>
            </a:r>
            <a:r>
              <a:rPr lang="zh-CN" altLang="en-US" sz="2800" b="1" dirty="0">
                <a:latin typeface="宋体" charset="-122"/>
              </a:rPr>
              <a:t>块砖送到</a:t>
            </a:r>
            <a:r>
              <a:rPr lang="zh-CN" altLang="zh-CN" sz="2800" b="1" dirty="0">
                <a:latin typeface="宋体" charset="-122"/>
              </a:rPr>
              <a:t>20m</a:t>
            </a:r>
            <a:r>
              <a:rPr lang="zh-CN" altLang="en-US" sz="2800" b="1" dirty="0">
                <a:latin typeface="宋体" charset="-122"/>
              </a:rPr>
              <a:t>高处。已知每块砖重</a:t>
            </a:r>
            <a:r>
              <a:rPr lang="zh-CN" altLang="zh-CN" sz="2800" b="1" dirty="0">
                <a:latin typeface="宋体" charset="-122"/>
              </a:rPr>
              <a:t>5N</a:t>
            </a:r>
            <a:r>
              <a:rPr lang="zh-CN" altLang="en-US" sz="2800" b="1" dirty="0">
                <a:latin typeface="宋体" charset="-122"/>
              </a:rPr>
              <a:t>，如果用起重机可以在</a:t>
            </a:r>
            <a:r>
              <a:rPr lang="en-US" altLang="zh-CN" sz="2800" b="1" dirty="0">
                <a:latin typeface="宋体" charset="-122"/>
              </a:rPr>
              <a:t>2</a:t>
            </a:r>
            <a:r>
              <a:rPr lang="zh-CN" altLang="en-US" sz="2800" b="1" dirty="0">
                <a:latin typeface="宋体" charset="-122"/>
              </a:rPr>
              <a:t>分钟内将砖一次全部送到</a:t>
            </a:r>
            <a:r>
              <a:rPr lang="en-US" altLang="zh-CN" sz="2800" b="1" dirty="0">
                <a:latin typeface="宋体" charset="-122"/>
              </a:rPr>
              <a:t>20m</a:t>
            </a:r>
            <a:r>
              <a:rPr lang="zh-CN" altLang="en-US" sz="2800" b="1" dirty="0">
                <a:latin typeface="宋体" charset="-122"/>
              </a:rPr>
              <a:t>高处， 如果用一个工人来搬，把这些砖送到</a:t>
            </a:r>
            <a:r>
              <a:rPr lang="en-US" altLang="zh-CN" sz="2800" b="1" dirty="0">
                <a:latin typeface="宋体" charset="-122"/>
              </a:rPr>
              <a:t>20m</a:t>
            </a:r>
            <a:r>
              <a:rPr lang="zh-CN" altLang="en-US" sz="2800" b="1" dirty="0">
                <a:latin typeface="宋体" charset="-122"/>
              </a:rPr>
              <a:t>高处所用的时间是</a:t>
            </a:r>
            <a:r>
              <a:rPr lang="en-US" altLang="zh-CN" sz="2800" b="1" dirty="0">
                <a:latin typeface="宋体" charset="-122"/>
              </a:rPr>
              <a:t>2</a:t>
            </a:r>
            <a:r>
              <a:rPr lang="zh-CN" altLang="en-US" sz="2800" b="1" dirty="0">
                <a:latin typeface="宋体" charset="-122"/>
              </a:rPr>
              <a:t>小时。</a:t>
            </a:r>
          </a:p>
        </p:txBody>
      </p:sp>
      <p:pic>
        <p:nvPicPr>
          <p:cNvPr id="10244" name="Picture 4" descr="想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418" y="476251"/>
            <a:ext cx="230293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02784" y="1557339"/>
            <a:ext cx="85449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3333CC"/>
                </a:solidFill>
              </a:rPr>
              <a:t>一</a:t>
            </a:r>
            <a:r>
              <a:rPr lang="zh-CN" altLang="en-US" sz="4000" b="1">
                <a:solidFill>
                  <a:srgbClr val="3333CC"/>
                </a:solidFill>
                <a:latin typeface="宋体" charset="-122"/>
              </a:rPr>
              <a:t>、</a:t>
            </a:r>
            <a:r>
              <a:rPr lang="zh-CN" altLang="en-US" sz="4000">
                <a:solidFill>
                  <a:srgbClr val="3333CC"/>
                </a:solidFill>
                <a:latin typeface="宋体" charset="-122"/>
              </a:rPr>
              <a:t>怎样比较做功的快慢</a:t>
            </a:r>
            <a:r>
              <a:rPr lang="en-US" altLang="zh-CN" sz="4000">
                <a:solidFill>
                  <a:srgbClr val="3333CC"/>
                </a:solidFill>
                <a:latin typeface="宋体" charset="-122"/>
              </a:rPr>
              <a:t>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/>
        </p:nvSpPr>
        <p:spPr bwMode="auto">
          <a:xfrm>
            <a:off x="527051" y="3068639"/>
            <a:ext cx="109728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en-US" altLang="zh-CN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1.</a:t>
            </a:r>
            <a:r>
              <a:rPr lang="zh-CN" alt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回忆“比较物体运动快慢”方法？</a:t>
            </a:r>
            <a:br>
              <a:rPr lang="zh-CN" alt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</a:br>
            <a:r>
              <a:rPr lang="en-US" altLang="zh-CN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2.</a:t>
            </a:r>
            <a:r>
              <a:rPr lang="zh-CN" alt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能否找到“比较做功的快慢</a:t>
            </a: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”</a:t>
            </a:r>
            <a:r>
              <a:rPr lang="zh-CN" alt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的方法？</a:t>
            </a:r>
            <a:r>
              <a:rPr lang="zh-CN" altLang="en-US" sz="32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宋体" pitchFamily="2" charset="-122"/>
              </a:rPr>
              <a:t>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00752" y="4941888"/>
            <a:ext cx="44492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5400" b="1" i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讨论交流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88017" y="2565401"/>
            <a:ext cx="393488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a typeface="隶书" pitchFamily="49" charset="-122"/>
              </a:rPr>
              <a:t>友情提示：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35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6" presetClass="emph" presetSubtype="0" repeatCount="indefinite" fill="hold" grpId="3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79880">
                                      <p:cBhvr>
                                        <p:cTn id="2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ldLvl="0" autoUpdateAnimBg="0"/>
      <p:bldP spid="14339" grpId="0" bldLvl="0" autoUpdateAnimBg="0"/>
      <p:bldP spid="14340" grpId="0" bldLvl="0" autoUpdateAnimBg="0"/>
      <p:bldP spid="14340" grpId="1" bldLvl="0" autoUpdateAnimBg="0"/>
      <p:bldP spid="14340" grpId="2" bldLvl="0" autoUpdateAnimBg="0"/>
      <p:bldP spid="14340" grpId="3" bldLvl="0" autoUpdateAnimBg="0"/>
      <p:bldP spid="14340" grpId="4" bldLvl="0" autoUpdateAnimBg="0"/>
      <p:bldP spid="14340" grpId="5" bldLvl="0" autoUpdateAnimBg="0"/>
      <p:bldP spid="14340" grpId="6" bldLvl="0" autoUpdateAnimBg="0"/>
      <p:bldP spid="14340" grpId="7" bldLvl="0" autoUpdateAnimBg="0"/>
      <p:bldP spid="14340" grpId="8" bldLvl="0" autoUpdateAnimBg="0"/>
      <p:bldP spid="14340" grpId="9" bldLvl="0" autoUpdateAnimBg="0"/>
      <p:bldP spid="14340" grpId="10" bldLvl="0" autoUpdateAnimBg="0"/>
      <p:bldP spid="14340" grpId="11" bldLvl="0" autoUpdateAnimBg="0"/>
      <p:bldP spid="14340" grpId="12" bldLvl="0" autoUpdateAnimBg="0"/>
      <p:bldP spid="14340" grpId="13" bldLvl="0" autoUpdateAnimBg="0"/>
      <p:bldP spid="14340" grpId="14" bldLvl="0" autoUpdateAnimBg="0"/>
      <p:bldP spid="14340" grpId="15" bldLvl="0" autoUpdateAnimBg="0"/>
      <p:bldP spid="14340" grpId="16" bldLvl="0" autoUpdateAnimBg="0"/>
      <p:bldP spid="14340" grpId="17" bldLvl="0" autoUpdateAnimBg="0"/>
      <p:bldP spid="14340" grpId="18" bldLvl="0" autoUpdateAnimBg="0"/>
      <p:bldP spid="14340" grpId="19" bldLvl="0" autoUpdateAnimBg="0"/>
      <p:bldP spid="14340" grpId="20" bldLvl="0" autoUpdateAnimBg="0"/>
      <p:bldP spid="14340" grpId="21" bldLvl="0" autoUpdateAnimBg="0"/>
      <p:bldP spid="14340" grpId="22" bldLvl="0" autoUpdateAnimBg="0"/>
      <p:bldP spid="14340" grpId="23" bldLvl="0" autoUpdateAnimBg="0"/>
      <p:bldP spid="14340" grpId="24" bldLvl="0" autoUpdateAnimBg="0"/>
      <p:bldP spid="14340" grpId="25" bldLvl="0" autoUpdateAnimBg="0"/>
      <p:bldP spid="14340" grpId="26" bldLvl="0" autoUpdateAnimBg="0"/>
      <p:bldP spid="14340" grpId="27" bldLvl="0" autoUpdateAnimBg="0"/>
      <p:bldP spid="14340" grpId="28" bldLvl="0" autoUpdateAnimBg="0"/>
      <p:bldP spid="14340" grpId="29" bldLvl="0" autoUpdateAnimBg="0"/>
      <p:bldP spid="14340" grpId="30" bldLvl="0" autoUpdateAnimBg="0"/>
      <p:bldP spid="14340" grpId="31" bldLvl="0" autoUpdateAnimBg="0"/>
      <p:bldP spid="14340" grpId="32" bldLvl="0" autoUpdateAnimBg="0"/>
      <p:bldP spid="14340" grpId="33" bldLvl="0" autoUpdateAnimBg="0"/>
      <p:bldP spid="14340" grpId="34" bldLvl="0" autoUpdateAnimBg="0"/>
      <p:bldP spid="14340" grpId="35" bldLvl="0" autoUpdateAnimBg="0"/>
      <p:bldP spid="143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24071" y="1069631"/>
            <a:ext cx="4466167" cy="2449512"/>
            <a:chOff x="0" y="799"/>
            <a:chExt cx="2110" cy="1543"/>
          </a:xfrm>
        </p:grpSpPr>
        <p:sp>
          <p:nvSpPr>
            <p:cNvPr id="12316" name="AutoShape 5"/>
            <p:cNvSpPr>
              <a:spLocks noChangeArrowheads="1"/>
            </p:cNvSpPr>
            <p:nvPr/>
          </p:nvSpPr>
          <p:spPr bwMode="auto">
            <a:xfrm>
              <a:off x="0" y="1752"/>
              <a:ext cx="2110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7" name="AutoShape 6"/>
            <p:cNvSpPr>
              <a:spLocks noChangeArrowheads="1"/>
            </p:cNvSpPr>
            <p:nvPr/>
          </p:nvSpPr>
          <p:spPr bwMode="auto">
            <a:xfrm>
              <a:off x="0" y="1434"/>
              <a:ext cx="1791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8" name="AutoShape 7"/>
            <p:cNvSpPr>
              <a:spLocks noChangeArrowheads="1"/>
            </p:cNvSpPr>
            <p:nvPr/>
          </p:nvSpPr>
          <p:spPr bwMode="auto">
            <a:xfrm>
              <a:off x="0" y="1117"/>
              <a:ext cx="1474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9" name="AutoShape 8"/>
            <p:cNvSpPr>
              <a:spLocks noChangeArrowheads="1"/>
            </p:cNvSpPr>
            <p:nvPr/>
          </p:nvSpPr>
          <p:spPr bwMode="auto">
            <a:xfrm>
              <a:off x="0" y="799"/>
              <a:ext cx="1247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47891" y="971689"/>
            <a:ext cx="4466167" cy="2449513"/>
            <a:chOff x="0" y="799"/>
            <a:chExt cx="2110" cy="1543"/>
          </a:xfrm>
        </p:grpSpPr>
        <p:sp>
          <p:nvSpPr>
            <p:cNvPr id="12312" name="AutoShape 21"/>
            <p:cNvSpPr>
              <a:spLocks noChangeArrowheads="1"/>
            </p:cNvSpPr>
            <p:nvPr/>
          </p:nvSpPr>
          <p:spPr bwMode="auto">
            <a:xfrm>
              <a:off x="0" y="1752"/>
              <a:ext cx="2110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3" name="AutoShape 22"/>
            <p:cNvSpPr>
              <a:spLocks noChangeArrowheads="1"/>
            </p:cNvSpPr>
            <p:nvPr/>
          </p:nvSpPr>
          <p:spPr bwMode="auto">
            <a:xfrm>
              <a:off x="0" y="1434"/>
              <a:ext cx="1791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4" name="AutoShape 23"/>
            <p:cNvSpPr>
              <a:spLocks noChangeArrowheads="1"/>
            </p:cNvSpPr>
            <p:nvPr/>
          </p:nvSpPr>
          <p:spPr bwMode="auto">
            <a:xfrm>
              <a:off x="0" y="1117"/>
              <a:ext cx="1474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5" name="AutoShape 24"/>
            <p:cNvSpPr>
              <a:spLocks noChangeArrowheads="1"/>
            </p:cNvSpPr>
            <p:nvPr/>
          </p:nvSpPr>
          <p:spPr bwMode="auto">
            <a:xfrm>
              <a:off x="0" y="799"/>
              <a:ext cx="1247" cy="590"/>
            </a:xfrm>
            <a:prstGeom prst="cube">
              <a:avLst>
                <a:gd name="adj" fmla="val 48306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173108" y="3088654"/>
            <a:ext cx="3647017" cy="2798762"/>
            <a:chOff x="2744" y="1979"/>
            <a:chExt cx="1723" cy="1763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2744" y="2704"/>
              <a:ext cx="862" cy="817"/>
              <a:chOff x="2744" y="2704"/>
              <a:chExt cx="862" cy="817"/>
            </a:xfrm>
          </p:grpSpPr>
          <p:sp>
            <p:nvSpPr>
              <p:cNvPr id="12307" name="AutoShape 26"/>
              <p:cNvSpPr>
                <a:spLocks noChangeArrowheads="1"/>
              </p:cNvSpPr>
              <p:nvPr/>
            </p:nvSpPr>
            <p:spPr bwMode="auto">
              <a:xfrm>
                <a:off x="2744" y="3249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8" name="AutoShape 28"/>
              <p:cNvSpPr>
                <a:spLocks noChangeArrowheads="1"/>
              </p:cNvSpPr>
              <p:nvPr/>
            </p:nvSpPr>
            <p:spPr bwMode="auto">
              <a:xfrm>
                <a:off x="2744" y="3113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9" name="AutoShape 27"/>
              <p:cNvSpPr>
                <a:spLocks noChangeArrowheads="1"/>
              </p:cNvSpPr>
              <p:nvPr/>
            </p:nvSpPr>
            <p:spPr bwMode="auto">
              <a:xfrm>
                <a:off x="2744" y="2976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0" name="AutoShape 30"/>
              <p:cNvSpPr>
                <a:spLocks noChangeArrowheads="1"/>
              </p:cNvSpPr>
              <p:nvPr/>
            </p:nvSpPr>
            <p:spPr bwMode="auto">
              <a:xfrm>
                <a:off x="2744" y="2840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1" name="AutoShape 31"/>
              <p:cNvSpPr>
                <a:spLocks noChangeArrowheads="1"/>
              </p:cNvSpPr>
              <p:nvPr/>
            </p:nvSpPr>
            <p:spPr bwMode="auto">
              <a:xfrm>
                <a:off x="2744" y="2704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pic>
          <p:nvPicPr>
            <p:cNvPr id="12306" name="Picture 35" descr="gif0011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1055922">
              <a:off x="3424" y="1979"/>
              <a:ext cx="1043" cy="1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AutoShape 45"/>
          <p:cNvSpPr>
            <a:spLocks noChangeArrowheads="1"/>
          </p:cNvSpPr>
          <p:nvPr/>
        </p:nvSpPr>
        <p:spPr bwMode="auto">
          <a:xfrm>
            <a:off x="2063752" y="5539202"/>
            <a:ext cx="7969249" cy="1079500"/>
          </a:xfrm>
          <a:prstGeom prst="wedgeRoundRectCallout">
            <a:avLst>
              <a:gd name="adj1" fmla="val -25380"/>
              <a:gd name="adj2" fmla="val -84264"/>
              <a:gd name="adj3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zh-CN" altLang="en-US" sz="3200" b="1" dirty="0">
                <a:solidFill>
                  <a:schemeClr val="accent4">
                    <a:lumMod val="25000"/>
                  </a:schemeClr>
                </a:solidFill>
                <a:ea typeface="宋体" pitchFamily="2" charset="-122"/>
              </a:rPr>
              <a:t>说说你得到的信息及判断做功快慢的方法</a:t>
            </a: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848141" y="3459369"/>
            <a:ext cx="2978151" cy="2160588"/>
            <a:chOff x="1292" y="2296"/>
            <a:chExt cx="1407" cy="1361"/>
          </a:xfrm>
        </p:grpSpPr>
        <p:grpSp>
          <p:nvGrpSpPr>
            <p:cNvPr id="7" name="Group 50"/>
            <p:cNvGrpSpPr>
              <a:grpSpLocks/>
            </p:cNvGrpSpPr>
            <p:nvPr/>
          </p:nvGrpSpPr>
          <p:grpSpPr bwMode="auto">
            <a:xfrm>
              <a:off x="1292" y="2296"/>
              <a:ext cx="1407" cy="1361"/>
              <a:chOff x="113" y="2251"/>
              <a:chExt cx="1407" cy="1361"/>
            </a:xfrm>
          </p:grpSpPr>
          <p:sp>
            <p:nvSpPr>
              <p:cNvPr id="12303" name="AutoShape 4"/>
              <p:cNvSpPr>
                <a:spLocks noChangeArrowheads="1"/>
              </p:cNvSpPr>
              <p:nvPr/>
            </p:nvSpPr>
            <p:spPr bwMode="auto">
              <a:xfrm>
                <a:off x="113" y="3203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pic>
            <p:nvPicPr>
              <p:cNvPr id="12304" name="Picture 48" descr="gif012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12771">
                <a:off x="703" y="2251"/>
                <a:ext cx="817" cy="1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301" name="AutoShape 29"/>
            <p:cNvSpPr>
              <a:spLocks noChangeArrowheads="1"/>
            </p:cNvSpPr>
            <p:nvPr/>
          </p:nvSpPr>
          <p:spPr bwMode="auto">
            <a:xfrm>
              <a:off x="1292" y="3113"/>
              <a:ext cx="862" cy="272"/>
            </a:xfrm>
            <a:prstGeom prst="cube">
              <a:avLst>
                <a:gd name="adj" fmla="val 52574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02" name="AutoShape 25"/>
            <p:cNvSpPr>
              <a:spLocks noChangeArrowheads="1"/>
            </p:cNvSpPr>
            <p:nvPr/>
          </p:nvSpPr>
          <p:spPr bwMode="auto">
            <a:xfrm>
              <a:off x="1292" y="2976"/>
              <a:ext cx="862" cy="272"/>
            </a:xfrm>
            <a:prstGeom prst="cube">
              <a:avLst>
                <a:gd name="adj" fmla="val 52574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861392" y="3485873"/>
            <a:ext cx="2976033" cy="2159000"/>
            <a:chOff x="113" y="2251"/>
            <a:chExt cx="1406" cy="1360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13" y="2659"/>
              <a:ext cx="862" cy="408"/>
              <a:chOff x="340" y="2614"/>
              <a:chExt cx="862" cy="408"/>
            </a:xfrm>
          </p:grpSpPr>
          <p:sp>
            <p:nvSpPr>
              <p:cNvPr id="12298" name="AutoShape 33"/>
              <p:cNvSpPr>
                <a:spLocks noChangeArrowheads="1"/>
              </p:cNvSpPr>
              <p:nvPr/>
            </p:nvSpPr>
            <p:spPr bwMode="auto">
              <a:xfrm>
                <a:off x="340" y="2750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9" name="AutoShape 32"/>
              <p:cNvSpPr>
                <a:spLocks noChangeArrowheads="1"/>
              </p:cNvSpPr>
              <p:nvPr/>
            </p:nvSpPr>
            <p:spPr bwMode="auto">
              <a:xfrm>
                <a:off x="340" y="2614"/>
                <a:ext cx="862" cy="272"/>
              </a:xfrm>
              <a:prstGeom prst="cube">
                <a:avLst>
                  <a:gd name="adj" fmla="val 52574"/>
                </a:avLst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pic>
          <p:nvPicPr>
            <p:cNvPr id="12297" name="Picture 46" descr="gif01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667272">
              <a:off x="748" y="2251"/>
              <a:ext cx="771" cy="1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48555E-6 C 0.01111 -0.00323 0.02118 -0.01063 0.03177 -0.01618 C 0.04566 -0.02381 0.06285 -0.03098 0.07778 -0.03399 C 0.08819 -0.04162 0.10087 -0.04508 0.11285 -0.04809 C 0.12153 -0.05618 0.13246 -0.05757 0.14288 -0.06196 C 0.14479 -0.06266 0.14601 -0.06497 0.14774 -0.06589 C 0.15278 -0.06844 0.15868 -0.06844 0.16354 -0.07191 C 0.1743 -0.07954 0.17812 -0.08786 0.19062 -0.09179 C 0.19844 -0.09826 0.20364 -0.10589 0.21285 -0.10959 C 0.21667 -0.11491 0.22153 -0.11676 0.22552 -0.12162 C 0.22656 -0.12416 0.22726 -0.1274 0.22864 -0.12971 C 0.22986 -0.13179 0.23229 -0.13318 0.23333 -0.13549 C 0.23524 -0.13965 0.23542 -0.14497 0.23663 -0.14959 C 0.23594 -0.16092 0.23385 -0.17225 0.23333 -0.18358 C 0.23229 -0.20855 0.23767 -0.2511 0.22396 -0.27699 C 0.21927 -0.30427 0.22552 -0.27352 0.2191 -0.29271 C 0.21649 -0.30034 0.21545 -0.30913 0.21285 -0.31676 C 0.20798 -0.33063 0.20087 -0.34612 0.19375 -0.35861 C 0.19236 -0.36092 0.19028 -0.36231 0.18889 -0.36462 C 0.18264 -0.37549 0.1809 -0.38867 0.17153 -0.39653 C 0.16875 -0.40185 0.16007 -0.41341 0.15555 -0.41618 C 0.14861 -0.42058 0.15226 -0.41549 0.14444 -0.42243 C 0.13038 -0.43491 0.15 -0.42196 0.13333 -0.43214 C 0.12795 -0.4393 0.1151 -0.44948 0.10798 -0.45225 C 0.10451 -0.45526 0.10052 -0.46196 0.09687 -0.46427 C 0.09097 -0.46797 0.08281 -0.47006 0.07621 -0.47191 C 0.00851 -0.46982 0.03403 -0.47006 1.38889E-6 -0.47006 " pathEditMode="relative" rAng="0" ptsTypes="fff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3 0.06983 C 0.00382 0.05226 -0.06302 0.07237 0.10851 0.06382 C 0.11371 0.06359 0.11771 0.05804 0.12292 0.05596 C 0.12917 0.05364 0.13542 0.05341 0.14149 0.05018 C 0.15798 0.04162 0.17413 0.03052 0.19114 0.02474 C 0.19722 0.01341 0.20625 0.0111 0.21441 0.00324 C 0.22465 -0.00578 0.21441 -0.00069 0.22396 -0.00462 C 0.22604 -0.0074 0.22691 -0.01063 0.22899 -0.01248 C 0.23038 -0.01364 0.23281 -0.01271 0.23403 -0.01433 C 0.23785 -0.01896 0.23628 -0.02289 0.23871 -0.02821 C 0.24236 -0.03607 0.24757 -0.04347 0.25139 -0.05156 C 0.25573 -0.06081 0.2592 -0.07191 0.26406 -0.08092 C 0.26493 -0.08254 0.26632 -0.08347 0.26736 -0.08508 C 0.26858 -0.0867 0.26944 -0.08878 0.27048 -0.09086 C 0.27326 -0.11884 0.27239 -0.14751 0.27847 -0.17526 C 0.27795 -0.17873 0.27673 -0.18289 0.27673 -0.18682 C 0.27673 -0.20393 0.2809 -0.18682 0.27673 -0.20046 C 0.27448 -0.24485 0.28351 -0.2948 0.27048 -0.33572 C 0.27101 -0.33757 0.27239 -0.33942 0.27205 -0.3415 C 0.27066 -0.34821 0.26736 -0.35445 0.26562 -0.36138 C 0.26285 -0.37179 0.26094 -0.38081 0.25625 -0.39075 C 0.25399 -0.4037 0.25 -0.41433 0.24514 -0.42566 C 0.24444 -0.42751 0.24392 -0.42982 0.2434 -0.43167 C 0.24271 -0.43422 0.24271 -0.43699 0.24184 -0.43954 C 0.23906 -0.44601 0.23316 -0.45526 0.22899 -0.46104 C 0.22604 -0.46497 0.22187 -0.46797 0.21927 -0.47283 C 0.21562 -0.48 0.21771 -0.47676 0.21302 -0.48254 C 0.20972 -0.49572 0.1941 -0.51584 0.18576 -0.52578 C 0.18385 -0.52878 0.17951 -0.52878 0.17639 -0.53156 C 0.16753 -0.54104 0.16476 -0.54566 0.15295 -0.54913 C 0.15087 -0.55029 0.14896 -0.55214 0.14635 -0.55306 C 0.14358 -0.55491 0.14028 -0.55537 0.1368 -0.55699 C 0.12778 -0.56231 0.1184 -0.56855 0.10851 -0.57271 C 0.10434 -0.57433 0.1 -0.5748 0.09583 -0.57641 C 0.09427 -0.57711 0.09271 -0.57803 0.09114 -0.57873 C 0.08351 -0.58728 0.08802 -0.58404 0.06892 -0.58451 C 0.05191 -0.58474 0.03507 -0.58451 0.01805 -0.58451 " pathEditMode="relative" rAng="0" ptsTypes="ffffffffffffffffffffffffffff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-3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6763E-6 C 0.00469 -0.00624 0.00833 -0.00578 0.01441 -0.00855 C 0.02639 -0.0141 0.03923 -0.01896 0.05087 -0.02566 C 0.05416 -0.02774 0.05712 -0.03075 0.06041 -0.03237 C 0.06719 -0.03514 0.0743 -0.03561 0.08107 -0.03838 C 0.10104 -0.04717 0.12066 -0.05757 0.13976 -0.06844 C 0.15017 -0.07422 0.16059 -0.07884 0.16996 -0.08786 C 0.17569 -0.09364 0.1776 -0.10243 0.18264 -0.10913 C 0.18541 -0.12046 0.19253 -0.12647 0.19844 -0.1348 C 0.20416 -0.14312 0.20746 -0.15376 0.21267 -0.16277 C 0.21753 -0.17965 0.21944 -0.19676 0.22378 -0.21387 C 0.22517 -0.21988 0.22864 -0.23075 0.22864 -0.23052 C 0.22986 -0.243 0.22986 -0.2548 0.23489 -0.26497 C 0.23993 -0.30798 0.23541 -0.2541 0.23333 -0.29295 C 0.23194 -0.3193 0.23385 -0.34589 0.23177 -0.37202 C 0.23125 -0.37965 0.2276 -0.38659 0.22552 -0.39352 C 0.21996 -0.41272 0.2158 -0.43329 0.20798 -0.45133 C 0.2059 -0.46243 0.20243 -0.46474 0.19687 -0.47445 C 0.19219 -0.48277 0.18906 -0.49248 0.1842 -0.50011 C 0.17673 -0.51237 0.16753 -0.52185 0.15885 -0.53225 C 0.15052 -0.54243 0.14601 -0.55214 0.13489 -0.55607 C 0.1316 -0.56023 0.12187 -0.57087 0.11753 -0.57295 C 0.1125 -0.57526 0.10156 -0.57711 0.10156 -0.57688 C 0.08507 -0.5889 0.06094 -0.58497 0.04444 -0.58589 C 0.04132 -0.58728 0.03802 -0.58867 0.03489 -0.59006 C 0.03333 -0.59075 0.03021 -0.59191 0.03021 -0.59167 C 0.02604 -0.59144 0.0217 -0.59144 0.01753 -0.59006 C 0.01562 -0.58936 0.01406 -0.58774 0.01267 -0.58589 C 0.01128 -0.58404 0.00955 -0.57942 0.00955 -0.57896 " pathEditMode="relative" rAng="0" ptsTypes="ffffffffffffffffffffffffffff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08" name="Group 68"/>
          <p:cNvGraphicFramePr>
            <a:graphicFrameLocks noGrp="1"/>
          </p:cNvGraphicFramePr>
          <p:nvPr/>
        </p:nvGraphicFramePr>
        <p:xfrm>
          <a:off x="584661" y="1465882"/>
          <a:ext cx="11233149" cy="4287276"/>
        </p:xfrm>
        <a:graphic>
          <a:graphicData uri="http://schemas.openxmlformats.org/drawingml/2006/table">
            <a:tbl>
              <a:tblPr/>
              <a:tblGrid>
                <a:gridCol w="1769533"/>
                <a:gridCol w="4567767"/>
                <a:gridCol w="4895849"/>
              </a:tblGrid>
              <a:tr h="1107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比较物体运动快慢的方法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比较物体做功快慢的方法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0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ea typeface="隶书" pitchFamily="49" charset="-122"/>
                        </a:rPr>
                        <a:t>方法一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相同的时间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比较路程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7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ea typeface="隶书" pitchFamily="49" charset="-122"/>
                        </a:rPr>
                        <a:t>方法二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相同的路程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比较时间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7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ea typeface="隶书" pitchFamily="49" charset="-122"/>
                        </a:rPr>
                        <a:t>方法三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时间、路程都不同，比较单位时间内通过的路程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7152219" y="2708137"/>
            <a:ext cx="4607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Arial" charset="0"/>
              </a:rPr>
              <a:t>相同的时间</a:t>
            </a:r>
            <a:r>
              <a:rPr lang="en-US" altLang="zh-CN" sz="2800" b="1" dirty="0">
                <a:solidFill>
                  <a:srgbClr val="FF00FF"/>
                </a:solidFill>
                <a:latin typeface="Arial" charset="0"/>
              </a:rPr>
              <a:t>,</a:t>
            </a:r>
            <a:r>
              <a:rPr lang="zh-CN" altLang="en-US" sz="2800" b="1" dirty="0">
                <a:solidFill>
                  <a:srgbClr val="FF00FF"/>
                </a:solidFill>
                <a:latin typeface="Arial" charset="0"/>
              </a:rPr>
              <a:t>比较做功多少</a:t>
            </a:r>
          </a:p>
        </p:txBody>
      </p:sp>
      <p:sp>
        <p:nvSpPr>
          <p:cNvPr id="35902" name="Text Box 62"/>
          <p:cNvSpPr txBox="1">
            <a:spLocks noChangeArrowheads="1"/>
          </p:cNvSpPr>
          <p:nvPr/>
        </p:nvSpPr>
        <p:spPr bwMode="auto">
          <a:xfrm>
            <a:off x="7112461" y="3729452"/>
            <a:ext cx="446404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Arial" charset="0"/>
              </a:rPr>
              <a:t>做相同的功</a:t>
            </a:r>
            <a:r>
              <a:rPr lang="en-US" altLang="zh-CN" sz="2800" b="1" dirty="0">
                <a:solidFill>
                  <a:srgbClr val="FF00FF"/>
                </a:solidFill>
                <a:latin typeface="Arial" charset="0"/>
              </a:rPr>
              <a:t>,</a:t>
            </a:r>
            <a:r>
              <a:rPr lang="zh-CN" altLang="en-US" sz="2800" b="1" dirty="0">
                <a:solidFill>
                  <a:srgbClr val="FF00FF"/>
                </a:solidFill>
                <a:latin typeface="Arial" charset="0"/>
              </a:rPr>
              <a:t>比较用时间的多少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125714" y="4835043"/>
            <a:ext cx="460798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Arial" charset="0"/>
              </a:rPr>
              <a:t>时间、做功都不同，比较单位时间内所做的功</a:t>
            </a:r>
          </a:p>
        </p:txBody>
      </p:sp>
      <p:sp>
        <p:nvSpPr>
          <p:cNvPr id="13339" name="Text Box 66"/>
          <p:cNvSpPr txBox="1">
            <a:spLocks noChangeArrowheads="1"/>
          </p:cNvSpPr>
          <p:nvPr/>
        </p:nvSpPr>
        <p:spPr bwMode="auto">
          <a:xfrm>
            <a:off x="1394332" y="376998"/>
            <a:ext cx="355176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讨论结果：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07533" y="2205039"/>
            <a:ext cx="2996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1.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功率的定义</a:t>
            </a:r>
            <a:r>
              <a:rPr lang="zh-CN" altLang="en-US" sz="3200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：</a:t>
            </a:r>
            <a:endParaRPr lang="zh-CN" altLang="en-US" sz="3200" b="1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07533" y="3502025"/>
            <a:ext cx="259291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3</a:t>
            </a:r>
            <a:r>
              <a:rPr lang="en-US" altLang="zh-CN" sz="3200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.</a:t>
            </a:r>
            <a:r>
              <a:rPr lang="zh-CN" altLang="zh-CN" sz="3200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 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公式</a:t>
            </a:r>
            <a:r>
              <a:rPr lang="zh-CN" altLang="en-US" sz="3200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：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446868" y="981075"/>
            <a:ext cx="864023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00FF"/>
                </a:solidFill>
                <a:latin typeface="Arial" charset="0"/>
              </a:rPr>
              <a:t>阅读课本，明确以下问题</a:t>
            </a:r>
          </a:p>
        </p:txBody>
      </p:sp>
      <p:pic>
        <p:nvPicPr>
          <p:cNvPr id="14341" name="Picture 5" descr="复件 pic00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185" y="1268414"/>
            <a:ext cx="24003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83345" y="306872"/>
            <a:ext cx="7296149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3333CC"/>
                </a:solidFill>
                <a:latin typeface="Arial" charset="0"/>
              </a:rPr>
              <a:t>二、功率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4695" y="2166870"/>
            <a:ext cx="6239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Arial" charset="0"/>
              </a:rPr>
              <a:t>物体在单位时间内所做的功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119967" y="4365626"/>
            <a:ext cx="756496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  <a:latin typeface="Tahoma" pitchFamily="34" charset="0"/>
              </a:rPr>
              <a:t>国际单位：瓦特 ，符号</a:t>
            </a:r>
            <a:r>
              <a:rPr lang="zh-CN" altLang="en-US" sz="2800">
                <a:solidFill>
                  <a:srgbClr val="FF0066"/>
                </a:solidFill>
                <a:latin typeface="Tahoma" pitchFamily="34" charset="0"/>
              </a:rPr>
              <a:t> </a:t>
            </a:r>
            <a:r>
              <a:rPr lang="en-US" altLang="zh-CN" sz="2800">
                <a:solidFill>
                  <a:srgbClr val="FF0066"/>
                </a:solidFill>
                <a:latin typeface="Tahoma" pitchFamily="34" charset="0"/>
              </a:rPr>
              <a:t>W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ahoma" pitchFamily="34" charset="0"/>
              </a:rPr>
              <a:t>                </a:t>
            </a:r>
            <a:r>
              <a:rPr lang="en-US" altLang="zh-CN" sz="2800">
                <a:solidFill>
                  <a:srgbClr val="FF0066"/>
                </a:solidFill>
                <a:latin typeface="Tahoma" pitchFamily="34" charset="0"/>
              </a:rPr>
              <a:t>1W=1J/s</a:t>
            </a: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  <a:latin typeface="宋体" charset="-122"/>
              </a:rPr>
              <a:t>常用单位：千瓦（</a:t>
            </a:r>
            <a:r>
              <a:rPr lang="en-US" altLang="zh-CN" sz="2800" b="1">
                <a:solidFill>
                  <a:srgbClr val="FF0066"/>
                </a:solidFill>
                <a:latin typeface="宋体" charset="-122"/>
              </a:rPr>
              <a:t>kW</a:t>
            </a:r>
            <a:r>
              <a:rPr lang="zh-CN" altLang="en-US" sz="2800" b="1">
                <a:solidFill>
                  <a:srgbClr val="FF0066"/>
                </a:solidFill>
                <a:latin typeface="宋体" charset="-122"/>
              </a:rPr>
              <a:t>）</a:t>
            </a:r>
            <a:r>
              <a:rPr lang="en-US" altLang="zh-CN" sz="2800" b="1">
                <a:solidFill>
                  <a:srgbClr val="FF0066"/>
                </a:solidFill>
                <a:latin typeface="宋体" charset="-122"/>
              </a:rPr>
              <a:t>1kW=1000W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866467" y="3429001"/>
            <a:ext cx="2302933" cy="942984"/>
            <a:chOff x="0" y="0"/>
            <a:chExt cx="2720" cy="1483"/>
          </a:xfrm>
        </p:grpSpPr>
        <p:sp>
          <p:nvSpPr>
            <p:cNvPr id="14354" name="Text Box 10"/>
            <p:cNvSpPr txBox="1">
              <a:spLocks noChangeArrowheads="1"/>
            </p:cNvSpPr>
            <p:nvPr/>
          </p:nvSpPr>
          <p:spPr bwMode="auto">
            <a:xfrm>
              <a:off x="0" y="227"/>
              <a:ext cx="2720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66"/>
                  </a:solidFill>
                  <a:latin typeface="Arial" charset="0"/>
                </a:rPr>
                <a:t>P= ——</a:t>
              </a:r>
            </a:p>
          </p:txBody>
        </p:sp>
        <p:sp>
          <p:nvSpPr>
            <p:cNvPr id="14355" name="Text Box 11"/>
            <p:cNvSpPr txBox="1">
              <a:spLocks noChangeArrowheads="1"/>
            </p:cNvSpPr>
            <p:nvPr/>
          </p:nvSpPr>
          <p:spPr bwMode="auto">
            <a:xfrm>
              <a:off x="1134" y="0"/>
              <a:ext cx="786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66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4356" name="Text Box 12"/>
            <p:cNvSpPr txBox="1">
              <a:spLocks noChangeArrowheads="1"/>
            </p:cNvSpPr>
            <p:nvPr/>
          </p:nvSpPr>
          <p:spPr bwMode="auto">
            <a:xfrm>
              <a:off x="1360" y="563"/>
              <a:ext cx="74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solidFill>
                    <a:srgbClr val="FF0066"/>
                  </a:solidFill>
                  <a:latin typeface="Arial" charset="0"/>
                </a:rPr>
                <a:t>t</a:t>
              </a:r>
            </a:p>
          </p:txBody>
        </p:sp>
      </p:grpSp>
      <p:sp>
        <p:nvSpPr>
          <p:cNvPr id="14346" name="Text Box 13"/>
          <p:cNvSpPr txBox="1">
            <a:spLocks noChangeArrowheads="1"/>
          </p:cNvSpPr>
          <p:nvPr/>
        </p:nvSpPr>
        <p:spPr bwMode="auto">
          <a:xfrm>
            <a:off x="1007534" y="2852739"/>
            <a:ext cx="835236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FF"/>
                </a:solidFill>
                <a:latin typeface="Arial" charset="0"/>
              </a:rPr>
              <a:t>2.</a:t>
            </a:r>
            <a:r>
              <a:rPr lang="zh-CN" altLang="en-US" sz="3200" b="1" dirty="0">
                <a:solidFill>
                  <a:srgbClr val="FF00FF"/>
                </a:solidFill>
                <a:ea typeface="隶书" pitchFamily="49" charset="-122"/>
              </a:rPr>
              <a:t>功率是表示</a:t>
            </a:r>
            <a:r>
              <a:rPr lang="zh-CN" altLang="en-US" sz="3200" b="1" u="sng" dirty="0">
                <a:solidFill>
                  <a:srgbClr val="FF00FF"/>
                </a:solidFill>
                <a:ea typeface="隶书" pitchFamily="49" charset="-122"/>
              </a:rPr>
              <a:t>       </a:t>
            </a:r>
            <a:r>
              <a:rPr lang="zh-CN" altLang="en-US" sz="3200" b="1" u="sng" dirty="0" smtClean="0">
                <a:solidFill>
                  <a:srgbClr val="FF00FF"/>
                </a:solidFill>
                <a:ea typeface="隶书" pitchFamily="49" charset="-122"/>
              </a:rPr>
              <a:t>               </a:t>
            </a:r>
            <a:r>
              <a:rPr lang="zh-CN" altLang="en-US" sz="3200" b="1" dirty="0">
                <a:solidFill>
                  <a:srgbClr val="FF00FF"/>
                </a:solidFill>
                <a:ea typeface="隶书" pitchFamily="49" charset="-122"/>
              </a:rPr>
              <a:t>的物理量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3735183" y="2827823"/>
            <a:ext cx="33718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</a:rPr>
              <a:t>做功快慢</a:t>
            </a:r>
          </a:p>
        </p:txBody>
      </p:sp>
      <p:sp>
        <p:nvSpPr>
          <p:cNvPr id="14348" name="Text Box 15"/>
          <p:cNvSpPr txBox="1">
            <a:spLocks noChangeArrowheads="1"/>
          </p:cNvSpPr>
          <p:nvPr/>
        </p:nvSpPr>
        <p:spPr bwMode="auto">
          <a:xfrm>
            <a:off x="1007533" y="4294189"/>
            <a:ext cx="2880784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FF"/>
                </a:solidFill>
                <a:latin typeface="Arial" charset="0"/>
              </a:rPr>
              <a:t>4.</a:t>
            </a:r>
            <a:r>
              <a:rPr lang="zh-CN" altLang="en-US" sz="3200" b="1">
                <a:solidFill>
                  <a:srgbClr val="FF00FF"/>
                </a:solidFill>
                <a:latin typeface="Arial" charset="0"/>
                <a:ea typeface="隶书" pitchFamily="49" charset="-122"/>
              </a:rPr>
              <a:t>单位：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505201" y="3341689"/>
            <a:ext cx="3934884" cy="1023937"/>
            <a:chOff x="2064" y="1298"/>
            <a:chExt cx="1859" cy="645"/>
          </a:xfrm>
        </p:grpSpPr>
        <p:sp>
          <p:nvSpPr>
            <p:cNvPr id="14350" name="Text Box 18"/>
            <p:cNvSpPr txBox="1">
              <a:spLocks noChangeArrowheads="1"/>
            </p:cNvSpPr>
            <p:nvPr/>
          </p:nvSpPr>
          <p:spPr bwMode="auto">
            <a:xfrm>
              <a:off x="2835" y="1298"/>
              <a:ext cx="53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FF0066"/>
                  </a:solidFill>
                  <a:latin typeface="Arial" charset="0"/>
                </a:rPr>
                <a:t>功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2064" y="1434"/>
              <a:ext cx="1859" cy="509"/>
              <a:chOff x="2064" y="1434"/>
              <a:chExt cx="1859" cy="509"/>
            </a:xfrm>
          </p:grpSpPr>
          <p:sp>
            <p:nvSpPr>
              <p:cNvPr id="14352" name="Text Box 20"/>
              <p:cNvSpPr txBox="1">
                <a:spLocks noChangeArrowheads="1"/>
              </p:cNvSpPr>
              <p:nvPr/>
            </p:nvSpPr>
            <p:spPr bwMode="auto">
              <a:xfrm>
                <a:off x="2789" y="1616"/>
                <a:ext cx="71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2800" b="1">
                    <a:solidFill>
                      <a:srgbClr val="FF0066"/>
                    </a:solidFill>
                    <a:latin typeface="Arial" charset="0"/>
                  </a:rPr>
                  <a:t>时间</a:t>
                </a:r>
              </a:p>
            </p:txBody>
          </p:sp>
          <p:sp>
            <p:nvSpPr>
              <p:cNvPr id="14353" name="Text Box 21"/>
              <p:cNvSpPr txBox="1">
                <a:spLocks noChangeArrowheads="1"/>
              </p:cNvSpPr>
              <p:nvPr/>
            </p:nvSpPr>
            <p:spPr bwMode="auto">
              <a:xfrm>
                <a:off x="2064" y="1434"/>
                <a:ext cx="185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66"/>
                    </a:solidFill>
                    <a:latin typeface="Arial" charset="0"/>
                  </a:rPr>
                  <a:t>功率</a:t>
                </a:r>
                <a:r>
                  <a:rPr lang="en-US" altLang="zh-CN" sz="3200" b="1">
                    <a:solidFill>
                      <a:srgbClr val="FF0066"/>
                    </a:solidFill>
                    <a:latin typeface="Arial" charset="0"/>
                  </a:rPr>
                  <a:t>= ——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utoUpdateAnimBg="0"/>
      <p:bldP spid="16392" grpId="0" autoUpdateAnimBg="0"/>
      <p:bldP spid="16398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47097" y="550588"/>
            <a:ext cx="700156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姓</a:t>
            </a:r>
            <a:r>
              <a:rPr lang="zh-CN" altLang="en-US" sz="2800" b="1" dirty="0">
                <a:solidFill>
                  <a:srgbClr val="FF3333"/>
                </a:solidFill>
                <a:latin typeface="Arial" charset="0"/>
              </a:rPr>
              <a:t> </a:t>
            </a:r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名</a:t>
            </a:r>
            <a:r>
              <a:rPr lang="en-US" altLang="zh-CN" sz="2800" b="1" dirty="0">
                <a:solidFill>
                  <a:srgbClr val="FF3333"/>
                </a:solidFill>
                <a:latin typeface="Tahoma" pitchFamily="34" charset="0"/>
              </a:rPr>
              <a:t>:</a:t>
            </a:r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詹姆斯</a:t>
            </a:r>
            <a:r>
              <a:rPr lang="en-US" altLang="zh-CN" sz="2800" b="1" dirty="0">
                <a:solidFill>
                  <a:srgbClr val="FF3333"/>
                </a:solidFill>
                <a:latin typeface="Arial" charset="0"/>
              </a:rPr>
              <a:t>·</a:t>
            </a:r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瓦特</a:t>
            </a:r>
            <a:r>
              <a:rPr lang="zh-CN" altLang="en-US" sz="2800" dirty="0">
                <a:solidFill>
                  <a:srgbClr val="FF3333"/>
                </a:solidFill>
                <a:latin typeface="Tahoma" pitchFamily="34" charset="0"/>
              </a:rPr>
              <a:t> </a:t>
            </a:r>
            <a:endParaRPr lang="zh-CN" altLang="en-US" sz="2800" b="1" dirty="0">
              <a:solidFill>
                <a:srgbClr val="FF3333"/>
              </a:solidFill>
              <a:latin typeface="Tahoma" pitchFamily="34" charset="0"/>
            </a:endParaRPr>
          </a:p>
          <a:p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国</a:t>
            </a:r>
            <a:r>
              <a:rPr lang="zh-CN" altLang="en-US" sz="2800" b="1" dirty="0">
                <a:solidFill>
                  <a:srgbClr val="FF3333"/>
                </a:solidFill>
                <a:latin typeface="Arial" charset="0"/>
              </a:rPr>
              <a:t> </a:t>
            </a:r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籍</a:t>
            </a:r>
            <a:r>
              <a:rPr lang="en-US" altLang="zh-CN" sz="2800" b="1" dirty="0">
                <a:solidFill>
                  <a:srgbClr val="FF3333"/>
                </a:solidFill>
                <a:latin typeface="Tahoma" pitchFamily="34" charset="0"/>
              </a:rPr>
              <a:t>:</a:t>
            </a:r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英国</a:t>
            </a:r>
          </a:p>
          <a:p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出生年代</a:t>
            </a:r>
            <a:r>
              <a:rPr lang="en-US" altLang="zh-CN" sz="2800" b="1" dirty="0">
                <a:solidFill>
                  <a:srgbClr val="FF3333"/>
                </a:solidFill>
                <a:latin typeface="Tahoma" pitchFamily="34" charset="0"/>
              </a:rPr>
              <a:t>:1736</a:t>
            </a:r>
          </a:p>
          <a:p>
            <a:r>
              <a:rPr lang="zh-CN" altLang="en-US" sz="2800" b="1" dirty="0">
                <a:solidFill>
                  <a:srgbClr val="FF3333"/>
                </a:solidFill>
                <a:latin typeface="Tahoma" pitchFamily="34" charset="0"/>
              </a:rPr>
              <a:t>成就：蒸汽机</a:t>
            </a:r>
            <a:r>
              <a:rPr lang="zh-CN" altLang="en-US" sz="2800" b="1" dirty="0">
                <a:solidFill>
                  <a:srgbClr val="FF3333"/>
                </a:solidFill>
                <a:latin typeface="Arial" charset="0"/>
              </a:rPr>
              <a:t>  </a:t>
            </a:r>
            <a:r>
              <a:rPr lang="zh-CN" altLang="en-US" b="1" dirty="0">
                <a:solidFill>
                  <a:srgbClr val="6600FF"/>
                </a:solidFill>
                <a:latin typeface="Tahoma" pitchFamily="34" charset="0"/>
              </a:rPr>
              <a:t> </a:t>
            </a:r>
          </a:p>
          <a:p>
            <a:r>
              <a:rPr lang="zh-CN" altLang="en-US" sz="2800" b="1" dirty="0">
                <a:solidFill>
                  <a:srgbClr val="0066FF"/>
                </a:solidFill>
                <a:latin typeface="Arial" charset="0"/>
              </a:rPr>
              <a:t>英国物理学家，世界公认的蒸汽机发明家。他的创造精神、超人的才能和不懈的钻研为后人留下了宝贵的精神和物质财富。瓦特改进、发明的蒸汽机是对近代科学和生产的巨大贡献，具有划时代的意义，它导致了第一次工业技术革命的兴起，极大的推进了社会生产力的发展。后人为了纪念这位伟大的发明家，把功率的单位定为“瓦特</a:t>
            </a:r>
            <a:r>
              <a:rPr lang="zh-CN" altLang="en-US" sz="3200" dirty="0">
                <a:latin typeface="Arial" charset="0"/>
              </a:rPr>
              <a:t> </a:t>
            </a:r>
          </a:p>
        </p:txBody>
      </p:sp>
      <p:pic>
        <p:nvPicPr>
          <p:cNvPr id="15363" name="Picture 3" descr="w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2" y="692151"/>
            <a:ext cx="3879849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27051" y="4581526"/>
            <a:ext cx="355176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3333"/>
                </a:solidFill>
                <a:latin typeface="Tahoma" pitchFamily="34" charset="0"/>
              </a:rPr>
              <a:t>瓦特</a:t>
            </a:r>
            <a:r>
              <a:rPr lang="zh-CN" altLang="en-US">
                <a:latin typeface="Tahoma" pitchFamily="34" charset="0"/>
              </a:rPr>
              <a:t> </a:t>
            </a:r>
            <a:r>
              <a:rPr lang="en-US" altLang="zh-CN" sz="2000" b="1">
                <a:solidFill>
                  <a:srgbClr val="6600FF"/>
                </a:solidFill>
                <a:latin typeface="Tahoma" pitchFamily="34" charset="0"/>
              </a:rPr>
              <a:t>James Watt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3333"/>
                </a:solidFill>
                <a:latin typeface="Tahoma" pitchFamily="34" charset="0"/>
              </a:rPr>
              <a:t>1736~1819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1632</Words>
  <Application>Microsoft Office PowerPoint</Application>
  <PresentationFormat>自定义</PresentationFormat>
  <Paragraphs>151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24" baseType="lpstr">
      <vt:lpstr>Profile</vt:lpstr>
      <vt:lpstr>1_Profile</vt:lpstr>
      <vt:lpstr>2_Profile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做功的快慢</dc:title>
  <dc:creator/>
  <cp:lastModifiedBy>刘庆</cp:lastModifiedBy>
  <cp:revision>4</cp:revision>
  <dcterms:created xsi:type="dcterms:W3CDTF">2015-05-05T08:02:00Z</dcterms:created>
  <dcterms:modified xsi:type="dcterms:W3CDTF">2018-05-03T08:56:10Z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