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559" r:id="rId2"/>
    <p:sldId id="560" r:id="rId3"/>
    <p:sldId id="576" r:id="rId4"/>
    <p:sldId id="562" r:id="rId5"/>
    <p:sldId id="563" r:id="rId6"/>
    <p:sldId id="564" r:id="rId7"/>
    <p:sldId id="565" r:id="rId8"/>
    <p:sldId id="566" r:id="rId9"/>
    <p:sldId id="567" r:id="rId10"/>
    <p:sldId id="592" r:id="rId11"/>
    <p:sldId id="568" r:id="rId12"/>
    <p:sldId id="569" r:id="rId13"/>
    <p:sldId id="570" r:id="rId14"/>
    <p:sldId id="571" r:id="rId15"/>
    <p:sldId id="572" r:id="rId16"/>
    <p:sldId id="591" r:id="rId17"/>
    <p:sldId id="574" r:id="rId18"/>
    <p:sldId id="575" r:id="rId19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2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4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977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5513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3" Type="http://schemas.openxmlformats.org/officeDocument/2006/relationships/tags" Target="../tags/tag41.xml"/><Relationship Id="rId21" Type="http://schemas.openxmlformats.org/officeDocument/2006/relationships/slideLayout" Target="../slideLayouts/slideLayout8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03060" y="1491630"/>
            <a:ext cx="52337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+mj-ea"/>
                <a:ea typeface="+mj-ea"/>
              </a:rPr>
              <a:t>第</a:t>
            </a:r>
            <a:r>
              <a:rPr lang="en-US" altLang="zh-CN" sz="4800" dirty="0">
                <a:latin typeface="+mj-ea"/>
                <a:ea typeface="+mj-ea"/>
              </a:rPr>
              <a:t>4</a:t>
            </a:r>
            <a:r>
              <a:rPr lang="zh-CN" altLang="en-US" sz="4800" dirty="0">
                <a:latin typeface="+mj-ea"/>
                <a:ea typeface="+mj-ea"/>
              </a:rPr>
              <a:t>章 光的世界</a:t>
            </a:r>
            <a:endParaRPr lang="en-US" altLang="zh-CN" sz="4800" dirty="0">
              <a:latin typeface="+mj-ea"/>
              <a:ea typeface="+mj-ea"/>
            </a:endParaRPr>
          </a:p>
          <a:p>
            <a:pPr algn="ctr"/>
            <a:endParaRPr lang="en-US" altLang="zh-CN" sz="4000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4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节 光的折射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64758" y="950060"/>
            <a:ext cx="388121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光的折射的一般规律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827584" y="1473280"/>
            <a:ext cx="8136904" cy="33239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光从空气斜射入水中或其他介质中时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，  </a:t>
            </a: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（</a:t>
            </a:r>
            <a:r>
              <a:rPr kumimoji="1"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）折射光线与入射光线、法线在同一平面内。</a:t>
            </a:r>
            <a:endParaRPr kumimoji="1" lang="en-US" altLang="zh-CN" sz="28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三线共面）</a:t>
            </a: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（</a:t>
            </a:r>
            <a:r>
              <a:rPr kumimoji="1"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）折射光线和入射光线分居法线两侧。</a:t>
            </a:r>
            <a:endParaRPr kumimoji="1" lang="en-US" altLang="zh-CN" sz="28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（两线分居）</a:t>
            </a:r>
          </a:p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</a:t>
            </a:r>
            <a:r>
              <a:rPr kumimoji="1"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）折射角小于入射角。</a:t>
            </a: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（两角不等，空较大）</a:t>
            </a:r>
          </a:p>
        </p:txBody>
      </p:sp>
    </p:spTree>
    <p:extLst>
      <p:ext uri="{BB962C8B-B14F-4D97-AF65-F5344CB8AC3E}">
        <p14:creationId xmlns:p14="http://schemas.microsoft.com/office/powerpoint/2010/main" val="356117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99592" y="1059582"/>
            <a:ext cx="388121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光的折射的一般规律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55576" y="1676181"/>
            <a:ext cx="8280920" cy="19303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光从空气斜射入水中或其他介质中时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， 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（</a:t>
            </a:r>
            <a:r>
              <a:rPr kumimoji="1"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4</a:t>
            </a: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）当光线垂直射向介质表面时，传播方向不改变。（垂直不变） 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68581" y="3579862"/>
            <a:ext cx="741682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（</a:t>
            </a:r>
            <a:r>
              <a:rPr kumimoji="1"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5</a:t>
            </a: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）在折射时光路是可逆的。（光路可逆）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80695" y="1472565"/>
          <a:ext cx="8183245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094740" imgH="317500" progId="">
                  <p:embed/>
                </p:oleObj>
              </mc:Choice>
              <mc:Fallback>
                <p:oleObj r:id="rId2" imgW="1094740" imgH="317500" progId="">
                  <p:embed/>
                  <p:pic>
                    <p:nvPicPr>
                      <p:cNvPr id="0" name="图片 3072" descr="image7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0695" y="1472565"/>
                        <a:ext cx="8183245" cy="25241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27584" y="925983"/>
            <a:ext cx="5182602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200" b="1" dirty="0">
                <a:solidFill>
                  <a:srgbClr val="0070C0"/>
                </a:solidFill>
                <a:latin typeface="+mn-ea"/>
                <a:ea typeface="+mn-ea"/>
              </a:rPr>
              <a:t>用光的折射解释自然现象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783" y="1563369"/>
            <a:ext cx="4221899" cy="2654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691680" y="4004572"/>
            <a:ext cx="6708338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4400" b="0" dirty="0">
                <a:latin typeface="+mn-ea"/>
                <a:ea typeface="+mn-ea"/>
              </a:rPr>
              <a:t> </a:t>
            </a:r>
            <a:r>
              <a:rPr kumimoji="1" lang="zh-CN" altLang="en-US" sz="2800" dirty="0">
                <a:latin typeface="+mn-ea"/>
                <a:ea typeface="+mn-ea"/>
              </a:rPr>
              <a:t>水中鱼的实际位置比看上去的要深。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image00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1374" y="1981512"/>
            <a:ext cx="2363267" cy="2033558"/>
          </a:xfrm>
          <a:prstGeom prst="rect">
            <a:avLst/>
          </a:prstGeom>
          <a:noFill/>
        </p:spPr>
      </p:pic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4148455" y="2366645"/>
            <a:ext cx="2590800" cy="17526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66FFFF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556346" y="1654474"/>
            <a:ext cx="914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空气</a:t>
            </a:r>
            <a:endParaRPr kumimoji="1" lang="zh-CN" altLang="en-US" sz="2400" b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614766" y="2519344"/>
            <a:ext cx="609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endParaRPr kumimoji="1" lang="zh-CN" altLang="en-US" sz="2400" b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" name="Group 7"/>
          <p:cNvGrpSpPr/>
          <p:nvPr/>
        </p:nvGrpSpPr>
        <p:grpSpPr bwMode="auto">
          <a:xfrm>
            <a:off x="4822190" y="2366645"/>
            <a:ext cx="1231265" cy="1751965"/>
            <a:chOff x="3024" y="1920"/>
            <a:chExt cx="912" cy="1680"/>
          </a:xfrm>
        </p:grpSpPr>
        <p:sp>
          <p:nvSpPr>
            <p:cNvPr id="14" name="Line 8"/>
            <p:cNvSpPr>
              <a:spLocks noChangeShapeType="1"/>
            </p:cNvSpPr>
            <p:nvPr/>
          </p:nvSpPr>
          <p:spPr bwMode="auto">
            <a:xfrm flipV="1">
              <a:off x="3024" y="1920"/>
              <a:ext cx="912" cy="16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 flipV="1">
              <a:off x="3024" y="1920"/>
              <a:ext cx="672" cy="16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" name="Group 10"/>
          <p:cNvGrpSpPr/>
          <p:nvPr/>
        </p:nvGrpSpPr>
        <p:grpSpPr bwMode="auto">
          <a:xfrm>
            <a:off x="4616450" y="2366645"/>
            <a:ext cx="1494155" cy="1244600"/>
            <a:chOff x="3072" y="1920"/>
            <a:chExt cx="864" cy="720"/>
          </a:xfrm>
        </p:grpSpPr>
        <p:sp>
          <p:nvSpPr>
            <p:cNvPr id="17" name="Line 11"/>
            <p:cNvSpPr>
              <a:spLocks noChangeShapeType="1"/>
            </p:cNvSpPr>
            <p:nvPr/>
          </p:nvSpPr>
          <p:spPr bwMode="auto">
            <a:xfrm flipH="1">
              <a:off x="3072" y="1920"/>
              <a:ext cx="624" cy="720"/>
            </a:xfrm>
            <a:prstGeom prst="line">
              <a:avLst/>
            </a:prstGeom>
            <a:noFill/>
            <a:ln w="57150">
              <a:solidFill>
                <a:srgbClr val="0000CC"/>
              </a:solidFill>
              <a:prstDash val="sysDot"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" name="Line 12"/>
            <p:cNvSpPr>
              <a:spLocks noChangeShapeType="1"/>
            </p:cNvSpPr>
            <p:nvPr/>
          </p:nvSpPr>
          <p:spPr bwMode="auto">
            <a:xfrm flipH="1">
              <a:off x="3072" y="1920"/>
              <a:ext cx="864" cy="720"/>
            </a:xfrm>
            <a:prstGeom prst="line">
              <a:avLst/>
            </a:prstGeom>
            <a:noFill/>
            <a:ln w="57150">
              <a:solidFill>
                <a:srgbClr val="0000CC"/>
              </a:solidFill>
              <a:prstDash val="sysDot"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" name="Group 13"/>
          <p:cNvGrpSpPr/>
          <p:nvPr/>
        </p:nvGrpSpPr>
        <p:grpSpPr bwMode="auto">
          <a:xfrm>
            <a:off x="5744210" y="1036955"/>
            <a:ext cx="1420495" cy="1329690"/>
            <a:chOff x="3696" y="672"/>
            <a:chExt cx="1200" cy="1248"/>
          </a:xfrm>
        </p:grpSpPr>
        <p:sp>
          <p:nvSpPr>
            <p:cNvPr id="20" name="Line 14"/>
            <p:cNvSpPr>
              <a:spLocks noChangeShapeType="1"/>
            </p:cNvSpPr>
            <p:nvPr/>
          </p:nvSpPr>
          <p:spPr bwMode="auto">
            <a:xfrm flipV="1">
              <a:off x="3696" y="672"/>
              <a:ext cx="1104" cy="1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 flipV="1">
              <a:off x="3936" y="1152"/>
              <a:ext cx="960" cy="7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4013546" y="3370244"/>
            <a:ext cx="66802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just"/>
            <a:r>
              <a:rPr kumimoji="1" lang="en-US" altLang="zh-CN" sz="2400" i="1" dirty="0">
                <a:latin typeface="Times New Roman" panose="02020603050405020304" pitchFamily="18" charset="0"/>
              </a:rPr>
              <a:t>S´</a:t>
            </a:r>
            <a:endParaRPr kumimoji="1" lang="zh-CN" altLang="en-US" sz="2400" b="0" i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>
            <a:off x="3875405" y="2366645"/>
            <a:ext cx="2863850" cy="635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409317" y="2205338"/>
            <a:ext cx="615553" cy="1793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eaVert"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眼睛受骗</a:t>
            </a: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4300566" y="3830619"/>
            <a:ext cx="3810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endParaRPr kumimoji="1" lang="en-US" altLang="zh-CN" sz="2400" b="0" i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6" name="Picture 24" descr="RY_017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4705" y="898525"/>
            <a:ext cx="798830" cy="798830"/>
          </a:xfrm>
          <a:prstGeom prst="rect">
            <a:avLst/>
          </a:prstGeom>
          <a:noFill/>
        </p:spPr>
      </p:pic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965200" y="4232275"/>
            <a:ext cx="721423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800" dirty="0">
                <a:ea typeface="宋体" panose="02010600030101010101" pitchFamily="2" charset="-122"/>
              </a:rPr>
              <a:t>所以由于光的折射，池水看起来比实际的浅。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3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 autoUpdateAnimBg="0"/>
      <p:bldP spid="12" grpId="0" autoUpdateAnimBg="0"/>
      <p:bldP spid="22" grpId="0" bldLvl="0" animBg="1" autoUpdateAnimBg="0"/>
      <p:bldP spid="23" grpId="0" bldLvl="0" animBg="1"/>
      <p:bldP spid="24" grpId="0" bldLvl="0"/>
      <p:bldP spid="25" grpId="0" bldLvl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>
          <a:xfrm>
            <a:off x="3334385" y="743179"/>
            <a:ext cx="4509770" cy="3440202"/>
            <a:chOff x="3667" y="-502"/>
            <a:chExt cx="9120" cy="8940"/>
          </a:xfrm>
        </p:grpSpPr>
        <p:grpSp>
          <p:nvGrpSpPr>
            <p:cNvPr id="4" name="Group 2"/>
            <p:cNvGrpSpPr/>
            <p:nvPr/>
          </p:nvGrpSpPr>
          <p:grpSpPr bwMode="auto">
            <a:xfrm>
              <a:off x="5617" y="4638"/>
              <a:ext cx="6810" cy="1708"/>
              <a:chOff x="2652" y="2608"/>
              <a:chExt cx="2724" cy="683"/>
            </a:xfrm>
          </p:grpSpPr>
          <p:sp>
            <p:nvSpPr>
              <p:cNvPr id="10" name="Line 3"/>
              <p:cNvSpPr>
                <a:spLocks noChangeShapeType="1"/>
              </p:cNvSpPr>
              <p:nvPr/>
            </p:nvSpPr>
            <p:spPr bwMode="auto">
              <a:xfrm>
                <a:off x="2928" y="2704"/>
                <a:ext cx="19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2652" y="2620"/>
                <a:ext cx="672" cy="67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buFontTx/>
                  <a:buNone/>
                </a:pPr>
                <a:r>
                  <a:rPr kumimoji="1" lang="en-US" altLang="zh-CN" sz="3600" i="1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P</a:t>
                </a:r>
              </a:p>
            </p:txBody>
          </p:sp>
          <p:sp>
            <p:nvSpPr>
              <p:cNvPr id="12" name="Text Box 5"/>
              <p:cNvSpPr txBox="1">
                <a:spLocks noChangeArrowheads="1"/>
              </p:cNvSpPr>
              <p:nvPr/>
            </p:nvSpPr>
            <p:spPr bwMode="auto">
              <a:xfrm>
                <a:off x="4752" y="2608"/>
                <a:ext cx="624" cy="67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buFontTx/>
                  <a:buNone/>
                </a:pPr>
                <a:r>
                  <a:rPr kumimoji="1" lang="en-US" altLang="zh-CN" sz="3600" i="1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Q</a:t>
                </a:r>
              </a:p>
            </p:txBody>
          </p:sp>
        </p:grpSp>
        <p:grpSp>
          <p:nvGrpSpPr>
            <p:cNvPr id="5" name="组合 2"/>
            <p:cNvGrpSpPr/>
            <p:nvPr/>
          </p:nvGrpSpPr>
          <p:grpSpPr>
            <a:xfrm>
              <a:off x="3667" y="-502"/>
              <a:ext cx="9120" cy="8940"/>
              <a:chOff x="3667" y="-502"/>
              <a:chExt cx="9120" cy="8940"/>
            </a:xfrm>
          </p:grpSpPr>
          <p:grpSp>
            <p:nvGrpSpPr>
              <p:cNvPr id="9" name="Group 6"/>
              <p:cNvGrpSpPr/>
              <p:nvPr/>
            </p:nvGrpSpPr>
            <p:grpSpPr bwMode="auto">
              <a:xfrm>
                <a:off x="3667" y="998"/>
                <a:ext cx="1920" cy="5248"/>
                <a:chOff x="1872" y="1152"/>
                <a:chExt cx="768" cy="2099"/>
              </a:xfrm>
            </p:grpSpPr>
            <p:sp>
              <p:nvSpPr>
                <p:cNvPr id="14" name="Rectangle 7"/>
                <p:cNvSpPr>
                  <a:spLocks noChangeArrowheads="1"/>
                </p:cNvSpPr>
                <p:nvPr/>
              </p:nvSpPr>
              <p:spPr bwMode="auto">
                <a:xfrm>
                  <a:off x="2208" y="1440"/>
                  <a:ext cx="240" cy="12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872" y="1152"/>
                  <a:ext cx="768" cy="671"/>
                </a:xfrm>
                <a:prstGeom prst="rect">
                  <a:avLst/>
                </a:prstGeom>
                <a:noFill/>
                <a:ln w="38100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buFontTx/>
                    <a:buNone/>
                  </a:pPr>
                  <a:r>
                    <a:rPr kumimoji="1" lang="en-US" altLang="zh-CN" sz="3600" i="1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A</a:t>
                  </a:r>
                </a:p>
              </p:txBody>
            </p:sp>
            <p:sp>
              <p:nvSpPr>
                <p:cNvPr id="16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872" y="2580"/>
                  <a:ext cx="576" cy="671"/>
                </a:xfrm>
                <a:prstGeom prst="rect">
                  <a:avLst/>
                </a:prstGeom>
                <a:noFill/>
                <a:ln w="38100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buFontTx/>
                    <a:buNone/>
                  </a:pPr>
                  <a:r>
                    <a:rPr kumimoji="1" lang="en-US" altLang="zh-CN" sz="3600" i="1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B</a:t>
                  </a:r>
                </a:p>
              </p:txBody>
            </p:sp>
          </p:grpSp>
          <p:grpSp>
            <p:nvGrpSpPr>
              <p:cNvPr id="13" name="Group 10"/>
              <p:cNvGrpSpPr/>
              <p:nvPr/>
            </p:nvGrpSpPr>
            <p:grpSpPr bwMode="auto">
              <a:xfrm>
                <a:off x="5107" y="1718"/>
                <a:ext cx="4920" cy="3120"/>
                <a:chOff x="2448" y="1440"/>
                <a:chExt cx="1968" cy="1248"/>
              </a:xfrm>
            </p:grpSpPr>
            <p:grpSp>
              <p:nvGrpSpPr>
                <p:cNvPr id="17" name="Group 11"/>
                <p:cNvGrpSpPr/>
                <p:nvPr/>
              </p:nvGrpSpPr>
              <p:grpSpPr bwMode="auto">
                <a:xfrm>
                  <a:off x="2448" y="1440"/>
                  <a:ext cx="1248" cy="1248"/>
                  <a:chOff x="2400" y="912"/>
                  <a:chExt cx="1248" cy="1248"/>
                </a:xfrm>
              </p:grpSpPr>
              <p:sp>
                <p:nvSpPr>
                  <p:cNvPr id="22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912"/>
                    <a:ext cx="1248" cy="1248"/>
                  </a:xfrm>
                  <a:prstGeom prst="line">
                    <a:avLst/>
                  </a:prstGeom>
                  <a:noFill/>
                  <a:ln w="38100">
                    <a:solidFill>
                      <a:srgbClr val="00FF99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912"/>
                    <a:ext cx="768" cy="768"/>
                  </a:xfrm>
                  <a:prstGeom prst="line">
                    <a:avLst/>
                  </a:prstGeom>
                  <a:noFill/>
                  <a:ln w="38100">
                    <a:solidFill>
                      <a:srgbClr val="00FF99"/>
                    </a:solidFill>
                    <a:round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8" name="Group 14"/>
                <p:cNvGrpSpPr/>
                <p:nvPr/>
              </p:nvGrpSpPr>
              <p:grpSpPr bwMode="auto">
                <a:xfrm>
                  <a:off x="2448" y="1440"/>
                  <a:ext cx="1968" cy="1248"/>
                  <a:chOff x="2400" y="912"/>
                  <a:chExt cx="1968" cy="1248"/>
                </a:xfrm>
              </p:grpSpPr>
              <p:sp>
                <p:nvSpPr>
                  <p:cNvPr id="20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912"/>
                    <a:ext cx="1968" cy="1248"/>
                  </a:xfrm>
                  <a:prstGeom prst="line">
                    <a:avLst/>
                  </a:prstGeom>
                  <a:noFill/>
                  <a:ln w="38100">
                    <a:solidFill>
                      <a:srgbClr val="00FF99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912"/>
                    <a:ext cx="1296" cy="816"/>
                  </a:xfrm>
                  <a:prstGeom prst="line">
                    <a:avLst/>
                  </a:prstGeom>
                  <a:noFill/>
                  <a:ln w="38100">
                    <a:solidFill>
                      <a:srgbClr val="00FF99"/>
                    </a:solidFill>
                    <a:round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9" name="Group 17"/>
              <p:cNvGrpSpPr/>
              <p:nvPr/>
            </p:nvGrpSpPr>
            <p:grpSpPr bwMode="auto">
              <a:xfrm>
                <a:off x="8227" y="4838"/>
                <a:ext cx="4560" cy="3600"/>
                <a:chOff x="3696" y="2688"/>
                <a:chExt cx="1824" cy="1440"/>
              </a:xfrm>
            </p:grpSpPr>
            <p:grpSp>
              <p:nvGrpSpPr>
                <p:cNvPr id="24" name="Group 18"/>
                <p:cNvGrpSpPr/>
                <p:nvPr/>
              </p:nvGrpSpPr>
              <p:grpSpPr bwMode="auto">
                <a:xfrm>
                  <a:off x="3696" y="2688"/>
                  <a:ext cx="624" cy="1440"/>
                  <a:chOff x="3648" y="2160"/>
                  <a:chExt cx="624" cy="1440"/>
                </a:xfrm>
              </p:grpSpPr>
              <p:sp>
                <p:nvSpPr>
                  <p:cNvPr id="29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3648" y="2160"/>
                    <a:ext cx="624" cy="1440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3648" y="2160"/>
                    <a:ext cx="480" cy="1104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1"/>
                    </a:solidFill>
                    <a:round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5" name="Group 21"/>
                <p:cNvGrpSpPr/>
                <p:nvPr/>
              </p:nvGrpSpPr>
              <p:grpSpPr bwMode="auto">
                <a:xfrm>
                  <a:off x="4416" y="2688"/>
                  <a:ext cx="1104" cy="1392"/>
                  <a:chOff x="4368" y="2160"/>
                  <a:chExt cx="1104" cy="1392"/>
                </a:xfrm>
              </p:grpSpPr>
              <p:sp>
                <p:nvSpPr>
                  <p:cNvPr id="27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2160"/>
                    <a:ext cx="1104" cy="1392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2160"/>
                    <a:ext cx="672" cy="864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1"/>
                    </a:solidFill>
                    <a:round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6" name="Group 24"/>
              <p:cNvGrpSpPr/>
              <p:nvPr/>
            </p:nvGrpSpPr>
            <p:grpSpPr bwMode="auto">
              <a:xfrm>
                <a:off x="5767" y="-502"/>
                <a:ext cx="4320" cy="5460"/>
                <a:chOff x="2712" y="552"/>
                <a:chExt cx="1728" cy="2184"/>
              </a:xfrm>
            </p:grpSpPr>
            <p:grpSp>
              <p:nvGrpSpPr>
                <p:cNvPr id="31" name="Group 25"/>
                <p:cNvGrpSpPr/>
                <p:nvPr/>
              </p:nvGrpSpPr>
              <p:grpSpPr bwMode="auto">
                <a:xfrm>
                  <a:off x="2712" y="552"/>
                  <a:ext cx="1728" cy="2184"/>
                  <a:chOff x="2664" y="24"/>
                  <a:chExt cx="1728" cy="2184"/>
                </a:xfrm>
              </p:grpSpPr>
              <p:sp>
                <p:nvSpPr>
                  <p:cNvPr id="34" name="Line 2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664" y="24"/>
                    <a:ext cx="1728" cy="216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prstDash val="sysDot"/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" name="Line 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08" y="144"/>
                    <a:ext cx="864" cy="2064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prstDash val="sysDot"/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33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3141" y="553"/>
                  <a:ext cx="720" cy="67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 sz="3600" i="1" dirty="0">
                      <a:latin typeface="Times New Roman" panose="02020603050405020304" pitchFamily="18" charset="0"/>
                    </a:rPr>
                    <a:t>A´</a:t>
                  </a:r>
                  <a:endParaRPr kumimoji="1" lang="en-US" altLang="zh-CN" sz="3600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6" name="Rectangle 29"/>
              <p:cNvSpPr>
                <a:spLocks noChangeArrowheads="1"/>
              </p:cNvSpPr>
              <p:nvPr/>
            </p:nvSpPr>
            <p:spPr bwMode="auto">
              <a:xfrm>
                <a:off x="5647" y="158"/>
                <a:ext cx="600" cy="4680"/>
              </a:xfrm>
              <a:prstGeom prst="rect">
                <a:avLst/>
              </a:prstGeom>
              <a:solidFill>
                <a:srgbClr val="CCFF99"/>
              </a:solidFill>
              <a:ln w="38100">
                <a:solidFill>
                  <a:srgbClr val="00FF00"/>
                </a:solidFill>
                <a:prstDash val="dash"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32" name="Group 30"/>
              <p:cNvGrpSpPr/>
              <p:nvPr/>
            </p:nvGrpSpPr>
            <p:grpSpPr bwMode="auto">
              <a:xfrm rot="11387569">
                <a:off x="10747" y="7238"/>
                <a:ext cx="1320" cy="1055"/>
                <a:chOff x="2448" y="1632"/>
                <a:chExt cx="528" cy="422"/>
              </a:xfrm>
            </p:grpSpPr>
            <p:grpSp>
              <p:nvGrpSpPr>
                <p:cNvPr id="37" name="Group 31"/>
                <p:cNvGrpSpPr/>
                <p:nvPr/>
              </p:nvGrpSpPr>
              <p:grpSpPr bwMode="auto">
                <a:xfrm>
                  <a:off x="2448" y="1632"/>
                  <a:ext cx="496" cy="422"/>
                  <a:chOff x="2319" y="1735"/>
                  <a:chExt cx="496" cy="422"/>
                </a:xfrm>
              </p:grpSpPr>
              <p:sp>
                <p:nvSpPr>
                  <p:cNvPr id="40" name="Freeform 32"/>
                  <p:cNvSpPr/>
                  <p:nvPr/>
                </p:nvSpPr>
                <p:spPr bwMode="auto">
                  <a:xfrm>
                    <a:off x="2554" y="2076"/>
                    <a:ext cx="57" cy="8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57" y="81"/>
                      </a:cxn>
                    </a:cxnLst>
                    <a:rect l="0" t="0" r="r" b="b"/>
                    <a:pathLst>
                      <a:path w="57" h="81">
                        <a:moveTo>
                          <a:pt x="0" y="0"/>
                        </a:moveTo>
                        <a:cubicBezTo>
                          <a:pt x="41" y="13"/>
                          <a:pt x="57" y="41"/>
                          <a:pt x="57" y="81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8" name="Group 33"/>
                  <p:cNvGrpSpPr/>
                  <p:nvPr/>
                </p:nvGrpSpPr>
                <p:grpSpPr bwMode="auto">
                  <a:xfrm>
                    <a:off x="2319" y="1735"/>
                    <a:ext cx="496" cy="414"/>
                    <a:chOff x="2319" y="1735"/>
                    <a:chExt cx="496" cy="414"/>
                  </a:xfrm>
                </p:grpSpPr>
                <p:sp>
                  <p:nvSpPr>
                    <p:cNvPr id="42" name="Freeform 34"/>
                    <p:cNvSpPr/>
                    <p:nvPr/>
                  </p:nvSpPr>
                  <p:spPr bwMode="auto">
                    <a:xfrm>
                      <a:off x="2319" y="1735"/>
                      <a:ext cx="404" cy="1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4"/>
                        </a:cxn>
                        <a:cxn ang="0">
                          <a:pos x="33" y="16"/>
                        </a:cxn>
                        <a:cxn ang="0">
                          <a:pos x="81" y="0"/>
                        </a:cxn>
                        <a:cxn ang="0">
                          <a:pos x="252" y="8"/>
                        </a:cxn>
                        <a:cxn ang="0">
                          <a:pos x="300" y="24"/>
                        </a:cxn>
                        <a:cxn ang="0">
                          <a:pos x="324" y="32"/>
                        </a:cxn>
                        <a:cxn ang="0">
                          <a:pos x="365" y="65"/>
                        </a:cxn>
                        <a:cxn ang="0">
                          <a:pos x="397" y="97"/>
                        </a:cxn>
                      </a:cxnLst>
                      <a:rect l="0" t="0" r="r" b="b"/>
                      <a:pathLst>
                        <a:path w="404" h="104">
                          <a:moveTo>
                            <a:pt x="0" y="24"/>
                          </a:moveTo>
                          <a:cubicBezTo>
                            <a:pt x="11" y="21"/>
                            <a:pt x="22" y="19"/>
                            <a:pt x="33" y="16"/>
                          </a:cubicBezTo>
                          <a:cubicBezTo>
                            <a:pt x="49" y="11"/>
                            <a:pt x="81" y="0"/>
                            <a:pt x="81" y="0"/>
                          </a:cubicBezTo>
                          <a:cubicBezTo>
                            <a:pt x="138" y="3"/>
                            <a:pt x="195" y="2"/>
                            <a:pt x="252" y="8"/>
                          </a:cubicBezTo>
                          <a:cubicBezTo>
                            <a:pt x="269" y="10"/>
                            <a:pt x="284" y="19"/>
                            <a:pt x="300" y="24"/>
                          </a:cubicBezTo>
                          <a:cubicBezTo>
                            <a:pt x="308" y="27"/>
                            <a:pt x="324" y="32"/>
                            <a:pt x="324" y="32"/>
                          </a:cubicBezTo>
                          <a:cubicBezTo>
                            <a:pt x="327" y="35"/>
                            <a:pt x="364" y="64"/>
                            <a:pt x="365" y="65"/>
                          </a:cubicBezTo>
                          <a:cubicBezTo>
                            <a:pt x="404" y="104"/>
                            <a:pt x="360" y="79"/>
                            <a:pt x="397" y="97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3" name="Freeform 35"/>
                    <p:cNvSpPr/>
                    <p:nvPr/>
                  </p:nvSpPr>
                  <p:spPr bwMode="auto">
                    <a:xfrm>
                      <a:off x="2343" y="1784"/>
                      <a:ext cx="365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30" y="121"/>
                        </a:cxn>
                        <a:cxn ang="0">
                          <a:pos x="179" y="219"/>
                        </a:cxn>
                        <a:cxn ang="0">
                          <a:pos x="203" y="267"/>
                        </a:cxn>
                        <a:cxn ang="0">
                          <a:pos x="252" y="292"/>
                        </a:cxn>
                        <a:cxn ang="0">
                          <a:pos x="284" y="170"/>
                        </a:cxn>
                        <a:cxn ang="0">
                          <a:pos x="365" y="73"/>
                        </a:cxn>
                      </a:cxnLst>
                      <a:rect l="0" t="0" r="r" b="b"/>
                      <a:pathLst>
                        <a:path w="365" h="295">
                          <a:moveTo>
                            <a:pt x="0" y="0"/>
                          </a:moveTo>
                          <a:cubicBezTo>
                            <a:pt x="54" y="34"/>
                            <a:pt x="86" y="77"/>
                            <a:pt x="130" y="121"/>
                          </a:cubicBezTo>
                          <a:cubicBezTo>
                            <a:pt x="147" y="173"/>
                            <a:pt x="157" y="174"/>
                            <a:pt x="179" y="219"/>
                          </a:cubicBezTo>
                          <a:cubicBezTo>
                            <a:pt x="191" y="244"/>
                            <a:pt x="181" y="246"/>
                            <a:pt x="203" y="267"/>
                          </a:cubicBezTo>
                          <a:cubicBezTo>
                            <a:pt x="217" y="281"/>
                            <a:pt x="234" y="285"/>
                            <a:pt x="252" y="292"/>
                          </a:cubicBezTo>
                          <a:cubicBezTo>
                            <a:pt x="309" y="252"/>
                            <a:pt x="261" y="295"/>
                            <a:pt x="284" y="170"/>
                          </a:cubicBezTo>
                          <a:cubicBezTo>
                            <a:pt x="291" y="131"/>
                            <a:pt x="349" y="106"/>
                            <a:pt x="365" y="73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" name="Freeform 36"/>
                    <p:cNvSpPr/>
                    <p:nvPr/>
                  </p:nvSpPr>
                  <p:spPr bwMode="auto">
                    <a:xfrm>
                      <a:off x="2489" y="1794"/>
                      <a:ext cx="218" cy="302"/>
                    </a:xfrm>
                    <a:custGeom>
                      <a:avLst/>
                      <a:gdLst/>
                      <a:ahLst/>
                      <a:cxnLst>
                        <a:cxn ang="0">
                          <a:pos x="195" y="63"/>
                        </a:cxn>
                        <a:cxn ang="0">
                          <a:pos x="49" y="55"/>
                        </a:cxn>
                        <a:cxn ang="0">
                          <a:pos x="0" y="119"/>
                        </a:cxn>
                        <a:cxn ang="0">
                          <a:pos x="106" y="298"/>
                        </a:cxn>
                        <a:cxn ang="0">
                          <a:pos x="146" y="176"/>
                        </a:cxn>
                        <a:cxn ang="0">
                          <a:pos x="187" y="144"/>
                        </a:cxn>
                        <a:cxn ang="0">
                          <a:pos x="195" y="119"/>
                        </a:cxn>
                        <a:cxn ang="0">
                          <a:pos x="211" y="95"/>
                        </a:cxn>
                        <a:cxn ang="0">
                          <a:pos x="187" y="111"/>
                        </a:cxn>
                        <a:cxn ang="0">
                          <a:pos x="130" y="176"/>
                        </a:cxn>
                        <a:cxn ang="0">
                          <a:pos x="106" y="257"/>
                        </a:cxn>
                        <a:cxn ang="0">
                          <a:pos x="98" y="282"/>
                        </a:cxn>
                        <a:cxn ang="0">
                          <a:pos x="73" y="273"/>
                        </a:cxn>
                        <a:cxn ang="0">
                          <a:pos x="82" y="298"/>
                        </a:cxn>
                        <a:cxn ang="0">
                          <a:pos x="114" y="290"/>
                        </a:cxn>
                        <a:cxn ang="0">
                          <a:pos x="138" y="241"/>
                        </a:cxn>
                        <a:cxn ang="0">
                          <a:pos x="106" y="273"/>
                        </a:cxn>
                      </a:cxnLst>
                      <a:rect l="0" t="0" r="r" b="b"/>
                      <a:pathLst>
                        <a:path w="218" h="302">
                          <a:moveTo>
                            <a:pt x="195" y="63"/>
                          </a:moveTo>
                          <a:cubicBezTo>
                            <a:pt x="175" y="0"/>
                            <a:pt x="99" y="41"/>
                            <a:pt x="49" y="55"/>
                          </a:cubicBezTo>
                          <a:cubicBezTo>
                            <a:pt x="21" y="74"/>
                            <a:pt x="12" y="88"/>
                            <a:pt x="0" y="119"/>
                          </a:cubicBezTo>
                          <a:cubicBezTo>
                            <a:pt x="11" y="199"/>
                            <a:pt x="22" y="270"/>
                            <a:pt x="106" y="298"/>
                          </a:cubicBezTo>
                          <a:cubicBezTo>
                            <a:pt x="156" y="264"/>
                            <a:pt x="130" y="239"/>
                            <a:pt x="146" y="176"/>
                          </a:cubicBezTo>
                          <a:cubicBezTo>
                            <a:pt x="148" y="168"/>
                            <a:pt x="184" y="146"/>
                            <a:pt x="187" y="144"/>
                          </a:cubicBezTo>
                          <a:cubicBezTo>
                            <a:pt x="190" y="136"/>
                            <a:pt x="191" y="127"/>
                            <a:pt x="195" y="119"/>
                          </a:cubicBezTo>
                          <a:cubicBezTo>
                            <a:pt x="199" y="110"/>
                            <a:pt x="218" y="102"/>
                            <a:pt x="211" y="95"/>
                          </a:cubicBezTo>
                          <a:cubicBezTo>
                            <a:pt x="204" y="88"/>
                            <a:pt x="194" y="105"/>
                            <a:pt x="187" y="111"/>
                          </a:cubicBezTo>
                          <a:cubicBezTo>
                            <a:pt x="166" y="128"/>
                            <a:pt x="150" y="156"/>
                            <a:pt x="130" y="176"/>
                          </a:cubicBezTo>
                          <a:cubicBezTo>
                            <a:pt x="118" y="227"/>
                            <a:pt x="126" y="195"/>
                            <a:pt x="106" y="257"/>
                          </a:cubicBezTo>
                          <a:cubicBezTo>
                            <a:pt x="103" y="265"/>
                            <a:pt x="98" y="282"/>
                            <a:pt x="98" y="282"/>
                          </a:cubicBezTo>
                          <a:cubicBezTo>
                            <a:pt x="90" y="279"/>
                            <a:pt x="79" y="267"/>
                            <a:pt x="73" y="273"/>
                          </a:cubicBezTo>
                          <a:cubicBezTo>
                            <a:pt x="67" y="279"/>
                            <a:pt x="74" y="295"/>
                            <a:pt x="82" y="298"/>
                          </a:cubicBezTo>
                          <a:cubicBezTo>
                            <a:pt x="92" y="302"/>
                            <a:pt x="103" y="293"/>
                            <a:pt x="114" y="290"/>
                          </a:cubicBezTo>
                          <a:cubicBezTo>
                            <a:pt x="117" y="286"/>
                            <a:pt x="157" y="250"/>
                            <a:pt x="138" y="241"/>
                          </a:cubicBezTo>
                          <a:cubicBezTo>
                            <a:pt x="138" y="241"/>
                            <a:pt x="113" y="266"/>
                            <a:pt x="106" y="273"/>
                          </a:cubicBez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5" name="Freeform 37"/>
                    <p:cNvSpPr/>
                    <p:nvPr/>
                  </p:nvSpPr>
                  <p:spPr bwMode="auto">
                    <a:xfrm>
                      <a:off x="2522" y="2108"/>
                      <a:ext cx="49" cy="41"/>
                    </a:xfrm>
                    <a:custGeom>
                      <a:avLst/>
                      <a:gdLst/>
                      <a:ahLst/>
                      <a:cxnLst>
                        <a:cxn ang="0">
                          <a:pos x="49" y="0"/>
                        </a:cxn>
                        <a:cxn ang="0">
                          <a:pos x="0" y="41"/>
                        </a:cxn>
                      </a:cxnLst>
                      <a:rect l="0" t="0" r="r" b="b"/>
                      <a:pathLst>
                        <a:path w="49" h="41">
                          <a:moveTo>
                            <a:pt x="49" y="0"/>
                          </a:moveTo>
                          <a:cubicBezTo>
                            <a:pt x="37" y="31"/>
                            <a:pt x="34" y="41"/>
                            <a:pt x="0" y="41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6" name="Freeform 38"/>
                    <p:cNvSpPr/>
                    <p:nvPr/>
                  </p:nvSpPr>
                  <p:spPr bwMode="auto">
                    <a:xfrm>
                      <a:off x="2700" y="1782"/>
                      <a:ext cx="115" cy="4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2"/>
                        </a:cxn>
                        <a:cxn ang="0">
                          <a:pos x="81" y="26"/>
                        </a:cxn>
                        <a:cxn ang="0">
                          <a:pos x="106" y="2"/>
                        </a:cxn>
                      </a:cxnLst>
                      <a:rect l="0" t="0" r="r" b="b"/>
                      <a:pathLst>
                        <a:path w="115" h="43">
                          <a:moveTo>
                            <a:pt x="0" y="42"/>
                          </a:moveTo>
                          <a:cubicBezTo>
                            <a:pt x="27" y="38"/>
                            <a:pt x="59" y="43"/>
                            <a:pt x="81" y="26"/>
                          </a:cubicBezTo>
                          <a:cubicBezTo>
                            <a:pt x="115" y="0"/>
                            <a:pt x="84" y="2"/>
                            <a:pt x="106" y="2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9" name="Freeform 39"/>
                <p:cNvSpPr/>
                <p:nvPr/>
              </p:nvSpPr>
              <p:spPr bwMode="auto">
                <a:xfrm>
                  <a:off x="2822" y="1736"/>
                  <a:ext cx="154" cy="31"/>
                </a:xfrm>
                <a:custGeom>
                  <a:avLst/>
                  <a:gdLst/>
                  <a:ahLst/>
                  <a:cxnLst>
                    <a:cxn ang="0">
                      <a:pos x="0" y="31"/>
                    </a:cxn>
                    <a:cxn ang="0">
                      <a:pos x="154" y="7"/>
                    </a:cxn>
                  </a:cxnLst>
                  <a:rect l="0" t="0" r="r" b="b"/>
                  <a:pathLst>
                    <a:path w="154" h="31">
                      <a:moveTo>
                        <a:pt x="0" y="31"/>
                      </a:moveTo>
                      <a:cubicBezTo>
                        <a:pt x="46" y="0"/>
                        <a:pt x="101" y="7"/>
                        <a:pt x="154" y="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47" name="Text Box 40"/>
          <p:cNvSpPr txBox="1">
            <a:spLocks noChangeArrowheads="1"/>
          </p:cNvSpPr>
          <p:nvPr/>
        </p:nvSpPr>
        <p:spPr bwMode="auto">
          <a:xfrm>
            <a:off x="4995545" y="2917825"/>
            <a:ext cx="51498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400" dirty="0">
                <a:solidFill>
                  <a:srgbClr val="0000FF"/>
                </a:solidFill>
                <a:ea typeface="宋体" panose="02010600030101010101" pitchFamily="2" charset="-122"/>
              </a:rPr>
              <a:t>水</a:t>
            </a:r>
          </a:p>
        </p:txBody>
      </p:sp>
      <p:sp>
        <p:nvSpPr>
          <p:cNvPr id="48" name="Text Box 41"/>
          <p:cNvSpPr txBox="1">
            <a:spLocks noChangeArrowheads="1"/>
          </p:cNvSpPr>
          <p:nvPr/>
        </p:nvSpPr>
        <p:spPr bwMode="auto">
          <a:xfrm>
            <a:off x="6508750" y="2193925"/>
            <a:ext cx="87503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400">
                <a:solidFill>
                  <a:srgbClr val="0000FF"/>
                </a:solidFill>
                <a:ea typeface="宋体" panose="02010600030101010101" pitchFamily="2" charset="-122"/>
              </a:rPr>
              <a:t>空气</a:t>
            </a:r>
          </a:p>
        </p:txBody>
      </p:sp>
      <p:sp>
        <p:nvSpPr>
          <p:cNvPr id="49" name="WordArt 42"/>
          <p:cNvSpPr>
            <a:spLocks noChangeArrowheads="1" noChangeShapeType="1" noTextEdit="1"/>
          </p:cNvSpPr>
          <p:nvPr/>
        </p:nvSpPr>
        <p:spPr bwMode="auto">
          <a:xfrm>
            <a:off x="376555" y="3941445"/>
            <a:ext cx="5597525" cy="57531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306"/>
              </a:avLst>
            </a:prstTxWarp>
          </a:bodyPr>
          <a:lstStyle/>
          <a:p>
            <a:pPr algn="ctr"/>
            <a:r>
              <a:rPr lang="zh-CN" altLang="en-US" sz="2800" kern="10" dirty="0">
                <a:ln w="12700">
                  <a:solidFill>
                    <a:srgbClr val="0000FF"/>
                  </a:solidFill>
                  <a:round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潜水员在水下看岸上的物体</a:t>
            </a:r>
            <a:r>
              <a:rPr lang="en-US" altLang="zh-CN" sz="2800" i="1" kern="10" dirty="0">
                <a:ln w="12700">
                  <a:solidFill>
                    <a:srgbClr val="0000FF"/>
                  </a:solidFill>
                  <a:round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>
            <p:custDataLst>
              <p:tags r:id="rId1"/>
            </p:custDataLst>
          </p:nvPr>
        </p:nvSpPr>
        <p:spPr>
          <a:xfrm>
            <a:off x="651851" y="2701299"/>
            <a:ext cx="1021741" cy="97343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光的折射</a:t>
            </a:r>
            <a:endParaRPr lang="zh-CN" altLang="en-US" sz="2800">
              <a:solidFill>
                <a:prstClr val="black"/>
              </a:solidFill>
              <a:latin typeface="+mn-ea"/>
              <a:cs typeface="微软雅黑" panose="020B0503020204020204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6633686" y="1209199"/>
            <a:ext cx="1959769" cy="129206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spc="-300">
                <a:solidFill>
                  <a:prstClr val="black"/>
                </a:solidFill>
                <a:latin typeface="+mn-ea"/>
                <a:sym typeface="+mn-ea"/>
              </a:rPr>
              <a:t>池水变浅、海市蜃楼等</a:t>
            </a:r>
          </a:p>
        </p:txBody>
      </p:sp>
      <p:sp>
        <p:nvSpPr>
          <p:cNvPr id="13" name="圆角矩形 12"/>
          <p:cNvSpPr/>
          <p:nvPr>
            <p:custDataLst>
              <p:tags r:id="rId3"/>
            </p:custDataLst>
          </p:nvPr>
        </p:nvSpPr>
        <p:spPr>
          <a:xfrm>
            <a:off x="3068381" y="1078620"/>
            <a:ext cx="3214108" cy="13302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光从一种介质</a:t>
            </a:r>
            <a:r>
              <a:rPr lang="en-US" altLang="zh-CN" sz="280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280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入另一种介质时，传播方向发生偏折</a:t>
            </a:r>
          </a:p>
        </p:txBody>
      </p:sp>
      <p:sp>
        <p:nvSpPr>
          <p:cNvPr id="14" name="圆角矩形 13"/>
          <p:cNvSpPr/>
          <p:nvPr>
            <p:custDataLst>
              <p:tags r:id="rId4"/>
            </p:custDataLst>
          </p:nvPr>
        </p:nvSpPr>
        <p:spPr>
          <a:xfrm>
            <a:off x="3068381" y="4193457"/>
            <a:ext cx="4116977" cy="66443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折射现象中，光路</a:t>
            </a:r>
          </a:p>
        </p:txBody>
      </p:sp>
      <p:sp>
        <p:nvSpPr>
          <p:cNvPr id="15" name="圆角矩形 14"/>
          <p:cNvSpPr/>
          <p:nvPr>
            <p:custDataLst>
              <p:tags r:id="rId5"/>
            </p:custDataLst>
          </p:nvPr>
        </p:nvSpPr>
        <p:spPr>
          <a:xfrm>
            <a:off x="3068381" y="2849473"/>
            <a:ext cx="1727497" cy="82526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+mn-ea"/>
                <a:cs typeface="微软雅黑" panose="020B0503020204020204" charset="-122"/>
                <a:sym typeface="+mn-ea"/>
              </a:rPr>
              <a:t>光的折射特点</a:t>
            </a:r>
          </a:p>
        </p:txBody>
      </p:sp>
      <p:sp>
        <p:nvSpPr>
          <p:cNvPr id="16" name="圆角矩形 15"/>
          <p:cNvSpPr/>
          <p:nvPr>
            <p:custDataLst>
              <p:tags r:id="rId6"/>
            </p:custDataLst>
          </p:nvPr>
        </p:nvSpPr>
        <p:spPr>
          <a:xfrm>
            <a:off x="5123974" y="2629376"/>
            <a:ext cx="3687128" cy="13292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CN" altLang="en-US" sz="2800" spc="-300">
                <a:solidFill>
                  <a:srgbClr val="C00000"/>
                </a:solidFill>
                <a:latin typeface="+mn-ea"/>
                <a:sym typeface="+mn-ea"/>
              </a:rPr>
              <a:t>三线共面、 两角不等，折射与入射光线分居法线两侧</a:t>
            </a:r>
          </a:p>
        </p:txBody>
      </p:sp>
      <p:cxnSp>
        <p:nvCxnSpPr>
          <p:cNvPr id="22" name="直接连接符 21"/>
          <p:cNvCxnSpPr/>
          <p:nvPr>
            <p:custDataLst>
              <p:tags r:id="rId7"/>
            </p:custDataLst>
          </p:nvPr>
        </p:nvCxnSpPr>
        <p:spPr>
          <a:xfrm>
            <a:off x="6282489" y="1832768"/>
            <a:ext cx="35093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/>
          <p:cNvGrpSpPr/>
          <p:nvPr>
            <p:custDataLst>
              <p:tags r:id="rId8"/>
            </p:custDataLst>
          </p:nvPr>
        </p:nvGrpSpPr>
        <p:grpSpPr>
          <a:xfrm>
            <a:off x="1761003" y="1855236"/>
            <a:ext cx="1307379" cy="2669662"/>
            <a:chOff x="2203836" y="2034272"/>
            <a:chExt cx="1743172" cy="2260882"/>
          </a:xfrm>
        </p:grpSpPr>
        <p:sp>
          <p:nvSpPr>
            <p:cNvPr id="4" name="左大括号 3"/>
            <p:cNvSpPr/>
            <p:nvPr>
              <p:custDataLst>
                <p:tags r:id="rId17"/>
              </p:custDataLst>
            </p:nvPr>
          </p:nvSpPr>
          <p:spPr>
            <a:xfrm>
              <a:off x="2203836" y="2034272"/>
              <a:ext cx="268343" cy="2260882"/>
            </a:xfrm>
            <a:prstGeom prst="leftBrace">
              <a:avLst>
                <a:gd name="adj1" fmla="val 0"/>
                <a:gd name="adj2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+mn-ea"/>
              </a:endParaRPr>
            </a:p>
          </p:txBody>
        </p:sp>
        <p:cxnSp>
          <p:nvCxnSpPr>
            <p:cNvPr id="24" name="直接连接符 23"/>
            <p:cNvCxnSpPr>
              <a:stCxn id="4" idx="0"/>
            </p:cNvCxnSpPr>
            <p:nvPr>
              <p:custDataLst>
                <p:tags r:id="rId18"/>
              </p:custDataLst>
            </p:nvPr>
          </p:nvCxnSpPr>
          <p:spPr>
            <a:xfrm>
              <a:off x="2472179" y="2034272"/>
              <a:ext cx="1474829" cy="1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>
              <a:stCxn id="4" idx="2"/>
            </p:cNvCxnSpPr>
            <p:nvPr>
              <p:custDataLst>
                <p:tags r:id="rId19"/>
              </p:custDataLst>
            </p:nvPr>
          </p:nvCxnSpPr>
          <p:spPr>
            <a:xfrm flipV="1">
              <a:off x="2472179" y="4293174"/>
              <a:ext cx="1474828" cy="198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>
              <a:stCxn id="4" idx="1"/>
            </p:cNvCxnSpPr>
            <p:nvPr>
              <p:custDataLst>
                <p:tags r:id="rId20"/>
              </p:custDataLst>
            </p:nvPr>
          </p:nvCxnSpPr>
          <p:spPr>
            <a:xfrm flipV="1">
              <a:off x="2203836" y="3161770"/>
              <a:ext cx="1743171" cy="2943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直接连接符 32"/>
          <p:cNvCxnSpPr/>
          <p:nvPr>
            <p:custDataLst>
              <p:tags r:id="rId9"/>
            </p:custDataLst>
          </p:nvPr>
        </p:nvCxnSpPr>
        <p:spPr>
          <a:xfrm>
            <a:off x="4795878" y="3187210"/>
            <a:ext cx="327874" cy="161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1994469" y="1333082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2800">
                <a:solidFill>
                  <a:prstClr val="black"/>
                </a:solidFill>
                <a:latin typeface="+mn-ea"/>
                <a:ea typeface="+mn-ea"/>
                <a:sym typeface="+mn-ea"/>
              </a:rPr>
              <a:t>现象</a:t>
            </a:r>
            <a:endParaRPr lang="zh-CN" altLang="en-US" sz="2800">
              <a:solidFill>
                <a:prstClr val="white"/>
              </a:solidFill>
              <a:latin typeface="+mn-ea"/>
              <a:ea typeface="+mn-ea"/>
            </a:endParaRPr>
          </a:p>
        </p:txBody>
      </p:sp>
      <p:sp>
        <p:nvSpPr>
          <p:cNvPr id="12" name="矩形 11"/>
          <p:cNvSpPr/>
          <p:nvPr>
            <p:custDataLst>
              <p:tags r:id="rId11"/>
            </p:custDataLst>
          </p:nvPr>
        </p:nvSpPr>
        <p:spPr>
          <a:xfrm>
            <a:off x="1947518" y="2701299"/>
            <a:ext cx="1135604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CN" altLang="en-US" sz="2800">
                <a:solidFill>
                  <a:prstClr val="black"/>
                </a:solidFill>
                <a:latin typeface="+mn-ea"/>
                <a:ea typeface="+mn-ea"/>
                <a:sym typeface="+mn-ea"/>
              </a:rPr>
              <a:t>实验探究</a:t>
            </a:r>
            <a:endParaRPr lang="zh-CN" altLang="en-US" sz="2800">
              <a:solidFill>
                <a:prstClr val="white"/>
              </a:solidFill>
              <a:latin typeface="+mn-ea"/>
              <a:ea typeface="+mn-ea"/>
            </a:endParaRPr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1827888" y="4025786"/>
            <a:ext cx="1255234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CN" altLang="en-US" sz="2800">
                <a:solidFill>
                  <a:prstClr val="black"/>
                </a:solidFill>
                <a:latin typeface="+mn-ea"/>
                <a:ea typeface="+mn-ea"/>
                <a:sym typeface="+mn-ea"/>
              </a:rPr>
              <a:t>可逆性</a:t>
            </a:r>
            <a:endParaRPr lang="zh-CN" altLang="en-US" sz="2800">
              <a:solidFill>
                <a:prstClr val="white"/>
              </a:solidFill>
              <a:latin typeface="+mn-ea"/>
              <a:ea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5287866" y="1029176"/>
            <a:ext cx="1068229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+mn-ea"/>
                <a:ea typeface="+mn-ea"/>
                <a:cs typeface="微软雅黑" panose="020B0503020204020204" charset="-122"/>
                <a:sym typeface="+mn-ea"/>
              </a:rPr>
              <a:t>斜射</a:t>
            </a:r>
          </a:p>
        </p:txBody>
      </p:sp>
      <p:cxnSp>
        <p:nvCxnSpPr>
          <p:cNvPr id="5" name="直接连接符 4"/>
          <p:cNvCxnSpPr/>
          <p:nvPr>
            <p:custDataLst>
              <p:tags r:id="rId14"/>
            </p:custDataLst>
          </p:nvPr>
        </p:nvCxnSpPr>
        <p:spPr>
          <a:xfrm flipV="1">
            <a:off x="5314474" y="1450181"/>
            <a:ext cx="780098" cy="7620"/>
          </a:xfrm>
          <a:prstGeom prst="line">
            <a:avLst/>
          </a:prstGeom>
          <a:ln w="28575" cmpd="sng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5"/>
            </p:custDataLst>
          </p:nvPr>
        </p:nvSpPr>
        <p:spPr>
          <a:xfrm>
            <a:off x="6021705" y="4155619"/>
            <a:ext cx="10134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微软雅黑" panose="020B0503020204020204" charset="-122"/>
                <a:sym typeface="+mn-ea"/>
              </a:rPr>
              <a:t>可逆</a:t>
            </a:r>
          </a:p>
        </p:txBody>
      </p:sp>
      <p:cxnSp>
        <p:nvCxnSpPr>
          <p:cNvPr id="7" name="直接连接符 6"/>
          <p:cNvCxnSpPr/>
          <p:nvPr>
            <p:custDataLst>
              <p:tags r:id="rId16"/>
            </p:custDataLst>
          </p:nvPr>
        </p:nvCxnSpPr>
        <p:spPr>
          <a:xfrm flipV="1">
            <a:off x="6067901" y="4642961"/>
            <a:ext cx="780098" cy="7620"/>
          </a:xfrm>
          <a:prstGeom prst="line">
            <a:avLst/>
          </a:prstGeom>
          <a:ln w="28575" cmpd="sng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491880" y="1995686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96039" y="1971503"/>
            <a:ext cx="50742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～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67544" y="1288794"/>
            <a:ext cx="8352928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300" dirty="0">
                <a:latin typeface="Times New Roman" pitchFamily="18" charset="0"/>
                <a:cs typeface="Times New Roman" pitchFamily="18" charset="0"/>
              </a:rPr>
              <a:t>通过实验探究，知道折射光线、折射角的含义，了解光从空气</a:t>
            </a:r>
            <a:endParaRPr lang="en-US" altLang="zh-CN" sz="23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300" dirty="0">
                <a:latin typeface="Times New Roman" pitchFamily="18" charset="0"/>
                <a:cs typeface="Times New Roman" pitchFamily="18" charset="0"/>
              </a:rPr>
              <a:t>斜射入水中或斜射入其他介质中时的偏折规律。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300" dirty="0">
                <a:latin typeface="Times New Roman" pitchFamily="18" charset="0"/>
                <a:cs typeface="Times New Roman" pitchFamily="18" charset="0"/>
              </a:rPr>
              <a:t>了解光在发生折射时，光路的可逆性。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300" dirty="0">
                <a:latin typeface="Times New Roman" pitchFamily="18" charset="0"/>
                <a:cs typeface="Times New Roman" pitchFamily="18" charset="0"/>
              </a:rPr>
              <a:t>了解生活中的光的折射现象，并能用光的折射规律进行解释。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1600" y="1419622"/>
            <a:ext cx="46805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光的反射定律。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平面镜成像的规律。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1780" y="1779662"/>
            <a:ext cx="3960440" cy="3113934"/>
          </a:xfrm>
          <a:prstGeom prst="rect">
            <a:avLst/>
          </a:prstGeom>
          <a:noFill/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755576" y="987574"/>
            <a:ext cx="5472608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600" dirty="0">
                <a:solidFill>
                  <a:srgbClr val="0000FF"/>
                </a:solidFill>
                <a:latin typeface="+mj-ea"/>
                <a:ea typeface="+mj-ea"/>
              </a:rPr>
              <a:t>1</a:t>
            </a:r>
            <a:r>
              <a:rPr kumimoji="1" lang="en-US" altLang="zh-CN" sz="3600" dirty="0">
                <a:solidFill>
                  <a:srgbClr val="0000FF"/>
                </a:solidFill>
                <a:latin typeface="+mj-ea"/>
                <a:ea typeface="+mj-ea"/>
              </a:rPr>
              <a:t>.</a:t>
            </a:r>
            <a:r>
              <a:rPr kumimoji="1" lang="zh-CN" altLang="en-US" sz="3600" dirty="0">
                <a:solidFill>
                  <a:srgbClr val="0000FF"/>
                </a:solidFill>
                <a:latin typeface="+mj-ea"/>
                <a:ea typeface="+mj-ea"/>
              </a:rPr>
              <a:t>有趣的光的折射现象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705572"/>
              </p:ext>
            </p:extLst>
          </p:nvPr>
        </p:nvGraphicFramePr>
        <p:xfrm>
          <a:off x="4786314" y="1491630"/>
          <a:ext cx="4063660" cy="2712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照片" r:id="rId2" imgW="6096000" imgH="4067175" progId="">
                  <p:embed/>
                </p:oleObj>
              </mc:Choice>
              <mc:Fallback>
                <p:oleObj name="Photo Editor 照片" r:id="rId2" imgW="6096000" imgH="4067175" progId="">
                  <p:embed/>
                  <p:pic>
                    <p:nvPicPr>
                      <p:cNvPr id="0" name="图片 1024" descr="image4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86314" y="1491630"/>
                        <a:ext cx="4063660" cy="2712077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406287"/>
              </p:ext>
            </p:extLst>
          </p:nvPr>
        </p:nvGraphicFramePr>
        <p:xfrm>
          <a:off x="330923" y="1517054"/>
          <a:ext cx="4025921" cy="2686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照片" r:id="rId2" imgW="6096000" imgH="4067175" progId="">
                  <p:embed/>
                </p:oleObj>
              </mc:Choice>
              <mc:Fallback>
                <p:oleObj name="Photo Editor 照片" r:id="rId2" imgW="6096000" imgH="4067175" progId="">
                  <p:embed/>
                  <p:pic>
                    <p:nvPicPr>
                      <p:cNvPr id="0" name="图片 1026" descr="image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923" y="1517054"/>
                        <a:ext cx="4025921" cy="2686653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WordArt 2"/>
          <p:cNvSpPr>
            <a:spLocks noChangeArrowheads="1" noChangeShapeType="1" noTextEdit="1"/>
          </p:cNvSpPr>
          <p:nvPr/>
        </p:nvSpPr>
        <p:spPr bwMode="auto">
          <a:xfrm>
            <a:off x="488950" y="2133600"/>
            <a:ext cx="830199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光的折射现象中有哪些规律呢？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 bwMode="auto">
          <a:xfrm>
            <a:off x="4036986" y="2343158"/>
            <a:ext cx="2286000" cy="1371600"/>
            <a:chOff x="3072" y="1344"/>
            <a:chExt cx="1440" cy="864"/>
          </a:xfrm>
        </p:grpSpPr>
        <p:sp>
          <p:nvSpPr>
            <p:cNvPr id="10" name="Line 3"/>
            <p:cNvSpPr>
              <a:spLocks noChangeShapeType="1"/>
            </p:cNvSpPr>
            <p:nvPr/>
          </p:nvSpPr>
          <p:spPr bwMode="auto">
            <a:xfrm>
              <a:off x="3072" y="1488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4" name="Group 4"/>
            <p:cNvGrpSpPr/>
            <p:nvPr/>
          </p:nvGrpSpPr>
          <p:grpSpPr bwMode="auto">
            <a:xfrm>
              <a:off x="3072" y="1344"/>
              <a:ext cx="1440" cy="864"/>
              <a:chOff x="3072" y="1344"/>
              <a:chExt cx="1440" cy="864"/>
            </a:xfrm>
          </p:grpSpPr>
          <p:grpSp>
            <p:nvGrpSpPr>
              <p:cNvPr id="5" name="Group 5"/>
              <p:cNvGrpSpPr/>
              <p:nvPr/>
            </p:nvGrpSpPr>
            <p:grpSpPr bwMode="auto">
              <a:xfrm>
                <a:off x="3072" y="1344"/>
                <a:ext cx="1440" cy="864"/>
                <a:chOff x="3072" y="1344"/>
                <a:chExt cx="1440" cy="864"/>
              </a:xfrm>
            </p:grpSpPr>
            <p:sp>
              <p:nvSpPr>
                <p:cNvPr id="19" name="Line 6"/>
                <p:cNvSpPr>
                  <a:spLocks noChangeShapeType="1"/>
                </p:cNvSpPr>
                <p:nvPr/>
              </p:nvSpPr>
              <p:spPr bwMode="auto">
                <a:xfrm>
                  <a:off x="3072" y="1344"/>
                  <a:ext cx="0" cy="86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" name="Line 7"/>
                <p:cNvSpPr>
                  <a:spLocks noChangeShapeType="1"/>
                </p:cNvSpPr>
                <p:nvPr/>
              </p:nvSpPr>
              <p:spPr bwMode="auto">
                <a:xfrm>
                  <a:off x="3072" y="2208"/>
                  <a:ext cx="14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" name="Line 8"/>
                <p:cNvSpPr>
                  <a:spLocks noChangeShapeType="1"/>
                </p:cNvSpPr>
                <p:nvPr/>
              </p:nvSpPr>
              <p:spPr bwMode="auto">
                <a:xfrm>
                  <a:off x="4512" y="1344"/>
                  <a:ext cx="0" cy="86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" name="Group 9"/>
              <p:cNvGrpSpPr/>
              <p:nvPr/>
            </p:nvGrpSpPr>
            <p:grpSpPr bwMode="auto">
              <a:xfrm>
                <a:off x="3072" y="1632"/>
                <a:ext cx="1440" cy="480"/>
                <a:chOff x="3072" y="1632"/>
                <a:chExt cx="1440" cy="480"/>
              </a:xfrm>
            </p:grpSpPr>
            <p:sp>
              <p:nvSpPr>
                <p:cNvPr id="14" name="Line 10"/>
                <p:cNvSpPr>
                  <a:spLocks noChangeShapeType="1"/>
                </p:cNvSpPr>
                <p:nvPr/>
              </p:nvSpPr>
              <p:spPr bwMode="auto">
                <a:xfrm>
                  <a:off x="3072" y="1632"/>
                  <a:ext cx="14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" name="Line 11"/>
                <p:cNvSpPr>
                  <a:spLocks noChangeShapeType="1"/>
                </p:cNvSpPr>
                <p:nvPr/>
              </p:nvSpPr>
              <p:spPr bwMode="auto">
                <a:xfrm>
                  <a:off x="3072" y="1728"/>
                  <a:ext cx="14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" name="Line 12"/>
                <p:cNvSpPr>
                  <a:spLocks noChangeShapeType="1"/>
                </p:cNvSpPr>
                <p:nvPr/>
              </p:nvSpPr>
              <p:spPr bwMode="auto">
                <a:xfrm>
                  <a:off x="3072" y="1872"/>
                  <a:ext cx="14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" name="Line 13"/>
                <p:cNvSpPr>
                  <a:spLocks noChangeShapeType="1"/>
                </p:cNvSpPr>
                <p:nvPr/>
              </p:nvSpPr>
              <p:spPr bwMode="auto">
                <a:xfrm>
                  <a:off x="3072" y="2016"/>
                  <a:ext cx="14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8" name="Line 14"/>
                <p:cNvSpPr>
                  <a:spLocks noChangeShapeType="1"/>
                </p:cNvSpPr>
                <p:nvPr/>
              </p:nvSpPr>
              <p:spPr bwMode="auto">
                <a:xfrm>
                  <a:off x="3072" y="2112"/>
                  <a:ext cx="13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2" name="Line 15"/>
          <p:cNvSpPr>
            <a:spLocks noChangeShapeType="1"/>
          </p:cNvSpPr>
          <p:nvPr/>
        </p:nvSpPr>
        <p:spPr bwMode="auto">
          <a:xfrm>
            <a:off x="3655986" y="51435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3732186" y="59055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>
            <a:off x="3732186" y="59055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1" name="Group 18"/>
          <p:cNvGrpSpPr/>
          <p:nvPr/>
        </p:nvGrpSpPr>
        <p:grpSpPr bwMode="auto">
          <a:xfrm>
            <a:off x="3270541" y="433713"/>
            <a:ext cx="762000" cy="762000"/>
            <a:chOff x="3312" y="960"/>
            <a:chExt cx="480" cy="480"/>
          </a:xfrm>
        </p:grpSpPr>
        <p:sp>
          <p:nvSpPr>
            <p:cNvPr id="26" name="Line 19"/>
            <p:cNvSpPr>
              <a:spLocks noChangeShapeType="1"/>
            </p:cNvSpPr>
            <p:nvPr/>
          </p:nvSpPr>
          <p:spPr bwMode="auto">
            <a:xfrm flipH="1">
              <a:off x="3648" y="1296"/>
              <a:ext cx="96" cy="96"/>
            </a:xfrm>
            <a:prstGeom prst="line">
              <a:avLst/>
            </a:prstGeom>
            <a:noFill/>
            <a:ln w="38100">
              <a:pattFill prst="pct70">
                <a:fgClr>
                  <a:schemeClr val="accent1"/>
                </a:fgClr>
                <a:bgClr>
                  <a:srgbClr val="FFFFFF"/>
                </a:bgClr>
              </a:patt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" name="Group 20"/>
            <p:cNvGrpSpPr/>
            <p:nvPr/>
          </p:nvGrpSpPr>
          <p:grpSpPr bwMode="auto">
            <a:xfrm>
              <a:off x="3312" y="960"/>
              <a:ext cx="480" cy="480"/>
              <a:chOff x="3312" y="960"/>
              <a:chExt cx="480" cy="480"/>
            </a:xfrm>
          </p:grpSpPr>
          <p:sp>
            <p:nvSpPr>
              <p:cNvPr id="28" name="Line 21"/>
              <p:cNvSpPr>
                <a:spLocks noChangeShapeType="1"/>
              </p:cNvSpPr>
              <p:nvPr/>
            </p:nvSpPr>
            <p:spPr bwMode="auto">
              <a:xfrm>
                <a:off x="3600" y="1104"/>
                <a:ext cx="48" cy="48"/>
              </a:xfrm>
              <a:prstGeom prst="line">
                <a:avLst/>
              </a:prstGeom>
              <a:noFill/>
              <a:ln w="38100">
                <a:pattFill prst="pct70">
                  <a:fgClr>
                    <a:schemeClr val="accent1"/>
                  </a:fgClr>
                  <a:bgClr>
                    <a:srgbClr val="FFFFFF"/>
                  </a:bgClr>
                </a:patt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3" name="Group 22"/>
              <p:cNvGrpSpPr/>
              <p:nvPr/>
            </p:nvGrpSpPr>
            <p:grpSpPr bwMode="auto">
              <a:xfrm>
                <a:off x="3312" y="960"/>
                <a:ext cx="480" cy="480"/>
                <a:chOff x="3312" y="960"/>
                <a:chExt cx="480" cy="480"/>
              </a:xfrm>
            </p:grpSpPr>
            <p:sp>
              <p:nvSpPr>
                <p:cNvPr id="30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312" y="960"/>
                  <a:ext cx="96" cy="96"/>
                </a:xfrm>
                <a:prstGeom prst="line">
                  <a:avLst/>
                </a:prstGeom>
                <a:noFill/>
                <a:ln w="38100">
                  <a:pattFill prst="pct70">
                    <a:fgClr>
                      <a:schemeClr val="accent1"/>
                    </a:fgClr>
                    <a:bgClr>
                      <a:srgbClr val="FFFFFF"/>
                    </a:bgClr>
                  </a:patt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25" name="Group 24"/>
                <p:cNvGrpSpPr/>
                <p:nvPr/>
              </p:nvGrpSpPr>
              <p:grpSpPr bwMode="auto">
                <a:xfrm>
                  <a:off x="3312" y="960"/>
                  <a:ext cx="480" cy="480"/>
                  <a:chOff x="3312" y="960"/>
                  <a:chExt cx="480" cy="480"/>
                </a:xfrm>
              </p:grpSpPr>
              <p:sp>
                <p:nvSpPr>
                  <p:cNvPr id="32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3312" y="1056"/>
                    <a:ext cx="336" cy="336"/>
                  </a:xfrm>
                  <a:prstGeom prst="line">
                    <a:avLst/>
                  </a:prstGeom>
                  <a:noFill/>
                  <a:ln w="38100">
                    <a:pattFill prst="pct70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960"/>
                    <a:ext cx="336" cy="336"/>
                  </a:xfrm>
                  <a:prstGeom prst="line">
                    <a:avLst/>
                  </a:prstGeom>
                  <a:noFill/>
                  <a:ln w="38100">
                    <a:pattFill prst="pct70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648" y="1392"/>
                    <a:ext cx="0" cy="48"/>
                  </a:xfrm>
                  <a:prstGeom prst="line">
                    <a:avLst/>
                  </a:prstGeom>
                  <a:noFill/>
                  <a:ln w="38100">
                    <a:pattFill prst="pct70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48" y="1296"/>
                    <a:ext cx="144" cy="144"/>
                  </a:xfrm>
                  <a:prstGeom prst="line">
                    <a:avLst/>
                  </a:prstGeom>
                  <a:noFill/>
                  <a:ln w="38100">
                    <a:pattFill prst="pct70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1008"/>
                    <a:ext cx="288" cy="288"/>
                  </a:xfrm>
                  <a:prstGeom prst="line">
                    <a:avLst/>
                  </a:prstGeom>
                  <a:noFill/>
                  <a:ln w="38100">
                    <a:pattFill prst="pct70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1056"/>
                    <a:ext cx="288" cy="288"/>
                  </a:xfrm>
                  <a:prstGeom prst="line">
                    <a:avLst/>
                  </a:prstGeom>
                  <a:noFill/>
                  <a:ln w="38100">
                    <a:pattFill prst="pct70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8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3552" y="1104"/>
                    <a:ext cx="48" cy="0"/>
                  </a:xfrm>
                  <a:prstGeom prst="line">
                    <a:avLst/>
                  </a:prstGeom>
                  <a:noFill/>
                  <a:ln w="38100">
                    <a:pattFill prst="pct70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3648" y="1152"/>
                    <a:ext cx="0" cy="48"/>
                  </a:xfrm>
                  <a:prstGeom prst="line">
                    <a:avLst/>
                  </a:prstGeom>
                  <a:noFill/>
                  <a:ln w="38100">
                    <a:pattFill prst="pct70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grpSp>
        <p:nvGrpSpPr>
          <p:cNvPr id="27" name="Group 33"/>
          <p:cNvGrpSpPr/>
          <p:nvPr/>
        </p:nvGrpSpPr>
        <p:grpSpPr bwMode="auto">
          <a:xfrm>
            <a:off x="3881411" y="1111258"/>
            <a:ext cx="1447800" cy="1447800"/>
            <a:chOff x="3744" y="1488"/>
            <a:chExt cx="912" cy="912"/>
          </a:xfrm>
        </p:grpSpPr>
        <p:grpSp>
          <p:nvGrpSpPr>
            <p:cNvPr id="29" name="Group 34"/>
            <p:cNvGrpSpPr/>
            <p:nvPr/>
          </p:nvGrpSpPr>
          <p:grpSpPr bwMode="auto">
            <a:xfrm>
              <a:off x="3744" y="1488"/>
              <a:ext cx="912" cy="912"/>
              <a:chOff x="3744" y="1488"/>
              <a:chExt cx="912" cy="912"/>
            </a:xfrm>
          </p:grpSpPr>
          <p:grpSp>
            <p:nvGrpSpPr>
              <p:cNvPr id="31" name="Group 35"/>
              <p:cNvGrpSpPr/>
              <p:nvPr/>
            </p:nvGrpSpPr>
            <p:grpSpPr bwMode="auto">
              <a:xfrm>
                <a:off x="3744" y="1488"/>
                <a:ext cx="912" cy="912"/>
                <a:chOff x="3744" y="1488"/>
                <a:chExt cx="912" cy="912"/>
              </a:xfrm>
            </p:grpSpPr>
            <p:sp>
              <p:nvSpPr>
                <p:cNvPr id="45" name="Line 36"/>
                <p:cNvSpPr>
                  <a:spLocks noChangeShapeType="1"/>
                </p:cNvSpPr>
                <p:nvPr/>
              </p:nvSpPr>
              <p:spPr bwMode="auto">
                <a:xfrm>
                  <a:off x="3744" y="1488"/>
                  <a:ext cx="672" cy="912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6" name="Line 37"/>
                <p:cNvSpPr>
                  <a:spLocks noChangeShapeType="1"/>
                </p:cNvSpPr>
                <p:nvPr/>
              </p:nvSpPr>
              <p:spPr bwMode="auto">
                <a:xfrm>
                  <a:off x="3840" y="1488"/>
                  <a:ext cx="816" cy="912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4" name="Line 38"/>
              <p:cNvSpPr>
                <a:spLocks noChangeShapeType="1"/>
              </p:cNvSpPr>
              <p:nvPr/>
            </p:nvSpPr>
            <p:spPr bwMode="auto">
              <a:xfrm>
                <a:off x="3936" y="1728"/>
                <a:ext cx="240" cy="336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>
              <a:off x="3984" y="1632"/>
              <a:ext cx="336" cy="38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0" name="Group 40"/>
          <p:cNvGrpSpPr/>
          <p:nvPr/>
        </p:nvGrpSpPr>
        <p:grpSpPr bwMode="auto">
          <a:xfrm>
            <a:off x="4951386" y="2571758"/>
            <a:ext cx="990600" cy="1143000"/>
            <a:chOff x="4416" y="2400"/>
            <a:chExt cx="624" cy="720"/>
          </a:xfrm>
        </p:grpSpPr>
        <p:grpSp>
          <p:nvGrpSpPr>
            <p:cNvPr id="41" name="Group 41"/>
            <p:cNvGrpSpPr/>
            <p:nvPr/>
          </p:nvGrpSpPr>
          <p:grpSpPr bwMode="auto">
            <a:xfrm>
              <a:off x="4416" y="2400"/>
              <a:ext cx="624" cy="720"/>
              <a:chOff x="4416" y="2400"/>
              <a:chExt cx="624" cy="720"/>
            </a:xfrm>
          </p:grpSpPr>
          <p:grpSp>
            <p:nvGrpSpPr>
              <p:cNvPr id="43" name="Group 42"/>
              <p:cNvGrpSpPr/>
              <p:nvPr/>
            </p:nvGrpSpPr>
            <p:grpSpPr bwMode="auto">
              <a:xfrm>
                <a:off x="4416" y="2400"/>
                <a:ext cx="624" cy="720"/>
                <a:chOff x="4416" y="2400"/>
                <a:chExt cx="624" cy="720"/>
              </a:xfrm>
            </p:grpSpPr>
            <p:sp>
              <p:nvSpPr>
                <p:cNvPr id="52" name="Line 43"/>
                <p:cNvSpPr>
                  <a:spLocks noChangeShapeType="1"/>
                </p:cNvSpPr>
                <p:nvPr/>
              </p:nvSpPr>
              <p:spPr bwMode="auto">
                <a:xfrm>
                  <a:off x="4416" y="2400"/>
                  <a:ext cx="288" cy="720"/>
                </a:xfrm>
                <a:prstGeom prst="line">
                  <a:avLst/>
                </a:prstGeom>
                <a:noFill/>
                <a:ln w="38100">
                  <a:solidFill>
                    <a:srgbClr val="FF9966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3" name="Line 44"/>
                <p:cNvSpPr>
                  <a:spLocks noChangeShapeType="1"/>
                </p:cNvSpPr>
                <p:nvPr/>
              </p:nvSpPr>
              <p:spPr bwMode="auto">
                <a:xfrm>
                  <a:off x="4656" y="2400"/>
                  <a:ext cx="384" cy="672"/>
                </a:xfrm>
                <a:prstGeom prst="line">
                  <a:avLst/>
                </a:prstGeom>
                <a:noFill/>
                <a:ln w="38100">
                  <a:solidFill>
                    <a:srgbClr val="FF9966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1" name="Line 45"/>
              <p:cNvSpPr>
                <a:spLocks noChangeShapeType="1"/>
              </p:cNvSpPr>
              <p:nvPr/>
            </p:nvSpPr>
            <p:spPr bwMode="auto">
              <a:xfrm>
                <a:off x="4416" y="2400"/>
                <a:ext cx="192" cy="480"/>
              </a:xfrm>
              <a:prstGeom prst="line">
                <a:avLst/>
              </a:prstGeom>
              <a:noFill/>
              <a:ln w="38100">
                <a:solidFill>
                  <a:srgbClr val="FF9966"/>
                </a:solidFill>
                <a:rou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9" name="Line 46"/>
            <p:cNvSpPr>
              <a:spLocks noChangeShapeType="1"/>
            </p:cNvSpPr>
            <p:nvPr/>
          </p:nvSpPr>
          <p:spPr bwMode="auto">
            <a:xfrm>
              <a:off x="4656" y="2400"/>
              <a:ext cx="240" cy="432"/>
            </a:xfrm>
            <a:prstGeom prst="line">
              <a:avLst/>
            </a:prstGeom>
            <a:noFill/>
            <a:ln w="38100">
              <a:solidFill>
                <a:srgbClr val="FF9966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7" name="Group 47"/>
          <p:cNvGrpSpPr/>
          <p:nvPr/>
        </p:nvGrpSpPr>
        <p:grpSpPr bwMode="auto">
          <a:xfrm>
            <a:off x="4951386" y="1276358"/>
            <a:ext cx="1828800" cy="1295400"/>
            <a:chOff x="4416" y="1584"/>
            <a:chExt cx="1152" cy="816"/>
          </a:xfrm>
        </p:grpSpPr>
        <p:grpSp>
          <p:nvGrpSpPr>
            <p:cNvPr id="48" name="Group 48"/>
            <p:cNvGrpSpPr/>
            <p:nvPr/>
          </p:nvGrpSpPr>
          <p:grpSpPr bwMode="auto">
            <a:xfrm>
              <a:off x="4416" y="1584"/>
              <a:ext cx="1152" cy="816"/>
              <a:chOff x="4416" y="1584"/>
              <a:chExt cx="1152" cy="816"/>
            </a:xfrm>
          </p:grpSpPr>
          <p:grpSp>
            <p:nvGrpSpPr>
              <p:cNvPr id="50" name="Group 49"/>
              <p:cNvGrpSpPr/>
              <p:nvPr/>
            </p:nvGrpSpPr>
            <p:grpSpPr bwMode="auto">
              <a:xfrm>
                <a:off x="4416" y="1584"/>
                <a:ext cx="1152" cy="816"/>
                <a:chOff x="4416" y="1584"/>
                <a:chExt cx="1152" cy="816"/>
              </a:xfrm>
            </p:grpSpPr>
            <p:sp>
              <p:nvSpPr>
                <p:cNvPr id="59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4416" y="1584"/>
                  <a:ext cx="672" cy="816"/>
                </a:xfrm>
                <a:prstGeom prst="line">
                  <a:avLst/>
                </a:prstGeom>
                <a:noFill/>
                <a:ln w="38100">
                  <a:solidFill>
                    <a:srgbClr val="FF33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0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4656" y="1680"/>
                  <a:ext cx="912" cy="720"/>
                </a:xfrm>
                <a:prstGeom prst="line">
                  <a:avLst/>
                </a:prstGeom>
                <a:noFill/>
                <a:ln w="38100">
                  <a:solidFill>
                    <a:srgbClr val="FF33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8" name="Line 52"/>
              <p:cNvSpPr>
                <a:spLocks noChangeShapeType="1"/>
              </p:cNvSpPr>
              <p:nvPr/>
            </p:nvSpPr>
            <p:spPr bwMode="auto">
              <a:xfrm flipV="1">
                <a:off x="4416" y="1920"/>
                <a:ext cx="384" cy="48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6" name="Line 53"/>
            <p:cNvSpPr>
              <a:spLocks noChangeShapeType="1"/>
            </p:cNvSpPr>
            <p:nvPr/>
          </p:nvSpPr>
          <p:spPr bwMode="auto">
            <a:xfrm flipV="1">
              <a:off x="4656" y="1968"/>
              <a:ext cx="528" cy="4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1" name="WordArt 58"/>
          <p:cNvSpPr>
            <a:spLocks noChangeArrowheads="1" noChangeShapeType="1" noTextEdit="1"/>
          </p:cNvSpPr>
          <p:nvPr/>
        </p:nvSpPr>
        <p:spPr bwMode="auto">
          <a:xfrm>
            <a:off x="966447" y="4014798"/>
            <a:ext cx="7429552" cy="6270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400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观察一：一束光从空气中斜射至水面时的传播情况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39552" y="771550"/>
            <a:ext cx="8239125" cy="10772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  </a:t>
            </a:r>
            <a:r>
              <a:rPr kumimoji="1" lang="zh-CN" altLang="en-US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光从一种介质斜射入另一种介质时，传播方向一般会发生变化，这种现象叫作光的折射。</a:t>
            </a:r>
            <a:r>
              <a:rPr kumimoji="1" lang="zh-CN" altLang="en-US" sz="2400" b="0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51886"/>
              </p:ext>
            </p:extLst>
          </p:nvPr>
        </p:nvGraphicFramePr>
        <p:xfrm>
          <a:off x="2699792" y="1981958"/>
          <a:ext cx="4744635" cy="2966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照片" r:id="rId2" imgW="6096000" imgH="3810000" progId="">
                  <p:embed/>
                </p:oleObj>
              </mc:Choice>
              <mc:Fallback>
                <p:oleObj name="Photo Editor 照片" r:id="rId2" imgW="6096000" imgH="3810000" progId="">
                  <p:embed/>
                  <p:pic>
                    <p:nvPicPr>
                      <p:cNvPr id="0" name="图片 2048" descr="image6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99792" y="1981958"/>
                        <a:ext cx="4744635" cy="296605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4"/>
          <p:cNvSpPr txBox="1">
            <a:spLocks noChangeArrowheads="1"/>
          </p:cNvSpPr>
          <p:nvPr/>
        </p:nvSpPr>
        <p:spPr bwMode="auto">
          <a:xfrm>
            <a:off x="899001" y="1254675"/>
            <a:ext cx="6240745" cy="7386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（</a:t>
            </a:r>
            <a:r>
              <a:rPr kumimoji="1"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）一部分光返回空气中</a:t>
            </a:r>
            <a:r>
              <a:rPr kumimoji="1"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,</a:t>
            </a: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发生反射。</a:t>
            </a:r>
          </a:p>
        </p:txBody>
      </p:sp>
      <p:sp>
        <p:nvSpPr>
          <p:cNvPr id="10" name="Text Box 55"/>
          <p:cNvSpPr txBox="1">
            <a:spLocks noChangeArrowheads="1"/>
          </p:cNvSpPr>
          <p:nvPr/>
        </p:nvSpPr>
        <p:spPr bwMode="auto">
          <a:xfrm>
            <a:off x="851535" y="1851670"/>
            <a:ext cx="7896929" cy="12840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（2）另一部分光进入水中,且其传播方向发生了改变，这种现象叫作光的折射。</a:t>
            </a:r>
          </a:p>
        </p:txBody>
      </p:sp>
      <p:sp>
        <p:nvSpPr>
          <p:cNvPr id="11" name="Text Box 57"/>
          <p:cNvSpPr txBox="1">
            <a:spLocks noChangeArrowheads="1"/>
          </p:cNvSpPr>
          <p:nvPr/>
        </p:nvSpPr>
        <p:spPr bwMode="auto">
          <a:xfrm>
            <a:off x="851534" y="3219822"/>
            <a:ext cx="7968937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（</a:t>
            </a:r>
            <a:r>
              <a:rPr kumimoji="1"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3</a:t>
            </a:r>
            <a:r>
              <a:rPr kumimoji="1"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）光从一种介质斜射入另一种介时，传播方向一般会发生变化。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  <p:bldP spid="10" grpId="0" build="p" autoUpdateAnimBg="0"/>
      <p:bldP spid="11" grpId="0" bldLvl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674</Words>
  <Application>Microsoft Office PowerPoint</Application>
  <PresentationFormat>全屏显示(16:9)</PresentationFormat>
  <Paragraphs>57</Paragraphs>
  <Slides>18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宋体</vt:lpstr>
      <vt:lpstr>Calibri</vt:lpstr>
      <vt:lpstr>Times New Roman</vt:lpstr>
      <vt:lpstr>黑体</vt:lpstr>
      <vt:lpstr>Arial</vt:lpstr>
      <vt:lpstr>自定义设计方案</vt:lpstr>
      <vt:lpstr>Photo Editor 照片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746</cp:revision>
  <dcterms:created xsi:type="dcterms:W3CDTF">2018-11-06T06:39:00Z</dcterms:created>
  <dcterms:modified xsi:type="dcterms:W3CDTF">2026-08-14T00:05:51Z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