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505936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84"/>
      </p:cViewPr>
      <p:guideLst>
        <p:guide orient="horz" pos="159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4D703-EF9E-4EFE-9E58-5EC4B178E125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31788" y="685800"/>
            <a:ext cx="6194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6FB9B-440E-42BD-A708-6F6F53171A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603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31788" y="685800"/>
            <a:ext cx="61944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13FAE-BFF9-467C-9FAC-650000627638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82"/>
            <a:ext cx="7772400" cy="1084484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866973"/>
            <a:ext cx="6400800" cy="12929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2609"/>
            <a:ext cx="2057400" cy="431685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2609"/>
            <a:ext cx="6019800" cy="431685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251109"/>
            <a:ext cx="7772400" cy="100484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44374"/>
            <a:ext cx="7772400" cy="11067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80518"/>
            <a:ext cx="4038600" cy="33389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80518"/>
            <a:ext cx="4038600" cy="33389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32501"/>
            <a:ext cx="4040188" cy="4719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04474"/>
            <a:ext cx="4040188" cy="29149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32501"/>
            <a:ext cx="4041775" cy="4719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04474"/>
            <a:ext cx="4041775" cy="29149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1438"/>
            <a:ext cx="3008313" cy="8572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1438"/>
            <a:ext cx="5111750" cy="43180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58719"/>
            <a:ext cx="3008313" cy="34607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541554"/>
            <a:ext cx="5486400" cy="4181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2063"/>
            <a:ext cx="5486400" cy="30356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3959655"/>
            <a:ext cx="5486400" cy="5937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2609"/>
            <a:ext cx="8229600" cy="84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80518"/>
            <a:ext cx="8229600" cy="3338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689280"/>
            <a:ext cx="2133600" cy="269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689280"/>
            <a:ext cx="2895600" cy="269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689280"/>
            <a:ext cx="2133600" cy="269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31547" y="1509043"/>
            <a:ext cx="7295515" cy="951135"/>
          </a:xfrm>
        </p:spPr>
        <p:txBody>
          <a:bodyPr>
            <a:normAutofit/>
          </a:bodyPr>
          <a:lstStyle/>
          <a:p>
            <a:r>
              <a:rPr lang="zh-CN" altLang="en-US" sz="494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第十三章  内能  复习课件</a:t>
            </a:r>
          </a:p>
        </p:txBody>
      </p:sp>
      <p:sp>
        <p:nvSpPr>
          <p:cNvPr id="4" name="矩形 3"/>
          <p:cNvSpPr/>
          <p:nvPr/>
        </p:nvSpPr>
        <p:spPr>
          <a:xfrm>
            <a:off x="2178210" y="143759"/>
            <a:ext cx="4288353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人教版九年级物理全册</a:t>
            </a:r>
          </a:p>
        </p:txBody>
      </p:sp>
      <p:sp>
        <p:nvSpPr>
          <p:cNvPr id="6" name="矩形 5"/>
          <p:cNvSpPr/>
          <p:nvPr/>
        </p:nvSpPr>
        <p:spPr>
          <a:xfrm>
            <a:off x="156795" y="4166299"/>
            <a:ext cx="8507457" cy="714042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4040" b="1">
                <a:solidFill>
                  <a:srgbClr val="FFC227"/>
                </a:solidFill>
                <a:effectLst>
                  <a:outerShdw blurRad="50800" dist="63500" dir="18900000" algn="bl" rotWithShape="0">
                    <a:prstClr val="black">
                      <a:alpha val="40000"/>
                    </a:prstClr>
                  </a:outerShdw>
                </a:effectLst>
                <a:latin typeface="汉仪雅酷黑-75J" panose="00020600040101010101" charset="-122"/>
                <a:ea typeface="汉仪雅酷黑-75J" panose="00020600040101010101" charset="-122"/>
              </a:rPr>
              <a:t>知识梳理    </a:t>
            </a:r>
            <a:r>
              <a:rPr lang="zh-CN" altLang="en-US" sz="4040" b="1">
                <a:solidFill>
                  <a:srgbClr val="0070C0"/>
                </a:solidFill>
                <a:effectLst>
                  <a:outerShdw blurRad="50800" dist="63500" dir="18900000" algn="bl" rotWithShape="0">
                    <a:prstClr val="black">
                      <a:alpha val="40000"/>
                    </a:prstClr>
                  </a:outerShdw>
                </a:effectLst>
                <a:latin typeface="汉仪雅酷黑-75J" panose="00020600040101010101" charset="-122"/>
                <a:ea typeface="汉仪雅酷黑-75J" panose="00020600040101010101" charset="-122"/>
              </a:rPr>
              <a:t>基础达标</a:t>
            </a:r>
            <a:r>
              <a:rPr lang="zh-CN" altLang="en-US" sz="4040" b="1">
                <a:solidFill>
                  <a:srgbClr val="FFC227"/>
                </a:solidFill>
                <a:effectLst>
                  <a:outerShdw blurRad="50800" dist="63500" dir="18900000" algn="bl" rotWithShape="0">
                    <a:prstClr val="black">
                      <a:alpha val="40000"/>
                    </a:prstClr>
                  </a:outerShdw>
                </a:effectLst>
                <a:latin typeface="汉仪雅酷黑-75J" panose="00020600040101010101" charset="-122"/>
                <a:ea typeface="汉仪雅酷黑-75J" panose="00020600040101010101" charset="-122"/>
              </a:rPr>
              <a:t>    </a:t>
            </a:r>
            <a:r>
              <a:rPr lang="zh-CN" altLang="en-US" sz="4040" b="1">
                <a:solidFill>
                  <a:srgbClr val="00B050"/>
                </a:solidFill>
                <a:effectLst>
                  <a:outerShdw blurRad="50800" dist="63500" dir="18900000" algn="bl" rotWithShape="0">
                    <a:prstClr val="black">
                      <a:alpha val="40000"/>
                    </a:prstClr>
                  </a:outerShdw>
                </a:effectLst>
                <a:latin typeface="汉仪雅酷黑-75J" panose="00020600040101010101" charset="-122"/>
                <a:ea typeface="汉仪雅酷黑-75J" panose="00020600040101010101" charset="-122"/>
              </a:rPr>
              <a:t>技能强化</a:t>
            </a:r>
          </a:p>
        </p:txBody>
      </p:sp>
      <p:sp>
        <p:nvSpPr>
          <p:cNvPr id="3" name="太阳形 2"/>
          <p:cNvSpPr/>
          <p:nvPr/>
        </p:nvSpPr>
        <p:spPr>
          <a:xfrm>
            <a:off x="1206500" y="2957174"/>
            <a:ext cx="948690" cy="1037267"/>
          </a:xfrm>
          <a:prstGeom prst="sun">
            <a:avLst/>
          </a:prstGeo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ang="5400000" scaled="0"/>
          </a:gra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7" name="太阳形 6"/>
          <p:cNvSpPr/>
          <p:nvPr/>
        </p:nvSpPr>
        <p:spPr>
          <a:xfrm>
            <a:off x="3936365" y="3061117"/>
            <a:ext cx="948690" cy="1037267"/>
          </a:xfrm>
          <a:prstGeom prst="sun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8" name="太阳形 7"/>
          <p:cNvSpPr/>
          <p:nvPr/>
        </p:nvSpPr>
        <p:spPr>
          <a:xfrm>
            <a:off x="6703695" y="3061117"/>
            <a:ext cx="948690" cy="1037267"/>
          </a:xfrm>
          <a:prstGeom prst="sun">
            <a:avLst/>
          </a:prstGeom>
          <a:gradFill>
            <a:gsLst>
              <a:gs pos="0">
                <a:srgbClr val="14CD68"/>
              </a:gs>
              <a:gs pos="100000">
                <a:srgbClr val="035C7D"/>
              </a:gs>
            </a:gsLst>
            <a:lin ang="5400000" scaled="0"/>
          </a:gra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1620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5007" y="1281531"/>
            <a:ext cx="836768" cy="528767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840"/>
              </a:lnSpc>
            </a:pPr>
            <a:r>
              <a:rPr lang="en-US" altLang="zh-CN" sz="2170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热传递</a:t>
            </a:r>
            <a:endParaRPr lang="en-US" altLang="zh-CN" sz="2170" smtClean="0">
              <a:solidFill>
                <a:srgbClr val="FF0000"/>
              </a:solidFill>
              <a:latin typeface="黑体"/>
              <a:cs typeface="黑体" panose="02010609060101010101" charset="-122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1892582" y="955658"/>
            <a:ext cx="5347242" cy="2888387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、如图装置，酒精灯对试管加热，通过</a:t>
            </a:r>
          </a:p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 </a:t>
            </a:r>
            <a:r>
              <a:rPr lang="en-US" altLang="zh-CN" sz="217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的方式使水的</a:t>
            </a:r>
            <a:r>
              <a:rPr lang="en-US" altLang="zh-CN" sz="217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en-US" altLang="zh-CN" sz="217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增加</a:t>
            </a:r>
            <a:r>
              <a:rPr lang="zh-CN" altLang="en-US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当水的温度升高到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，试管中的水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产生大量水蒸气，当水蒸气冲开软木塞时，水蒸气膨胀，对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做功，消耗了水蒸气的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，温度降低</a:t>
            </a:r>
            <a:r>
              <a:rPr lang="zh-CN" altLang="en-US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</a:t>
            </a:r>
            <a:r>
              <a:rPr lang="en-US" altLang="zh-CN" sz="217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能转化成</a:t>
            </a:r>
            <a:r>
              <a:rPr lang="en-US" altLang="zh-CN" sz="217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r>
              <a:rPr lang="en-US" altLang="zh-CN" sz="217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能。</a:t>
            </a:r>
            <a:endParaRPr lang="en-US" altLang="zh-CN" sz="2170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711749" y="1466735"/>
            <a:ext cx="557845" cy="413351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US" altLang="zh-CN" sz="217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内能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3249204" y="1914857"/>
            <a:ext cx="3255699" cy="438999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120"/>
              </a:lnSpc>
            </a:pPr>
            <a:r>
              <a:rPr lang="en-US" altLang="zh-CN" sz="2170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沸点时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altLang="zh-CN" sz="2170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沸腾</a:t>
            </a:r>
            <a:endParaRPr lang="en-US" altLang="zh-CN" sz="2170" smtClean="0">
              <a:solidFill>
                <a:srgbClr val="FF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3420230" y="2873713"/>
            <a:ext cx="557845" cy="413351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US" altLang="zh-CN" sz="217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木塞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2057239" y="3341873"/>
            <a:ext cx="2973571" cy="426175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zh-CN" sz="2170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内能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altLang="zh-CN" sz="217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内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6165547" y="3357038"/>
            <a:ext cx="557845" cy="413351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US" altLang="zh-CN" sz="217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机械</a:t>
            </a:r>
          </a:p>
        </p:txBody>
      </p:sp>
      <p:sp>
        <p:nvSpPr>
          <p:cNvPr id="4" name="矩形 3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497035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84747" y="577180"/>
            <a:ext cx="5974434" cy="4547688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ts val="1200"/>
              </a:lnSpc>
            </a:pPr>
            <a:endParaRPr lang="en-US" altLang="zh-CN" sz="1645" smtClean="0"/>
          </a:p>
          <a:p>
            <a:pPr>
              <a:lnSpc>
                <a:spcPct val="100000"/>
              </a:lnSpc>
              <a:tabLst>
                <a:tab pos="701040" algn="l"/>
              </a:tabLst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　　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比热容：一定质量的某种物质，在温度升高时吸收的热量与它的质量和升高的温度乘积之比，叫做这种物质的比热容。</a:t>
            </a:r>
          </a:p>
          <a:p>
            <a:pPr>
              <a:lnSpc>
                <a:spcPct val="100000"/>
              </a:lnSpc>
              <a:tabLst>
                <a:tab pos="701040" algn="l"/>
              </a:tabLst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　　</a:t>
            </a:r>
          </a:p>
          <a:p>
            <a:pPr>
              <a:lnSpc>
                <a:spcPct val="100000"/>
              </a:lnSpc>
              <a:tabLst>
                <a:tab pos="701040" algn="l"/>
              </a:tabLst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    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比热容用符号</a:t>
            </a:r>
            <a:r>
              <a:rPr lang="en-US" altLang="zh-CN" sz="2095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表示，它的单位是焦每千克摄氏度，符号是</a:t>
            </a:r>
            <a:r>
              <a:rPr lang="en-US" altLang="zh-CN" sz="2095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J/</a:t>
            </a:r>
            <a:r>
              <a:rPr lang="zh-CN" altLang="en-US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kg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95" smtClean="0">
                <a:solidFill>
                  <a:srgbClr val="000000"/>
                </a:solidFill>
                <a:latin typeface="MS Shell Dlg" pitchFamily="18" charset="0"/>
                <a:cs typeface="MS Shell Dlg" pitchFamily="18" charset="0"/>
              </a:rPr>
              <a:t>℃</a:t>
            </a:r>
            <a:r>
              <a:rPr lang="zh-CN" altLang="en-US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</a:p>
          <a:p>
            <a:pPr>
              <a:lnSpc>
                <a:spcPct val="100000"/>
              </a:lnSpc>
              <a:tabLst>
                <a:tab pos="701040" algn="l"/>
              </a:tabLst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　　</a:t>
            </a:r>
          </a:p>
          <a:p>
            <a:pPr>
              <a:lnSpc>
                <a:spcPct val="100000"/>
              </a:lnSpc>
              <a:tabLst>
                <a:tab pos="701040" algn="l"/>
              </a:tabLst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3.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水的比热容的物理意义：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kg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水温度升高或降低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95" smtClean="0">
                <a:solidFill>
                  <a:srgbClr val="000000"/>
                </a:solidFill>
                <a:latin typeface="MS Shell Dlg" pitchFamily="18" charset="0"/>
                <a:cs typeface="MS Shell Dlg" pitchFamily="18" charset="0"/>
              </a:rPr>
              <a:t>℃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吸收或放出的热量是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17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</a:p>
          <a:p>
            <a:pPr>
              <a:lnSpc>
                <a:spcPct val="150000"/>
              </a:lnSpc>
              <a:tabLst>
                <a:tab pos="701040" algn="l"/>
              </a:tabLst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>
              <a:lnSpc>
                <a:spcPct val="150000"/>
              </a:lnSpc>
              <a:tabLst>
                <a:tab pos="701040" algn="l"/>
              </a:tabLst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4.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热量的计算：吸收的热量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0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比热容×质量×升高的温度</a:t>
            </a:r>
            <a:endParaRPr lang="en-US" altLang="zh-CN" sz="20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2177944" y="3501510"/>
            <a:ext cx="1851469" cy="528767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840"/>
              </a:lnSpc>
            </a:pPr>
            <a:r>
              <a:rPr lang="en-US" altLang="zh-CN" sz="2095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134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吸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95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zh-CN" altLang="en-US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095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134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095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134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en-US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sz="2095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4812965" y="3501510"/>
            <a:ext cx="1851469" cy="528767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840"/>
              </a:lnSpc>
            </a:pPr>
            <a:r>
              <a:rPr lang="en-US" altLang="zh-CN" sz="2095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134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放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95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zh-CN" altLang="en-US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095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134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095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134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sz="2095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4012068" y="228576"/>
            <a:ext cx="1282402" cy="400527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760"/>
              </a:lnSpc>
              <a:tabLst>
                <a:tab pos="701040" algn="l"/>
              </a:tabLst>
            </a:pPr>
            <a:r>
              <a:rPr lang="en-US" altLang="zh-CN" sz="2000" err="1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三、比热容</a:t>
            </a:r>
          </a:p>
        </p:txBody>
      </p:sp>
      <p:sp>
        <p:nvSpPr>
          <p:cNvPr id="3" name="矩形 2"/>
          <p:cNvSpPr/>
          <p:nvPr/>
        </p:nvSpPr>
        <p:spPr>
          <a:xfrm>
            <a:off x="299720" y="104569"/>
            <a:ext cx="2030730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2994310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5204" y="688365"/>
            <a:ext cx="557845" cy="515943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例</a:t>
            </a:r>
            <a:r>
              <a:rPr lang="zh-CN" altLang="en-US" sz="217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217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2075203" y="1058763"/>
            <a:ext cx="5299528" cy="1708577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1kg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的水和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1kg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的砂石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17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初温相同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17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各吸收了</a:t>
            </a:r>
            <a:endParaRPr lang="en-US" altLang="zh-CN" sz="2170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408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17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热量后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7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温度升高了多少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？</a:t>
            </a:r>
            <a:endParaRPr lang="en-US" altLang="zh-CN" sz="217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200"/>
              </a:lnSpc>
            </a:pPr>
            <a:endParaRPr lang="en-US" altLang="zh-CN" sz="1645" smtClean="0"/>
          </a:p>
          <a:p>
            <a:pPr>
              <a:lnSpc>
                <a:spcPts val="3960"/>
              </a:lnSpc>
            </a:pPr>
            <a:r>
              <a:rPr lang="en-US" altLang="zh-CN" sz="217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解</a:t>
            </a:r>
            <a:r>
              <a:rPr lang="zh-CN" altLang="en-US" sz="217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217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2328583" y="2601931"/>
            <a:ext cx="4882747" cy="554415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96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142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=Q/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=4.2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17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17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sz="217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3477915" y="3039181"/>
            <a:ext cx="1272784" cy="515943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=10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170" smtClean="0">
                <a:solidFill>
                  <a:srgbClr val="000000"/>
                </a:solidFill>
                <a:latin typeface="MS Shell Dlg" pitchFamily="18" charset="0"/>
                <a:cs typeface="MS Shell Dlg" pitchFamily="18" charset="0"/>
              </a:rPr>
              <a:t>℃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sz="217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2314602" y="3549814"/>
            <a:ext cx="2231380" cy="515943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砂石升高的温度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217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2294293" y="3943932"/>
            <a:ext cx="4953279" cy="554415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96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142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=Q/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=4.2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17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0.92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17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sz="217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3477915" y="4411788"/>
            <a:ext cx="1272784" cy="515943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=46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170" smtClean="0">
                <a:solidFill>
                  <a:srgbClr val="000000"/>
                </a:solidFill>
                <a:latin typeface="MS Shell Dlg" pitchFamily="18" charset="0"/>
                <a:cs typeface="MS Shell Dlg" pitchFamily="18" charset="0"/>
              </a:rPr>
              <a:t>℃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sz="217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475583" y="2318876"/>
            <a:ext cx="2137124" cy="4262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17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水升高的温度</a:t>
            </a:r>
            <a:r>
              <a:rPr lang="zh-CN" altLang="en-US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endParaRPr lang="zh-CN" altLang="en-US" sz="2170" smtClean="0">
              <a:solidFill>
                <a:srgbClr val="000000"/>
              </a:solidFill>
              <a:latin typeface="黑体"/>
              <a:cs typeface="黑体" panose="02010609060101010101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7979" y="139634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典例解析</a:t>
            </a:r>
          </a:p>
        </p:txBody>
      </p:sp>
    </p:spTree>
    <p:extLst>
      <p:ext uri="{BB962C8B-B14F-4D97-AF65-F5344CB8AC3E}">
        <p14:creationId xmlns:p14="http://schemas.microsoft.com/office/powerpoint/2010/main" val="2535179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3915" y="870872"/>
            <a:ext cx="5036991" cy="686246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0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altLang="zh-CN" sz="20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沙漠地区为什么会有早穿皮袄午穿纱的奇特现象？沿海地区可能出现这种现象吗？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1835575" y="1426339"/>
            <a:ext cx="5472853" cy="3633206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94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CN" sz="194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94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答</a:t>
            </a:r>
            <a:r>
              <a:rPr lang="en-US" altLang="zh-CN" sz="194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94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194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沙漠地区多砂石，砂石比热小，夜间砂石散热，温度降低较多，因而出现早晨气温较低。午间在阳光照射下，砂石吸热后温度升高较快，气温迅速上升，因而出现早、午气温差别较大的奇特现象。沿海地区多水，水的比热较大，夜间海洋与沙漠地区同样散热，海洋的温度降低不多，早晨气温就不太低；同理，白天气温也不会升高得太快，所以沿海地区不会出现早穿棉袄午穿纱的现象。</a:t>
            </a:r>
            <a:endParaRPr lang="en-US" altLang="zh-CN" sz="1945" smtClean="0">
              <a:solidFill>
                <a:srgbClr val="000000"/>
              </a:solidFill>
              <a:latin typeface="黑体"/>
              <a:cs typeface="黑体" panose="02010609060101010101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2270768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5203" y="1430807"/>
            <a:ext cx="5632286" cy="3046892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17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17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．物质吸收的热量越多，它的比热就越</a:t>
            </a:r>
            <a:r>
              <a:rPr lang="zh-CN" altLang="en-US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大</a:t>
            </a:r>
            <a:r>
              <a:rPr lang="en-US" altLang="zh-CN" sz="217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7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．物质的温度变化越小，它的比热就越</a:t>
            </a:r>
            <a:r>
              <a:rPr lang="zh-CN" altLang="en-US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大</a:t>
            </a:r>
            <a:r>
              <a:rPr lang="en-US" altLang="zh-CN" sz="217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17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．把一个铁块分开，用其中一块测铁的比热，因为质量小了，所以测得的比热值就大了</a:t>
            </a:r>
            <a:endParaRPr lang="en-US" altLang="zh-CN" sz="2170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．单位质量的某种物质温度升高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170" smtClean="0">
                <a:solidFill>
                  <a:srgbClr val="000000"/>
                </a:solidFill>
                <a:latin typeface="MS Shell Dlg" pitchFamily="18" charset="0"/>
                <a:cs typeface="MS Shell Dlg" pitchFamily="18" charset="0"/>
              </a:rPr>
              <a:t>℃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吸收的热量越少，比热就越小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2075204" y="875289"/>
            <a:ext cx="3738203" cy="567239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4080"/>
              </a:lnSpc>
            </a:pPr>
            <a:r>
              <a:rPr lang="en-US" altLang="zh-CN" sz="217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zh-CN" sz="217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判断下列说法中正确的是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7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   ]</a:t>
            </a:r>
          </a:p>
        </p:txBody>
      </p:sp>
      <p:sp>
        <p:nvSpPr>
          <p:cNvPr id="10" name="矩形 9"/>
          <p:cNvSpPr/>
          <p:nvPr/>
        </p:nvSpPr>
        <p:spPr>
          <a:xfrm>
            <a:off x="5426498" y="972008"/>
            <a:ext cx="351378" cy="3685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7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en-US" sz="1645"/>
          </a:p>
        </p:txBody>
      </p:sp>
      <p:sp>
        <p:nvSpPr>
          <p:cNvPr id="4" name="矩形 3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2532867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0442" y="944678"/>
            <a:ext cx="5996834" cy="515943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、关于搓手与哈气取暖背后物理知识有何不同？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1630443" y="1979323"/>
            <a:ext cx="6079169" cy="990432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、夏天“枪手”气雾杀虫剂喷洒了会后，手会感觉到盛杀虫剂的金属罐变凉了。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1630443" y="3430076"/>
            <a:ext cx="5982027" cy="990432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、请你联系所学的物理知识，至少提出两种化雪的办法，并说明依据。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1151467" y="281076"/>
            <a:ext cx="421590" cy="413351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US" altLang="zh-CN" sz="3290" smtClean="0">
                <a:latin typeface="黑体" panose="02010609060101010101" charset="-122"/>
                <a:cs typeface="黑体" panose="02010609060101010101" charset="-122"/>
              </a:rPr>
              <a:t>：</a:t>
            </a:r>
            <a:endParaRPr lang="en-US" altLang="zh-CN" sz="3290" smtClean="0">
              <a:latin typeface="黑体"/>
              <a:cs typeface="黑体" panose="02010609060101010101" charset="-122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2109416" y="1462001"/>
            <a:ext cx="5578450" cy="413351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US" altLang="zh-CN" sz="217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搓手是机械能转化为内能，哈气是液化放热。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2109416" y="2890262"/>
            <a:ext cx="3347070" cy="413351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US" altLang="zh-CN" sz="217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气体对外做功，内能减小。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2109417" y="4329770"/>
            <a:ext cx="3625993" cy="413351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US" altLang="zh-CN" sz="217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做功的方法，热传递的方法。</a:t>
            </a:r>
          </a:p>
        </p:txBody>
      </p:sp>
      <p:sp>
        <p:nvSpPr>
          <p:cNvPr id="4" name="矩形 3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130768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1596041" y="2175206"/>
            <a:ext cx="5889683" cy="2118946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17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物体的温度越高，它含有的热量就越多</a:t>
            </a:r>
            <a:endParaRPr lang="en-US" altLang="zh-CN" sz="217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热量总是由内能大的物体传递给内能小的物体</a:t>
            </a:r>
          </a:p>
          <a:p>
            <a:pPr>
              <a:lnSpc>
                <a:spcPts val="444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一块冰熔化成的水后，内能增加</a:t>
            </a:r>
          </a:p>
          <a:p>
            <a:pPr>
              <a:lnSpc>
                <a:spcPts val="444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物体的机械能越大，内能也越大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1595474" y="956492"/>
            <a:ext cx="5717912" cy="1118672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、下列关于温度、内能、热量的说法中，正确</a:t>
            </a:r>
          </a:p>
          <a:p>
            <a:pPr>
              <a:lnSpc>
                <a:spcPts val="468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的是：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　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　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8" name="矩形 7"/>
          <p:cNvSpPr/>
          <p:nvPr/>
        </p:nvSpPr>
        <p:spPr>
          <a:xfrm>
            <a:off x="2735651" y="1604846"/>
            <a:ext cx="389850" cy="460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3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en-US" sz="2095"/>
          </a:p>
        </p:txBody>
      </p:sp>
      <p:sp>
        <p:nvSpPr>
          <p:cNvPr id="4" name="矩形 3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2087587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1811302" y="1014448"/>
            <a:ext cx="5522702" cy="3714767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、小明的爸爸在打桩队工作，爸爸告诉他，铁桩被打入地下时顶端很烫，不能乱碰</a:t>
            </a:r>
            <a:r>
              <a:rPr lang="zh-CN" altLang="en-US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。</a:t>
            </a:r>
            <a:r>
              <a:rPr lang="en-US" altLang="zh-CN" sz="2170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铁桩发热时内能</a:t>
            </a:r>
            <a:r>
              <a:rPr lang="en-US" altLang="zh-CN" sz="2170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en-US" altLang="zh-CN" sz="2170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，这是利用</a:t>
            </a:r>
            <a:r>
              <a:rPr lang="en-US" altLang="zh-CN" sz="2170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en-US" altLang="zh-CN" sz="2170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实现的。小明在一试管里装入质量为了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100g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的干燥沙子进行模拟实验，用软木塞把管口封住，在中间插入温度计，测得此时沙的温度为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MS Shell Dlg" pitchFamily="18" charset="0"/>
              </a:rPr>
              <a:t>℃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，然后用手指捏住试管上下晃动。过了一会儿，发现温度计的示数变为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23</a:t>
            </a:r>
            <a:r>
              <a:rPr lang="en-US" altLang="zh-CN" sz="217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MS Shell Dlg" pitchFamily="18" charset="0"/>
              </a:rPr>
              <a:t>℃</a:t>
            </a:r>
            <a:r>
              <a:rPr lang="en-US" altLang="zh-CN" sz="217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zh-CN" sz="2170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沙子的比热为</a:t>
            </a:r>
            <a:endParaRPr lang="en-US" altLang="zh-CN" sz="2170" smtClean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黑体" panose="02010609060101010101" charset="-122"/>
            </a:endParaRPr>
          </a:p>
          <a:p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0.92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×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en-US" altLang="zh-CN" sz="17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J/</a:t>
            </a:r>
            <a:r>
              <a:rPr lang="zh-CN" altLang="en-US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㎏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·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MS Shell Dlg" pitchFamily="18" charset="0"/>
              </a:rPr>
              <a:t>℃</a:t>
            </a:r>
            <a:r>
              <a:rPr lang="zh-CN" altLang="en-US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en-US" altLang="zh-CN" sz="217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170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沙子增加了多少内能？</a:t>
            </a:r>
            <a:endParaRPr lang="en-US" altLang="zh-CN" sz="2170" smtClean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黑体" panose="02010609060101010101" charset="-122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3570561" y="1575613"/>
            <a:ext cx="2976777" cy="413351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US" altLang="zh-CN" sz="2170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增加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altLang="zh-CN" sz="2170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做功</a:t>
            </a:r>
            <a:endParaRPr lang="en-US" altLang="zh-CN" sz="2170" smtClean="0">
              <a:solidFill>
                <a:srgbClr val="FF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399396" y="3978322"/>
            <a:ext cx="620683" cy="3685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7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276J</a:t>
            </a:r>
            <a:endParaRPr lang="zh-CN" altLang="en-US" sz="1645"/>
          </a:p>
        </p:txBody>
      </p:sp>
      <p:sp>
        <p:nvSpPr>
          <p:cNvPr id="4" name="矩形 3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2598929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3750" y="1989933"/>
            <a:ext cx="5842000" cy="709329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．物体的内能增加，它的温度一定升高</a:t>
            </a:r>
          </a:p>
          <a:p>
            <a:pPr>
              <a:lnSpc>
                <a:spcPct val="10000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．物体温度升高，内能一定增大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2063801" y="3631782"/>
            <a:ext cx="2975173" cy="990432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endParaRPr lang="en-US" altLang="zh-CN" sz="217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．通电的灯泡温度升高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2063799" y="4510193"/>
            <a:ext cx="3544240" cy="515943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放在杯中的热水慢慢变凉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2063800" y="963627"/>
            <a:ext cx="3765454" cy="1043267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、下列说法中正确的是（  ）</a:t>
            </a:r>
          </a:p>
          <a:p>
            <a:pPr>
              <a:lnSpc>
                <a:spcPct val="10000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．温度为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170" smtClean="0">
                <a:solidFill>
                  <a:srgbClr val="000000"/>
                </a:solidFill>
                <a:latin typeface="MS Shell Dlg" pitchFamily="18" charset="0"/>
                <a:cs typeface="MS Shell Dlg" pitchFamily="18" charset="0"/>
              </a:rPr>
              <a:t>℃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的物体没有内能</a:t>
            </a:r>
          </a:p>
          <a:p>
            <a:pPr>
              <a:lnSpc>
                <a:spcPct val="10000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．温度高的物体内能一定大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2063800" y="2777922"/>
            <a:ext cx="5087931" cy="1400800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84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en-US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17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下列过程是热传递改变内能的是（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  <a:p>
            <a:pPr>
              <a:lnSpc>
                <a:spcPts val="336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．反复折弯的铁丝变热</a:t>
            </a:r>
          </a:p>
          <a:p>
            <a:pPr>
              <a:lnSpc>
                <a:spcPts val="336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微波炉将食物烤热</a:t>
            </a:r>
          </a:p>
        </p:txBody>
      </p:sp>
      <p:sp>
        <p:nvSpPr>
          <p:cNvPr id="10" name="矩形 9"/>
          <p:cNvSpPr/>
          <p:nvPr/>
        </p:nvSpPr>
        <p:spPr>
          <a:xfrm>
            <a:off x="5222593" y="963380"/>
            <a:ext cx="351378" cy="3685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7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en-US" sz="1645"/>
          </a:p>
        </p:txBody>
      </p:sp>
      <p:sp>
        <p:nvSpPr>
          <p:cNvPr id="11" name="矩形 10"/>
          <p:cNvSpPr/>
          <p:nvPr/>
        </p:nvSpPr>
        <p:spPr>
          <a:xfrm>
            <a:off x="6544451" y="2846100"/>
            <a:ext cx="351378" cy="3685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7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en-US" sz="1645"/>
          </a:p>
        </p:txBody>
      </p:sp>
      <p:sp>
        <p:nvSpPr>
          <p:cNvPr id="4" name="矩形 3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3482970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2344" y="1048917"/>
            <a:ext cx="3826368" cy="515943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．温度高的物体含有的热量多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2052344" y="1558923"/>
            <a:ext cx="5485476" cy="709329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．热量可以自发地从低温物体传给高温物体</a:t>
            </a:r>
          </a:p>
          <a:p>
            <a:pPr>
              <a:lnSpc>
                <a:spcPct val="10000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．物体温度不变，内能一定不变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2075204" y="2108741"/>
            <a:ext cx="5499904" cy="515943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．热量的单位与内能的单位相同，都是焦耳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2052344" y="598493"/>
            <a:ext cx="3765454" cy="592887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43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en-US" sz="2170" smtClean="0">
                <a:solidFill>
                  <a:srgbClr val="000000"/>
                </a:solidFill>
                <a:latin typeface="黑体" panose="0201060906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17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下列说法中正确的是（  ）</a:t>
            </a:r>
            <a:endParaRPr lang="en-US" altLang="zh-CN" sz="2170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2075205" y="2980232"/>
            <a:ext cx="4105291" cy="515943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．物质的温度越高，其比热越大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2075204" y="3407586"/>
            <a:ext cx="4648708" cy="709329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．物质含有的热量越多，比热容越大</a:t>
            </a:r>
          </a:p>
          <a:p>
            <a:pPr>
              <a:lnSpc>
                <a:spcPct val="10000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．物质的质量越大，其比热越大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2059964" y="4023775"/>
            <a:ext cx="4663136" cy="515943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．物质的比热与它的质量、温度无关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2075205" y="2496646"/>
            <a:ext cx="5438989" cy="592887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43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CN" altLang="en-US" sz="2170" smtClean="0">
                <a:solidFill>
                  <a:srgbClr val="000000"/>
                </a:solidFill>
                <a:latin typeface="黑体" panose="0201060906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17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关于比热容的下列说法中正确的是（  ）</a:t>
            </a:r>
            <a:endParaRPr lang="en-US" altLang="zh-CN" sz="2170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209752" y="710342"/>
            <a:ext cx="351378" cy="3685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7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en-US" sz="1645"/>
          </a:p>
        </p:txBody>
      </p:sp>
      <p:sp>
        <p:nvSpPr>
          <p:cNvPr id="14" name="矩形 13"/>
          <p:cNvSpPr/>
          <p:nvPr/>
        </p:nvSpPr>
        <p:spPr>
          <a:xfrm>
            <a:off x="6920794" y="2607951"/>
            <a:ext cx="351378" cy="3685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7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en-US" sz="1645"/>
          </a:p>
        </p:txBody>
      </p:sp>
      <p:sp>
        <p:nvSpPr>
          <p:cNvPr id="4" name="矩形 3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3542605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470785" y="3415214"/>
            <a:ext cx="6306497" cy="865954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607633" y="910239"/>
            <a:ext cx="5842910" cy="964784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　　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常见的物质是由极其微小的粒子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——</a:t>
            </a:r>
            <a:r>
              <a:rPr lang="en-US" altLang="zh-CN" sz="20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分子</a:t>
            </a:r>
            <a:r>
              <a:rPr lang="en-US" altLang="zh-CN" sz="2095" err="1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、原子构成的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lang="en-US" altLang="zh-CN" sz="2095" smtClean="0">
              <a:solidFill>
                <a:srgbClr val="000000"/>
              </a:solidFill>
              <a:latin typeface="黑体"/>
              <a:cs typeface="黑体" panose="02010609060101010101" charset="-122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1622875" y="1704529"/>
            <a:ext cx="5811729" cy="964784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　　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分子如此之小，人们通常以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17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95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095" err="1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为单位来量度分子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2098571" y="2464430"/>
            <a:ext cx="5238471" cy="964784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．扩散：不同的物质在互相接触时，</a:t>
            </a:r>
            <a:r>
              <a:rPr lang="en-US" altLang="zh-CN" sz="2095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彼此进入对方的现象，叫做扩散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1607633" y="3448754"/>
            <a:ext cx="6194003" cy="810895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US" altLang="zh-CN" sz="2095" smtClean="0">
                <a:solidFill>
                  <a:srgbClr val="0066CC"/>
                </a:solidFill>
                <a:latin typeface="黑体" panose="02010609060101010101" charset="-122"/>
                <a:cs typeface="黑体" panose="02010609060101010101" charset="-122"/>
              </a:rPr>
              <a:t>　　分子的运动跟温度有关，温度越高，分子运动</a:t>
            </a:r>
            <a:endParaRPr lang="en-US" altLang="zh-CN" sz="2095" smtClean="0">
              <a:solidFill>
                <a:srgbClr val="0066CC"/>
              </a:solidFill>
              <a:latin typeface="黑体"/>
              <a:cs typeface="黑体" panose="02010609060101010101" charset="-122"/>
            </a:endParaRPr>
          </a:p>
          <a:p>
            <a:pPr>
              <a:lnSpc>
                <a:spcPts val="3240"/>
              </a:lnSpc>
            </a:pPr>
            <a:r>
              <a:rPr lang="en-US" altLang="zh-CN" sz="2095" smtClean="0">
                <a:solidFill>
                  <a:srgbClr val="0066CC"/>
                </a:solidFill>
                <a:latin typeface="黑体" panose="02010609060101010101" charset="-122"/>
                <a:cs typeface="黑体" panose="02010609060101010101" charset="-122"/>
              </a:rPr>
              <a:t>越剧烈。我们把分子无规则运动叫做分子的</a:t>
            </a:r>
            <a:r>
              <a:rPr lang="en-US" altLang="zh-CN" sz="2095" smtClean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热运动</a:t>
            </a:r>
            <a:r>
              <a:rPr lang="en-US" altLang="zh-CN" sz="2095" smtClean="0">
                <a:solidFill>
                  <a:srgbClr val="0066CC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2098571" y="4088334"/>
            <a:ext cx="5305631" cy="964784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分子之间既有引力又有斥力，</a:t>
            </a:r>
            <a:r>
              <a:rPr lang="en-US" altLang="zh-CN" sz="2095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引力和斥力同时存在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</a:p>
        </p:txBody>
      </p:sp>
      <p:sp>
        <p:nvSpPr>
          <p:cNvPr id="3" name="矩形 2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  <p:sp>
        <p:nvSpPr>
          <p:cNvPr id="4" name="矩形 3"/>
          <p:cNvSpPr/>
          <p:nvPr/>
        </p:nvSpPr>
        <p:spPr>
          <a:xfrm>
            <a:off x="3352167" y="347518"/>
            <a:ext cx="2099945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一、分子热运动</a:t>
            </a:r>
          </a:p>
        </p:txBody>
      </p:sp>
    </p:spTree>
    <p:extLst>
      <p:ext uri="{BB962C8B-B14F-4D97-AF65-F5344CB8AC3E}">
        <p14:creationId xmlns:p14="http://schemas.microsoft.com/office/powerpoint/2010/main" val="233803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49758" y="2249231"/>
            <a:ext cx="2348400" cy="503119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．甲金属的比热大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4698158" y="2249231"/>
            <a:ext cx="2199320" cy="503119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乙金属的比热大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1949757" y="3691737"/>
            <a:ext cx="2064668" cy="1041728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．热量减少了</a:t>
            </a:r>
          </a:p>
          <a:p>
            <a:pPr>
              <a:lnSpc>
                <a:spcPts val="42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．机械能减少了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4470025" y="3691737"/>
            <a:ext cx="1675139" cy="1041728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比热变小了</a:t>
            </a:r>
          </a:p>
          <a:p>
            <a:pPr>
              <a:lnSpc>
                <a:spcPts val="42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内能减少了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1949757" y="1006634"/>
            <a:ext cx="5655394" cy="1331038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CN" altLang="en-US" sz="2095" smtClean="0">
                <a:solidFill>
                  <a:srgbClr val="000000"/>
                </a:solidFill>
                <a:latin typeface="黑体" panose="0201060906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0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质量相等的甲、乙两种不同的金属，加热到</a:t>
            </a:r>
            <a:endParaRPr lang="en-US" altLang="zh-CN" sz="20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相同的温度，然后分别投入质量相等、温度相同</a:t>
            </a:r>
          </a:p>
          <a:p>
            <a:pPr>
              <a:lnSpc>
                <a:spcPct val="1000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的冷水中，结果投入乙金属的杯内水温高，这是</a:t>
            </a:r>
          </a:p>
          <a:p>
            <a:pPr>
              <a:lnSpc>
                <a:spcPct val="100000"/>
              </a:lnSpc>
            </a:pPr>
            <a:r>
              <a:rPr lang="en-US" altLang="zh-CN" sz="20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因为（  ）</a:t>
            </a:r>
            <a:endParaRPr lang="en-US" altLang="zh-CN" sz="20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1949757" y="2665338"/>
            <a:ext cx="5826916" cy="1041728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．甲、乙的比热相等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两金属的比热无法判断</a:t>
            </a:r>
          </a:p>
          <a:p>
            <a:pPr>
              <a:lnSpc>
                <a:spcPts val="42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CN" altLang="en-US" sz="2095" smtClean="0">
                <a:solidFill>
                  <a:srgbClr val="000000"/>
                </a:solidFill>
                <a:latin typeface="黑体" panose="02010609060101010101" charset="-122"/>
                <a:cs typeface="Times New Roman" panose="02020603050405020304" pitchFamily="18" charset="0"/>
              </a:rPr>
              <a:t>、</a:t>
            </a:r>
            <a:r>
              <a:rPr lang="en-US" altLang="zh-CN" sz="20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一铁块的温度降低了，说明它的（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</p:txBody>
      </p:sp>
      <p:sp>
        <p:nvSpPr>
          <p:cNvPr id="11" name="矩形 10"/>
          <p:cNvSpPr/>
          <p:nvPr/>
        </p:nvSpPr>
        <p:spPr>
          <a:xfrm>
            <a:off x="2735016" y="1885920"/>
            <a:ext cx="338554" cy="3685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7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CN" altLang="en-US" sz="1645"/>
          </a:p>
        </p:txBody>
      </p:sp>
      <p:sp>
        <p:nvSpPr>
          <p:cNvPr id="12" name="矩形 11"/>
          <p:cNvSpPr/>
          <p:nvPr/>
        </p:nvSpPr>
        <p:spPr>
          <a:xfrm>
            <a:off x="6396284" y="3217204"/>
            <a:ext cx="351378" cy="3685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7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en-US" sz="1645"/>
          </a:p>
        </p:txBody>
      </p:sp>
      <p:sp>
        <p:nvSpPr>
          <p:cNvPr id="4" name="矩形 3"/>
          <p:cNvSpPr/>
          <p:nvPr/>
        </p:nvSpPr>
        <p:spPr>
          <a:xfrm>
            <a:off x="299722" y="92672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1743391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7463" y="2862834"/>
            <a:ext cx="5655394" cy="2118946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endParaRPr lang="en-US" altLang="zh-CN" sz="217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、一滴水从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200m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高空匀速落到地面，若它所</a:t>
            </a:r>
          </a:p>
          <a:p>
            <a:pPr>
              <a:lnSpc>
                <a:spcPts val="444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做的功的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％转化为水的内能，这滴水的温度</a:t>
            </a:r>
          </a:p>
          <a:p>
            <a:pPr>
              <a:lnSpc>
                <a:spcPts val="444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升高多少度？（</a:t>
            </a:r>
            <a:r>
              <a:rPr lang="en-US" altLang="zh-CN" sz="217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=10N/kg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1687464" y="740591"/>
            <a:ext cx="6198813" cy="2532392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84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、下列现象与对应的能的转化正确的是（</a:t>
            </a:r>
            <a:r>
              <a:rPr lang="en-US" altLang="zh-CN" sz="217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．火车过后，铁轨发热是机械能转化为内能</a:t>
            </a:r>
          </a:p>
          <a:p>
            <a:pPr>
              <a:lnSpc>
                <a:spcPct val="15000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．太阳灶使物体发热是光能转化为内能</a:t>
            </a:r>
          </a:p>
          <a:p>
            <a:pPr>
              <a:lnSpc>
                <a:spcPct val="15000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．电熨斗通电发热是电能转化为内能</a:t>
            </a:r>
          </a:p>
          <a:p>
            <a:pPr>
              <a:lnSpc>
                <a:spcPct val="15000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．生石灰加水发热是化学能转化为内能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5141334" y="4455899"/>
            <a:ext cx="766235" cy="515943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0.24</a:t>
            </a:r>
            <a:r>
              <a:rPr lang="en-US" altLang="zh-CN" sz="2170" smtClean="0">
                <a:solidFill>
                  <a:srgbClr val="FF0000"/>
                </a:solidFill>
                <a:latin typeface="MS Shell Dlg" pitchFamily="18" charset="0"/>
                <a:cs typeface="MS Shell Dlg" pitchFamily="18" charset="0"/>
              </a:rPr>
              <a:t>℃</a:t>
            </a:r>
          </a:p>
        </p:txBody>
      </p:sp>
      <p:sp>
        <p:nvSpPr>
          <p:cNvPr id="8" name="矩形 7"/>
          <p:cNvSpPr/>
          <p:nvPr/>
        </p:nvSpPr>
        <p:spPr>
          <a:xfrm>
            <a:off x="6863787" y="808719"/>
            <a:ext cx="825867" cy="3685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7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</a:t>
            </a:r>
            <a:endParaRPr lang="zh-CN" altLang="en-US" sz="1645"/>
          </a:p>
        </p:txBody>
      </p:sp>
      <p:sp>
        <p:nvSpPr>
          <p:cNvPr id="4" name="矩形 3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3289470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3"/>
          <p:cNvSpPr/>
          <p:nvPr/>
        </p:nvSpPr>
        <p:spPr>
          <a:xfrm>
            <a:off x="1949366" y="866698"/>
            <a:ext cx="5190714" cy="1894751"/>
          </a:xfrm>
          <a:custGeom>
            <a:avLst/>
            <a:gdLst>
              <a:gd name="connsiteX0" fmla="*/ 0 w 5780532"/>
              <a:gd name="connsiteY0" fmla="*/ 356616 h 2139695"/>
              <a:gd name="connsiteX1" fmla="*/ 356616 w 5780532"/>
              <a:gd name="connsiteY1" fmla="*/ 0 h 2139695"/>
              <a:gd name="connsiteX2" fmla="*/ 5423916 w 5780532"/>
              <a:gd name="connsiteY2" fmla="*/ 0 h 2139695"/>
              <a:gd name="connsiteX3" fmla="*/ 5780532 w 5780532"/>
              <a:gd name="connsiteY3" fmla="*/ 356616 h 2139695"/>
              <a:gd name="connsiteX4" fmla="*/ 5780532 w 5780532"/>
              <a:gd name="connsiteY4" fmla="*/ 1783079 h 2139695"/>
              <a:gd name="connsiteX5" fmla="*/ 5423916 w 5780532"/>
              <a:gd name="connsiteY5" fmla="*/ 2139695 h 2139695"/>
              <a:gd name="connsiteX6" fmla="*/ 356616 w 5780532"/>
              <a:gd name="connsiteY6" fmla="*/ 2139695 h 2139695"/>
              <a:gd name="connsiteX7" fmla="*/ 0 w 5780532"/>
              <a:gd name="connsiteY7" fmla="*/ 1783079 h 2139695"/>
              <a:gd name="connsiteX8" fmla="*/ 0 w 5780532"/>
              <a:gd name="connsiteY8" fmla="*/ 356616 h 213969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</a:cxnLst>
            <a:rect l="l" t="t" r="r" b="b"/>
            <a:pathLst>
              <a:path w="5780532" h="2139695">
                <a:moveTo>
                  <a:pt x="0" y="356616"/>
                </a:moveTo>
                <a:cubicBezTo>
                  <a:pt x="190" y="160134"/>
                  <a:pt x="159753" y="571"/>
                  <a:pt x="356616" y="0"/>
                </a:cubicBezTo>
                <a:lnTo>
                  <a:pt x="5423916" y="0"/>
                </a:lnTo>
                <a:cubicBezTo>
                  <a:pt x="5620714" y="571"/>
                  <a:pt x="5780277" y="160134"/>
                  <a:pt x="5780532" y="356616"/>
                </a:cubicBezTo>
                <a:lnTo>
                  <a:pt x="5780532" y="1783079"/>
                </a:lnTo>
                <a:cubicBezTo>
                  <a:pt x="5780277" y="1979371"/>
                  <a:pt x="5620714" y="2138933"/>
                  <a:pt x="5423916" y="2139695"/>
                </a:cubicBezTo>
                <a:lnTo>
                  <a:pt x="356616" y="2139695"/>
                </a:lnTo>
                <a:cubicBezTo>
                  <a:pt x="159753" y="2138933"/>
                  <a:pt x="190" y="1979371"/>
                  <a:pt x="0" y="1783079"/>
                </a:cubicBezTo>
                <a:lnTo>
                  <a:pt x="0" y="356616"/>
                </a:lnTo>
              </a:path>
            </a:pathLst>
          </a:custGeom>
          <a:solidFill>
            <a:srgbClr val="FFDB9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106" tIns="41053" rIns="82106" bIns="41053" rtlCol="0" anchor="ctr"/>
          <a:lstStyle/>
          <a:p>
            <a:pPr algn="ctr"/>
            <a:endParaRPr lang="zh-CN" altLang="en-US" sz="1645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49757" y="866473"/>
            <a:ext cx="5245910" cy="1945584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143629" y="899693"/>
            <a:ext cx="4847481" cy="939136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　　分子间距决定了分子间的作用力，从</a:t>
            </a:r>
          </a:p>
          <a:p>
            <a:pPr>
              <a:lnSpc>
                <a:spcPts val="1200"/>
              </a:lnSpc>
            </a:pPr>
            <a:endParaRPr lang="en-US" altLang="zh-CN" sz="1645" smtClean="0"/>
          </a:p>
          <a:p>
            <a:pPr>
              <a:lnSpc>
                <a:spcPts val="30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而决定了固体、液体和气体的特征。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2143629" y="1709415"/>
            <a:ext cx="4847481" cy="939136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　　气体分子之间的距离就很远，彼此之</a:t>
            </a:r>
          </a:p>
          <a:p>
            <a:pPr>
              <a:lnSpc>
                <a:spcPts val="1200"/>
              </a:lnSpc>
            </a:pPr>
            <a:endParaRPr lang="en-US" altLang="zh-CN" sz="1645" smtClean="0"/>
          </a:p>
          <a:p>
            <a:pPr>
              <a:lnSpc>
                <a:spcPts val="30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间几乎没有相互作用力。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2154423" y="2812313"/>
            <a:ext cx="4835512" cy="1975830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95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　　5.分子动理论的初步知识：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常见的</a:t>
            </a:r>
            <a:r>
              <a:rPr lang="zh-CN" altLang="en-US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lang="en-US" altLang="zh-CN" sz="20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质是由分子、原子构成的；物质内的分子</a:t>
            </a:r>
            <a:endParaRPr lang="en-US" altLang="zh-CN" sz="20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在不停地做热运动；分子之间存在引力和</a:t>
            </a:r>
            <a:endParaRPr lang="en-US" altLang="zh-CN" sz="20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斥力。</a:t>
            </a:r>
            <a:endParaRPr lang="en-US" altLang="zh-CN" sz="20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3810141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668218" y="2080539"/>
            <a:ext cx="1779048" cy="1574462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823604" y="2046799"/>
            <a:ext cx="1653602" cy="1551969"/>
          </a:xfrm>
          <a:prstGeom prst="rect">
            <a:avLst/>
          </a:prstGeom>
          <a:noFill/>
        </p:spPr>
      </p:pic>
      <p:sp>
        <p:nvSpPr>
          <p:cNvPr id="7" name="TextBox 1"/>
          <p:cNvSpPr txBox="1"/>
          <p:nvPr/>
        </p:nvSpPr>
        <p:spPr>
          <a:xfrm>
            <a:off x="2012169" y="622178"/>
            <a:ext cx="5372791" cy="1492236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1</a:t>
            </a:r>
            <a:r>
              <a:rPr lang="en-US" altLang="zh-CN" sz="2095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</a:rPr>
              <a:t>．从图片可以看出，</a:t>
            </a:r>
            <a:r>
              <a:rPr lang="en-US" altLang="zh-CN" sz="2095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</a:rPr>
              <a:t>电子显微镜下的金分子之间存在缝隙，那为什么金不容易被压缩</a:t>
            </a:r>
          </a:p>
          <a:p>
            <a:pPr>
              <a:lnSpc>
                <a:spcPct val="150000"/>
              </a:lnSpc>
            </a:pPr>
            <a:r>
              <a:rPr lang="en-US" altLang="zh-CN" sz="2095" err="1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</a:rPr>
              <a:t>呢？你有什么办法证明分子之间存在缝隙呢？</a:t>
            </a:r>
            <a:endParaRPr lang="en-US" altLang="zh-CN" sz="2095" smtClean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  <a:cs typeface="黑体" panose="02010609060101010101" charset="-122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3683189" y="3655000"/>
            <a:ext cx="2308324" cy="349230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1795" smtClean="0">
                <a:solidFill>
                  <a:srgbClr val="44546A"/>
                </a:solidFill>
                <a:latin typeface="黑体" panose="02010609060101010101" charset="-122"/>
                <a:cs typeface="黑体" panose="02010609060101010101" charset="-122"/>
              </a:rPr>
              <a:t>电子显微镜下的金分子</a:t>
            </a:r>
            <a:endParaRPr lang="en-US" altLang="zh-CN" sz="1795" smtClean="0">
              <a:solidFill>
                <a:srgbClr val="44546A"/>
              </a:solidFill>
              <a:latin typeface="黑体"/>
              <a:cs typeface="黑体" panose="02010609060101010101" charset="-122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2040990" y="3969891"/>
            <a:ext cx="5414944" cy="913488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分子间有相互的引力，</a:t>
            </a:r>
            <a:r>
              <a:rPr lang="en-US" altLang="zh-CN" sz="2095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10ml</a:t>
            </a:r>
            <a:r>
              <a:rPr lang="en-US" altLang="zh-CN" sz="2095" smtClean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的水和</a:t>
            </a:r>
            <a:r>
              <a:rPr lang="en-US" altLang="zh-CN" sz="2095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10ml</a:t>
            </a:r>
            <a:r>
              <a:rPr lang="en-US" altLang="zh-CN" sz="2095" smtClean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的酒精</a:t>
            </a:r>
            <a:endParaRPr lang="en-US" altLang="zh-CN" sz="2095" smtClean="0">
              <a:solidFill>
                <a:srgbClr val="CC0000"/>
              </a:solidFill>
              <a:latin typeface="黑体"/>
              <a:cs typeface="黑体" panose="02010609060101010101" charset="-122"/>
            </a:endParaRPr>
          </a:p>
          <a:p>
            <a:pPr>
              <a:lnSpc>
                <a:spcPts val="3240"/>
              </a:lnSpc>
            </a:pPr>
            <a:r>
              <a:rPr lang="en-US" altLang="zh-CN" sz="2095" smtClean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混合，总体积小球</a:t>
            </a:r>
            <a:r>
              <a:rPr lang="en-US" altLang="zh-CN" sz="2095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20ml</a:t>
            </a:r>
            <a:r>
              <a:rPr lang="en-US" altLang="zh-CN" sz="2095" smtClean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，说明分子间有缝隙。</a:t>
            </a:r>
          </a:p>
        </p:txBody>
      </p:sp>
      <p:sp>
        <p:nvSpPr>
          <p:cNvPr id="3" name="矩形 2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23472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1607044" y="3567436"/>
            <a:ext cx="5928924" cy="1426448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　　</a:t>
            </a:r>
            <a:r>
              <a:rPr lang="en-US" altLang="zh-CN" sz="20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20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．“破镜不能重圆”是因为将玻璃合起来时，镜子断裂处绝大多数分子距离过大，分子间几乎没有</a:t>
            </a:r>
            <a:r>
              <a:rPr lang="en-US" altLang="zh-CN" sz="2095" smtClean="0">
                <a:solidFill>
                  <a:srgbClr val="CC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相互作用的力</a:t>
            </a:r>
            <a:r>
              <a:rPr lang="en-US" altLang="zh-CN" sz="20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。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1606903" y="740816"/>
            <a:ext cx="6137934" cy="2767200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ct val="150000"/>
              </a:lnSpc>
              <a:tabLst>
                <a:tab pos="198120" algn="l"/>
              </a:tabLst>
            </a:pPr>
            <a:r>
              <a:rPr lang="en-US" altLang="zh-CN" sz="20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2</a:t>
            </a:r>
            <a:r>
              <a:rPr lang="en-US" altLang="zh-CN" sz="2095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．小明看到气象播报中提到可吸入颗粒物非常微小，于是他就想到，用可吸入颗粒物进入空气中来说明分子是运动的不是很好吗？他把这个想法告诉给小英，可小英说他的想法是错误的，你认为小明的想法对吗？若是不对，错在哪里？</a:t>
            </a:r>
          </a:p>
          <a:p>
            <a:pPr>
              <a:lnSpc>
                <a:spcPts val="1200"/>
              </a:lnSpc>
            </a:pPr>
            <a:endParaRPr lang="en-US" altLang="zh-CN" sz="2095" smtClean="0">
              <a:solidFill>
                <a:srgbClr val="CC0000"/>
              </a:solidFill>
              <a:latin typeface="宋体" pitchFamily="2" charset="-122"/>
              <a:ea typeface="宋体" pitchFamily="2" charset="-122"/>
              <a:cs typeface="黑体" panose="02010609060101010101" charset="-122"/>
            </a:endParaRPr>
          </a:p>
          <a:p>
            <a:pPr>
              <a:lnSpc>
                <a:spcPts val="1200"/>
              </a:lnSpc>
            </a:pPr>
            <a:r>
              <a:rPr lang="en-US" altLang="zh-CN" sz="2095" smtClean="0">
                <a:solidFill>
                  <a:srgbClr val="CC0000"/>
                </a:solidFill>
                <a:latin typeface="宋体" pitchFamily="2" charset="-122"/>
                <a:ea typeface="宋体" pitchFamily="2" charset="-122"/>
                <a:cs typeface="黑体" panose="02010609060101010101" charset="-122"/>
              </a:rPr>
              <a:t>    不对，因为颗粒物是分子团，不是分子状态。</a:t>
            </a:r>
          </a:p>
        </p:txBody>
      </p:sp>
      <p:sp>
        <p:nvSpPr>
          <p:cNvPr id="3" name="矩形 2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1382018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498697" y="1796921"/>
            <a:ext cx="6146838" cy="2822785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573422" y="674769"/>
            <a:ext cx="5996834" cy="990432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　　</a:t>
            </a:r>
            <a:r>
              <a:rPr lang="en-US" altLang="zh-CN" sz="217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．下表归纳了固、液、气三态物质宏观和微</a:t>
            </a:r>
            <a:endParaRPr lang="en-US" altLang="zh-CN" sz="2170" smtClean="0">
              <a:solidFill>
                <a:srgbClr val="000000"/>
              </a:solidFill>
              <a:latin typeface="黑体"/>
              <a:cs typeface="黑体" panose="02010609060101010101" charset="-122"/>
            </a:endParaRPr>
          </a:p>
          <a:p>
            <a:pPr>
              <a:lnSpc>
                <a:spcPts val="3720"/>
              </a:lnSpc>
            </a:pPr>
            <a:r>
              <a:rPr lang="en-US" altLang="zh-CN" sz="217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观的特性，请完成这个表格。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2399704" y="2903905"/>
            <a:ext cx="557845" cy="413351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US" altLang="zh-CN" sz="2170" smtClean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较小</a:t>
            </a:r>
            <a:endParaRPr lang="en-US" altLang="zh-CN" sz="2170" smtClean="0">
              <a:solidFill>
                <a:srgbClr val="CC0000"/>
              </a:solidFill>
              <a:latin typeface="黑体"/>
              <a:cs typeface="黑体" panose="02010609060101010101" charset="-122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3215620" y="4016525"/>
            <a:ext cx="557845" cy="413351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US" altLang="zh-CN" sz="2170" smtClean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很小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5678917" y="2744062"/>
            <a:ext cx="557845" cy="1913761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US" altLang="zh-CN" sz="2170" smtClean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</a:p>
          <a:p>
            <a:pPr>
              <a:lnSpc>
                <a:spcPts val="1200"/>
              </a:lnSpc>
            </a:pPr>
            <a:endParaRPr lang="en-US" altLang="zh-CN" sz="1645" smtClean="0"/>
          </a:p>
          <a:p>
            <a:pPr>
              <a:lnSpc>
                <a:spcPts val="1200"/>
              </a:lnSpc>
            </a:pPr>
            <a:endParaRPr lang="en-US" altLang="zh-CN" sz="1645" smtClean="0"/>
          </a:p>
          <a:p>
            <a:pPr>
              <a:lnSpc>
                <a:spcPts val="3960"/>
              </a:lnSpc>
            </a:pPr>
            <a:r>
              <a:rPr lang="en-US" altLang="zh-CN" sz="2170" smtClean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没有</a:t>
            </a:r>
          </a:p>
          <a:p>
            <a:pPr>
              <a:lnSpc>
                <a:spcPts val="1200"/>
              </a:lnSpc>
            </a:pPr>
            <a:endParaRPr lang="en-US" altLang="zh-CN" sz="1645" smtClean="0"/>
          </a:p>
          <a:p>
            <a:pPr>
              <a:lnSpc>
                <a:spcPts val="1200"/>
              </a:lnSpc>
            </a:pPr>
            <a:endParaRPr lang="en-US" altLang="zh-CN" sz="1645" smtClean="0"/>
          </a:p>
          <a:p>
            <a:pPr>
              <a:lnSpc>
                <a:spcPts val="2880"/>
              </a:lnSpc>
            </a:pPr>
            <a:r>
              <a:rPr lang="en-US" altLang="zh-CN" sz="2170" smtClean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没有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6716694" y="2744062"/>
            <a:ext cx="557845" cy="1913761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880"/>
              </a:lnSpc>
              <a:tabLst>
                <a:tab pos="137160" algn="l"/>
                <a:tab pos="182880" algn="l"/>
              </a:tabLst>
            </a:pPr>
            <a:r>
              <a:rPr lang="en-US" altLang="zh-CN" sz="1645" smtClean="0"/>
              <a:t>		</a:t>
            </a:r>
            <a:r>
              <a:rPr lang="en-US" altLang="zh-CN" sz="2170" smtClean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</a:p>
          <a:p>
            <a:pPr>
              <a:lnSpc>
                <a:spcPts val="1200"/>
              </a:lnSpc>
            </a:pPr>
            <a:endParaRPr lang="en-US" altLang="zh-CN" sz="1645" smtClean="0"/>
          </a:p>
          <a:p>
            <a:pPr>
              <a:lnSpc>
                <a:spcPts val="1200"/>
              </a:lnSpc>
            </a:pPr>
            <a:endParaRPr lang="en-US" altLang="zh-CN" sz="1645" smtClean="0"/>
          </a:p>
          <a:p>
            <a:pPr>
              <a:lnSpc>
                <a:spcPts val="3960"/>
              </a:lnSpc>
              <a:tabLst>
                <a:tab pos="137160" algn="l"/>
                <a:tab pos="182880" algn="l"/>
              </a:tabLst>
            </a:pPr>
            <a:r>
              <a:rPr lang="en-US" altLang="zh-CN" sz="1645" smtClean="0"/>
              <a:t>	</a:t>
            </a:r>
            <a:r>
              <a:rPr lang="en-US" altLang="zh-CN" sz="2170" smtClean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</a:p>
          <a:p>
            <a:pPr>
              <a:lnSpc>
                <a:spcPts val="1200"/>
              </a:lnSpc>
            </a:pPr>
            <a:endParaRPr lang="en-US" altLang="zh-CN" sz="1645" smtClean="0"/>
          </a:p>
          <a:p>
            <a:pPr>
              <a:lnSpc>
                <a:spcPts val="1200"/>
              </a:lnSpc>
            </a:pPr>
            <a:endParaRPr lang="en-US" altLang="zh-CN" sz="1645" smtClean="0"/>
          </a:p>
          <a:p>
            <a:pPr>
              <a:lnSpc>
                <a:spcPts val="2880"/>
              </a:lnSpc>
              <a:tabLst>
                <a:tab pos="137160" algn="l"/>
                <a:tab pos="182880" algn="l"/>
              </a:tabLst>
            </a:pPr>
            <a:r>
              <a:rPr lang="en-US" altLang="zh-CN" sz="2170" smtClean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没有</a:t>
            </a:r>
          </a:p>
        </p:txBody>
      </p:sp>
      <p:sp>
        <p:nvSpPr>
          <p:cNvPr id="3" name="矩形 2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1798937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3"/>
          <p:cNvSpPr/>
          <p:nvPr/>
        </p:nvSpPr>
        <p:spPr>
          <a:xfrm>
            <a:off x="1628812" y="2248628"/>
            <a:ext cx="6087081" cy="1338740"/>
          </a:xfrm>
          <a:custGeom>
            <a:avLst/>
            <a:gdLst>
              <a:gd name="connsiteX0" fmla="*/ 0 w 6778752"/>
              <a:gd name="connsiteY0" fmla="*/ 251460 h 1511807"/>
              <a:gd name="connsiteX1" fmla="*/ 252983 w 6778752"/>
              <a:gd name="connsiteY1" fmla="*/ 0 h 1511807"/>
              <a:gd name="connsiteX2" fmla="*/ 6527292 w 6778752"/>
              <a:gd name="connsiteY2" fmla="*/ 0 h 1511807"/>
              <a:gd name="connsiteX3" fmla="*/ 6778751 w 6778752"/>
              <a:gd name="connsiteY3" fmla="*/ 251460 h 1511807"/>
              <a:gd name="connsiteX4" fmla="*/ 6778751 w 6778752"/>
              <a:gd name="connsiteY4" fmla="*/ 1260348 h 1511807"/>
              <a:gd name="connsiteX5" fmla="*/ 6527292 w 6778752"/>
              <a:gd name="connsiteY5" fmla="*/ 1511807 h 1511807"/>
              <a:gd name="connsiteX6" fmla="*/ 252983 w 6778752"/>
              <a:gd name="connsiteY6" fmla="*/ 1511807 h 1511807"/>
              <a:gd name="connsiteX7" fmla="*/ 0 w 6778752"/>
              <a:gd name="connsiteY7" fmla="*/ 1260348 h 1511807"/>
              <a:gd name="connsiteX8" fmla="*/ 0 w 6778752"/>
              <a:gd name="connsiteY8" fmla="*/ 251460 h 151180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</a:cxnLst>
            <a:rect l="l" t="t" r="r" b="b"/>
            <a:pathLst>
              <a:path w="6778752" h="1511807">
                <a:moveTo>
                  <a:pt x="0" y="251460"/>
                </a:moveTo>
                <a:cubicBezTo>
                  <a:pt x="126" y="112318"/>
                  <a:pt x="113017" y="-571"/>
                  <a:pt x="252983" y="0"/>
                </a:cubicBezTo>
                <a:lnTo>
                  <a:pt x="6527292" y="0"/>
                </a:lnTo>
                <a:cubicBezTo>
                  <a:pt x="6665861" y="-571"/>
                  <a:pt x="6778751" y="112318"/>
                  <a:pt x="6778751" y="251460"/>
                </a:cubicBezTo>
                <a:lnTo>
                  <a:pt x="6778751" y="1260348"/>
                </a:lnTo>
                <a:cubicBezTo>
                  <a:pt x="6778751" y="1399425"/>
                  <a:pt x="6665861" y="1512316"/>
                  <a:pt x="6527292" y="1511807"/>
                </a:cubicBezTo>
                <a:lnTo>
                  <a:pt x="252983" y="1511807"/>
                </a:lnTo>
                <a:cubicBezTo>
                  <a:pt x="113017" y="1512316"/>
                  <a:pt x="126" y="1399425"/>
                  <a:pt x="0" y="1260348"/>
                </a:cubicBezTo>
                <a:lnTo>
                  <a:pt x="0" y="251460"/>
                </a:lnTo>
              </a:path>
            </a:pathLst>
          </a:custGeom>
          <a:solidFill>
            <a:srgbClr val="FFDB9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106" tIns="41053" rIns="82106" bIns="41053" rtlCol="0" anchor="ctr"/>
          <a:lstStyle/>
          <a:p>
            <a:pPr algn="ctr"/>
            <a:endParaRPr lang="zh-CN" altLang="en-US" sz="1645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628665" y="2203866"/>
            <a:ext cx="6135434" cy="138327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755914" y="2260980"/>
            <a:ext cx="6194003" cy="1426448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　　机械能与整个物体的机械运动情况有关，内能</a:t>
            </a:r>
          </a:p>
          <a:p>
            <a:pPr>
              <a:lnSpc>
                <a:spcPts val="396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与物体内部分子的热运动和分子间的相互作用情况</a:t>
            </a:r>
          </a:p>
          <a:p>
            <a:pPr>
              <a:lnSpc>
                <a:spcPts val="396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有关，所以内能是不同于机械能的另一种形式的能。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1681138" y="902576"/>
            <a:ext cx="5842910" cy="964784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　　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．物体的内能：构成物体的所有分子，其热运动的动能与分子势能的总和，叫做物体的内能。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1755887" y="1765647"/>
            <a:ext cx="3537828" cy="503119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　　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内能的单位是焦耳（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4133215" y="351902"/>
            <a:ext cx="1126490" cy="400527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 algn="ctr">
              <a:lnSpc>
                <a:spcPts val="2760"/>
              </a:lnSpc>
            </a:pPr>
            <a:r>
              <a:rPr lang="en-US" altLang="zh-CN" sz="200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二、内能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1755887" y="3508799"/>
            <a:ext cx="5507110" cy="964784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　　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．一个物体温度降低时内能减少，温度升高时内能增大。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1949758" y="4284785"/>
            <a:ext cx="5305631" cy="503119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　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．改变物体内能的方法：做功和热传递。</a:t>
            </a:r>
          </a:p>
        </p:txBody>
      </p:sp>
      <p:sp>
        <p:nvSpPr>
          <p:cNvPr id="3" name="矩形 2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3600621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3"/>
          <p:cNvSpPr/>
          <p:nvPr/>
        </p:nvSpPr>
        <p:spPr>
          <a:xfrm>
            <a:off x="1503250" y="2722952"/>
            <a:ext cx="6366254" cy="523620"/>
          </a:xfrm>
          <a:custGeom>
            <a:avLst/>
            <a:gdLst>
              <a:gd name="connsiteX0" fmla="*/ 0 w 7089647"/>
              <a:gd name="connsiteY0" fmla="*/ 97536 h 591312"/>
              <a:gd name="connsiteX1" fmla="*/ 99060 w 7089647"/>
              <a:gd name="connsiteY1" fmla="*/ 0 h 591312"/>
              <a:gd name="connsiteX2" fmla="*/ 6990588 w 7089647"/>
              <a:gd name="connsiteY2" fmla="*/ 0 h 591312"/>
              <a:gd name="connsiteX3" fmla="*/ 7089647 w 7089647"/>
              <a:gd name="connsiteY3" fmla="*/ 97536 h 591312"/>
              <a:gd name="connsiteX4" fmla="*/ 7089647 w 7089647"/>
              <a:gd name="connsiteY4" fmla="*/ 492251 h 591312"/>
              <a:gd name="connsiteX5" fmla="*/ 6990588 w 7089647"/>
              <a:gd name="connsiteY5" fmla="*/ 591312 h 591312"/>
              <a:gd name="connsiteX6" fmla="*/ 99060 w 7089647"/>
              <a:gd name="connsiteY6" fmla="*/ 591312 h 591312"/>
              <a:gd name="connsiteX7" fmla="*/ 0 w 7089647"/>
              <a:gd name="connsiteY7" fmla="*/ 492251 h 591312"/>
              <a:gd name="connsiteX8" fmla="*/ 0 w 7089647"/>
              <a:gd name="connsiteY8" fmla="*/ 97536 h 59131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</a:cxnLst>
            <a:rect l="l" t="t" r="r" b="b"/>
            <a:pathLst>
              <a:path w="7089647" h="591312">
                <a:moveTo>
                  <a:pt x="0" y="97536"/>
                </a:moveTo>
                <a:cubicBezTo>
                  <a:pt x="-63" y="43611"/>
                  <a:pt x="44119" y="-571"/>
                  <a:pt x="99060" y="0"/>
                </a:cubicBezTo>
                <a:lnTo>
                  <a:pt x="6990588" y="0"/>
                </a:lnTo>
                <a:cubicBezTo>
                  <a:pt x="7045528" y="-571"/>
                  <a:pt x="7089711" y="43611"/>
                  <a:pt x="7089647" y="97536"/>
                </a:cubicBezTo>
                <a:lnTo>
                  <a:pt x="7089647" y="492251"/>
                </a:lnTo>
                <a:cubicBezTo>
                  <a:pt x="7089711" y="547382"/>
                  <a:pt x="7045528" y="591566"/>
                  <a:pt x="6990588" y="591312"/>
                </a:cubicBezTo>
                <a:lnTo>
                  <a:pt x="99060" y="591312"/>
                </a:lnTo>
                <a:cubicBezTo>
                  <a:pt x="44119" y="591566"/>
                  <a:pt x="-63" y="547382"/>
                  <a:pt x="0" y="492251"/>
                </a:cubicBezTo>
                <a:lnTo>
                  <a:pt x="0" y="97536"/>
                </a:lnTo>
              </a:path>
            </a:pathLst>
          </a:custGeom>
          <a:solidFill>
            <a:srgbClr val="FFDB9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106" tIns="41053" rIns="82106" bIns="41053" rtlCol="0" anchor="ctr"/>
          <a:lstStyle/>
          <a:p>
            <a:pPr algn="ctr"/>
            <a:endParaRPr lang="zh-CN" altLang="en-US" sz="1645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6" name="Freeform 3"/>
          <p:cNvSpPr/>
          <p:nvPr/>
        </p:nvSpPr>
        <p:spPr>
          <a:xfrm>
            <a:off x="1519594" y="3600568"/>
            <a:ext cx="6106239" cy="523620"/>
          </a:xfrm>
          <a:custGeom>
            <a:avLst/>
            <a:gdLst>
              <a:gd name="connsiteX0" fmla="*/ 0 w 6800087"/>
              <a:gd name="connsiteY0" fmla="*/ 97535 h 591311"/>
              <a:gd name="connsiteX1" fmla="*/ 99060 w 6800087"/>
              <a:gd name="connsiteY1" fmla="*/ 0 h 591311"/>
              <a:gd name="connsiteX2" fmla="*/ 6701027 w 6800087"/>
              <a:gd name="connsiteY2" fmla="*/ 0 h 591311"/>
              <a:gd name="connsiteX3" fmla="*/ 6800087 w 6800087"/>
              <a:gd name="connsiteY3" fmla="*/ 97535 h 591311"/>
              <a:gd name="connsiteX4" fmla="*/ 6800087 w 6800087"/>
              <a:gd name="connsiteY4" fmla="*/ 492252 h 591311"/>
              <a:gd name="connsiteX5" fmla="*/ 6701027 w 6800087"/>
              <a:gd name="connsiteY5" fmla="*/ 591311 h 591311"/>
              <a:gd name="connsiteX6" fmla="*/ 99060 w 6800087"/>
              <a:gd name="connsiteY6" fmla="*/ 591311 h 591311"/>
              <a:gd name="connsiteX7" fmla="*/ 0 w 6800087"/>
              <a:gd name="connsiteY7" fmla="*/ 492252 h 591311"/>
              <a:gd name="connsiteX8" fmla="*/ 0 w 6800087"/>
              <a:gd name="connsiteY8" fmla="*/ 97535 h 59131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</a:cxnLst>
            <a:rect l="l" t="t" r="r" b="b"/>
            <a:pathLst>
              <a:path w="6800087" h="591311">
                <a:moveTo>
                  <a:pt x="0" y="97535"/>
                </a:moveTo>
                <a:cubicBezTo>
                  <a:pt x="-380" y="43738"/>
                  <a:pt x="43802" y="-444"/>
                  <a:pt x="99060" y="0"/>
                </a:cubicBezTo>
                <a:lnTo>
                  <a:pt x="6701027" y="0"/>
                </a:lnTo>
                <a:cubicBezTo>
                  <a:pt x="6756285" y="-444"/>
                  <a:pt x="6800469" y="43738"/>
                  <a:pt x="6800087" y="97535"/>
                </a:cubicBezTo>
                <a:lnTo>
                  <a:pt x="6800087" y="492252"/>
                </a:lnTo>
                <a:cubicBezTo>
                  <a:pt x="6800469" y="547509"/>
                  <a:pt x="6756285" y="591692"/>
                  <a:pt x="6701027" y="591311"/>
                </a:cubicBezTo>
                <a:lnTo>
                  <a:pt x="99060" y="591311"/>
                </a:lnTo>
                <a:cubicBezTo>
                  <a:pt x="43802" y="591692"/>
                  <a:pt x="-380" y="547509"/>
                  <a:pt x="0" y="492252"/>
                </a:cubicBezTo>
                <a:lnTo>
                  <a:pt x="0" y="97535"/>
                </a:lnTo>
              </a:path>
            </a:pathLst>
          </a:custGeom>
          <a:solidFill>
            <a:srgbClr val="FFDB93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106" tIns="41053" rIns="82106" bIns="41053" rtlCol="0" anchor="ctr"/>
          <a:lstStyle/>
          <a:p>
            <a:pPr algn="ctr"/>
            <a:endParaRPr lang="zh-CN" altLang="en-US" sz="1645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481175" y="2698227"/>
            <a:ext cx="6409134" cy="573554"/>
          </a:xfrm>
          <a:prstGeom prst="rect">
            <a:avLst/>
          </a:prstGeom>
          <a:noFill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493591" y="3576275"/>
            <a:ext cx="6158242" cy="573554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075203" y="798476"/>
            <a:ext cx="5404251" cy="990432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ts val="3720"/>
              </a:lnSpc>
              <a:tabLst>
                <a:tab pos="640080" algn="l"/>
              </a:tabLst>
            </a:pPr>
            <a:r>
              <a:rPr lang="en-US" altLang="zh-CN" sz="1645" smtClean="0">
                <a:latin typeface="宋体" panose="02010600030101010101" pitchFamily="2" charset="-122"/>
                <a:ea typeface="宋体" panose="02010600030101010101" pitchFamily="2" charset="-122"/>
              </a:rPr>
              <a:t>     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5.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热传递可以改变内能：发生热传递时，高温物体内能减少，低温物体内能增加</a:t>
            </a:r>
            <a:r>
              <a:rPr lang="zh-CN" altLang="en-US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。</a:t>
            </a:r>
            <a:endParaRPr lang="en-US" altLang="zh-CN" sz="2170" smtClean="0">
              <a:solidFill>
                <a:srgbClr val="000000"/>
              </a:solidFill>
              <a:latin typeface="宋体" pitchFamily="2" charset="-122"/>
              <a:ea typeface="宋体" pitchFamily="2" charset="-122"/>
              <a:cs typeface="黑体" panose="02010609060101010101" charset="-122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2120618" y="1798885"/>
            <a:ext cx="5130800" cy="785247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ts val="2880"/>
              </a:lnSpc>
              <a:tabLst>
                <a:tab pos="167640" algn="l"/>
                <a:tab pos="777240" algn="l"/>
              </a:tabLst>
            </a:pP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6.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在热传递过程中，传递能量的多少叫做热量，热量的单位是</a:t>
            </a:r>
            <a:r>
              <a:rPr lang="en-US" altLang="zh-CN" sz="2170" smtClean="0">
                <a:solidFill>
                  <a:srgbClr val="CC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焦耳</a:t>
            </a:r>
            <a:r>
              <a:rPr lang="en-US" altLang="zh-CN" sz="217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</a:rPr>
              <a:t>。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1519557" y="2698118"/>
            <a:ext cx="6398895" cy="2042002"/>
          </a:xfrm>
          <a:prstGeom prst="rect">
            <a:avLst/>
          </a:prstGeom>
          <a:noFill/>
        </p:spPr>
        <p:txBody>
          <a:bodyPr wrap="square" lIns="0" tIns="0" rIns="0" bIns="41053" rtlCol="0">
            <a:spAutoFit/>
          </a:bodyPr>
          <a:lstStyle/>
          <a:p>
            <a:pPr>
              <a:lnSpc>
                <a:spcPts val="2880"/>
              </a:lnSpc>
              <a:tabLst>
                <a:tab pos="167640" algn="l"/>
                <a:tab pos="777240" algn="l"/>
              </a:tabLst>
            </a:pPr>
            <a:r>
              <a:rPr lang="en-US" altLang="zh-CN" sz="1645" smtClean="0"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zh-CN" sz="2000" err="1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  <a:sym typeface="+mn-ea"/>
              </a:rPr>
              <a:t>热传递的本质：</a:t>
            </a:r>
            <a:r>
              <a:rPr lang="en-US" altLang="zh-CN" sz="2000" err="1" smtClean="0">
                <a:solidFill>
                  <a:srgbClr val="CC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  <a:sym typeface="+mn-ea"/>
              </a:rPr>
              <a:t>内能从一个物体转移到另一个物体。</a:t>
            </a:r>
            <a:endParaRPr lang="en-US" altLang="zh-CN" sz="1645" smtClean="0">
              <a:latin typeface="宋体" pitchFamily="2" charset="-122"/>
              <a:ea typeface="宋体" pitchFamily="2" charset="-122"/>
            </a:endParaRPr>
          </a:p>
          <a:p>
            <a:pPr algn="ctr">
              <a:lnSpc>
                <a:spcPts val="3240"/>
              </a:lnSpc>
              <a:tabLst>
                <a:tab pos="167640" algn="l"/>
                <a:tab pos="777240" algn="l"/>
              </a:tabLst>
            </a:pPr>
            <a:endParaRPr lang="en-US" altLang="zh-CN" sz="2170" smtClean="0">
              <a:solidFill>
                <a:srgbClr val="CC0000"/>
              </a:solidFill>
              <a:latin typeface="宋体" pitchFamily="2" charset="-122"/>
              <a:ea typeface="宋体" pitchFamily="2" charset="-122"/>
              <a:cs typeface="黑体" panose="02010609060101010101" charset="-122"/>
            </a:endParaRPr>
          </a:p>
          <a:p>
            <a:pPr>
              <a:lnSpc>
                <a:spcPts val="1200"/>
              </a:lnSpc>
            </a:pPr>
            <a:endParaRPr lang="en-US" altLang="zh-CN" sz="164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1200"/>
              </a:lnSpc>
            </a:pPr>
            <a:endParaRPr lang="en-US" altLang="zh-CN" sz="164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1200"/>
              </a:lnSpc>
            </a:pPr>
            <a:r>
              <a:rPr lang="en-US" altLang="zh-CN" sz="200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  <a:sym typeface="+mn-ea"/>
              </a:rPr>
              <a:t>   做功改变内能的本质：</a:t>
            </a:r>
            <a:r>
              <a:rPr lang="en-US" altLang="zh-CN" sz="2000" smtClean="0">
                <a:solidFill>
                  <a:srgbClr val="CC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  <a:sym typeface="+mn-ea"/>
              </a:rPr>
              <a:t>机械能与内能的相互转化</a:t>
            </a:r>
            <a:r>
              <a:rPr lang="en-US" altLang="zh-CN" sz="2170" smtClean="0">
                <a:solidFill>
                  <a:srgbClr val="CC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charset="-122"/>
                <a:sym typeface="+mn-ea"/>
              </a:rPr>
              <a:t>。</a:t>
            </a:r>
            <a:endParaRPr lang="en-US" altLang="zh-CN" sz="2170" smtClean="0">
              <a:solidFill>
                <a:srgbClr val="CC0000"/>
              </a:solidFill>
              <a:latin typeface="宋体" panose="02010600030101010101" pitchFamily="2" charset="-122"/>
              <a:ea typeface="宋体" panose="02010600030101010101" pitchFamily="2" charset="-122"/>
              <a:cs typeface="黑体" panose="02010609060101010101" charset="-122"/>
            </a:endParaRPr>
          </a:p>
          <a:p>
            <a:pPr>
              <a:lnSpc>
                <a:spcPts val="1200"/>
              </a:lnSpc>
            </a:pPr>
            <a:endParaRPr lang="en-US" altLang="zh-CN" sz="164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1200"/>
              </a:lnSpc>
            </a:pPr>
            <a:endParaRPr lang="en-US" altLang="zh-CN" sz="1645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ts val="3480"/>
              </a:lnSpc>
              <a:tabLst>
                <a:tab pos="167640" algn="l"/>
                <a:tab pos="777240" algn="l"/>
              </a:tabLst>
            </a:pPr>
            <a:r>
              <a:rPr lang="en-US" altLang="zh-CN" sz="1645" smtClean="0"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endParaRPr lang="en-US" altLang="zh-CN" sz="2170" smtClean="0">
              <a:solidFill>
                <a:srgbClr val="CC0000"/>
              </a:solidFill>
              <a:latin typeface="宋体" panose="02010600030101010101" pitchFamily="2" charset="-122"/>
              <a:ea typeface="宋体" panose="02010600030101010101" pitchFamily="2" charset="-122"/>
              <a:cs typeface="黑体" panose="02010609060101010101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3716989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5204" y="2935247"/>
            <a:ext cx="5116785" cy="503119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，就会发生热传递。热传递时，能量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2075203" y="3340107"/>
            <a:ext cx="5251438" cy="503119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从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处转移到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处，直到温度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2075203" y="3756216"/>
            <a:ext cx="4308872" cy="503119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高温物体内能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，低温物体内能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2075204" y="4161076"/>
            <a:ext cx="1481175" cy="503119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095" smtClean="0">
                <a:solidFill>
                  <a:srgbClr val="954F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2075205" y="888448"/>
            <a:ext cx="5184111" cy="515943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、物体内所有分子做无规则运动的</a:t>
            </a: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2075203" y="1293309"/>
            <a:ext cx="1077218" cy="503119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3135790" y="1698170"/>
            <a:ext cx="538609" cy="503119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2075203" y="2530386"/>
            <a:ext cx="4443524" cy="515943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72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、当物体或物体的不同部分之间存在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6258069" y="930958"/>
            <a:ext cx="538609" cy="400527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US" altLang="zh-CN" sz="20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动能</a:t>
            </a:r>
            <a:endParaRPr lang="en-US" altLang="zh-CN" sz="2095" smtClean="0">
              <a:solidFill>
                <a:srgbClr val="FF0000"/>
              </a:solidFill>
              <a:latin typeface="黑体"/>
              <a:cs typeface="黑体" panose="02010609060101010101" charset="-122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029588" y="1304555"/>
            <a:ext cx="5116785" cy="438999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120"/>
              </a:lnSpc>
            </a:pPr>
            <a:r>
              <a:rPr lang="en-US" altLang="zh-CN" sz="20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分子势能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的总和，叫做物体的内能。任何一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2075203" y="1720662"/>
            <a:ext cx="5386090" cy="1054552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个物体都</a:t>
            </a:r>
            <a:r>
              <a:rPr lang="en-US" altLang="zh-CN" sz="20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具有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内能。同一物体温度越高</a:t>
            </a:r>
            <a:r>
              <a:rPr lang="zh-CN" altLang="en-US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0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内能</a:t>
            </a:r>
            <a:endParaRPr lang="en-US" altLang="zh-CN" sz="20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4320"/>
              </a:lnSpc>
            </a:pPr>
            <a:r>
              <a:rPr lang="en-US" altLang="zh-CN" sz="20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</a:t>
            </a:r>
            <a:r>
              <a:rPr lang="en-US" altLang="zh-CN" sz="20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2155033" y="2334661"/>
            <a:ext cx="538609" cy="400527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US" altLang="zh-CN" sz="20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越大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2075204" y="2935247"/>
            <a:ext cx="807913" cy="400527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US" altLang="zh-CN" sz="20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温度差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2344850" y="3340107"/>
            <a:ext cx="4712829" cy="426175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zh-CN" sz="2095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高温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altLang="zh-CN" sz="2095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低温</a:t>
            </a:r>
            <a:r>
              <a:rPr lang="en-US" altLang="zh-CN" sz="20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altLang="zh-CN" sz="2095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相同</a:t>
            </a:r>
            <a:endParaRPr lang="en-US" altLang="zh-CN" sz="2095" smtClean="0">
              <a:solidFill>
                <a:srgbClr val="FF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2154961" y="3756397"/>
            <a:ext cx="2289088" cy="939136"/>
          </a:xfrm>
          <a:prstGeom prst="rect">
            <a:avLst/>
          </a:prstGeom>
          <a:noFill/>
        </p:spPr>
        <p:txBody>
          <a:bodyPr wrap="none" lIns="0" tIns="0" rIns="0" bIns="41053" rtlCol="0">
            <a:spAutoFit/>
          </a:bodyPr>
          <a:lstStyle/>
          <a:p>
            <a:pPr>
              <a:lnSpc>
                <a:spcPts val="2760"/>
              </a:lnSpc>
              <a:tabLst>
                <a:tab pos="2087880" algn="l"/>
              </a:tabLst>
            </a:pPr>
            <a:r>
              <a:rPr lang="en-US" altLang="zh-CN" sz="20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             减小</a:t>
            </a:r>
          </a:p>
          <a:p>
            <a:pPr>
              <a:lnSpc>
                <a:spcPts val="1200"/>
              </a:lnSpc>
            </a:pPr>
            <a:endParaRPr lang="en-US" altLang="zh-CN" sz="1645" smtClean="0"/>
          </a:p>
          <a:p>
            <a:pPr>
              <a:lnSpc>
                <a:spcPts val="3000"/>
              </a:lnSpc>
              <a:tabLst>
                <a:tab pos="2087880" algn="l"/>
              </a:tabLst>
            </a:pPr>
            <a:r>
              <a:rPr lang="en-US" altLang="zh-CN" sz="20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增大</a:t>
            </a:r>
          </a:p>
        </p:txBody>
      </p:sp>
      <p:sp>
        <p:nvSpPr>
          <p:cNvPr id="4" name="矩形 3"/>
          <p:cNvSpPr/>
          <p:nvPr/>
        </p:nvSpPr>
        <p:spPr>
          <a:xfrm>
            <a:off x="299722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1827191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767</Words>
  <Application>Microsoft Office PowerPoint</Application>
  <PresentationFormat>自定义</PresentationFormat>
  <Paragraphs>207</Paragraphs>
  <Slides>21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</vt:lpstr>
      <vt:lpstr>第十三章  内能  复习课件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2</cp:revision>
  <dcterms:created xsi:type="dcterms:W3CDTF">2020-12-08T12:57:07Z</dcterms:created>
  <dcterms:modified xsi:type="dcterms:W3CDTF">2020-12-08T12:59:54Z</dcterms:modified>
</cp:coreProperties>
</file>