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activeX/activeX2.bin" ContentType="application/vnd.ms-office.activeX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activeX/activeX1.bin" ContentType="application/vnd.ms-office.activeX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6" r:id="rId2"/>
    <p:sldMasterId id="2147483749" r:id="rId3"/>
  </p:sldMasterIdLst>
  <p:notesMasterIdLst>
    <p:notesMasterId r:id="rId37"/>
  </p:notes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83" r:id="rId13"/>
    <p:sldId id="298" r:id="rId14"/>
    <p:sldId id="267" r:id="rId15"/>
    <p:sldId id="297" r:id="rId16"/>
    <p:sldId id="280" r:id="rId17"/>
    <p:sldId id="281" r:id="rId18"/>
    <p:sldId id="294" r:id="rId19"/>
    <p:sldId id="268" r:id="rId20"/>
    <p:sldId id="270" r:id="rId21"/>
    <p:sldId id="271" r:id="rId22"/>
    <p:sldId id="291" r:id="rId23"/>
    <p:sldId id="269" r:id="rId24"/>
    <p:sldId id="284" r:id="rId25"/>
    <p:sldId id="285" r:id="rId26"/>
    <p:sldId id="286" r:id="rId27"/>
    <p:sldId id="287" r:id="rId28"/>
    <p:sldId id="282" r:id="rId29"/>
    <p:sldId id="295" r:id="rId30"/>
    <p:sldId id="293" r:id="rId31"/>
    <p:sldId id="278" r:id="rId32"/>
    <p:sldId id="288" r:id="rId33"/>
    <p:sldId id="289" r:id="rId34"/>
    <p:sldId id="290" r:id="rId35"/>
    <p:sldId id="292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15" autoAdjust="0"/>
    <p:restoredTop sz="94660"/>
  </p:normalViewPr>
  <p:slideViewPr>
    <p:cSldViewPr>
      <p:cViewPr varScale="1">
        <p:scale>
          <a:sx n="104" d="100"/>
          <a:sy n="104" d="100"/>
        </p:scale>
        <p:origin x="-7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8ADEB-84B0-4CA4-B594-CB94C71016FA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7DE633-F689-4156-A651-C643160439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156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  <a:solidFill>
            <a:srgbClr val="FFFFFF"/>
          </a:solidFill>
          <a:ln/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538163" y="4387850"/>
            <a:ext cx="5780087" cy="3952875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2457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2614202B-A807-4325-BBC4-484BE2BD539E}" type="slidenum">
              <a:rPr lang="en-US" altLang="zh-CN" smtClean="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4580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2646C0E-C59C-4E4E-AC4B-C9F35FF7FA6F}" type="slidenum">
              <a:rPr lang="zh-CN" altLang="en-US" smtClean="0">
                <a:solidFill>
                  <a:srgbClr val="000000"/>
                </a:solidFill>
              </a:rPr>
              <a:pPr/>
              <a:t>16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1082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9E0368-6226-4BFA-A11D-F7591777B8A0}" type="slidenum">
              <a:rPr lang="en-US" altLang="zh-CN">
                <a:solidFill>
                  <a:srgbClr val="000000"/>
                </a:solidFill>
              </a:rPr>
              <a:pPr/>
              <a:t>20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6124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1C0E57-0E25-4116-9B4C-442D104FBC21}" type="slidenum">
              <a:rPr lang="en-US" altLang="zh-CN">
                <a:solidFill>
                  <a:srgbClr val="000000"/>
                </a:solidFill>
              </a:rPr>
              <a:pPr/>
              <a:t>30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9223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39F4D9-9D0F-4F4D-BAB4-61ED2C5052B6}" type="slidenum">
              <a:rPr lang="en-US" altLang="zh-CN">
                <a:solidFill>
                  <a:srgbClr val="000000"/>
                </a:solidFill>
              </a:rPr>
              <a:pPr/>
              <a:t>31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8488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21936C-FECD-4923-94B2-71EC37223C84}" type="slidenum">
              <a:rPr lang="en-US" altLang="zh-CN">
                <a:solidFill>
                  <a:srgbClr val="000000"/>
                </a:solidFill>
              </a:rPr>
              <a:pPr/>
              <a:t>32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1061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70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/>
              <a:t>本资料来自于资源最齐全的２１世纪教育网</a:t>
            </a:r>
            <a:r>
              <a:rPr lang="zh-CN" altLang="zh-CN"/>
              <a:t>www.21cnjy.com</a:t>
            </a:r>
          </a:p>
        </p:txBody>
      </p:sp>
    </p:spTree>
    <p:extLst>
      <p:ext uri="{BB962C8B-B14F-4D97-AF65-F5344CB8AC3E}">
        <p14:creationId xmlns="" xmlns:p14="http://schemas.microsoft.com/office/powerpoint/2010/main" val="1464866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6758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076950"/>
            <a:ext cx="2289175" cy="47625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76950"/>
            <a:ext cx="2895600" cy="47625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76950"/>
            <a:ext cx="2289175" cy="47625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85800"/>
            <a:ext cx="8543925" cy="5181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4800" y="1981200"/>
            <a:ext cx="8540750" cy="38862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111AC-A0B6-4589-B62F-8390A59B89E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0456642"/>
      </p:ext>
    </p:extLst>
  </p:cSld>
  <p:clrMapOvr>
    <a:masterClrMapping/>
  </p:clrMapOvr>
  <p:transition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F6315-34F6-4EEE-8AD1-488C82D5B49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8016058"/>
      </p:ext>
    </p:extLst>
  </p:cSld>
  <p:clrMapOvr>
    <a:masterClrMapping/>
  </p:clrMapOvr>
  <p:transition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1A01F-822E-4371-A7DE-0E66F9BBC7F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3847759"/>
      </p:ext>
    </p:extLst>
  </p:cSld>
  <p:clrMapOvr>
    <a:masterClrMapping/>
  </p:clrMapOvr>
  <p:transition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38400" y="1600200"/>
            <a:ext cx="31242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15000" y="1600200"/>
            <a:ext cx="31242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B352B-9F27-4645-9BE7-1208BEF118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5430822"/>
      </p:ext>
    </p:extLst>
  </p:cSld>
  <p:clrMapOvr>
    <a:masterClrMapping/>
  </p:clrMapOvr>
  <p:transition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DCE28-80BA-4505-B685-59BA16E7B23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0971961"/>
      </p:ext>
    </p:extLst>
  </p:cSld>
  <p:clrMapOvr>
    <a:masterClrMapping/>
  </p:clrMapOvr>
  <p:transition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600C4E-DB13-4CDF-8F98-504BC83CB94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8324597"/>
      </p:ext>
    </p:extLst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0173BC-9A0F-42F6-B165-AC8F32B9454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2050977"/>
      </p:ext>
    </p:extLst>
  </p:cSld>
  <p:clrMapOvr>
    <a:masterClrMapping/>
  </p:clrMapOvr>
  <p:transition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EAB3C-D60E-407E-B352-4505265B172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4203194"/>
      </p:ext>
    </p:extLst>
  </p:cSld>
  <p:clrMapOvr>
    <a:masterClrMapping/>
  </p:clrMapOvr>
  <p:transition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28725-AFFC-4EB4-A6E1-7389B3C1CD8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8320410"/>
      </p:ext>
    </p:extLst>
  </p:cSld>
  <p:clrMapOvr>
    <a:masterClrMapping/>
  </p:clrMapOvr>
  <p:transition>
    <p:blinds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90DD86-B151-4A86-B000-43AA71904F6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8807292"/>
      </p:ext>
    </p:extLst>
  </p:cSld>
  <p:clrMapOvr>
    <a:masterClrMapping/>
  </p:clrMapOvr>
  <p:transition>
    <p:blinds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39000" y="228600"/>
            <a:ext cx="16002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438400" y="228600"/>
            <a:ext cx="46482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7B9CE-F45B-488C-8FAB-C216E7A933A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0516814"/>
      </p:ext>
    </p:extLst>
  </p:cSld>
  <p:clrMapOvr>
    <a:masterClrMapping/>
  </p:clrMapOvr>
  <p:transition>
    <p:blinds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DEAFA409-E576-40E7-B1CD-E8702E2260CB}" type="datetimeFigureOut">
              <a:rPr lang="zh-CN" altLang="en-US">
                <a:solidFill>
                  <a:srgbClr val="FFFFFF"/>
                </a:solidFill>
              </a:rPr>
              <a:pPr/>
              <a:t>2019/3/1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26FCF80-324C-4C7D-8F4B-E002DAED1C3E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54377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957E5E-3D29-4356-92DC-394BD6832DA6}" type="datetimeFigureOut">
              <a:rPr lang="zh-CN" altLang="en-US">
                <a:solidFill>
                  <a:srgbClr val="FFFFFF"/>
                </a:solidFill>
              </a:rPr>
              <a:pPr/>
              <a:t>2019/3/1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7AA71-878B-4B06-9B27-EDD846167311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79890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1C5489-05E9-49D3-A12C-BC55C1DFE839}" type="datetimeFigureOut">
              <a:rPr lang="zh-CN" altLang="en-US">
                <a:solidFill>
                  <a:srgbClr val="FFFFFF"/>
                </a:solidFill>
              </a:rPr>
              <a:pPr/>
              <a:t>2019/3/1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AC4254-2DA7-46C8-9C70-8A7893798041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79579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C7270F-8AF2-4F32-8E64-4CEB1AEB3D33}" type="datetimeFigureOut">
              <a:rPr lang="zh-CN" altLang="en-US">
                <a:solidFill>
                  <a:srgbClr val="FFFFFF"/>
                </a:solidFill>
              </a:rPr>
              <a:pPr/>
              <a:t>2019/3/1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F58BE-A536-4934-A143-35902856D634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6643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D48016-5607-4E3B-AA08-CEAE813FA329}" type="datetimeFigureOut">
              <a:rPr lang="zh-CN" altLang="en-US">
                <a:solidFill>
                  <a:srgbClr val="FFFFFF"/>
                </a:solidFill>
              </a:rPr>
              <a:pPr/>
              <a:t>2019/3/1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A3EA4B-B8E4-4A6E-B538-FD675D88A35C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0794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23C88E-F9A8-4A5D-9F51-B0961641A897}" type="datetimeFigureOut">
              <a:rPr lang="zh-CN" altLang="en-US">
                <a:solidFill>
                  <a:srgbClr val="FFFFFF"/>
                </a:solidFill>
              </a:rPr>
              <a:pPr/>
              <a:t>2019/3/1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C14B59-9F95-4C62-821B-08BFF5E4750F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31746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635DF7-43CC-4341-A58C-DA5CC2EC6D73}" type="datetimeFigureOut">
              <a:rPr lang="zh-CN" altLang="en-US">
                <a:solidFill>
                  <a:srgbClr val="FFFFFF"/>
                </a:solidFill>
              </a:rPr>
              <a:pPr/>
              <a:t>2019/3/1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5BF39-EEA2-41E5-9BCF-54F5DDBF840D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72338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149A15-2A4A-4EA5-A601-8BF59C12BDD8}" type="datetimeFigureOut">
              <a:rPr lang="zh-CN" altLang="en-US">
                <a:solidFill>
                  <a:srgbClr val="FFFFFF"/>
                </a:solidFill>
              </a:rPr>
              <a:pPr/>
              <a:t>2019/3/1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155957-372A-416F-8035-3373F914116F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70595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F96D8E-B1B6-41FC-808D-BE1BDA25B6D3}" type="datetimeFigureOut">
              <a:rPr lang="zh-CN" altLang="en-US">
                <a:solidFill>
                  <a:srgbClr val="FFFFFF"/>
                </a:solidFill>
              </a:rPr>
              <a:pPr/>
              <a:t>2019/3/1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9BBA6-7E20-4626-AF53-50062F28DAAB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11556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D8DF62-94EA-40CF-820D-8615956B66F6}" type="datetimeFigureOut">
              <a:rPr lang="zh-CN" altLang="en-US">
                <a:solidFill>
                  <a:srgbClr val="FFFFFF"/>
                </a:solidFill>
              </a:rPr>
              <a:pPr/>
              <a:t>2019/3/1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7798C1-9B1A-4B42-A544-6FBCC95AA88A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77294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3FFA7E-B7E5-45C6-AF3A-C286C6663056}" type="datetimeFigureOut">
              <a:rPr lang="zh-CN" altLang="en-US">
                <a:solidFill>
                  <a:srgbClr val="FFFFFF"/>
                </a:solidFill>
              </a:rPr>
              <a:pPr/>
              <a:t>2019/3/1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2D28C-1577-4448-A37E-183BE1C3707D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603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530820CF-B880-4189-942D-D702A7CBA730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zh-CN" altLang="en-US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2">
            <a:lumMod val="20000"/>
            <a:lumOff val="80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438400" y="228600"/>
            <a:ext cx="640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38400" y="1600200"/>
            <a:ext cx="6400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248400"/>
            <a:ext cx="1901825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4C6CC8-C85E-4D41-B314-777EC00AE54D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9363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>
    <p:blinds dir="vert"/>
  </p:transition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C0B54E3-698A-48B3-B4F4-8042EF63EB4F}" type="datetimeFigureOut">
              <a:rPr lang="zh-CN" alt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2019/3/1</a:t>
            </a:fld>
            <a:endParaRPr lang="en-US" altLang="zh-CN" smtClean="0">
              <a:solidFill>
                <a:srgbClr val="FFFFFF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FFFFFF"/>
              </a:solidFill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09FF355-3F04-41A8-A812-51ADCEB05963}" type="slidenum">
              <a:rPr lang="zh-CN" alt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947011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../&#21160;&#30011;&#28436;&#31034;&#65306;&#20809;&#30424;&#30340;&#37325;&#24515;.swf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691680" y="1412776"/>
            <a:ext cx="2879725" cy="7016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FF"/>
                </a:solidFill>
                <a:ea typeface="黑体" pitchFamily="49" charset="-122"/>
              </a:rPr>
              <a:t>第七章    力</a:t>
            </a:r>
            <a:endParaRPr lang="zh-CN" altLang="en-US" sz="40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763688" y="3284984"/>
            <a:ext cx="4572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第四节  重力</a:t>
            </a:r>
            <a:endParaRPr lang="en-US" altLang="zh-CN" sz="4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dirty="0" smtClean="0">
                <a:latin typeface="黑体" pitchFamily="49" charset="-122"/>
                <a:ea typeface="黑体" pitchFamily="49" charset="-122"/>
              </a:rPr>
              <a:t>P13---17</a:t>
            </a:r>
            <a:endParaRPr lang="zh-CN" altLang="en-US" sz="4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50825" y="1125538"/>
            <a:ext cx="8642350" cy="117475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1"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物理学家在地球上使用精密的仪器精确地测定出</a:t>
            </a:r>
            <a:r>
              <a:rPr kumimoji="1" lang="en-US" altLang="zh-CN" sz="2800" b="1" i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kumimoji="1" lang="en-US" altLang="zh-CN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=9.8N/kg(</a:t>
            </a:r>
            <a:r>
              <a:rPr kumimoji="1"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常数）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140200" y="5157788"/>
            <a:ext cx="4535488" cy="576262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注：粗略计算时，</a:t>
            </a:r>
            <a:r>
              <a:rPr kumimoji="1" lang="en-US" altLang="zh-CN" sz="24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kumimoji="1" lang="en-US" altLang="zh-CN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kumimoji="1" lang="en-US" altLang="zh-CN" sz="24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 N/kg</a:t>
            </a:r>
            <a:r>
              <a:rPr kumimoji="1" lang="zh-CN" altLang="en-US" sz="24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</a:p>
        </p:txBody>
      </p:sp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1619250" y="3500438"/>
            <a:ext cx="6048375" cy="1728787"/>
            <a:chOff x="929" y="2198"/>
            <a:chExt cx="3894" cy="1187"/>
          </a:xfrm>
        </p:grpSpPr>
        <p:sp>
          <p:nvSpPr>
            <p:cNvPr id="14341" name="Text Box 5"/>
            <p:cNvSpPr txBox="1">
              <a:spLocks noChangeArrowheads="1"/>
            </p:cNvSpPr>
            <p:nvPr/>
          </p:nvSpPr>
          <p:spPr bwMode="auto">
            <a:xfrm>
              <a:off x="2426" y="2579"/>
              <a:ext cx="480" cy="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kumimoji="1" lang="zh-CN" altLang="en-US" sz="400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或</a:t>
              </a:r>
            </a:p>
          </p:txBody>
        </p:sp>
        <p:graphicFrame>
          <p:nvGraphicFramePr>
            <p:cNvPr id="14342" name="Object 6"/>
            <p:cNvGraphicFramePr>
              <a:graphicFrameLocks noChangeAspect="1"/>
            </p:cNvGraphicFramePr>
            <p:nvPr/>
          </p:nvGraphicFramePr>
          <p:xfrm>
            <a:off x="929" y="2198"/>
            <a:ext cx="1361" cy="1187"/>
          </p:xfrm>
          <a:graphic>
            <a:graphicData uri="http://schemas.openxmlformats.org/presentationml/2006/ole">
              <p:oleObj spid="_x0000_s39942" r:id="rId3" imgW="584280" imgH="507960" progId="Equation.3">
                <p:embed/>
              </p:oleObj>
            </a:graphicData>
          </a:graphic>
        </p:graphicFrame>
        <p:graphicFrame>
          <p:nvGraphicFramePr>
            <p:cNvPr id="14343" name="Object 7"/>
            <p:cNvGraphicFramePr>
              <a:graphicFrameLocks noChangeAspect="1"/>
            </p:cNvGraphicFramePr>
            <p:nvPr/>
          </p:nvGraphicFramePr>
          <p:xfrm>
            <a:off x="3061" y="2531"/>
            <a:ext cx="1762" cy="673"/>
          </p:xfrm>
          <a:graphic>
            <a:graphicData uri="http://schemas.openxmlformats.org/presentationml/2006/ole">
              <p:oleObj spid="_x0000_s39943" r:id="rId4" imgW="685800" imgH="254160" progId="Equation.3">
                <p:embed/>
              </p:oleObj>
            </a:graphicData>
          </a:graphic>
        </p:graphicFrame>
      </p:grpSp>
      <p:grpSp>
        <p:nvGrpSpPr>
          <p:cNvPr id="14344" name="Group 8"/>
          <p:cNvGrpSpPr>
            <a:grpSpLocks/>
          </p:cNvGrpSpPr>
          <p:nvPr/>
        </p:nvGrpSpPr>
        <p:grpSpPr bwMode="auto">
          <a:xfrm>
            <a:off x="26988" y="188913"/>
            <a:ext cx="4621212" cy="1035050"/>
            <a:chOff x="17" y="96"/>
            <a:chExt cx="2591" cy="675"/>
          </a:xfrm>
        </p:grpSpPr>
        <p:sp>
          <p:nvSpPr>
            <p:cNvPr id="14345" name="Oval 9"/>
            <p:cNvSpPr>
              <a:spLocks noChangeArrowheads="1"/>
            </p:cNvSpPr>
            <p:nvPr/>
          </p:nvSpPr>
          <p:spPr bwMode="auto">
            <a:xfrm>
              <a:off x="540" y="96"/>
              <a:ext cx="2068" cy="499"/>
            </a:xfrm>
            <a:prstGeom prst="ellipse">
              <a:avLst/>
            </a:pr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rgbClr val="FF0066"/>
                  </a:solidFill>
                  <a:ea typeface="黑体" panose="02010609060101010101" pitchFamily="49" charset="-122"/>
                </a:rPr>
                <a:t>知识窗口</a:t>
              </a:r>
            </a:p>
          </p:txBody>
        </p:sp>
        <p:pic>
          <p:nvPicPr>
            <p:cNvPr id="14346" name="Picture 10" descr="pic001.gif (1486 字节)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" y="123"/>
              <a:ext cx="648" cy="64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2987675" y="1757363"/>
            <a:ext cx="5937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ea typeface="黑体" panose="02010609060101010101" pitchFamily="49" charset="-122"/>
              </a:rPr>
              <a:t>表示：每千克物体受重力大小为</a:t>
            </a:r>
            <a:r>
              <a:rPr lang="en-US" altLang="zh-CN" sz="2800" b="1" smtClean="0">
                <a:solidFill>
                  <a:srgbClr val="000000"/>
                </a:solidFill>
                <a:ea typeface="黑体" panose="02010609060101010101" pitchFamily="49" charset="-122"/>
              </a:rPr>
              <a:t>9.8N</a:t>
            </a:r>
            <a:endParaRPr lang="en-US" altLang="zh-CN" sz="2800" b="1" smtClean="0">
              <a:solidFill>
                <a:srgbClr val="000000"/>
              </a:solidFill>
            </a:endParaRP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79388" y="2565400"/>
            <a:ext cx="8964612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FF"/>
                </a:solidFill>
              </a:rPr>
              <a:t>如果用</a:t>
            </a:r>
            <a:r>
              <a:rPr kumimoji="1" lang="en-US" altLang="zh-CN" sz="2400" b="1" i="1" smtClean="0">
                <a:solidFill>
                  <a:srgbClr val="0000FF"/>
                </a:solidFill>
              </a:rPr>
              <a:t>G</a:t>
            </a:r>
            <a:r>
              <a:rPr kumimoji="1" lang="zh-CN" altLang="en-US" sz="2400" b="1" smtClean="0">
                <a:solidFill>
                  <a:srgbClr val="0000FF"/>
                </a:solidFill>
              </a:rPr>
              <a:t>表示物体受到的重力（单位：</a:t>
            </a:r>
            <a:r>
              <a:rPr kumimoji="1" lang="en-US" altLang="zh-CN" sz="2400" b="1" smtClean="0">
                <a:solidFill>
                  <a:srgbClr val="0000FF"/>
                </a:solidFill>
              </a:rPr>
              <a:t>N</a:t>
            </a:r>
            <a:r>
              <a:rPr kumimoji="1" lang="zh-CN" altLang="en-US" sz="2400" b="1" smtClean="0">
                <a:solidFill>
                  <a:srgbClr val="0000FF"/>
                </a:solidFill>
              </a:rPr>
              <a:t>），</a:t>
            </a:r>
            <a:r>
              <a:rPr kumimoji="1" lang="en-US" altLang="zh-CN" sz="2400" b="1" i="1" smtClean="0">
                <a:solidFill>
                  <a:srgbClr val="0000FF"/>
                </a:solidFill>
              </a:rPr>
              <a:t>m</a:t>
            </a:r>
            <a:r>
              <a:rPr kumimoji="1" lang="zh-CN" altLang="en-US" sz="2400" b="1" smtClean="0">
                <a:solidFill>
                  <a:srgbClr val="0000FF"/>
                </a:solidFill>
              </a:rPr>
              <a:t>表示物体的质量（单位：</a:t>
            </a:r>
            <a:r>
              <a:rPr kumimoji="1" lang="en-US" altLang="zh-CN" sz="2400" b="1" smtClean="0">
                <a:solidFill>
                  <a:srgbClr val="0000FF"/>
                </a:solidFill>
              </a:rPr>
              <a:t>Kg</a:t>
            </a:r>
            <a:r>
              <a:rPr kumimoji="1" lang="zh-CN" altLang="en-US" sz="2400" b="1" smtClean="0">
                <a:solidFill>
                  <a:srgbClr val="0000FF"/>
                </a:solidFill>
              </a:rPr>
              <a:t>），</a:t>
            </a:r>
            <a:r>
              <a:rPr lang="zh-CN" altLang="en-US" sz="2400" b="1" smtClean="0">
                <a:solidFill>
                  <a:srgbClr val="0000FF"/>
                </a:solidFill>
              </a:rPr>
              <a:t>重力与质量的比值用</a:t>
            </a:r>
            <a:r>
              <a:rPr lang="en-US" altLang="zh-CN" sz="2400" b="1" smtClean="0">
                <a:solidFill>
                  <a:srgbClr val="0000FF"/>
                </a:solidFill>
              </a:rPr>
              <a:t>g</a:t>
            </a:r>
            <a:r>
              <a:rPr lang="zh-CN" altLang="en-US" sz="2400" b="1" smtClean="0">
                <a:solidFill>
                  <a:srgbClr val="0000FF"/>
                </a:solidFill>
              </a:rPr>
              <a:t>表示</a:t>
            </a:r>
            <a:r>
              <a:rPr kumimoji="1" lang="zh-CN" altLang="en-US" sz="2400" b="1" smtClean="0">
                <a:solidFill>
                  <a:srgbClr val="0000FF"/>
                </a:solidFill>
              </a:rPr>
              <a:t>重力跟质量的关系可以写作：</a:t>
            </a:r>
          </a:p>
        </p:txBody>
      </p:sp>
    </p:spTree>
    <p:extLst>
      <p:ext uri="{BB962C8B-B14F-4D97-AF65-F5344CB8AC3E}">
        <p14:creationId xmlns="" xmlns:p14="http://schemas.microsoft.com/office/powerpoint/2010/main" val="154719222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7" grpId="0"/>
      <p:bldP spid="143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850"/>
            <a:ext cx="3970338" cy="777875"/>
          </a:xfrm>
        </p:spPr>
        <p:txBody>
          <a:bodyPr lIns="100801" tIns="50400" rIns="100801" bIns="50400"/>
          <a:lstStyle/>
          <a:p>
            <a:pPr eaLnBrk="1" hangingPunct="1"/>
            <a:r>
              <a:rPr lang="zh-CN" altLang="zh-CN" smtClean="0"/>
              <a:t>练一练：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55750"/>
            <a:ext cx="8686800" cy="1252538"/>
          </a:xfrm>
        </p:spPr>
        <p:txBody>
          <a:bodyPr lIns="100801" tIns="50400" rIns="100801" bIns="50400"/>
          <a:lstStyle/>
          <a:p>
            <a:pPr eaLnBrk="1" hangingPunct="1">
              <a:buFontTx/>
              <a:buNone/>
            </a:pPr>
            <a:r>
              <a:rPr lang="zh-CN" altLang="en-US" sz="2800" smtClean="0"/>
              <a:t>     一个重为20N的小球，问它的质量是多少？                                             </a:t>
            </a:r>
          </a:p>
          <a:p>
            <a:pPr eaLnBrk="1" hangingPunct="1">
              <a:buFontTx/>
              <a:buNone/>
            </a:pPr>
            <a:r>
              <a:rPr lang="zh-CN" altLang="en-US" sz="2800" smtClean="0"/>
              <a:t>                                                         (g=10N/kg)</a:t>
            </a: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2051050" y="2749550"/>
          <a:ext cx="1512888" cy="1250950"/>
        </p:xfrm>
        <a:graphic>
          <a:graphicData uri="http://schemas.openxmlformats.org/presentationml/2006/ole">
            <p:oleObj spid="_x0000_s41986" r:id="rId3" imgW="584280" imgH="546120" progId="Equation.3">
              <p:embed/>
            </p:oleObj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2627313" y="3902075"/>
          <a:ext cx="1584325" cy="949325"/>
        </p:xfrm>
        <a:graphic>
          <a:graphicData uri="http://schemas.openxmlformats.org/presentationml/2006/ole">
            <p:oleObj spid="_x0000_s41987" r:id="rId4" imgW="927360" imgH="546120" progId="Equation.3">
              <p:embed/>
            </p:oleObj>
          </a:graphicData>
        </a:graphic>
      </p:graphicFrame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79388" y="2182813"/>
            <a:ext cx="691197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zh-CN" altLang="zh-CN" sz="3200" smtClean="0">
              <a:solidFill>
                <a:srgbClr val="000000"/>
              </a:solidFill>
            </a:endParaRPr>
          </a:p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3200" smtClean="0">
                <a:solidFill>
                  <a:srgbClr val="000000"/>
                </a:solidFill>
              </a:rPr>
              <a:t>    解： </a:t>
            </a:r>
          </a:p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3200" smtClean="0">
                <a:solidFill>
                  <a:srgbClr val="000000"/>
                </a:solidFill>
              </a:rPr>
              <a:t>               </a:t>
            </a:r>
          </a:p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3200" smtClean="0">
                <a:solidFill>
                  <a:srgbClr val="000000"/>
                </a:solidFill>
              </a:rPr>
              <a:t>                </a:t>
            </a:r>
          </a:p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3200" smtClean="0">
                <a:solidFill>
                  <a:srgbClr val="000000"/>
                </a:solidFill>
              </a:rPr>
              <a:t>                </a:t>
            </a:r>
          </a:p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3200" smtClean="0">
                <a:solidFill>
                  <a:srgbClr val="000000"/>
                </a:solidFill>
              </a:rPr>
              <a:t>                     =2kg   </a:t>
            </a:r>
          </a:p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3200" smtClean="0">
                <a:solidFill>
                  <a:srgbClr val="000000"/>
                </a:solidFill>
              </a:rPr>
              <a:t>    答：  小球的质量是2kg.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305789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84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苹果落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3148428" cy="2420888"/>
          </a:xfrm>
          <a:noFill/>
          <a:ln w="50800">
            <a:noFill/>
          </a:ln>
        </p:spPr>
      </p:pic>
      <p:sp>
        <p:nvSpPr>
          <p:cNvPr id="4" name="Rectangle 40"/>
          <p:cNvSpPr>
            <a:spLocks noChangeArrowheads="1"/>
          </p:cNvSpPr>
          <p:nvPr/>
        </p:nvSpPr>
        <p:spPr bwMode="auto">
          <a:xfrm>
            <a:off x="1259632" y="620688"/>
            <a:ext cx="489654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a typeface="黑体" pitchFamily="49" charset="-122"/>
              </a:rPr>
              <a:t>三、重力的方向</a:t>
            </a:r>
            <a:endParaRPr lang="en-US" altLang="zh-CN" sz="3600" b="1" dirty="0" smtClean="0">
              <a:solidFill>
                <a:srgbClr val="0000FF"/>
              </a:solidFill>
              <a:ea typeface="黑体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lum bright="22000" contrast="76000"/>
          </a:blip>
          <a:srcRect/>
          <a:stretch>
            <a:fillRect/>
          </a:stretch>
        </p:blipFill>
        <p:spPr bwMode="auto">
          <a:xfrm>
            <a:off x="2267744" y="2132856"/>
            <a:ext cx="4948659" cy="302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0"/>
          <p:cNvSpPr>
            <a:spLocks noChangeArrowheads="1"/>
          </p:cNvSpPr>
          <p:nvPr/>
        </p:nvSpPr>
        <p:spPr bwMode="auto">
          <a:xfrm>
            <a:off x="1403648" y="1196752"/>
            <a:ext cx="604867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ea typeface="黑体" pitchFamily="49" charset="-122"/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  <a:ea typeface="黑体" pitchFamily="49" charset="-122"/>
              </a:rPr>
              <a:t>、重力的方向：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itchFamily="49" charset="-122"/>
              </a:rPr>
              <a:t>竖直向下</a:t>
            </a:r>
            <a:endParaRPr lang="en-US" altLang="zh-CN" sz="3600" b="1" dirty="0" smtClean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8" name="Rectangle 40"/>
          <p:cNvSpPr>
            <a:spLocks noChangeArrowheads="1"/>
          </p:cNvSpPr>
          <p:nvPr/>
        </p:nvSpPr>
        <p:spPr bwMode="auto">
          <a:xfrm>
            <a:off x="1403648" y="1844824"/>
            <a:ext cx="6984776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ea typeface="黑体" pitchFamily="49" charset="-122"/>
              </a:rPr>
              <a:t>2</a:t>
            </a:r>
            <a:r>
              <a:rPr lang="zh-CN" altLang="en-US" sz="3600" b="1" dirty="0" smtClean="0">
                <a:solidFill>
                  <a:srgbClr val="0000FF"/>
                </a:solidFill>
                <a:ea typeface="黑体" pitchFamily="49" charset="-122"/>
              </a:rPr>
              <a:t>、重力的方向的应用：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itchFamily="49" charset="-122"/>
              </a:rPr>
              <a:t>重垂线</a:t>
            </a:r>
            <a:endParaRPr lang="en-US" altLang="zh-CN" sz="3600" b="1" dirty="0" smtClean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9" name="Rectangle 40"/>
          <p:cNvSpPr>
            <a:spLocks noChangeArrowheads="1"/>
          </p:cNvSpPr>
          <p:nvPr/>
        </p:nvSpPr>
        <p:spPr bwMode="auto">
          <a:xfrm>
            <a:off x="2123728" y="2492896"/>
            <a:ext cx="604867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ea typeface="黑体" pitchFamily="49" charset="-122"/>
              </a:rPr>
              <a:t>（悬挂重物的细线叫做重垂线）</a:t>
            </a:r>
            <a:endParaRPr lang="en-US" altLang="zh-CN" sz="2800" b="1" dirty="0" smtClean="0">
              <a:solidFill>
                <a:srgbClr val="000000"/>
              </a:solidFill>
              <a:ea typeface="黑体" pitchFamily="49" charset="-122"/>
            </a:endParaRPr>
          </a:p>
        </p:txBody>
      </p:sp>
      <p:pic>
        <p:nvPicPr>
          <p:cNvPr id="4100" name="Picture 4" descr="http://t1.baidu.com/it/u=4200346379,4162060463&amp;fm=23&amp;gp=0.jpg"/>
          <p:cNvPicPr>
            <a:picLocks noChangeAspect="1" noChangeArrowheads="1"/>
          </p:cNvPicPr>
          <p:nvPr/>
        </p:nvPicPr>
        <p:blipFill>
          <a:blip r:embed="rId4" cstate="print"/>
          <a:srcRect l="12496" t="4320" r="6282" b="20081"/>
          <a:stretch>
            <a:fillRect/>
          </a:stretch>
        </p:blipFill>
        <p:spPr bwMode="auto">
          <a:xfrm>
            <a:off x="7956376" y="2492896"/>
            <a:ext cx="936104" cy="2520280"/>
          </a:xfrm>
          <a:prstGeom prst="rect">
            <a:avLst/>
          </a:prstGeom>
          <a:noFill/>
          <a:ln w="25400">
            <a:solidFill>
              <a:srgbClr val="000000"/>
            </a:solidFill>
            <a:prstDash val="sysDot"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lum bright="22000" contrast="70000"/>
          </a:blip>
          <a:srcRect/>
          <a:stretch>
            <a:fillRect/>
          </a:stretch>
        </p:blipFill>
        <p:spPr bwMode="auto">
          <a:xfrm>
            <a:off x="395536" y="3212976"/>
            <a:ext cx="241214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lum bright="22000" contrast="70000"/>
          </a:blip>
          <a:srcRect/>
          <a:stretch>
            <a:fillRect/>
          </a:stretch>
        </p:blipFill>
        <p:spPr bwMode="auto">
          <a:xfrm>
            <a:off x="2987824" y="3140968"/>
            <a:ext cx="270436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lum bright="22000" contrast="70000"/>
          </a:blip>
          <a:srcRect/>
          <a:stretch>
            <a:fillRect/>
          </a:stretch>
        </p:blipFill>
        <p:spPr bwMode="auto">
          <a:xfrm>
            <a:off x="5868144" y="2972264"/>
            <a:ext cx="2664296" cy="312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17411"/>
          <p:cNvSpPr txBox="1">
            <a:spLocks noChangeArrowheads="1"/>
          </p:cNvSpPr>
          <p:nvPr/>
        </p:nvSpPr>
        <p:spPr bwMode="auto">
          <a:xfrm>
            <a:off x="1115616" y="980728"/>
            <a:ext cx="5410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竖直向下与垂直向下一样吗？</a:t>
            </a:r>
          </a:p>
        </p:txBody>
      </p:sp>
      <p:grpSp>
        <p:nvGrpSpPr>
          <p:cNvPr id="17412" name="组合 17412"/>
          <p:cNvGrpSpPr>
            <a:grpSpLocks/>
          </p:cNvGrpSpPr>
          <p:nvPr/>
        </p:nvGrpSpPr>
        <p:grpSpPr bwMode="auto">
          <a:xfrm>
            <a:off x="939800" y="3124200"/>
            <a:ext cx="2895600" cy="2057400"/>
            <a:chOff x="0" y="0"/>
            <a:chExt cx="1824" cy="1296"/>
          </a:xfrm>
        </p:grpSpPr>
        <p:grpSp>
          <p:nvGrpSpPr>
            <p:cNvPr id="17413" name="组合 17413"/>
            <p:cNvGrpSpPr>
              <a:grpSpLocks/>
            </p:cNvGrpSpPr>
            <p:nvPr/>
          </p:nvGrpSpPr>
          <p:grpSpPr bwMode="auto">
            <a:xfrm>
              <a:off x="0" y="0"/>
              <a:ext cx="1824" cy="1296"/>
              <a:chOff x="0" y="0"/>
              <a:chExt cx="1824" cy="1296"/>
            </a:xfrm>
          </p:grpSpPr>
          <p:sp>
            <p:nvSpPr>
              <p:cNvPr id="17414" name="直接连接符 17414"/>
              <p:cNvSpPr>
                <a:spLocks noChangeShapeType="1"/>
              </p:cNvSpPr>
              <p:nvPr/>
            </p:nvSpPr>
            <p:spPr bwMode="auto">
              <a:xfrm flipH="1">
                <a:off x="0" y="48"/>
                <a:ext cx="1824" cy="12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15" name="直接连接符 17415"/>
              <p:cNvSpPr>
                <a:spLocks noChangeShapeType="1"/>
              </p:cNvSpPr>
              <p:nvPr/>
            </p:nvSpPr>
            <p:spPr bwMode="auto">
              <a:xfrm>
                <a:off x="0" y="1296"/>
                <a:ext cx="182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16" name="直接连接符 17416"/>
              <p:cNvSpPr>
                <a:spLocks noChangeShapeType="1"/>
              </p:cNvSpPr>
              <p:nvPr/>
            </p:nvSpPr>
            <p:spPr bwMode="auto">
              <a:xfrm>
                <a:off x="1824" y="48"/>
                <a:ext cx="0" cy="12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17" name="直接连接符 17417"/>
              <p:cNvSpPr>
                <a:spLocks noChangeShapeType="1"/>
              </p:cNvSpPr>
              <p:nvPr/>
            </p:nvSpPr>
            <p:spPr bwMode="auto">
              <a:xfrm>
                <a:off x="432" y="240"/>
                <a:ext cx="384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18" name="直接连接符 17418"/>
              <p:cNvSpPr>
                <a:spLocks noChangeShapeType="1"/>
              </p:cNvSpPr>
              <p:nvPr/>
            </p:nvSpPr>
            <p:spPr bwMode="auto">
              <a:xfrm flipV="1">
                <a:off x="432" y="0"/>
                <a:ext cx="33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19" name="直接连接符 17419"/>
              <p:cNvSpPr>
                <a:spLocks noChangeShapeType="1"/>
              </p:cNvSpPr>
              <p:nvPr/>
            </p:nvSpPr>
            <p:spPr bwMode="auto">
              <a:xfrm>
                <a:off x="768" y="0"/>
                <a:ext cx="384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420" name="直接连接符 17420"/>
            <p:cNvSpPr>
              <a:spLocks noChangeShapeType="1"/>
            </p:cNvSpPr>
            <p:nvPr/>
          </p:nvSpPr>
          <p:spPr bwMode="auto">
            <a:xfrm>
              <a:off x="768" y="0"/>
              <a:ext cx="48" cy="720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421" name="直接连接符 17421"/>
            <p:cNvSpPr>
              <a:spLocks noChangeShapeType="1"/>
            </p:cNvSpPr>
            <p:nvPr/>
          </p:nvSpPr>
          <p:spPr bwMode="auto">
            <a:xfrm>
              <a:off x="432" y="240"/>
              <a:ext cx="720" cy="288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423" name="直接连接符 17422"/>
          <p:cNvSpPr>
            <a:spLocks noChangeShapeType="1"/>
          </p:cNvSpPr>
          <p:nvPr/>
        </p:nvSpPr>
        <p:spPr bwMode="auto">
          <a:xfrm>
            <a:off x="2159000" y="3733800"/>
            <a:ext cx="0" cy="990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7424" name="椭圆 17423"/>
          <p:cNvSpPr>
            <a:spLocks noChangeArrowheads="1"/>
          </p:cNvSpPr>
          <p:nvPr/>
        </p:nvSpPr>
        <p:spPr bwMode="auto">
          <a:xfrm>
            <a:off x="2082800" y="36576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3" name="组合 17424"/>
          <p:cNvGrpSpPr>
            <a:grpSpLocks/>
          </p:cNvGrpSpPr>
          <p:nvPr/>
        </p:nvGrpSpPr>
        <p:grpSpPr bwMode="auto">
          <a:xfrm>
            <a:off x="5359400" y="3124200"/>
            <a:ext cx="2895600" cy="2057400"/>
            <a:chOff x="0" y="0"/>
            <a:chExt cx="1824" cy="1296"/>
          </a:xfrm>
        </p:grpSpPr>
        <p:grpSp>
          <p:nvGrpSpPr>
            <p:cNvPr id="17425" name="组合 17425"/>
            <p:cNvGrpSpPr>
              <a:grpSpLocks/>
            </p:cNvGrpSpPr>
            <p:nvPr/>
          </p:nvGrpSpPr>
          <p:grpSpPr bwMode="auto">
            <a:xfrm>
              <a:off x="0" y="0"/>
              <a:ext cx="1824" cy="1296"/>
              <a:chOff x="0" y="0"/>
              <a:chExt cx="1824" cy="1296"/>
            </a:xfrm>
          </p:grpSpPr>
          <p:sp>
            <p:nvSpPr>
              <p:cNvPr id="17426" name="直接连接符 17426"/>
              <p:cNvSpPr>
                <a:spLocks noChangeShapeType="1"/>
              </p:cNvSpPr>
              <p:nvPr/>
            </p:nvSpPr>
            <p:spPr bwMode="auto">
              <a:xfrm flipH="1">
                <a:off x="0" y="48"/>
                <a:ext cx="1824" cy="12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7" name="直接连接符 17427"/>
              <p:cNvSpPr>
                <a:spLocks noChangeShapeType="1"/>
              </p:cNvSpPr>
              <p:nvPr/>
            </p:nvSpPr>
            <p:spPr bwMode="auto">
              <a:xfrm>
                <a:off x="0" y="1296"/>
                <a:ext cx="182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8" name="直接连接符 17428"/>
              <p:cNvSpPr>
                <a:spLocks noChangeShapeType="1"/>
              </p:cNvSpPr>
              <p:nvPr/>
            </p:nvSpPr>
            <p:spPr bwMode="auto">
              <a:xfrm>
                <a:off x="1824" y="48"/>
                <a:ext cx="0" cy="12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9" name="直接连接符 17429"/>
              <p:cNvSpPr>
                <a:spLocks noChangeShapeType="1"/>
              </p:cNvSpPr>
              <p:nvPr/>
            </p:nvSpPr>
            <p:spPr bwMode="auto">
              <a:xfrm>
                <a:off x="432" y="240"/>
                <a:ext cx="384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0" name="直接连接符 17430"/>
              <p:cNvSpPr>
                <a:spLocks noChangeShapeType="1"/>
              </p:cNvSpPr>
              <p:nvPr/>
            </p:nvSpPr>
            <p:spPr bwMode="auto">
              <a:xfrm flipV="1">
                <a:off x="432" y="0"/>
                <a:ext cx="33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1" name="直接连接符 17431"/>
              <p:cNvSpPr>
                <a:spLocks noChangeShapeType="1"/>
              </p:cNvSpPr>
              <p:nvPr/>
            </p:nvSpPr>
            <p:spPr bwMode="auto">
              <a:xfrm>
                <a:off x="768" y="0"/>
                <a:ext cx="384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432" name="直接连接符 17432"/>
            <p:cNvSpPr>
              <a:spLocks noChangeShapeType="1"/>
            </p:cNvSpPr>
            <p:nvPr/>
          </p:nvSpPr>
          <p:spPr bwMode="auto">
            <a:xfrm>
              <a:off x="768" y="0"/>
              <a:ext cx="48" cy="720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433" name="直接连接符 17433"/>
            <p:cNvSpPr>
              <a:spLocks noChangeShapeType="1"/>
            </p:cNvSpPr>
            <p:nvPr/>
          </p:nvSpPr>
          <p:spPr bwMode="auto">
            <a:xfrm>
              <a:off x="432" y="240"/>
              <a:ext cx="720" cy="288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435" name="椭圆 17434"/>
          <p:cNvSpPr>
            <a:spLocks noChangeArrowheads="1"/>
          </p:cNvSpPr>
          <p:nvPr/>
        </p:nvSpPr>
        <p:spPr bwMode="auto">
          <a:xfrm>
            <a:off x="6502400" y="36576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7436" name="直接连接符 17435"/>
          <p:cNvSpPr>
            <a:spLocks noChangeShapeType="1"/>
          </p:cNvSpPr>
          <p:nvPr/>
        </p:nvSpPr>
        <p:spPr bwMode="auto">
          <a:xfrm>
            <a:off x="6553200" y="3733800"/>
            <a:ext cx="711200" cy="990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7437" name="文本框 17436"/>
          <p:cNvSpPr txBox="1">
            <a:spLocks noChangeArrowheads="1"/>
          </p:cNvSpPr>
          <p:nvPr/>
        </p:nvSpPr>
        <p:spPr bwMode="auto">
          <a:xfrm>
            <a:off x="2209800" y="5105400"/>
            <a:ext cx="1920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正确</a:t>
            </a:r>
          </a:p>
        </p:txBody>
      </p:sp>
      <p:sp>
        <p:nvSpPr>
          <p:cNvPr id="17438" name="文本框 17437"/>
          <p:cNvSpPr txBox="1">
            <a:spLocks noChangeArrowheads="1"/>
          </p:cNvSpPr>
          <p:nvPr/>
        </p:nvSpPr>
        <p:spPr bwMode="auto">
          <a:xfrm>
            <a:off x="6324600" y="5181600"/>
            <a:ext cx="2225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错误</a:t>
            </a:r>
          </a:p>
        </p:txBody>
      </p:sp>
      <p:sp>
        <p:nvSpPr>
          <p:cNvPr id="17439" name="矩形 17438"/>
          <p:cNvSpPr>
            <a:spLocks noChangeArrowheads="1"/>
          </p:cNvSpPr>
          <p:nvPr/>
        </p:nvSpPr>
        <p:spPr bwMode="auto">
          <a:xfrm>
            <a:off x="685800" y="2514600"/>
            <a:ext cx="8178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放在斜面上的物体受到的重力方向是哪个？</a:t>
            </a:r>
          </a:p>
        </p:txBody>
      </p:sp>
      <p:sp>
        <p:nvSpPr>
          <p:cNvPr id="17440" name="文本框 17439"/>
          <p:cNvSpPr txBox="1">
            <a:spLocks noChangeArrowheads="1"/>
          </p:cNvSpPr>
          <p:nvPr/>
        </p:nvSpPr>
        <p:spPr bwMode="auto">
          <a:xfrm>
            <a:off x="1752600" y="4572000"/>
            <a:ext cx="10683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i="1" smtClean="0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17441" name="文本框 17440"/>
          <p:cNvSpPr txBox="1">
            <a:spLocks noChangeArrowheads="1"/>
          </p:cNvSpPr>
          <p:nvPr/>
        </p:nvSpPr>
        <p:spPr bwMode="auto">
          <a:xfrm>
            <a:off x="6934200" y="4495800"/>
            <a:ext cx="10683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i="1" smtClean="0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</p:spTree>
    <p:extLst>
      <p:ext uri="{BB962C8B-B14F-4D97-AF65-F5344CB8AC3E}">
        <p14:creationId xmlns="" xmlns:p14="http://schemas.microsoft.com/office/powerpoint/2010/main" val="283186719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 animBg="1"/>
      <p:bldP spid="17436" grpId="0" animBg="1"/>
      <p:bldP spid="17439" grpId="0"/>
      <p:bldP spid="17440" grpId="0"/>
      <p:bldP spid="174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23850" y="908050"/>
            <a:ext cx="81375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rgbClr val="000000"/>
                </a:solidFill>
              </a:rPr>
              <a:t>1</a:t>
            </a:r>
            <a:r>
              <a:rPr lang="zh-CN" altLang="en-US" sz="3600" b="1" smtClean="0">
                <a:solidFill>
                  <a:srgbClr val="000000"/>
                </a:solidFill>
              </a:rPr>
              <a:t>、下图为空中飞行的铅球，请在图中画出球所受重力的示意图 </a:t>
            </a:r>
          </a:p>
        </p:txBody>
      </p:sp>
      <p:grpSp>
        <p:nvGrpSpPr>
          <p:cNvPr id="24579" name="Group 3"/>
          <p:cNvGrpSpPr>
            <a:grpSpLocks/>
          </p:cNvGrpSpPr>
          <p:nvPr/>
        </p:nvGrpSpPr>
        <p:grpSpPr bwMode="auto">
          <a:xfrm>
            <a:off x="1476375" y="3200400"/>
            <a:ext cx="5040313" cy="2028825"/>
            <a:chOff x="930" y="2016"/>
            <a:chExt cx="3175" cy="1278"/>
          </a:xfrm>
        </p:grpSpPr>
        <p:sp>
          <p:nvSpPr>
            <p:cNvPr id="24580" name="Freeform 4"/>
            <p:cNvSpPr>
              <a:spLocks/>
            </p:cNvSpPr>
            <p:nvPr/>
          </p:nvSpPr>
          <p:spPr bwMode="auto">
            <a:xfrm>
              <a:off x="930" y="2205"/>
              <a:ext cx="3175" cy="1089"/>
            </a:xfrm>
            <a:custGeom>
              <a:avLst/>
              <a:gdLst>
                <a:gd name="T0" fmla="*/ 0 w 3175"/>
                <a:gd name="T1" fmla="*/ 1217 h 1217"/>
                <a:gd name="T2" fmla="*/ 408 w 3175"/>
                <a:gd name="T3" fmla="*/ 763 h 1217"/>
                <a:gd name="T4" fmla="*/ 1270 w 3175"/>
                <a:gd name="T5" fmla="*/ 310 h 1217"/>
                <a:gd name="T6" fmla="*/ 2449 w 3175"/>
                <a:gd name="T7" fmla="*/ 38 h 1217"/>
                <a:gd name="T8" fmla="*/ 3175 w 3175"/>
                <a:gd name="T9" fmla="*/ 83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5" h="1217">
                  <a:moveTo>
                    <a:pt x="0" y="1217"/>
                  </a:moveTo>
                  <a:cubicBezTo>
                    <a:pt x="98" y="1065"/>
                    <a:pt x="196" y="914"/>
                    <a:pt x="408" y="763"/>
                  </a:cubicBezTo>
                  <a:cubicBezTo>
                    <a:pt x="620" y="612"/>
                    <a:pt x="930" y="431"/>
                    <a:pt x="1270" y="310"/>
                  </a:cubicBezTo>
                  <a:cubicBezTo>
                    <a:pt x="1610" y="189"/>
                    <a:pt x="2132" y="76"/>
                    <a:pt x="2449" y="38"/>
                  </a:cubicBezTo>
                  <a:cubicBezTo>
                    <a:pt x="2766" y="0"/>
                    <a:pt x="2970" y="41"/>
                    <a:pt x="3175" y="83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4581" name="Oval 5"/>
            <p:cNvSpPr>
              <a:spLocks noChangeArrowheads="1"/>
            </p:cNvSpPr>
            <p:nvPr/>
          </p:nvSpPr>
          <p:spPr bwMode="auto">
            <a:xfrm>
              <a:off x="1872" y="2016"/>
              <a:ext cx="917" cy="9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3635375" y="3860800"/>
            <a:ext cx="144463" cy="144463"/>
          </a:xfrm>
          <a:prstGeom prst="ellipse">
            <a:avLst/>
          </a:prstGeom>
          <a:solidFill>
            <a:srgbClr val="CC3300"/>
          </a:solidFill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3708400" y="3933825"/>
            <a:ext cx="0" cy="1871663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3779838" y="5516563"/>
            <a:ext cx="6683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rgbClr val="CC3300"/>
                </a:solidFill>
              </a:rPr>
              <a:t>G</a:t>
            </a:r>
          </a:p>
        </p:txBody>
      </p:sp>
    </p:spTree>
    <p:extLst>
      <p:ext uri="{BB962C8B-B14F-4D97-AF65-F5344CB8AC3E}">
        <p14:creationId xmlns="" xmlns:p14="http://schemas.microsoft.com/office/powerpoint/2010/main" val="269813221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2" grpId="0" animBg="1"/>
      <p:bldP spid="24583" grpId="0" animBg="1"/>
      <p:bldP spid="245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9" name="Picture 9" descr="作图"/>
          <p:cNvPicPr>
            <a:picLocks noChangeAspect="1" noChangeArrowheads="1"/>
          </p:cNvPicPr>
          <p:nvPr/>
        </p:nvPicPr>
        <p:blipFill>
          <a:blip r:embed="rId2" cstate="print">
            <a:grayscl/>
            <a:biLevel thresh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121" t="31554" r="65024" b="46603"/>
          <a:stretch>
            <a:fillRect/>
          </a:stretch>
        </p:blipFill>
        <p:spPr bwMode="auto">
          <a:xfrm>
            <a:off x="1908175" y="2636838"/>
            <a:ext cx="4057650" cy="27400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611188" y="836613"/>
            <a:ext cx="80645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rgbClr val="000000"/>
                </a:solidFill>
              </a:rPr>
              <a:t>2</a:t>
            </a:r>
            <a:r>
              <a:rPr lang="zh-CN" altLang="en-US" sz="3600" b="1" smtClean="0">
                <a:solidFill>
                  <a:srgbClr val="000000"/>
                </a:solidFill>
              </a:rPr>
              <a:t>、画出下图所示斜面上木块所受重力的示意图 。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708400" y="6021388"/>
            <a:ext cx="1943100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5606" name="Oval 6"/>
          <p:cNvSpPr>
            <a:spLocks noChangeArrowheads="1"/>
          </p:cNvSpPr>
          <p:nvPr/>
        </p:nvSpPr>
        <p:spPr bwMode="auto">
          <a:xfrm>
            <a:off x="3924300" y="3284538"/>
            <a:ext cx="144463" cy="144462"/>
          </a:xfrm>
          <a:prstGeom prst="ellipse">
            <a:avLst/>
          </a:prstGeom>
          <a:solidFill>
            <a:srgbClr val="CC3300"/>
          </a:solidFill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3995738" y="3429000"/>
            <a:ext cx="0" cy="1871663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995738" y="5084763"/>
            <a:ext cx="539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rgbClr val="CC3300"/>
                </a:solidFill>
              </a:rPr>
              <a:t>G</a:t>
            </a:r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3995738" y="3357563"/>
            <a:ext cx="792162" cy="1728787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4787900" y="4724400"/>
            <a:ext cx="539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rgbClr val="CC3300"/>
                </a:solidFill>
              </a:rPr>
              <a:t>G</a:t>
            </a:r>
          </a:p>
        </p:txBody>
      </p:sp>
    </p:spTree>
    <p:extLst>
      <p:ext uri="{BB962C8B-B14F-4D97-AF65-F5344CB8AC3E}">
        <p14:creationId xmlns="" xmlns:p14="http://schemas.microsoft.com/office/powerpoint/2010/main" val="393033927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/>
      <p:bldP spid="25608" grpId="0"/>
      <p:bldP spid="25610" grpId="0" animBg="1"/>
      <p:bldP spid="25610" grpId="1" animBg="1"/>
      <p:bldP spid="25611" grpId="0"/>
      <p:bldP spid="256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011040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0" y="1014413"/>
            <a:ext cx="3352800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箭头连接符 2"/>
          <p:cNvCxnSpPr/>
          <p:nvPr/>
        </p:nvCxnSpPr>
        <p:spPr>
          <a:xfrm flipV="1">
            <a:off x="6626225" y="3790950"/>
            <a:ext cx="244475" cy="57626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7569200" y="1601788"/>
            <a:ext cx="198438" cy="46831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6430963" y="1824038"/>
            <a:ext cx="300037" cy="382587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7" name="圆角矩形 1"/>
          <p:cNvSpPr>
            <a:spLocks noChangeArrowheads="1"/>
          </p:cNvSpPr>
          <p:nvPr/>
        </p:nvSpPr>
        <p:spPr bwMode="auto">
          <a:xfrm>
            <a:off x="467544" y="5711092"/>
            <a:ext cx="1755775" cy="66992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600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指向地心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092950" y="2679700"/>
            <a:ext cx="3429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smtClean="0">
                <a:solidFill>
                  <a:srgbClr val="FF0000"/>
                </a:solidFill>
              </a:rPr>
              <a:t>•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00025" y="1133475"/>
            <a:ext cx="5478463" cy="3932238"/>
            <a:chOff x="427" y="2351"/>
            <a:chExt cx="8629" cy="6192"/>
          </a:xfrm>
        </p:grpSpPr>
        <p:sp>
          <p:nvSpPr>
            <p:cNvPr id="7" name="圆角矩形 6"/>
            <p:cNvSpPr/>
            <p:nvPr/>
          </p:nvSpPr>
          <p:spPr>
            <a:xfrm>
              <a:off x="427" y="2351"/>
              <a:ext cx="8401" cy="6192"/>
            </a:xfrm>
            <a:prstGeom prst="roundRect">
              <a:avLst/>
            </a:prstGeom>
            <a:ln w="2222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8" name="Rectangle 2"/>
            <p:cNvSpPr txBox="1">
              <a:spLocks noChangeArrowheads="1"/>
            </p:cNvSpPr>
            <p:nvPr/>
          </p:nvSpPr>
          <p:spPr>
            <a:xfrm>
              <a:off x="622" y="2446"/>
              <a:ext cx="8434" cy="5857"/>
            </a:xfrm>
            <a:prstGeom prst="rect">
              <a:avLst/>
            </a:prstGeom>
          </p:spPr>
          <p:txBody>
            <a:bodyPr anchor="b"/>
            <a:lstStyle/>
            <a:p>
              <a:pPr fontAlgn="base">
                <a:lnSpc>
                  <a:spcPct val="150000"/>
                </a:lnSpc>
                <a:buClr>
                  <a:srgbClr val="9C9CBE"/>
                </a:buClr>
                <a:buSzPct val="70000"/>
                <a:defRPr/>
              </a:pPr>
              <a:r>
                <a:rPr lang="zh-CN" altLang="en-US" sz="2600" cap="small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600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我们站在地面上，脚朝下，站得很稳。但地球是球形的，在我们“脚下”的阿根廷人，好像是脚朝上的。他们为什么也站得很稳呢？</a:t>
              </a:r>
              <a:r>
                <a:rPr lang="zh-CN" altLang="en-US" sz="26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我们通常所说的“下”</a:t>
              </a:r>
              <a:r>
                <a:rPr lang="zh-CN" altLang="en-US" sz="26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到底指的是</a:t>
              </a:r>
              <a:r>
                <a:rPr lang="zh-CN" altLang="en-US" sz="26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什么方向呢？</a:t>
              </a: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106863" y="5526786"/>
            <a:ext cx="4648200" cy="94615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指向地心的方向为“向下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zh-CN" altLang="en-US" sz="2800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远离地心的方向为“向上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4738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8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bldLvl="0"/>
      <p:bldP spid="4" grpId="0"/>
      <p:bldP spid="4" grpId="1"/>
      <p:bldP spid="4" grpId="2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>
            <a:lum bright="28000" contrast="62000"/>
          </a:blip>
          <a:srcRect/>
          <a:stretch>
            <a:fillRect/>
          </a:stretch>
        </p:blipFill>
        <p:spPr bwMode="auto">
          <a:xfrm>
            <a:off x="2843808" y="3026118"/>
            <a:ext cx="3257007" cy="3499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0"/>
          <p:cNvSpPr>
            <a:spLocks noChangeArrowheads="1"/>
          </p:cNvSpPr>
          <p:nvPr/>
        </p:nvSpPr>
        <p:spPr bwMode="auto">
          <a:xfrm>
            <a:off x="611560" y="476672"/>
            <a:ext cx="72008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a typeface="黑体" pitchFamily="49" charset="-122"/>
              </a:rPr>
              <a:t>四、重力的作用点</a:t>
            </a:r>
            <a:r>
              <a:rPr lang="en-US" altLang="zh-CN" sz="3600" b="1" dirty="0" smtClean="0">
                <a:solidFill>
                  <a:srgbClr val="0000FF"/>
                </a:solidFill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0000FF"/>
                </a:solidFill>
                <a:ea typeface="黑体" pitchFamily="49" charset="-122"/>
              </a:rPr>
              <a:t>重心</a:t>
            </a:r>
            <a:endParaRPr lang="en-US" altLang="zh-CN" sz="3600" b="1" dirty="0" smtClean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5" name="Rectangle 40"/>
          <p:cNvSpPr>
            <a:spLocks noChangeArrowheads="1"/>
          </p:cNvSpPr>
          <p:nvPr/>
        </p:nvSpPr>
        <p:spPr bwMode="auto">
          <a:xfrm>
            <a:off x="755576" y="2060848"/>
            <a:ext cx="7848872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黑体" pitchFamily="49" charset="-122"/>
              </a:rPr>
              <a:t>      质地均匀、外形规则的物体的重心，在它的几何中心。</a:t>
            </a:r>
            <a:endParaRPr lang="en-US" altLang="zh-CN" sz="3200" b="1" dirty="0" smtClean="0">
              <a:solidFill>
                <a:srgbClr val="FF0000"/>
              </a:solidFill>
              <a:ea typeface="黑体" pitchFamily="49" charset="-122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>
            <a:lum bright="28000" contrast="62000"/>
          </a:blip>
          <a:srcRect/>
          <a:stretch>
            <a:fillRect/>
          </a:stretch>
        </p:blipFill>
        <p:spPr bwMode="auto">
          <a:xfrm>
            <a:off x="539552" y="3258207"/>
            <a:ext cx="2571329" cy="247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6156176" y="3546239"/>
            <a:ext cx="1872208" cy="1008112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691680" y="347423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162745" y="3218846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156176" y="3618247"/>
            <a:ext cx="1800200" cy="864096"/>
          </a:xfrm>
          <a:prstGeom prst="line">
            <a:avLst/>
          </a:prstGeom>
          <a:ln w="508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>
            <a:off x="6228184" y="3618247"/>
            <a:ext cx="1760784" cy="889248"/>
          </a:xfrm>
          <a:prstGeom prst="line">
            <a:avLst/>
          </a:prstGeom>
          <a:ln w="508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6963000" y="392669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9592" y="1052736"/>
            <a:ext cx="8028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、重心：物体各部分受到的重力作用集中于一点，这一点叫做物体的重心。</a:t>
            </a:r>
            <a:endParaRPr lang="en-US" altLang="zh-CN" sz="3200" b="1" dirty="0" smtClean="0">
              <a:solidFill>
                <a:srgbClr val="0000FF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 animBg="1"/>
      <p:bldP spid="10" grpId="0" animBg="1"/>
      <p:bldP spid="11" grpId="0" animBg="1"/>
      <p:bldP spid="18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0"/>
          <p:cNvSpPr>
            <a:spLocks noChangeArrowheads="1"/>
          </p:cNvSpPr>
          <p:nvPr/>
        </p:nvSpPr>
        <p:spPr bwMode="auto">
          <a:xfrm>
            <a:off x="827584" y="620688"/>
            <a:ext cx="72008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a typeface="黑体" pitchFamily="49" charset="-122"/>
              </a:rPr>
              <a:t>四、重力的作用点</a:t>
            </a:r>
            <a:r>
              <a:rPr lang="en-US" altLang="zh-CN" sz="3600" b="1" dirty="0" smtClean="0">
                <a:solidFill>
                  <a:srgbClr val="0000FF"/>
                </a:solidFill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0000FF"/>
                </a:solidFill>
                <a:ea typeface="黑体" pitchFamily="49" charset="-122"/>
              </a:rPr>
              <a:t>重心</a:t>
            </a:r>
            <a:endParaRPr lang="en-US" altLang="zh-CN" sz="3600" b="1" dirty="0" smtClean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5" name="Rectangle 40"/>
          <p:cNvSpPr>
            <a:spLocks noChangeArrowheads="1"/>
          </p:cNvSpPr>
          <p:nvPr/>
        </p:nvSpPr>
        <p:spPr bwMode="auto">
          <a:xfrm>
            <a:off x="1259632" y="1268760"/>
            <a:ext cx="604867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ea typeface="黑体" pitchFamily="49" charset="-122"/>
              </a:rPr>
              <a:t>  如何找不规则的物体的重心？</a:t>
            </a:r>
            <a:endParaRPr lang="en-US" altLang="zh-CN" sz="3200" b="1" dirty="0" smtClean="0">
              <a:solidFill>
                <a:srgbClr val="000000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0"/>
          <p:cNvSpPr>
            <a:spLocks noChangeArrowheads="1"/>
          </p:cNvSpPr>
          <p:nvPr/>
        </p:nvSpPr>
        <p:spPr bwMode="auto">
          <a:xfrm>
            <a:off x="827584" y="620688"/>
            <a:ext cx="72008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a typeface="黑体" pitchFamily="49" charset="-122"/>
              </a:rPr>
              <a:t>四、重力的作用点</a:t>
            </a:r>
            <a:r>
              <a:rPr lang="en-US" altLang="zh-CN" sz="3600" b="1" dirty="0" smtClean="0">
                <a:solidFill>
                  <a:srgbClr val="0000FF"/>
                </a:solidFill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0000FF"/>
                </a:solidFill>
                <a:ea typeface="黑体" pitchFamily="49" charset="-122"/>
              </a:rPr>
              <a:t>重心</a:t>
            </a:r>
            <a:endParaRPr lang="en-US" altLang="zh-CN" sz="3600" b="1" dirty="0" smtClean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5" name="Rectangle 40"/>
          <p:cNvSpPr>
            <a:spLocks noChangeArrowheads="1"/>
          </p:cNvSpPr>
          <p:nvPr/>
        </p:nvSpPr>
        <p:spPr bwMode="auto">
          <a:xfrm>
            <a:off x="1331640" y="1268760"/>
            <a:ext cx="604867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ea typeface="黑体" pitchFamily="49" charset="-122"/>
              </a:rPr>
              <a:t>  如何找不规则的物体的重心？</a:t>
            </a:r>
            <a:endParaRPr lang="en-US" altLang="zh-CN" sz="3200" b="1" dirty="0" smtClean="0">
              <a:solidFill>
                <a:srgbClr val="000000"/>
              </a:solidFill>
              <a:ea typeface="黑体" pitchFamily="49" charset="-122"/>
            </a:endParaRPr>
          </a:p>
        </p:txBody>
      </p:sp>
    </p:spTree>
    <p:controls>
      <p:control spid="2054" name="ShockwaveFlash1" r:id="rId2" imgW="6769638" imgH="417653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5536" y="1177588"/>
            <a:ext cx="3816424" cy="3475548"/>
            <a:chOff x="251520" y="908720"/>
            <a:chExt cx="3960440" cy="3475548"/>
          </a:xfrm>
        </p:grpSpPr>
        <p:pic>
          <p:nvPicPr>
            <p:cNvPr id="5" name="Picture 9" descr="苹果落地"/>
            <p:cNvPicPr>
              <a:picLocks noGrp="1" noChangeAspect="1" noChangeArrowheads="1"/>
            </p:cNvPicPr>
            <p:nvPr>
              <p:ph sz="quarter" idx="1"/>
            </p:nvPr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323528" y="908720"/>
              <a:ext cx="3745930" cy="2880320"/>
            </a:xfrm>
            <a:noFill/>
            <a:ln w="50800">
              <a:solidFill>
                <a:srgbClr val="000000"/>
              </a:solidFill>
            </a:ln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51520" y="3861048"/>
              <a:ext cx="396044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黑体" pitchFamily="49" charset="-122"/>
                  <a:ea typeface="黑体" pitchFamily="49" charset="-122"/>
                </a:rPr>
                <a:t>熟了的</a:t>
              </a:r>
              <a:r>
                <a:rPr lang="zh-CN" altLang="en-US" sz="2800" b="1" dirty="0" smtClean="0">
                  <a:latin typeface="黑体" pitchFamily="49" charset="-122"/>
                  <a:ea typeface="黑体" pitchFamily="49" charset="-122"/>
                </a:rPr>
                <a:t>苹果下落到地面</a:t>
              </a:r>
              <a:endParaRPr lang="zh-CN" altLang="en-US" sz="28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99992" y="1177588"/>
            <a:ext cx="4320480" cy="3475548"/>
            <a:chOff x="4499992" y="908720"/>
            <a:chExt cx="4320480" cy="3475548"/>
          </a:xfrm>
        </p:grpSpPr>
        <p:pic>
          <p:nvPicPr>
            <p:cNvPr id="4" name="Picture 2" descr="087241613365976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9992" y="908720"/>
              <a:ext cx="3923928" cy="2880320"/>
            </a:xfrm>
            <a:prstGeom prst="rect">
              <a:avLst/>
            </a:prstGeom>
            <a:noFill/>
            <a:ln w="50800">
              <a:solidFill>
                <a:srgbClr val="000000"/>
              </a:solidFill>
            </a:ln>
          </p:spPr>
        </p:pic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4499992" y="3861048"/>
              <a:ext cx="432048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 smtClean="0">
                  <a:latin typeface="黑体" pitchFamily="49" charset="-122"/>
                  <a:ea typeface="黑体" pitchFamily="49" charset="-122"/>
                </a:rPr>
                <a:t>水总是由高处往低处流</a:t>
              </a:r>
              <a:endParaRPr lang="zh-CN" altLang="en-US" sz="28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55776" y="188640"/>
            <a:ext cx="39604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我们身边的现象</a:t>
            </a:r>
            <a:endParaRPr lang="zh-CN" altLang="en-US" sz="32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28650"/>
            <a:ext cx="7620000" cy="7620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</a:rPr>
              <a:t>如何确定质量部均匀、不规则的重心？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981200" y="5029200"/>
            <a:ext cx="5184775" cy="102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用</a:t>
            </a:r>
            <a:r>
              <a:rPr kumimoji="1" lang="zh-CN" altLang="en-US" sz="4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悬挂法</a:t>
            </a:r>
            <a:r>
              <a:rPr kumimoji="1" lang="zh-CN" altLang="en-US" sz="4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寻找重心</a:t>
            </a:r>
          </a:p>
        </p:txBody>
      </p:sp>
      <p:pic>
        <p:nvPicPr>
          <p:cNvPr id="6" name="Picture 5" descr="悬挂法测物体的重心位置%2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3275" y="1847850"/>
            <a:ext cx="19653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0275" y="1847850"/>
            <a:ext cx="196691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63875" y="1862138"/>
            <a:ext cx="254476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543309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0"/>
          <p:cNvSpPr>
            <a:spLocks noChangeArrowheads="1"/>
          </p:cNvSpPr>
          <p:nvPr/>
        </p:nvSpPr>
        <p:spPr bwMode="auto">
          <a:xfrm>
            <a:off x="827584" y="476672"/>
            <a:ext cx="604867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ea typeface="黑体" pitchFamily="49" charset="-122"/>
              </a:rPr>
              <a:t> </a:t>
            </a:r>
            <a:r>
              <a:rPr lang="en-US" altLang="zh-CN" sz="3200" b="1" dirty="0" smtClean="0">
                <a:ea typeface="黑体" pitchFamily="49" charset="-122"/>
              </a:rPr>
              <a:t>2</a:t>
            </a:r>
            <a:r>
              <a:rPr lang="zh-CN" altLang="en-US" sz="3200" b="1" dirty="0" smtClean="0">
                <a:ea typeface="黑体" pitchFamily="49" charset="-122"/>
              </a:rPr>
              <a:t>、 如何提高物体的稳定程度？</a:t>
            </a:r>
            <a:endParaRPr lang="en-US" altLang="zh-CN" sz="3200" b="1" dirty="0" smtClean="0">
              <a:ea typeface="黑体" pitchFamily="49" charset="-122"/>
            </a:endParaRPr>
          </a:p>
        </p:txBody>
      </p:sp>
      <p:sp>
        <p:nvSpPr>
          <p:cNvPr id="6" name="Rectangle 40"/>
          <p:cNvSpPr>
            <a:spLocks noChangeArrowheads="1"/>
          </p:cNvSpPr>
          <p:nvPr/>
        </p:nvSpPr>
        <p:spPr bwMode="auto">
          <a:xfrm>
            <a:off x="1043608" y="1044025"/>
            <a:ext cx="604867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ea typeface="黑体" pitchFamily="49" charset="-122"/>
              </a:rPr>
              <a:t>（</a:t>
            </a:r>
            <a:r>
              <a:rPr lang="en-US" altLang="zh-CN" sz="3200" b="1" dirty="0" smtClean="0">
                <a:ea typeface="黑体" pitchFamily="49" charset="-122"/>
              </a:rPr>
              <a:t>1</a:t>
            </a:r>
            <a:r>
              <a:rPr lang="zh-CN" altLang="en-US" sz="3200" b="1" dirty="0" smtClean="0">
                <a:ea typeface="黑体" pitchFamily="49" charset="-122"/>
              </a:rPr>
              <a:t>）增大物体的支撑面；</a:t>
            </a:r>
            <a:endParaRPr lang="en-US" altLang="zh-CN" sz="3200" b="1" dirty="0" smtClean="0">
              <a:ea typeface="黑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420888"/>
            <a:ext cx="3749038" cy="2746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2420888"/>
            <a:ext cx="4831283" cy="4116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0"/>
          <p:cNvSpPr>
            <a:spLocks noChangeArrowheads="1"/>
          </p:cNvSpPr>
          <p:nvPr/>
        </p:nvSpPr>
        <p:spPr bwMode="auto">
          <a:xfrm>
            <a:off x="1043608" y="1556792"/>
            <a:ext cx="604867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ea typeface="黑体" pitchFamily="49" charset="-122"/>
              </a:rPr>
              <a:t>（</a:t>
            </a:r>
            <a:r>
              <a:rPr lang="en-US" altLang="zh-CN" sz="3200" b="1" dirty="0" smtClean="0">
                <a:ea typeface="黑体" pitchFamily="49" charset="-122"/>
              </a:rPr>
              <a:t>2</a:t>
            </a:r>
            <a:r>
              <a:rPr lang="zh-CN" altLang="en-US" sz="3200" b="1" dirty="0" smtClean="0">
                <a:ea typeface="黑体" pitchFamily="49" charset="-122"/>
              </a:rPr>
              <a:t>）降低物体的重心。</a:t>
            </a:r>
            <a:endParaRPr lang="en-US" altLang="zh-CN" sz="3200" b="1" dirty="0" smtClean="0">
              <a:ea typeface="黑体" pitchFamily="49" charset="-122"/>
            </a:endParaRPr>
          </a:p>
        </p:txBody>
      </p:sp>
    </p:spTree>
    <p:controls>
      <p:control spid="3080" name="ShockwaveFlash1" r:id="rId2" imgW="3672304" imgH="2880000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图片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962025"/>
            <a:ext cx="6191250" cy="47720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507" name="Group 3"/>
          <p:cNvGrpSpPr>
            <a:grpSpLocks/>
          </p:cNvGrpSpPr>
          <p:nvPr/>
        </p:nvGrpSpPr>
        <p:grpSpPr bwMode="auto">
          <a:xfrm>
            <a:off x="26988" y="188913"/>
            <a:ext cx="4621212" cy="1035050"/>
            <a:chOff x="17" y="96"/>
            <a:chExt cx="2591" cy="675"/>
          </a:xfrm>
        </p:grpSpPr>
        <p:sp>
          <p:nvSpPr>
            <p:cNvPr id="21508" name="Oval 4"/>
            <p:cNvSpPr>
              <a:spLocks noChangeArrowheads="1"/>
            </p:cNvSpPr>
            <p:nvPr/>
          </p:nvSpPr>
          <p:spPr bwMode="auto">
            <a:xfrm>
              <a:off x="540" y="96"/>
              <a:ext cx="2068" cy="499"/>
            </a:xfrm>
            <a:prstGeom prst="ellipse">
              <a:avLst/>
            </a:pr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rgbClr val="FF0066"/>
                  </a:solidFill>
                  <a:ea typeface="黑体" panose="02010609060101010101" pitchFamily="49" charset="-122"/>
                </a:rPr>
                <a:t>知识运用</a:t>
              </a:r>
            </a:p>
          </p:txBody>
        </p:sp>
        <p:pic>
          <p:nvPicPr>
            <p:cNvPr id="21509" name="Picture 5" descr="pic001.gif (1486 字节)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" y="123"/>
              <a:ext cx="648" cy="64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5300663"/>
            <a:ext cx="9144000" cy="140970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rgbClr val="FF0066"/>
                </a:solidFill>
                <a:ea typeface="黑体" panose="02010609060101010101" pitchFamily="49" charset="-122"/>
              </a:rPr>
              <a:t>       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49" charset="-122"/>
              </a:rPr>
              <a:t>赛车车身很低，轮子相距尽量远，在快速行驶时不易翻倒</a:t>
            </a:r>
          </a:p>
        </p:txBody>
      </p:sp>
    </p:spTree>
    <p:extLst>
      <p:ext uri="{BB962C8B-B14F-4D97-AF65-F5344CB8AC3E}">
        <p14:creationId xmlns="" xmlns:p14="http://schemas.microsoft.com/office/powerpoint/2010/main" val="9430065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无标题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23950"/>
            <a:ext cx="8424862" cy="5689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067175" y="58738"/>
            <a:ext cx="49688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FF"/>
                </a:solidFill>
                <a:ea typeface="黑体" panose="02010609060101010101" pitchFamily="49" charset="-122"/>
              </a:rPr>
              <a:t>冲浪者弓着腰，叉开腿，在惊涛骇浪中易保持平衡。</a:t>
            </a:r>
          </a:p>
        </p:txBody>
      </p:sp>
      <p:grpSp>
        <p:nvGrpSpPr>
          <p:cNvPr id="22532" name="Group 4"/>
          <p:cNvGrpSpPr>
            <a:grpSpLocks/>
          </p:cNvGrpSpPr>
          <p:nvPr/>
        </p:nvGrpSpPr>
        <p:grpSpPr bwMode="auto">
          <a:xfrm>
            <a:off x="-180975" y="115888"/>
            <a:ext cx="4176713" cy="1035050"/>
            <a:chOff x="17" y="96"/>
            <a:chExt cx="2591" cy="675"/>
          </a:xfrm>
        </p:grpSpPr>
        <p:sp>
          <p:nvSpPr>
            <p:cNvPr id="22533" name="Oval 5"/>
            <p:cNvSpPr>
              <a:spLocks noChangeArrowheads="1"/>
            </p:cNvSpPr>
            <p:nvPr/>
          </p:nvSpPr>
          <p:spPr bwMode="auto">
            <a:xfrm>
              <a:off x="540" y="96"/>
              <a:ext cx="2068" cy="499"/>
            </a:xfrm>
            <a:prstGeom prst="ellipse">
              <a:avLst/>
            </a:pr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rgbClr val="FF0066"/>
                  </a:solidFill>
                  <a:ea typeface="黑体" panose="02010609060101010101" pitchFamily="49" charset="-122"/>
                </a:rPr>
                <a:t>知识运用</a:t>
              </a:r>
            </a:p>
          </p:txBody>
        </p:sp>
        <p:pic>
          <p:nvPicPr>
            <p:cNvPr id="22534" name="Picture 6" descr="pic001.gif (1486 字节)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" y="123"/>
              <a:ext cx="648" cy="64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5839837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-36513" y="115888"/>
            <a:ext cx="3744913" cy="1035050"/>
            <a:chOff x="17" y="96"/>
            <a:chExt cx="2591" cy="675"/>
          </a:xfrm>
        </p:grpSpPr>
        <p:sp>
          <p:nvSpPr>
            <p:cNvPr id="23555" name="Oval 3"/>
            <p:cNvSpPr>
              <a:spLocks noChangeArrowheads="1"/>
            </p:cNvSpPr>
            <p:nvPr/>
          </p:nvSpPr>
          <p:spPr bwMode="auto">
            <a:xfrm>
              <a:off x="540" y="96"/>
              <a:ext cx="2068" cy="499"/>
            </a:xfrm>
            <a:prstGeom prst="ellipse">
              <a:avLst/>
            </a:pr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rgbClr val="FF0066"/>
                  </a:solidFill>
                  <a:ea typeface="黑体" panose="02010609060101010101" pitchFamily="49" charset="-122"/>
                </a:rPr>
                <a:t>知识运用</a:t>
              </a:r>
            </a:p>
          </p:txBody>
        </p:sp>
        <p:pic>
          <p:nvPicPr>
            <p:cNvPr id="23556" name="Picture 4" descr="pic001.gif (1486 字节)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" y="123"/>
              <a:ext cx="648" cy="64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600450" y="671513"/>
            <a:ext cx="56515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smtClean="0">
                <a:solidFill>
                  <a:srgbClr val="0000FF"/>
                </a:solidFill>
                <a:ea typeface="黑体" panose="02010609060101010101" pitchFamily="49" charset="-122"/>
              </a:rPr>
              <a:t>篮球架都有一个宽大较重的底座，降低了它的重心，增加了它的稳定性。</a:t>
            </a:r>
          </a:p>
        </p:txBody>
      </p:sp>
      <p:pic>
        <p:nvPicPr>
          <p:cNvPr id="23558" name="Picture 6" descr="11480856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563688"/>
            <a:ext cx="6408738" cy="5033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89543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-36513" y="115888"/>
            <a:ext cx="3744913" cy="1035050"/>
            <a:chOff x="17" y="96"/>
            <a:chExt cx="2591" cy="675"/>
          </a:xfrm>
        </p:grpSpPr>
        <p:sp>
          <p:nvSpPr>
            <p:cNvPr id="24579" name="Oval 3"/>
            <p:cNvSpPr>
              <a:spLocks noChangeArrowheads="1"/>
            </p:cNvSpPr>
            <p:nvPr/>
          </p:nvSpPr>
          <p:spPr bwMode="auto">
            <a:xfrm>
              <a:off x="540" y="96"/>
              <a:ext cx="2068" cy="499"/>
            </a:xfrm>
            <a:prstGeom prst="ellipse">
              <a:avLst/>
            </a:pr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rgbClr val="FF0066"/>
                  </a:solidFill>
                  <a:ea typeface="黑体" panose="02010609060101010101" pitchFamily="49" charset="-122"/>
                </a:rPr>
                <a:t>知识小结</a:t>
              </a:r>
            </a:p>
          </p:txBody>
        </p:sp>
        <p:pic>
          <p:nvPicPr>
            <p:cNvPr id="24580" name="Picture 4" descr="pic001.gif (1486 字节)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" y="123"/>
              <a:ext cx="648" cy="64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581" name="Group 5"/>
          <p:cNvGrpSpPr>
            <a:grpSpLocks/>
          </p:cNvGrpSpPr>
          <p:nvPr/>
        </p:nvGrpSpPr>
        <p:grpSpPr bwMode="auto">
          <a:xfrm>
            <a:off x="0" y="981075"/>
            <a:ext cx="9144000" cy="3246438"/>
            <a:chOff x="0" y="705"/>
            <a:chExt cx="5760" cy="2045"/>
          </a:xfrm>
        </p:grpSpPr>
        <p:pic>
          <p:nvPicPr>
            <p:cNvPr id="24582" name="Picture 6" descr="图片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5"/>
              <a:ext cx="1973" cy="204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583" name="Picture 7" descr="无标题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709"/>
              <a:ext cx="1837" cy="202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584" name="Picture 8" descr="114808564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7" y="709"/>
              <a:ext cx="1746" cy="204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585" name="Line 9"/>
            <p:cNvSpPr>
              <a:spLocks noChangeShapeType="1"/>
            </p:cNvSpPr>
            <p:nvPr/>
          </p:nvSpPr>
          <p:spPr bwMode="auto">
            <a:xfrm>
              <a:off x="0" y="2750"/>
              <a:ext cx="5760" cy="0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4586" name="Line 10"/>
            <p:cNvSpPr>
              <a:spLocks noChangeShapeType="1"/>
            </p:cNvSpPr>
            <p:nvPr/>
          </p:nvSpPr>
          <p:spPr bwMode="auto">
            <a:xfrm>
              <a:off x="0" y="709"/>
              <a:ext cx="5760" cy="0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4587" name="Line 11"/>
            <p:cNvSpPr>
              <a:spLocks noChangeShapeType="1"/>
            </p:cNvSpPr>
            <p:nvPr/>
          </p:nvSpPr>
          <p:spPr bwMode="auto">
            <a:xfrm>
              <a:off x="2018" y="754"/>
              <a:ext cx="0" cy="1996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4588" name="Line 12"/>
            <p:cNvSpPr>
              <a:spLocks noChangeShapeType="1"/>
            </p:cNvSpPr>
            <p:nvPr/>
          </p:nvSpPr>
          <p:spPr bwMode="auto">
            <a:xfrm>
              <a:off x="3878" y="754"/>
              <a:ext cx="0" cy="1996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539750" y="4392613"/>
            <a:ext cx="8208963" cy="1797050"/>
          </a:xfrm>
          <a:prstGeom prst="rect">
            <a:avLst/>
          </a:prstGeom>
          <a:noFill/>
          <a:ln w="57150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在生活中，人们常常通过</a:t>
            </a:r>
            <a:r>
              <a:rPr lang="en-US" altLang="zh-CN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物体的支撑面，</a:t>
            </a:r>
            <a:r>
              <a:rPr lang="en-US" altLang="zh-CN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它的重心，有助于提高物体的稳定程度。</a:t>
            </a:r>
            <a:r>
              <a:rPr lang="zh-CN" altLang="en-US" sz="3600" b="1" u="sng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6735763" y="4365625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FF0000"/>
                </a:solidFill>
                <a:ea typeface="黑体" panose="02010609060101010101" pitchFamily="49" charset="-122"/>
              </a:rPr>
              <a:t>增大</a:t>
            </a:r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3563938" y="4941888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FF0000"/>
                </a:solidFill>
                <a:ea typeface="黑体" panose="02010609060101010101" pitchFamily="49" charset="-122"/>
              </a:rPr>
              <a:t>降低</a:t>
            </a:r>
          </a:p>
        </p:txBody>
      </p:sp>
    </p:spTree>
    <p:extLst>
      <p:ext uri="{BB962C8B-B14F-4D97-AF65-F5344CB8AC3E}">
        <p14:creationId xmlns="" xmlns:p14="http://schemas.microsoft.com/office/powerpoint/2010/main" val="201495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0" grpId="0"/>
      <p:bldP spid="2459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>
            <a:lum bright="-42000" contrast="6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981075"/>
            <a:ext cx="4716462" cy="343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5364163" y="4868863"/>
            <a:ext cx="2209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FFFF"/>
                </a:solidFill>
                <a:ea typeface="黑体" panose="02010609060101010101" pitchFamily="49" charset="-122"/>
              </a:rPr>
              <a:t>不倒翁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68313" y="1557338"/>
            <a:ext cx="331311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不倒翁为什么不容易倒下？</a:t>
            </a:r>
          </a:p>
        </p:txBody>
      </p:sp>
    </p:spTree>
    <p:extLst>
      <p:ext uri="{BB962C8B-B14F-4D97-AF65-F5344CB8AC3E}">
        <p14:creationId xmlns="" xmlns:p14="http://schemas.microsoft.com/office/powerpoint/2010/main" val="313967951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11"/>
          <p:cNvGrpSpPr>
            <a:grpSpLocks/>
          </p:cNvGrpSpPr>
          <p:nvPr/>
        </p:nvGrpSpPr>
        <p:grpSpPr bwMode="auto">
          <a:xfrm>
            <a:off x="323850" y="692150"/>
            <a:ext cx="2195513" cy="1079500"/>
            <a:chOff x="240" y="192"/>
            <a:chExt cx="1872" cy="735"/>
          </a:xfrm>
        </p:grpSpPr>
        <p:pic>
          <p:nvPicPr>
            <p:cNvPr id="17422" name="Picture 12" descr="2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528"/>
              <a:ext cx="1872" cy="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3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672" y="192"/>
              <a:ext cx="960" cy="735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97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  <a:contourClr>
                  <a:srgbClr val="FFE701"/>
                </a:contourClr>
              </a:sp3d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6000" kern="10" smtClean="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宋体" panose="02010600030101010101" pitchFamily="2" charset="-122"/>
                </a:rPr>
                <a:t>思考</a:t>
              </a:r>
            </a:p>
          </p:txBody>
        </p:sp>
      </p:grpSp>
      <p:pic>
        <p:nvPicPr>
          <p:cNvPr id="17411" name="Picture 15" descr="u=3116554034,1717760029&amp;fm=4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06" t="8569" r="22873" b="25645"/>
          <a:stretch>
            <a:fillRect/>
          </a:stretch>
        </p:blipFill>
        <p:spPr bwMode="auto">
          <a:xfrm>
            <a:off x="2011363" y="2559050"/>
            <a:ext cx="1655762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6" descr="u=2960570347,901887583&amp;fm=0&amp;gp=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2703513"/>
            <a:ext cx="1552575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2844800" y="3497263"/>
            <a:ext cx="571500" cy="1876425"/>
            <a:chOff x="1247" y="2840"/>
            <a:chExt cx="360" cy="1182"/>
          </a:xfrm>
        </p:grpSpPr>
        <p:sp>
          <p:nvSpPr>
            <p:cNvPr id="17420" name="Line 18"/>
            <p:cNvSpPr>
              <a:spLocks noChangeShapeType="1"/>
            </p:cNvSpPr>
            <p:nvPr/>
          </p:nvSpPr>
          <p:spPr bwMode="auto">
            <a:xfrm>
              <a:off x="1247" y="2840"/>
              <a:ext cx="0" cy="1044"/>
            </a:xfrm>
            <a:prstGeom prst="line">
              <a:avLst/>
            </a:prstGeom>
            <a:noFill/>
            <a:ln w="57150">
              <a:solidFill>
                <a:srgbClr val="0033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smtClean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21" name="Text Box 19"/>
            <p:cNvSpPr txBox="1">
              <a:spLocks noChangeArrowheads="1"/>
            </p:cNvSpPr>
            <p:nvPr/>
          </p:nvSpPr>
          <p:spPr bwMode="auto">
            <a:xfrm>
              <a:off x="1292" y="3657"/>
              <a:ext cx="31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smtClean="0">
                  <a:solidFill>
                    <a:srgbClr val="0033CC"/>
                  </a:solidFill>
                </a:rPr>
                <a:t>G</a:t>
              </a: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6257925" y="3497263"/>
            <a:ext cx="571500" cy="1876425"/>
            <a:chOff x="1247" y="2840"/>
            <a:chExt cx="360" cy="1182"/>
          </a:xfrm>
        </p:grpSpPr>
        <p:sp>
          <p:nvSpPr>
            <p:cNvPr id="17418" name="Line 21"/>
            <p:cNvSpPr>
              <a:spLocks noChangeShapeType="1"/>
            </p:cNvSpPr>
            <p:nvPr/>
          </p:nvSpPr>
          <p:spPr bwMode="auto">
            <a:xfrm>
              <a:off x="1247" y="2840"/>
              <a:ext cx="0" cy="1044"/>
            </a:xfrm>
            <a:prstGeom prst="line">
              <a:avLst/>
            </a:prstGeom>
            <a:noFill/>
            <a:ln w="57150">
              <a:solidFill>
                <a:srgbClr val="0033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smtClean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19" name="Text Box 22"/>
            <p:cNvSpPr txBox="1">
              <a:spLocks noChangeArrowheads="1"/>
            </p:cNvSpPr>
            <p:nvPr/>
          </p:nvSpPr>
          <p:spPr bwMode="auto">
            <a:xfrm>
              <a:off x="1292" y="3657"/>
              <a:ext cx="31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smtClean="0">
                  <a:solidFill>
                    <a:srgbClr val="0033CC"/>
                  </a:solidFill>
                </a:rPr>
                <a:t>G</a:t>
              </a:r>
            </a:p>
          </p:txBody>
        </p:sp>
      </p:grpSp>
      <p:sp>
        <p:nvSpPr>
          <p:cNvPr id="28696" name="Text Box 24"/>
          <p:cNvSpPr txBox="1">
            <a:spLocks noChangeArrowheads="1"/>
          </p:cNvSpPr>
          <p:nvPr/>
        </p:nvSpPr>
        <p:spPr bwMode="auto">
          <a:xfrm>
            <a:off x="2843213" y="1628775"/>
            <a:ext cx="3671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ea typeface="黑体" panose="02010609060101010101" pitchFamily="49" charset="-122"/>
              </a:rPr>
              <a:t>重心可以不在物体上</a:t>
            </a:r>
          </a:p>
        </p:txBody>
      </p:sp>
      <p:sp>
        <p:nvSpPr>
          <p:cNvPr id="17416" name="Text Box 26"/>
          <p:cNvSpPr txBox="1">
            <a:spLocks noChangeArrowheads="1"/>
          </p:cNvSpPr>
          <p:nvPr/>
        </p:nvSpPr>
        <p:spPr bwMode="auto">
          <a:xfrm>
            <a:off x="2700338" y="981075"/>
            <a:ext cx="57610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CC"/>
                </a:solidFill>
                <a:ea typeface="楷体_GB2312" pitchFamily="49" charset="-122"/>
              </a:rPr>
              <a:t>重心所在的位置一定有物体吗？</a:t>
            </a:r>
          </a:p>
        </p:txBody>
      </p:sp>
      <p:sp>
        <p:nvSpPr>
          <p:cNvPr id="28699" name="Text Box 27"/>
          <p:cNvSpPr txBox="1">
            <a:spLocks noChangeArrowheads="1"/>
          </p:cNvSpPr>
          <p:nvPr/>
        </p:nvSpPr>
        <p:spPr bwMode="auto">
          <a:xfrm>
            <a:off x="1042988" y="5516563"/>
            <a:ext cx="79200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CC"/>
                </a:solidFill>
                <a:ea typeface="楷体_GB2312" pitchFamily="49" charset="-122"/>
              </a:rPr>
              <a:t>它只是为了方便画重力而人为引入的等效点！</a:t>
            </a:r>
          </a:p>
        </p:txBody>
      </p:sp>
    </p:spTree>
    <p:extLst>
      <p:ext uri="{BB962C8B-B14F-4D97-AF65-F5344CB8AC3E}">
        <p14:creationId xmlns="" xmlns:p14="http://schemas.microsoft.com/office/powerpoint/2010/main" val="41998819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6" grpId="0" autoUpdateAnimBg="0"/>
      <p:bldP spid="28699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74900" y="0"/>
            <a:ext cx="6769100" cy="812800"/>
          </a:xfrm>
        </p:spPr>
        <p:txBody>
          <a:bodyPr anchor="b"/>
          <a:lstStyle/>
          <a:p>
            <a:pPr algn="l">
              <a:lnSpc>
                <a:spcPct val="15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注意：重心不一定在物体上</a:t>
            </a:r>
          </a:p>
        </p:txBody>
      </p:sp>
      <p:pic>
        <p:nvPicPr>
          <p:cNvPr id="6349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" y="781101"/>
            <a:ext cx="6100065" cy="296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700" y="3585524"/>
            <a:ext cx="509630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7871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2349500"/>
            <a:ext cx="865188" cy="143986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重</a:t>
            </a:r>
          </a:p>
          <a:p>
            <a:pPr>
              <a:buFontTx/>
              <a:buNone/>
            </a:pPr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力</a:t>
            </a:r>
          </a:p>
        </p:txBody>
      </p:sp>
      <p:sp>
        <p:nvSpPr>
          <p:cNvPr id="25603" name="AutoShape 3"/>
          <p:cNvSpPr>
            <a:spLocks/>
          </p:cNvSpPr>
          <p:nvPr/>
        </p:nvSpPr>
        <p:spPr bwMode="auto">
          <a:xfrm>
            <a:off x="1042988" y="1557338"/>
            <a:ext cx="431800" cy="3455987"/>
          </a:xfrm>
          <a:prstGeom prst="leftBrace">
            <a:avLst>
              <a:gd name="adj1" fmla="val 66697"/>
              <a:gd name="adj2" fmla="val 50000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401763" y="1196975"/>
            <a:ext cx="73088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28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、重力：</a:t>
            </a:r>
            <a:r>
              <a:rPr kumimoji="1"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地面附近的物体由于地球的吸引                                                      而受到的力叫做重力，用符号</a:t>
            </a:r>
            <a:r>
              <a:rPr kumimoji="1"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G</a:t>
            </a:r>
            <a:r>
              <a:rPr kumimoji="1"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表示。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401763" y="3573463"/>
            <a:ext cx="7561262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28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、重力的方向：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竖直向下（垂直于水平面向下）                          重垂线的运用</a:t>
            </a:r>
          </a:p>
          <a:p>
            <a:pPr>
              <a:spcBef>
                <a:spcPct val="20000"/>
              </a:spcBef>
            </a:pPr>
            <a:endParaRPr kumimoji="1"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366838" y="4570413"/>
            <a:ext cx="73088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kumimoji="1" lang="zh-CN" altLang="en-US" sz="28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、重力的作用点：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重心。</a:t>
            </a:r>
            <a:endParaRPr kumimoji="1"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kumimoji="1"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通过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增大支撑面、降低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重心有助于提高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物体的稳定程度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4925" y="233363"/>
            <a:ext cx="3744913" cy="1035050"/>
            <a:chOff x="17" y="96"/>
            <a:chExt cx="2591" cy="675"/>
          </a:xfrm>
        </p:grpSpPr>
        <p:sp>
          <p:nvSpPr>
            <p:cNvPr id="25608" name="Oval 8"/>
            <p:cNvSpPr>
              <a:spLocks noChangeArrowheads="1"/>
            </p:cNvSpPr>
            <p:nvPr/>
          </p:nvSpPr>
          <p:spPr bwMode="auto">
            <a:xfrm>
              <a:off x="540" y="96"/>
              <a:ext cx="2068" cy="499"/>
            </a:xfrm>
            <a:prstGeom prst="ellipse">
              <a:avLst/>
            </a:pr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4400" b="1">
                  <a:solidFill>
                    <a:srgbClr val="FF0066"/>
                  </a:solidFill>
                  <a:ea typeface="黑体" pitchFamily="49" charset="-122"/>
                </a:rPr>
                <a:t>课堂总结</a:t>
              </a:r>
            </a:p>
          </p:txBody>
        </p:sp>
        <p:pic>
          <p:nvPicPr>
            <p:cNvPr id="25609" name="Picture 9" descr="pic001.gif (1486 字节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" y="123"/>
              <a:ext cx="648" cy="648"/>
            </a:xfrm>
            <a:prstGeom prst="rect">
              <a:avLst/>
            </a:prstGeom>
            <a:noFill/>
          </p:spPr>
        </p:pic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403350" y="2276475"/>
            <a:ext cx="7451725" cy="1281113"/>
            <a:chOff x="1156" y="1434"/>
            <a:chExt cx="4694" cy="807"/>
          </a:xfrm>
        </p:grpSpPr>
        <p:sp>
          <p:nvSpPr>
            <p:cNvPr id="25611" name="Text Box 11"/>
            <p:cNvSpPr txBox="1">
              <a:spLocks noChangeArrowheads="1"/>
            </p:cNvSpPr>
            <p:nvPr/>
          </p:nvSpPr>
          <p:spPr bwMode="auto">
            <a:xfrm>
              <a:off x="1156" y="1434"/>
              <a:ext cx="4694" cy="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>
                  <a:solidFill>
                    <a:srgbClr val="FF0066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r>
                <a:rPr kumimoji="1" lang="zh-CN" altLang="en-US" sz="2800" b="1">
                  <a:solidFill>
                    <a:srgbClr val="FF0066"/>
                  </a:solidFill>
                  <a:latin typeface="黑体" pitchFamily="49" charset="-122"/>
                  <a:ea typeface="黑体" pitchFamily="49" charset="-122"/>
                </a:rPr>
                <a:t>、重力的大小</a:t>
              </a:r>
              <a:r>
                <a:rPr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与质量成</a:t>
              </a:r>
              <a:r>
                <a:rPr kumimoji="1"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正比</a:t>
              </a:r>
              <a:r>
                <a:rPr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，重力与质量的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比值是一定</a:t>
              </a:r>
              <a:r>
                <a:rPr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的，公式：</a:t>
              </a:r>
            </a:p>
          </p:txBody>
        </p:sp>
        <p:sp>
          <p:nvSpPr>
            <p:cNvPr id="25612" name="Text Box 12"/>
            <p:cNvSpPr txBox="1">
              <a:spLocks noChangeArrowheads="1"/>
            </p:cNvSpPr>
            <p:nvPr/>
          </p:nvSpPr>
          <p:spPr bwMode="auto">
            <a:xfrm>
              <a:off x="4195" y="1842"/>
              <a:ext cx="163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（</a:t>
              </a:r>
              <a:r>
                <a:rPr kumimoji="1" lang="en-US" altLang="zh-CN" sz="28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g= 9.8N/kg</a:t>
              </a:r>
              <a:r>
                <a:rPr kumimoji="1" lang="zh-CN" altLang="en-US" sz="28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）</a:t>
              </a:r>
            </a:p>
          </p:txBody>
        </p:sp>
        <p:graphicFrame>
          <p:nvGraphicFramePr>
            <p:cNvPr id="25613" name="Object 13"/>
            <p:cNvGraphicFramePr>
              <a:graphicFrameLocks noChangeAspect="1"/>
            </p:cNvGraphicFramePr>
            <p:nvPr/>
          </p:nvGraphicFramePr>
          <p:xfrm>
            <a:off x="3301" y="1842"/>
            <a:ext cx="1092" cy="399"/>
          </p:xfrm>
          <a:graphic>
            <a:graphicData uri="http://schemas.openxmlformats.org/presentationml/2006/ole">
              <p:oleObj spid="_x0000_s38917" name="公式" r:id="rId4" imgW="16246800" imgH="649116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  <p:bldP spid="25603" grpId="0" animBg="1"/>
      <p:bldP spid="25604" grpId="0"/>
      <p:bldP spid="25605" grpId="0"/>
      <p:bldP spid="256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555776" y="188640"/>
            <a:ext cx="39604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我们身边的现象</a:t>
            </a:r>
            <a:endParaRPr lang="zh-CN" altLang="en-US" sz="32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1560" y="1052736"/>
            <a:ext cx="3168352" cy="4338483"/>
            <a:chOff x="611560" y="1052736"/>
            <a:chExt cx="3168352" cy="4338483"/>
          </a:xfrm>
        </p:grpSpPr>
        <p:pic>
          <p:nvPicPr>
            <p:cNvPr id="2050" name="Picture 2" descr="http://t3.baidu.com/it/u=1642651654,3866947355&amp;fm=23&amp;gp=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1052736"/>
              <a:ext cx="3024336" cy="3333750"/>
            </a:xfrm>
            <a:prstGeom prst="rect">
              <a:avLst/>
            </a:prstGeom>
            <a:noFill/>
            <a:ln w="50800">
              <a:solidFill>
                <a:srgbClr val="000000"/>
              </a:solidFill>
            </a:ln>
          </p:spPr>
        </p:pic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611560" y="4437112"/>
              <a:ext cx="3168352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 smtClean="0">
                  <a:latin typeface="黑体" pitchFamily="49" charset="-122"/>
                  <a:ea typeface="黑体" pitchFamily="49" charset="-122"/>
                </a:rPr>
                <a:t>刚跳上去，又很快落回地面</a:t>
              </a:r>
              <a:endParaRPr lang="zh-CN" altLang="en-US" sz="28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55976" y="1052736"/>
            <a:ext cx="4184526" cy="4338483"/>
            <a:chOff x="4355976" y="1052736"/>
            <a:chExt cx="4184526" cy="4338483"/>
          </a:xfrm>
        </p:grpSpPr>
        <p:pic>
          <p:nvPicPr>
            <p:cNvPr id="3" name="Picture 10" descr="投铅球"/>
            <p:cNvPicPr>
              <a:picLocks noGrp="1" noChangeAspect="1" noChangeArrowheads="1"/>
            </p:cNvPicPr>
            <p:nvPr>
              <p:ph sz="quarter" idx="4294967295"/>
            </p:nvPr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4355976" y="1052736"/>
              <a:ext cx="4184526" cy="3384376"/>
            </a:xfrm>
            <a:prstGeom prst="rect">
              <a:avLst/>
            </a:prstGeom>
            <a:noFill/>
            <a:ln w="50800">
              <a:solidFill>
                <a:srgbClr val="000000"/>
              </a:solidFill>
            </a:ln>
          </p:spPr>
        </p:pic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4427984" y="4437112"/>
              <a:ext cx="396044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 smtClean="0">
                  <a:latin typeface="黑体" pitchFamily="49" charset="-122"/>
                  <a:ea typeface="黑体" pitchFamily="49" charset="-122"/>
                </a:rPr>
                <a:t>扔向空中的石块，很快下落到地面</a:t>
              </a:r>
              <a:endParaRPr lang="zh-CN" altLang="en-US" sz="28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457200" y="1905000"/>
            <a:ext cx="79692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1.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跳高运动员跳起腾空时，如果不考虑空气阻力，则运动员受到的</a:t>
            </a:r>
            <a:r>
              <a:rPr lang="en-US" altLang="zh-CN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作用，这个力是由</a:t>
            </a:r>
            <a:r>
              <a:rPr lang="en-US" altLang="zh-CN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施加的。　</a:t>
            </a:r>
            <a:endParaRPr lang="zh-CN" altLang="en-US" sz="3200" b="1" dirty="0">
              <a:solidFill>
                <a:prstClr val="black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4648200" y="2590800"/>
            <a:ext cx="1008063" cy="73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C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重力</a:t>
            </a:r>
            <a:endParaRPr lang="zh-CN" altLang="en-US" sz="3200" b="1" dirty="0">
              <a:solidFill>
                <a:srgbClr val="C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1371600" y="3276600"/>
            <a:ext cx="1008063" cy="73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C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地球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895600" y="685800"/>
            <a:ext cx="2236788" cy="87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cap="small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自我检测</a:t>
            </a:r>
          </a:p>
        </p:txBody>
      </p:sp>
    </p:spTree>
    <p:extLst>
      <p:ext uri="{BB962C8B-B14F-4D97-AF65-F5344CB8AC3E}">
        <p14:creationId xmlns="" xmlns:p14="http://schemas.microsoft.com/office/powerpoint/2010/main" val="24202657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autoUpdateAnimBg="0"/>
      <p:bldP spid="116740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560388" y="1219200"/>
            <a:ext cx="78216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2.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玩具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“不倒翁”被扳倒后会自动立起来的奥妙是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    ）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</a:t>
            </a:r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685800" y="2819400"/>
            <a:ext cx="60198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、重力太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小，可以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忽略</a:t>
            </a:r>
            <a:b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en-US" altLang="zh-CN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、重心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较低，不易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倾倒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、重力的方向总是竖直向下的</a:t>
            </a:r>
            <a:b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en-US" altLang="zh-CN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、里面有自动升降的装置　</a:t>
            </a:r>
          </a:p>
        </p:txBody>
      </p:sp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2667000" y="1905000"/>
            <a:ext cx="576262" cy="742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C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</a:p>
        </p:txBody>
      </p:sp>
    </p:spTree>
    <p:extLst>
      <p:ext uri="{BB962C8B-B14F-4D97-AF65-F5344CB8AC3E}">
        <p14:creationId xmlns="" xmlns:p14="http://schemas.microsoft.com/office/powerpoint/2010/main" val="21207540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681038" y="1155700"/>
            <a:ext cx="7777162" cy="73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下面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关于重力说法中正确的是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    ）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</a:t>
            </a:r>
          </a:p>
        </p:txBody>
      </p:sp>
      <p:sp>
        <p:nvSpPr>
          <p:cNvPr id="43011" name="Text Box 4"/>
          <p:cNvSpPr txBox="1">
            <a:spLocks noChangeArrowheads="1"/>
          </p:cNvSpPr>
          <p:nvPr/>
        </p:nvSpPr>
        <p:spPr bwMode="auto">
          <a:xfrm>
            <a:off x="747713" y="1968500"/>
            <a:ext cx="7691437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、重力的方向是垂直向下的</a:t>
            </a: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、只有与地面接触的物体才受到重力的作用</a:t>
            </a: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、重力的方向是竖直向下</a:t>
            </a: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、苹果下落是由于苹果受到的重力较大的缘故</a:t>
            </a:r>
          </a:p>
        </p:txBody>
      </p:sp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6781800" y="1066800"/>
            <a:ext cx="576263" cy="742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C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endParaRPr lang="en-US" altLang="zh-CN" sz="3200" b="1" dirty="0">
              <a:solidFill>
                <a:srgbClr val="C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49520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9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0" y="2133601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教材</a:t>
            </a:r>
            <a:r>
              <a:rPr lang="zh-CN" altLang="zh-CN" sz="60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P</a:t>
            </a:r>
            <a:r>
              <a:rPr lang="en-US" altLang="zh-CN" sz="60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16--17</a:t>
            </a:r>
            <a:r>
              <a:rPr lang="zh-CN" altLang="zh-CN" sz="60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60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“自我评价”</a:t>
            </a:r>
            <a:endParaRPr lang="en-US" altLang="zh-CN" sz="6000" dirty="0" smtClean="0">
              <a:solidFill>
                <a:prstClr val="black"/>
              </a:solidFill>
              <a:latin typeface="华文行楷" pitchFamily="2" charset="-122"/>
              <a:ea typeface="华文行楷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第</a:t>
            </a:r>
            <a:r>
              <a:rPr lang="zh-CN" altLang="zh-CN" sz="60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 1</a:t>
            </a:r>
            <a:r>
              <a:rPr lang="zh-CN" altLang="en-US" sz="60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、</a:t>
            </a:r>
            <a:r>
              <a:rPr lang="zh-CN" altLang="zh-CN" sz="60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60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题</a:t>
            </a:r>
            <a:r>
              <a:rPr lang="zh-CN" altLang="en-US" sz="6000" dirty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做在课堂作业本上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9388" y="360363"/>
            <a:ext cx="3887787" cy="3429000"/>
            <a:chOff x="0" y="0"/>
            <a:chExt cx="2449" cy="2160"/>
          </a:xfrm>
        </p:grpSpPr>
        <p:sp>
          <p:nvSpPr>
            <p:cNvPr id="86020" name="PubRRectCallout"/>
            <p:cNvSpPr>
              <a:spLocks noEditPoints="1" noChangeArrowheads="1"/>
            </p:cNvSpPr>
            <p:nvPr/>
          </p:nvSpPr>
          <p:spPr bwMode="auto">
            <a:xfrm>
              <a:off x="453" y="119"/>
              <a:ext cx="1996" cy="544"/>
            </a:xfrm>
            <a:custGeom>
              <a:avLst/>
              <a:gdLst>
                <a:gd name="G0" fmla="+- 0 0 0"/>
                <a:gd name="G1" fmla="+- 8607 0 0"/>
                <a:gd name="T0" fmla="*/ 10800 w 21600"/>
                <a:gd name="T1" fmla="*/ 0 h 21600"/>
                <a:gd name="T2" fmla="*/ 0 w 21600"/>
                <a:gd name="T3" fmla="*/ 8638 h 21600"/>
                <a:gd name="T4" fmla="*/ 8607 w 21600"/>
                <a:gd name="T5" fmla="*/ 21600 h 21600"/>
                <a:gd name="T6" fmla="*/ 10800 w 21600"/>
                <a:gd name="T7" fmla="*/ 17277 h 21600"/>
                <a:gd name="T8" fmla="*/ 21600 w 21600"/>
                <a:gd name="T9" fmla="*/ 8638 h 21600"/>
                <a:gd name="T10" fmla="*/ 17694720 60000 65536"/>
                <a:gd name="T11" fmla="*/ 11796480 60000 65536"/>
                <a:gd name="T12" fmla="*/ 5898240 60000 65536"/>
                <a:gd name="T13" fmla="*/ 5898240 60000 65536"/>
                <a:gd name="T14" fmla="*/ 0 60000 65536"/>
                <a:gd name="T15" fmla="*/ 145 w 21600"/>
                <a:gd name="T16" fmla="*/ 145 h 21600"/>
                <a:gd name="T17" fmla="*/ 21409 w 21600"/>
                <a:gd name="T18" fmla="*/ 17106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532" y="0"/>
                  </a:moveTo>
                  <a:cubicBezTo>
                    <a:pt x="238" y="0"/>
                    <a:pt x="0" y="238"/>
                    <a:pt x="0" y="532"/>
                  </a:cubicBezTo>
                  <a:lnTo>
                    <a:pt x="0" y="16745"/>
                  </a:lnTo>
                  <a:cubicBezTo>
                    <a:pt x="0" y="17039"/>
                    <a:pt x="238" y="17277"/>
                    <a:pt x="532" y="17277"/>
                  </a:cubicBezTo>
                  <a:lnTo>
                    <a:pt x="2623" y="17277"/>
                  </a:lnTo>
                  <a:lnTo>
                    <a:pt x="8607" y="21600"/>
                  </a:lnTo>
                  <a:lnTo>
                    <a:pt x="6515" y="17277"/>
                  </a:lnTo>
                  <a:lnTo>
                    <a:pt x="21016" y="17277"/>
                  </a:lnTo>
                  <a:cubicBezTo>
                    <a:pt x="21339" y="17277"/>
                    <a:pt x="21600" y="17039"/>
                    <a:pt x="21600" y="16745"/>
                  </a:cubicBezTo>
                  <a:lnTo>
                    <a:pt x="21600" y="532"/>
                  </a:lnTo>
                  <a:cubicBezTo>
                    <a:pt x="21600" y="238"/>
                    <a:pt x="21339" y="0"/>
                    <a:pt x="21016" y="0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stretch>
                <a:fillRect/>
              </a:stretch>
            </a:blipFill>
            <a:ln w="9525" cmpd="sng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4000" dirty="0">
                  <a:solidFill>
                    <a:prstClr val="black"/>
                  </a:solidFill>
                  <a:latin typeface="Times New Roman" pitchFamily="18" charset="0"/>
                  <a:ea typeface="华文行楷" pitchFamily="2" charset="-122"/>
                </a:rPr>
                <a:t>  </a:t>
              </a:r>
              <a:r>
                <a:rPr lang="zh-CN" altLang="en-US" sz="4000" dirty="0" smtClean="0">
                  <a:solidFill>
                    <a:prstClr val="black"/>
                  </a:solidFill>
                  <a:latin typeface="Times New Roman" pitchFamily="18" charset="0"/>
                  <a:ea typeface="华文行楷" pitchFamily="2" charset="-122"/>
                </a:rPr>
                <a:t>课堂作</a:t>
              </a:r>
              <a:r>
                <a:rPr lang="zh-CN" altLang="en-US" sz="4000" dirty="0">
                  <a:solidFill>
                    <a:prstClr val="black"/>
                  </a:solidFill>
                  <a:latin typeface="Times New Roman" pitchFamily="18" charset="0"/>
                  <a:ea typeface="华文行楷" pitchFamily="2" charset="-122"/>
                </a:rPr>
                <a:t>业：</a:t>
              </a:r>
            </a:p>
          </p:txBody>
        </p:sp>
        <p:sp>
          <p:nvSpPr>
            <p:cNvPr id="86021" name="Line 5"/>
            <p:cNvSpPr>
              <a:spLocks noChangeShapeType="1"/>
            </p:cNvSpPr>
            <p:nvPr/>
          </p:nvSpPr>
          <p:spPr bwMode="auto">
            <a:xfrm>
              <a:off x="339" y="0"/>
              <a:ext cx="0" cy="2160"/>
            </a:xfrm>
            <a:prstGeom prst="line">
              <a:avLst/>
            </a:prstGeom>
            <a:noFill/>
            <a:ln w="12700" cmpd="sng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6022" name="Line 6"/>
            <p:cNvSpPr>
              <a:spLocks noChangeShapeType="1"/>
            </p:cNvSpPr>
            <p:nvPr/>
          </p:nvSpPr>
          <p:spPr bwMode="auto">
            <a:xfrm>
              <a:off x="0" y="618"/>
              <a:ext cx="566" cy="0"/>
            </a:xfrm>
            <a:prstGeom prst="line">
              <a:avLst/>
            </a:prstGeom>
            <a:noFill/>
            <a:ln w="19050" cmpd="sng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charset="0"/>
              </a:endParaRPr>
            </a:p>
          </p:txBody>
        </p:sp>
        <p:pic>
          <p:nvPicPr>
            <p:cNvPr id="86023" name="Picture 7" descr="a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00"/>
              <a:ext cx="277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302153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失重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84784"/>
            <a:ext cx="3600400" cy="4343400"/>
          </a:xfrm>
          <a:prstGeom prst="rect">
            <a:avLst/>
          </a:prstGeom>
          <a:noFill/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860032" y="2204864"/>
            <a:ext cx="39604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宇航员在太空中不会落回到地面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475656" y="548680"/>
            <a:ext cx="2987675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太空遨游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苹果落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3148428" cy="2420888"/>
          </a:xfrm>
          <a:noFill/>
          <a:ln w="50800">
            <a:noFill/>
          </a:ln>
        </p:spPr>
      </p:pic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2555776" y="548680"/>
            <a:ext cx="457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第四节  重力</a:t>
            </a:r>
            <a:endParaRPr lang="zh-CN" altLang="en-US" sz="4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83568" y="1630541"/>
            <a:ext cx="39604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  一、什么是重力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71600" y="2351782"/>
            <a:ext cx="76328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、重力：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地面附近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的物体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由于地球的吸引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而受到的力叫做重力。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051720" y="3225170"/>
            <a:ext cx="45365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重力用符号“</a:t>
            </a:r>
            <a:r>
              <a:rPr lang="en-US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G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”表示。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403648" y="3996353"/>
            <a:ext cx="45365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、重力的施力物体是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: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331640" y="4653136"/>
            <a:ext cx="66247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、地面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附近的一切物体都受到重力。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868144" y="4005064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地球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苹果落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3054779" cy="2348880"/>
          </a:xfrm>
          <a:noFill/>
          <a:ln w="50800">
            <a:noFill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600" y="476672"/>
            <a:ext cx="39604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  二、重力的大小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691680" y="1196752"/>
            <a:ext cx="525658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t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如何测定重力的大小呢？                        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691680" y="1772816"/>
            <a:ext cx="316865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测量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工具：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691680" y="2420888"/>
            <a:ext cx="316865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测量方法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   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95536" y="3068960"/>
            <a:ext cx="5472608" cy="255454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宋体" pitchFamily="2" charset="-122"/>
              </a:rPr>
              <a:t>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把物体悬挂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在竖直的弹簧测力计下端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的挂钩上，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当测力计和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物体都静止时，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弹簧测力计的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示数就等于物体所受重力的大小。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635896" y="1700808"/>
            <a:ext cx="5076825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弹簧测力计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（弹簧秤）  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372201" y="5661248"/>
            <a:ext cx="208823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G=2.8N</a:t>
            </a:r>
            <a:endParaRPr lang="en-US" altLang="zh-CN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482" name="Picture 2" descr="http://t2.baidu.com/it/u=3388990904,3111707745&amp;fm=23&amp;gp=0.jpg"/>
          <p:cNvPicPr>
            <a:picLocks noChangeAspect="1" noChangeArrowheads="1"/>
          </p:cNvPicPr>
          <p:nvPr/>
        </p:nvPicPr>
        <p:blipFill>
          <a:blip r:embed="rId3" cstate="print"/>
          <a:srcRect b="19048"/>
          <a:stretch>
            <a:fillRect/>
          </a:stretch>
        </p:blipFill>
        <p:spPr bwMode="auto">
          <a:xfrm>
            <a:off x="5940152" y="2564904"/>
            <a:ext cx="2808312" cy="3091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 animBg="1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11560" y="548680"/>
            <a:ext cx="74888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实验探究：重力与质量的关系</a:t>
            </a:r>
            <a:endParaRPr lang="zh-CN" altLang="en-US" sz="32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6" name="Group 3"/>
          <p:cNvGraphicFramePr>
            <a:graphicFrameLocks noGrp="1"/>
          </p:cNvGraphicFramePr>
          <p:nvPr>
            <p:ph idx="1"/>
          </p:nvPr>
        </p:nvGraphicFramePr>
        <p:xfrm>
          <a:off x="2915816" y="2060848"/>
          <a:ext cx="5712602" cy="3070720"/>
        </p:xfrm>
        <a:graphic>
          <a:graphicData uri="http://schemas.openxmlformats.org/drawingml/2006/table">
            <a:tbl>
              <a:tblPr/>
              <a:tblGrid>
                <a:gridCol w="1080120"/>
                <a:gridCol w="1584176"/>
                <a:gridCol w="1224136"/>
                <a:gridCol w="1824170"/>
              </a:tblGrid>
              <a:tr h="843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钩码数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/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个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质量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m/Kg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重力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G/N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G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与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m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之比（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N/Kg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6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0.05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7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0.10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0.15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0.20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Picture 6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1008063" cy="3352800"/>
          </a:xfrm>
          <a:prstGeom prst="rect">
            <a:avLst/>
          </a:prstGeom>
          <a:noFill/>
        </p:spPr>
      </p:pic>
      <p:pic>
        <p:nvPicPr>
          <p:cNvPr id="8" name="Picture 7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908050" cy="3886200"/>
          </a:xfrm>
          <a:prstGeom prst="rect">
            <a:avLst/>
          </a:prstGeom>
          <a:noFill/>
        </p:spPr>
      </p:pic>
      <p:pic>
        <p:nvPicPr>
          <p:cNvPr id="9" name="Picture 8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196752"/>
            <a:ext cx="909638" cy="45720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2915816" y="141277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记录数据</a:t>
            </a:r>
            <a:endParaRPr lang="zh-CN" altLang="en-US" sz="28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Rectangle 40"/>
          <p:cNvSpPr>
            <a:spLocks noChangeArrowheads="1"/>
          </p:cNvSpPr>
          <p:nvPr/>
        </p:nvSpPr>
        <p:spPr bwMode="auto">
          <a:xfrm>
            <a:off x="5724128" y="2996952"/>
            <a:ext cx="973137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0.49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2" name="Rectangle 40"/>
          <p:cNvSpPr>
            <a:spLocks noChangeArrowheads="1"/>
          </p:cNvSpPr>
          <p:nvPr/>
        </p:nvSpPr>
        <p:spPr bwMode="auto">
          <a:xfrm>
            <a:off x="5724128" y="3501008"/>
            <a:ext cx="973137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0.98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3" name="Rectangle 40"/>
          <p:cNvSpPr>
            <a:spLocks noChangeArrowheads="1"/>
          </p:cNvSpPr>
          <p:nvPr/>
        </p:nvSpPr>
        <p:spPr bwMode="auto">
          <a:xfrm>
            <a:off x="5724128" y="4077072"/>
            <a:ext cx="973137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1.47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4" name="Rectangle 40"/>
          <p:cNvSpPr>
            <a:spLocks noChangeArrowheads="1"/>
          </p:cNvSpPr>
          <p:nvPr/>
        </p:nvSpPr>
        <p:spPr bwMode="auto">
          <a:xfrm>
            <a:off x="5687095" y="4581128"/>
            <a:ext cx="973137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1.96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5" name="Rectangle 40"/>
          <p:cNvSpPr>
            <a:spLocks noChangeArrowheads="1"/>
          </p:cNvSpPr>
          <p:nvPr/>
        </p:nvSpPr>
        <p:spPr bwMode="auto">
          <a:xfrm>
            <a:off x="7164288" y="2996952"/>
            <a:ext cx="973137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9. 8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7164288" y="3501008"/>
            <a:ext cx="973137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9. 8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7164288" y="4073699"/>
            <a:ext cx="973137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9. 8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8" name="Rectangle 40"/>
          <p:cNvSpPr>
            <a:spLocks noChangeArrowheads="1"/>
          </p:cNvSpPr>
          <p:nvPr/>
        </p:nvSpPr>
        <p:spPr bwMode="auto">
          <a:xfrm>
            <a:off x="7164288" y="4581128"/>
            <a:ext cx="973137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9. 8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2843808" y="5157192"/>
            <a:ext cx="5904656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结论</a:t>
            </a:r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:</a:t>
            </a:r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物体所受的重力跟它的质</a:t>
            </a:r>
            <a:endParaRPr lang="en-US" altLang="zh-CN" sz="3200" b="1" dirty="0" smtClean="0">
              <a:solidFill>
                <a:srgbClr val="0000FF"/>
              </a:solidFill>
              <a:ea typeface="黑体" pitchFamily="49" charset="-122"/>
            </a:endParaRPr>
          </a:p>
          <a:p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        </a:t>
            </a:r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量成</a:t>
            </a:r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_______.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0" name="Rectangle 40"/>
          <p:cNvSpPr>
            <a:spLocks noChangeArrowheads="1"/>
          </p:cNvSpPr>
          <p:nvPr/>
        </p:nvSpPr>
        <p:spPr bwMode="auto">
          <a:xfrm>
            <a:off x="4572000" y="5589240"/>
            <a:ext cx="172819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ea typeface="黑体" pitchFamily="49" charset="-122"/>
              </a:rPr>
              <a:t>正比</a:t>
            </a:r>
            <a:endParaRPr lang="en-US" altLang="zh-CN" sz="3600" b="1" dirty="0">
              <a:solidFill>
                <a:srgbClr val="FF0000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39552" y="476672"/>
            <a:ext cx="74888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实验探究：重力与质量的关系</a:t>
            </a:r>
            <a:endParaRPr lang="zh-CN" altLang="en-US" sz="32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5" name="Group 3"/>
          <p:cNvGraphicFramePr>
            <a:graphicFrameLocks noGrp="1"/>
          </p:cNvGraphicFramePr>
          <p:nvPr>
            <p:ph idx="1"/>
          </p:nvPr>
        </p:nvGraphicFramePr>
        <p:xfrm>
          <a:off x="611560" y="1124744"/>
          <a:ext cx="4248472" cy="2865511"/>
        </p:xfrm>
        <a:graphic>
          <a:graphicData uri="http://schemas.openxmlformats.org/drawingml/2006/table">
            <a:tbl>
              <a:tblPr/>
              <a:tblGrid>
                <a:gridCol w="966667"/>
                <a:gridCol w="902223"/>
                <a:gridCol w="966667"/>
                <a:gridCol w="1412915"/>
              </a:tblGrid>
              <a:tr h="843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钩码数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/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个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质量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m/Kg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重力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G/N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G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与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m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之比（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N/Kg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6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0.05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0.49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9.8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7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0.10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0.98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9.8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0.15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1.47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9.8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0.20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1.96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9.8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052736"/>
            <a:ext cx="3744416" cy="3003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6012160" y="3212976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25934" y="2619418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251576" y="2029871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877218" y="1428292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450305" y="1443790"/>
            <a:ext cx="2526632" cy="238225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611560" y="4077072"/>
            <a:ext cx="763284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、物体所受的重力跟它的质量成正比</a:t>
            </a:r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.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1" name="Rectangle 40"/>
          <p:cNvSpPr>
            <a:spLocks noChangeArrowheads="1"/>
          </p:cNvSpPr>
          <p:nvPr/>
        </p:nvSpPr>
        <p:spPr bwMode="auto">
          <a:xfrm>
            <a:off x="611560" y="4581128"/>
            <a:ext cx="763284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、物体的重力与质量的比值等于</a:t>
            </a:r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9.8N/kg.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2" name="Rectangle 40"/>
          <p:cNvSpPr>
            <a:spLocks noChangeArrowheads="1"/>
          </p:cNvSpPr>
          <p:nvPr/>
        </p:nvSpPr>
        <p:spPr bwMode="auto">
          <a:xfrm>
            <a:off x="1331640" y="5085184"/>
            <a:ext cx="302433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g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itchFamily="49" charset="-122"/>
              </a:rPr>
              <a:t>＝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9.8N/kg.</a:t>
            </a:r>
            <a:endParaRPr lang="en-US" altLang="zh-CN" sz="3200" b="1" dirty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13" name="Rectangle 40"/>
          <p:cNvSpPr>
            <a:spLocks noChangeArrowheads="1"/>
          </p:cNvSpPr>
          <p:nvPr/>
        </p:nvSpPr>
        <p:spPr bwMode="auto">
          <a:xfrm>
            <a:off x="755576" y="5589240"/>
            <a:ext cx="475252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ea typeface="黑体" pitchFamily="49" charset="-122"/>
              </a:rPr>
              <a:t>G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itchFamily="49" charset="-122"/>
              </a:rPr>
              <a:t>表示重力；</a:t>
            </a:r>
            <a:r>
              <a:rPr lang="en-US" altLang="zh-CN" sz="2800" b="1" dirty="0" smtClean="0">
                <a:solidFill>
                  <a:srgbClr val="FF0000"/>
                </a:solidFill>
                <a:ea typeface="黑体" pitchFamily="49" charset="-122"/>
              </a:rPr>
              <a:t>m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itchFamily="49" charset="-122"/>
              </a:rPr>
              <a:t>表示质量</a:t>
            </a:r>
            <a:r>
              <a:rPr lang="en-US" altLang="zh-CN" sz="2800" b="1" dirty="0" smtClean="0">
                <a:solidFill>
                  <a:srgbClr val="0000FF"/>
                </a:solidFill>
                <a:ea typeface="黑体" pitchFamily="49" charset="-122"/>
              </a:rPr>
              <a:t>.</a:t>
            </a:r>
            <a:endParaRPr lang="en-US" altLang="zh-CN" sz="28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64088" y="5301208"/>
            <a:ext cx="10951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ea typeface="黑体" pitchFamily="49" charset="-122"/>
              </a:rPr>
              <a:t>g</a:t>
            </a:r>
            <a:r>
              <a:rPr lang="zh-CN" altLang="en-US" sz="4400" b="1" dirty="0" smtClean="0">
                <a:solidFill>
                  <a:srgbClr val="FF0000"/>
                </a:solidFill>
                <a:ea typeface="黑体" pitchFamily="49" charset="-122"/>
              </a:rPr>
              <a:t>＝</a:t>
            </a:r>
            <a:endParaRPr lang="zh-CN" altLang="en-US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contrast="42000"/>
          </a:blip>
          <a:srcRect/>
          <a:stretch>
            <a:fillRect/>
          </a:stretch>
        </p:blipFill>
        <p:spPr bwMode="auto">
          <a:xfrm>
            <a:off x="6300192" y="5085184"/>
            <a:ext cx="72008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24588"/>
          <p:cNvSpPr txBox="1">
            <a:spLocks noChangeArrowheads="1"/>
          </p:cNvSpPr>
          <p:nvPr/>
        </p:nvSpPr>
        <p:spPr bwMode="auto">
          <a:xfrm>
            <a:off x="5850775" y="796244"/>
            <a:ext cx="3545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重力与质量关系的图像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  <p:bldP spid="10" grpId="0"/>
      <p:bldP spid="11" grpId="0"/>
      <p:bldP spid="12" grpId="0"/>
      <p:bldP spid="13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0"/>
          <p:cNvSpPr>
            <a:spLocks noChangeArrowheads="1"/>
          </p:cNvSpPr>
          <p:nvPr/>
        </p:nvSpPr>
        <p:spPr bwMode="auto">
          <a:xfrm>
            <a:off x="539552" y="620688"/>
            <a:ext cx="216024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3</a:t>
            </a:r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、公式：</a:t>
            </a:r>
            <a:endParaRPr lang="en-US" altLang="zh-CN" sz="32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5" name="Rectangle 40"/>
          <p:cNvSpPr>
            <a:spLocks noChangeArrowheads="1"/>
          </p:cNvSpPr>
          <p:nvPr/>
        </p:nvSpPr>
        <p:spPr bwMode="auto">
          <a:xfrm>
            <a:off x="2411760" y="548680"/>
            <a:ext cx="2304256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ea typeface="黑体" pitchFamily="49" charset="-122"/>
              </a:rPr>
              <a:t>G</a:t>
            </a:r>
            <a:r>
              <a:rPr lang="zh-CN" altLang="en-US" sz="4400" b="1" dirty="0" smtClean="0">
                <a:solidFill>
                  <a:srgbClr val="FF0000"/>
                </a:solidFill>
                <a:ea typeface="黑体" pitchFamily="49" charset="-122"/>
              </a:rPr>
              <a:t>＝</a:t>
            </a:r>
            <a:endParaRPr lang="en-US" altLang="zh-CN" sz="4400" b="1" dirty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6" name="Rectangle 40"/>
          <p:cNvSpPr>
            <a:spLocks noChangeArrowheads="1"/>
          </p:cNvSpPr>
          <p:nvPr/>
        </p:nvSpPr>
        <p:spPr bwMode="auto">
          <a:xfrm>
            <a:off x="3491880" y="476672"/>
            <a:ext cx="1080120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ea typeface="黑体" pitchFamily="49" charset="-122"/>
              </a:rPr>
              <a:t>mg</a:t>
            </a:r>
            <a:endParaRPr lang="en-US" altLang="zh-CN" sz="4400" b="1" dirty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7" name="Rectangle 40"/>
          <p:cNvSpPr>
            <a:spLocks noChangeArrowheads="1"/>
          </p:cNvSpPr>
          <p:nvPr/>
        </p:nvSpPr>
        <p:spPr bwMode="auto">
          <a:xfrm>
            <a:off x="755576" y="1268760"/>
            <a:ext cx="518457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ea typeface="黑体" pitchFamily="49" charset="-122"/>
              </a:rPr>
              <a:t>m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itchFamily="49" charset="-122"/>
              </a:rPr>
              <a:t>表示质量</a:t>
            </a:r>
            <a:r>
              <a:rPr lang="en-US" altLang="zh-CN" sz="2800" b="1" dirty="0" smtClean="0">
                <a:solidFill>
                  <a:srgbClr val="0000FF"/>
                </a:solidFill>
                <a:ea typeface="黑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itchFamily="49" charset="-122"/>
              </a:rPr>
              <a:t>单位：千克（</a:t>
            </a:r>
            <a:r>
              <a:rPr lang="en-US" altLang="zh-CN" sz="2800" b="1" dirty="0" smtClean="0">
                <a:solidFill>
                  <a:srgbClr val="0000FF"/>
                </a:solidFill>
                <a:ea typeface="黑体" pitchFamily="49" charset="-122"/>
              </a:rPr>
              <a:t>kg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itchFamily="49" charset="-122"/>
              </a:rPr>
              <a:t>）；</a:t>
            </a:r>
            <a:endParaRPr lang="en-US" altLang="zh-CN" sz="2800" b="1" dirty="0" smtClean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1840" y="1700808"/>
            <a:ext cx="5904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ea typeface="黑体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itchFamily="49" charset="-122"/>
              </a:rPr>
              <a:t>表示质量为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itchFamily="49" charset="-122"/>
              </a:rPr>
              <a:t>千克的物体所受</a:t>
            </a:r>
            <a:endParaRPr lang="en-US" altLang="zh-CN" sz="3200" b="1" dirty="0" smtClean="0">
              <a:solidFill>
                <a:srgbClr val="FF0000"/>
              </a:solidFill>
              <a:ea typeface="黑体" pitchFamily="49" charset="-122"/>
            </a:endParaRPr>
          </a:p>
          <a:p>
            <a:pPr lvl="0"/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itchFamily="49" charset="-122"/>
              </a:rPr>
              <a:t>到的重力是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9.8N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itchFamily="49" charset="-122"/>
              </a:rPr>
              <a:t>。</a:t>
            </a:r>
            <a:endParaRPr lang="en-US" altLang="zh-CN" sz="3200" b="1" dirty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9" name="Rectangle 40"/>
          <p:cNvSpPr>
            <a:spLocks noChangeArrowheads="1"/>
          </p:cNvSpPr>
          <p:nvPr/>
        </p:nvSpPr>
        <p:spPr bwMode="auto">
          <a:xfrm>
            <a:off x="4716016" y="620688"/>
            <a:ext cx="216024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ea typeface="黑体" pitchFamily="49" charset="-122"/>
              </a:rPr>
              <a:t>变形式：</a:t>
            </a:r>
            <a:endParaRPr lang="en-US" altLang="zh-CN" sz="2800" b="1" dirty="0">
              <a:solidFill>
                <a:srgbClr val="0000FF"/>
              </a:solidFill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76672"/>
            <a:ext cx="144096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40"/>
          <p:cNvSpPr>
            <a:spLocks noChangeArrowheads="1"/>
          </p:cNvSpPr>
          <p:nvPr/>
        </p:nvSpPr>
        <p:spPr bwMode="auto">
          <a:xfrm>
            <a:off x="539552" y="2708920"/>
            <a:ext cx="8208912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ea typeface="黑体" pitchFamily="49" charset="-122"/>
              </a:rPr>
              <a:t>[</a:t>
            </a:r>
            <a:r>
              <a:rPr lang="zh-CN" altLang="en-US" sz="3200" b="1" dirty="0" smtClean="0">
                <a:solidFill>
                  <a:srgbClr val="000000"/>
                </a:solidFill>
                <a:ea typeface="黑体" pitchFamily="49" charset="-122"/>
              </a:rPr>
              <a:t>例题</a:t>
            </a:r>
            <a:r>
              <a:rPr lang="en-US" altLang="zh-CN" sz="3200" b="1" dirty="0" smtClean="0">
                <a:solidFill>
                  <a:srgbClr val="000000"/>
                </a:solidFill>
                <a:ea typeface="黑体" pitchFamily="49" charset="-122"/>
              </a:rPr>
              <a:t>]</a:t>
            </a:r>
            <a:r>
              <a:rPr lang="zh-CN" altLang="en-US" sz="3200" b="1" dirty="0" smtClean="0">
                <a:solidFill>
                  <a:srgbClr val="000000"/>
                </a:solidFill>
                <a:ea typeface="黑体" pitchFamily="49" charset="-122"/>
              </a:rPr>
              <a:t>   提在手中的一条鱼，质量是</a:t>
            </a:r>
            <a:r>
              <a:rPr lang="en-US" altLang="zh-CN" sz="3200" b="1" dirty="0" smtClean="0">
                <a:solidFill>
                  <a:srgbClr val="000000"/>
                </a:solidFill>
                <a:ea typeface="黑体" pitchFamily="49" charset="-122"/>
              </a:rPr>
              <a:t>700g</a:t>
            </a:r>
            <a:r>
              <a:rPr lang="zh-CN" altLang="en-US" sz="3200" b="1" dirty="0" smtClean="0">
                <a:solidFill>
                  <a:srgbClr val="000000"/>
                </a:solidFill>
                <a:ea typeface="黑体" pitchFamily="49" charset="-122"/>
              </a:rPr>
              <a:t>，</a:t>
            </a:r>
            <a:endParaRPr lang="en-US" altLang="zh-CN" sz="3200" b="1" dirty="0" smtClean="0">
              <a:solidFill>
                <a:srgbClr val="000000"/>
              </a:solidFill>
              <a:ea typeface="黑体" pitchFamily="49" charset="-122"/>
            </a:endParaRPr>
          </a:p>
          <a:p>
            <a:r>
              <a:rPr lang="en-US" altLang="zh-CN" sz="3200" b="1" dirty="0" smtClean="0">
                <a:solidFill>
                  <a:srgbClr val="000000"/>
                </a:solidFill>
                <a:ea typeface="黑体" pitchFamily="49" charset="-122"/>
              </a:rPr>
              <a:t>            </a:t>
            </a:r>
            <a:r>
              <a:rPr lang="zh-CN" altLang="en-US" sz="3200" b="1" dirty="0" smtClean="0">
                <a:solidFill>
                  <a:srgbClr val="000000"/>
                </a:solidFill>
                <a:ea typeface="黑体" pitchFamily="49" charset="-122"/>
              </a:rPr>
              <a:t>鱼受到的重力是多大？</a:t>
            </a:r>
            <a:endParaRPr lang="en-US" altLang="zh-CN" sz="3200" b="1" dirty="0" smtClean="0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13" name="Rectangle 40"/>
          <p:cNvSpPr>
            <a:spLocks noChangeArrowheads="1"/>
          </p:cNvSpPr>
          <p:nvPr/>
        </p:nvSpPr>
        <p:spPr bwMode="auto">
          <a:xfrm>
            <a:off x="755576" y="3789040"/>
            <a:ext cx="79208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解：</a:t>
            </a:r>
            <a:endParaRPr lang="en-US" altLang="zh-CN" sz="3200" b="1" dirty="0" smtClean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4" name="Rectangle 40"/>
          <p:cNvSpPr>
            <a:spLocks noChangeArrowheads="1"/>
          </p:cNvSpPr>
          <p:nvPr/>
        </p:nvSpPr>
        <p:spPr bwMode="auto">
          <a:xfrm>
            <a:off x="1619672" y="3789040"/>
            <a:ext cx="252028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 </a:t>
            </a:r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m</a:t>
            </a:r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＝</a:t>
            </a:r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700g</a:t>
            </a:r>
          </a:p>
        </p:txBody>
      </p:sp>
      <p:sp>
        <p:nvSpPr>
          <p:cNvPr id="15" name="Rectangle 40"/>
          <p:cNvSpPr>
            <a:spLocks noChangeArrowheads="1"/>
          </p:cNvSpPr>
          <p:nvPr/>
        </p:nvSpPr>
        <p:spPr bwMode="auto">
          <a:xfrm>
            <a:off x="3563888" y="3789040"/>
            <a:ext cx="252028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黑体" pitchFamily="49" charset="-122"/>
              </a:rPr>
              <a:t>＝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0.7kg</a:t>
            </a:r>
            <a:r>
              <a:rPr lang="en-US" altLang="zh-CN" sz="3200" b="1" dirty="0" smtClean="0">
                <a:ea typeface="黑体" pitchFamily="49" charset="-122"/>
              </a:rPr>
              <a:t>,</a:t>
            </a:r>
            <a:endParaRPr lang="en-US" altLang="zh-CN" sz="3200" b="1" dirty="0" smtClean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508104" y="3789040"/>
            <a:ext cx="302433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g</a:t>
            </a:r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＝</a:t>
            </a:r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9.8N/kg</a:t>
            </a:r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1619672" y="4428401"/>
            <a:ext cx="252028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黑体" pitchFamily="49" charset="-122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G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itchFamily="49" charset="-122"/>
              </a:rPr>
              <a:t>＝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itchFamily="49" charset="-122"/>
              </a:rPr>
              <a:t>mg</a:t>
            </a:r>
          </a:p>
        </p:txBody>
      </p:sp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3131840" y="4428401"/>
            <a:ext cx="54006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＝</a:t>
            </a:r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0.7kg × 9.8N/kg</a:t>
            </a:r>
          </a:p>
        </p:txBody>
      </p:sp>
      <p:sp>
        <p:nvSpPr>
          <p:cNvPr id="20" name="Rectangle 40"/>
          <p:cNvSpPr>
            <a:spLocks noChangeArrowheads="1"/>
          </p:cNvSpPr>
          <p:nvPr/>
        </p:nvSpPr>
        <p:spPr bwMode="auto">
          <a:xfrm>
            <a:off x="6732240" y="4428401"/>
            <a:ext cx="201622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ea typeface="黑体" pitchFamily="49" charset="-122"/>
              </a:rPr>
              <a:t>＝</a:t>
            </a:r>
            <a:r>
              <a:rPr lang="en-US" altLang="zh-CN" sz="3200" b="1" dirty="0" smtClean="0">
                <a:solidFill>
                  <a:srgbClr val="0000FF"/>
                </a:solidFill>
                <a:ea typeface="黑体" pitchFamily="49" charset="-122"/>
              </a:rPr>
              <a:t>6.86N</a:t>
            </a:r>
          </a:p>
        </p:txBody>
      </p:sp>
      <p:sp>
        <p:nvSpPr>
          <p:cNvPr id="21" name="矩形 20"/>
          <p:cNvSpPr/>
          <p:nvPr/>
        </p:nvSpPr>
        <p:spPr>
          <a:xfrm>
            <a:off x="776072" y="1700808"/>
            <a:ext cx="27158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33CC"/>
                </a:solidFill>
                <a:ea typeface="黑体" pitchFamily="49" charset="-122"/>
              </a:rPr>
              <a:t>g</a:t>
            </a:r>
            <a:r>
              <a:rPr lang="zh-CN" altLang="en-US" sz="3200" b="1" dirty="0" smtClean="0">
                <a:solidFill>
                  <a:srgbClr val="0033CC"/>
                </a:solidFill>
                <a:ea typeface="黑体" pitchFamily="49" charset="-122"/>
              </a:rPr>
              <a:t>＝</a:t>
            </a:r>
            <a:r>
              <a:rPr lang="en-US" altLang="zh-CN" sz="3200" b="1" dirty="0" smtClean="0">
                <a:solidFill>
                  <a:srgbClr val="0033CC"/>
                </a:solidFill>
                <a:ea typeface="黑体" pitchFamily="49" charset="-122"/>
              </a:rPr>
              <a:t>9.8N/kg</a:t>
            </a:r>
            <a:r>
              <a:rPr lang="zh-CN" altLang="en-US" sz="3200" b="1" dirty="0" smtClean="0">
                <a:solidFill>
                  <a:srgbClr val="0033CC"/>
                </a:solidFill>
                <a:ea typeface="黑体" pitchFamily="49" charset="-122"/>
              </a:rPr>
              <a:t>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主题1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_Proposal">
  <a:themeElements>
    <a:clrScheme name="7_Proposal 8">
      <a:dk1>
        <a:srgbClr val="000000"/>
      </a:dk1>
      <a:lt1>
        <a:srgbClr val="FFFFFF"/>
      </a:lt1>
      <a:dk2>
        <a:srgbClr val="8C0039"/>
      </a:dk2>
      <a:lt2>
        <a:srgbClr val="660066"/>
      </a:lt2>
      <a:accent1>
        <a:srgbClr val="C58BF9"/>
      </a:accent1>
      <a:accent2>
        <a:srgbClr val="9966FF"/>
      </a:accent2>
      <a:accent3>
        <a:srgbClr val="FFFFFF"/>
      </a:accent3>
      <a:accent4>
        <a:srgbClr val="000000"/>
      </a:accent4>
      <a:accent5>
        <a:srgbClr val="DFC4FB"/>
      </a:accent5>
      <a:accent6>
        <a:srgbClr val="8A5CE7"/>
      </a:accent6>
      <a:hlink>
        <a:srgbClr val="E4005C"/>
      </a:hlink>
      <a:folHlink>
        <a:srgbClr val="C36C03"/>
      </a:folHlink>
    </a:clrScheme>
    <a:fontScheme name="7_Proposa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7_Proposal 1">
        <a:dk1>
          <a:srgbClr val="777777"/>
        </a:dk1>
        <a:lt1>
          <a:srgbClr val="FFFFFF"/>
        </a:lt1>
        <a:dk2>
          <a:srgbClr val="333333"/>
        </a:dk2>
        <a:lt2>
          <a:srgbClr val="FFF4C3"/>
        </a:lt2>
        <a:accent1>
          <a:srgbClr val="C892FA"/>
        </a:accent1>
        <a:accent2>
          <a:srgbClr val="9966FF"/>
        </a:accent2>
        <a:accent3>
          <a:srgbClr val="ADADAD"/>
        </a:accent3>
        <a:accent4>
          <a:srgbClr val="DADADA"/>
        </a:accent4>
        <a:accent5>
          <a:srgbClr val="E0C7FC"/>
        </a:accent5>
        <a:accent6>
          <a:srgbClr val="8A5CE7"/>
        </a:accent6>
        <a:hlink>
          <a:srgbClr val="E4005C"/>
        </a:hlink>
        <a:folHlink>
          <a:srgbClr val="DC7A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Proposal 2">
        <a:dk1>
          <a:srgbClr val="1C1C1C"/>
        </a:dk1>
        <a:lt1>
          <a:srgbClr val="FFFFFF"/>
        </a:lt1>
        <a:dk2>
          <a:srgbClr val="5F5F5F"/>
        </a:dk2>
        <a:lt2>
          <a:srgbClr val="FFFFCC"/>
        </a:lt2>
        <a:accent1>
          <a:srgbClr val="4A5B64"/>
        </a:accent1>
        <a:accent2>
          <a:srgbClr val="AF9387"/>
        </a:accent2>
        <a:accent3>
          <a:srgbClr val="B6B6B6"/>
        </a:accent3>
        <a:accent4>
          <a:srgbClr val="DADADA"/>
        </a:accent4>
        <a:accent5>
          <a:srgbClr val="B1B5B8"/>
        </a:accent5>
        <a:accent6>
          <a:srgbClr val="9E857A"/>
        </a:accent6>
        <a:hlink>
          <a:srgbClr val="F3C43F"/>
        </a:hlink>
        <a:folHlink>
          <a:srgbClr val="66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Proposal 3">
        <a:dk1>
          <a:srgbClr val="4D4D4D"/>
        </a:dk1>
        <a:lt1>
          <a:srgbClr val="FFFFFF"/>
        </a:lt1>
        <a:dk2>
          <a:srgbClr val="666699"/>
        </a:dk2>
        <a:lt2>
          <a:srgbClr val="FFFFCC"/>
        </a:lt2>
        <a:accent1>
          <a:srgbClr val="8D8DB3"/>
        </a:accent1>
        <a:accent2>
          <a:srgbClr val="7A25D7"/>
        </a:accent2>
        <a:accent3>
          <a:srgbClr val="B8B8CA"/>
        </a:accent3>
        <a:accent4>
          <a:srgbClr val="DADADA"/>
        </a:accent4>
        <a:accent5>
          <a:srgbClr val="C5C5D6"/>
        </a:accent5>
        <a:accent6>
          <a:srgbClr val="6E20C3"/>
        </a:accent6>
        <a:hlink>
          <a:srgbClr val="66CCFF"/>
        </a:hlink>
        <a:folHlink>
          <a:srgbClr val="3333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Proposal 4">
        <a:dk1>
          <a:srgbClr val="10187C"/>
        </a:dk1>
        <a:lt1>
          <a:srgbClr val="F8F8F8"/>
        </a:lt1>
        <a:dk2>
          <a:srgbClr val="538DC7"/>
        </a:dk2>
        <a:lt2>
          <a:srgbClr val="CCECFF"/>
        </a:lt2>
        <a:accent1>
          <a:srgbClr val="879EC7"/>
        </a:accent1>
        <a:accent2>
          <a:srgbClr val="461B8B"/>
        </a:accent2>
        <a:accent3>
          <a:srgbClr val="B3C5E0"/>
        </a:accent3>
        <a:accent4>
          <a:srgbClr val="D4D4D4"/>
        </a:accent4>
        <a:accent5>
          <a:srgbClr val="C3CCE0"/>
        </a:accent5>
        <a:accent6>
          <a:srgbClr val="3F177D"/>
        </a:accent6>
        <a:hlink>
          <a:srgbClr val="0000FF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Proposal 5">
        <a:dk1>
          <a:srgbClr val="002F2E"/>
        </a:dk1>
        <a:lt1>
          <a:srgbClr val="FFFFFF"/>
        </a:lt1>
        <a:dk2>
          <a:srgbClr val="008080"/>
        </a:dk2>
        <a:lt2>
          <a:srgbClr val="FFFFCC"/>
        </a:lt2>
        <a:accent1>
          <a:srgbClr val="0E6A52"/>
        </a:accent1>
        <a:accent2>
          <a:srgbClr val="3553A7"/>
        </a:accent2>
        <a:accent3>
          <a:srgbClr val="AAC0C0"/>
        </a:accent3>
        <a:accent4>
          <a:srgbClr val="DADADA"/>
        </a:accent4>
        <a:accent5>
          <a:srgbClr val="AAB9B3"/>
        </a:accent5>
        <a:accent6>
          <a:srgbClr val="2F4A97"/>
        </a:accent6>
        <a:hlink>
          <a:srgbClr val="1ACE9F"/>
        </a:hlink>
        <a:folHlink>
          <a:srgbClr val="B5B5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Proposal 6">
        <a:dk1>
          <a:srgbClr val="000000"/>
        </a:dk1>
        <a:lt1>
          <a:srgbClr val="E3FFFF"/>
        </a:lt1>
        <a:dk2>
          <a:srgbClr val="4400A8"/>
        </a:dk2>
        <a:lt2>
          <a:srgbClr val="005452"/>
        </a:lt2>
        <a:accent1>
          <a:srgbClr val="92CAC9"/>
        </a:accent1>
        <a:accent2>
          <a:srgbClr val="009999"/>
        </a:accent2>
        <a:accent3>
          <a:srgbClr val="EFFFFF"/>
        </a:accent3>
        <a:accent4>
          <a:srgbClr val="000000"/>
        </a:accent4>
        <a:accent5>
          <a:srgbClr val="C7E1E1"/>
        </a:accent5>
        <a:accent6>
          <a:srgbClr val="008A8A"/>
        </a:accent6>
        <a:hlink>
          <a:srgbClr val="187C16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Proposal 7">
        <a:dk1>
          <a:srgbClr val="000000"/>
        </a:dk1>
        <a:lt1>
          <a:srgbClr val="CCFF99"/>
        </a:lt1>
        <a:dk2>
          <a:srgbClr val="CC99FF"/>
        </a:dk2>
        <a:lt2>
          <a:srgbClr val="1B3600"/>
        </a:lt2>
        <a:accent1>
          <a:srgbClr val="009900"/>
        </a:accent1>
        <a:accent2>
          <a:srgbClr val="B7CA02"/>
        </a:accent2>
        <a:accent3>
          <a:srgbClr val="E2FFCA"/>
        </a:accent3>
        <a:accent4>
          <a:srgbClr val="000000"/>
        </a:accent4>
        <a:accent5>
          <a:srgbClr val="AACAAA"/>
        </a:accent5>
        <a:accent6>
          <a:srgbClr val="A6B702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Proposal 8">
        <a:dk1>
          <a:srgbClr val="000000"/>
        </a:dk1>
        <a:lt1>
          <a:srgbClr val="FFFFFF"/>
        </a:lt1>
        <a:dk2>
          <a:srgbClr val="8C0039"/>
        </a:dk2>
        <a:lt2>
          <a:srgbClr val="660066"/>
        </a:lt2>
        <a:accent1>
          <a:srgbClr val="C58BF9"/>
        </a:accent1>
        <a:accent2>
          <a:srgbClr val="9966FF"/>
        </a:accent2>
        <a:accent3>
          <a:srgbClr val="FFFFFF"/>
        </a:accent3>
        <a:accent4>
          <a:srgbClr val="000000"/>
        </a:accent4>
        <a:accent5>
          <a:srgbClr val="DFC4FB"/>
        </a:accent5>
        <a:accent6>
          <a:srgbClr val="8A5CE7"/>
        </a:accent6>
        <a:hlink>
          <a:srgbClr val="E4005C"/>
        </a:hlink>
        <a:folHlink>
          <a:srgbClr val="C36C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欢天喜地">
  <a:themeElements>
    <a:clrScheme name="欢天喜地 1">
      <a:dk1>
        <a:srgbClr val="C0C0C0"/>
      </a:dk1>
      <a:lt1>
        <a:srgbClr val="FFFFFF"/>
      </a:lt1>
      <a:dk2>
        <a:srgbClr val="FFA679"/>
      </a:dk2>
      <a:lt2>
        <a:srgbClr val="FFFF66"/>
      </a:lt2>
      <a:accent1>
        <a:srgbClr val="9C9CBE"/>
      </a:accent1>
      <a:accent2>
        <a:srgbClr val="FFFFCC"/>
      </a:accent2>
      <a:accent3>
        <a:srgbClr val="FFD0BE"/>
      </a:accent3>
      <a:accent4>
        <a:srgbClr val="DADADA"/>
      </a:accent4>
      <a:accent5>
        <a:srgbClr val="CBCBDB"/>
      </a:accent5>
      <a:accent6>
        <a:srgbClr val="E7E7B9"/>
      </a:accent6>
      <a:hlink>
        <a:srgbClr val="CCECFF"/>
      </a:hlink>
      <a:folHlink>
        <a:srgbClr val="99FF66"/>
      </a:folHlink>
    </a:clrScheme>
    <a:fontScheme name="欢天喜地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欢天喜地 1">
        <a:dk1>
          <a:srgbClr val="C0C0C0"/>
        </a:dk1>
        <a:lt1>
          <a:srgbClr val="FFFFFF"/>
        </a:lt1>
        <a:dk2>
          <a:srgbClr val="FFA679"/>
        </a:dk2>
        <a:lt2>
          <a:srgbClr val="FFFF66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ADADA"/>
        </a:accent4>
        <a:accent5>
          <a:srgbClr val="CBCBDB"/>
        </a:accent5>
        <a:accent6>
          <a:srgbClr val="E7E7B9"/>
        </a:accent6>
        <a:hlink>
          <a:srgbClr val="CCECFF"/>
        </a:hlink>
        <a:folHlink>
          <a:srgbClr val="99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2">
        <a:dk1>
          <a:srgbClr val="B2B2B2"/>
        </a:dk1>
        <a:lt1>
          <a:srgbClr val="FFFFFF"/>
        </a:lt1>
        <a:dk2>
          <a:srgbClr val="EBA18D"/>
        </a:dk2>
        <a:lt2>
          <a:srgbClr val="FFFFFF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ADADA"/>
        </a:accent4>
        <a:accent5>
          <a:srgbClr val="E1C0C8"/>
        </a:accent5>
        <a:accent6>
          <a:srgbClr val="B98AE7"/>
        </a:accent6>
        <a:hlink>
          <a:srgbClr val="FFFF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3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EEEEE"/>
        </a:accent5>
        <a:accent6>
          <a:srgbClr val="E7E7E7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4">
        <a:dk1>
          <a:srgbClr val="C0C0C0"/>
        </a:dk1>
        <a:lt1>
          <a:srgbClr val="FFFFFF"/>
        </a:lt1>
        <a:dk2>
          <a:srgbClr val="E0A172"/>
        </a:dk2>
        <a:lt2>
          <a:srgbClr val="FFFF99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ADADA"/>
        </a:accent4>
        <a:accent5>
          <a:srgbClr val="C4CED2"/>
        </a:accent5>
        <a:accent6>
          <a:srgbClr val="B9B9E7"/>
        </a:accent6>
        <a:hlink>
          <a:srgbClr val="4D4D4D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5">
        <a:dk1>
          <a:srgbClr val="B2B2B2"/>
        </a:dk1>
        <a:lt1>
          <a:srgbClr val="FFFF66"/>
        </a:lt1>
        <a:dk2>
          <a:srgbClr val="D5E2CC"/>
        </a:dk2>
        <a:lt2>
          <a:srgbClr val="FFFFFF"/>
        </a:lt2>
        <a:accent1>
          <a:srgbClr val="859AC3"/>
        </a:accent1>
        <a:accent2>
          <a:srgbClr val="66CCFF"/>
        </a:accent2>
        <a:accent3>
          <a:srgbClr val="E7EEE2"/>
        </a:accent3>
        <a:accent4>
          <a:srgbClr val="DADA56"/>
        </a:accent4>
        <a:accent5>
          <a:srgbClr val="C2CADE"/>
        </a:accent5>
        <a:accent6>
          <a:srgbClr val="5CB9E7"/>
        </a:accent6>
        <a:hlink>
          <a:srgbClr val="0000CC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6">
        <a:dk1>
          <a:srgbClr val="C0C0C0"/>
        </a:dk1>
        <a:lt1>
          <a:srgbClr val="FFFFCC"/>
        </a:lt1>
        <a:dk2>
          <a:srgbClr val="FFCC99"/>
        </a:dk2>
        <a:lt2>
          <a:srgbClr val="00000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ADAAE"/>
        </a:accent4>
        <a:accent5>
          <a:srgbClr val="BCD0C5"/>
        </a:accent5>
        <a:accent6>
          <a:srgbClr val="B92D8A"/>
        </a:accent6>
        <a:hlink>
          <a:srgbClr val="CCEC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7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A"/>
        </a:accent3>
        <a:accent4>
          <a:srgbClr val="000056"/>
        </a:accent4>
        <a:accent5>
          <a:srgbClr val="F2F2E3"/>
        </a:accent5>
        <a:accent6>
          <a:srgbClr val="2D2DB9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8">
        <a:dk1>
          <a:srgbClr val="B2B2B2"/>
        </a:dk1>
        <a:lt1>
          <a:srgbClr val="66FFFF"/>
        </a:lt1>
        <a:dk2>
          <a:srgbClr val="FFCCCC"/>
        </a:dk2>
        <a:lt2>
          <a:srgbClr val="660066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6DADA"/>
        </a:accent4>
        <a:accent5>
          <a:srgbClr val="BDC7D5"/>
        </a:accent5>
        <a:accent6>
          <a:srgbClr val="007373"/>
        </a:accent6>
        <a:hlink>
          <a:srgbClr val="FFFF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496</TotalTime>
  <Words>1225</Words>
  <Application>Microsoft Office PowerPoint</Application>
  <PresentationFormat>全屏显示(4:3)</PresentationFormat>
  <Paragraphs>195</Paragraphs>
  <Slides>33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主题1</vt:lpstr>
      <vt:lpstr>8_Proposal</vt:lpstr>
      <vt:lpstr>1_欢天喜地</vt:lpstr>
      <vt:lpstr>Microsoft 公式 3.0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练一练：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如何确定质量部均匀、不规则的重心？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注意：重心不一定在物体上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90</cp:revision>
  <dcterms:created xsi:type="dcterms:W3CDTF">2013-02-27T13:46:50Z</dcterms:created>
  <dcterms:modified xsi:type="dcterms:W3CDTF">2019-03-01T03:29:25Z</dcterms:modified>
</cp:coreProperties>
</file>