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73" r:id="rId2"/>
    <p:sldId id="299" r:id="rId3"/>
    <p:sldId id="355" r:id="rId4"/>
    <p:sldId id="285" r:id="rId5"/>
    <p:sldId id="327" r:id="rId6"/>
    <p:sldId id="308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11" r:id="rId15"/>
    <p:sldId id="330" r:id="rId16"/>
    <p:sldId id="326" r:id="rId17"/>
    <p:sldId id="328" r:id="rId18"/>
    <p:sldId id="301" r:id="rId19"/>
    <p:sldId id="300" r:id="rId20"/>
    <p:sldId id="313" r:id="rId21"/>
    <p:sldId id="363" r:id="rId22"/>
    <p:sldId id="314" r:id="rId23"/>
    <p:sldId id="315" r:id="rId24"/>
    <p:sldId id="303" r:id="rId25"/>
    <p:sldId id="367" r:id="rId26"/>
    <p:sldId id="333" r:id="rId27"/>
    <p:sldId id="337" r:id="rId28"/>
    <p:sldId id="336" r:id="rId29"/>
    <p:sldId id="338" r:id="rId30"/>
    <p:sldId id="368" r:id="rId31"/>
    <p:sldId id="369" r:id="rId32"/>
    <p:sldId id="370" r:id="rId33"/>
    <p:sldId id="364" r:id="rId34"/>
    <p:sldId id="335" r:id="rId35"/>
    <p:sldId id="375" r:id="rId36"/>
    <p:sldId id="342" r:id="rId37"/>
    <p:sldId id="341" r:id="rId38"/>
    <p:sldId id="371" r:id="rId39"/>
    <p:sldId id="340" r:id="rId40"/>
    <p:sldId id="302" r:id="rId41"/>
    <p:sldId id="307" r:id="rId42"/>
    <p:sldId id="317" r:id="rId43"/>
    <p:sldId id="319" r:id="rId44"/>
    <p:sldId id="349" r:id="rId45"/>
    <p:sldId id="352" r:id="rId46"/>
    <p:sldId id="353" r:id="rId47"/>
    <p:sldId id="354" r:id="rId48"/>
    <p:sldId id="365" r:id="rId49"/>
    <p:sldId id="366" r:id="rId50"/>
    <p:sldId id="372" r:id="rId51"/>
    <p:sldId id="374" r:id="rId5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93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0A6C559-DA15-4C3F-8A8E-5BE44F54E11B}"/>
              </a:ext>
            </a:extLst>
          </p:cNvPr>
          <p:cNvSpPr txBox="1"/>
          <p:nvPr/>
        </p:nvSpPr>
        <p:spPr>
          <a:xfrm>
            <a:off x="2076697" y="1898754"/>
            <a:ext cx="5801836" cy="68113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</a:t>
            </a: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 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物质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的形态及其变化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="" xmlns:a16="http://schemas.microsoft.com/office/drawing/2014/main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2641" y="382350"/>
            <a:ext cx="7928976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④</a:t>
            </a:r>
            <a:r>
              <a:rPr lang="zh-CN" altLang="en-US" dirty="0" smtClean="0"/>
              <a:t>晶体熔化过程：物质吸热温度升高，当温度达到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时开始熔化，熔化过程物体处于</a:t>
            </a:r>
            <a:r>
              <a:rPr lang="zh-CN" altLang="en-US" u="sng" dirty="0" smtClean="0"/>
              <a:t>　　　　   </a:t>
            </a:r>
            <a:r>
              <a:rPr lang="zh-CN" altLang="en-US" dirty="0" smtClean="0"/>
              <a:t>状态，但温度保持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⑤</a:t>
            </a:r>
            <a:r>
              <a:rPr lang="zh-CN" altLang="en-US" dirty="0" smtClean="0"/>
              <a:t>晶体凝固过程：物质放热温度降低，当温度降低到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时开始凝固，凝固过程物体处于</a:t>
            </a:r>
            <a:r>
              <a:rPr lang="zh-CN" altLang="en-US" u="sng" dirty="0" smtClean="0"/>
              <a:t>　　　    　</a:t>
            </a:r>
            <a:r>
              <a:rPr lang="zh-CN" altLang="en-US" dirty="0" smtClean="0"/>
              <a:t>状态，但温度保持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946230" y="347547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熔点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049714" y="746750"/>
            <a:ext cx="101640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固液共存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082761" y="745052"/>
            <a:ext cx="84823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33061" y="121332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凝固点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685320" y="164084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固液共存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667534" y="164085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不变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829406" y="694592"/>
          <a:ext cx="7945316" cy="3897378"/>
        </p:xfrm>
        <a:graphic>
          <a:graphicData uri="http://schemas.openxmlformats.org/drawingml/2006/table">
            <a:tbl>
              <a:tblPr/>
              <a:tblGrid>
                <a:gridCol w="392724"/>
                <a:gridCol w="404447"/>
                <a:gridCol w="4879730"/>
                <a:gridCol w="2268415"/>
              </a:tblGrid>
              <a:tr h="254977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项目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晶体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非晶体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54278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熔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特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OA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段物质处于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持续吸热，温度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；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AB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段物质处于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en-US" altLang="zh-CN" sz="1700" u="sng" kern="10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持续吸热，温度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altLang="zh-CN" sz="1700" u="sng" kern="10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；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r>
                        <a:rPr lang="en-US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BC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段物质处于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，持续吸热，温度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；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整个过程中，物质的内能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en-US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整个过程持续</a:t>
                      </a:r>
                      <a:r>
                        <a:rPr lang="en-US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r>
                        <a:rPr lang="en-US" sz="1700" u="sng" kern="100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700" u="sng" kern="100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热量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，温度持续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altLang="zh-CN" sz="1700" u="sng" kern="10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内能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en-US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53848" y="268051"/>
            <a:ext cx="79289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）熔化和凝固图像比较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350175" y="2954111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固态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741752" y="2982058"/>
            <a:ext cx="848236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升高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150952" y="3344665"/>
            <a:ext cx="1336966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固液共存态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865514" y="3795470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不变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093707" y="3805980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液态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970879" y="3224519"/>
            <a:ext cx="80525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吸收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125547" y="4205374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升高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425795" y="4194863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增大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801332" y="3586499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升高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pic>
        <p:nvPicPr>
          <p:cNvPr id="65541" name="20LZ7.E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6037" y="1188678"/>
            <a:ext cx="2118591" cy="1691155"/>
          </a:xfrm>
          <a:prstGeom prst="rect">
            <a:avLst/>
          </a:prstGeom>
          <a:noFill/>
        </p:spPr>
      </p:pic>
      <p:pic>
        <p:nvPicPr>
          <p:cNvPr id="65540" name="20LZ8.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8842" y="1306011"/>
            <a:ext cx="1961392" cy="1542292"/>
          </a:xfrm>
          <a:prstGeom prst="rect">
            <a:avLst/>
          </a:prstGeom>
          <a:noFill/>
        </p:spPr>
      </p:pic>
      <p:sp>
        <p:nvSpPr>
          <p:cNvPr id="22" name="矩形 21"/>
          <p:cNvSpPr/>
          <p:nvPr/>
        </p:nvSpPr>
        <p:spPr>
          <a:xfrm>
            <a:off x="6944739" y="3994705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增大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5" name="20LZ9.E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0" y="861644"/>
            <a:ext cx="1758461" cy="1412781"/>
          </a:xfrm>
          <a:prstGeom prst="rect">
            <a:avLst/>
          </a:prstGeom>
          <a:noFill/>
        </p:spPr>
      </p:pic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838199" y="369277"/>
          <a:ext cx="7936523" cy="4128100"/>
        </p:xfrm>
        <a:graphic>
          <a:graphicData uri="http://schemas.openxmlformats.org/drawingml/2006/table">
            <a:tbl>
              <a:tblPr/>
              <a:tblGrid>
                <a:gridCol w="260839"/>
                <a:gridCol w="369277"/>
                <a:gridCol w="4916969"/>
                <a:gridCol w="2389438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项目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晶体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非晶体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8500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凝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02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特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DC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段物质处于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持续放热，温度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；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CB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段物质处于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en-US" altLang="zh-CN" sz="1700" u="sng" kern="10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 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持续放热，温度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altLang="zh-CN" sz="1700" u="sng" kern="10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；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r>
                        <a:rPr lang="en-US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BA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段物质处于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持续放热，温度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；整个过程中，物质的内能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en-US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整个过程持续</a:t>
                      </a:r>
                      <a:r>
                        <a:rPr lang="en-US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r>
                        <a:rPr lang="en-US" sz="1700" u="sng" kern="100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700" u="sng" kern="100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热量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，温度不断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altLang="zh-CN" sz="1700" u="sng" kern="10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内能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en-US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245071" y="2880540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液态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594607" y="2885933"/>
            <a:ext cx="848236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72275" y="3260582"/>
            <a:ext cx="1273904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固液共存态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28879" y="3721897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不变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14728" y="3721898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固态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55267" y="3134554"/>
            <a:ext cx="658112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放出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747175" y="4079249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降低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226099" y="4110781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减小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717250" y="3533948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降低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pic>
        <p:nvPicPr>
          <p:cNvPr id="66564" name="20LZ10.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1961" y="993530"/>
            <a:ext cx="1710773" cy="1345223"/>
          </a:xfrm>
          <a:prstGeom prst="rect">
            <a:avLst/>
          </a:prstGeom>
          <a:noFill/>
        </p:spPr>
      </p:pic>
      <p:sp>
        <p:nvSpPr>
          <p:cNvPr id="23" name="矩形 22"/>
          <p:cNvSpPr/>
          <p:nvPr/>
        </p:nvSpPr>
        <p:spPr>
          <a:xfrm>
            <a:off x="6839437" y="3926850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减小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2641" y="382350"/>
            <a:ext cx="7928976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升华和凝华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）物质从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态直接变成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态叫升华，升华要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（选填“吸热”或“放热”）。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）物质从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态直接变成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态叫凝华，凝华要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（选填“吸热”或“放热”）。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130974" y="75744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734275" y="743355"/>
            <a:ext cx="50139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125380" y="748610"/>
            <a:ext cx="66430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吸热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86232" y="166186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气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767887" y="166186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308665" y="163033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放热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4931" y="663704"/>
            <a:ext cx="8084779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陆地和海洋表面的水通过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进入大气，大气中的水蒸气通过降水又回到陆地和海洋，这就是水循环，使陆地上的淡水不断得到补充。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云、雨、雪、雹：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）空气中的水蒸气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成小水滴或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成小冰晶，浮在高空，形成云。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）云中的小水滴和小冰晶相互凝聚，当大到一定程度时便会下降，下降过程中冰晶遇暖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成水珠，这就是雨。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）如果冰晶在下降过程中，没有完全</a:t>
            </a:r>
            <a:r>
              <a:rPr lang="zh-CN" altLang="en-US" u="sng" dirty="0" smtClean="0"/>
              <a:t>　　  </a:t>
            </a:r>
            <a:r>
              <a:rPr lang="zh-CN" altLang="en-US" dirty="0" smtClean="0"/>
              <a:t>，空气中的水蒸气与其结合形成六角形的小薄片，这就是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712287" y="620815"/>
            <a:ext cx="111600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蒸发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198687" y="1840015"/>
            <a:ext cx="78182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液化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338373" y="1855303"/>
            <a:ext cx="7830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凝华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146961" y="3092709"/>
            <a:ext cx="76149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熔化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0226" y="292016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自然界中的水循环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621405" y="3910818"/>
            <a:ext cx="76149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雪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986613" y="3504473"/>
            <a:ext cx="76149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熔化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38554" y="285634"/>
            <a:ext cx="8084779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）如果水珠在下落过程中遇到</a:t>
            </a:r>
            <a:r>
              <a:rPr lang="en-US" dirty="0" smtClean="0"/>
              <a:t>0 ℃</a:t>
            </a:r>
            <a:r>
              <a:rPr lang="zh-CN" altLang="en-US" dirty="0" smtClean="0"/>
              <a:t>以下的冷空气，水珠很快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成冰晶，在上升气流的带动下上下翻腾，冰晶越结越大，就成了冰雹。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雾、露、霜：</a:t>
            </a: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）当夜晚或早晨地面气温较低时，空气中的水蒸气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成小水珠就形成雾、露。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）气温低于</a:t>
            </a:r>
            <a:r>
              <a:rPr lang="en-US" dirty="0" smtClean="0"/>
              <a:t>0 ℃</a:t>
            </a:r>
            <a:r>
              <a:rPr lang="zh-CN" altLang="en-US" dirty="0" smtClean="0"/>
              <a:t>时，地表附近的水蒸气直接</a:t>
            </a:r>
            <a:r>
              <a:rPr lang="en-US" u="sng" dirty="0" smtClean="0"/>
              <a:t> </a:t>
            </a:r>
            <a:r>
              <a:rPr lang="zh-CN" altLang="en-US" u="sng" dirty="0" smtClean="0"/>
              <a:t>        </a:t>
            </a:r>
            <a:r>
              <a:rPr lang="zh-CN" altLang="en-US" dirty="0" smtClean="0"/>
              <a:t>成小冰粒附在草木、屋瓦上便是霜。 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320731" y="263463"/>
            <a:ext cx="569468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凝固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878697" y="1093781"/>
            <a:ext cx="78182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熔化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533698" y="1876323"/>
            <a:ext cx="81455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凝华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809654" y="734103"/>
            <a:ext cx="79211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4-1</a:t>
            </a:r>
            <a:r>
              <a:rPr lang="zh-CN" altLang="en-US" dirty="0" smtClean="0"/>
              <a:t>所示，该温度计叫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，它的测量范围是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℃ </a:t>
            </a:r>
            <a:r>
              <a:rPr lang="zh-CN" altLang="en-US" dirty="0" smtClean="0"/>
              <a:t>，分度值是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08293" y="687312"/>
            <a:ext cx="87932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体温计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543887" y="715407"/>
            <a:ext cx="85539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35</a:t>
            </a:r>
            <a:r>
              <a:rPr lang="en-US" b="1" i="1" dirty="0" smtClean="0">
                <a:solidFill>
                  <a:srgbClr val="C00000"/>
                </a:solidFill>
              </a:rPr>
              <a:t>~</a:t>
            </a:r>
            <a:r>
              <a:rPr lang="en-US" b="1" dirty="0" smtClean="0">
                <a:solidFill>
                  <a:srgbClr val="C00000"/>
                </a:solidFill>
              </a:rPr>
              <a:t>42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777221" y="1603835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775736" y="276930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考点四　课本重要图片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67674" y="2307953"/>
            <a:ext cx="53231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4-2</a:t>
            </a:r>
            <a:r>
              <a:rPr lang="zh-CN" altLang="en-US" dirty="0" smtClean="0"/>
              <a:t>所示，从壶嘴处冒出的“白气”属于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态，它是水蒸气遇冷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形成的，同时玻璃板的温度升高，说明这个过程需要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（选填“吸热”或“放热”）。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7671899" y="3968966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4-2</a:t>
            </a:r>
            <a:endParaRPr lang="zh-CN" altLang="en-US" sz="1400" dirty="0"/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199377" y="1109545"/>
            <a:ext cx="902692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0</a:t>
            </a:r>
            <a:r>
              <a:rPr lang="en-US" b="1" i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>
                <a:solidFill>
                  <a:srgbClr val="C00000"/>
                </a:solidFill>
              </a:rPr>
              <a:t>1 ℃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88485" y="278647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液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23" name="G113.EPS" descr="id:214749988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9305" y="1615536"/>
            <a:ext cx="6312299" cy="423472"/>
          </a:xfrm>
          <a:prstGeom prst="rect">
            <a:avLst/>
          </a:prstGeom>
        </p:spPr>
      </p:pic>
      <p:pic>
        <p:nvPicPr>
          <p:cNvPr id="24" name="G114.EPS" descr="id:2147499893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17821" y="2432322"/>
            <a:ext cx="1991465" cy="1415070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3810513" y="277071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液化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929864" y="316485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放热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21" grpId="0"/>
      <p:bldP spid="22" grpId="0"/>
      <p:bldP spid="25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765692" y="312071"/>
            <a:ext cx="510317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如图</a:t>
            </a:r>
            <a:r>
              <a:rPr lang="en-US" dirty="0" smtClean="0"/>
              <a:t>4-3</a:t>
            </a:r>
            <a:r>
              <a:rPr lang="zh-CN" altLang="en-US" dirty="0" smtClean="0"/>
              <a:t>所示，将烧瓶内的水沸腾时所产生的水蒸气通入试管</a:t>
            </a:r>
            <a:r>
              <a:rPr lang="en-US" dirty="0" smtClean="0"/>
              <a:t>A</a:t>
            </a:r>
            <a:r>
              <a:rPr lang="zh-CN" altLang="en-US" dirty="0" smtClean="0"/>
              <a:t>中，</a:t>
            </a:r>
            <a:r>
              <a:rPr lang="en-US" dirty="0" smtClean="0"/>
              <a:t>A</a:t>
            </a:r>
            <a:r>
              <a:rPr lang="zh-CN" altLang="en-US" dirty="0" smtClean="0"/>
              <a:t>放在装冷水的容器</a:t>
            </a:r>
            <a:r>
              <a:rPr lang="en-US" dirty="0" smtClean="0"/>
              <a:t>B</a:t>
            </a:r>
            <a:r>
              <a:rPr lang="zh-CN" altLang="en-US" dirty="0" smtClean="0"/>
              <a:t>内，一段时间后发现，</a:t>
            </a:r>
            <a:r>
              <a:rPr lang="en-US" dirty="0" smtClean="0"/>
              <a:t>B</a:t>
            </a:r>
            <a:r>
              <a:rPr lang="zh-CN" altLang="en-US" dirty="0" smtClean="0"/>
              <a:t>容器中的水温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（选填“升高”或“降低”）了，这个实验说明了</a:t>
            </a:r>
            <a:r>
              <a:rPr lang="zh-CN" altLang="en-US" u="sng" dirty="0" smtClean="0"/>
              <a:t>　　　　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297583" y="1106589"/>
            <a:ext cx="70938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升高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110984" y="1919764"/>
            <a:ext cx="132741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液化放热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271690" y="2531701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4-3</a:t>
            </a:r>
            <a:endParaRPr lang="zh-CN" altLang="en-US" sz="1400" dirty="0"/>
          </a:p>
        </p:txBody>
      </p:sp>
      <p:pic>
        <p:nvPicPr>
          <p:cNvPr id="11" name="G115.EPS" descr="id:214749990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1505" y="476897"/>
            <a:ext cx="2085197" cy="180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物态变化的辨识及吸放热判断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7934143" cy="3812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</a:t>
            </a:r>
            <a:r>
              <a:rPr lang="zh-CN" altLang="en-US" b="1" dirty="0" smtClean="0"/>
              <a:t>图解“三态六变”（如图</a:t>
            </a:r>
            <a:r>
              <a:rPr lang="en-US" b="1" dirty="0" smtClean="0"/>
              <a:t>4-4</a:t>
            </a:r>
            <a:r>
              <a:rPr lang="zh-CN" altLang="en-US" b="1" dirty="0" smtClean="0"/>
              <a:t>所示）：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）从物理现象中分析物理情景，找出物质状态变化前后的初态和末态。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）对照概念确定物态变化类型。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）确定吸热、放热情况。</a:t>
            </a:r>
          </a:p>
        </p:txBody>
      </p:sp>
      <p:pic>
        <p:nvPicPr>
          <p:cNvPr id="8" name="TWZLL2.EPS" descr="id:2147499935;FounderCES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35191" y="1724947"/>
            <a:ext cx="3151636" cy="14314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720882" y="2660735"/>
            <a:ext cx="652743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4-4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02824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通辽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下列物理现象及其原因分析错误的是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春天，冰雪消融是熔化现象，这个过程要吸热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夏天，常用干冰给食品保鲜，利用了干冰升华吸热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秋天，草木的叶子上有露珠，这是水蒸气液化吸热形成的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冬天，窗玻璃上会出现冰花，这是水蒸气凝华放热形成的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714542" y="340930"/>
            <a:ext cx="40979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  <a:latin typeface="+mn-ea"/>
              </a:rPr>
              <a:t>C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29912" y="294053"/>
          <a:ext cx="8027227" cy="4663440"/>
        </p:xfrm>
        <a:graphic>
          <a:graphicData uri="http://schemas.openxmlformats.org/drawingml/2006/table">
            <a:tbl>
              <a:tblPr/>
              <a:tblGrid>
                <a:gridCol w="967003"/>
                <a:gridCol w="3666393"/>
                <a:gridCol w="3393831"/>
              </a:tblGrid>
              <a:tr h="196447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41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3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物质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的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形态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及其变化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说出生活环境中常见的温度值；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了解液体温度计的工作原理，会用常见温度计测量温度；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尝试对环境温度问题发表自己的见解；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描述固、液和气三种物态及其基本特征，列举自然界和生活中不同状态的物质及其应用；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经历熔化和凝固的探究过程，知道晶体的熔点和凝固点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；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4459" marR="6445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年：熔化最快的方式；（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年：影响蒸发快慢的因素；（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年：探究水沸腾时温度变化的特点；（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年：温度计的使用方法；（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年：晶体熔化图像；（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）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物体熔化时的温度</a:t>
            </a:r>
            <a:r>
              <a:rPr lang="en-US" sz="2000" b="1" dirty="0" smtClean="0">
                <a:solidFill>
                  <a:srgbClr val="409E8A"/>
                </a:solidFill>
              </a:rPr>
              <a:t>-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时间图像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7930419" cy="33966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　</a:t>
            </a:r>
            <a:r>
              <a:rPr lang="zh-CN" altLang="en-US" b="1" dirty="0" smtClean="0"/>
              <a:t>物质熔化（凝固）时，温度</a:t>
            </a:r>
            <a:r>
              <a:rPr lang="en-US" b="1" dirty="0" smtClean="0"/>
              <a:t>-</a:t>
            </a:r>
            <a:r>
              <a:rPr lang="zh-CN" altLang="en-US" b="1" dirty="0" smtClean="0"/>
              <a:t>时间图像中：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）物质是晶体还是非晶体的判断：可以根据图像中有无水平线来确定，有水平线的是晶体，无水平线的为非晶体。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）熔点（凝固点）的判断：图像的“转折点”对应的温度或平行于时间轴的水平线对应的温度为熔点（凝固点）。　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）晶体熔化（凝固）过程的特点：物体在熔化（凝固）过程中，随时间推移，温度不变，一直吸（放）热。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2757" y="395722"/>
            <a:ext cx="8044720" cy="173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）物质状态的判断：与时间轴平行的线段所对应的时间段内物质为固液共存状态。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）晶体熔化前和熔化后图像的倾斜程度不同：物质在液态时的比热容与固态时的比热容不同。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</a:t>
            </a:r>
            <a:r>
              <a:rPr lang="en-US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扬州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如图</a:t>
            </a:r>
            <a:r>
              <a:rPr lang="en-US" dirty="0" smtClean="0"/>
              <a:t>4-5</a:t>
            </a:r>
            <a:r>
              <a:rPr lang="zh-CN" altLang="en-US" dirty="0" smtClean="0"/>
              <a:t>所示是甲、乙两种物质的熔化图像，下列说法正确的是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A.0~4 min</a:t>
            </a:r>
            <a:r>
              <a:rPr lang="zh-CN" altLang="en-US" dirty="0" smtClean="0"/>
              <a:t>甲比乙吸热多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B.4~8 min</a:t>
            </a:r>
            <a:r>
              <a:rPr lang="zh-CN" altLang="en-US" dirty="0" smtClean="0"/>
              <a:t>甲不吸热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C.0~10 min</a:t>
            </a:r>
            <a:r>
              <a:rPr lang="zh-CN" altLang="en-US" dirty="0" smtClean="0"/>
              <a:t>甲和乙的内能不断增加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D.0~10 min</a:t>
            </a:r>
            <a:r>
              <a:rPr lang="zh-CN" altLang="en-US" dirty="0" smtClean="0"/>
              <a:t>甲和乙的温度不断升高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75507" y="3080061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4-5</a:t>
            </a:r>
            <a:endParaRPr lang="zh-CN" altLang="en-US" sz="1400" dirty="0"/>
          </a:p>
        </p:txBody>
      </p:sp>
      <p:sp>
        <p:nvSpPr>
          <p:cNvPr id="10" name="矩形 9"/>
          <p:cNvSpPr/>
          <p:nvPr/>
        </p:nvSpPr>
        <p:spPr>
          <a:xfrm>
            <a:off x="1655106" y="831554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2" name="19WL720.EPS" descr="id:214749996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3768" y="969287"/>
            <a:ext cx="2535418" cy="194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12089" y="276826"/>
            <a:ext cx="7917872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突破三　水沸腾时的温度</a:t>
            </a:r>
            <a:r>
              <a:rPr lang="en-US" sz="2000" b="1" dirty="0" smtClean="0">
                <a:solidFill>
                  <a:srgbClr val="409E8A"/>
                </a:solidFill>
              </a:rPr>
              <a:t>-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时间图像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3448" y="758524"/>
            <a:ext cx="7919471" cy="253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）确定沸点：图像的“转折点”对应的温度或平行于时间轴的水平线对应的温度为沸点。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）沸腾时的特点：温度达到沸点后，随时间推移，一直吸热，温度不变。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）确定沸点与气压的关系：若水的沸点低于</a:t>
            </a:r>
            <a:r>
              <a:rPr lang="en-US" dirty="0" smtClean="0"/>
              <a:t>100 ℃</a:t>
            </a:r>
            <a:r>
              <a:rPr lang="zh-CN" altLang="en-US" dirty="0" smtClean="0"/>
              <a:t>，则其所处环境的气压小于</a:t>
            </a:r>
            <a:r>
              <a:rPr lang="en-US" dirty="0" smtClean="0"/>
              <a:t>1</a:t>
            </a:r>
            <a:r>
              <a:rPr lang="zh-CN" altLang="en-US" dirty="0" smtClean="0"/>
              <a:t>个标准大气压。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94639" y="248189"/>
            <a:ext cx="8060479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+mn-ea"/>
              </a:rPr>
              <a:t>例</a:t>
            </a:r>
            <a:r>
              <a:rPr lang="en-US" b="1" dirty="0" smtClean="0">
                <a:solidFill>
                  <a:srgbClr val="409E8A"/>
                </a:solidFill>
                <a:latin typeface="+mn-ea"/>
              </a:rPr>
              <a:t>3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衡阳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在“观察水的沸腾”实验中，当水温升到</a:t>
            </a:r>
            <a:r>
              <a:rPr lang="en-US" dirty="0" smtClean="0"/>
              <a:t>89 ℃</a:t>
            </a:r>
            <a:r>
              <a:rPr lang="zh-CN" altLang="en-US" dirty="0" smtClean="0"/>
              <a:t>时，小华开始计时，每隔</a:t>
            </a:r>
            <a:r>
              <a:rPr lang="en-US" dirty="0" smtClean="0"/>
              <a:t>1 min</a:t>
            </a:r>
            <a:r>
              <a:rPr lang="zh-CN" altLang="en-US" dirty="0" smtClean="0"/>
              <a:t>记录一次水的温度，然后，小华根据实验数据绘制了如图</a:t>
            </a:r>
            <a:r>
              <a:rPr lang="en-US" dirty="0" smtClean="0"/>
              <a:t>4-6</a:t>
            </a:r>
            <a:r>
              <a:rPr lang="zh-CN" altLang="en-US" dirty="0" smtClean="0"/>
              <a:t>甲所示的温度随时间变化的图像，下列说法正确的是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此时的气压高于</a:t>
            </a:r>
            <a:r>
              <a:rPr lang="en-US" dirty="0" smtClean="0"/>
              <a:t>1</a:t>
            </a:r>
            <a:r>
              <a:rPr lang="zh-CN" altLang="en-US" dirty="0" smtClean="0"/>
              <a:t>个标准大气压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水从</a:t>
            </a:r>
            <a:r>
              <a:rPr lang="en-US" dirty="0" smtClean="0"/>
              <a:t>89 ℃</a:t>
            </a:r>
            <a:r>
              <a:rPr lang="zh-CN" altLang="en-US" dirty="0" smtClean="0"/>
              <a:t>加热到刚开始沸腾所需时间为</a:t>
            </a:r>
            <a:r>
              <a:rPr lang="en-US" dirty="0" smtClean="0"/>
              <a:t>4 min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通过图像可知，水沸腾时温度保持不变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水沸腾时气泡上升的情况如图丙所示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04030" y="2793805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altLang="zh-CN" sz="1400" dirty="0" smtClean="0"/>
              <a:t>4</a:t>
            </a:r>
            <a:r>
              <a:rPr lang="en-US" sz="1400" dirty="0" smtClean="0"/>
              <a:t>-6</a:t>
            </a:r>
            <a:endParaRPr lang="zh-CN" altLang="en-US" sz="1400" dirty="0"/>
          </a:p>
        </p:txBody>
      </p:sp>
      <p:pic>
        <p:nvPicPr>
          <p:cNvPr id="13" name="19WL81.EPS" descr="id:214749998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5691" y="1542675"/>
            <a:ext cx="3933692" cy="1599919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501838" y="1153980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02937" y="390662"/>
            <a:ext cx="7919471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</a:t>
            </a:r>
            <a:r>
              <a:rPr lang="zh-CN" altLang="en-US" dirty="0" smtClean="0">
                <a:solidFill>
                  <a:srgbClr val="C00000"/>
                </a:solidFill>
              </a:rPr>
              <a:t>由图甲可知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水沸腾时的温度为</a:t>
            </a:r>
            <a:r>
              <a:rPr lang="en-US" dirty="0" smtClean="0">
                <a:solidFill>
                  <a:srgbClr val="C00000"/>
                </a:solidFill>
              </a:rPr>
              <a:t>99 ℃,</a:t>
            </a:r>
            <a:r>
              <a:rPr lang="zh-CN" altLang="en-US" dirty="0" smtClean="0">
                <a:solidFill>
                  <a:srgbClr val="C00000"/>
                </a:solidFill>
              </a:rPr>
              <a:t>低于</a:t>
            </a:r>
            <a:r>
              <a:rPr lang="en-US" dirty="0" smtClean="0">
                <a:solidFill>
                  <a:srgbClr val="C00000"/>
                </a:solidFill>
              </a:rPr>
              <a:t>100 ℃,</a:t>
            </a:r>
            <a:r>
              <a:rPr lang="zh-CN" altLang="en-US" dirty="0" smtClean="0">
                <a:solidFill>
                  <a:srgbClr val="C00000"/>
                </a:solidFill>
              </a:rPr>
              <a:t>说明此时的大气压低于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个标准大气压</a:t>
            </a:r>
            <a:r>
              <a:rPr lang="en-US" dirty="0" smtClean="0">
                <a:solidFill>
                  <a:srgbClr val="C00000"/>
                </a:solidFill>
              </a:rPr>
              <a:t>,A</a:t>
            </a:r>
            <a:r>
              <a:rPr lang="zh-CN" altLang="en-US" dirty="0" smtClean="0">
                <a:solidFill>
                  <a:srgbClr val="C00000"/>
                </a:solidFill>
              </a:rPr>
              <a:t>错误；水从</a:t>
            </a:r>
            <a:r>
              <a:rPr lang="en-US" dirty="0" smtClean="0">
                <a:solidFill>
                  <a:srgbClr val="C00000"/>
                </a:solidFill>
              </a:rPr>
              <a:t>89 ℃</a:t>
            </a:r>
            <a:r>
              <a:rPr lang="zh-CN" altLang="en-US" dirty="0" smtClean="0">
                <a:solidFill>
                  <a:srgbClr val="C00000"/>
                </a:solidFill>
              </a:rPr>
              <a:t>加热到刚开始沸腾所需时间为</a:t>
            </a:r>
            <a:r>
              <a:rPr lang="en-US" dirty="0" smtClean="0">
                <a:solidFill>
                  <a:srgbClr val="C00000"/>
                </a:solidFill>
              </a:rPr>
              <a:t>5 </a:t>
            </a:r>
            <a:r>
              <a:rPr lang="en-US" dirty="0" err="1" smtClean="0">
                <a:solidFill>
                  <a:srgbClr val="C00000"/>
                </a:solidFill>
              </a:rPr>
              <a:t>min,B</a:t>
            </a:r>
            <a:r>
              <a:rPr lang="zh-CN" altLang="en-US" dirty="0" smtClean="0">
                <a:solidFill>
                  <a:srgbClr val="C00000"/>
                </a:solidFill>
              </a:rPr>
              <a:t>错误；水沸腾时温度保持不变</a:t>
            </a:r>
            <a:r>
              <a:rPr lang="en-US" dirty="0" smtClean="0">
                <a:solidFill>
                  <a:srgbClr val="C00000"/>
                </a:solidFill>
              </a:rPr>
              <a:t>,C</a:t>
            </a:r>
            <a:r>
              <a:rPr lang="zh-CN" altLang="en-US" dirty="0" smtClean="0">
                <a:solidFill>
                  <a:srgbClr val="C00000"/>
                </a:solidFill>
              </a:rPr>
              <a:t>正确；水沸腾时气泡上升的情况如图乙所示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水沸腾前气泡上升的情况如图丙所示</a:t>
            </a:r>
            <a:r>
              <a:rPr lang="en-US" dirty="0" smtClean="0">
                <a:solidFill>
                  <a:srgbClr val="C00000"/>
                </a:solidFill>
              </a:rPr>
              <a:t>,D</a:t>
            </a:r>
            <a:r>
              <a:rPr lang="zh-CN" altLang="en-US" dirty="0" smtClean="0">
                <a:solidFill>
                  <a:srgbClr val="C00000"/>
                </a:solidFill>
              </a:rPr>
              <a:t>错误。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813173"/>
            <a:ext cx="7874602" cy="33477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1.2020</a:t>
            </a:r>
            <a:r>
              <a:rPr lang="zh-CN" altLang="en-US" b="1" dirty="0" smtClean="0"/>
              <a:t>中考命题点预测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）温度计的使用及读数。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）实验装置的组装和拆卸顺序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从下到上组装，拆卸反之。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）实验改进，加快沸腾的方法：</a:t>
            </a:r>
            <a:r>
              <a:rPr lang="en-US" dirty="0" smtClean="0"/>
              <a:t>①</a:t>
            </a:r>
            <a:r>
              <a:rPr lang="zh-CN" altLang="en-US" dirty="0" smtClean="0"/>
              <a:t>用初温较高的水直接加热；</a:t>
            </a:r>
            <a:r>
              <a:rPr lang="en-US" dirty="0" smtClean="0"/>
              <a:t>②</a:t>
            </a:r>
            <a:r>
              <a:rPr lang="zh-CN" altLang="en-US" dirty="0" smtClean="0"/>
              <a:t>加大酒精灯火焰；</a:t>
            </a:r>
            <a:r>
              <a:rPr lang="en-US" dirty="0" smtClean="0"/>
              <a:t>③</a:t>
            </a:r>
            <a:r>
              <a:rPr lang="zh-CN" altLang="en-US" dirty="0" smtClean="0"/>
              <a:t>减少水量；</a:t>
            </a:r>
            <a:r>
              <a:rPr lang="en-US" dirty="0" smtClean="0"/>
              <a:t>④</a:t>
            </a:r>
            <a:r>
              <a:rPr lang="zh-CN" altLang="en-US" dirty="0" smtClean="0"/>
              <a:t>加盖带孔的纸板来减少热量损失。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）实验数据分析：</a:t>
            </a:r>
            <a:r>
              <a:rPr lang="en-US" dirty="0" smtClean="0"/>
              <a:t>①</a:t>
            </a:r>
            <a:r>
              <a:rPr lang="zh-CN" altLang="en-US" dirty="0" smtClean="0"/>
              <a:t>根据实验数据绘制温度</a:t>
            </a:r>
            <a:r>
              <a:rPr lang="en-US" dirty="0" smtClean="0"/>
              <a:t>-</a:t>
            </a:r>
            <a:r>
              <a:rPr lang="zh-CN" altLang="en-US" dirty="0" smtClean="0"/>
              <a:t>时间图像；</a:t>
            </a:r>
            <a:r>
              <a:rPr lang="en-US" dirty="0" smtClean="0"/>
              <a:t>②</a:t>
            </a:r>
            <a:r>
              <a:rPr lang="zh-CN" altLang="en-US" dirty="0" smtClean="0"/>
              <a:t>根据温度</a:t>
            </a:r>
            <a:r>
              <a:rPr lang="en-US" dirty="0" smtClean="0"/>
              <a:t>-</a:t>
            </a:r>
            <a:r>
              <a:rPr lang="zh-CN" altLang="en-US" dirty="0" smtClean="0"/>
              <a:t>时间图像或表格数据判断水的沸点（与时间轴平行的线段对应的温度为水的沸点、表格中不随时间变化的温度为水的沸点）。</a:t>
            </a:r>
          </a:p>
        </p:txBody>
      </p:sp>
      <p:sp>
        <p:nvSpPr>
          <p:cNvPr id="8" name="矩形 7"/>
          <p:cNvSpPr/>
          <p:nvPr/>
        </p:nvSpPr>
        <p:spPr>
          <a:xfrm>
            <a:off x="817465" y="329684"/>
            <a:ext cx="4544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突破一　探究水沸腾时温度变化的特点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53848" y="320804"/>
            <a:ext cx="8038459" cy="210127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）水沸腾过程中吸收热量，温度不变，内能增大。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6</a:t>
            </a:r>
            <a:r>
              <a:rPr lang="zh-CN" altLang="en-US" dirty="0" smtClean="0"/>
              <a:t>）根据沸点判断当地大气压（水的沸点为</a:t>
            </a:r>
            <a:r>
              <a:rPr lang="en-US" dirty="0" smtClean="0"/>
              <a:t>100 ℃</a:t>
            </a:r>
            <a:r>
              <a:rPr lang="zh-CN" altLang="en-US" dirty="0" smtClean="0"/>
              <a:t>，则当地大气压为</a:t>
            </a:r>
            <a:r>
              <a:rPr lang="en-US" dirty="0" smtClean="0"/>
              <a:t>1</a:t>
            </a:r>
            <a:r>
              <a:rPr lang="zh-CN" altLang="en-US" dirty="0" smtClean="0"/>
              <a:t>个标准大气压；水的沸点小于</a:t>
            </a:r>
            <a:r>
              <a:rPr lang="en-US" dirty="0" smtClean="0"/>
              <a:t>100 ℃</a:t>
            </a:r>
            <a:r>
              <a:rPr lang="zh-CN" altLang="en-US" dirty="0" smtClean="0"/>
              <a:t>，则当地大气压小于</a:t>
            </a:r>
            <a:r>
              <a:rPr lang="en-US" dirty="0" smtClean="0"/>
              <a:t>1</a:t>
            </a:r>
            <a:r>
              <a:rPr lang="zh-CN" altLang="en-US" dirty="0" smtClean="0"/>
              <a:t>个标准大气压；水的沸点大于</a:t>
            </a:r>
            <a:r>
              <a:rPr lang="en-US" dirty="0" smtClean="0"/>
              <a:t>100 ℃</a:t>
            </a:r>
            <a:r>
              <a:rPr lang="zh-CN" altLang="en-US" dirty="0" smtClean="0"/>
              <a:t>，则当地大气压大于</a:t>
            </a:r>
            <a:r>
              <a:rPr lang="en-US" dirty="0" smtClean="0"/>
              <a:t>1</a:t>
            </a:r>
            <a:r>
              <a:rPr lang="zh-CN" altLang="en-US" dirty="0" smtClean="0"/>
              <a:t>个标准大气压）。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7</a:t>
            </a:r>
            <a:r>
              <a:rPr lang="zh-CN" altLang="en-US" dirty="0" smtClean="0"/>
              <a:t>）沸腾前与沸腾时气泡的特点如图</a:t>
            </a:r>
            <a:r>
              <a:rPr lang="en-US" dirty="0" smtClean="0"/>
              <a:t>4-7</a:t>
            </a:r>
            <a:r>
              <a:rPr lang="zh-CN" altLang="en-US" dirty="0" smtClean="0"/>
              <a:t>所示。</a:t>
            </a:r>
            <a:endParaRPr lang="zh-CN" altLang="en-US" dirty="0"/>
          </a:p>
        </p:txBody>
      </p:sp>
      <p:pic>
        <p:nvPicPr>
          <p:cNvPr id="10" name="19LZ162.EPS" descr="id:214750000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3247" y="2501868"/>
            <a:ext cx="2878010" cy="1507424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302998" y="4110376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4-7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82515" y="323069"/>
            <a:ext cx="80010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实验设计：</a:t>
            </a:r>
            <a:r>
              <a:rPr lang="zh-CN" altLang="en-US" dirty="0" smtClean="0"/>
              <a:t>实验装置如图</a:t>
            </a:r>
            <a:r>
              <a:rPr lang="en-US" dirty="0" smtClean="0"/>
              <a:t>4-8</a:t>
            </a:r>
            <a:r>
              <a:rPr lang="zh-CN" altLang="en-US" dirty="0" smtClean="0"/>
              <a:t>所示。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）测量工具：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）水沸腾前温度变化较快且不均匀，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快要沸腾时水升温较慢，原因是水温越高，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汽化散热越快。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实验结论：</a:t>
            </a:r>
            <a:r>
              <a:rPr lang="zh-CN" altLang="en-US" dirty="0" smtClean="0"/>
              <a:t>水沸腾时持续吸热，但温度保持不变；所测水的沸点与水上方的气压有关，气压越高（低），沸点越高（低）。 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592532" y="1767176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4-8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2609418" y="77900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温度计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5" name="19LZ163.EPS" descr="id:214750001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32496" y="367447"/>
            <a:ext cx="1969491" cy="1866607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3795389" y="77035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停表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71434" y="347181"/>
            <a:ext cx="787460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4.</a:t>
            </a:r>
            <a:r>
              <a:rPr lang="zh-CN" altLang="en-US" b="1" dirty="0" smtClean="0"/>
              <a:t>考题速递</a:t>
            </a:r>
            <a:endParaRPr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791308" y="753892"/>
            <a:ext cx="46950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</a:rPr>
              <a:t>1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黔东南州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小明用如图</a:t>
            </a:r>
            <a:r>
              <a:rPr lang="en-US" dirty="0" smtClean="0"/>
              <a:t>4-9</a:t>
            </a:r>
            <a:r>
              <a:rPr lang="zh-CN" altLang="en-US" dirty="0" smtClean="0"/>
              <a:t>甲所示的实验装置探究水沸腾的特点。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653157" y="3860739"/>
            <a:ext cx="799847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）请指出图甲中的操作错误：</a:t>
            </a:r>
            <a:r>
              <a:rPr lang="zh-CN" altLang="en-US" u="sng" dirty="0" smtClean="0"/>
              <a:t>　　　　　　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4" name="矩形 13"/>
          <p:cNvSpPr/>
          <p:nvPr/>
        </p:nvSpPr>
        <p:spPr>
          <a:xfrm>
            <a:off x="4109128" y="3898959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温度计的玻璃泡碰到容器壁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6" name="20FLD1-15.EPS" descr="id:214750002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00" y="1671840"/>
            <a:ext cx="3373037" cy="2006779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4929777" y="3153430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4-9</a:t>
            </a:r>
            <a:endParaRPr lang="zh-CN" altLang="en-US" sz="1400" dirty="0"/>
          </a:p>
        </p:txBody>
      </p:sp>
      <p:sp>
        <p:nvSpPr>
          <p:cNvPr id="18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6316716" y="742208"/>
            <a:ext cx="2340671" cy="173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由图甲可知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温度计的玻璃泡碰到容器壁了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这样会使测量结果不准确。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38705" y="267677"/>
          <a:ext cx="8115150" cy="4663440"/>
        </p:xfrm>
        <a:graphic>
          <a:graphicData uri="http://schemas.openxmlformats.org/drawingml/2006/table">
            <a:tbl>
              <a:tblPr/>
              <a:tblGrid>
                <a:gridCol w="977595"/>
                <a:gridCol w="4092697"/>
                <a:gridCol w="3044858"/>
              </a:tblGrid>
              <a:tr h="1841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3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物质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的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形态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及其变化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经历汽化和液化的探究过程，知道蒸发现象和知道沸腾现象，知道沸点；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7.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知道升华和凝华现象；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8.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了解物态变化过程中的吸热和放热现象，用物态变化的知识说明自然界和生活中的有关现象；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知道云、雨、露、雾、霜、雪、雹的形成，用水的三态变化说明自然界中的一些水循环现象；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10.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了解我国和当地的水资源状况，有关心环境和节约用水的意识</a:t>
                      </a:r>
                    </a:p>
                  </a:txBody>
                  <a:tcPr marL="64459" marR="6445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年：体温计能否测气温；（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年：升华现象；（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年：探究水沸腾时温度变化的特点；（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年：影响蒸发快慢的因素；（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年：物态变化区分；（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801818" y="375520"/>
            <a:ext cx="4632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</a:rPr>
              <a:t>1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黔东南州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小明用如图</a:t>
            </a:r>
            <a:r>
              <a:rPr lang="en-US" dirty="0" smtClean="0"/>
              <a:t>4-9</a:t>
            </a:r>
            <a:r>
              <a:rPr lang="zh-CN" altLang="en-US" dirty="0" smtClean="0"/>
              <a:t>甲所示的实验装置探究水沸腾的特点。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821323" y="3429814"/>
            <a:ext cx="461252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）图乙是根据实验数据画出的水温度随时间变化的图线。由图可知，水沸腾时的特点是：水继续吸热，温度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4" name="矩形 13"/>
          <p:cNvSpPr/>
          <p:nvPr/>
        </p:nvSpPr>
        <p:spPr>
          <a:xfrm>
            <a:off x="3492089" y="431047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不变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6" name="20FLD1-15.EPS" descr="id:214750002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2742" y="1367042"/>
            <a:ext cx="3284704" cy="1954226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4814164" y="2638423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4-9</a:t>
            </a:r>
            <a:endParaRPr lang="zh-CN" altLang="en-US" sz="1400" dirty="0"/>
          </a:p>
        </p:txBody>
      </p:sp>
      <p:sp>
        <p:nvSpPr>
          <p:cNvPr id="18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6316716" y="563532"/>
            <a:ext cx="2340671" cy="13191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水沸腾时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不断吸收热量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温度保持不变。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812329" y="365009"/>
            <a:ext cx="49788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</a:rPr>
              <a:t>1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黔东南州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小明用如图</a:t>
            </a:r>
            <a:r>
              <a:rPr lang="en-US" dirty="0" smtClean="0"/>
              <a:t>4-9</a:t>
            </a:r>
            <a:r>
              <a:rPr lang="zh-CN" altLang="en-US" dirty="0" smtClean="0"/>
              <a:t>甲所示的实验装置探究水沸腾的特点。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915916" y="3608491"/>
            <a:ext cx="4496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）为说明水在沸腾过程中是否需要吸热，应</a:t>
            </a:r>
            <a:r>
              <a:rPr lang="zh-CN" altLang="en-US" u="sng" dirty="0" smtClean="0"/>
              <a:t>　　　　    </a:t>
            </a:r>
            <a:r>
              <a:rPr lang="zh-CN" altLang="en-US" dirty="0" smtClean="0"/>
              <a:t>，观察水是否继续沸腾。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4" name="矩形 13"/>
          <p:cNvSpPr/>
          <p:nvPr/>
        </p:nvSpPr>
        <p:spPr>
          <a:xfrm>
            <a:off x="1263895" y="405822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停止加热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6" name="20FLD1-15.EPS" descr="id:214750002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2026" y="1303978"/>
            <a:ext cx="3691028" cy="2195967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4908757" y="2743526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4-9</a:t>
            </a:r>
            <a:endParaRPr lang="zh-CN" altLang="en-US" sz="1400" dirty="0"/>
          </a:p>
        </p:txBody>
      </p:sp>
      <p:sp>
        <p:nvSpPr>
          <p:cNvPr id="18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6085488" y="489960"/>
            <a:ext cx="2564526" cy="173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水沸腾后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若撤去加热源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则水不再吸收热量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所以应停止加热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观察水是否能够继续沸腾。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80799" y="301948"/>
            <a:ext cx="4579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</a:rPr>
              <a:t>1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黔东南州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小明用如图</a:t>
            </a:r>
            <a:r>
              <a:rPr lang="en-US" dirty="0" smtClean="0"/>
              <a:t>4-9</a:t>
            </a:r>
            <a:r>
              <a:rPr lang="zh-CN" altLang="en-US" dirty="0" smtClean="0"/>
              <a:t>甲所示的实验装置探究水沸腾的特点。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831834" y="1191111"/>
            <a:ext cx="436027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）小明再次实验时为节省加热时间，减少了水的质量，请在图乙中画出大致能体现这项措施的图线。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875013" y="255524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6" name="20FLD1-15.EPS" descr="id:214750002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51266" y="347539"/>
            <a:ext cx="3443700" cy="2048820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6632453" y="2365154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4-9</a:t>
            </a:r>
            <a:endParaRPr lang="zh-CN" altLang="en-US" sz="1400" dirty="0"/>
          </a:p>
        </p:txBody>
      </p:sp>
      <p:pic>
        <p:nvPicPr>
          <p:cNvPr id="18" name="20FLD1-16.EPS" descr="id:2147490702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22590" y="2816700"/>
            <a:ext cx="3014272" cy="1681727"/>
          </a:xfrm>
          <a:prstGeom prst="rect">
            <a:avLst/>
          </a:prstGeom>
        </p:spPr>
      </p:pic>
      <p:sp>
        <p:nvSpPr>
          <p:cNvPr id="19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5433847" y="2665602"/>
            <a:ext cx="3321270" cy="173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图乙中是在</a:t>
            </a:r>
            <a:r>
              <a:rPr lang="en-US" dirty="0" smtClean="0">
                <a:solidFill>
                  <a:srgbClr val="C00000"/>
                </a:solidFill>
              </a:rPr>
              <a:t>10 min</a:t>
            </a:r>
            <a:r>
              <a:rPr lang="zh-CN" altLang="en-US" dirty="0" smtClean="0">
                <a:solidFill>
                  <a:srgbClr val="C00000"/>
                </a:solidFill>
              </a:rPr>
              <a:t>时开始沸腾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当减少水的质量后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应在</a:t>
            </a:r>
            <a:r>
              <a:rPr lang="en-US" dirty="0" smtClean="0">
                <a:solidFill>
                  <a:srgbClr val="C00000"/>
                </a:solidFill>
              </a:rPr>
              <a:t>10 min</a:t>
            </a:r>
            <a:r>
              <a:rPr lang="zh-CN" altLang="en-US" dirty="0" smtClean="0">
                <a:solidFill>
                  <a:srgbClr val="C00000"/>
                </a:solidFill>
              </a:rPr>
              <a:t>之前就开始沸腾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沸点不变。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15394" y="734042"/>
            <a:ext cx="8038459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）我们在测量水的沸点时，测出一些数据，根据数据作出的图像如图</a:t>
            </a:r>
            <a:r>
              <a:rPr lang="en-US" dirty="0" smtClean="0"/>
              <a:t>4-10</a:t>
            </a:r>
            <a:r>
              <a:rPr lang="zh-CN" altLang="en-US" dirty="0" smtClean="0"/>
              <a:t>所示，由图可以看出水的沸点是</a:t>
            </a:r>
            <a:r>
              <a:rPr lang="zh-CN" altLang="en-US" u="sng" dirty="0" smtClean="0"/>
              <a:t>　　　</a:t>
            </a:r>
            <a:r>
              <a:rPr lang="en-US" dirty="0" smtClean="0"/>
              <a:t>℃</a:t>
            </a:r>
            <a:r>
              <a:rPr lang="zh-CN" altLang="en-US" dirty="0" smtClean="0"/>
              <a:t>，水温上升过程，图线不是直线的原因是</a:t>
            </a:r>
            <a:r>
              <a:rPr lang="zh-CN" altLang="en-US" u="sng" dirty="0" smtClean="0"/>
              <a:t>　　　　　　　                          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89348" y="175364"/>
            <a:ext cx="766592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>
                <a:solidFill>
                  <a:srgbClr val="0FA0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dirty="0" smtClean="0">
                <a:solidFill>
                  <a:srgbClr val="0FA0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实验拓展 </a:t>
            </a:r>
            <a:r>
              <a:rPr lang="en-US" altLang="zh-CN" dirty="0" smtClean="0">
                <a:solidFill>
                  <a:srgbClr val="0FA0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endParaRPr lang="zh-CN" altLang="en-US" dirty="0">
              <a:solidFill>
                <a:srgbClr val="0FA0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027647" y="1176531"/>
            <a:ext cx="5412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99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1" name="图4-10.EPS" descr="id:214750004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51308" y="2066373"/>
            <a:ext cx="2669103" cy="2216998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6275587" y="3330287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4-10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1209951" y="1588298"/>
            <a:ext cx="3703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水的温度越高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向空气散失热量越快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09886" y="593366"/>
            <a:ext cx="8100005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1.2020</a:t>
            </a:r>
            <a:r>
              <a:rPr lang="zh-CN" altLang="en-US" b="1" dirty="0" smtClean="0"/>
              <a:t>中考命题点预测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）温度计的使用及读数。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）实验装置的组装和拆卸顺序：从下到上组装，拆卸反之。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）水浴法加热的优点（保证受热均匀）。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）温度</a:t>
            </a:r>
            <a:r>
              <a:rPr lang="en-US" dirty="0" smtClean="0"/>
              <a:t>-</a:t>
            </a:r>
            <a:r>
              <a:rPr lang="zh-CN" altLang="en-US" dirty="0" smtClean="0"/>
              <a:t>时间图像和实验数据分析。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 熔化过程中的温度变化特点。</a:t>
            </a:r>
          </a:p>
        </p:txBody>
      </p:sp>
      <p:sp>
        <p:nvSpPr>
          <p:cNvPr id="8" name="矩形 7"/>
          <p:cNvSpPr/>
          <p:nvPr/>
        </p:nvSpPr>
        <p:spPr>
          <a:xfrm>
            <a:off x="705260" y="232969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探究固体熔化时温度的变化规律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766688" y="314949"/>
            <a:ext cx="784273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6</a:t>
            </a:r>
            <a:r>
              <a:rPr lang="zh-CN" altLang="en-US" dirty="0" smtClean="0"/>
              <a:t>） 实验过程中内能的变化。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7</a:t>
            </a:r>
            <a:r>
              <a:rPr lang="zh-CN" altLang="en-US" dirty="0" smtClean="0"/>
              <a:t>）实验改进：如适当选取被熔化的固体的质量，便于观察现象和记录时间等。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8</a:t>
            </a:r>
            <a:r>
              <a:rPr lang="zh-CN" altLang="en-US" dirty="0" smtClean="0"/>
              <a:t>）熔化过程中晶体吸收热量，内能增加，温度不变；非晶体吸收热量，内能增加，温度升高。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9</a:t>
            </a:r>
            <a:r>
              <a:rPr lang="zh-CN" altLang="en-US" dirty="0" smtClean="0"/>
              <a:t>）熔化前后曲线的倾斜程度不一样的原因：同种物质的比热容与其状态有关。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83257" y="2228129"/>
            <a:ext cx="8038459" cy="251677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实验设计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）测量工具：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）采用“水浴法”加热的目的：使被加热的物体受热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，缓慢熔化，便于实验观察和记录时间。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实验结论：</a:t>
            </a:r>
            <a:r>
              <a:rPr lang="en-US" dirty="0" smtClean="0"/>
              <a:t>①</a:t>
            </a:r>
            <a:r>
              <a:rPr lang="zh-CN" altLang="en-US" dirty="0" smtClean="0"/>
              <a:t>晶体在熔化过程中，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热量，温度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②</a:t>
            </a:r>
            <a:r>
              <a:rPr lang="zh-CN" altLang="en-US" dirty="0" smtClean="0"/>
              <a:t>非晶体在熔化过程中，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热量，温度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09448" y="351721"/>
            <a:ext cx="7814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2.</a:t>
            </a:r>
            <a:r>
              <a:rPr lang="zh-CN" altLang="en-US" dirty="0" smtClean="0"/>
              <a:t>实验装置如图</a:t>
            </a:r>
            <a:r>
              <a:rPr lang="en-US" dirty="0" smtClean="0"/>
              <a:t>4-11</a:t>
            </a:r>
            <a:r>
              <a:rPr lang="zh-CN" altLang="en-US" dirty="0" smtClean="0"/>
              <a:t>所示。</a:t>
            </a:r>
            <a:endParaRPr lang="zh-CN" altLang="en-US" dirty="0"/>
          </a:p>
        </p:txBody>
      </p:sp>
      <p:pic>
        <p:nvPicPr>
          <p:cNvPr id="13" name="G125.EPS" descr="id:214750006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2558" y="595506"/>
            <a:ext cx="1210805" cy="171420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122886" y="1768490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4-11</a:t>
            </a:r>
            <a:endParaRPr lang="zh-CN" altLang="en-US" sz="1400" dirty="0"/>
          </a:p>
        </p:txBody>
      </p:sp>
      <p:sp>
        <p:nvSpPr>
          <p:cNvPr id="15" name="矩形 14"/>
          <p:cNvSpPr/>
          <p:nvPr/>
        </p:nvSpPr>
        <p:spPr>
          <a:xfrm>
            <a:off x="4004441" y="4296237"/>
            <a:ext cx="8198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升高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567377" y="267086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温度计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754847" y="267086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停表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614150" y="305974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均匀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595676" y="390057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吸收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529579" y="389006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不变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220337" y="428945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吸收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15394" y="538850"/>
            <a:ext cx="4208551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荆州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在探究“物质熔化规律”的实验中，小芳将质量相等的冰和石蜡分别装在两个相同的试管中，并放在同一个装有水的大烧杯中进行加热，如图</a:t>
            </a:r>
            <a:r>
              <a:rPr lang="en-US" dirty="0" smtClean="0"/>
              <a:t>4-12</a:t>
            </a:r>
            <a:r>
              <a:rPr lang="zh-CN" altLang="en-US" dirty="0" smtClean="0"/>
              <a:t>甲所示。根据实验数据绘制的温度随时间变化的图像，如图丙所示。请回答下列问题：</a:t>
            </a:r>
          </a:p>
        </p:txBody>
      </p:sp>
      <p:sp>
        <p:nvSpPr>
          <p:cNvPr id="8" name="矩形 7"/>
          <p:cNvSpPr/>
          <p:nvPr/>
        </p:nvSpPr>
        <p:spPr>
          <a:xfrm>
            <a:off x="670540" y="3385471"/>
            <a:ext cx="823172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）图甲中的器材安装顺序是</a:t>
            </a:r>
            <a:r>
              <a:rPr lang="zh-CN" altLang="en-US" u="sng" dirty="0" smtClean="0"/>
              <a:t>　　      　　</a:t>
            </a:r>
            <a:r>
              <a:rPr lang="zh-CN" altLang="en-US" dirty="0" smtClean="0"/>
              <a:t>（选填“从上至下”或“从下至上”）。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）实验中某时刻温度计示数如图乙所示，此时温度计示数为</a:t>
            </a:r>
            <a:r>
              <a:rPr lang="zh-CN" altLang="en-US" u="sng" dirty="0" smtClean="0"/>
              <a:t>　　　</a:t>
            </a:r>
            <a:r>
              <a:rPr lang="en-US" dirty="0" smtClean="0"/>
              <a:t>℃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0" name="矩形 9"/>
          <p:cNvSpPr/>
          <p:nvPr/>
        </p:nvSpPr>
        <p:spPr>
          <a:xfrm>
            <a:off x="748599" y="125699"/>
            <a:ext cx="1316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5.</a:t>
            </a:r>
            <a:r>
              <a:rPr lang="zh-CN" altLang="en-US" b="1" dirty="0" smtClean="0"/>
              <a:t>考题速递</a:t>
            </a:r>
            <a:endParaRPr lang="zh-CN" altLang="en-US" b="1" dirty="0"/>
          </a:p>
        </p:txBody>
      </p:sp>
      <p:sp>
        <p:nvSpPr>
          <p:cNvPr id="12" name="矩形 11"/>
          <p:cNvSpPr/>
          <p:nvPr/>
        </p:nvSpPr>
        <p:spPr>
          <a:xfrm>
            <a:off x="3913490" y="338491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从下至上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182405" y="4257276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-4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4" name="20WNW165.EPS" descr="id:214750007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5898" y="707461"/>
            <a:ext cx="3711507" cy="164620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6558558" y="2702452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10292" y="287252"/>
            <a:ext cx="4324164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荆州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在探究“物质熔化规律”的实验中，小芳将质量相等的冰和石蜡分别装在两个相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同的试管中，并放在同一个装有水的大烧杯中进行加热，如图</a:t>
            </a:r>
            <a:r>
              <a:rPr lang="en-US" dirty="0" smtClean="0"/>
              <a:t>4-12</a:t>
            </a:r>
            <a:r>
              <a:rPr lang="zh-CN" altLang="en-US" dirty="0" smtClean="0"/>
              <a:t>甲所示。根据实验数据绘制的温度随时间变化的图像，如图丙所示。请回答下列问题：</a:t>
            </a:r>
          </a:p>
        </p:txBody>
      </p:sp>
      <p:sp>
        <p:nvSpPr>
          <p:cNvPr id="8" name="矩形 7"/>
          <p:cNvSpPr/>
          <p:nvPr/>
        </p:nvSpPr>
        <p:spPr>
          <a:xfrm>
            <a:off x="628499" y="3279620"/>
            <a:ext cx="807406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）图丙中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（选填“</a:t>
            </a:r>
            <a:r>
              <a:rPr lang="en-US" dirty="0" smtClean="0"/>
              <a:t>A</a:t>
            </a:r>
            <a:r>
              <a:rPr lang="zh-CN" altLang="en-US" dirty="0" smtClean="0"/>
              <a:t>”或“</a:t>
            </a:r>
            <a:r>
              <a:rPr lang="en-US" dirty="0" smtClean="0"/>
              <a:t>B</a:t>
            </a:r>
            <a:r>
              <a:rPr lang="zh-CN" altLang="en-US" dirty="0" smtClean="0"/>
              <a:t>”）是冰，熔化过程经历了</a:t>
            </a:r>
            <a:r>
              <a:rPr lang="zh-CN" altLang="en-US" u="sng" dirty="0" smtClean="0"/>
              <a:t>　　</a:t>
            </a:r>
            <a:r>
              <a:rPr lang="en-US" dirty="0" smtClean="0"/>
              <a:t>min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）当冰全部熔化后，继续加热使烧杯中的水沸腾并持续一段时间，发现试管中的水始终不会沸腾，其原因可能是</a:t>
            </a:r>
            <a:r>
              <a:rPr lang="zh-CN" altLang="en-US" u="sng" dirty="0" smtClean="0"/>
              <a:t>　　　　　　　　　　　　       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053159" y="3311994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A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119344" y="3333015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4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4" name="20WNW165.EPS" descr="id:214750007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26920" y="539947"/>
            <a:ext cx="3782596" cy="1677736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6800297" y="2429834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4-12</a:t>
            </a:r>
            <a:endParaRPr lang="zh-CN" altLang="en-US" sz="1400" dirty="0"/>
          </a:p>
        </p:txBody>
      </p:sp>
      <p:sp>
        <p:nvSpPr>
          <p:cNvPr id="16" name="矩形 15"/>
          <p:cNvSpPr/>
          <p:nvPr/>
        </p:nvSpPr>
        <p:spPr>
          <a:xfrm>
            <a:off x="4545890" y="4131803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试管中的水达到沸点后不能继续吸热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45055" y="549238"/>
            <a:ext cx="8126383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）实验时，盛水的烧杯中的水量要适当，这个“适当”的含义是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u="sng" dirty="0" smtClean="0"/>
              <a:t> </a:t>
            </a:r>
            <a:r>
              <a:rPr lang="zh-CN" altLang="en-US" u="sng" dirty="0" smtClean="0"/>
              <a:t>                                  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        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6</a:t>
            </a:r>
            <a:r>
              <a:rPr lang="zh-CN" altLang="en-US" dirty="0" smtClean="0"/>
              <a:t>）加热一段时间后，可看到烧杯中有“白气”冒出，“白气”是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。（选填序号）</a:t>
            </a:r>
            <a:r>
              <a:rPr lang="en-US" dirty="0" smtClean="0"/>
              <a:t> A.</a:t>
            </a:r>
            <a:r>
              <a:rPr lang="zh-CN" altLang="en-US" dirty="0" smtClean="0"/>
              <a:t>水蒸气　　　</a:t>
            </a:r>
            <a:r>
              <a:rPr lang="en-US" dirty="0" smtClean="0"/>
              <a:t>B.</a:t>
            </a:r>
            <a:r>
              <a:rPr lang="zh-CN" altLang="en-US" dirty="0" smtClean="0"/>
              <a:t>小水珠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7</a:t>
            </a:r>
            <a:r>
              <a:rPr lang="zh-CN" altLang="en-US" dirty="0" smtClean="0"/>
              <a:t>）用水浴法加热，不但可以使物质均匀受热，而且物质的温度升高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（选填“快”或“慢”），便于记录各个时刻的温度，为了使试管内各部分受热均匀，还需要进行的操作是：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。若固体颗粒较大，对实验的影响是</a:t>
            </a:r>
            <a:r>
              <a:rPr lang="zh-CN" altLang="en-US" u="sng" dirty="0" smtClean="0"/>
              <a:t>　　　　　　　　　　　　　　　　　　　　　 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8</a:t>
            </a:r>
            <a:r>
              <a:rPr lang="zh-CN" altLang="en-US" dirty="0" smtClean="0"/>
              <a:t>）对比发现，在受热条件相同的情况下，冰熔化后的升温速度比熔化前的升温速度减慢了，其主要原因是</a:t>
            </a:r>
            <a:r>
              <a:rPr lang="zh-CN" altLang="en-US" u="sng" dirty="0" smtClean="0"/>
              <a:t>　　　　　　　　　　　　　 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89348" y="175364"/>
            <a:ext cx="766592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>
                <a:solidFill>
                  <a:srgbClr val="0FA0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dirty="0" smtClean="0">
                <a:solidFill>
                  <a:srgbClr val="0FA0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实验拓展 </a:t>
            </a:r>
            <a:r>
              <a:rPr lang="en-US" altLang="zh-CN" dirty="0" smtClean="0">
                <a:solidFill>
                  <a:srgbClr val="0FA0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endParaRPr lang="zh-CN" altLang="en-US" dirty="0">
              <a:solidFill>
                <a:srgbClr val="0FA0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3531" y="1001249"/>
            <a:ext cx="23805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水没过试管中的固体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35909" y="989045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试管底部不能触碰烧杯底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838112" y="1420132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762325" y="225045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慢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114112" y="305974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不断搅拌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98331" y="3457274"/>
            <a:ext cx="53970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固体颗粒受热不均匀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导致测量出来的温度有误差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850627" y="428945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水的比热容比冰大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4931" y="707665"/>
            <a:ext cx="7997025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温度是表示物体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程度的物理量。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摄氏温标的规定：</a:t>
            </a:r>
            <a:r>
              <a:rPr lang="zh-CN" altLang="en-US" dirty="0" smtClean="0"/>
              <a:t>在</a:t>
            </a:r>
            <a:r>
              <a:rPr lang="en-US" dirty="0" smtClean="0"/>
              <a:t>1</a:t>
            </a:r>
            <a:r>
              <a:rPr lang="zh-CN" altLang="en-US" dirty="0" smtClean="0"/>
              <a:t>个标准大气压下，纯净的冰水混合物的温度为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，纯净水沸腾时的温度规定为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，把</a:t>
            </a:r>
            <a:r>
              <a:rPr lang="en-US" dirty="0" smtClean="0"/>
              <a:t>0 ℃</a:t>
            </a:r>
            <a:r>
              <a:rPr lang="zh-CN" altLang="en-US" dirty="0" smtClean="0"/>
              <a:t>到</a:t>
            </a:r>
            <a:r>
              <a:rPr lang="en-US" dirty="0" smtClean="0"/>
              <a:t>100 ℃</a:t>
            </a:r>
            <a:r>
              <a:rPr lang="zh-CN" altLang="en-US" dirty="0" smtClean="0"/>
              <a:t>之间分成</a:t>
            </a:r>
            <a:r>
              <a:rPr lang="en-US" dirty="0" smtClean="0"/>
              <a:t>100</a:t>
            </a:r>
            <a:r>
              <a:rPr lang="zh-CN" altLang="en-US" dirty="0" smtClean="0"/>
              <a:t>等份，每一等份为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测量工具</a:t>
            </a:r>
            <a:r>
              <a:rPr lang="en-US" altLang="zh-CN" b="1" dirty="0" smtClean="0"/>
              <a:t>——</a:t>
            </a:r>
            <a:r>
              <a:rPr lang="zh-CN" altLang="en-US" b="1" dirty="0" smtClean="0"/>
              <a:t>温度计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）工作原理：利用液体</a:t>
            </a:r>
            <a:r>
              <a:rPr lang="zh-CN" altLang="en-US" u="sng" dirty="0" smtClean="0"/>
              <a:t>　　　　   </a:t>
            </a:r>
            <a:r>
              <a:rPr lang="zh-CN" altLang="en-US" dirty="0" smtClean="0"/>
              <a:t>的性质制成的。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）正确使用：</a:t>
            </a:r>
            <a:r>
              <a:rPr lang="en-US" dirty="0" smtClean="0"/>
              <a:t>①</a:t>
            </a:r>
            <a:r>
              <a:rPr lang="zh-CN" altLang="en-US" dirty="0" smtClean="0"/>
              <a:t>用前观察它的</a:t>
            </a:r>
            <a:r>
              <a:rPr lang="zh-CN" altLang="en-US" u="sng" dirty="0" smtClean="0"/>
              <a:t>　　 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 　</a:t>
            </a:r>
            <a:r>
              <a:rPr lang="zh-CN" altLang="en-US" dirty="0" smtClean="0"/>
              <a:t>。</a:t>
            </a:r>
            <a:r>
              <a:rPr lang="en-US" dirty="0" smtClean="0"/>
              <a:t>②</a:t>
            </a:r>
            <a:r>
              <a:rPr lang="zh-CN" altLang="en-US" dirty="0" smtClean="0"/>
              <a:t>用时三要：温度计的玻璃泡要</a:t>
            </a:r>
            <a:r>
              <a:rPr lang="zh-CN" altLang="en-US" u="sng" dirty="0" smtClean="0"/>
              <a:t>　　　　  </a:t>
            </a:r>
            <a:r>
              <a:rPr lang="zh-CN" altLang="en-US" dirty="0" smtClean="0"/>
              <a:t>在被测液体中，不能碰到容器壁或底；温度计的玻璃泡浸入液体后要稍候一会儿，待示数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后再读数；读数时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要继续留在被测液体中，视线与温度计内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相平。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3849" y="318392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温度和温度计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769578" y="669930"/>
            <a:ext cx="70338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冷热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892532" y="1051794"/>
            <a:ext cx="66288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0 ℃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607505" y="1557170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100 ℃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83960" y="1951308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 ℃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652344" y="4445247"/>
            <a:ext cx="867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液面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60953" y="278647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热胀冷缩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85772" y="318587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量程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131901" y="320689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分度值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495519" y="359577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完全浸没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702296" y="403720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稳定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424673" y="4037208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玻璃泡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5" grpId="0"/>
      <p:bldP spid="11" grpId="0"/>
      <p:bldP spid="13" grpId="0"/>
      <p:bldP spid="14" grpId="0"/>
      <p:bldP spid="16" grpId="0"/>
      <p:bldP spid="17" grpId="0"/>
      <p:bldP spid="18" grpId="0"/>
      <p:bldP spid="19" grpId="0"/>
      <p:bldP spid="2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8100006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柳州模拟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下列关于温度的描述中符合实际的是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发高烧时人体温度可达</a:t>
            </a:r>
            <a:r>
              <a:rPr lang="en-US" dirty="0" smtClean="0"/>
              <a:t>45 ℃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一般电冰箱冷冻室的温度可达到</a:t>
            </a:r>
            <a:r>
              <a:rPr lang="en-US" dirty="0" smtClean="0"/>
              <a:t>-18 ℃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饺子煮熟即将出锅时温度为</a:t>
            </a:r>
            <a:r>
              <a:rPr lang="en-US" dirty="0" smtClean="0"/>
              <a:t>60 ℃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加冰的橙汁饮料温度为</a:t>
            </a:r>
            <a:r>
              <a:rPr lang="en-US" dirty="0" smtClean="0"/>
              <a:t>-5 ℃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154274" y="336946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922137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在同一室内，四个相同的冰块分别以图</a:t>
            </a:r>
            <a:r>
              <a:rPr lang="en-US" dirty="0" smtClean="0"/>
              <a:t>4-13</a:t>
            </a:r>
            <a:r>
              <a:rPr lang="zh-CN" altLang="en-US" dirty="0" smtClean="0"/>
              <a:t>所示的方式放置，其中熔化最快的是（　　）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91468" y="766911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485797" y="3124525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4-13</a:t>
            </a:r>
            <a:endParaRPr lang="zh-CN" altLang="en-US" sz="1400" dirty="0"/>
          </a:p>
        </p:txBody>
      </p:sp>
      <p:pic>
        <p:nvPicPr>
          <p:cNvPr id="9" name="20LZ12.EPS" descr="id:214750010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09069" y="1430578"/>
            <a:ext cx="6088126" cy="141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9407" y="285144"/>
            <a:ext cx="4779545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en-US" dirty="0" smtClean="0">
                <a:solidFill>
                  <a:srgbClr val="409E8A"/>
                </a:solidFill>
              </a:rPr>
              <a:t>[2018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德州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下列关于热现象说法正确的是（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雪的形成是凝固现象，放热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露的形成是液化现象，吸热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霜的形成是凝华现象，放热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云的形成是汽化现象，吸热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156941" y="715850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5665077" y="447918"/>
            <a:ext cx="3170988" cy="29811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雪和霜都是空气中的水蒸气遇冷凝结成的小冰晶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属于凝华现象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凝华放热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错误</a:t>
            </a:r>
            <a:r>
              <a:rPr lang="en-US" dirty="0" smtClean="0">
                <a:solidFill>
                  <a:srgbClr val="C00000"/>
                </a:solidFill>
              </a:rPr>
              <a:t>,C</a:t>
            </a:r>
            <a:r>
              <a:rPr lang="zh-CN" altLang="en-US" dirty="0" smtClean="0">
                <a:solidFill>
                  <a:srgbClr val="C00000"/>
                </a:solidFill>
              </a:rPr>
              <a:t>正确。露和云都是空气中的水蒸气遇冷凝结成的小水滴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属于液化现象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液化放热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错误。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3769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382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01448" y="295654"/>
            <a:ext cx="4716483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二氧化碳气体被压缩、降温到一定程度，就会形成白色的、像雪一样的固体，俗称干冰。干冰被抛到空中，会迅速变为气体，促使其周围水蒸气凝结成水滴或小冰晶，实现人工降雨。下列关于上述描述中包含的物态变化的说法，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二氧化碳气体变成干冰，是凝华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水蒸气凝结成水，是凝固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干冰变成二氧化碳气体，放出热量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水蒸气凝结成小冰晶，吸收热量</a:t>
            </a:r>
            <a:endParaRPr lang="zh-CN" altLang="en-US" dirty="0"/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559025" y="2355464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5665077" y="447918"/>
            <a:ext cx="3170988" cy="33966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二氧化碳气体变成干冰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是由气态直接变为固态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属于凝华现象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正确。水蒸气凝结成水是由气态变为液态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属于液化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错误。干冰变成二氧化碳气体属于升华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需要吸热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错误。水蒸气凝结成小冰晶属于凝华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需要放热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错误。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77499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5.</a:t>
            </a:r>
            <a:r>
              <a:rPr lang="zh-CN" altLang="en-US" dirty="0" smtClean="0"/>
              <a:t>如图</a:t>
            </a:r>
            <a:r>
              <a:rPr lang="en-US" dirty="0" smtClean="0"/>
              <a:t>4-14</a:t>
            </a:r>
            <a:r>
              <a:rPr lang="zh-CN" altLang="en-US" dirty="0" smtClean="0"/>
              <a:t>所示的四幅图像中能反映晶体凝固特点的是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066002" y="306035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D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3" name="18LW22.EPS" descr="id:214750011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1080" y="1005348"/>
            <a:ext cx="5563784" cy="157959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3971902" y="3011338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4-14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774992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 </a:t>
            </a:r>
            <a:r>
              <a:rPr lang="en-US" dirty="0" smtClean="0">
                <a:solidFill>
                  <a:srgbClr val="409E8A"/>
                </a:solidFill>
              </a:rPr>
              <a:t>[2018</a:t>
            </a:r>
            <a:r>
              <a:rPr lang="en-US" altLang="zh-CN" dirty="0" smtClean="0">
                <a:solidFill>
                  <a:srgbClr val="409E8A"/>
                </a:solidFill>
              </a:rPr>
              <a:t>· 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图</a:t>
            </a:r>
            <a:r>
              <a:rPr lang="en-US" dirty="0" smtClean="0"/>
              <a:t>4-15</a:t>
            </a:r>
            <a:r>
              <a:rPr lang="zh-CN" altLang="en-US" dirty="0" smtClean="0"/>
              <a:t>是四个装有水的开口容器，同时同地放在阳光下，其中水蒸发最快的是（　　）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016335" y="842063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1" name="19LZ165.EPS" descr="id:214750011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5307" y="1505641"/>
            <a:ext cx="5309747" cy="142836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3892771" y="3477330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941743" cy="168577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7.</a:t>
            </a:r>
            <a:r>
              <a:rPr lang="zh-CN" altLang="en-US" dirty="0" smtClean="0"/>
              <a:t>图</a:t>
            </a:r>
            <a:r>
              <a:rPr lang="en-US" dirty="0" smtClean="0"/>
              <a:t>4-16</a:t>
            </a:r>
            <a:r>
              <a:rPr lang="zh-CN" altLang="en-US" dirty="0" smtClean="0"/>
              <a:t>中体温计的示数为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℃</a:t>
            </a:r>
            <a:r>
              <a:rPr lang="zh-CN" altLang="en-US" dirty="0" smtClean="0"/>
              <a:t>。某人拿一个体温计给甲同学测量体温是</a:t>
            </a:r>
            <a:r>
              <a:rPr lang="en-US" dirty="0" smtClean="0"/>
              <a:t>36.8 ℃</a:t>
            </a:r>
            <a:r>
              <a:rPr lang="zh-CN" altLang="en-US" dirty="0" smtClean="0"/>
              <a:t>，再给乙同学测体温时没有甩（乙同学的体温是</a:t>
            </a:r>
            <a:r>
              <a:rPr lang="en-US" dirty="0" smtClean="0"/>
              <a:t>36.4 ℃</a:t>
            </a:r>
            <a:r>
              <a:rPr lang="zh-CN" altLang="en-US" dirty="0" smtClean="0"/>
              <a:t>），测量的结果是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；如果又给丙同学测体温时仍没有甩（丙同学的体温是</a:t>
            </a:r>
            <a:r>
              <a:rPr lang="en-US" dirty="0" smtClean="0"/>
              <a:t>37 ℃</a:t>
            </a:r>
            <a:r>
              <a:rPr lang="zh-CN" altLang="en-US" dirty="0" smtClean="0"/>
              <a:t>），测量出丙同学的体温是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685023" y="317795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37.1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87594" y="1187995"/>
            <a:ext cx="978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36</a:t>
            </a:r>
            <a:r>
              <a:rPr lang="en-US" b="1" i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>
                <a:solidFill>
                  <a:srgbClr val="C00000"/>
                </a:solidFill>
              </a:rPr>
              <a:t>8 ℃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52832" y="1576372"/>
            <a:ext cx="769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37 ℃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650629" y="3644990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4-16</a:t>
            </a:r>
            <a:endParaRPr lang="zh-CN" altLang="en-US" sz="1400" dirty="0"/>
          </a:p>
        </p:txBody>
      </p:sp>
      <p:pic>
        <p:nvPicPr>
          <p:cNvPr id="15" name="19LZ166.EPS" descr="id:214750012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4878" y="2470916"/>
            <a:ext cx="3560748" cy="78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  <p:bldP spid="1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4820475" cy="251677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8.</a:t>
            </a:r>
            <a:r>
              <a:rPr lang="zh-CN" altLang="en-US" dirty="0" smtClean="0"/>
              <a:t>某种物质在熔化过程中温度随时间变化的图像如图</a:t>
            </a:r>
            <a:r>
              <a:rPr lang="en-US" dirty="0" smtClean="0"/>
              <a:t>4-17</a:t>
            </a:r>
            <a:r>
              <a:rPr lang="zh-CN" altLang="en-US" dirty="0" smtClean="0"/>
              <a:t>所示，这种物质的熔点是</a:t>
            </a:r>
            <a:r>
              <a:rPr lang="zh-CN" altLang="en-US" u="sng" dirty="0" smtClean="0"/>
              <a:t>　　</a:t>
            </a:r>
            <a:r>
              <a:rPr lang="en-US" dirty="0" smtClean="0"/>
              <a:t>℃</a:t>
            </a:r>
            <a:r>
              <a:rPr lang="zh-CN" altLang="en-US" dirty="0" smtClean="0"/>
              <a:t>，在第</a:t>
            </a:r>
            <a:r>
              <a:rPr lang="en-US" dirty="0" smtClean="0"/>
              <a:t>10 min</a:t>
            </a:r>
            <a:r>
              <a:rPr lang="zh-CN" altLang="en-US" dirty="0" smtClean="0"/>
              <a:t>时，该物质处于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（选填“固态”“液态”或“固液共存态”），其熔化过程的特点是吸收热量，但温度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（选填“升高”“降低”或“不变”）。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675120" y="743163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753544" y="1110074"/>
            <a:ext cx="136499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固液共存态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G119.EPS" descr="id:214750013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39634" y="559155"/>
            <a:ext cx="2478480" cy="1788391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706310" y="2747569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4-17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4437122" y="197718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不变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696343" y="253613"/>
            <a:ext cx="8111325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dirty="0" smtClean="0">
                <a:solidFill>
                  <a:srgbClr val="409E8A"/>
                </a:solidFill>
              </a:rPr>
              <a:t>[2016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柳州改编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小柳同学做“探究水沸腾时温度变化的特点”实验。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）小柳同学安装的实验装置如图</a:t>
            </a:r>
            <a:r>
              <a:rPr lang="en-US" dirty="0" smtClean="0"/>
              <a:t>4-18</a:t>
            </a:r>
            <a:r>
              <a:rPr lang="zh-CN" altLang="en-US" dirty="0" smtClean="0"/>
              <a:t>甲所示，其中错误之处是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            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74419" y="1026779"/>
            <a:ext cx="320763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温度计玻璃泡接触到烧杯底部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751933" y="3850832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4-18</a:t>
            </a:r>
            <a:endParaRPr lang="zh-CN" altLang="en-US" sz="1400" dirty="0"/>
          </a:p>
        </p:txBody>
      </p:sp>
      <p:pic>
        <p:nvPicPr>
          <p:cNvPr id="14" name="G120.EPS" descr="id:214750013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9510" y="1655184"/>
            <a:ext cx="4378963" cy="201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5524097" y="1716402"/>
          <a:ext cx="3270735" cy="1165860"/>
        </p:xfrm>
        <a:graphic>
          <a:graphicData uri="http://schemas.openxmlformats.org/drawingml/2006/table">
            <a:tbl>
              <a:tblPr/>
              <a:tblGrid>
                <a:gridCol w="754231"/>
                <a:gridCol w="307893"/>
                <a:gridCol w="307893"/>
                <a:gridCol w="307893"/>
                <a:gridCol w="308615"/>
                <a:gridCol w="307893"/>
                <a:gridCol w="307893"/>
                <a:gridCol w="307893"/>
                <a:gridCol w="36053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时间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/min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温度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/℃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96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98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98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98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98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38386" y="211571"/>
            <a:ext cx="8006221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dirty="0" smtClean="0">
                <a:solidFill>
                  <a:srgbClr val="409E8A"/>
                </a:solidFill>
              </a:rPr>
              <a:t>[2016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柳州改编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小柳同学做“探究水沸腾时温度变化的特点”实验。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）他改正错误后，当水温上升到</a:t>
            </a:r>
            <a:r>
              <a:rPr lang="en-US" dirty="0" smtClean="0"/>
              <a:t>90 ℃</a:t>
            </a:r>
            <a:r>
              <a:rPr lang="zh-CN" altLang="en-US" dirty="0" smtClean="0"/>
              <a:t>时，每隔</a:t>
            </a:r>
            <a:r>
              <a:rPr lang="en-US" dirty="0" smtClean="0"/>
              <a:t>0.5 min</a:t>
            </a:r>
            <a:r>
              <a:rPr lang="zh-CN" altLang="en-US" dirty="0" smtClean="0"/>
              <a:t>就记录一次温度计的示数，直到水沸腾一段时间，其数据记录如下表所示。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449849" y="4127492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94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132794" y="3935238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4-18</a:t>
            </a:r>
            <a:endParaRPr lang="zh-CN" altLang="en-US" sz="1400" dirty="0"/>
          </a:p>
        </p:txBody>
      </p:sp>
      <p:pic>
        <p:nvPicPr>
          <p:cNvPr id="14" name="G120.EPS" descr="id:214750013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756" y="1718244"/>
            <a:ext cx="4607611" cy="211803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859119" y="4229133"/>
            <a:ext cx="7927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第三次数据没有记录，当时温度计的示数如图乙所示，该示数为</a:t>
            </a:r>
            <a:r>
              <a:rPr lang="zh-CN" altLang="en-US" u="sng" dirty="0" smtClean="0"/>
              <a:t>　　　</a:t>
            </a:r>
            <a:r>
              <a:rPr lang="en-US" dirty="0" smtClean="0"/>
              <a:t>℃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2641" y="382350"/>
            <a:ext cx="7928976" cy="85477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常见的温度：</a:t>
            </a:r>
            <a:r>
              <a:rPr lang="zh-CN" altLang="en-US" dirty="0" smtClean="0"/>
              <a:t>人的正常体温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；熔点最高的金属钨的熔点温度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；水银的凝固点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；酒精的沸点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212022" y="337035"/>
            <a:ext cx="114825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36</a:t>
            </a:r>
            <a:r>
              <a:rPr lang="en-US" b="1" i="1" dirty="0" smtClean="0">
                <a:solidFill>
                  <a:srgbClr val="C00000"/>
                </a:solidFill>
              </a:rPr>
              <a:t>~</a:t>
            </a:r>
            <a:r>
              <a:rPr lang="en-US" b="1" dirty="0" smtClean="0">
                <a:solidFill>
                  <a:srgbClr val="C00000"/>
                </a:solidFill>
              </a:rPr>
              <a:t>37 ℃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001587" y="774886"/>
            <a:ext cx="1153034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3410 ℃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592386" y="780141"/>
            <a:ext cx="84823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-39 ℃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827915" y="863084"/>
            <a:ext cx="769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78 ℃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5239668" y="1443133"/>
          <a:ext cx="3270735" cy="1165860"/>
        </p:xfrm>
        <a:graphic>
          <a:graphicData uri="http://schemas.openxmlformats.org/drawingml/2006/table">
            <a:tbl>
              <a:tblPr/>
              <a:tblGrid>
                <a:gridCol w="754231"/>
                <a:gridCol w="307893"/>
                <a:gridCol w="307893"/>
                <a:gridCol w="307893"/>
                <a:gridCol w="308615"/>
                <a:gridCol w="307893"/>
                <a:gridCol w="307893"/>
                <a:gridCol w="307893"/>
                <a:gridCol w="36053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时间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/min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温度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/℃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96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98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98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98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98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38386" y="211571"/>
            <a:ext cx="800622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dirty="0" smtClean="0">
                <a:solidFill>
                  <a:srgbClr val="409E8A"/>
                </a:solidFill>
              </a:rPr>
              <a:t>[2016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柳州改编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zh-CN" altLang="en-US" dirty="0" smtClean="0"/>
              <a:t>小柳同学做“探究水沸腾时温度变化的特点”实验。</a:t>
            </a: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75780" y="1633614"/>
            <a:ext cx="101097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如图所示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69932" y="740167"/>
            <a:ext cx="765814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）请根据（</a:t>
            </a:r>
            <a:r>
              <a:rPr lang="en-US" dirty="0" smtClean="0"/>
              <a:t>2</a:t>
            </a:r>
            <a:r>
              <a:rPr lang="zh-CN" altLang="en-US" dirty="0" smtClean="0"/>
              <a:t>）中记录的数据在图丙中绘制出温度与时间的关系图像。</a:t>
            </a:r>
          </a:p>
        </p:txBody>
      </p:sp>
      <p:pic>
        <p:nvPicPr>
          <p:cNvPr id="17" name="G121A.EPS" descr="id:214749070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8948" y="1387805"/>
            <a:ext cx="2291256" cy="209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050456" y="301727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357185" y="1516582"/>
            <a:ext cx="48212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5537" y="336910"/>
            <a:ext cx="80221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）由实验可知，水沸腾过程中需要吸收热量，水的温度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（选填“升高”“降低”或“不变”）。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）加热时，烧杯上方会出现“白气”，下列现象与“白气”形成过程不同的是</a:t>
            </a:r>
            <a:r>
              <a:rPr lang="zh-CN" altLang="en-US" u="sng" dirty="0" smtClean="0"/>
              <a:t>　 　</a:t>
            </a:r>
            <a:r>
              <a:rPr lang="zh-CN" altLang="en-US" dirty="0" smtClean="0"/>
              <a:t>。（选填正确选项前的字母）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深秋的清晨河面上出现的“白气”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雨过天晴后形成的大雾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湿衣服晾晒时形成的水蒸气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煮饭时形成的“雾气”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79" y="707665"/>
            <a:ext cx="7950535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汽化和液化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）物理学中，把物质由液态变为气态的现象叫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。汽化要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（选填“吸热”或“放热”），汽化的两种方式为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052049" y="1062250"/>
            <a:ext cx="65355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汽化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509642" y="1077536"/>
            <a:ext cx="67791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吸热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324872" y="147674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蒸发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564551" y="146960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沸腾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六种物态变化及吸、放热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855785" y="708859"/>
          <a:ext cx="7901354" cy="3886200"/>
        </p:xfrm>
        <a:graphic>
          <a:graphicData uri="http://schemas.openxmlformats.org/drawingml/2006/table">
            <a:tbl>
              <a:tblPr/>
              <a:tblGrid>
                <a:gridCol w="893884"/>
                <a:gridCol w="3464169"/>
                <a:gridCol w="354330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方式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蒸发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沸腾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发生部位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液体</a:t>
                      </a:r>
                      <a:r>
                        <a:rPr lang="zh-CN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en-US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液体</a:t>
                      </a:r>
                      <a:r>
                        <a:rPr lang="zh-CN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和</a:t>
                      </a:r>
                      <a:r>
                        <a:rPr lang="zh-CN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同时发生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发生条件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在</a:t>
                      </a:r>
                      <a:r>
                        <a:rPr lang="zh-CN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温度下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达到</a:t>
                      </a:r>
                      <a:r>
                        <a:rPr lang="en-US" alt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altLang="zh-CN" sz="1700" u="sng" kern="10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             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，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持续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吸热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剧烈程度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缓慢的汽化现象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剧烈的汽化现象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影响因素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①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温度越高，蒸发越快；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②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表面积越大，蒸发越快；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③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表面空气流速越大，蒸发越快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气压的大小：气压越高，沸点越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en-US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自身温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度变化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吸收热量、温度降低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吸收热量、温度不变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相同点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都是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现象，都需要</a:t>
                      </a:r>
                      <a:r>
                        <a:rPr lang="zh-CN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　</a:t>
                      </a:r>
                      <a:r>
                        <a:rPr lang="en-US" sz="1700" u="sng" kern="1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55568" y="274922"/>
            <a:ext cx="79289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）蒸发与沸腾的比较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551389" y="999187"/>
            <a:ext cx="694909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表面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972980" y="1027134"/>
            <a:ext cx="848236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内部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092332" y="1032388"/>
            <a:ext cx="848236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表面</a:t>
            </a:r>
            <a:endParaRPr lang="zh-CN" altLang="en-US" sz="17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70010" y="1504214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任何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975059" y="1493703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沸点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547543" y="4194864"/>
            <a:ext cx="80525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汽化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488858" y="2849538"/>
            <a:ext cx="40267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高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679760" y="4205374"/>
            <a:ext cx="62068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</a:rPr>
              <a:t>吸热</a:t>
            </a:r>
            <a:endParaRPr lang="zh-CN" altLang="en-US" sz="17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2641" y="1465586"/>
            <a:ext cx="7928976" cy="168577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）物理学中，把物质由气态变为液态的现象叫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。液化要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（选填“吸热”或“放热”）。使气体液化的两种方法：</a:t>
            </a:r>
            <a:r>
              <a:rPr lang="en-US" dirty="0" smtClean="0"/>
              <a:t>a.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；</a:t>
            </a:r>
            <a:r>
              <a:rPr lang="en-US" dirty="0" smtClean="0"/>
              <a:t>b.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。压缩体积的目的是便于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，如将石油气压缩变为液体后装在钢瓶内。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950114" y="1431087"/>
            <a:ext cx="58069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液化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574110" y="1438014"/>
            <a:ext cx="638027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放热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096541" y="1825199"/>
            <a:ext cx="101114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降低温度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35196" y="231804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压缩体积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50939" y="231448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贮藏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134359" y="232144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运输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65163" y="374015"/>
            <a:ext cx="7687994" cy="9694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lang="zh-CN" altLang="en-US" sz="20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</a:t>
            </a:r>
            <a:r>
              <a:rPr lang="en-US" altLang="zh-CN" sz="20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dirty="0" smtClean="0"/>
              <a:t>沸点：各种液体沸腾时都有确定的温度，这个温度叫沸点。不同液体的沸点不同。同种液体气压越高，沸点越高。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45056" y="303219"/>
            <a:ext cx="7994497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熔化和凝固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）物理学中，把物质由固态变为液态的现象叫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；把物质由液态变为固态的现象叫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固体有两类，一类有固定的</a:t>
            </a:r>
            <a:r>
              <a:rPr lang="zh-CN" altLang="en-US" u="sng" dirty="0" smtClean="0"/>
              <a:t>　　　             </a:t>
            </a:r>
            <a:r>
              <a:rPr lang="zh-CN" altLang="en-US" dirty="0" smtClean="0"/>
              <a:t>，叫晶体，常见的晶体有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　　　　　　　</a:t>
            </a:r>
            <a:r>
              <a:rPr lang="zh-CN" altLang="en-US" dirty="0" smtClean="0"/>
              <a:t>等。另一类没有固定的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，叫非晶体，常见的非晶体有</a:t>
            </a:r>
            <a:r>
              <a:rPr lang="zh-CN" altLang="en-US" u="sng" dirty="0" smtClean="0"/>
              <a:t>　　　　　　　　　　</a:t>
            </a:r>
            <a:r>
              <a:rPr lang="zh-CN" altLang="en-US" dirty="0" smtClean="0"/>
              <a:t>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晶体熔化时的温度叫熔点，物质从液态凝固为晶体时的温度叫凝固点；同一种物质的熔点和凝固点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晶体熔化条件：温度达到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并要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；晶体凝固条件：温度降低到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并要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824653" y="671851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熔化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325889" y="1083081"/>
            <a:ext cx="84823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凝固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18207" y="1473823"/>
            <a:ext cx="101114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熔化温度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72438" y="1998200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海波、冰、食盐、金属</a:t>
            </a:r>
          </a:p>
        </p:txBody>
      </p:sp>
      <p:sp>
        <p:nvSpPr>
          <p:cNvPr id="12" name="矩形 11"/>
          <p:cNvSpPr/>
          <p:nvPr/>
        </p:nvSpPr>
        <p:spPr>
          <a:xfrm>
            <a:off x="5680769" y="198769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熔化温度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188673" y="3227913"/>
            <a:ext cx="73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相同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988912" y="2408105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石蜡、松香、玻璃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765359" y="360628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熔点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953423" y="362730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持续吸热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463790" y="4026698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凝固点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882885" y="405822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持续放热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4" grpId="0"/>
      <p:bldP spid="15" grpId="0"/>
      <p:bldP spid="17" grpId="0"/>
      <p:bldP spid="19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2939</TotalTime>
  <Words>3190</Words>
  <Application>Microsoft Office PowerPoint</Application>
  <PresentationFormat>全屏显示(16:9)</PresentationFormat>
  <Paragraphs>554</Paragraphs>
  <Slides>51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51</vt:i4>
      </vt:variant>
    </vt:vector>
  </HeadingPairs>
  <TitlesOfParts>
    <vt:vector size="52" baseType="lpstr"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dc:creator/>
  <cp:keywords/>
  <dc:description/>
  <dcterms:created xsi:type="dcterms:W3CDTF">2018-08-24T06:22:56Z</dcterms:created>
  <dcterms:modified xsi:type="dcterms:W3CDTF">2020-04-01T00:16:34Z</dcterms:modified>
  <cp:category/>
</cp:coreProperties>
</file>