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3617" r:id="rId6"/>
    <p:sldId id="3618" r:id="rId7"/>
    <p:sldId id="3619" r:id="rId8"/>
    <p:sldId id="3620" r:id="rId9"/>
    <p:sldId id="3621" r:id="rId10"/>
    <p:sldId id="3622" r:id="rId11"/>
    <p:sldId id="3623" r:id="rId12"/>
    <p:sldId id="3624" r:id="rId13"/>
    <p:sldId id="3625" r:id="rId14"/>
    <p:sldId id="3626" r:id="rId15"/>
    <p:sldId id="3627" r:id="rId16"/>
    <p:sldId id="3628" r:id="rId17"/>
    <p:sldId id="3629" r:id="rId18"/>
    <p:sldId id="3630" r:id="rId19"/>
    <p:sldId id="3631" r:id="rId20"/>
    <p:sldId id="3632" r:id="rId21"/>
    <p:sldId id="3633" r:id="rId22"/>
    <p:sldId id="3634" r:id="rId23"/>
    <p:sldId id="3636" r:id="rId24"/>
    <p:sldId id="3637" r:id="rId25"/>
    <p:sldId id="3638" r:id="rId26"/>
    <p:sldId id="3639" r:id="rId27"/>
    <p:sldId id="3640" r:id="rId28"/>
    <p:sldId id="3641" r:id="rId29"/>
    <p:sldId id="3635" r:id="rId30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6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46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tags" Target="tags/tag401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6.xml" /><Relationship Id="rId4" Type="http://schemas.openxmlformats.org/officeDocument/2006/relationships/tags" Target="../tags/tag57.xml" /><Relationship Id="rId5" Type="http://schemas.openxmlformats.org/officeDocument/2006/relationships/tags" Target="../tags/tag58.xml" /><Relationship Id="rId6" Type="http://schemas.openxmlformats.org/officeDocument/2006/relationships/tags" Target="../tags/tag59.xml" /><Relationship Id="rId7" Type="http://schemas.openxmlformats.org/officeDocument/2006/relationships/tags" Target="../tags/tag60.xml" /><Relationship Id="rId8" Type="http://schemas.openxmlformats.org/officeDocument/2006/relationships/tags" Target="../tags/tag6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14.xml" /><Relationship Id="rId4" Type="http://schemas.openxmlformats.org/officeDocument/2006/relationships/tags" Target="../tags/tag315.xml" /><Relationship Id="rId5" Type="http://schemas.openxmlformats.org/officeDocument/2006/relationships/tags" Target="../tags/tag316.xml" /><Relationship Id="rId6" Type="http://schemas.openxmlformats.org/officeDocument/2006/relationships/tags" Target="../tags/tag317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4.xml" /><Relationship Id="rId4" Type="http://schemas.openxmlformats.org/officeDocument/2006/relationships/tags" Target="../tags/tag325.xml" /><Relationship Id="rId5" Type="http://schemas.openxmlformats.org/officeDocument/2006/relationships/tags" Target="../tags/tag326.xml" /><Relationship Id="rId6" Type="http://schemas.openxmlformats.org/officeDocument/2006/relationships/tags" Target="../tags/tag327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33.xml" /><Relationship Id="rId4" Type="http://schemas.openxmlformats.org/officeDocument/2006/relationships/tags" Target="../tags/tag334.xml" /><Relationship Id="rId5" Type="http://schemas.openxmlformats.org/officeDocument/2006/relationships/tags" Target="../tags/tag335.xml" /><Relationship Id="rId6" Type="http://schemas.openxmlformats.org/officeDocument/2006/relationships/tags" Target="../tags/tag336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7.xml" /><Relationship Id="rId4" Type="http://schemas.openxmlformats.org/officeDocument/2006/relationships/tags" Target="../tags/tag348.xml" /><Relationship Id="rId5" Type="http://schemas.openxmlformats.org/officeDocument/2006/relationships/tags" Target="../tags/tag349.xml" /><Relationship Id="rId6" Type="http://schemas.openxmlformats.org/officeDocument/2006/relationships/tags" Target="../tags/tag350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5.xml" /><Relationship Id="rId4" Type="http://schemas.openxmlformats.org/officeDocument/2006/relationships/tags" Target="../tags/tag366.xml" /><Relationship Id="rId5" Type="http://schemas.openxmlformats.org/officeDocument/2006/relationships/tags" Target="../tags/tag367.xml" /><Relationship Id="rId6" Type="http://schemas.openxmlformats.org/officeDocument/2006/relationships/tags" Target="../tags/tag368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.xml" /><Relationship Id="rId4" Type="http://schemas.openxmlformats.org/officeDocument/2006/relationships/tags" Target="../tags/tag79.xml" /><Relationship Id="rId5" Type="http://schemas.openxmlformats.org/officeDocument/2006/relationships/tags" Target="../tags/tag80.xml" /><Relationship Id="rId6" Type="http://schemas.openxmlformats.org/officeDocument/2006/relationships/tags" Target="../tags/tag8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8.xml" /><Relationship Id="rId4" Type="http://schemas.openxmlformats.org/officeDocument/2006/relationships/tags" Target="../tags/tag109.xml" /><Relationship Id="rId5" Type="http://schemas.openxmlformats.org/officeDocument/2006/relationships/tags" Target="../tags/tag110.xml" /><Relationship Id="rId6" Type="http://schemas.openxmlformats.org/officeDocument/2006/relationships/tags" Target="../tags/tag11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tags" Target="../tags/tag124.xml" /><Relationship Id="rId6" Type="http://schemas.openxmlformats.org/officeDocument/2006/relationships/tags" Target="../tags/tag125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6.xml" /><Relationship Id="rId4" Type="http://schemas.openxmlformats.org/officeDocument/2006/relationships/tags" Target="../tags/tag137.xml" /><Relationship Id="rId5" Type="http://schemas.openxmlformats.org/officeDocument/2006/relationships/tags" Target="../tags/tag138.xml" /><Relationship Id="rId6" Type="http://schemas.openxmlformats.org/officeDocument/2006/relationships/tags" Target="../tags/tag13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tags" Target="../tags/tag152.xml" /><Relationship Id="rId6" Type="http://schemas.openxmlformats.org/officeDocument/2006/relationships/tags" Target="../tags/tag153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6.xml" /><Relationship Id="rId4" Type="http://schemas.openxmlformats.org/officeDocument/2006/relationships/tags" Target="../tags/tag287.xml" /><Relationship Id="rId5" Type="http://schemas.openxmlformats.org/officeDocument/2006/relationships/tags" Target="../tags/tag288.xml" /><Relationship Id="rId6" Type="http://schemas.openxmlformats.org/officeDocument/2006/relationships/tags" Target="../tags/tag289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7.xml" /><Relationship Id="rId4" Type="http://schemas.openxmlformats.org/officeDocument/2006/relationships/tags" Target="../tags/tag298.xml" /><Relationship Id="rId5" Type="http://schemas.openxmlformats.org/officeDocument/2006/relationships/tags" Target="../tags/tag299.xml" /><Relationship Id="rId6" Type="http://schemas.openxmlformats.org/officeDocument/2006/relationships/tags" Target="../tags/tag30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2026年2月2日星期一11时24分3秒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 idx="4294967295"/>
            <p:custDataLst>
              <p:tags r:id="rId4"/>
            </p:custDataLst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0243" name="文本占位符 2"/>
          <p:cNvSpPr txBox="1"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fld id="{0E971FA6-3A7C-48EB-B41D-0797E2A4734B}" type="slidenum">
              <a:rPr lang="en-US" altLang="zh-CN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tags" Target="../tags/tag32.xml" /><Relationship Id="rId11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6.png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image" Target="../media/image7.gif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.xml" /><Relationship Id="rId10" Type="http://schemas.openxmlformats.org/officeDocument/2006/relationships/image" Target="../media/image10.png" /><Relationship Id="rId11" Type="http://schemas.openxmlformats.org/officeDocument/2006/relationships/tags" Target="../tags/tag39.xml" /><Relationship Id="rId12" Type="http://schemas.openxmlformats.org/officeDocument/2006/relationships/tags" Target="../tags/tag40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34.xml" /><Relationship Id="rId4" Type="http://schemas.openxmlformats.org/officeDocument/2006/relationships/tags" Target="../tags/tag35.xml" /><Relationship Id="rId5" Type="http://schemas.openxmlformats.org/officeDocument/2006/relationships/image" Target="../media/image8.png" /><Relationship Id="rId6" Type="http://schemas.openxmlformats.org/officeDocument/2006/relationships/tags" Target="../tags/tag36.xml" /><Relationship Id="rId7" Type="http://schemas.openxmlformats.org/officeDocument/2006/relationships/image" Target="../media/image9.png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2026年2月2日星期一11时24分2秒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  <p:pic>
        <p:nvPicPr>
          <p:cNvPr id="5" name="图片 4" descr="a11205cca81045b99198edf363278985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4150" y="-193834"/>
            <a:ext cx="1790700" cy="1790700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10"/>
            </p:custDataLst>
          </p:nvPr>
        </p:nvSpPr>
        <p:spPr>
          <a:xfrm>
            <a:off x="-1260792" y="482918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.xml" /><Relationship Id="rId11" Type="http://schemas.openxmlformats.org/officeDocument/2006/relationships/tags" Target="../tags/tag43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tags" Target="../tags/tag41.xml" /><Relationship Id="rId8" Type="http://schemas.openxmlformats.org/officeDocument/2006/relationships/image" Target="file:///D:\qq&#25991;&#20214;\712321467\Image\C2C\Image2\%7b75232B38-A165-1FB7-499C-2E1C792CACB5%7d.png" TargetMode="External" /><Relationship Id="rId9" Type="http://schemas.openxmlformats.org/officeDocument/2006/relationships/image" Target="../media/image11.png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7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.png" /><Relationship Id="rId11" Type="http://schemas.openxmlformats.org/officeDocument/2006/relationships/tags" Target="../tags/tag68.xml" /><Relationship Id="rId12" Type="http://schemas.openxmlformats.org/officeDocument/2006/relationships/image" Target="../media/image14.png" /><Relationship Id="rId13" Type="http://schemas.openxmlformats.org/officeDocument/2006/relationships/tags" Target="../tags/tag69.xml" /><Relationship Id="rId14" Type="http://schemas.openxmlformats.org/officeDocument/2006/relationships/tags" Target="../tags/tag70.xml" /><Relationship Id="rId15" Type="http://schemas.openxmlformats.org/officeDocument/2006/relationships/tags" Target="../tags/tag71.xml" /><Relationship Id="rId16" Type="http://schemas.openxmlformats.org/officeDocument/2006/relationships/image" Target="../media/image15.png" /><Relationship Id="rId17" Type="http://schemas.openxmlformats.org/officeDocument/2006/relationships/tags" Target="../tags/tag72.xml" /><Relationship Id="rId18" Type="http://schemas.openxmlformats.org/officeDocument/2006/relationships/tags" Target="../tags/tag73.xml" /><Relationship Id="rId19" Type="http://schemas.openxmlformats.org/officeDocument/2006/relationships/tags" Target="../tags/tag74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6.gif" /><Relationship Id="rId21" Type="http://schemas.openxmlformats.org/officeDocument/2006/relationships/tags" Target="../tags/tag75.xml" /><Relationship Id="rId22" Type="http://schemas.openxmlformats.org/officeDocument/2006/relationships/tags" Target="../tags/tag76.xml" /><Relationship Id="rId23" Type="http://schemas.openxmlformats.org/officeDocument/2006/relationships/tags" Target="../tags/tag77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12.png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image" Target="../media/image26.png" /><Relationship Id="rId6" Type="http://schemas.openxmlformats.org/officeDocument/2006/relationships/tags" Target="../tags/tag20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0.xml" /><Relationship Id="rId11" Type="http://schemas.openxmlformats.org/officeDocument/2006/relationships/tags" Target="../tags/tag211.xml" /><Relationship Id="rId12" Type="http://schemas.openxmlformats.org/officeDocument/2006/relationships/tags" Target="../tags/tag212.xml" /><Relationship Id="rId13" Type="http://schemas.openxmlformats.org/officeDocument/2006/relationships/tags" Target="../tags/tag213.xml" /><Relationship Id="rId2" Type="http://schemas.openxmlformats.org/officeDocument/2006/relationships/tags" Target="../tags/tag203.xml" /><Relationship Id="rId3" Type="http://schemas.openxmlformats.org/officeDocument/2006/relationships/tags" Target="../tags/tag204.xml" /><Relationship Id="rId4" Type="http://schemas.openxmlformats.org/officeDocument/2006/relationships/tags" Target="../tags/tag205.xml" /><Relationship Id="rId5" Type="http://schemas.openxmlformats.org/officeDocument/2006/relationships/tags" Target="../tags/tag206.xml" /><Relationship Id="rId6" Type="http://schemas.openxmlformats.org/officeDocument/2006/relationships/tags" Target="../tags/tag207.xml" /><Relationship Id="rId7" Type="http://schemas.openxmlformats.org/officeDocument/2006/relationships/image" Target="../media/image27.png" /><Relationship Id="rId8" Type="http://schemas.openxmlformats.org/officeDocument/2006/relationships/tags" Target="../tags/tag208.xml" /><Relationship Id="rId9" Type="http://schemas.openxmlformats.org/officeDocument/2006/relationships/tags" Target="../tags/tag20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1.xml" /><Relationship Id="rId11" Type="http://schemas.openxmlformats.org/officeDocument/2006/relationships/image" Target="../media/image29.png" /><Relationship Id="rId12" Type="http://schemas.openxmlformats.org/officeDocument/2006/relationships/tags" Target="../tags/tag222.xml" /><Relationship Id="rId13" Type="http://schemas.openxmlformats.org/officeDocument/2006/relationships/tags" Target="../tags/tag223.xml" /><Relationship Id="rId2" Type="http://schemas.openxmlformats.org/officeDocument/2006/relationships/tags" Target="../tags/tag214.xml" /><Relationship Id="rId3" Type="http://schemas.openxmlformats.org/officeDocument/2006/relationships/tags" Target="../tags/tag215.xml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Relationship Id="rId7" Type="http://schemas.openxmlformats.org/officeDocument/2006/relationships/tags" Target="../tags/tag219.xml" /><Relationship Id="rId8" Type="http://schemas.openxmlformats.org/officeDocument/2006/relationships/tags" Target="../tags/tag220.xml" /><Relationship Id="rId9" Type="http://schemas.openxmlformats.org/officeDocument/2006/relationships/image" Target="../media/image28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24.xml" /><Relationship Id="rId3" Type="http://schemas.openxmlformats.org/officeDocument/2006/relationships/tags" Target="../tags/tag225.xml" /><Relationship Id="rId4" Type="http://schemas.openxmlformats.org/officeDocument/2006/relationships/tags" Target="../tags/tag226.xml" /><Relationship Id="rId5" Type="http://schemas.openxmlformats.org/officeDocument/2006/relationships/tags" Target="../tags/tag227.xml" /><Relationship Id="rId6" Type="http://schemas.openxmlformats.org/officeDocument/2006/relationships/tags" Target="../tags/tag22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29.xml" /><Relationship Id="rId3" Type="http://schemas.openxmlformats.org/officeDocument/2006/relationships/tags" Target="../tags/tag230.xml" /><Relationship Id="rId4" Type="http://schemas.openxmlformats.org/officeDocument/2006/relationships/tags" Target="../tags/tag231.xml" /><Relationship Id="rId5" Type="http://schemas.openxmlformats.org/officeDocument/2006/relationships/image" Target="../media/image30.png" /><Relationship Id="rId6" Type="http://schemas.openxmlformats.org/officeDocument/2006/relationships/tags" Target="../tags/tag23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0.xml" /><Relationship Id="rId11" Type="http://schemas.openxmlformats.org/officeDocument/2006/relationships/tags" Target="../tags/tag241.xml" /><Relationship Id="rId12" Type="http://schemas.openxmlformats.org/officeDocument/2006/relationships/tags" Target="../tags/tag242.xml" /><Relationship Id="rId2" Type="http://schemas.openxmlformats.org/officeDocument/2006/relationships/tags" Target="../tags/tag233.xml" /><Relationship Id="rId3" Type="http://schemas.openxmlformats.org/officeDocument/2006/relationships/tags" Target="../tags/tag234.xml" /><Relationship Id="rId4" Type="http://schemas.openxmlformats.org/officeDocument/2006/relationships/tags" Target="../tags/tag235.xml" /><Relationship Id="rId5" Type="http://schemas.openxmlformats.org/officeDocument/2006/relationships/tags" Target="../tags/tag236.xml" /><Relationship Id="rId6" Type="http://schemas.openxmlformats.org/officeDocument/2006/relationships/image" Target="../media/image31.png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1.xml" /><Relationship Id="rId2" Type="http://schemas.openxmlformats.org/officeDocument/2006/relationships/tags" Target="../tags/tag243.xml" /><Relationship Id="rId3" Type="http://schemas.openxmlformats.org/officeDocument/2006/relationships/tags" Target="../tags/tag244.xml" /><Relationship Id="rId4" Type="http://schemas.openxmlformats.org/officeDocument/2006/relationships/tags" Target="../tags/tag245.xml" /><Relationship Id="rId5" Type="http://schemas.openxmlformats.org/officeDocument/2006/relationships/tags" Target="../tags/tag246.xml" /><Relationship Id="rId6" Type="http://schemas.openxmlformats.org/officeDocument/2006/relationships/tags" Target="../tags/tag247.xml" /><Relationship Id="rId7" Type="http://schemas.openxmlformats.org/officeDocument/2006/relationships/tags" Target="../tags/tag248.xml" /><Relationship Id="rId8" Type="http://schemas.openxmlformats.org/officeDocument/2006/relationships/tags" Target="../tags/tag249.xml" /><Relationship Id="rId9" Type="http://schemas.openxmlformats.org/officeDocument/2006/relationships/tags" Target="../tags/tag25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2.png" /><Relationship Id="rId11" Type="http://schemas.openxmlformats.org/officeDocument/2006/relationships/tags" Target="../tags/tag260.xml" /><Relationship Id="rId2" Type="http://schemas.openxmlformats.org/officeDocument/2006/relationships/tags" Target="../tags/tag252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tags" Target="../tags/tag256.xml" /><Relationship Id="rId7" Type="http://schemas.openxmlformats.org/officeDocument/2006/relationships/tags" Target="../tags/tag257.xml" /><Relationship Id="rId8" Type="http://schemas.openxmlformats.org/officeDocument/2006/relationships/tags" Target="../tags/tag258.xml" /><Relationship Id="rId9" Type="http://schemas.openxmlformats.org/officeDocument/2006/relationships/tags" Target="../tags/tag259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9.xml" /><Relationship Id="rId11" Type="http://schemas.openxmlformats.org/officeDocument/2006/relationships/image" Target="../media/image29.png" /><Relationship Id="rId12" Type="http://schemas.openxmlformats.org/officeDocument/2006/relationships/tags" Target="../tags/tag270.xml" /><Relationship Id="rId13" Type="http://schemas.openxmlformats.org/officeDocument/2006/relationships/tags" Target="../tags/tag271.xml" /><Relationship Id="rId14" Type="http://schemas.openxmlformats.org/officeDocument/2006/relationships/tags" Target="../tags/tag272.xml" /><Relationship Id="rId15" Type="http://schemas.openxmlformats.org/officeDocument/2006/relationships/tags" Target="../tags/tag273.xml" /><Relationship Id="rId16" Type="http://schemas.openxmlformats.org/officeDocument/2006/relationships/tags" Target="../tags/tag274.xml" /><Relationship Id="rId17" Type="http://schemas.openxmlformats.org/officeDocument/2006/relationships/tags" Target="../tags/tag275.xml" /><Relationship Id="rId2" Type="http://schemas.openxmlformats.org/officeDocument/2006/relationships/tags" Target="../tags/tag26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tags" Target="../tags/tag265.xml" /><Relationship Id="rId7" Type="http://schemas.openxmlformats.org/officeDocument/2006/relationships/tags" Target="../tags/tag266.xml" /><Relationship Id="rId8" Type="http://schemas.openxmlformats.org/officeDocument/2006/relationships/tags" Target="../tags/tag267.xml" /><Relationship Id="rId9" Type="http://schemas.openxmlformats.org/officeDocument/2006/relationships/tags" Target="../tags/tag26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jpeg" /><Relationship Id="rId11" Type="http://schemas.openxmlformats.org/officeDocument/2006/relationships/tags" Target="../tags/tag284.xml" /><Relationship Id="rId12" Type="http://schemas.openxmlformats.org/officeDocument/2006/relationships/tags" Target="../tags/tag285.xml" /><Relationship Id="rId2" Type="http://schemas.openxmlformats.org/officeDocument/2006/relationships/tags" Target="../tags/tag276.xml" /><Relationship Id="rId3" Type="http://schemas.openxmlformats.org/officeDocument/2006/relationships/tags" Target="../tags/tag277.xml" /><Relationship Id="rId4" Type="http://schemas.openxmlformats.org/officeDocument/2006/relationships/tags" Target="../tags/tag278.xml" /><Relationship Id="rId5" Type="http://schemas.openxmlformats.org/officeDocument/2006/relationships/tags" Target="../tags/tag279.xml" /><Relationship Id="rId6" Type="http://schemas.openxmlformats.org/officeDocument/2006/relationships/tags" Target="../tags/tag280.xml" /><Relationship Id="rId7" Type="http://schemas.openxmlformats.org/officeDocument/2006/relationships/tags" Target="../tags/tag281.xml" /><Relationship Id="rId8" Type="http://schemas.openxmlformats.org/officeDocument/2006/relationships/tags" Target="../tags/tag282.xml" /><Relationship Id="rId9" Type="http://schemas.openxmlformats.org/officeDocument/2006/relationships/tags" Target="../tags/tag28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9.xml" /><Relationship Id="rId11" Type="http://schemas.openxmlformats.org/officeDocument/2006/relationships/image" Target="../media/image17.png" /><Relationship Id="rId12" Type="http://schemas.openxmlformats.org/officeDocument/2006/relationships/tags" Target="../tags/tag90.xml" /><Relationship Id="rId13" Type="http://schemas.openxmlformats.org/officeDocument/2006/relationships/tags" Target="../tags/tag91.xml" /><Relationship Id="rId14" Type="http://schemas.openxmlformats.org/officeDocument/2006/relationships/tags" Target="../tags/tag92.xml" /><Relationship Id="rId15" Type="http://schemas.openxmlformats.org/officeDocument/2006/relationships/tags" Target="../tags/tag93.xml" /><Relationship Id="rId16" Type="http://schemas.openxmlformats.org/officeDocument/2006/relationships/tags" Target="../tags/tag94.xml" /><Relationship Id="rId17" Type="http://schemas.openxmlformats.org/officeDocument/2006/relationships/tags" Target="../tags/tag95.xml" /><Relationship Id="rId18" Type="http://schemas.openxmlformats.org/officeDocument/2006/relationships/tags" Target="../tags/tag96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tags" Target="../tags/tag8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95.xml" /><Relationship Id="rId11" Type="http://schemas.openxmlformats.org/officeDocument/2006/relationships/tags" Target="../tags/tag296.xml" /><Relationship Id="rId12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290.xml" /><Relationship Id="rId4" Type="http://schemas.openxmlformats.org/officeDocument/2006/relationships/tags" Target="../tags/tag291.xml" /><Relationship Id="rId5" Type="http://schemas.openxmlformats.org/officeDocument/2006/relationships/tags" Target="../tags/tag292.xml" /><Relationship Id="rId6" Type="http://schemas.openxmlformats.org/officeDocument/2006/relationships/image" Target="../media/image34.png" /><Relationship Id="rId7" Type="http://schemas.openxmlformats.org/officeDocument/2006/relationships/tags" Target="../tags/tag293.xml" /><Relationship Id="rId8" Type="http://schemas.openxmlformats.org/officeDocument/2006/relationships/image" Target="../media/image35.png" /><Relationship Id="rId9" Type="http://schemas.openxmlformats.org/officeDocument/2006/relationships/tags" Target="../tags/tag29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38.jpeg" /><Relationship Id="rId11" Type="http://schemas.openxmlformats.org/officeDocument/2006/relationships/tags" Target="../tags/tag306.xml" /><Relationship Id="rId12" Type="http://schemas.openxmlformats.org/officeDocument/2006/relationships/image" Target="../media/image39.jpeg" /><Relationship Id="rId13" Type="http://schemas.openxmlformats.org/officeDocument/2006/relationships/tags" Target="../tags/tag307.xml" /><Relationship Id="rId14" Type="http://schemas.openxmlformats.org/officeDocument/2006/relationships/tags" Target="../tags/tag308.xml" /><Relationship Id="rId15" Type="http://schemas.openxmlformats.org/officeDocument/2006/relationships/image" Target="../media/image40.png" /><Relationship Id="rId16" Type="http://schemas.openxmlformats.org/officeDocument/2006/relationships/tags" Target="../tags/tag309.xml" /><Relationship Id="rId17" Type="http://schemas.openxmlformats.org/officeDocument/2006/relationships/image" Target="../media/image41.png" /><Relationship Id="rId18" Type="http://schemas.openxmlformats.org/officeDocument/2006/relationships/tags" Target="../tags/tag310.xml" /><Relationship Id="rId19" Type="http://schemas.openxmlformats.org/officeDocument/2006/relationships/image" Target="../media/image42.png" /><Relationship Id="rId2" Type="http://schemas.openxmlformats.org/officeDocument/2006/relationships/notesSlide" Target="../notesSlides/notesSlide9.xml" /><Relationship Id="rId20" Type="http://schemas.openxmlformats.org/officeDocument/2006/relationships/tags" Target="../tags/tag311.xml" /><Relationship Id="rId21" Type="http://schemas.openxmlformats.org/officeDocument/2006/relationships/image" Target="../media/image43.png" /><Relationship Id="rId22" Type="http://schemas.openxmlformats.org/officeDocument/2006/relationships/tags" Target="../tags/tag312.xml" /><Relationship Id="rId23" Type="http://schemas.openxmlformats.org/officeDocument/2006/relationships/tags" Target="../tags/tag313.xml" /><Relationship Id="rId24" Type="http://schemas.openxmlformats.org/officeDocument/2006/relationships/slide" Target="slide2.xml" TargetMode="Internal" /><Relationship Id="rId3" Type="http://schemas.openxmlformats.org/officeDocument/2006/relationships/tags" Target="../tags/tag301.xml" /><Relationship Id="rId4" Type="http://schemas.openxmlformats.org/officeDocument/2006/relationships/tags" Target="../tags/tag302.xml" /><Relationship Id="rId5" Type="http://schemas.openxmlformats.org/officeDocument/2006/relationships/tags" Target="../tags/tag303.xml" /><Relationship Id="rId6" Type="http://schemas.openxmlformats.org/officeDocument/2006/relationships/image" Target="../media/image36.png" /><Relationship Id="rId7" Type="http://schemas.openxmlformats.org/officeDocument/2006/relationships/image" Target="../media/image37.jpeg" /><Relationship Id="rId8" Type="http://schemas.openxmlformats.org/officeDocument/2006/relationships/tags" Target="../tags/tag304.xml" /><Relationship Id="rId9" Type="http://schemas.openxmlformats.org/officeDocument/2006/relationships/tags" Target="../tags/tag305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22.xml" /><Relationship Id="rId11" Type="http://schemas.openxmlformats.org/officeDocument/2006/relationships/image" Target="../media/image47.jpeg" /><Relationship Id="rId12" Type="http://schemas.openxmlformats.org/officeDocument/2006/relationships/tags" Target="../tags/tag323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318.xml" /><Relationship Id="rId4" Type="http://schemas.openxmlformats.org/officeDocument/2006/relationships/tags" Target="../tags/tag319.xml" /><Relationship Id="rId5" Type="http://schemas.openxmlformats.org/officeDocument/2006/relationships/tags" Target="../tags/tag320.xml" /><Relationship Id="rId6" Type="http://schemas.openxmlformats.org/officeDocument/2006/relationships/image" Target="../media/image44.png" /><Relationship Id="rId7" Type="http://schemas.openxmlformats.org/officeDocument/2006/relationships/image" Target="../media/image45.jpeg" /><Relationship Id="rId8" Type="http://schemas.openxmlformats.org/officeDocument/2006/relationships/tags" Target="../tags/tag321.xml" /><Relationship Id="rId9" Type="http://schemas.openxmlformats.org/officeDocument/2006/relationships/image" Target="../media/image46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328.xml" /><Relationship Id="rId4" Type="http://schemas.openxmlformats.org/officeDocument/2006/relationships/tags" Target="../tags/tag329.xml" /><Relationship Id="rId5" Type="http://schemas.openxmlformats.org/officeDocument/2006/relationships/tags" Target="../tags/tag330.xml" /><Relationship Id="rId6" Type="http://schemas.openxmlformats.org/officeDocument/2006/relationships/image" Target="../media/image48.png" /><Relationship Id="rId7" Type="http://schemas.openxmlformats.org/officeDocument/2006/relationships/tags" Target="../tags/tag331.xml" /><Relationship Id="rId8" Type="http://schemas.openxmlformats.org/officeDocument/2006/relationships/tags" Target="../tags/tag332.xml" /><Relationship Id="rId9" Type="http://schemas.openxmlformats.org/officeDocument/2006/relationships/slide" Target="slide2.xml" TargetMode="In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342.xml" /><Relationship Id="rId11" Type="http://schemas.openxmlformats.org/officeDocument/2006/relationships/tags" Target="../tags/tag343.xml" /><Relationship Id="rId12" Type="http://schemas.openxmlformats.org/officeDocument/2006/relationships/tags" Target="../tags/tag344.xml" /><Relationship Id="rId13" Type="http://schemas.openxmlformats.org/officeDocument/2006/relationships/tags" Target="../tags/tag345.xml" /><Relationship Id="rId14" Type="http://schemas.openxmlformats.org/officeDocument/2006/relationships/image" Target="../media/image51.png" /><Relationship Id="rId15" Type="http://schemas.openxmlformats.org/officeDocument/2006/relationships/tags" Target="../tags/tag346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337.xml" /><Relationship Id="rId4" Type="http://schemas.openxmlformats.org/officeDocument/2006/relationships/image" Target="../media/image49.png" /><Relationship Id="rId5" Type="http://schemas.openxmlformats.org/officeDocument/2006/relationships/tags" Target="../tags/tag338.xml" /><Relationship Id="rId6" Type="http://schemas.openxmlformats.org/officeDocument/2006/relationships/tags" Target="../tags/tag339.xml" /><Relationship Id="rId7" Type="http://schemas.openxmlformats.org/officeDocument/2006/relationships/tags" Target="../tags/tag340.xml" /><Relationship Id="rId8" Type="http://schemas.openxmlformats.org/officeDocument/2006/relationships/tags" Target="../tags/tag341.xml" /><Relationship Id="rId9" Type="http://schemas.openxmlformats.org/officeDocument/2006/relationships/image" Target="../media/image50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image" Target="../media/image54.jpeg" /><Relationship Id="rId11" Type="http://schemas.openxmlformats.org/officeDocument/2006/relationships/tags" Target="../tags/tag356.xml" /><Relationship Id="rId12" Type="http://schemas.openxmlformats.org/officeDocument/2006/relationships/tags" Target="../tags/tag357.xml" /><Relationship Id="rId13" Type="http://schemas.openxmlformats.org/officeDocument/2006/relationships/tags" Target="../tags/tag358.xml" /><Relationship Id="rId14" Type="http://schemas.openxmlformats.org/officeDocument/2006/relationships/image" Target="../media/image55.png" /><Relationship Id="rId15" Type="http://schemas.openxmlformats.org/officeDocument/2006/relationships/tags" Target="../tags/tag359.xml" /><Relationship Id="rId16" Type="http://schemas.openxmlformats.org/officeDocument/2006/relationships/tags" Target="../tags/tag360.xml" /><Relationship Id="rId17" Type="http://schemas.openxmlformats.org/officeDocument/2006/relationships/tags" Target="../tags/tag361.xml" /><Relationship Id="rId18" Type="http://schemas.openxmlformats.org/officeDocument/2006/relationships/tags" Target="../tags/tag362.xml" /><Relationship Id="rId19" Type="http://schemas.openxmlformats.org/officeDocument/2006/relationships/image" Target="../media/image56.png" /><Relationship Id="rId2" Type="http://schemas.openxmlformats.org/officeDocument/2006/relationships/notesSlide" Target="../notesSlides/notesSlide13.xml" /><Relationship Id="rId20" Type="http://schemas.openxmlformats.org/officeDocument/2006/relationships/tags" Target="../tags/tag363.xml" /><Relationship Id="rId21" Type="http://schemas.openxmlformats.org/officeDocument/2006/relationships/slide" Target="slide2.xml" TargetMode="Internal" /><Relationship Id="rId22" Type="http://schemas.openxmlformats.org/officeDocument/2006/relationships/image" Target="../media/image57.png" /><Relationship Id="rId23" Type="http://schemas.openxmlformats.org/officeDocument/2006/relationships/tags" Target="../tags/tag364.xml" /><Relationship Id="rId3" Type="http://schemas.openxmlformats.org/officeDocument/2006/relationships/tags" Target="../tags/tag351.xml" /><Relationship Id="rId4" Type="http://schemas.openxmlformats.org/officeDocument/2006/relationships/image" Target="../media/image52.png" /><Relationship Id="rId5" Type="http://schemas.openxmlformats.org/officeDocument/2006/relationships/tags" Target="../tags/tag352.xml" /><Relationship Id="rId6" Type="http://schemas.openxmlformats.org/officeDocument/2006/relationships/tags" Target="../tags/tag353.xml" /><Relationship Id="rId7" Type="http://schemas.openxmlformats.org/officeDocument/2006/relationships/tags" Target="../tags/tag354.xml" /><Relationship Id="rId8" Type="http://schemas.openxmlformats.org/officeDocument/2006/relationships/tags" Target="../tags/tag355.xml" /><Relationship Id="rId9" Type="http://schemas.openxmlformats.org/officeDocument/2006/relationships/image" Target="../media/image5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6.xml" /><Relationship Id="rId11" Type="http://schemas.openxmlformats.org/officeDocument/2006/relationships/tags" Target="../tags/tag377.xml" /><Relationship Id="rId12" Type="http://schemas.openxmlformats.org/officeDocument/2006/relationships/tags" Target="../tags/tag378.xml" /><Relationship Id="rId13" Type="http://schemas.openxmlformats.org/officeDocument/2006/relationships/tags" Target="../tags/tag379.xml" /><Relationship Id="rId14" Type="http://schemas.openxmlformats.org/officeDocument/2006/relationships/tags" Target="../tags/tag380.xml" /><Relationship Id="rId15" Type="http://schemas.openxmlformats.org/officeDocument/2006/relationships/tags" Target="../tags/tag381.xml" /><Relationship Id="rId16" Type="http://schemas.openxmlformats.org/officeDocument/2006/relationships/tags" Target="../tags/tag382.xml" /><Relationship Id="rId17" Type="http://schemas.openxmlformats.org/officeDocument/2006/relationships/tags" Target="../tags/tag383.xml" /><Relationship Id="rId18" Type="http://schemas.openxmlformats.org/officeDocument/2006/relationships/tags" Target="../tags/tag384.xml" /><Relationship Id="rId19" Type="http://schemas.openxmlformats.org/officeDocument/2006/relationships/tags" Target="../tags/tag385.xml" /><Relationship Id="rId2" Type="http://schemas.openxmlformats.org/officeDocument/2006/relationships/notesSlide" Target="../notesSlides/notesSlide14.xml" /><Relationship Id="rId20" Type="http://schemas.openxmlformats.org/officeDocument/2006/relationships/tags" Target="../tags/tag386.xml" /><Relationship Id="rId21" Type="http://schemas.openxmlformats.org/officeDocument/2006/relationships/tags" Target="../tags/tag387.xml" /><Relationship Id="rId22" Type="http://schemas.openxmlformats.org/officeDocument/2006/relationships/tags" Target="../tags/tag388.xml" /><Relationship Id="rId23" Type="http://schemas.openxmlformats.org/officeDocument/2006/relationships/tags" Target="../tags/tag389.xml" /><Relationship Id="rId24" Type="http://schemas.openxmlformats.org/officeDocument/2006/relationships/tags" Target="../tags/tag390.xml" /><Relationship Id="rId25" Type="http://schemas.openxmlformats.org/officeDocument/2006/relationships/tags" Target="../tags/tag391.xml" /><Relationship Id="rId26" Type="http://schemas.openxmlformats.org/officeDocument/2006/relationships/tags" Target="../tags/tag392.xml" /><Relationship Id="rId27" Type="http://schemas.openxmlformats.org/officeDocument/2006/relationships/tags" Target="../tags/tag393.xml" /><Relationship Id="rId28" Type="http://schemas.openxmlformats.org/officeDocument/2006/relationships/tags" Target="../tags/tag394.xml" /><Relationship Id="rId29" Type="http://schemas.openxmlformats.org/officeDocument/2006/relationships/tags" Target="../tags/tag395.xml" /><Relationship Id="rId3" Type="http://schemas.openxmlformats.org/officeDocument/2006/relationships/tags" Target="../tags/tag369.xml" /><Relationship Id="rId30" Type="http://schemas.openxmlformats.org/officeDocument/2006/relationships/tags" Target="../tags/tag396.xml" /><Relationship Id="rId31" Type="http://schemas.openxmlformats.org/officeDocument/2006/relationships/tags" Target="../tags/tag397.xml" /><Relationship Id="rId32" Type="http://schemas.openxmlformats.org/officeDocument/2006/relationships/tags" Target="../tags/tag398.xml" /><Relationship Id="rId33" Type="http://schemas.openxmlformats.org/officeDocument/2006/relationships/tags" Target="../tags/tag399.xml" /><Relationship Id="rId34" Type="http://schemas.openxmlformats.org/officeDocument/2006/relationships/tags" Target="../tags/tag400.xml" /><Relationship Id="rId4" Type="http://schemas.openxmlformats.org/officeDocument/2006/relationships/tags" Target="../tags/tag370.xml" /><Relationship Id="rId5" Type="http://schemas.openxmlformats.org/officeDocument/2006/relationships/tags" Target="../tags/tag371.xml" /><Relationship Id="rId6" Type="http://schemas.openxmlformats.org/officeDocument/2006/relationships/tags" Target="../tags/tag372.xml" /><Relationship Id="rId7" Type="http://schemas.openxmlformats.org/officeDocument/2006/relationships/tags" Target="../tags/tag373.xml" /><Relationship Id="rId8" Type="http://schemas.openxmlformats.org/officeDocument/2006/relationships/tags" Target="../tags/tag374.xml" /><Relationship Id="rId9" Type="http://schemas.openxmlformats.org/officeDocument/2006/relationships/tags" Target="../tags/tag375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8.png" /><Relationship Id="rId11" Type="http://schemas.openxmlformats.org/officeDocument/2006/relationships/tags" Target="../tags/tag107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7.xml" /><Relationship Id="rId11" Type="http://schemas.openxmlformats.org/officeDocument/2006/relationships/tags" Target="../tags/tag118.xml" /><Relationship Id="rId12" Type="http://schemas.openxmlformats.org/officeDocument/2006/relationships/tags" Target="../tags/tag119.xml" /><Relationship Id="rId13" Type="http://schemas.openxmlformats.org/officeDocument/2006/relationships/tags" Target="../tags/tag120.xml" /><Relationship Id="rId14" Type="http://schemas.openxmlformats.org/officeDocument/2006/relationships/tags" Target="../tags/tag121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12.xml" /><Relationship Id="rId4" Type="http://schemas.openxmlformats.org/officeDocument/2006/relationships/tags" Target="../tags/tag113.xml" /><Relationship Id="rId5" Type="http://schemas.openxmlformats.org/officeDocument/2006/relationships/image" Target="../media/image19.png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tags" Target="../tags/tag116.xml" /><Relationship Id="rId9" Type="http://schemas.openxmlformats.org/officeDocument/2006/relationships/image" Target="../media/image2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1.xml" /><Relationship Id="rId11" Type="http://schemas.openxmlformats.org/officeDocument/2006/relationships/tags" Target="../tags/tag132.xml" /><Relationship Id="rId12" Type="http://schemas.openxmlformats.org/officeDocument/2006/relationships/tags" Target="../tags/tag133.xml" /><Relationship Id="rId13" Type="http://schemas.openxmlformats.org/officeDocument/2006/relationships/tags" Target="../tags/tag134.xml" /><Relationship Id="rId14" Type="http://schemas.openxmlformats.org/officeDocument/2006/relationships/tags" Target="../tags/tag135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26.xml" /><Relationship Id="rId4" Type="http://schemas.openxmlformats.org/officeDocument/2006/relationships/tags" Target="../tags/tag127.xml" /><Relationship Id="rId5" Type="http://schemas.openxmlformats.org/officeDocument/2006/relationships/image" Target="../media/image19.png" /><Relationship Id="rId6" Type="http://schemas.openxmlformats.org/officeDocument/2006/relationships/tags" Target="../tags/tag128.xml" /><Relationship Id="rId7" Type="http://schemas.openxmlformats.org/officeDocument/2006/relationships/tags" Target="../tags/tag129.xml" /><Relationship Id="rId8" Type="http://schemas.openxmlformats.org/officeDocument/2006/relationships/tags" Target="../tags/tag130.xml" /><Relationship Id="rId9" Type="http://schemas.openxmlformats.org/officeDocument/2006/relationships/image" Target="../media/image20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5.xml" /><Relationship Id="rId11" Type="http://schemas.openxmlformats.org/officeDocument/2006/relationships/tags" Target="../tags/tag146.xml" /><Relationship Id="rId12" Type="http://schemas.openxmlformats.org/officeDocument/2006/relationships/tags" Target="../tags/tag147.xml" /><Relationship Id="rId13" Type="http://schemas.openxmlformats.org/officeDocument/2006/relationships/tags" Target="../tags/tag148.xml" /><Relationship Id="rId14" Type="http://schemas.openxmlformats.org/officeDocument/2006/relationships/tags" Target="../tags/tag149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40.xml" /><Relationship Id="rId4" Type="http://schemas.openxmlformats.org/officeDocument/2006/relationships/tags" Target="../tags/tag141.xml" /><Relationship Id="rId5" Type="http://schemas.openxmlformats.org/officeDocument/2006/relationships/image" Target="../media/image21.png" /><Relationship Id="rId6" Type="http://schemas.openxmlformats.org/officeDocument/2006/relationships/tags" Target="../tags/tag142.xml" /><Relationship Id="rId7" Type="http://schemas.openxmlformats.org/officeDocument/2006/relationships/tags" Target="../tags/tag143.xml" /><Relationship Id="rId8" Type="http://schemas.openxmlformats.org/officeDocument/2006/relationships/tags" Target="../tags/tag144.xml" /><Relationship Id="rId9" Type="http://schemas.openxmlformats.org/officeDocument/2006/relationships/image" Target="../media/image22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1.xml" /><Relationship Id="rId11" Type="http://schemas.openxmlformats.org/officeDocument/2006/relationships/tags" Target="../tags/tag162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54.xml" /><Relationship Id="rId4" Type="http://schemas.openxmlformats.org/officeDocument/2006/relationships/tags" Target="../tags/tag155.xml" /><Relationship Id="rId5" Type="http://schemas.openxmlformats.org/officeDocument/2006/relationships/tags" Target="../tags/tag156.xml" /><Relationship Id="rId6" Type="http://schemas.openxmlformats.org/officeDocument/2006/relationships/tags" Target="../tags/tag157.xml" /><Relationship Id="rId7" Type="http://schemas.openxmlformats.org/officeDocument/2006/relationships/tags" Target="../tags/tag158.xml" /><Relationship Id="rId8" Type="http://schemas.openxmlformats.org/officeDocument/2006/relationships/tags" Target="../tags/tag159.xml" /><Relationship Id="rId9" Type="http://schemas.openxmlformats.org/officeDocument/2006/relationships/tags" Target="../tags/tag16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0.xml" /><Relationship Id="rId11" Type="http://schemas.openxmlformats.org/officeDocument/2006/relationships/tags" Target="../tags/tag171.xml" /><Relationship Id="rId2" Type="http://schemas.openxmlformats.org/officeDocument/2006/relationships/tags" Target="../tags/tag163.xml" /><Relationship Id="rId3" Type="http://schemas.openxmlformats.org/officeDocument/2006/relationships/tags" Target="../tags/tag164.xml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tags" Target="../tags/tag167.xml" /><Relationship Id="rId7" Type="http://schemas.openxmlformats.org/officeDocument/2006/relationships/tags" Target="../tags/tag168.xml" /><Relationship Id="rId8" Type="http://schemas.openxmlformats.org/officeDocument/2006/relationships/tags" Target="../tags/tag169.xml" /><Relationship Id="rId9" Type="http://schemas.openxmlformats.org/officeDocument/2006/relationships/image" Target="../media/image23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8.xml" /><Relationship Id="rId11" Type="http://schemas.openxmlformats.org/officeDocument/2006/relationships/tags" Target="../tags/tag179.xml" /><Relationship Id="rId12" Type="http://schemas.openxmlformats.org/officeDocument/2006/relationships/tags" Target="../tags/tag180.xml" /><Relationship Id="rId13" Type="http://schemas.openxmlformats.org/officeDocument/2006/relationships/tags" Target="../tags/tag181.xml" /><Relationship Id="rId14" Type="http://schemas.openxmlformats.org/officeDocument/2006/relationships/tags" Target="../tags/tag182.xml" /><Relationship Id="rId15" Type="http://schemas.openxmlformats.org/officeDocument/2006/relationships/tags" Target="../tags/tag183.xml" /><Relationship Id="rId16" Type="http://schemas.openxmlformats.org/officeDocument/2006/relationships/tags" Target="../tags/tag184.xml" /><Relationship Id="rId17" Type="http://schemas.openxmlformats.org/officeDocument/2006/relationships/tags" Target="../tags/tag185.xml" /><Relationship Id="rId18" Type="http://schemas.openxmlformats.org/officeDocument/2006/relationships/tags" Target="../tags/tag186.xml" /><Relationship Id="rId19" Type="http://schemas.openxmlformats.org/officeDocument/2006/relationships/tags" Target="../tags/tag187.xml" /><Relationship Id="rId2" Type="http://schemas.openxmlformats.org/officeDocument/2006/relationships/tags" Target="../tags/tag172.xml" /><Relationship Id="rId20" Type="http://schemas.openxmlformats.org/officeDocument/2006/relationships/tags" Target="../tags/tag188.xml" /><Relationship Id="rId21" Type="http://schemas.openxmlformats.org/officeDocument/2006/relationships/tags" Target="../tags/tag189.xml" /><Relationship Id="rId22" Type="http://schemas.openxmlformats.org/officeDocument/2006/relationships/tags" Target="../tags/tag190.xml" /><Relationship Id="rId23" Type="http://schemas.openxmlformats.org/officeDocument/2006/relationships/tags" Target="../tags/tag191.xml" /><Relationship Id="rId24" Type="http://schemas.openxmlformats.org/officeDocument/2006/relationships/tags" Target="../tags/tag192.xml" /><Relationship Id="rId25" Type="http://schemas.openxmlformats.org/officeDocument/2006/relationships/tags" Target="../tags/tag193.xml" /><Relationship Id="rId26" Type="http://schemas.openxmlformats.org/officeDocument/2006/relationships/tags" Target="../tags/tag194.xml" /><Relationship Id="rId27" Type="http://schemas.openxmlformats.org/officeDocument/2006/relationships/tags" Target="../tags/tag195.xml" /><Relationship Id="rId28" Type="http://schemas.openxmlformats.org/officeDocument/2006/relationships/tags" Target="../tags/tag196.xml" /><Relationship Id="rId29" Type="http://schemas.openxmlformats.org/officeDocument/2006/relationships/tags" Target="../tags/tag197.xml" /><Relationship Id="rId3" Type="http://schemas.openxmlformats.org/officeDocument/2006/relationships/image" Target="../media/image24.png" /><Relationship Id="rId30" Type="http://schemas.openxmlformats.org/officeDocument/2006/relationships/tags" Target="../tags/tag198.xml" /><Relationship Id="rId4" Type="http://schemas.microsoft.com/office/2007/relationships/hdphoto" Target="../media/image25.wdp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tags" Target="../tags/tag176.xml" /><Relationship Id="rId9" Type="http://schemas.openxmlformats.org/officeDocument/2006/relationships/tags" Target="../tags/tag17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14.6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探究产生感应电流的条件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第十四章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电与磁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2026年2月2日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5372869" y="3652575"/>
            <a:ext cx="3245270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1800">
                <a:solidFill>
                  <a:schemeClr val="tx1"/>
                </a:solidFill>
              </a:rPr>
              <a:t>法拉第(Michael Faraday,1791—1867),英国物理学家、化学家。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4"/>
            </p:custDataLst>
          </p:nvPr>
        </p:nvSpPr>
        <p:spPr>
          <a:xfrm>
            <a:off x="722442" y="1135104"/>
            <a:ext cx="4266296" cy="29997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英国物理学家法拉第在10年中做了多次探索，1831年终于取得突破，发现了利用磁场产生电流的条件和规律。根据这个发现，后来发明了发电机，使人类大规模用电成为可能，开辟了电气化的时代。</a:t>
            </a:r>
            <a:endParaRPr lang="en-US" sz="21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8" name="图片 1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48" y="659458"/>
            <a:ext cx="2852110" cy="29970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341471" y="875348"/>
            <a:ext cx="639508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构造：主要由与</a:t>
            </a:r>
            <a:r>
              <a:rPr lang="zh-CN" altLang="en-US" sz="1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膜片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相连的</a:t>
            </a:r>
            <a:r>
              <a:rPr lang="zh-CN" altLang="en-US" sz="1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线圈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zh-CN" altLang="en-US" sz="1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永磁体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组成，如图所示。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349091" y="1402556"/>
            <a:ext cx="766714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原理：依据</a:t>
            </a:r>
            <a:r>
              <a:rPr lang="zh-CN" altLang="en-US" sz="1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电磁感应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现象制成,膜片振动→线圈振动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(切割磁感线)→产生感应电流。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349091" y="2272189"/>
            <a:ext cx="804052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作用：将</a:t>
            </a:r>
            <a:r>
              <a:rPr lang="zh-CN" altLang="en-US" sz="1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声信号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转化为</a:t>
            </a:r>
            <a:r>
              <a:rPr lang="zh-CN" altLang="en-US" sz="1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电信号</a:t>
            </a: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362426" y="2728436"/>
            <a:ext cx="781478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工作过程：当人对着话筒说话或唱歌时，人发出的声音使膜片振动,与膜片相连的线圈也跟着一起振动，线圈在永磁体的磁场中做切割磁感线运动，就能产生随着声音变化而变化的电流，电流信号经扩音机放大后传给扬声器,从扬声器中就会发出放大后的声音。</a:t>
            </a:r>
            <a:endParaRPr lang="zh-CN" altLang="en-US" sz="1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EF5ED">
                  <a:alpha val="100000"/>
                </a:srgbClr>
              </a:clrFrom>
              <a:clrTo>
                <a:srgbClr val="FEF5E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5981" y="1285399"/>
            <a:ext cx="2636044" cy="1443038"/>
          </a:xfrm>
          <a:prstGeom prst="rect">
            <a:avLst/>
          </a:prstGeom>
        </p:spPr>
      </p:pic>
      <p:grpSp>
        <p:nvGrpSpPr>
          <p:cNvPr id="12" name="组合 9" title=""/>
          <p:cNvGrpSpPr/>
          <p:nvPr>
            <p:custDataLst>
              <p:tags r:id="rId9"/>
            </p:custDataLst>
          </p:nvPr>
        </p:nvGrpSpPr>
        <p:grpSpPr>
          <a:xfrm>
            <a:off x="-76200" y="303610"/>
            <a:ext cx="3784139" cy="414020"/>
            <a:chOff x="0" y="623478"/>
            <a:chExt cx="4447521" cy="484440"/>
          </a:xfrm>
        </p:grpSpPr>
        <p:grpSp>
          <p:nvGrpSpPr>
            <p:cNvPr id="13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动圈式话筒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3"/>
            </p:custDataLst>
          </p:nvPr>
        </p:nvSpPr>
        <p:spPr>
          <a:xfrm>
            <a:off x="468154" y="1707833"/>
            <a:ext cx="834009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/>
              <a:t>观察模型式手摇发电机的构造：两个</a:t>
            </a:r>
            <a:r>
              <a:rPr lang="en-US" altLang="zh-CN" sz="2100">
                <a:solidFill>
                  <a:srgbClr val="008080"/>
                </a:solidFill>
              </a:rPr>
              <a:t>半圆形</a:t>
            </a:r>
            <a:r>
              <a:rPr lang="en-US" sz="2100"/>
              <a:t>的</a:t>
            </a:r>
            <a:r>
              <a:rPr lang="en-US" sz="2100">
                <a:sym typeface="+mn-ea"/>
              </a:rPr>
              <a:t>磁极</a:t>
            </a:r>
            <a:r>
              <a:rPr lang="zh-CN" altLang="en-US" sz="2100"/>
              <a:t>，</a:t>
            </a:r>
            <a:r>
              <a:rPr lang="en-US" sz="2100"/>
              <a:t>线圈通过</a:t>
            </a:r>
            <a:r>
              <a:rPr lang="en-US" altLang="zh-CN" sz="2100">
                <a:solidFill>
                  <a:srgbClr val="008080"/>
                </a:solidFill>
              </a:rPr>
              <a:t>铜环</a:t>
            </a:r>
            <a:r>
              <a:rPr lang="en-US" sz="2100">
                <a:solidFill>
                  <a:srgbClr val="008080"/>
                </a:solidFill>
              </a:rPr>
              <a:t>、</a:t>
            </a:r>
            <a:r>
              <a:rPr lang="en-US" altLang="zh-CN" sz="2100">
                <a:solidFill>
                  <a:srgbClr val="008080"/>
                </a:solidFill>
              </a:rPr>
              <a:t>电刷</a:t>
            </a:r>
            <a:r>
              <a:rPr lang="en-US" sz="2100"/>
              <a:t>和灯泡连接起来的，摇把通过</a:t>
            </a:r>
            <a:r>
              <a:rPr lang="en-US" altLang="zh-CN" sz="2100">
                <a:solidFill>
                  <a:srgbClr val="008080"/>
                </a:solidFill>
              </a:rPr>
              <a:t>皮带传动装置</a:t>
            </a:r>
            <a:r>
              <a:rPr lang="en-US" sz="2100"/>
              <a:t>带动线圈转起来。</a:t>
            </a:r>
            <a:endParaRPr lang="en-US" sz="2100"/>
          </a:p>
        </p:txBody>
      </p:sp>
      <p:grpSp>
        <p:nvGrpSpPr>
          <p:cNvPr id="21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1644015" cy="414020"/>
            <a:chOff x="0" y="623478"/>
            <a:chExt cx="1932221" cy="484440"/>
          </a:xfrm>
        </p:grpSpPr>
        <p:grpSp>
          <p:nvGrpSpPr>
            <p:cNvPr id="22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4" name="矩形 23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881" y="623478"/>
              <a:ext cx="116034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发电机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9" name="图片 8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86" y="2841785"/>
            <a:ext cx="2830019" cy="2169479"/>
          </a:xfrm>
          <a:prstGeom prst="rect">
            <a:avLst/>
          </a:prstGeom>
        </p:spPr>
      </p:pic>
      <p:pic>
        <p:nvPicPr>
          <p:cNvPr id="30" name="图片 29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04" y="2788166"/>
            <a:ext cx="3434407" cy="2185229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13"/>
            </p:custDataLst>
          </p:nvPr>
        </p:nvSpPr>
        <p:spPr>
          <a:xfrm>
            <a:off x="467678" y="735806"/>
            <a:ext cx="8235315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zh-CN" altLang="en-US" sz="2100"/>
              <a:t>发电机是将</a:t>
            </a:r>
            <a:r>
              <a:rPr lang="zh-CN" altLang="en-US" sz="2100">
                <a:solidFill>
                  <a:srgbClr val="008080"/>
                </a:solidFill>
              </a:rPr>
              <a:t>其他形式的能</a:t>
            </a:r>
            <a:r>
              <a:rPr lang="zh-CN" altLang="en-US" sz="2100"/>
              <a:t>转换成</a:t>
            </a:r>
            <a:r>
              <a:rPr lang="zh-CN" altLang="en-US" sz="2100">
                <a:solidFill>
                  <a:srgbClr val="008080"/>
                </a:solidFill>
              </a:rPr>
              <a:t>电能</a:t>
            </a:r>
            <a:r>
              <a:rPr lang="zh-CN" altLang="en-US" sz="2100"/>
              <a:t>的机械设备，是根据</a:t>
            </a:r>
            <a:r>
              <a:rPr lang="zh-CN" altLang="en-US" sz="2100">
                <a:solidFill>
                  <a:srgbClr val="008080"/>
                </a:solidFill>
              </a:rPr>
              <a:t>电磁感应现象</a:t>
            </a:r>
            <a:r>
              <a:rPr lang="zh-CN" altLang="en-US" sz="2100"/>
              <a:t>制成的。</a:t>
            </a:r>
            <a:endParaRPr lang="zh-CN" altLang="en-US" sz="2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899745" y="1221656"/>
            <a:ext cx="7502156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>
                <a:solidFill>
                  <a:schemeClr val="tx1"/>
                </a:solidFill>
                <a:latin typeface="微软雅黑" panose="020b0503020204020204" charset="-122"/>
              </a:rPr>
              <a:t>1.把手摇发电机与电流表连接起来，缓慢摇动手摇发电机，电流表指针左右摆动，说明什么？</a:t>
            </a:r>
            <a:endParaRPr lang="en-US" sz="2100">
              <a:solidFill>
                <a:schemeClr val="tx1"/>
              </a:solidFill>
              <a:latin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4"/>
            </p:custDataLst>
          </p:nvPr>
        </p:nvSpPr>
        <p:spPr>
          <a:xfrm>
            <a:off x="1996745" y="2260209"/>
            <a:ext cx="5474531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>
                <a:solidFill>
                  <a:srgbClr val="008080"/>
                </a:solidFill>
              </a:rPr>
              <a:t>说明电动机产生的电流的方向是不断变化的。</a:t>
            </a:r>
            <a:endParaRPr lang="en-US" sz="2100">
              <a:solidFill>
                <a:srgbClr val="008080"/>
              </a:solidFill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5"/>
            </p:custDataLst>
          </p:nvPr>
        </p:nvSpPr>
        <p:spPr>
          <a:xfrm>
            <a:off x="873060" y="2927111"/>
            <a:ext cx="7394149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>
                <a:solidFill>
                  <a:schemeClr val="tx1"/>
                </a:solidFill>
                <a:latin typeface="微软雅黑" panose="020b0503020204020204" charset="-122"/>
              </a:rPr>
              <a:t>2.取下电流表，但仍然保持小灯泡和发电机连接。用不同的速度摇动转轮，灯泡亮度的怎样变化？</a:t>
            </a:r>
            <a:endParaRPr lang="en-US" sz="2100">
              <a:solidFill>
                <a:schemeClr val="tx1"/>
              </a:solidFill>
              <a:latin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6"/>
            </p:custDataLst>
          </p:nvPr>
        </p:nvSpPr>
        <p:spPr>
          <a:xfrm>
            <a:off x="2465854" y="3937491"/>
            <a:ext cx="4536315" cy="575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>
                <a:solidFill>
                  <a:srgbClr val="008080"/>
                </a:solidFill>
              </a:rPr>
              <a:t>发电机线圈转得越快，小灯泡越亮。</a:t>
            </a:r>
            <a:endParaRPr lang="en-US" sz="210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818739" y="1135238"/>
            <a:ext cx="7506521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>
                <a:solidFill>
                  <a:schemeClr val="tx1"/>
                </a:solidFill>
              </a:rPr>
              <a:t>3.把两个发光二极管极性相反地并联起来，并与发电机串联。转动摇把，发现二极管交替发光，说明什么？</a:t>
            </a:r>
            <a:endParaRPr lang="en-US" sz="2100">
              <a:solidFill>
                <a:schemeClr val="tx1"/>
              </a:solidFill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4894995" y="2879522"/>
            <a:ext cx="3430265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>
                <a:solidFill>
                  <a:srgbClr val="008080"/>
                </a:solidFill>
              </a:rPr>
              <a:t>说明发电机提供的电流方向在不停</a:t>
            </a:r>
            <a:r>
              <a:rPr lang="zh-CN" altLang="en-US" sz="2100">
                <a:solidFill>
                  <a:srgbClr val="008080"/>
                </a:solidFill>
              </a:rPr>
              <a:t>地</a:t>
            </a:r>
            <a:r>
              <a:rPr lang="en-US" sz="2100">
                <a:solidFill>
                  <a:srgbClr val="008080"/>
                </a:solidFill>
              </a:rPr>
              <a:t>改变。</a:t>
            </a:r>
            <a:endParaRPr lang="en-US" sz="2100">
              <a:solidFill>
                <a:srgbClr val="008080"/>
              </a:solidFill>
            </a:endParaRPr>
          </a:p>
        </p:txBody>
      </p:sp>
      <p:pic>
        <p:nvPicPr>
          <p:cNvPr id="16" name="图片 1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9" y="2241677"/>
            <a:ext cx="3603680" cy="22990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953929" y="3327083"/>
            <a:ext cx="7640003" cy="1545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/>
              <a:t>当线圈在前半周转动时，电流表指针偏转，电路中产生了</a:t>
            </a:r>
            <a:r>
              <a:rPr lang="zh-CN" altLang="en-US" sz="2100">
                <a:solidFill>
                  <a:srgbClr val="008080"/>
                </a:solidFill>
              </a:rPr>
              <a:t>感应</a:t>
            </a:r>
            <a:r>
              <a:rPr lang="en-US" altLang="zh-CN" sz="2100">
                <a:solidFill>
                  <a:srgbClr val="008080"/>
                </a:solidFill>
                <a:latin typeface="微软雅黑" panose="020b0503020204020204" charset="-122"/>
              </a:rPr>
              <a:t>电流</a:t>
            </a:r>
            <a:r>
              <a:rPr lang="en-US" sz="2100"/>
              <a:t>；当线圈在后半周转动时，切割磁感线方向</a:t>
            </a:r>
            <a:r>
              <a:rPr lang="en-US" sz="2100">
                <a:solidFill>
                  <a:srgbClr val="008080"/>
                </a:solidFill>
              </a:rPr>
              <a:t>相</a:t>
            </a:r>
            <a:r>
              <a:rPr lang="en-US" altLang="zh-CN" sz="2100">
                <a:solidFill>
                  <a:srgbClr val="008080"/>
                </a:solidFill>
                <a:latin typeface="微软雅黑" panose="020b0503020204020204" charset="-122"/>
              </a:rPr>
              <a:t>反</a:t>
            </a:r>
            <a:r>
              <a:rPr lang="en-US" sz="2100"/>
              <a:t>，电流表指针偏转方向</a:t>
            </a:r>
            <a:r>
              <a:rPr lang="en-US" sz="2100">
                <a:solidFill>
                  <a:srgbClr val="008080"/>
                </a:solidFill>
              </a:rPr>
              <a:t>相</a:t>
            </a:r>
            <a:r>
              <a:rPr lang="en-US" altLang="zh-CN" sz="2100">
                <a:solidFill>
                  <a:srgbClr val="008080"/>
                </a:solidFill>
                <a:latin typeface="微软雅黑" panose="020b0503020204020204" charset="-122"/>
              </a:rPr>
              <a:t>反</a:t>
            </a:r>
            <a:r>
              <a:rPr lang="en-US" sz="2100"/>
              <a:t>。</a:t>
            </a:r>
            <a:endParaRPr lang="en-US" sz="2100"/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2014019" y="926639"/>
            <a:ext cx="5115961" cy="2400300"/>
            <a:chOff x="2685359" y="1235518"/>
            <a:chExt cx="6821281" cy="3200400"/>
          </a:xfrm>
        </p:grpSpPr>
        <p:sp>
          <p:nvSpPr>
            <p:cNvPr id="15" name="矩形: 圆角 14"/>
            <p:cNvSpPr/>
            <p:nvPr>
              <p:custDataLst>
                <p:tags r:id="rId5"/>
              </p:custDataLst>
            </p:nvPr>
          </p:nvSpPr>
          <p:spPr>
            <a:xfrm>
              <a:off x="2685359" y="1425902"/>
              <a:ext cx="6821281" cy="2819633"/>
            </a:xfrm>
            <a:prstGeom prst="roundRect">
              <a:avLst>
                <a:gd name="adj" fmla="val 2794"/>
              </a:avLst>
            </a:prstGeom>
            <a:solidFill>
              <a:schemeClr val="tx1">
                <a:alpha val="85000"/>
              </a:schemeClr>
            </a:solidFill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pic>
          <p:nvPicPr>
            <p:cNvPr id="8" name="图片 7"/>
            <p:cNvPicPr/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230110" y="1235518"/>
              <a:ext cx="5905500" cy="3200400"/>
            </a:xfrm>
            <a:prstGeom prst="rect">
              <a:avLst/>
            </a:prstGeom>
          </p:spPr>
        </p:pic>
      </p:grpSp>
      <p:grpSp>
        <p:nvGrpSpPr>
          <p:cNvPr id="9" name="组合 9" title=""/>
          <p:cNvGrpSpPr/>
          <p:nvPr>
            <p:custDataLst>
              <p:tags r:id="rId8"/>
            </p:custDataLst>
          </p:nvPr>
        </p:nvGrpSpPr>
        <p:grpSpPr>
          <a:xfrm>
            <a:off x="-76200" y="303610"/>
            <a:ext cx="4713345" cy="414020"/>
            <a:chOff x="0" y="623478"/>
            <a:chExt cx="5539623" cy="484440"/>
          </a:xfrm>
        </p:grpSpPr>
        <p:grpSp>
          <p:nvGrpSpPr>
            <p:cNvPr id="10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2" name="矩形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3" name="矩形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71661" y="623478"/>
              <a:ext cx="4767962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手摇发电机产生交流电的原因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977308" y="1465382"/>
            <a:ext cx="5916854" cy="575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>
                <a:solidFill>
                  <a:schemeClr val="tx1"/>
                </a:solidFill>
              </a:rPr>
              <a:t>手摇发电机产生的电流是</a:t>
            </a:r>
            <a:r>
              <a:rPr lang="en-US" altLang="zh-CN" sz="2100" u="none" spc="0">
                <a:solidFill>
                  <a:srgbClr val="008080"/>
                </a:solidFill>
                <a:latin typeface="微软雅黑" panose="020b0503020204020204" charset="-122"/>
              </a:rPr>
              <a:t>交变</a:t>
            </a:r>
            <a:r>
              <a:rPr lang="en-US" sz="2100">
                <a:solidFill>
                  <a:srgbClr val="008080"/>
                </a:solidFill>
              </a:rPr>
              <a:t>电流</a:t>
            </a:r>
            <a:r>
              <a:rPr lang="en-US" sz="2100">
                <a:solidFill>
                  <a:schemeClr val="tx1"/>
                </a:solidFill>
              </a:rPr>
              <a:t>，简称</a:t>
            </a:r>
            <a:r>
              <a:rPr lang="en-US" altLang="zh-CN" sz="2100" u="none" spc="0">
                <a:solidFill>
                  <a:srgbClr val="008080"/>
                </a:solidFill>
                <a:latin typeface="微软雅黑" panose="020b0503020204020204" charset="-122"/>
              </a:rPr>
              <a:t>交流</a:t>
            </a:r>
            <a:r>
              <a:rPr lang="en-US" sz="2100">
                <a:solidFill>
                  <a:schemeClr val="tx1"/>
                </a:solidFill>
              </a:rPr>
              <a:t>。</a:t>
            </a:r>
            <a:endParaRPr lang="en-US" sz="2100">
              <a:solidFill>
                <a:schemeClr val="tx1"/>
              </a:solidFill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977308" y="2369256"/>
            <a:ext cx="715894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altLang="zh-CN" sz="2100" u="none" spc="0">
                <a:solidFill>
                  <a:srgbClr val="008080"/>
                </a:solidFill>
                <a:latin typeface="微软雅黑" panose="020b0503020204020204" charset="-122"/>
              </a:rPr>
              <a:t>频率</a:t>
            </a:r>
            <a:r>
              <a:rPr lang="zh-CN" altLang="en-US" sz="2100">
                <a:solidFill>
                  <a:schemeClr val="tx1"/>
                </a:solidFill>
              </a:rPr>
              <a:t>表示交流电方向变化的快慢，数值上等于交流电在</a:t>
            </a:r>
            <a:r>
              <a:rPr lang="en-US" altLang="zh-CN" sz="2100">
                <a:solidFill>
                  <a:schemeClr val="tx1"/>
                </a:solidFill>
              </a:rPr>
              <a:t>1s</a:t>
            </a:r>
            <a:r>
              <a:rPr lang="zh-CN" altLang="en-US" sz="2100">
                <a:solidFill>
                  <a:schemeClr val="tx1"/>
                </a:solidFill>
              </a:rPr>
              <a:t>内完成周期性变化的次数。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977308" y="3706043"/>
            <a:ext cx="4890782" cy="575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en-US" sz="2100">
                <a:solidFill>
                  <a:schemeClr val="tx1"/>
                </a:solidFill>
                <a:latin typeface="Times New Roman" panose="02020603050405020304" charset="0"/>
              </a:rPr>
              <a:t>我国电网以交流供电，频率</a:t>
            </a:r>
            <a:r>
              <a:rPr lang="zh-CN" altLang="en-US" sz="2100">
                <a:solidFill>
                  <a:schemeClr val="tx1"/>
                </a:solidFill>
                <a:latin typeface="Times New Roman" panose="02020603050405020304" charset="0"/>
              </a:rPr>
              <a:t>为</a:t>
            </a:r>
            <a:r>
              <a:rPr lang="en-US" sz="2100">
                <a:solidFill>
                  <a:schemeClr val="tx1"/>
                </a:solidFill>
                <a:latin typeface="Times New Roman" panose="02020603050405020304" charset="0"/>
              </a:rPr>
              <a:t> </a:t>
            </a:r>
            <a:r>
              <a:rPr lang="en-US" altLang="zh-CN" sz="2100" u="none" spc="0">
                <a:solidFill>
                  <a:srgbClr val="008080"/>
                </a:solidFill>
                <a:latin typeface="Times New Roman" panose="02020603050405020304" charset="0"/>
              </a:rPr>
              <a:t>50</a:t>
            </a:r>
            <a:r>
              <a:rPr lang="en-US" altLang="zh-CN" sz="2100" u="none" spc="0">
                <a:solidFill>
                  <a:srgbClr val="C00000"/>
                </a:solidFill>
                <a:latin typeface="Times New Roman" panose="02020603050405020304" charset="0"/>
              </a:rPr>
              <a:t> </a:t>
            </a:r>
            <a:r>
              <a:rPr lang="en-US" sz="2100">
                <a:solidFill>
                  <a:schemeClr val="tx1"/>
                </a:solidFill>
                <a:latin typeface="Times New Roman" panose="02020603050405020304" charset="0"/>
              </a:rPr>
              <a:t>赫兹。</a:t>
            </a:r>
            <a:endParaRPr lang="en-US" sz="2100">
              <a:solidFill>
                <a:schemeClr val="tx1"/>
              </a:solidFill>
              <a:latin typeface="Times New Roman" panose="02020603050405020304" charset="0"/>
            </a:endParaRPr>
          </a:p>
        </p:txBody>
      </p:sp>
      <p:grpSp>
        <p:nvGrpSpPr>
          <p:cNvPr id="14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784139" cy="414020"/>
            <a:chOff x="0" y="623478"/>
            <a:chExt cx="4447521" cy="484440"/>
          </a:xfrm>
        </p:grpSpPr>
        <p:grpSp>
          <p:nvGrpSpPr>
            <p:cNvPr id="15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交变电流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899679" y="897692"/>
            <a:ext cx="5916854" cy="575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zh-CN" altLang="en-US" sz="2100">
                <a:solidFill>
                  <a:schemeClr val="tx1"/>
                </a:solidFill>
              </a:rPr>
              <a:t>如何保证发电机发出的电流的方向不变呢？</a:t>
            </a:r>
            <a:endParaRPr lang="zh-CN" altLang="en-US" sz="2100">
              <a:solidFill>
                <a:schemeClr val="tx1"/>
              </a:solidFill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899679" y="1599636"/>
            <a:ext cx="7158940" cy="1545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defRPr>
            </a:lvl1pPr>
          </a:lstStyle>
          <a:p>
            <a:r>
              <a:rPr lang="zh-CN" altLang="en-US" sz="2100">
                <a:solidFill>
                  <a:schemeClr val="tx1"/>
                </a:solidFill>
              </a:rPr>
              <a:t>用两个</a:t>
            </a:r>
            <a:r>
              <a:rPr lang="zh-CN" altLang="en-US" sz="2100">
                <a:solidFill>
                  <a:srgbClr val="008080"/>
                </a:solidFill>
              </a:rPr>
              <a:t>半环</a:t>
            </a:r>
            <a:r>
              <a:rPr lang="zh-CN" altLang="en-US" sz="2100">
                <a:solidFill>
                  <a:schemeClr val="tx1"/>
                </a:solidFill>
              </a:rPr>
              <a:t>组成的</a:t>
            </a:r>
            <a:r>
              <a:rPr lang="zh-CN" altLang="en-US" sz="2100">
                <a:solidFill>
                  <a:srgbClr val="008080"/>
                </a:solidFill>
              </a:rPr>
              <a:t>换向器</a:t>
            </a:r>
            <a:r>
              <a:rPr lang="zh-CN" altLang="en-US" sz="2100">
                <a:solidFill>
                  <a:schemeClr val="tx1"/>
                </a:solidFill>
              </a:rPr>
              <a:t>代替交流发电机上的两个滑环，那么，虽然线圈中产生的是交流电，但是供给外部电路的电流方向却保持不变，这种方向不变的电流叫作</a:t>
            </a:r>
            <a:r>
              <a:rPr lang="zh-CN" altLang="en-US" sz="2100">
                <a:solidFill>
                  <a:srgbClr val="008080"/>
                </a:solidFill>
              </a:rPr>
              <a:t>直流电</a:t>
            </a:r>
            <a:r>
              <a:rPr lang="zh-CN" altLang="en-US" sz="2100">
                <a:solidFill>
                  <a:schemeClr val="tx1"/>
                </a:solidFill>
              </a:rPr>
              <a:t>。</a:t>
            </a:r>
            <a:endParaRPr lang="zh-CN" altLang="en-US" sz="2100">
              <a:solidFill>
                <a:schemeClr val="tx1"/>
              </a:solidFill>
            </a:endParaRPr>
          </a:p>
        </p:txBody>
      </p:sp>
      <p:grpSp>
        <p:nvGrpSpPr>
          <p:cNvPr id="14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784139" cy="414020"/>
            <a:chOff x="0" y="623478"/>
            <a:chExt cx="4447521" cy="484440"/>
          </a:xfrm>
        </p:grpSpPr>
        <p:grpSp>
          <p:nvGrpSpPr>
            <p:cNvPr id="15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思考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lum contrast="-12000"/>
          </a:blip>
          <a:stretch>
            <a:fillRect/>
          </a:stretch>
        </p:blipFill>
        <p:spPr>
          <a:xfrm>
            <a:off x="3006090" y="3058001"/>
            <a:ext cx="2503170" cy="192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787905" y="1763205"/>
            <a:ext cx="31165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/>
              <a:t>工作原理：</a:t>
            </a:r>
            <a:r>
              <a:rPr lang="en-US" altLang="zh-CN" sz="2100">
                <a:solidFill>
                  <a:srgbClr val="008080"/>
                </a:solidFill>
              </a:rPr>
              <a:t>电磁感应现象</a:t>
            </a:r>
            <a:endParaRPr lang="en-US" altLang="zh-CN" sz="2100">
              <a:solidFill>
                <a:srgbClr val="008080"/>
              </a:solidFill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787905" y="2673431"/>
            <a:ext cx="44500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/>
              <a:t>能量转化</a:t>
            </a:r>
            <a:r>
              <a:rPr lang="zh-CN" altLang="en-US" sz="2100"/>
              <a:t>：</a:t>
            </a:r>
            <a:r>
              <a:rPr lang="zh-CN" altLang="en-US" sz="2100">
                <a:solidFill>
                  <a:srgbClr val="008080"/>
                </a:solidFill>
              </a:rPr>
              <a:t>其他形式的能</a:t>
            </a:r>
            <a:r>
              <a:rPr lang="en-US" altLang="zh-CN" sz="2100">
                <a:solidFill>
                  <a:srgbClr val="008080"/>
                </a:solidFill>
              </a:rPr>
              <a:t>转化为电能</a:t>
            </a:r>
            <a:endParaRPr lang="en-US" altLang="zh-CN" sz="2100">
              <a:solidFill>
                <a:srgbClr val="008080"/>
              </a:solidFill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5"/>
            </p:custDataLst>
          </p:nvPr>
        </p:nvSpPr>
        <p:spPr>
          <a:xfrm>
            <a:off x="787905" y="3583658"/>
            <a:ext cx="23164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/>
              <a:t>结构</a:t>
            </a:r>
            <a:r>
              <a:rPr lang="zh-CN" altLang="en-US" sz="2100"/>
              <a:t>：</a:t>
            </a:r>
            <a:r>
              <a:rPr lang="en-US" altLang="zh-CN" sz="2100">
                <a:solidFill>
                  <a:srgbClr val="008080"/>
                </a:solidFill>
              </a:rPr>
              <a:t>转子、定子</a:t>
            </a:r>
            <a:endParaRPr lang="en-US" altLang="zh-CN" sz="2100">
              <a:solidFill>
                <a:srgbClr val="008080"/>
              </a:solidFill>
            </a:endParaRPr>
          </a:p>
        </p:txBody>
      </p:sp>
      <p:grpSp>
        <p:nvGrpSpPr>
          <p:cNvPr id="16" name="组合 9" title=""/>
          <p:cNvGrpSpPr/>
          <p:nvPr>
            <p:custDataLst>
              <p:tags r:id="rId6"/>
            </p:custDataLst>
          </p:nvPr>
        </p:nvGrpSpPr>
        <p:grpSpPr>
          <a:xfrm>
            <a:off x="-76200" y="303610"/>
            <a:ext cx="3784139" cy="414020"/>
            <a:chOff x="0" y="623478"/>
            <a:chExt cx="4447521" cy="484440"/>
          </a:xfrm>
        </p:grpSpPr>
        <p:grpSp>
          <p:nvGrpSpPr>
            <p:cNvPr id="17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发电机的原理和能量转化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4" name="图片 2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475" y="1734395"/>
            <a:ext cx="3434407" cy="2185229"/>
          </a:xfrm>
          <a:prstGeom prst="rect">
            <a:avLst/>
          </a:prstGeom>
        </p:spPr>
      </p:pic>
      <p:cxnSp>
        <p:nvCxnSpPr>
          <p:cNvPr id="26" name="直接箭头连接符 25" title=""/>
          <p:cNvCxnSpPr/>
          <p:nvPr>
            <p:custDataLst>
              <p:tags r:id="rId13"/>
            </p:custDataLst>
          </p:nvPr>
        </p:nvCxnSpPr>
        <p:spPr>
          <a:xfrm>
            <a:off x="5776739" y="1326930"/>
            <a:ext cx="306803" cy="9907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 title=""/>
          <p:cNvCxnSpPr/>
          <p:nvPr>
            <p:custDataLst>
              <p:tags r:id="rId14"/>
            </p:custDataLst>
          </p:nvPr>
        </p:nvCxnSpPr>
        <p:spPr>
          <a:xfrm>
            <a:off x="5926032" y="1194237"/>
            <a:ext cx="2101646" cy="9437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 title=""/>
          <p:cNvSpPr txBox="1"/>
          <p:nvPr>
            <p:custDataLst>
              <p:tags r:id="rId15"/>
            </p:custDataLst>
          </p:nvPr>
        </p:nvSpPr>
        <p:spPr>
          <a:xfrm>
            <a:off x="5171873" y="959240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定子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1" name="直接箭头连接符 30" title=""/>
          <p:cNvCxnSpPr/>
          <p:nvPr>
            <p:custDataLst>
              <p:tags r:id="rId16"/>
            </p:custDataLst>
          </p:nvPr>
        </p:nvCxnSpPr>
        <p:spPr>
          <a:xfrm flipH="1" flipV="1">
            <a:off x="6787842" y="3013978"/>
            <a:ext cx="439807" cy="9424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 title=""/>
          <p:cNvSpPr txBox="1"/>
          <p:nvPr>
            <p:custDataLst>
              <p:tags r:id="rId17"/>
            </p:custDataLst>
          </p:nvPr>
        </p:nvSpPr>
        <p:spPr>
          <a:xfrm>
            <a:off x="7007745" y="3970346"/>
            <a:ext cx="7162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转子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30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26019" y="1167652"/>
            <a:ext cx="4428308" cy="2908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实际的发电机由</a:t>
            </a:r>
            <a:r>
              <a:rPr lang="zh-CN" altLang="en-US" sz="2100" b="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定</a:t>
            </a:r>
            <a:r>
              <a:rPr lang="en-US" sz="2100" b="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子</a:t>
            </a:r>
            <a:r>
              <a:rPr lang="en-US" sz="21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(转动部分)和</a:t>
            </a:r>
            <a:r>
              <a:rPr lang="zh-CN" altLang="en-US" sz="2100" b="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转</a:t>
            </a:r>
            <a:r>
              <a:rPr lang="en-US" sz="2100" b="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子</a:t>
            </a:r>
            <a:r>
              <a:rPr lang="en-US" sz="21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(固定部分)两部分组成的。大型发电机发的电，电压很高、电流很强，一般采取</a:t>
            </a:r>
            <a:r>
              <a:rPr lang="en-US" altLang="zh-CN" sz="2100" b="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线圈</a:t>
            </a:r>
            <a:r>
              <a:rPr lang="en-US" sz="21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不动、</a:t>
            </a:r>
            <a:r>
              <a:rPr lang="en-US" altLang="zh-CN" sz="2100" b="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磁极</a:t>
            </a:r>
            <a:r>
              <a:rPr lang="en-US" sz="21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旋转的方式来发电，为了得到较强的磁场，要用</a:t>
            </a:r>
            <a:r>
              <a:rPr lang="en-US" altLang="zh-CN" sz="2100" b="0" u="none" spc="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电磁铁</a:t>
            </a:r>
            <a:r>
              <a:rPr lang="en-US" sz="2100" b="0" u="none" spc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代替永磁体。</a:t>
            </a:r>
            <a:endParaRPr lang="en-US" sz="2100" b="0" u="none" spc="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784139" cy="414020"/>
            <a:chOff x="0" y="623478"/>
            <a:chExt cx="4447521" cy="484440"/>
          </a:xfrm>
        </p:grpSpPr>
        <p:grpSp>
          <p:nvGrpSpPr>
            <p:cNvPr id="1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实际发电机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5274049" y="1599682"/>
            <a:ext cx="3207544" cy="2791455"/>
            <a:chOff x="7032065" y="2132910"/>
            <a:chExt cx="4276725" cy="3721940"/>
          </a:xfrm>
        </p:grpSpPr>
        <p:pic>
          <p:nvPicPr>
            <p:cNvPr id="18" name="图片 2" descr="发电机穿转子.bmp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24"/>
            <a:stretch>
              <a:fillRect/>
            </a:stretch>
          </p:blipFill>
          <p:spPr bwMode="auto">
            <a:xfrm>
              <a:off x="7032065" y="2132910"/>
              <a:ext cx="4276725" cy="288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896125" y="5301130"/>
              <a:ext cx="2973994" cy="553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800" b="0" u="none" spc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defRPr>
              </a:lvl1pPr>
            </a:lstStyle>
            <a:p>
              <a:r>
                <a:rPr lang="zh-CN" altLang="en-US" sz="1800"/>
                <a:t>大型发电机安装转子</a:t>
              </a:r>
              <a:endParaRPr lang="zh-CN" altLang="en-US" sz="18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6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>
          <a:xfrm>
            <a:off x="667981" y="960090"/>
            <a:ext cx="7794043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rPr>
              <a:t>无论是火力发电、水力发电还是风力发电，都是通过发电机发电的。那么发电机是如何发电的？</a:t>
            </a:r>
            <a:endParaRPr lang="en-US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0"/>
            </p:custDataLst>
          </p:nvPr>
        </p:nvSpPr>
        <p:spPr>
          <a:xfrm>
            <a:off x="643287" y="2097906"/>
            <a:ext cx="3928712" cy="1545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rPr>
              <a:t>奥斯特实验说明</a:t>
            </a:r>
            <a:r>
              <a:rPr lang="en-US" altLang="zh-CN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rPr>
              <a:t>通电</a:t>
            </a:r>
            <a:r>
              <a:rPr lang="en-US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rPr>
              <a:t>导体周围存在磁场。</a:t>
            </a:r>
            <a:r>
              <a:rPr lang="en-US" altLang="zh-CN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rPr>
              <a:t>既然电流能产生磁</a:t>
            </a:r>
            <a:r>
              <a:rPr lang="zh-CN" altLang="en-US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rPr>
              <a:t>，</a:t>
            </a:r>
            <a:r>
              <a:rPr lang="en-US" altLang="zh-CN" sz="2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rPr>
              <a:t>那么磁能否产生电呢？</a:t>
            </a:r>
            <a:endParaRPr lang="en-US" altLang="zh-CN" sz="2100">
              <a:gradFill>
                <a:gsLst>
                  <a:gs pos="51300">
                    <a:srgbClr val="FE5F4A"/>
                  </a:gs>
                  <a:gs pos="0">
                    <a:srgbClr val="DF0303"/>
                  </a:gs>
                  <a:gs pos="100000">
                    <a:srgbClr val="FEA06E"/>
                  </a:gs>
                </a:gsLst>
                <a:lin ang="5400000" scaled="1"/>
              </a:gradFill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5672"/>
          <a:stretch>
            <a:fillRect/>
          </a:stretch>
        </p:blipFill>
        <p:spPr>
          <a:xfrm>
            <a:off x="4950026" y="2137496"/>
            <a:ext cx="3210855" cy="2408141"/>
          </a:xfrm>
          <a:prstGeom prst="rect">
            <a:avLst/>
          </a:prstGeom>
          <a:ln w="28575">
            <a:solidFill>
              <a:srgbClr val="008080"/>
            </a:solidFill>
            <a:prstDash val="sysDot"/>
          </a:ln>
        </p:spPr>
      </p:pic>
      <p:grpSp>
        <p:nvGrpSpPr>
          <p:cNvPr id="3" name="组合 2" title=""/>
          <p:cNvGrpSpPr/>
          <p:nvPr>
            <p:custDataLst>
              <p:tags r:id="rId13"/>
            </p:custDataLst>
          </p:nvPr>
        </p:nvGrpSpPr>
        <p:grpSpPr>
          <a:xfrm>
            <a:off x="1388313" y="3772160"/>
            <a:ext cx="2035382" cy="652806"/>
            <a:chOff x="1851084" y="5029546"/>
            <a:chExt cx="2713843" cy="870408"/>
          </a:xfrm>
        </p:grpSpPr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851084" y="5039741"/>
              <a:ext cx="631313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ea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sz="24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</a:rPr>
                <a:t>电</a:t>
              </a:r>
              <a:endParaRPr lang="en-US" sz="24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3768985" y="5029546"/>
              <a:ext cx="795942" cy="86021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eaLnBrk="1" hangingPunct="1"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0"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en-US" sz="2400" b="1">
                  <a:gradFill>
                    <a:gsLst>
                      <a:gs pos="51300">
                        <a:srgbClr val="FE5F4A"/>
                      </a:gs>
                      <a:gs pos="0">
                        <a:srgbClr val="DF0303"/>
                      </a:gs>
                      <a:gs pos="100000">
                        <a:srgbClr val="FEA06E"/>
                      </a:gs>
                    </a:gsLst>
                    <a:lin ang="5400000" scaled="1"/>
                  </a:gradFill>
                </a:rPr>
                <a:t>磁</a:t>
              </a:r>
              <a:endParaRPr lang="en-US" sz="2400" b="1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4" name="箭头: 右 23"/>
            <p:cNvSpPr/>
            <p:nvPr>
              <p:custDataLst>
                <p:tags r:id="rId16"/>
              </p:custDataLst>
            </p:nvPr>
          </p:nvSpPr>
          <p:spPr>
            <a:xfrm flipH="1">
              <a:off x="2513832" y="5535806"/>
              <a:ext cx="1143804" cy="197354"/>
            </a:xfrm>
            <a:prstGeom prst="rightArrow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6" name="箭头: 右 25"/>
            <p:cNvSpPr/>
            <p:nvPr>
              <p:custDataLst>
                <p:tags r:id="rId17"/>
              </p:custDataLst>
            </p:nvPr>
          </p:nvSpPr>
          <p:spPr>
            <a:xfrm>
              <a:off x="2513832" y="5272494"/>
              <a:ext cx="1143804" cy="197354"/>
            </a:xfrm>
            <a:prstGeom prst="rightArrow">
              <a:avLst/>
            </a:prstGeom>
            <a:solidFill>
              <a:srgbClr val="008080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gradFill>
                  <a:gsLst>
                    <a:gs pos="51300">
                      <a:srgbClr val="FE5F4A"/>
                    </a:gs>
                    <a:gs pos="0">
                      <a:srgbClr val="DF0303"/>
                    </a:gs>
                    <a:gs pos="100000">
                      <a:srgbClr val="FEA06E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27" name="question-mark-draw_16686" title=""/>
          <p:cNvSpPr>
            <a:spLocks noChangeAspect="1"/>
          </p:cNvSpPr>
          <p:nvPr>
            <p:custDataLst>
              <p:tags r:id="rId18"/>
            </p:custDataLst>
          </p:nvPr>
        </p:nvSpPr>
        <p:spPr bwMode="auto">
          <a:xfrm>
            <a:off x="2187010" y="4365141"/>
            <a:ext cx="254582" cy="392844"/>
          </a:xfrm>
          <a:custGeom>
            <a:gdLst>
              <a:gd name="connsiteX0" fmla="*/ 148049 w 391493"/>
              <a:gd name="connsiteY0" fmla="*/ 466367 h 604111"/>
              <a:gd name="connsiteX1" fmla="*/ 196111 w 391493"/>
              <a:gd name="connsiteY1" fmla="*/ 466367 h 604111"/>
              <a:gd name="connsiteX2" fmla="*/ 251915 w 391493"/>
              <a:gd name="connsiteY2" fmla="*/ 522109 h 604111"/>
              <a:gd name="connsiteX3" fmla="*/ 251915 w 391493"/>
              <a:gd name="connsiteY3" fmla="*/ 548208 h 604111"/>
              <a:gd name="connsiteX4" fmla="*/ 196111 w 391493"/>
              <a:gd name="connsiteY4" fmla="*/ 604111 h 604111"/>
              <a:gd name="connsiteX5" fmla="*/ 148049 w 391493"/>
              <a:gd name="connsiteY5" fmla="*/ 604111 h 604111"/>
              <a:gd name="connsiteX6" fmla="*/ 92084 w 391493"/>
              <a:gd name="connsiteY6" fmla="*/ 548208 h 604111"/>
              <a:gd name="connsiteX7" fmla="*/ 92084 w 391493"/>
              <a:gd name="connsiteY7" fmla="*/ 522109 h 604111"/>
              <a:gd name="connsiteX8" fmla="*/ 148049 w 391493"/>
              <a:gd name="connsiteY8" fmla="*/ 466367 h 604111"/>
              <a:gd name="connsiteX9" fmla="*/ 188697 w 391493"/>
              <a:gd name="connsiteY9" fmla="*/ 0 h 604111"/>
              <a:gd name="connsiteX10" fmla="*/ 391493 w 391493"/>
              <a:gd name="connsiteY10" fmla="*/ 170104 h 604111"/>
              <a:gd name="connsiteX11" fmla="*/ 391493 w 391493"/>
              <a:gd name="connsiteY11" fmla="*/ 171715 h 604111"/>
              <a:gd name="connsiteX12" fmla="*/ 233387 w 391493"/>
              <a:gd name="connsiteY12" fmla="*/ 367431 h 604111"/>
              <a:gd name="connsiteX13" fmla="*/ 228385 w 391493"/>
              <a:gd name="connsiteY13" fmla="*/ 393365 h 604111"/>
              <a:gd name="connsiteX14" fmla="*/ 174500 w 391493"/>
              <a:gd name="connsiteY14" fmla="*/ 419300 h 604111"/>
              <a:gd name="connsiteX15" fmla="*/ 117065 w 391493"/>
              <a:gd name="connsiteY15" fmla="*/ 364048 h 604111"/>
              <a:gd name="connsiteX16" fmla="*/ 113355 w 391493"/>
              <a:gd name="connsiteY16" fmla="*/ 339241 h 604111"/>
              <a:gd name="connsiteX17" fmla="*/ 108353 w 391493"/>
              <a:gd name="connsiteY17" fmla="*/ 280285 h 604111"/>
              <a:gd name="connsiteX18" fmla="*/ 111580 w 391493"/>
              <a:gd name="connsiteY18" fmla="*/ 276741 h 604111"/>
              <a:gd name="connsiteX19" fmla="*/ 239033 w 391493"/>
              <a:gd name="connsiteY19" fmla="*/ 183957 h 604111"/>
              <a:gd name="connsiteX20" fmla="*/ 239033 w 391493"/>
              <a:gd name="connsiteY20" fmla="*/ 183152 h 604111"/>
              <a:gd name="connsiteX21" fmla="*/ 178211 w 391493"/>
              <a:gd name="connsiteY21" fmla="*/ 138531 h 604111"/>
              <a:gd name="connsiteX22" fmla="*/ 104965 w 391493"/>
              <a:gd name="connsiteY22" fmla="*/ 159472 h 604111"/>
              <a:gd name="connsiteX23" fmla="*/ 25911 w 391493"/>
              <a:gd name="connsiteY23" fmla="*/ 147552 h 604111"/>
              <a:gd name="connsiteX24" fmla="*/ 12198 w 391493"/>
              <a:gd name="connsiteY24" fmla="*/ 129511 h 604111"/>
              <a:gd name="connsiteX25" fmla="*/ 21394 w 391493"/>
              <a:gd name="connsiteY25" fmla="*/ 49291 h 604111"/>
              <a:gd name="connsiteX26" fmla="*/ 188697 w 391493"/>
              <a:gd name="connsiteY26" fmla="*/ 0 h 60411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1493" h="604111">
                <a:moveTo>
                  <a:pt x="148049" y="466367"/>
                </a:moveTo>
                <a:lnTo>
                  <a:pt x="196111" y="466367"/>
                </a:lnTo>
                <a:cubicBezTo>
                  <a:pt x="226916" y="466367"/>
                  <a:pt x="251915" y="491338"/>
                  <a:pt x="251915" y="522109"/>
                </a:cubicBezTo>
                <a:lnTo>
                  <a:pt x="251915" y="548208"/>
                </a:lnTo>
                <a:cubicBezTo>
                  <a:pt x="251915" y="579140"/>
                  <a:pt x="226916" y="604111"/>
                  <a:pt x="196111" y="604111"/>
                </a:cubicBezTo>
                <a:lnTo>
                  <a:pt x="148049" y="604111"/>
                </a:lnTo>
                <a:cubicBezTo>
                  <a:pt x="117244" y="604111"/>
                  <a:pt x="92084" y="579140"/>
                  <a:pt x="92084" y="548208"/>
                </a:cubicBezTo>
                <a:lnTo>
                  <a:pt x="92084" y="522109"/>
                </a:lnTo>
                <a:cubicBezTo>
                  <a:pt x="92084" y="491338"/>
                  <a:pt x="117083" y="466367"/>
                  <a:pt x="148049" y="466367"/>
                </a:cubicBezTo>
                <a:close/>
                <a:moveTo>
                  <a:pt x="188697" y="0"/>
                </a:moveTo>
                <a:cubicBezTo>
                  <a:pt x="307923" y="0"/>
                  <a:pt x="391493" y="64755"/>
                  <a:pt x="391493" y="170104"/>
                </a:cubicBezTo>
                <a:lnTo>
                  <a:pt x="391493" y="171715"/>
                </a:lnTo>
                <a:cubicBezTo>
                  <a:pt x="391493" y="273841"/>
                  <a:pt x="323411" y="345524"/>
                  <a:pt x="233387" y="367431"/>
                </a:cubicBezTo>
                <a:cubicBezTo>
                  <a:pt x="233387" y="367431"/>
                  <a:pt x="231128" y="379029"/>
                  <a:pt x="228385" y="393365"/>
                </a:cubicBezTo>
                <a:cubicBezTo>
                  <a:pt x="225804" y="407702"/>
                  <a:pt x="201604" y="419300"/>
                  <a:pt x="174500" y="419300"/>
                </a:cubicBezTo>
                <a:cubicBezTo>
                  <a:pt x="147396" y="419300"/>
                  <a:pt x="121744" y="394493"/>
                  <a:pt x="117065" y="364048"/>
                </a:cubicBezTo>
                <a:lnTo>
                  <a:pt x="113355" y="339241"/>
                </a:lnTo>
                <a:cubicBezTo>
                  <a:pt x="108837" y="308635"/>
                  <a:pt x="106579" y="282379"/>
                  <a:pt x="108353" y="280285"/>
                </a:cubicBezTo>
                <a:lnTo>
                  <a:pt x="111580" y="276741"/>
                </a:lnTo>
                <a:cubicBezTo>
                  <a:pt x="205799" y="268526"/>
                  <a:pt x="239033" y="218751"/>
                  <a:pt x="239033" y="183957"/>
                </a:cubicBezTo>
                <a:lnTo>
                  <a:pt x="239033" y="183152"/>
                </a:lnTo>
                <a:cubicBezTo>
                  <a:pt x="239033" y="155606"/>
                  <a:pt x="217092" y="138531"/>
                  <a:pt x="178211" y="138531"/>
                </a:cubicBezTo>
                <a:cubicBezTo>
                  <a:pt x="154656" y="138531"/>
                  <a:pt x="129649" y="145941"/>
                  <a:pt x="104965" y="159472"/>
                </a:cubicBezTo>
                <a:cubicBezTo>
                  <a:pt x="78022" y="174453"/>
                  <a:pt x="44465" y="172037"/>
                  <a:pt x="25911" y="147552"/>
                </a:cubicBezTo>
                <a:lnTo>
                  <a:pt x="12198" y="129511"/>
                </a:lnTo>
                <a:cubicBezTo>
                  <a:pt x="-6355" y="105026"/>
                  <a:pt x="-4097" y="66849"/>
                  <a:pt x="21394" y="49291"/>
                </a:cubicBezTo>
                <a:cubicBezTo>
                  <a:pt x="65115" y="19330"/>
                  <a:pt x="119808" y="0"/>
                  <a:pt x="18869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1_1#90cecc5c9?sp=1&amp;vcp=1&amp;vis=1&amp;pid=28a7fe725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649617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1.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［2024·淮安］如图所示，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将一闭合铜环置于线圈上且使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铁芯穿过其中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，闭合开关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的瞬间，因铜环中产生感应电流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铜环会立刻向上跳起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。若将铜环换成下列环，闭合开关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也能向上跳起的是(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1_1#90cecc5c9?sp=1&amp;vcp=1&amp;vis=1&amp;pid=28a7fe725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649617"/>
                <a:ext cx="8065008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1" r="-1178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2_1#90cecc5c9.bracket?vcp=1&amp;vis=1&amp;pid=28a7fe725&amp;color=0,0,0&amp;vpa=1&amp;vtp=1" title=""/>
          <p:cNvSpPr/>
          <p:nvPr>
            <p:custDataLst>
              <p:tags r:id="rId7"/>
            </p:custDataLst>
          </p:nvPr>
        </p:nvSpPr>
        <p:spPr>
          <a:xfrm>
            <a:off x="3223165" y="2336177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pic>
        <p:nvPicPr>
          <p:cNvPr id="4" name="QC_4_BD.1_2#90cecc5c9?htil=1&amp;vcp=1&amp;vis=1&amp;pid=28a7fe725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2235" y="2978289"/>
            <a:ext cx="175564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4_BD.1_3#90cecc5c9.choices?htil=1&amp;vcp=1&amp;vis=1&amp;pid=28a7fe725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539496" y="2897063"/>
            <a:ext cx="6181344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319849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闭合塑料环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未闭合铁环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3198495"/>
              </a:tabLst>
              <a:defRPr/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闭合铝环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未闭合橡胶环</a:t>
            </a:r>
            <a:endParaRPr lang="en-US" altLang="zh-CN" sz="2400"/>
          </a:p>
        </p:txBody>
      </p:sp>
      <p:sp>
        <p:nvSpPr>
          <p:cNvPr id="6" name="object 54" title="">
            <a:hlinkClick r:id="rId12" action="ppaction://hlinksldjump"/>
          </p:cNvPr>
          <p:cNvSpPr/>
          <p:nvPr>
            <p:custDataLst>
              <p:tags r:id="rId11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3_1#7b3b9c93a?vcp=1&amp;vis=1&amp;pid=28a7fe725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410787"/>
                <a:ext cx="8064504" cy="13208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2600"/>
                  </a:lnSpc>
                </a:pPr>
                <a:r>
                  <a:rPr lang="en-US" altLang="zh-CN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2.</a:t>
                </a:r>
                <a:r>
                  <a:rPr lang="en-US" altLang="zh-CN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 </a:t>
                </a: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图甲是扬声器的构造侧面示意图</a:t>
                </a:r>
                <a:r>
                  <a:rPr lang="en-US" altLang="zh-CN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图乙是扬声器的磁体和线圈</a:t>
                </a:r>
                <a:endParaRPr lang="en-US" altLang="zh-CN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2600"/>
                  </a:lnSpc>
                </a:pP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正面示意图</a:t>
                </a:r>
                <a:r>
                  <a:rPr lang="en-US" altLang="zh-CN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</m:t>
                      </m:r>
                    </m:oMath>
                  </m:oMathPara>
                </a14:m>
                <a:r>
                  <a:rPr lang="en-US" altLang="zh-CN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分别代表环形磁体的北极和南极。当线圈接通电源时，线圈受</a:t>
                </a:r>
                <a:endParaRPr lang="en-US" altLang="zh-CN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2600"/>
                  </a:lnSpc>
                </a:pP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到磁体的作用而向内运动。下列选项中</a:t>
                </a:r>
                <a:r>
                  <a:rPr lang="en-US" altLang="zh-CN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通电线圈受到磁体作用运动情况正确的</a:t>
                </a:r>
                <a:endParaRPr lang="en-US" altLang="zh-CN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2600"/>
                  </a:lnSpc>
                </a:pP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是（</a:t>
                </a:r>
                <a:r>
                  <a:rPr lang="en-US" altLang="zh-CN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未画出磁感线</a:t>
                </a: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 (</a:t>
                </a:r>
                <a:r>
                  <a:rPr lang="en-US" altLang="zh-CN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/>
              </a:p>
            </p:txBody>
          </p:sp>
        </mc:Choice>
        <mc:Fallback>
          <p:sp>
            <p:nvSpPr>
              <p:cNvPr id="2" name="QC_4_BD.3_1#7b3b9c93a?vcp=1&amp;vis=1&amp;pid=28a7fe725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410787"/>
                <a:ext cx="8064504" cy="1320800"/>
              </a:xfrm>
              <a:prstGeom prst="rect">
                <a:avLst/>
              </a:prstGeom>
              <a:blipFill rotWithShape="1">
                <a:blip r:embed="rId6"/>
                <a:stretch>
                  <a:fillRect l="-5" t="-44" r="-499" b="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C_4_BD.3_1#7b3b9c93a?vcp=1&amp;vis=1&amp;pid=28a7fe725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952" y="359987"/>
            <a:ext cx="1147403" cy="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4" name="QC_4_AN.4_1#7b3b9c93a.bracket?vcp=1&amp;vis=1&amp;pid=28a7fe725&amp;color=0,0,0&amp;vpa=2&amp;vtp=1" title=""/>
          <p:cNvSpPr/>
          <p:nvPr>
            <p:custDataLst>
              <p:tags r:id="rId9"/>
            </p:custDataLst>
          </p:nvPr>
        </p:nvSpPr>
        <p:spPr>
          <a:xfrm>
            <a:off x="2837402" y="1402403"/>
            <a:ext cx="319088" cy="3175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2500"/>
              </a:lnSpc>
            </a:pPr>
            <a:r>
              <a:rPr lang="en-US" altLang="zh-CN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/>
          </a:p>
        </p:txBody>
      </p:sp>
      <p:pic>
        <p:nvPicPr>
          <p:cNvPr id="5" name="QC_4_BD.3_3#7b3b9c93a?htil=1&amp;vcp=1&amp;vis=1&amp;pid=28a7fe725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1368" y="1860616"/>
            <a:ext cx="150876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C_4_BD.3_4#7b3b9c93a?htil=1&amp;vcp=1&amp;vis=1&amp;pid=28a7fe725&amp;color=0,0,0&amp;tib=255,255,255&amp;vtp=1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5312" y="1915481"/>
            <a:ext cx="1335024" cy="12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4_BD.3_5#7b3b9c93a.choices?vcp=1&amp;vis=1&amp;pid=28a7fe725&amp;color=0,0,0&amp;vtp=1&amp;bbb=1" title=""/>
          <p:cNvSpPr/>
          <p:nvPr>
            <p:custDataLst>
              <p:tags r:id="rId14"/>
            </p:custDataLst>
          </p:nvPr>
        </p:nvSpPr>
        <p:spPr>
          <a:xfrm>
            <a:off x="539496" y="3270316"/>
            <a:ext cx="8064504" cy="11811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93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066290"/>
                <a:tab pos="4107815"/>
                <a:tab pos="6149340"/>
              </a:tabLst>
              <a:defRPr/>
            </a:pPr>
            <a:r>
              <a:rPr lang="en-US" altLang="zh-CN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45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52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8" name="QC_4_BD.3_5#7b3b9c93a.choice_image?vcp=1&amp;vis=1&amp;pid=28a7fe725&amp;color=0,0,0&amp;tib=255,255,255&amp;iip=2&amp;vtp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079" y="3288604"/>
            <a:ext cx="1069848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QC_4_BD.3_5#7b3b9c93a.choice_image?vcp=1&amp;vis=1&amp;pid=28a7fe725&amp;color=0,0,0&amp;tib=255,255,255&amp;iip=3&amp;vtp=1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7448" y="3288604"/>
            <a:ext cx="1051560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QC_4_BD.3_5#7b3b9c93a.choice_image?vcp=1&amp;vis=1&amp;pid=28a7fe725&amp;color=0,0,0&amp;tib=255,255,255&amp;iip=4&amp;vtp=1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5257" y="3288604"/>
            <a:ext cx="1078992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11" name="QC_4_BD.3_5#7b3b9c93a.choice_image?vcp=1&amp;vis=1&amp;pid=28a7fe725&amp;color=0,0,0&amp;tib=255,255,255&amp;iip=5&amp;vtp=1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9134" y="3288604"/>
            <a:ext cx="1115568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12" name="object 54" title="">
            <a:hlinkClick r:id="rId24" action="ppaction://hlinksldjump"/>
          </p:cNvPr>
          <p:cNvSpPr/>
          <p:nvPr>
            <p:custDataLst>
              <p:tags r:id="rId2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5_1#32e283bac?vcp=1&amp;vis=1&amp;pid=28a7fe725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359987"/>
                <a:ext cx="8064504" cy="2895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8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3.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某个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LED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发光的颜色与通过它的电流方向关系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如图甲所示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，图乙是两种不同安装方式的电动机，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每个电动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机的两个铜半环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E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F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跟线圈两端相连，可随线圈一起转动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两半环中间断开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，彼此绝缘；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D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是电刷，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它们分别跟两个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半环接触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，使电源和线圈组成闭合电路。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下列分析正确的是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8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5_1#32e283bac?vcp=1&amp;vis=1&amp;pid=28a7fe725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359987"/>
                <a:ext cx="8064504" cy="2895600"/>
              </a:xfrm>
              <a:prstGeom prst="rect">
                <a:avLst/>
              </a:prstGeom>
              <a:blipFill rotWithShape="1">
                <a:blip r:embed="rId6"/>
                <a:stretch>
                  <a:fillRect l="-5" t="-20" r="-397" b="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QC_4_BD.5_1#32e283bac?vcp=1&amp;vis=1&amp;pid=28a7fe725&amp;color=0,0,0&amp;tib=255,255,255&amp;iip=6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816" y="385577"/>
            <a:ext cx="1335024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C_4_BD.5_3#32e283bac?htil=1&amp;vcp=1&amp;vis=1&amp;pid=28a7fe725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816" y="3328739"/>
            <a:ext cx="1197864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C_4_BD.5_4#32e283bac?htil=1&amp;vcp=1&amp;vis=1&amp;pid=28a7fe725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2120" y="3347027"/>
            <a:ext cx="2112264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4_BD.7_1#32e283bac.choices?vcp=1&amp;vis=1&amp;pid=28a7fe725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1109102"/>
                <a:ext cx="8065008" cy="2794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A.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线圈连续转动是靠电流做功实现的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B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电动机通电后不转，一定是电路断路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C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线圈1、2中均产生感应电流，线圈1、2的转动方向相反</a:t>
                </a:r>
                <a:endParaRPr lang="en-US" altLang="zh-CN" sz="2400"/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D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线圈1、2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由图示位置转动</a:t>
                </a:r>
                <a14:m>
                  <m:oMathPara>
                    <m:oMathParaPr>
                      <m:jc/>
                    </m:oMathParaPr>
                    <m:oMath>
                      <m:sSup>
                        <m:sSup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180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r>
                  <a:rPr lang="en-US" altLang="zh-CN" sz="100" b="0" i="0" kern="0" spc="-9990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后，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垂直于磁体外部磁感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线的线圈的边的受力方向均发生改变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4_BD.7_1#32e283bac.choices?vcp=1&amp;vis=1&amp;pid=28a7fe725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1109102"/>
                <a:ext cx="8065008" cy="2794000"/>
              </a:xfrm>
              <a:prstGeom prst="rect">
                <a:avLst/>
              </a:prstGeom>
              <a:blipFill rotWithShape="1">
                <a:blip r:embed="rId6"/>
                <a:stretch>
                  <a:fillRect l="-5" t="-14" r="3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6_1#32e283bac.bracket?vcp=1&amp;vis=1&amp;pid=28a7fe725&amp;color=0,0,0&amp;vpa=3&amp;vtp=1&amp;answeroption=D" title=""/>
          <p:cNvSpPr txBox="1"/>
          <p:nvPr>
            <p:custDataLst>
              <p:tags r:id="rId7"/>
            </p:custDataLst>
          </p:nvPr>
        </p:nvSpPr>
        <p:spPr>
          <a:xfrm>
            <a:off x="412496" y="2882022"/>
            <a:ext cx="474489" cy="5693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zh-CN" altLang="en-US" sz="3700" b="1" smtClean="0">
                <a:solidFill>
                  <a:srgbClr val="C00000"/>
                </a:solidFill>
                <a:latin typeface="华文细黑" panose="02010600040101010101" pitchFamily="2" charset="-122"/>
              </a:rPr>
              <a:t>√</a:t>
            </a:r>
            <a:endParaRPr lang="zh-CN" altLang="en-US" sz="3700" b="1">
              <a:solidFill>
                <a:srgbClr val="C00000"/>
              </a:solidFill>
              <a:latin typeface="华文细黑" panose="02010600040101010101" pitchFamily="2" charset="-122"/>
            </a:endParaRPr>
          </a:p>
        </p:txBody>
      </p:sp>
      <p:sp>
        <p:nvSpPr>
          <p:cNvPr id="4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8_1#5537c9eab?iti=1&amp;htil=4&amp;vcp=1&amp;vis=1&amp;pid=28a7fe725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2520" y="624190"/>
            <a:ext cx="1874520" cy="14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4_BD.8_2#5537c9eab?iti=1&amp;htil=4&amp;vcp=1&amp;vis=1&amp;pid=28a7fe725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899849" y="2168509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（第4题）</a:t>
            </a:r>
            <a:endParaRPr lang="en-US" altLang="zh-CN" sz="2400"/>
          </a:p>
        </p:txBody>
      </p:sp>
      <mc:AlternateContent>
        <mc:Choice Requires="a14">
          <p:sp>
            <p:nvSpPr>
              <p:cNvPr id="4" name="QB_4_BD.8_3#5537c9eab?htil=4&amp;sp=1&amp;vcp=1&amp;vis=1&amp;pid=28a7fe725&amp;color=0,0,0&amp;vtp=1&amp;bt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578469"/>
                <a:ext cx="605332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4.［2024·成都］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小张利用如图所示装置探究 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导体在磁场中产生电流的条件”，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闭合开关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后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，经过多次尝试，他发现导线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在磁场中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沿着竖直方向运动时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，导体中产生感应电流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4" name="QB_4_BD.8_3#5537c9eab?htil=4&amp;sp=1&amp;vcp=1&amp;vis=1&amp;pid=28a7fe725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578469"/>
                <a:ext cx="6053328" cy="2235200"/>
              </a:xfrm>
              <a:prstGeom prst="rect">
                <a:avLst/>
              </a:prstGeom>
              <a:blipFill rotWithShape="1">
                <a:blip r:embed="rId9"/>
                <a:stretch>
                  <a:fillRect l="-6" t="-28" r="-1853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QB_4_AN.9_1#5537c9eab.blank?vcp=1&amp;vis=1&amp;pid=28a7fe725&amp;color=0,0,0&amp;vpa=4&amp;vtp=1&amp;bbb=1" title=""/>
          <p:cNvSpPr/>
          <p:nvPr>
            <p:custDataLst>
              <p:tags r:id="rId10"/>
            </p:custDataLst>
          </p:nvPr>
        </p:nvSpPr>
        <p:spPr>
          <a:xfrm>
            <a:off x="2384964" y="2747175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发电机</a:t>
            </a:r>
            <a:endParaRPr lang="en-US" altLang="zh-CN" sz="2400"/>
          </a:p>
        </p:txBody>
      </p:sp>
      <p:sp>
        <p:nvSpPr>
          <p:cNvPr id="6" name="QB_4_AN.10_1#5537c9eab.blank?vcp=1&amp;vis=1&amp;pid=28a7fe725&amp;color=0,0,0&amp;vpa=5&amp;vtp=1&amp;bbb=1" title=""/>
          <p:cNvSpPr/>
          <p:nvPr>
            <p:custDataLst>
              <p:tags r:id="rId11"/>
            </p:custDataLst>
          </p:nvPr>
        </p:nvSpPr>
        <p:spPr>
          <a:xfrm>
            <a:off x="2689764" y="3864775"/>
            <a:ext cx="2659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使实验现象更明显</a:t>
            </a:r>
            <a:endParaRPr lang="en-US" altLang="zh-CN" sz="2400"/>
          </a:p>
        </p:txBody>
      </p:sp>
      <mc:AlternateContent>
        <mc:Choice Requires="a14">
          <p:sp>
            <p:nvSpPr>
              <p:cNvPr id="7" name="QB_4_BD.8_3#5537c9eab?htil=4&amp;sp=1&amp;vcp=1&amp;vis=1&amp;pid=28a7fe725&amp;color=0,0,0&amp;vtp=1&amp;bt=1&amp;bbb=1&amp;hb=1&amp;hs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39496" y="2775115"/>
                <a:ext cx="8064000" cy="16764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生产生活中的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选填“电热毯”“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发电机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”或“电动机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是利用该实验原理工作的。小张在实验中将导线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换成一个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线圈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其目的是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/>
              </a:p>
            </p:txBody>
          </p:sp>
        </mc:Choice>
        <mc:Fallback>
          <p:sp>
            <p:nvSpPr>
              <p:cNvPr id="7" name="QB_4_BD.8_3#5537c9eab?htil=4&amp;sp=1&amp;vcp=1&amp;vis=1&amp;pid=28a7fe725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39496" y="2775115"/>
                <a:ext cx="8064000" cy="1676400"/>
              </a:xfrm>
              <a:prstGeom prst="rect">
                <a:avLst/>
              </a:prstGeom>
              <a:blipFill rotWithShape="1">
                <a:blip r:embed="rId14"/>
                <a:stretch>
                  <a:fillRect l="-5" t="-10" r="-1820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4_BD.11_1#06d5d83aa?iti=2&amp;htil=5&amp;vcp=1&amp;vis=1&amp;pid=28a7fe725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4462" y="372687"/>
            <a:ext cx="1134372" cy="5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4_BD.11_2#06d5d83aa?iti=2&amp;htil=5&amp;vcp=1&amp;vis=1&amp;pid=28a7fe725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861717" y="1024859"/>
            <a:ext cx="1439862" cy="40773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（第5题）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4" name="QB_4_BD.11_3#06d5d83aa?htil=5&amp;vcp=1&amp;vis=1&amp;pid=28a7fe725&amp;color=0,0,0&amp;vtp=1&amp;bbb=1&amp;hb=1&amp;hs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539496" y="359987"/>
                <a:ext cx="5961888" cy="1778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35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5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.</a:t>
                </a:r>
                <a:r>
                  <a:rPr lang="en-US" altLang="zh-CN" sz="255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900" b="0" i="0" kern="0" smtClean="0">
                    <a:solidFill>
                      <a:srgbClr val="FFFFFF"/>
                    </a:solidFill>
                    <a:latin typeface="宋体" panose="02010600030101010101" pitchFamily="2" charset="-122"/>
                    <a:ea typeface="微软雅黑" panose="020b0503020204020204" charset="-122"/>
                    <a:cs typeface="Times New Roman" panose="02020603050405020304" pitchFamily="34" charset="-120"/>
                  </a:rPr>
                  <a:t>               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将两块磁体分别吸在干电池的正负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极上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，使两个磁体的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N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极都向外，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构成了一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个可以在平面上滚动的滚轮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。如图所示，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将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锡箔纸平铺在水平桌面上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再将滚轮轻轻放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4" name="QB_4_BD.11_3#06d5d83aa?htil=5&amp;vcp=1&amp;vis=1&amp;pid=28a7fe725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539496" y="359987"/>
                <a:ext cx="5961888" cy="1778000"/>
              </a:xfrm>
              <a:prstGeom prst="rect">
                <a:avLst/>
              </a:prstGeom>
              <a:blipFill rotWithShape="1">
                <a:blip r:embed="rId9"/>
                <a:stretch>
                  <a:fillRect l="-6" t="-32" r="-1103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QB_4_BD.11_3#06d5d83aa?htil=5&amp;vcp=1&amp;vis=1&amp;pid=28a7fe725&amp;color=0,0,0&amp;tib=255,255,255&amp;iip=7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72" y="359987"/>
            <a:ext cx="1124712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mc:AlternateContent>
        <mc:Choice Requires="a14">
          <p:sp>
            <p:nvSpPr>
              <p:cNvPr id="6" name="QB_4_AN.12_1#06d5d83aa.blank?vcp=1&amp;vis=1&amp;pid=28a7fe725&amp;color=0,0,0&amp;vpa=6&amp;vtp=1&amp;bbb=1" title=""/>
              <p:cNvSpPr/>
              <p:nvPr>
                <p:custDataLst>
                  <p:tags r:id="rId12"/>
                </p:custDataLst>
              </p:nvPr>
            </p:nvSpPr>
            <p:spPr>
              <a:xfrm>
                <a:off x="5744909" y="2612649"/>
                <a:ext cx="865251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6" name="QB_4_AN.12_1#06d5d83aa.blank?vcp=1&amp;vis=1&amp;pid=28a7fe725&amp;color=0,0,0&amp;vpa=6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5744909" y="2612649"/>
                <a:ext cx="865251" cy="368300"/>
              </a:xfrm>
              <a:prstGeom prst="rect">
                <a:avLst/>
              </a:prstGeom>
              <a:blipFill rotWithShape="1">
                <a:blip r:embed="rId14"/>
                <a:stretch>
                  <a:fillRect l="-7" t="-6622" r="51" b="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B_4_AN.13_1#06d5d83aa.blank?vcp=1&amp;vis=1&amp;pid=28a7fe725&amp;color=0,0,0&amp;vpa=7&amp;vtp=1&amp;bbb=1" title=""/>
          <p:cNvSpPr/>
          <p:nvPr>
            <p:custDataLst>
              <p:tags r:id="rId15"/>
            </p:custDataLst>
          </p:nvPr>
        </p:nvSpPr>
        <p:spPr>
          <a:xfrm>
            <a:off x="1775364" y="3489321"/>
            <a:ext cx="11350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电动机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8" name="QB_4_AN.14_1#06d5d83aa.blank?vcp=1&amp;vis=1&amp;pid=28a7fe725&amp;color=0,0,0&amp;vpa=8&amp;vtp=1&amp;bbb=1" title=""/>
          <p:cNvSpPr/>
          <p:nvPr>
            <p:custDataLst>
              <p:tags r:id="rId16"/>
            </p:custDataLst>
          </p:nvPr>
        </p:nvSpPr>
        <p:spPr>
          <a:xfrm>
            <a:off x="556165" y="4378322"/>
            <a:ext cx="4792663" cy="431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4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将滚轮左右换个方向</a:t>
            </a: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（合理即可）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9" name="QB_4_BD.11_3#06d5d83aa?htil=5&amp;vcp=1&amp;vis=1&amp;pid=28a7fe725&amp;color=0,0,0&amp;vtp=1&amp;bbb=1&amp;hb=1&amp;hs=1" title=""/>
              <p:cNvSpPr/>
              <p:nvPr>
                <p:custDataLst>
                  <p:tags r:id="rId17"/>
                </p:custDataLst>
              </p:nvPr>
            </p:nvSpPr>
            <p:spPr>
              <a:xfrm>
                <a:off x="539496" y="2188333"/>
                <a:ext cx="8064000" cy="2667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在锡箔纸上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，这时锡箔纸、磁体、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干电池就构成了闭合电路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形成电流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电流在锡箔纸上的方向是从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或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“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到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”），此时滚轮立刻开始向前滚动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；滚轮能够滚动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其原理与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选填“发电机”或“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电动机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”）相同；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若让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滚轮向相反的方向滚动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请写出一种可行的做法：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35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________________________________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9" name="QB_4_BD.11_3#06d5d83aa?htil=5&amp;vcp=1&amp;vis=1&amp;pid=28a7fe725&amp;color=0,0,0&amp;vtp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8"/>
                </p:custDataLst>
              </p:nvPr>
            </p:nvSpPr>
            <p:spPr>
              <a:xfrm>
                <a:off x="539496" y="2188333"/>
                <a:ext cx="8064000" cy="2667000"/>
              </a:xfrm>
              <a:prstGeom prst="rect">
                <a:avLst/>
              </a:prstGeom>
              <a:blipFill rotWithShape="1">
                <a:blip r:embed="rId19"/>
                <a:stretch>
                  <a:fillRect l="-5" t="-5" r="6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54" title="">
            <a:hlinkClick r:id="rId21" action="ppaction://hlinksldjump"/>
          </p:cNvPr>
          <p:cNvSpPr/>
          <p:nvPr>
            <p:custDataLst>
              <p:tags r:id="rId2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Picture 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10464800" y="11963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  <p:bldP spid="8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7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15897" y="881684"/>
            <a:ext cx="448337" cy="3435941"/>
          </a:xfrm>
          <a:prstGeom prst="roundRect">
            <a:avLst/>
          </a:prstGeom>
          <a:solidFill>
            <a:srgbClr val="008080"/>
          </a:solidFill>
          <a:ln w="19050">
            <a:solidFill>
              <a:srgbClr val="008080"/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</a:rPr>
              <a:t>探究产生感应电流的条件</a:t>
            </a:r>
            <a:endParaRPr lang="zh-CN" altLang="en-US" sz="1950" b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26628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95941" y="903098"/>
            <a:ext cx="1272281" cy="7660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</a:rPr>
              <a:t>电磁感应现象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26629" name="文本框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954223" y="843132"/>
            <a:ext cx="1716711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形成闭合回路 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39" name="文本框 2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38913" y="3921819"/>
            <a:ext cx="947018" cy="76292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</a:rPr>
              <a:t>发电机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11" name="文本框 3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51890" y="3363686"/>
            <a:ext cx="4908381" cy="7629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交流电：电流大小、方向随时间周期性变化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47" name="文本框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62041" y="4408271"/>
            <a:ext cx="3649823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能量转化：机械能→电能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19" name="文本框 3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78116" y="1393984"/>
            <a:ext cx="4194334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部分导体在磁场中做切割磁感线运动</a:t>
            </a:r>
            <a:endParaRPr lang="zh-CN" altLang="en-US" sz="1950">
              <a:ea typeface="微软雅黑" panose="020b0503020204020204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11"/>
            </p:custDataLst>
          </p:nvPr>
        </p:nvGrpSpPr>
        <p:grpSpPr>
          <a:xfrm>
            <a:off x="1709738" y="1152525"/>
            <a:ext cx="410528" cy="3025140"/>
            <a:chOff x="3741" y="2400"/>
            <a:chExt cx="862" cy="5864"/>
          </a:xfrm>
        </p:grpSpPr>
        <p:cxnSp>
          <p:nvCxnSpPr>
            <p:cNvPr id="7" name="直接连接符 6"/>
            <p:cNvCxnSpPr/>
            <p:nvPr>
              <p:custDataLst>
                <p:tags r:id="rId12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3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4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15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 title=""/>
          <p:cNvGrpSpPr/>
          <p:nvPr>
            <p:custDataLst>
              <p:tags r:id="rId16"/>
            </p:custDataLst>
          </p:nvPr>
        </p:nvGrpSpPr>
        <p:grpSpPr>
          <a:xfrm>
            <a:off x="3581876" y="899160"/>
            <a:ext cx="261938" cy="818674"/>
            <a:chOff x="3741" y="2400"/>
            <a:chExt cx="862" cy="5864"/>
          </a:xfrm>
        </p:grpSpPr>
        <p:cxnSp>
          <p:nvCxnSpPr>
            <p:cNvPr id="4" name="直接连接符 3"/>
            <p:cNvCxnSpPr/>
            <p:nvPr>
              <p:custDataLst>
                <p:tags r:id="rId17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8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19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0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>
            <p:custDataLst>
              <p:tags r:id="rId21"/>
            </p:custDataLst>
          </p:nvPr>
        </p:nvGrpSpPr>
        <p:grpSpPr>
          <a:xfrm>
            <a:off x="3221831" y="3542824"/>
            <a:ext cx="261938" cy="1152525"/>
            <a:chOff x="3741" y="2400"/>
            <a:chExt cx="862" cy="5864"/>
          </a:xfrm>
        </p:grpSpPr>
        <p:cxnSp>
          <p:nvCxnSpPr>
            <p:cNvPr id="23" name="直接连接符 22"/>
            <p:cNvCxnSpPr/>
            <p:nvPr>
              <p:custDataLst>
                <p:tags r:id="rId22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23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4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5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框 2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155031" y="2260283"/>
            <a:ext cx="995839" cy="10884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950" b="0">
                <a:latin typeface="Times New Roman" panose="02020603050405020304" charset="0"/>
                <a:ea typeface="微软雅黑" panose="020b0503020204020204" charset="-122"/>
              </a:rPr>
              <a:t>动圈式话筒</a:t>
            </a:r>
            <a:endParaRPr lang="zh-CN" altLang="en-US" sz="1950" b="0"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28" name="文本框 3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539490" y="2005965"/>
            <a:ext cx="3301365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结构：膜片、永磁体、线圈</a:t>
            </a:r>
            <a:endParaRPr lang="zh-CN" altLang="en-US" sz="1950">
              <a:ea typeface="微软雅黑" panose="020b0503020204020204" charset="-122"/>
            </a:endParaRPr>
          </a:p>
        </p:txBody>
      </p:sp>
      <p:sp>
        <p:nvSpPr>
          <p:cNvPr id="29" name="文本框 3" title="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559969" y="2830354"/>
            <a:ext cx="3060859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  <a:sym typeface="+mn-ea"/>
              </a:rPr>
              <a:t>工作原理</a:t>
            </a:r>
            <a:r>
              <a:rPr lang="zh-CN" altLang="en-US" sz="1950">
                <a:ea typeface="微软雅黑" panose="020b0503020204020204" charset="-122"/>
              </a:rPr>
              <a:t>：电磁感应现象</a:t>
            </a:r>
            <a:endParaRPr lang="zh-CN" altLang="en-US" sz="1950">
              <a:ea typeface="微软雅黑" panose="020b0503020204020204" charset="-122"/>
            </a:endParaRPr>
          </a:p>
        </p:txBody>
      </p:sp>
      <p:grpSp>
        <p:nvGrpSpPr>
          <p:cNvPr id="30" name="组合 29" title=""/>
          <p:cNvGrpSpPr/>
          <p:nvPr>
            <p:custDataLst>
              <p:tags r:id="rId29"/>
            </p:custDataLst>
          </p:nvPr>
        </p:nvGrpSpPr>
        <p:grpSpPr>
          <a:xfrm>
            <a:off x="3209449" y="2185035"/>
            <a:ext cx="261938" cy="818674"/>
            <a:chOff x="3741" y="2400"/>
            <a:chExt cx="862" cy="5864"/>
          </a:xfrm>
        </p:grpSpPr>
        <p:cxnSp>
          <p:nvCxnSpPr>
            <p:cNvPr id="31" name="直接连接符 30"/>
            <p:cNvCxnSpPr/>
            <p:nvPr>
              <p:custDataLst>
                <p:tags r:id="rId30"/>
              </p:custDataLst>
            </p:nvPr>
          </p:nvCxnSpPr>
          <p:spPr>
            <a:xfrm>
              <a:off x="3741" y="5093"/>
              <a:ext cx="416" cy="28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31"/>
              </p:custDataLst>
            </p:nvPr>
          </p:nvCxnSpPr>
          <p:spPr>
            <a:xfrm>
              <a:off x="4157" y="8235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32"/>
              </p:custDataLst>
            </p:nvPr>
          </p:nvCxnSpPr>
          <p:spPr>
            <a:xfrm>
              <a:off x="4157" y="2411"/>
              <a:ext cx="44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33"/>
              </p:custDataLst>
            </p:nvPr>
          </p:nvCxnSpPr>
          <p:spPr>
            <a:xfrm flipH="1">
              <a:off x="4157" y="2400"/>
              <a:ext cx="0" cy="586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" title="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99974" y="3886200"/>
            <a:ext cx="2256473" cy="4332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40000"/>
                <a:lumOff val="60000"/>
              </a:schemeClr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buFont typeface="Arial" panose="020b0604020202020204" pitchFamily="34" charset="0"/>
              <a:buNone/>
              <a:defRPr sz="2400" b="0">
                <a:latin typeface="Times New Roman" panose="02020603050405020304" charset="0"/>
                <a:ea typeface="黑体" panose="02010609060101010101" charset="-122"/>
              </a:defRPr>
            </a:lvl1pPr>
          </a:lstStyle>
          <a:p>
            <a:r>
              <a:rPr lang="zh-CN" altLang="en-US" sz="1950">
                <a:ea typeface="微软雅黑" panose="020b0503020204020204" charset="-122"/>
              </a:rPr>
              <a:t>结构：定子、转子</a:t>
            </a:r>
            <a:endParaRPr lang="zh-CN" altLang="en-US" sz="1950"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1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6450806" cy="414020"/>
            <a:chOff x="0" y="623478"/>
            <a:chExt cx="7581672" cy="484440"/>
          </a:xfrm>
        </p:grpSpPr>
        <p:grpSp>
          <p:nvGrpSpPr>
            <p:cNvPr id="32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4" name="矩形 33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35" name="矩形 34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33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881" y="623478"/>
              <a:ext cx="680979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探究导体在磁场中运动时产生感应电流的条件</a:t>
              </a:r>
              <a:endPara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  <p:sp>
        <p:nvSpPr>
          <p:cNvPr id="25" name="文本框 24" title=""/>
          <p:cNvSpPr txBox="1"/>
          <p:nvPr>
            <p:custDataLst>
              <p:tags r:id="rId9"/>
            </p:custDataLst>
          </p:nvPr>
        </p:nvSpPr>
        <p:spPr>
          <a:xfrm>
            <a:off x="1383030" y="4051935"/>
            <a:ext cx="6587490" cy="1060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  <a:sym typeface="+mn-ea"/>
              </a:rPr>
              <a:t>利用磁场产生的电流叫作感应电流，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组成以</a:t>
            </a: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上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的电路，做各种尝试，看能否产生</a:t>
            </a:r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感应</a:t>
            </a:r>
            <a:r>
              <a:rPr lang="en-US" altLang="zh-CN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</a:gradFill>
              </a:rPr>
              <a:t>电流？</a:t>
            </a:r>
            <a:endParaRPr lang="en-US" altLang="zh-CN" sz="2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</a:gradFill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16430" y="615791"/>
            <a:ext cx="4718209" cy="3409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3923955" y="1491675"/>
            <a:ext cx="4686010" cy="2635880"/>
            <a:chOff x="5231940" y="1988900"/>
            <a:chExt cx="6248013" cy="3514507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231940" y="1988900"/>
              <a:ext cx="6248013" cy="3514507"/>
            </a:xfrm>
            <a:prstGeom prst="rect">
              <a:avLst/>
            </a:prstGeom>
            <a:ln w="28575">
              <a:solidFill>
                <a:srgbClr val="008080"/>
              </a:solidFill>
              <a:prstDash val="sysDot"/>
            </a:ln>
          </p:spPr>
        </p:pic>
        <p:cxnSp>
          <p:nvCxnSpPr>
            <p:cNvPr id="7" name="直接箭头连接符 6"/>
            <p:cNvCxnSpPr/>
            <p:nvPr>
              <p:custDataLst>
                <p:tags r:id="rId7"/>
              </p:custDataLst>
            </p:nvPr>
          </p:nvCxnSpPr>
          <p:spPr>
            <a:xfrm flipH="1">
              <a:off x="11136350" y="4316404"/>
              <a:ext cx="0" cy="706312"/>
            </a:xfrm>
            <a:prstGeom prst="straightConnector1">
              <a:avLst/>
            </a:prstGeom>
            <a:ln>
              <a:solidFill>
                <a:srgbClr val="008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11280360" y="4316404"/>
              <a:ext cx="0" cy="706312"/>
            </a:xfrm>
            <a:prstGeom prst="straightConnector1">
              <a:avLst/>
            </a:prstGeom>
            <a:ln>
              <a:solidFill>
                <a:srgbClr val="008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11" y="688020"/>
            <a:ext cx="2746605" cy="2610971"/>
          </a:xfrm>
          <a:prstGeom prst="rect">
            <a:avLst/>
          </a:prstGeom>
        </p:spPr>
      </p:pic>
      <p:sp>
        <p:nvSpPr>
          <p:cNvPr id="16" name="文本框 15" title=""/>
          <p:cNvSpPr txBox="1"/>
          <p:nvPr>
            <p:custDataLst>
              <p:tags r:id="rId11"/>
            </p:custDataLst>
          </p:nvPr>
        </p:nvSpPr>
        <p:spPr>
          <a:xfrm>
            <a:off x="678313" y="1539626"/>
            <a:ext cx="2102374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 b="1">
                <a:solidFill>
                  <a:srgbClr val="008080"/>
                </a:solidFill>
              </a:rPr>
              <a:t>导线运动情况：</a:t>
            </a:r>
            <a:endParaRPr lang="en-US" sz="2100" b="1">
              <a:solidFill>
                <a:srgbClr val="008080"/>
              </a:solidFill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2"/>
            </p:custDataLst>
          </p:nvPr>
        </p:nvSpPr>
        <p:spPr>
          <a:xfrm>
            <a:off x="1261871" y="2124869"/>
            <a:ext cx="1479281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0" b="1">
                <a:solidFill>
                  <a:schemeClr val="tx1"/>
                </a:solidFill>
              </a:rPr>
              <a:t>上下运动</a:t>
            </a:r>
            <a:endParaRPr lang="zh-CN" altLang="en-US" sz="2100" b="1">
              <a:solidFill>
                <a:schemeClr val="tx1"/>
              </a:solidFill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3"/>
            </p:custDataLst>
          </p:nvPr>
        </p:nvSpPr>
        <p:spPr>
          <a:xfrm>
            <a:off x="713726" y="2948339"/>
            <a:ext cx="2966434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 b="1">
                <a:solidFill>
                  <a:srgbClr val="008080"/>
                </a:solidFill>
              </a:rPr>
              <a:t>电流表指针摆动情况：</a:t>
            </a:r>
            <a:endParaRPr lang="en-US" sz="2100" b="1">
              <a:solidFill>
                <a:srgbClr val="008080"/>
              </a:solidFill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4"/>
            </p:custDataLst>
          </p:nvPr>
        </p:nvSpPr>
        <p:spPr>
          <a:xfrm>
            <a:off x="1502521" y="3601281"/>
            <a:ext cx="997980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 b="1">
                <a:solidFill>
                  <a:schemeClr val="tx1"/>
                </a:solidFill>
              </a:rPr>
              <a:t>不动</a:t>
            </a:r>
            <a:endParaRPr lang="en-US" sz="21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3923955" y="1491675"/>
            <a:ext cx="4686010" cy="2635880"/>
            <a:chOff x="5231940" y="1988900"/>
            <a:chExt cx="6248013" cy="3514507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231940" y="1988900"/>
              <a:ext cx="6248013" cy="3514507"/>
            </a:xfrm>
            <a:prstGeom prst="rect">
              <a:avLst/>
            </a:prstGeom>
            <a:ln w="28575">
              <a:solidFill>
                <a:srgbClr val="008080"/>
              </a:solidFill>
              <a:prstDash val="sysDot"/>
            </a:ln>
          </p:spPr>
        </p:pic>
        <p:cxnSp>
          <p:nvCxnSpPr>
            <p:cNvPr id="37" name="直接箭头连接符 36"/>
            <p:cNvCxnSpPr/>
            <p:nvPr>
              <p:custDataLst>
                <p:tags r:id="rId7"/>
              </p:custDataLst>
            </p:nvPr>
          </p:nvCxnSpPr>
          <p:spPr>
            <a:xfrm rot="-900000" flipH="1">
              <a:off x="9686675" y="4406524"/>
              <a:ext cx="0" cy="482421"/>
            </a:xfrm>
            <a:prstGeom prst="straightConnector1">
              <a:avLst/>
            </a:prstGeom>
            <a:ln>
              <a:solidFill>
                <a:srgbClr val="008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>
              <p:custDataLst>
                <p:tags r:id="rId8"/>
              </p:custDataLst>
            </p:nvPr>
          </p:nvCxnSpPr>
          <p:spPr>
            <a:xfrm rot="-900000" flipH="1" flipV="1">
              <a:off x="9830685" y="4406524"/>
              <a:ext cx="0" cy="482421"/>
            </a:xfrm>
            <a:prstGeom prst="straightConnector1">
              <a:avLst/>
            </a:prstGeom>
            <a:ln>
              <a:solidFill>
                <a:srgbClr val="008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11" y="688020"/>
            <a:ext cx="2746605" cy="2610971"/>
          </a:xfrm>
          <a:prstGeom prst="rect">
            <a:avLst/>
          </a:prstGeom>
        </p:spPr>
      </p:pic>
      <p:sp>
        <p:nvSpPr>
          <p:cNvPr id="42" name="文本框 41" title=""/>
          <p:cNvSpPr txBox="1"/>
          <p:nvPr>
            <p:custDataLst>
              <p:tags r:id="rId11"/>
            </p:custDataLst>
          </p:nvPr>
        </p:nvSpPr>
        <p:spPr>
          <a:xfrm>
            <a:off x="678313" y="1539626"/>
            <a:ext cx="2102374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 b="1">
                <a:solidFill>
                  <a:srgbClr val="008080"/>
                </a:solidFill>
              </a:rPr>
              <a:t>导线运动情况：</a:t>
            </a:r>
            <a:endParaRPr lang="en-US" sz="2100" b="1">
              <a:solidFill>
                <a:srgbClr val="008080"/>
              </a:solidFill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12"/>
            </p:custDataLst>
          </p:nvPr>
        </p:nvSpPr>
        <p:spPr>
          <a:xfrm>
            <a:off x="1261871" y="2192568"/>
            <a:ext cx="1479281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0" b="1">
                <a:solidFill>
                  <a:schemeClr val="tx1"/>
                </a:solidFill>
              </a:rPr>
              <a:t>前后运动</a:t>
            </a:r>
            <a:endParaRPr lang="zh-CN" altLang="en-US" sz="2100" b="1">
              <a:solidFill>
                <a:schemeClr val="tx1"/>
              </a:solidFill>
            </a:endParaRPr>
          </a:p>
        </p:txBody>
      </p:sp>
      <p:sp>
        <p:nvSpPr>
          <p:cNvPr id="53" name="文本框 52" title=""/>
          <p:cNvSpPr txBox="1"/>
          <p:nvPr>
            <p:custDataLst>
              <p:tags r:id="rId13"/>
            </p:custDataLst>
          </p:nvPr>
        </p:nvSpPr>
        <p:spPr>
          <a:xfrm>
            <a:off x="713726" y="2948339"/>
            <a:ext cx="2966434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 b="1">
                <a:solidFill>
                  <a:srgbClr val="008080"/>
                </a:solidFill>
              </a:rPr>
              <a:t>电流表指针摆动情况：</a:t>
            </a:r>
            <a:endParaRPr lang="en-US" sz="2100" b="1">
              <a:solidFill>
                <a:srgbClr val="008080"/>
              </a:solidFill>
            </a:endParaRPr>
          </a:p>
        </p:txBody>
      </p:sp>
      <p:sp>
        <p:nvSpPr>
          <p:cNvPr id="55" name="文本框 54" title=""/>
          <p:cNvSpPr txBox="1"/>
          <p:nvPr>
            <p:custDataLst>
              <p:tags r:id="rId14"/>
            </p:custDataLst>
          </p:nvPr>
        </p:nvSpPr>
        <p:spPr>
          <a:xfrm>
            <a:off x="1502521" y="3601281"/>
            <a:ext cx="997980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 b="1">
                <a:solidFill>
                  <a:schemeClr val="tx1"/>
                </a:solidFill>
              </a:rPr>
              <a:t>不动</a:t>
            </a:r>
            <a:endParaRPr lang="en-US" sz="21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3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3923955" y="1491674"/>
            <a:ext cx="4686009" cy="2635880"/>
            <a:chOff x="5231940" y="1988899"/>
            <a:chExt cx="6248012" cy="3514507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231940" y="1988899"/>
              <a:ext cx="6248012" cy="3514507"/>
            </a:xfrm>
            <a:prstGeom prst="rect">
              <a:avLst/>
            </a:prstGeom>
            <a:ln w="28575">
              <a:solidFill>
                <a:srgbClr val="008080"/>
              </a:solidFill>
              <a:prstDash val="sysDot"/>
            </a:ln>
          </p:spPr>
        </p:pic>
        <p:cxnSp>
          <p:nvCxnSpPr>
            <p:cNvPr id="21" name="直接箭头连接符 20"/>
            <p:cNvCxnSpPr/>
            <p:nvPr>
              <p:custDataLst>
                <p:tags r:id="rId7"/>
              </p:custDataLst>
            </p:nvPr>
          </p:nvCxnSpPr>
          <p:spPr>
            <a:xfrm rot="16200000" flipH="1">
              <a:off x="10330557" y="4758679"/>
              <a:ext cx="0" cy="706312"/>
            </a:xfrm>
            <a:prstGeom prst="straightConnector1">
              <a:avLst/>
            </a:prstGeom>
            <a:ln>
              <a:solidFill>
                <a:srgbClr val="008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>
              <p:custDataLst>
                <p:tags r:id="rId8"/>
              </p:custDataLst>
            </p:nvPr>
          </p:nvCxnSpPr>
          <p:spPr>
            <a:xfrm rot="16200000" flipH="1" flipV="1">
              <a:off x="10308660" y="4875969"/>
              <a:ext cx="0" cy="706312"/>
            </a:xfrm>
            <a:prstGeom prst="straightConnector1">
              <a:avLst/>
            </a:prstGeom>
            <a:ln>
              <a:solidFill>
                <a:srgbClr val="0080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8" y="627615"/>
            <a:ext cx="2786621" cy="2563691"/>
          </a:xfrm>
          <a:prstGeom prst="rect">
            <a:avLst/>
          </a:prstGeom>
        </p:spPr>
      </p:pic>
      <p:sp>
        <p:nvSpPr>
          <p:cNvPr id="29" name="文本框 28" title=""/>
          <p:cNvSpPr txBox="1"/>
          <p:nvPr>
            <p:custDataLst>
              <p:tags r:id="rId11"/>
            </p:custDataLst>
          </p:nvPr>
        </p:nvSpPr>
        <p:spPr>
          <a:xfrm>
            <a:off x="678313" y="1539626"/>
            <a:ext cx="2102374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 b="1">
                <a:solidFill>
                  <a:srgbClr val="008080"/>
                </a:solidFill>
              </a:rPr>
              <a:t>导线运动情况：</a:t>
            </a:r>
            <a:endParaRPr lang="en-US" sz="2100" b="1">
              <a:solidFill>
                <a:srgbClr val="008080"/>
              </a:solidFill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2"/>
            </p:custDataLst>
          </p:nvPr>
        </p:nvSpPr>
        <p:spPr>
          <a:xfrm>
            <a:off x="1261871" y="2192568"/>
            <a:ext cx="1479281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0" b="1">
                <a:solidFill>
                  <a:schemeClr val="tx1"/>
                </a:solidFill>
              </a:rPr>
              <a:t>左右运动</a:t>
            </a:r>
            <a:endParaRPr lang="zh-CN" altLang="en-US" sz="2100" b="1">
              <a:solidFill>
                <a:schemeClr val="tx1"/>
              </a:solidFill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13"/>
            </p:custDataLst>
          </p:nvPr>
        </p:nvSpPr>
        <p:spPr>
          <a:xfrm>
            <a:off x="713726" y="2948339"/>
            <a:ext cx="2966434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sz="2100" b="1">
                <a:solidFill>
                  <a:srgbClr val="008080"/>
                </a:solidFill>
              </a:rPr>
              <a:t>电流表指针摆动情况：</a:t>
            </a:r>
            <a:endParaRPr lang="en-US" sz="2100" b="1">
              <a:solidFill>
                <a:srgbClr val="008080"/>
              </a:solidFill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14"/>
            </p:custDataLst>
          </p:nvPr>
        </p:nvSpPr>
        <p:spPr>
          <a:xfrm>
            <a:off x="1502521" y="3601281"/>
            <a:ext cx="997980" cy="57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0" b="1">
                <a:solidFill>
                  <a:schemeClr val="tx1"/>
                </a:solidFill>
              </a:rPr>
              <a:t>摆</a:t>
            </a:r>
            <a:r>
              <a:rPr lang="en-US" sz="2100" b="1">
                <a:solidFill>
                  <a:schemeClr val="tx1"/>
                </a:solidFill>
              </a:rPr>
              <a:t>动</a:t>
            </a:r>
            <a:endParaRPr lang="en-US" sz="21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12" name="表格 11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676432" y="1109774"/>
          <a:ext cx="5791200" cy="2028825"/>
        </p:xfrm>
        <a:graphic>
          <a:graphicData uri="http://schemas.openxmlformats.org/drawingml/2006/table">
            <a:tbl>
              <a:tblPr firstRow="1" bandRow="1"/>
              <a:tblGrid>
                <a:gridCol w="2895600"/>
                <a:gridCol w="2895600"/>
              </a:tblGrid>
              <a:tr h="415925">
                <a:tc>
                  <a:txBody>
                    <a:bodyPr vert="horz" wrap="square"/>
                    <a:lstStyle/>
                    <a:p>
                      <a:pPr marL="0" marR="0" lvl="0" indent="0" algn="ctr" fontAlgn="base">
                        <a:lnSpc>
                          <a:spcPct val="100000"/>
                        </a:lnSpc>
                      </a:pPr>
                      <a:r>
                        <a:rPr lang="zh-CN" altLang="en-US" sz="2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导线运动情况</a:t>
                      </a:r>
                      <a:endParaRPr lang="zh-CN" altLang="en-US" sz="2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fontAlgn="base">
                        <a:lnSpc>
                          <a:spcPct val="100000"/>
                        </a:lnSpc>
                      </a:pPr>
                      <a:r>
                        <a:rPr lang="zh-CN" altLang="en-US" sz="2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电流表指针摆动情况</a:t>
                      </a:r>
                      <a:endParaRPr lang="zh-CN" altLang="en-US" sz="2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008080"/>
                    </a:solidFill>
                  </a:tcPr>
                </a:tc>
              </a:tr>
              <a:tr h="537845">
                <a:tc>
                  <a:txBody>
                    <a:bodyPr vert="horz" wrap="square"/>
                    <a:lstStyle/>
                    <a:p>
                      <a:pPr marL="0" marR="0" lvl="0" indent="0" algn="ctr" fontAlgn="base">
                        <a:lnSpc>
                          <a:spcPct val="100000"/>
                        </a:lnSpc>
                      </a:pPr>
                      <a:endParaRPr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fontAlgn="base">
                        <a:lnSpc>
                          <a:spcPct val="100000"/>
                        </a:lnSpc>
                      </a:pPr>
                      <a:endParaRPr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7210">
                <a:tc>
                  <a:txBody>
                    <a:bodyPr vert="horz" wrap="square"/>
                    <a:lstStyle/>
                    <a:p>
                      <a:pPr marL="0" marR="0" lvl="0" indent="0" algn="ctr" fontAlgn="base">
                        <a:lnSpc>
                          <a:spcPct val="100000"/>
                        </a:lnSpc>
                      </a:pPr>
                      <a:endParaRPr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fontAlgn="base">
                        <a:lnSpc>
                          <a:spcPct val="100000"/>
                        </a:lnSpc>
                      </a:pPr>
                      <a:endParaRPr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7845">
                <a:tc>
                  <a:txBody>
                    <a:bodyPr vert="horz" wrap="square"/>
                    <a:lstStyle/>
                    <a:p>
                      <a:pPr marL="0" marR="0" lvl="0" indent="0" algn="ctr" fontAlgn="base">
                        <a:lnSpc>
                          <a:spcPct val="100000"/>
                        </a:lnSpc>
                      </a:pPr>
                      <a:endParaRPr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fontAlgn="base">
                        <a:lnSpc>
                          <a:spcPct val="100000"/>
                        </a:lnSpc>
                      </a:pPr>
                      <a:endParaRPr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文本框 16" title=""/>
          <p:cNvSpPr txBox="1"/>
          <p:nvPr>
            <p:custDataLst>
              <p:tags r:id="rId5"/>
            </p:custDataLst>
          </p:nvPr>
        </p:nvSpPr>
        <p:spPr>
          <a:xfrm>
            <a:off x="2565520" y="1649458"/>
            <a:ext cx="1268118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b="0" u="none" spc="0">
                <a:latin typeface="微软雅黑" panose="020b0503020204020204" charset="-122"/>
                <a:ea typeface="微软雅黑" panose="020b0503020204020204" charset="-122"/>
              </a:rPr>
              <a:t>上下运动</a:t>
            </a:r>
            <a:endParaRPr lang="en-US" sz="2100" b="0" u="none" spc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6"/>
            </p:custDataLst>
          </p:nvPr>
        </p:nvSpPr>
        <p:spPr>
          <a:xfrm>
            <a:off x="5706079" y="1649458"/>
            <a:ext cx="750213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b="0" u="none" spc="0">
                <a:latin typeface="微软雅黑" panose="020b0503020204020204" charset="-122"/>
                <a:ea typeface="微软雅黑" panose="020b0503020204020204" charset="-122"/>
              </a:rPr>
              <a:t>不动</a:t>
            </a:r>
            <a:endParaRPr lang="en-US" sz="2100" b="0" u="none" spc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7"/>
            </p:custDataLst>
          </p:nvPr>
        </p:nvSpPr>
        <p:spPr>
          <a:xfrm>
            <a:off x="2587184" y="2162031"/>
            <a:ext cx="1268118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100" b="0" u="none" spc="0">
                <a:latin typeface="微软雅黑" panose="020b0503020204020204" charset="-122"/>
                <a:ea typeface="微软雅黑" panose="020b0503020204020204" charset="-122"/>
              </a:rPr>
              <a:t>前后</a:t>
            </a:r>
            <a:r>
              <a:rPr lang="en-US" sz="2100" b="0" u="none" spc="0"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lang="en-US" sz="2100" b="0" u="none" spc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8"/>
            </p:custDataLst>
          </p:nvPr>
        </p:nvSpPr>
        <p:spPr>
          <a:xfrm>
            <a:off x="5708070" y="2150311"/>
            <a:ext cx="750213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不</a:t>
            </a:r>
            <a:r>
              <a:rPr lang="en-US" sz="2100" b="0" u="none" spc="0">
                <a:latin typeface="微软雅黑" panose="020b0503020204020204" charset="-122"/>
                <a:ea typeface="微软雅黑" panose="020b0503020204020204" charset="-122"/>
              </a:rPr>
              <a:t>动</a:t>
            </a:r>
            <a:endParaRPr lang="en-US" sz="2100" b="0" u="none" spc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9"/>
            </p:custDataLst>
          </p:nvPr>
        </p:nvSpPr>
        <p:spPr>
          <a:xfrm>
            <a:off x="2587184" y="2672156"/>
            <a:ext cx="1268118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b="0" u="none" spc="0">
                <a:latin typeface="微软雅黑" panose="020b0503020204020204" charset="-122"/>
                <a:ea typeface="微软雅黑" panose="020b0503020204020204" charset="-122"/>
              </a:rPr>
              <a:t>左右运动</a:t>
            </a:r>
            <a:endParaRPr lang="en-US" sz="2100" b="0" u="none" spc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0"/>
            </p:custDataLst>
          </p:nvPr>
        </p:nvSpPr>
        <p:spPr>
          <a:xfrm>
            <a:off x="5717867" y="2697465"/>
            <a:ext cx="858220" cy="4038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100" b="0" u="none" spc="0">
                <a:latin typeface="微软雅黑" panose="020b0503020204020204" charset="-122"/>
                <a:ea typeface="微软雅黑" panose="020b0503020204020204" charset="-122"/>
              </a:rPr>
              <a:t>摆动</a:t>
            </a:r>
            <a:endParaRPr lang="en-US" sz="2100" b="0" u="none" spc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1"/>
            </p:custDataLst>
          </p:nvPr>
        </p:nvSpPr>
        <p:spPr>
          <a:xfrm>
            <a:off x="1007752" y="3552611"/>
            <a:ext cx="7452518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marR="0" lvl="0" indent="0">
              <a:lnSpc>
                <a:spcPct val="125000"/>
              </a:lnSpc>
              <a:defRPr sz="2800" b="0" u="none" spc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100"/>
              <a:t>如果把磁感线想象成一根根实实在在的线，把导线想象成一把刀，你能说出磁场产生电流的条件吗？</a:t>
            </a:r>
            <a:endParaRPr lang="en-US" sz="2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784139" cy="414020"/>
            <a:chOff x="0" y="623478"/>
            <a:chExt cx="4447521" cy="484440"/>
          </a:xfrm>
        </p:grpSpPr>
        <p:grpSp>
          <p:nvGrpSpPr>
            <p:cNvPr id="2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电磁感应现象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4" name="文本框 23" title=""/>
          <p:cNvSpPr txBox="1"/>
          <p:nvPr>
            <p:custDataLst>
              <p:tags r:id="rId8"/>
            </p:custDataLst>
          </p:nvPr>
        </p:nvSpPr>
        <p:spPr>
          <a:xfrm>
            <a:off x="899636" y="887254"/>
            <a:ext cx="7165658" cy="154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当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闭合电路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中的一部分导体在磁场中做</a:t>
            </a:r>
            <a:r>
              <a:rPr lang="zh-CN" altLang="en-US" sz="2100" b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切割磁感线运动</a:t>
            </a: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时，电路中会产生感应电流，这种现象称为电磁感应。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 b="0">
                <a:latin typeface="微软雅黑" panose="020b0503020204020204" charset="-122"/>
                <a:ea typeface="微软雅黑" panose="020b0503020204020204" charset="-122"/>
              </a:rPr>
              <a:t>在电磁感应现象中，机械能转化为电能。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41" y="2409739"/>
            <a:ext cx="2931610" cy="2295013"/>
          </a:xfrm>
          <a:prstGeom prst="rect">
            <a:avLst/>
          </a:prstGeom>
        </p:spPr>
      </p:pic>
      <p:sp>
        <p:nvSpPr>
          <p:cNvPr id="25" name="文本框 24" title=""/>
          <p:cNvSpPr txBox="1"/>
          <p:nvPr>
            <p:custDataLst>
              <p:tags r:id="rId11"/>
            </p:custDataLst>
          </p:nvPr>
        </p:nvSpPr>
        <p:spPr>
          <a:xfrm>
            <a:off x="958608" y="2753592"/>
            <a:ext cx="3721400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100" b="1" noProof="1">
                <a:solidFill>
                  <a:srgbClr val="008080"/>
                </a:solidFill>
                <a:latin typeface="Times New Roman" panose="02020603050405020304" charset="0"/>
                <a:cs typeface="Times New Roman" panose="02020603050405020304" charset="0"/>
              </a:rPr>
              <a:t>导体中产生感应电流的条件：</a:t>
            </a:r>
            <a:endParaRPr lang="zh-CN" altLang="en-US" sz="2100" b="1" noProof="1">
              <a:solidFill>
                <a:srgbClr val="00808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100" noProof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1.</a:t>
            </a:r>
            <a:r>
              <a:rPr lang="zh-CN" altLang="en-US" sz="2100" noProof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电路闭合。</a:t>
            </a:r>
            <a:endParaRPr lang="zh-CN" altLang="en-US" sz="2100" noProof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100" noProof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2.</a:t>
            </a:r>
            <a:r>
              <a:rPr lang="zh-CN" altLang="en-US" sz="2100" noProof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部分导体在磁场中做切割</a:t>
            </a:r>
            <a:endParaRPr lang="zh-CN" altLang="en-US" sz="2100" noProof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100" noProof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磁感线的运动。</a:t>
            </a:r>
            <a:endParaRPr lang="zh-CN" altLang="en-US" sz="2100" noProof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4" name="图片 2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duotone>
              <a:prstClr val="black"/>
              <a:schemeClr val="bg1">
                <a:lumMod val="8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902"/>
          <a:stretch>
            <a:fillRect/>
          </a:stretch>
        </p:blipFill>
        <p:spPr>
          <a:xfrm>
            <a:off x="1277771" y="2301731"/>
            <a:ext cx="6456224" cy="1554033"/>
          </a:xfrm>
          <a:prstGeom prst="rect">
            <a:avLst/>
          </a:prstGeom>
        </p:spPr>
      </p:pic>
      <p:sp>
        <p:nvSpPr>
          <p:cNvPr id="2" name="Text Box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01553" y="884879"/>
            <a:ext cx="7290506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ts val="50"/>
              </a:spcBef>
            </a:pPr>
            <a:r>
              <a:rPr lang="zh-CN" altLang="en-US" sz="2100" b="0">
                <a:solidFill>
                  <a:srgbClr val="0D0D0D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如图导体</a:t>
            </a:r>
            <a:r>
              <a:rPr lang="en-US" altLang="zh-CN" sz="2100" b="0">
                <a:solidFill>
                  <a:srgbClr val="0D0D0D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ab</a:t>
            </a:r>
            <a:r>
              <a:rPr lang="zh-CN" altLang="en-US" sz="2100" b="0">
                <a:solidFill>
                  <a:srgbClr val="0D0D0D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如箭头方向运动，下列四种情况下导体中有感应电流产生的是（       ）</a:t>
            </a:r>
            <a:endParaRPr lang="zh-CN" altLang="en-US" sz="2100" b="0">
              <a:solidFill>
                <a:srgbClr val="0D0D0D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5" name="Group 6" title=""/>
          <p:cNvGrpSpPr/>
          <p:nvPr>
            <p:custDataLst>
              <p:tags r:id="rId7"/>
            </p:custDataLst>
          </p:nvPr>
        </p:nvGrpSpPr>
        <p:grpSpPr>
          <a:xfrm>
            <a:off x="1178327" y="2719041"/>
            <a:ext cx="400050" cy="460772"/>
            <a:chExt cx="336" cy="387"/>
          </a:xfrm>
        </p:grpSpPr>
        <p:sp>
          <p:nvSpPr>
            <p:cNvPr id="13" name="Oval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0" y="48"/>
              <a:ext cx="288" cy="2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00">
                <a:latin typeface="Tahoma" panose="020b0604030504040204" pitchFamily="34" charset="0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0" y="0"/>
              <a:ext cx="336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003300"/>
                  </a:solidFill>
                  <a:latin typeface="Times New Roman" panose="02020603050405020304" charset="0"/>
                </a:rPr>
                <a:t>A</a:t>
              </a:r>
              <a:endParaRPr lang="en-US" altLang="zh-CN" sz="2400" b="1">
                <a:solidFill>
                  <a:srgbClr val="003300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6" name="Group 9" title=""/>
          <p:cNvGrpSpPr/>
          <p:nvPr>
            <p:custDataLst>
              <p:tags r:id="rId10"/>
            </p:custDataLst>
          </p:nvPr>
        </p:nvGrpSpPr>
        <p:grpSpPr>
          <a:xfrm>
            <a:off x="4364439" y="2790478"/>
            <a:ext cx="400050" cy="460772"/>
            <a:chExt cx="336" cy="387"/>
          </a:xfrm>
        </p:grpSpPr>
        <p:sp>
          <p:nvSpPr>
            <p:cNvPr id="11" name="Oval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48"/>
              <a:ext cx="288" cy="2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00">
                <a:latin typeface="Tahoma" panose="020b0604030504040204" pitchFamily="34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0"/>
              <a:ext cx="336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003300"/>
                  </a:solidFill>
                  <a:latin typeface="Times New Roman" panose="02020603050405020304" charset="0"/>
                </a:rPr>
                <a:t>A</a:t>
              </a:r>
              <a:endParaRPr lang="en-US" altLang="zh-CN" sz="2400" b="1">
                <a:solidFill>
                  <a:srgbClr val="003300"/>
                </a:solidFill>
                <a:latin typeface="Times New Roman" panose="02020603050405020304" charset="0"/>
              </a:endParaRPr>
            </a:p>
          </p:txBody>
        </p:sp>
      </p:grpSp>
      <p:grpSp>
        <p:nvGrpSpPr>
          <p:cNvPr id="7" name="Group 12" title=""/>
          <p:cNvGrpSpPr/>
          <p:nvPr>
            <p:custDataLst>
              <p:tags r:id="rId13"/>
            </p:custDataLst>
          </p:nvPr>
        </p:nvGrpSpPr>
        <p:grpSpPr>
          <a:xfrm>
            <a:off x="3378602" y="3361978"/>
            <a:ext cx="400050" cy="460772"/>
            <a:chExt cx="336" cy="387"/>
          </a:xfrm>
        </p:grpSpPr>
        <p:sp>
          <p:nvSpPr>
            <p:cNvPr id="9" name="Oval 1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0" y="48"/>
              <a:ext cx="288" cy="2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00">
                <a:latin typeface="Tahoma" panose="020b0604030504040204" pitchFamily="34" charset="0"/>
              </a:endParaRPr>
            </a:p>
          </p:txBody>
        </p:sp>
        <p:sp>
          <p:nvSpPr>
            <p:cNvPr id="10" name="Text Box 14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0" y="0"/>
              <a:ext cx="336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2400" b="1">
                  <a:solidFill>
                    <a:srgbClr val="003300"/>
                  </a:solidFill>
                  <a:latin typeface="Times New Roman" panose="02020603050405020304" charset="0"/>
                </a:rPr>
                <a:t>A</a:t>
              </a:r>
              <a:endParaRPr lang="en-US" altLang="zh-CN" sz="2400" b="1">
                <a:solidFill>
                  <a:srgbClr val="003300"/>
                </a:solidFill>
                <a:latin typeface="Times New Roman" panose="02020603050405020304" charset="0"/>
              </a:endParaRPr>
            </a:p>
          </p:txBody>
        </p:sp>
      </p:grpSp>
      <p:sp>
        <p:nvSpPr>
          <p:cNvPr id="8" name="未知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342633" y="3123854"/>
            <a:ext cx="14288" cy="208360"/>
          </a:xfrm>
          <a:custGeom>
            <a:gdLst>
              <a:gd name="T0" fmla="*/ 12 w 12"/>
              <a:gd name="T1" fmla="*/ 175 h 129"/>
              <a:gd name="T2" fmla="*/ 0 w 12"/>
              <a:gd name="T3" fmla="*/ 0 h 129"/>
              <a:gd name="T4" fmla="*/ 0 60000 65536"/>
              <a:gd name="T5" fmla="*/ 0 60000 65536"/>
              <a:gd name="T6" fmla="*/ 0 w 12"/>
              <a:gd name="T7" fmla="*/ 0 h 129"/>
              <a:gd name="T8" fmla="*/ 12 w 12"/>
              <a:gd name="T9" fmla="*/ 129 h 129"/>
            </a:gdLst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" h="129">
                <a:moveTo>
                  <a:pt x="12" y="129"/>
                </a:moveTo>
                <a:cubicBezTo>
                  <a:pt x="0" y="7"/>
                  <a:pt x="0" y="51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5" name="文本框 14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763923" y="1431758"/>
            <a:ext cx="55814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</a:rPr>
              <a:t>C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grpSp>
        <p:nvGrpSpPr>
          <p:cNvPr id="16" name="组合 9" title=""/>
          <p:cNvGrpSpPr/>
          <p:nvPr>
            <p:custDataLst>
              <p:tags r:id="rId18"/>
            </p:custDataLst>
          </p:nvPr>
        </p:nvGrpSpPr>
        <p:grpSpPr>
          <a:xfrm>
            <a:off x="-76200" y="303610"/>
            <a:ext cx="3784139" cy="414020"/>
            <a:chOff x="0" y="623478"/>
            <a:chExt cx="4447521" cy="484440"/>
          </a:xfrm>
        </p:grpSpPr>
        <p:grpSp>
          <p:nvGrpSpPr>
            <p:cNvPr id="17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71661" y="623478"/>
              <a:ext cx="3675860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>
                  <a:solidFill>
                    <a:srgbClr val="008080"/>
                  </a:solidFill>
                  <a:latin typeface="微软雅黑" panose="020b0503020204020204" charset="-122"/>
                </a:rPr>
                <a:t>练习</a:t>
              </a:r>
              <a:endParaRPr lang="zh-CN" altLang="en-US" sz="2100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" name="文本框 2" title=""/>
          <p:cNvSpPr txBox="1"/>
          <p:nvPr>
            <p:custDataLst>
              <p:tags r:id="rId23"/>
            </p:custDataLst>
          </p:nvPr>
        </p:nvSpPr>
        <p:spPr>
          <a:xfrm>
            <a:off x="1628644" y="3796557"/>
            <a:ext cx="4757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4"/>
            </p:custDataLst>
          </p:nvPr>
        </p:nvSpPr>
        <p:spPr>
          <a:xfrm>
            <a:off x="3315756" y="3820866"/>
            <a:ext cx="4757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5"/>
            </p:custDataLst>
          </p:nvPr>
        </p:nvSpPr>
        <p:spPr>
          <a:xfrm>
            <a:off x="4916340" y="3789921"/>
            <a:ext cx="4757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</a:rPr>
              <a:t>C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6"/>
            </p:custDataLst>
          </p:nvPr>
        </p:nvSpPr>
        <p:spPr>
          <a:xfrm>
            <a:off x="6806471" y="3789921"/>
            <a:ext cx="47576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0"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zh-CN" altLang="en-US" sz="2100" b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7"/>
            </p:custDataLst>
          </p:nvPr>
        </p:nvSpPr>
        <p:spPr>
          <a:xfrm>
            <a:off x="4786754" y="1431758"/>
            <a:ext cx="3186099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noProof="1">
                <a:solidFill>
                  <a:srgbClr val="C00000"/>
                </a:solidFill>
                <a:cs typeface="Times New Roman" panose="02020603050405020304" charset="0"/>
              </a:rPr>
              <a:t>导体中产生感应电流的条件：电路闭合；部分导体在磁场中做切割磁感线的运动。</a:t>
            </a:r>
            <a:endParaRPr lang="zh-CN" altLang="en-US" sz="1800" noProof="1">
              <a:solidFill>
                <a:srgbClr val="C00000"/>
              </a:solidFill>
              <a:cs typeface="Times New Roman" panose="02020603050405020304" charset="0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8"/>
            </p:custDataLst>
          </p:nvPr>
        </p:nvSpPr>
        <p:spPr>
          <a:xfrm>
            <a:off x="836962" y="4083855"/>
            <a:ext cx="1782275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noProof="1">
                <a:solidFill>
                  <a:srgbClr val="C00000"/>
                </a:solidFill>
                <a:cs typeface="Times New Roman" panose="02020603050405020304" charset="0"/>
              </a:rPr>
              <a:t>导体运动方向与磁感线平行，未切割磁感线</a:t>
            </a:r>
            <a:endParaRPr lang="zh-CN" altLang="en-US" sz="1800" noProof="1">
              <a:solidFill>
                <a:srgbClr val="C00000"/>
              </a:solidFill>
              <a:cs typeface="Times New Roman" panose="02020603050405020304" charset="0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29"/>
            </p:custDataLst>
          </p:nvPr>
        </p:nvSpPr>
        <p:spPr>
          <a:xfrm>
            <a:off x="2682307" y="4114031"/>
            <a:ext cx="1682133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noProof="1">
                <a:solidFill>
                  <a:srgbClr val="C00000"/>
                </a:solidFill>
                <a:cs typeface="Times New Roman" panose="02020603050405020304" charset="0"/>
              </a:rPr>
              <a:t>导体与磁感线平行，未切割磁感线</a:t>
            </a:r>
            <a:endParaRPr lang="zh-CN" altLang="en-US" sz="1800" noProof="1">
              <a:solidFill>
                <a:srgbClr val="C00000"/>
              </a:solidFill>
              <a:cs typeface="Times New Roman" panose="02020603050405020304" charset="0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30"/>
            </p:custDataLst>
          </p:nvPr>
        </p:nvSpPr>
        <p:spPr>
          <a:xfrm>
            <a:off x="6195271" y="4114031"/>
            <a:ext cx="1782275" cy="3683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noProof="1">
                <a:solidFill>
                  <a:srgbClr val="C00000"/>
                </a:solidFill>
                <a:cs typeface="Times New Roman" panose="02020603050405020304" charset="0"/>
              </a:rPr>
              <a:t>不是闭合电路</a:t>
            </a:r>
            <a:endParaRPr lang="zh-CN" altLang="en-US" sz="1800" noProof="1">
              <a:solidFill>
                <a:srgbClr val="C00000"/>
              </a:solidFill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/>
      <p:bldP spid="28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  <p:tag name="KSO_WM_UNIT_TABLE_BEAUTIFY" val="smartTable{1683e703-4016-4787-bf4c-7e7a8e046585}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  <p:tag name="KSO_WM_DIAGRAM_VIRTUALLY_FRAME" val="{&quot;height&quot;:337.2763779527559,&quot;left&quot;:91.65984251968504,&quot;top&quot;:128.25787401574803,&quot;width&quot;:790.429527559055}"/>
</p:tagLst>
</file>

<file path=ppt/tags/tag226.xml><?xml version="1.0" encoding="utf-8"?>
<p:tagLst xmlns:p="http://schemas.openxmlformats.org/presentationml/2006/main">
  <p:tag name="AS_UNIQUEID" val="721"/>
  <p:tag name="KSO_WM_DIAGRAM_VIRTUALLY_FRAME" val="{&quot;height&quot;:337.2763779527559,&quot;left&quot;:91.65984251968504,&quot;top&quot;:128.25787401574803,&quot;width&quot;:790.429527559055}"/>
</p:tagLst>
</file>

<file path=ppt/tags/tag227.xml><?xml version="1.0" encoding="utf-8"?>
<p:tagLst xmlns:p="http://schemas.openxmlformats.org/presentationml/2006/main">
  <p:tag name="AS_UNIQUEID" val="722"/>
  <p:tag name="KSO_WM_DIAGRAM_VIRTUALLY_FRAME" val="{&quot;height&quot;:337.2763779527559,&quot;left&quot;:91.65984251968504,&quot;top&quot;:128.25787401574803,&quot;width&quot;:790.429527559055}"/>
</p:tagLst>
</file>

<file path=ppt/tags/tag228.xml><?xml version="1.0" encoding="utf-8"?>
<p:tagLst xmlns:p="http://schemas.openxmlformats.org/presentationml/2006/main">
  <p:tag name="AS_UNIQUEID" val="723"/>
  <p:tag name="KSO_WM_DIAGRAM_VIRTUALLY_FRAME" val="{&quot;height&quot;:337.2763779527559,&quot;left&quot;:91.65984251968504,&quot;top&quot;:128.25787401574803,&quot;width&quot;:790.429527559055}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95"/>
</p:tagLst>
</file>

<file path=ppt/tags/tag365.xml><?xml version="1.0" encoding="utf-8"?>
<p:tagLst xmlns:p="http://schemas.openxmlformats.org/presentationml/2006/main">
  <p:tag name="AS_UNIQUEID" val="859"/>
</p:tagLst>
</file>

<file path=ppt/tags/tag366.xml><?xml version="1.0" encoding="utf-8"?>
<p:tagLst xmlns:p="http://schemas.openxmlformats.org/presentationml/2006/main">
  <p:tag name="AS_UNIQUEID" val="860"/>
</p:tagLst>
</file>

<file path=ppt/tags/tag367.xml><?xml version="1.0" encoding="utf-8"?>
<p:tagLst xmlns:p="http://schemas.openxmlformats.org/presentationml/2006/main">
  <p:tag name="AS_UNIQUEID" val="861"/>
</p:tagLst>
</file>

<file path=ppt/tags/tag368.xml><?xml version="1.0" encoding="utf-8"?>
<p:tagLst xmlns:p="http://schemas.openxmlformats.org/presentationml/2006/main">
  <p:tag name="AS_UNIQUEID" val="862"/>
</p:tagLst>
</file>

<file path=ppt/tags/tag369.xml><?xml version="1.0" encoding="utf-8"?>
<p:tagLst xmlns:p="http://schemas.openxmlformats.org/presentationml/2006/main">
  <p:tag name="AS_UNIQUEID" val="863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4"/>
</p:tagLst>
</file>

<file path=ppt/tags/tag371.xml><?xml version="1.0" encoding="utf-8"?>
<p:tagLst xmlns:p="http://schemas.openxmlformats.org/presentationml/2006/main">
  <p:tag name="AS_UNIQUEID" val="865"/>
</p:tagLst>
</file>

<file path=ppt/tags/tag372.xml><?xml version="1.0" encoding="utf-8"?>
<p:tagLst xmlns:p="http://schemas.openxmlformats.org/presentationml/2006/main">
  <p:tag name="AS_UNIQUEID" val="866"/>
</p:tagLst>
</file>

<file path=ppt/tags/tag373.xml><?xml version="1.0" encoding="utf-8"?>
<p:tagLst xmlns:p="http://schemas.openxmlformats.org/presentationml/2006/main">
  <p:tag name="AS_UNIQUEID" val="867"/>
</p:tagLst>
</file>

<file path=ppt/tags/tag374.xml><?xml version="1.0" encoding="utf-8"?>
<p:tagLst xmlns:p="http://schemas.openxmlformats.org/presentationml/2006/main">
  <p:tag name="AS_UNIQUEID" val="868"/>
</p:tagLst>
</file>

<file path=ppt/tags/tag375.xml><?xml version="1.0" encoding="utf-8"?>
<p:tagLst xmlns:p="http://schemas.openxmlformats.org/presentationml/2006/main">
  <p:tag name="AS_UNIQUEID" val="869"/>
</p:tagLst>
</file>

<file path=ppt/tags/tag376.xml><?xml version="1.0" encoding="utf-8"?>
<p:tagLst xmlns:p="http://schemas.openxmlformats.org/presentationml/2006/main">
  <p:tag name="AS_UNIQUEID" val="870"/>
</p:tagLst>
</file>

<file path=ppt/tags/tag377.xml><?xml version="1.0" encoding="utf-8"?>
<p:tagLst xmlns:p="http://schemas.openxmlformats.org/presentationml/2006/main">
  <p:tag name="AS_UNIQUEID" val="871"/>
</p:tagLst>
</file>

<file path=ppt/tags/tag378.xml><?xml version="1.0" encoding="utf-8"?>
<p:tagLst xmlns:p="http://schemas.openxmlformats.org/presentationml/2006/main">
  <p:tag name="AS_UNIQUEID" val="872"/>
</p:tagLst>
</file>

<file path=ppt/tags/tag379.xml><?xml version="1.0" encoding="utf-8"?>
<p:tagLst xmlns:p="http://schemas.openxmlformats.org/presentationml/2006/main">
  <p:tag name="AS_UNIQUEID" val="873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4"/>
</p:tagLst>
</file>

<file path=ppt/tags/tag381.xml><?xml version="1.0" encoding="utf-8"?>
<p:tagLst xmlns:p="http://schemas.openxmlformats.org/presentationml/2006/main">
  <p:tag name="AS_UNIQUEID" val="875"/>
</p:tagLst>
</file>

<file path=ppt/tags/tag382.xml><?xml version="1.0" encoding="utf-8"?>
<p:tagLst xmlns:p="http://schemas.openxmlformats.org/presentationml/2006/main">
  <p:tag name="AS_UNIQUEID" val="876"/>
</p:tagLst>
</file>

<file path=ppt/tags/tag383.xml><?xml version="1.0" encoding="utf-8"?>
<p:tagLst xmlns:p="http://schemas.openxmlformats.org/presentationml/2006/main">
  <p:tag name="AS_UNIQUEID" val="877"/>
</p:tagLst>
</file>

<file path=ppt/tags/tag384.xml><?xml version="1.0" encoding="utf-8"?>
<p:tagLst xmlns:p="http://schemas.openxmlformats.org/presentationml/2006/main">
  <p:tag name="AS_UNIQUEID" val="878"/>
</p:tagLst>
</file>

<file path=ppt/tags/tag385.xml><?xml version="1.0" encoding="utf-8"?>
<p:tagLst xmlns:p="http://schemas.openxmlformats.org/presentationml/2006/main">
  <p:tag name="AS_UNIQUEID" val="879"/>
</p:tagLst>
</file>

<file path=ppt/tags/tag386.xml><?xml version="1.0" encoding="utf-8"?>
<p:tagLst xmlns:p="http://schemas.openxmlformats.org/presentationml/2006/main">
  <p:tag name="AS_UNIQUEID" val="880"/>
</p:tagLst>
</file>

<file path=ppt/tags/tag387.xml><?xml version="1.0" encoding="utf-8"?>
<p:tagLst xmlns:p="http://schemas.openxmlformats.org/presentationml/2006/main">
  <p:tag name="AS_UNIQUEID" val="881"/>
</p:tagLst>
</file>

<file path=ppt/tags/tag388.xml><?xml version="1.0" encoding="utf-8"?>
<p:tagLst xmlns:p="http://schemas.openxmlformats.org/presentationml/2006/main">
  <p:tag name="AS_UNIQUEID" val="882"/>
</p:tagLst>
</file>

<file path=ppt/tags/tag389.xml><?xml version="1.0" encoding="utf-8"?>
<p:tagLst xmlns:p="http://schemas.openxmlformats.org/presentationml/2006/main">
  <p:tag name="AS_UNIQUEID" val="883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884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1.xml><?xml version="1.0" encoding="utf-8"?>
<p:tagLst xmlns:p="http://schemas.openxmlformats.org/presentationml/2006/main">
  <p:tag name="AS_UNIQUEID" val="539"/>
</p:tagLst>
</file>

<file path=ppt/tags/tag42.xml><?xml version="1.0" encoding="utf-8"?>
<p:tagLst xmlns:p="http://schemas.openxmlformats.org/presentationml/2006/main">
  <p:tag name="AS_UNIQUEID" val="540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  <p:tag name="KSO_WM_DIAGRAM_VIRTUALLY_FRAME" val="{&quot;height&quot;:36.25,&quot;left&quot;:37.95,&quot;top&quot;:153.87503937007872,&quot;width&quot;:454}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498"/>
</p:tagLst>
</file>

<file path=ppt/tags/tag71.xml><?xml version="1.0" encoding="utf-8"?>
<p:tagLst xmlns:p="http://schemas.openxmlformats.org/presentationml/2006/main">
  <p:tag name="AS_UNIQUEID" val="567"/>
</p:tagLst>
</file>

<file path=ppt/tags/tag72.xml><?xml version="1.0" encoding="utf-8"?>
<p:tagLst xmlns:p="http://schemas.openxmlformats.org/presentationml/2006/main">
  <p:tag name="AS_UNIQUEID" val="568"/>
</p:tagLst>
</file>

<file path=ppt/tags/tag73.xml><?xml version="1.0" encoding="utf-8"?>
<p:tagLst xmlns:p="http://schemas.openxmlformats.org/presentationml/2006/main">
  <p:tag name="AS_UNIQUEID" val="569"/>
</p:tagLst>
</file>

<file path=ppt/tags/tag74.xml><?xml version="1.0" encoding="utf-8"?>
<p:tagLst xmlns:p="http://schemas.openxmlformats.org/presentationml/2006/main">
  <p:tag name="AS_UNIQUEID" val="570"/>
</p:tagLst>
</file>

<file path=ppt/tags/tag75.xml><?xml version="1.0" encoding="utf-8"?>
<p:tagLst xmlns:p="http://schemas.openxmlformats.org/presentationml/2006/main">
  <p:tag name="AS_UNIQUEID" val="571"/>
</p:tagLst>
</file>

<file path=ppt/tags/tag76.xml><?xml version="1.0" encoding="utf-8"?>
<p:tagLst xmlns:p="http://schemas.openxmlformats.org/presentationml/2006/main">
  <p:tag name="AS_UNIQUEID" val="572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AS_UNIQUEID" val="573"/>
</p:tagLst>
</file>

<file path=ppt/tags/tag79.xml><?xml version="1.0" encoding="utf-8"?>
<p:tagLst xmlns:p="http://schemas.openxmlformats.org/presentationml/2006/main">
  <p:tag name="AS_UNIQUEID" val="574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</p:tagLst>
</file>

<file path=ppt/tags/tag86.xml><?xml version="1.0" encoding="utf-8"?>
<p:tagLst xmlns:p="http://schemas.openxmlformats.org/presentationml/2006/main">
  <p:tag name="AS_UNIQUEID" val="581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154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Tahoma</vt:lpstr>
      <vt:lpstr>华文细黑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2026-02-02T23:24:01Z</cp:lastPrinted>
  <dcterms:created xsi:type="dcterms:W3CDTF">2026-02-02T23:24:01Z</dcterms:created>
  <dcterms:modified xsi:type="dcterms:W3CDTF">2026-02-02T15:24:01Z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