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3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4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5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6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7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8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9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0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11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2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13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14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5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16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7.xml" ContentType="application/vnd.openxmlformats-officedocument.presentationml.tags+xml"/>
  <Override PartName="/ppt/notesSlides/notesSlide17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18.xml" ContentType="application/vnd.openxmlformats-officedocument.presentationml.notesSl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19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76.xml" ContentType="application/vnd.openxmlformats-officedocument.presentationml.tags+xml"/>
  <Override PartName="/ppt/tags/tag33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37"/>
  </p:notesMasterIdLst>
  <p:sldIdLst>
    <p:sldId id="549" r:id="rId3"/>
    <p:sldId id="605" r:id="rId4"/>
    <p:sldId id="918" r:id="rId5"/>
    <p:sldId id="919" r:id="rId6"/>
    <p:sldId id="920" r:id="rId7"/>
    <p:sldId id="921" r:id="rId8"/>
    <p:sldId id="922" r:id="rId9"/>
    <p:sldId id="923" r:id="rId10"/>
    <p:sldId id="924" r:id="rId11"/>
    <p:sldId id="925" r:id="rId12"/>
    <p:sldId id="926" r:id="rId13"/>
    <p:sldId id="927" r:id="rId14"/>
    <p:sldId id="928" r:id="rId15"/>
    <p:sldId id="929" r:id="rId16"/>
    <p:sldId id="930" r:id="rId17"/>
    <p:sldId id="931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932" r:id="rId35"/>
    <p:sldId id="550" r:id="rId36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17360D-BD74-4CB3-ACF1-6DBE7DDF47CF}">
          <p14:sldIdLst>
            <p14:sldId id="549"/>
            <p14:sldId id="605"/>
            <p14:sldId id="918"/>
            <p14:sldId id="919"/>
            <p14:sldId id="920"/>
            <p14:sldId id="921"/>
            <p14:sldId id="922"/>
            <p14:sldId id="923"/>
            <p14:sldId id="924"/>
            <p14:sldId id="925"/>
            <p14:sldId id="926"/>
            <p14:sldId id="927"/>
            <p14:sldId id="928"/>
            <p14:sldId id="929"/>
            <p14:sldId id="930"/>
            <p14:sldId id="931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932"/>
          </p14:sldIdLst>
        </p14:section>
        <p14:section name="无标题节" id="{A250D9B6-14D2-4F43-9E41-C77A8CD450AA}">
          <p14:sldIdLst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heme" Target="../theme/theme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5" Type="http://schemas.openxmlformats.org/officeDocument/2006/relationships/slide" Target="../slides/slide25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slide" Target="../slides/slide26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5" Type="http://schemas.openxmlformats.org/officeDocument/2006/relationships/slide" Target="../slides/slide28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5" Type="http://schemas.openxmlformats.org/officeDocument/2006/relationships/slide" Target="../slides/slide30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5" Type="http://schemas.openxmlformats.org/officeDocument/2006/relationships/slide" Target="../slides/slide31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5" Type="http://schemas.openxmlformats.org/officeDocument/2006/relationships/slide" Target="../slides/slide32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>
            <a:extLst>
              <a:ext uri="{FF2B5EF4-FFF2-40B4-BE49-F238E27FC236}">
                <a16:creationId xmlns:a16="http://schemas.microsoft.com/office/drawing/2014/main" id="{1C4AA4B7-79A9-7ED9-BB6E-EDE5CBE38F22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  <p:custDataLst>
              <p:tags r:id="rId1"/>
            </p:custDataLst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56323" name="备注占位符 2">
            <a:extLst>
              <a:ext uri="{FF2B5EF4-FFF2-40B4-BE49-F238E27FC236}">
                <a16:creationId xmlns:a16="http://schemas.microsoft.com/office/drawing/2014/main" id="{7B39278F-CE97-050A-8E96-36EB3574A5B1}"/>
              </a:ext>
            </a:extLst>
          </p:cNvPr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>
            <a:extLst>
              <a:ext uri="{FF2B5EF4-FFF2-40B4-BE49-F238E27FC236}">
                <a16:creationId xmlns:a16="http://schemas.microsoft.com/office/drawing/2014/main" id="{DA9230D8-B7C5-D7F4-119D-9528F60D9B1B}"/>
              </a:ext>
            </a:extLst>
          </p:cNvPr>
          <p:cNvSpPr txBox="1"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7D2B25C4-547E-4D98-8213-E7FB2FBEA460}" type="slidenum">
              <a:rPr lang="zh-CN" altLang="en-US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C81F9A11-E28F-31F2-D379-F8A47673689A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  <p:custDataLst>
              <p:tags r:id="rId1"/>
            </p:custDataLst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id="{47AD76B8-4629-724A-58A1-AB884929029C}"/>
              </a:ext>
            </a:extLst>
          </p:cNvPr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:a16="http://schemas.microsoft.com/office/drawing/2014/main" id="{15CCFCC8-5D66-FF7A-C611-9013D56AB57B}"/>
              </a:ext>
            </a:extLst>
          </p:cNvPr>
          <p:cNvSpPr txBox="1"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9086DCC4-842E-4348-ADE7-DD8F99F5FEA4}" type="slidenum">
              <a:rPr lang="zh-CN" altLang="en-US" sz="1200">
                <a:latin typeface="Calibri" panose="020F0502020204030204" pitchFamily="34" charset="0"/>
              </a:rPr>
              <a:pPr algn="r" eaLnBrk="1" hangingPunct="1"/>
              <a:t>9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3.jpe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audio" Target="../media/audio1.wav"/><Relationship Id="rId2" Type="http://schemas.openxmlformats.org/officeDocument/2006/relationships/tags" Target="../tags/tag15.xml"/><Relationship Id="rId16" Type="http://schemas.openxmlformats.org/officeDocument/2006/relationships/image" Target="../media/image6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image" Target="../media/image18.jpeg"/><Relationship Id="rId5" Type="http://schemas.openxmlformats.org/officeDocument/2006/relationships/tags" Target="../tags/tag149.xml"/><Relationship Id="rId10" Type="http://schemas.openxmlformats.org/officeDocument/2006/relationships/image" Target="../media/image17.jpeg"/><Relationship Id="rId4" Type="http://schemas.openxmlformats.org/officeDocument/2006/relationships/tags" Target="../tags/tag148.xml"/><Relationship Id="rId9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10" Type="http://schemas.openxmlformats.org/officeDocument/2006/relationships/image" Target="../media/image20.png"/><Relationship Id="rId4" Type="http://schemas.openxmlformats.org/officeDocument/2006/relationships/tags" Target="../tags/tag156.xml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image" Target="../media/image23.jpeg"/><Relationship Id="rId5" Type="http://schemas.openxmlformats.org/officeDocument/2006/relationships/tags" Target="../tags/tag164.xml"/><Relationship Id="rId10" Type="http://schemas.openxmlformats.org/officeDocument/2006/relationships/image" Target="../media/image22.jpeg"/><Relationship Id="rId4" Type="http://schemas.openxmlformats.org/officeDocument/2006/relationships/tags" Target="../tags/tag163.xml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slide" Target="slide2.xml"/><Relationship Id="rId5" Type="http://schemas.openxmlformats.org/officeDocument/2006/relationships/tags" Target="../tags/tag171.xml"/><Relationship Id="rId10" Type="http://schemas.openxmlformats.org/officeDocument/2006/relationships/image" Target="../media/image24.jpeg"/><Relationship Id="rId4" Type="http://schemas.openxmlformats.org/officeDocument/2006/relationships/tags" Target="../tags/tag170.xml"/><Relationship Id="rId9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slide" Target="slide2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26.jpeg"/><Relationship Id="rId5" Type="http://schemas.openxmlformats.org/officeDocument/2006/relationships/tags" Target="../tags/tag181.xml"/><Relationship Id="rId10" Type="http://schemas.openxmlformats.org/officeDocument/2006/relationships/image" Target="../media/image25.jpeg"/><Relationship Id="rId4" Type="http://schemas.openxmlformats.org/officeDocument/2006/relationships/tags" Target="../tags/tag180.xml"/><Relationship Id="rId9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image" Target="../media/image29.pn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image" Target="../media/image28.jpeg"/><Relationship Id="rId5" Type="http://schemas.openxmlformats.org/officeDocument/2006/relationships/tags" Target="../tags/tag191.xml"/><Relationship Id="rId10" Type="http://schemas.openxmlformats.org/officeDocument/2006/relationships/image" Target="../media/image27.jpeg"/><Relationship Id="rId4" Type="http://schemas.openxmlformats.org/officeDocument/2006/relationships/tags" Target="../tags/tag190.xml"/><Relationship Id="rId9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9" Type="http://schemas.openxmlformats.org/officeDocument/2006/relationships/tags" Target="../tags/tag63.xml"/><Relationship Id="rId21" Type="http://schemas.openxmlformats.org/officeDocument/2006/relationships/tags" Target="../tags/tag45.xml"/><Relationship Id="rId34" Type="http://schemas.openxmlformats.org/officeDocument/2006/relationships/tags" Target="../tags/tag58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9.png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9" Type="http://schemas.openxmlformats.org/officeDocument/2006/relationships/tags" Target="../tags/tag53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37" Type="http://schemas.openxmlformats.org/officeDocument/2006/relationships/tags" Target="../tags/tag61.xml"/><Relationship Id="rId40" Type="http://schemas.openxmlformats.org/officeDocument/2006/relationships/tags" Target="../tags/tag64.xml"/><Relationship Id="rId45" Type="http://schemas.openxmlformats.org/officeDocument/2006/relationships/image" Target="../media/image8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36" Type="http://schemas.openxmlformats.org/officeDocument/2006/relationships/tags" Target="../tags/tag60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4" Type="http://schemas.openxmlformats.org/officeDocument/2006/relationships/image" Target="../media/image7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Relationship Id="rId35" Type="http://schemas.openxmlformats.org/officeDocument/2006/relationships/tags" Target="../tags/tag59.xml"/><Relationship Id="rId43" Type="http://schemas.openxmlformats.org/officeDocument/2006/relationships/audio" Target="../media/audio1.wav"/><Relationship Id="rId48" Type="http://schemas.openxmlformats.org/officeDocument/2006/relationships/image" Target="../media/image10.png"/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tags" Target="../tags/tag57.xml"/><Relationship Id="rId38" Type="http://schemas.openxmlformats.org/officeDocument/2006/relationships/tags" Target="../tags/tag62.xml"/><Relationship Id="rId46" Type="http://schemas.microsoft.com/office/2007/relationships/hdphoto" Target="../media/hdphoto1.wdp"/><Relationship Id="rId20" Type="http://schemas.openxmlformats.org/officeDocument/2006/relationships/tags" Target="../tags/tag44.xml"/><Relationship Id="rId4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199.xml"/><Relationship Id="rId7" Type="http://schemas.openxmlformats.org/officeDocument/2006/relationships/image" Target="../media/image27.jpe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20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10" Type="http://schemas.openxmlformats.org/officeDocument/2006/relationships/image" Target="../media/image31.jpeg"/><Relationship Id="rId4" Type="http://schemas.openxmlformats.org/officeDocument/2006/relationships/tags" Target="../tags/tag207.xml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215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9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2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9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tags" Target="../tags/tag232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5" Type="http://schemas.openxmlformats.org/officeDocument/2006/relationships/tags" Target="../tags/tag234.xml"/><Relationship Id="rId10" Type="http://schemas.openxmlformats.org/officeDocument/2006/relationships/image" Target="../media/image34.png"/><Relationship Id="rId4" Type="http://schemas.openxmlformats.org/officeDocument/2006/relationships/tags" Target="../tags/tag233.xml"/><Relationship Id="rId9" Type="http://schemas.openxmlformats.org/officeDocument/2006/relationships/tags" Target="../tags/tag27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7" Type="http://schemas.openxmlformats.org/officeDocument/2006/relationships/image" Target="../media/image33.jpe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7" Type="http://schemas.openxmlformats.org/officeDocument/2006/relationships/slide" Target="slide2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image" Target="../media/image33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7" Type="http://schemas.openxmlformats.org/officeDocument/2006/relationships/image" Target="../media/image34.jpeg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5" Type="http://schemas.openxmlformats.org/officeDocument/2006/relationships/slide" Target="slide2.xml"/><Relationship Id="rId4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image" Target="../media/image37.jpeg"/><Relationship Id="rId3" Type="http://schemas.openxmlformats.org/officeDocument/2006/relationships/tags" Target="../tags/tag265.xml"/><Relationship Id="rId7" Type="http://schemas.openxmlformats.org/officeDocument/2006/relationships/tags" Target="../tags/tag269.xml"/><Relationship Id="rId12" Type="http://schemas.openxmlformats.org/officeDocument/2006/relationships/image" Target="../media/image36.jpeg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image" Target="../media/image35.jpeg"/><Relationship Id="rId5" Type="http://schemas.openxmlformats.org/officeDocument/2006/relationships/tags" Target="../tags/tag267.xml"/><Relationship Id="rId15" Type="http://schemas.openxmlformats.org/officeDocument/2006/relationships/image" Target="../media/image39.jpeg"/><Relationship Id="rId10" Type="http://schemas.openxmlformats.org/officeDocument/2006/relationships/notesSlide" Target="../notesSlides/notesSlide16.xml"/><Relationship Id="rId4" Type="http://schemas.openxmlformats.org/officeDocument/2006/relationships/tags" Target="../tags/tag26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277.xml"/><Relationship Id="rId7" Type="http://schemas.openxmlformats.org/officeDocument/2006/relationships/image" Target="../media/image42.png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tags" Target="../tags/tag330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9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13" Type="http://schemas.openxmlformats.org/officeDocument/2006/relationships/image" Target="../media/image42.jpeg"/><Relationship Id="rId3" Type="http://schemas.openxmlformats.org/officeDocument/2006/relationships/tags" Target="../tags/tag283.xml"/><Relationship Id="rId7" Type="http://schemas.openxmlformats.org/officeDocument/2006/relationships/tags" Target="../tags/tag287.xml"/><Relationship Id="rId12" Type="http://schemas.openxmlformats.org/officeDocument/2006/relationships/image" Target="../media/image41.jpeg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1" Type="http://schemas.openxmlformats.org/officeDocument/2006/relationships/image" Target="../media/image40.jpeg"/><Relationship Id="rId5" Type="http://schemas.openxmlformats.org/officeDocument/2006/relationships/tags" Target="../tags/tag285.xml"/><Relationship Id="rId15" Type="http://schemas.openxmlformats.org/officeDocument/2006/relationships/image" Target="../media/image44.jpeg"/><Relationship Id="rId10" Type="http://schemas.openxmlformats.org/officeDocument/2006/relationships/notesSlide" Target="../notesSlides/notesSlide18.xml"/><Relationship Id="rId4" Type="http://schemas.openxmlformats.org/officeDocument/2006/relationships/tags" Target="../tags/tag28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294.xml"/><Relationship Id="rId7" Type="http://schemas.openxmlformats.org/officeDocument/2006/relationships/image" Target="../media/image40.jpeg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4" Type="http://schemas.openxmlformats.org/officeDocument/2006/relationships/tags" Target="../tags/tag30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tags" Target="../tags/tag325.xml"/><Relationship Id="rId34" Type="http://schemas.openxmlformats.org/officeDocument/2006/relationships/image" Target="../media/image53.png"/><Relationship Id="rId7" Type="http://schemas.openxmlformats.org/officeDocument/2006/relationships/tags" Target="../tags/tag311.xml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0" Type="http://schemas.openxmlformats.org/officeDocument/2006/relationships/tags" Target="../tags/tag324.xml"/><Relationship Id="rId29" Type="http://schemas.openxmlformats.org/officeDocument/2006/relationships/image" Target="../media/image48.png"/><Relationship Id="rId41" Type="http://schemas.openxmlformats.org/officeDocument/2006/relationships/image" Target="../media/image60.png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23" Type="http://schemas.openxmlformats.org/officeDocument/2006/relationships/tags" Target="../tags/tag327.xml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tags" Target="../tags/tag314.xml"/><Relationship Id="rId19" Type="http://schemas.openxmlformats.org/officeDocument/2006/relationships/tags" Target="../tags/tag323.xml"/><Relationship Id="rId31" Type="http://schemas.openxmlformats.org/officeDocument/2006/relationships/image" Target="../media/image50.png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tags" Target="../tags/tag326.xml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8" Type="http://schemas.openxmlformats.org/officeDocument/2006/relationships/tags" Target="../tags/tag312.xml"/><Relationship Id="rId3" Type="http://schemas.openxmlformats.org/officeDocument/2006/relationships/tags" Target="../tags/tag307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audio" Target="../media/audio1.wav"/><Relationship Id="rId33" Type="http://schemas.openxmlformats.org/officeDocument/2006/relationships/image" Target="../media/image52.png"/><Relationship Id="rId38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10" Type="http://schemas.openxmlformats.org/officeDocument/2006/relationships/image" Target="../media/image11.gif"/><Relationship Id="rId4" Type="http://schemas.openxmlformats.org/officeDocument/2006/relationships/tags" Target="../tags/tag79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2" Type="http://schemas.openxmlformats.org/officeDocument/2006/relationships/tags" Target="../tags/tag107.xml"/><Relationship Id="rId16" Type="http://schemas.openxmlformats.org/officeDocument/2006/relationships/image" Target="../media/image13.jpe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5" Type="http://schemas.openxmlformats.org/officeDocument/2006/relationships/tags" Target="../tags/tag110.xml"/><Relationship Id="rId15" Type="http://schemas.openxmlformats.org/officeDocument/2006/relationships/image" Target="../media/image12.jpeg"/><Relationship Id="rId10" Type="http://schemas.openxmlformats.org/officeDocument/2006/relationships/tags" Target="../tags/tag115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-359750" y="123227"/>
            <a:ext cx="12884908" cy="6226202"/>
            <a:chOff x="-359750" y="123227"/>
            <a:chExt cx="12884908" cy="6226202"/>
          </a:xfrm>
        </p:grpSpPr>
        <p:sp>
          <p:nvSpPr>
            <p:cNvPr id="5" name="AutoShap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496912" y="1793226"/>
              <a:ext cx="5133948" cy="1134501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8745" tIns="49372" rIns="98745" bIns="49372" anchor="ctr"/>
            <a:lstStyle>
              <a:lvl1pPr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3275" indent="-30988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3507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2910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22500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797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1369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941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513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7.3.2 </a:t>
              </a:r>
              <a:r>
                <a:rPr lang="zh-CN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牛顿第一定律  惯性</a:t>
              </a:r>
            </a:p>
          </p:txBody>
        </p:sp>
        <p:sp>
          <p:nvSpPr>
            <p:cNvPr id="6" name="圆角矩形​​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36250" y="1269811"/>
              <a:ext cx="4536000" cy="648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kern="0">
                  <a:solidFill>
                    <a:srgbClr val="FFFF00"/>
                  </a:solidFill>
                  <a:cs typeface="Arial" panose="020B0604020202020204" pitchFamily="34" charset="0"/>
                  <a:sym typeface="Arial"/>
                </a:rPr>
                <a:t>第七章 运动和力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-359750" y="123227"/>
              <a:ext cx="60960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2025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沪粤版物理八年级下册</a:t>
              </a:r>
            </a:p>
          </p:txBody>
        </p:sp>
        <p:grpSp>
          <p:nvGrpSpPr>
            <p:cNvPr id="9" name="组合 8"/>
            <p:cNvGrpSpPr/>
            <p:nvPr>
              <p:custDataLst>
                <p:tags r:id="rId5"/>
              </p:custDataLst>
            </p:nvPr>
          </p:nvGrpSpPr>
          <p:grpSpPr>
            <a:xfrm>
              <a:off x="-88308" y="421271"/>
              <a:ext cx="10325384" cy="5394009"/>
              <a:chOff x="-88308" y="421271"/>
              <a:chExt cx="10325384" cy="5394009"/>
            </a:xfrm>
          </p:grpSpPr>
          <p:sp>
            <p:nvSpPr>
              <p:cNvPr id="19" name="TextBox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021553" y="3357228"/>
                <a:ext cx="4215523" cy="138497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accent2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授课教师：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班      级</a:t>
                </a: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时      间：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4">
                <a:alphaModFix amt="35000"/>
              </a:blip>
              <a:stretch>
                <a:fillRect/>
              </a:stretch>
            </p:blipFill>
            <p:spPr>
              <a:xfrm rot="21011104">
                <a:off x="2931774" y="3640664"/>
                <a:ext cx="1535614" cy="21746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-88308" y="421271"/>
                <a:ext cx="2174616" cy="2174616"/>
              </a:xfrm>
              <a:prstGeom prst="rect">
                <a:avLst/>
              </a:prstGeom>
            </p:spPr>
          </p:pic>
        </p:grpSp>
        <p:pic>
          <p:nvPicPr>
            <p:cNvPr id="18" name="图片 17" descr="图片包含 人, 女人, 站, 对着  描述已自动生成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095644" y="1796453"/>
              <a:ext cx="3429514" cy="45529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push dir="u"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4AD9C3E-F67B-6FBA-53CB-17AC73C9328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49488" y="2311400"/>
            <a:ext cx="7858125" cy="2760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所有的物体都有惯性，但不同物体的惯性大小是不同的，物体的惯性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只与物体的质量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有关，物体的质量越大，惯性越大；物体的质量越小，惯性越小，质量是物体惯性的量度。</a:t>
            </a: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166A2C49-7E00-4F01-94EB-27369D233B56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5189538" y="641350"/>
            <a:ext cx="1857375" cy="684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lang="zh-CN" altLang="en-US" sz="2800" cap="small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惯性解读</a:t>
            </a:r>
          </a:p>
        </p:txBody>
      </p:sp>
      <p:sp>
        <p:nvSpPr>
          <p:cNvPr id="40964" name="文本框 4103">
            <a:extLst>
              <a:ext uri="{FF2B5EF4-FFF2-40B4-BE49-F238E27FC236}">
                <a16:creationId xmlns:a16="http://schemas.microsoft.com/office/drawing/2014/main" id="{42DBA36A-3353-CEF1-619E-B4E852F7859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063" y="2397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123B9A-2895-1684-4DEF-437B059D0B4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89600" y="1112838"/>
            <a:ext cx="4425950" cy="1252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跑动中的人，脚被绊住，为什么会向前倒？</a:t>
            </a: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6191B7B0-2233-EABD-9BB5-305AFDC5429F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5735638" y="2770188"/>
            <a:ext cx="4464050" cy="342741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>
              <a:lnSpc>
                <a:spcPct val="150000"/>
              </a:lnSpc>
              <a:defRPr/>
            </a:pPr>
            <a:r>
              <a:rPr lang="en-US" altLang="zh-CN" sz="26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6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跑动中的人开始向前运动，脚被绊停止，而身体有惯性，要保持向前的运动状态，继续向前运动，所以人向前摔倒。</a:t>
            </a:r>
          </a:p>
        </p:txBody>
      </p:sp>
      <p:pic>
        <p:nvPicPr>
          <p:cNvPr id="41988" name="图片 3">
            <a:extLst>
              <a:ext uri="{FF2B5EF4-FFF2-40B4-BE49-F238E27FC236}">
                <a16:creationId xmlns:a16="http://schemas.microsoft.com/office/drawing/2014/main" id="{16917F12-39B6-95E0-A693-0241959828F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038" y="1639888"/>
            <a:ext cx="2732087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文本框 4103">
            <a:extLst>
              <a:ext uri="{FF2B5EF4-FFF2-40B4-BE49-F238E27FC236}">
                <a16:creationId xmlns:a16="http://schemas.microsoft.com/office/drawing/2014/main" id="{EC9669A4-8D65-BFBC-9817-73ECFBFD2C97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6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ABC5FDE7-53A8-BB96-400B-8D16175E7A1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4663" y="1379538"/>
            <a:ext cx="6335712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BD83D260-AA3A-2028-5953-037A6A3B92D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03425" y="4216400"/>
            <a:ext cx="8091488" cy="209708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>
              <a:lnSpc>
                <a:spcPct val="150000"/>
              </a:lnSpc>
              <a:defRPr/>
            </a:pPr>
            <a:r>
              <a:rPr lang="zh-CN" altLang="en-US" sz="26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当汽车刹车时，人的脚底由于摩擦而随之静止，人的上身由于惯性，会保持继续向前运动的状态，所以刹车或减速时，人会向前倾。</a:t>
            </a:r>
          </a:p>
        </p:txBody>
      </p:sp>
      <p:sp>
        <p:nvSpPr>
          <p:cNvPr id="43012" name="圆角矩形 26627">
            <a:extLst>
              <a:ext uri="{FF2B5EF4-FFF2-40B4-BE49-F238E27FC236}">
                <a16:creationId xmlns:a16="http://schemas.microsoft.com/office/drawing/2014/main" id="{3924D721-88A9-2ACF-0DEA-81B91BE0500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33925" y="619125"/>
            <a:ext cx="2570163" cy="676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汽车突然刹车</a:t>
            </a:r>
          </a:p>
        </p:txBody>
      </p:sp>
      <p:sp>
        <p:nvSpPr>
          <p:cNvPr id="43013" name="文本框 4103">
            <a:extLst>
              <a:ext uri="{FF2B5EF4-FFF2-40B4-BE49-F238E27FC236}">
                <a16:creationId xmlns:a16="http://schemas.microsoft.com/office/drawing/2014/main" id="{36C682E5-0B32-E401-5129-013D0E965F53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9063" y="217488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>
            <a:extLst>
              <a:ext uri="{FF2B5EF4-FFF2-40B4-BE49-F238E27FC236}">
                <a16:creationId xmlns:a16="http://schemas.microsoft.com/office/drawing/2014/main" id="{D0BADFDE-478D-0418-E848-EB82846E046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2938" y="1425575"/>
            <a:ext cx="5757862" cy="2859088"/>
          </a:xfrm>
          <a:prstGeom prst="rect">
            <a:avLst/>
          </a:prstGeom>
          <a:solidFill>
            <a:srgbClr val="AEA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2">
            <a:extLst>
              <a:ext uri="{FF2B5EF4-FFF2-40B4-BE49-F238E27FC236}">
                <a16:creationId xmlns:a16="http://schemas.microsoft.com/office/drawing/2014/main" id="{AFE811D4-9B68-1C84-BB75-EAC2AEDD7C4C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17725" y="4346575"/>
            <a:ext cx="7924800" cy="209550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>
              <a:lnSpc>
                <a:spcPct val="150000"/>
              </a:lnSpc>
              <a:defRPr/>
            </a:pPr>
            <a:r>
              <a:rPr lang="zh-CN" altLang="en-US" sz="26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当汽车从停止状态起动时，人的脚底由于摩擦而随之运动，人的上身由于惯性，仍保持原来慢速行驶的运动状态，所以加速时，人会后仰。</a:t>
            </a:r>
          </a:p>
        </p:txBody>
      </p:sp>
      <p:sp>
        <p:nvSpPr>
          <p:cNvPr id="44036" name="圆角矩形 27651">
            <a:extLst>
              <a:ext uri="{FF2B5EF4-FFF2-40B4-BE49-F238E27FC236}">
                <a16:creationId xmlns:a16="http://schemas.microsoft.com/office/drawing/2014/main" id="{8BB35BE4-85DD-A2C4-9582-731E794A30A9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49813" y="574675"/>
            <a:ext cx="2668587" cy="676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汽车突然加速</a:t>
            </a:r>
          </a:p>
        </p:txBody>
      </p:sp>
      <p:sp>
        <p:nvSpPr>
          <p:cNvPr id="44037" name="文本框 4103">
            <a:extLst>
              <a:ext uri="{FF2B5EF4-FFF2-40B4-BE49-F238E27FC236}">
                <a16:creationId xmlns:a16="http://schemas.microsoft.com/office/drawing/2014/main" id="{CFE17711-0150-3036-3C81-45BA2D3E86EA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9063" y="26035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>
            <a:extLst>
              <a:ext uri="{FF2B5EF4-FFF2-40B4-BE49-F238E27FC236}">
                <a16:creationId xmlns:a16="http://schemas.microsoft.com/office/drawing/2014/main" id="{4B934E21-94F6-DD5A-3918-BCFBC2454EB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0" y="677863"/>
            <a:ext cx="2979738" cy="6778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我们常常利用惯性</a:t>
            </a:r>
          </a:p>
        </p:txBody>
      </p:sp>
      <p:grpSp>
        <p:nvGrpSpPr>
          <p:cNvPr id="2" name="组合 6">
            <a:extLst>
              <a:ext uri="{FF2B5EF4-FFF2-40B4-BE49-F238E27FC236}">
                <a16:creationId xmlns:a16="http://schemas.microsoft.com/office/drawing/2014/main" id="{C4F7E3DD-1369-A579-07E5-711C70F1047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952625" y="1785938"/>
            <a:ext cx="3343275" cy="3992562"/>
            <a:chOff x="428596" y="1785926"/>
            <a:chExt cx="3343275" cy="3990667"/>
          </a:xfrm>
        </p:grpSpPr>
        <p:pic>
          <p:nvPicPr>
            <p:cNvPr id="3" name="Picture 4" descr="9a9ca7982d2f5d136f068c67">
              <a:extLst>
                <a:ext uri="{FF2B5EF4-FFF2-40B4-BE49-F238E27FC236}">
                  <a16:creationId xmlns:a16="http://schemas.microsoft.com/office/drawing/2014/main" id="{7176AABD-6E6B-38A1-7D25-89D457A145F4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0"/>
            <a:stretch>
              <a:fillRect/>
            </a:stretch>
          </p:blipFill>
          <p:spPr bwMode="auto">
            <a:xfrm>
              <a:off x="428596" y="1785926"/>
              <a:ext cx="3343275" cy="3048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314F5C-94C3-2FCD-6BCD-7F9AE1547767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 bwMode="auto">
            <a:xfrm>
              <a:off x="1357284" y="5284702"/>
              <a:ext cx="1173162" cy="4918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>
                <a:defRPr/>
              </a:pPr>
              <a:r>
                <a:rPr lang="zh-CN" altLang="en-US" sz="2600" noProof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掷铅球</a:t>
              </a:r>
            </a:p>
          </p:txBody>
        </p:sp>
      </p:grpSp>
      <p:grpSp>
        <p:nvGrpSpPr>
          <p:cNvPr id="7" name="组合 7">
            <a:extLst>
              <a:ext uri="{FF2B5EF4-FFF2-40B4-BE49-F238E27FC236}">
                <a16:creationId xmlns:a16="http://schemas.microsoft.com/office/drawing/2014/main" id="{B8493AAF-0C06-AB1B-6D5B-0DB51E9ECDF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595938" y="1690688"/>
            <a:ext cx="4648200" cy="4405312"/>
            <a:chOff x="4071934" y="1691334"/>
            <a:chExt cx="4648200" cy="4404658"/>
          </a:xfrm>
        </p:grpSpPr>
        <p:pic>
          <p:nvPicPr>
            <p:cNvPr id="4" name="Picture 9" descr="4c65dd55ef0f3d42d10906c7">
              <a:extLst>
                <a:ext uri="{FF2B5EF4-FFF2-40B4-BE49-F238E27FC236}">
                  <a16:creationId xmlns:a16="http://schemas.microsoft.com/office/drawing/2014/main" id="{A0FA482E-8B9C-6424-E42C-BDF901D123C2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/>
            <a:stretch>
              <a:fillRect/>
            </a:stretch>
          </p:blipFill>
          <p:spPr bwMode="auto">
            <a:xfrm>
              <a:off x="4071934" y="2286558"/>
              <a:ext cx="4648200" cy="38094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7537F3-EDB5-65C2-0CA6-8C88EE21718B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 bwMode="auto">
            <a:xfrm>
              <a:off x="5808659" y="1691334"/>
              <a:ext cx="842962" cy="4920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>
                <a:defRPr/>
              </a:pPr>
              <a:r>
                <a:rPr lang="zh-CN" altLang="en-US" sz="2600" noProof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投篮</a:t>
              </a:r>
            </a:p>
          </p:txBody>
        </p:sp>
      </p:grpSp>
      <p:sp>
        <p:nvSpPr>
          <p:cNvPr id="45061" name="文本框 4103">
            <a:extLst>
              <a:ext uri="{FF2B5EF4-FFF2-40B4-BE49-F238E27FC236}">
                <a16:creationId xmlns:a16="http://schemas.microsoft.com/office/drawing/2014/main" id="{8F1CCF3B-FA0F-3739-E32A-66ED165EA31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>
            <a:extLst>
              <a:ext uri="{FF2B5EF4-FFF2-40B4-BE49-F238E27FC236}">
                <a16:creationId xmlns:a16="http://schemas.microsoft.com/office/drawing/2014/main" id="{1B480D3F-E5E9-4E52-8970-6F5D909089F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184400" y="1500188"/>
            <a:ext cx="3082925" cy="4665662"/>
            <a:chOff x="571472" y="1500174"/>
            <a:chExt cx="3082438" cy="4664720"/>
          </a:xfrm>
        </p:grpSpPr>
        <p:pic>
          <p:nvPicPr>
            <p:cNvPr id="2" name="Picture 5" descr="3301ea953398aa57d0135e4e">
              <a:extLst>
                <a:ext uri="{FF2B5EF4-FFF2-40B4-BE49-F238E27FC236}">
                  <a16:creationId xmlns:a16="http://schemas.microsoft.com/office/drawing/2014/main" id="{A8AC0144-D2D4-7419-9CB2-E2555114EB5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9"/>
            <a:stretch>
              <a:fillRect/>
            </a:stretch>
          </p:blipFill>
          <p:spPr bwMode="auto">
            <a:xfrm>
              <a:off x="571472" y="1500174"/>
              <a:ext cx="3082438" cy="39996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9DAEE4-5FF2-7C78-2BE1-8737B38E38B2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 bwMode="auto">
            <a:xfrm>
              <a:off x="1500013" y="5642712"/>
              <a:ext cx="898383" cy="5221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>
                <a:defRPr/>
              </a:pPr>
              <a:r>
                <a:rPr lang="zh-CN" altLang="en-US" sz="2800" b="1" noProof="1">
                  <a:solidFill>
                    <a:srgbClr val="000000"/>
                  </a:solidFill>
                  <a:latin typeface="宋体" panose="02010600030101010101" pitchFamily="2" charset="-122"/>
                </a:rPr>
                <a:t>跳远</a:t>
              </a:r>
            </a:p>
          </p:txBody>
        </p:sp>
      </p:grpSp>
      <p:grpSp>
        <p:nvGrpSpPr>
          <p:cNvPr id="5" name="组合 9">
            <a:extLst>
              <a:ext uri="{FF2B5EF4-FFF2-40B4-BE49-F238E27FC236}">
                <a16:creationId xmlns:a16="http://schemas.microsoft.com/office/drawing/2014/main" id="{0E73FE0D-FB35-CC76-DE2C-2A8EA01BF5F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407150" y="2089150"/>
            <a:ext cx="3094038" cy="3343275"/>
            <a:chOff x="4214810" y="3571876"/>
            <a:chExt cx="3093245" cy="3341393"/>
          </a:xfrm>
        </p:grpSpPr>
        <p:pic>
          <p:nvPicPr>
            <p:cNvPr id="6" name="Picture 7" descr="T7-31-2">
              <a:extLst>
                <a:ext uri="{FF2B5EF4-FFF2-40B4-BE49-F238E27FC236}">
                  <a16:creationId xmlns:a16="http://schemas.microsoft.com/office/drawing/2014/main" id="{D4D92985-B283-A147-4160-18CCE1CEC630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/>
            <a:stretch>
              <a:fillRect/>
            </a:stretch>
          </p:blipFill>
          <p:spPr bwMode="auto">
            <a:xfrm>
              <a:off x="4214810" y="3571876"/>
              <a:ext cx="3093245" cy="26432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6600CC-8BD7-8E1B-3939-F00B4EAEE33B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 bwMode="auto">
            <a:xfrm>
              <a:off x="4794099" y="6421421"/>
              <a:ext cx="1679145" cy="4918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>
                <a:defRPr/>
              </a:pPr>
              <a:r>
                <a:rPr lang="zh-CN" altLang="en-US" sz="2600" noProof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紧固锤头</a:t>
              </a:r>
            </a:p>
          </p:txBody>
        </p:sp>
      </p:grpSp>
      <p:sp>
        <p:nvSpPr>
          <p:cNvPr id="46084" name="文本框 4103">
            <a:extLst>
              <a:ext uri="{FF2B5EF4-FFF2-40B4-BE49-F238E27FC236}">
                <a16:creationId xmlns:a16="http://schemas.microsoft.com/office/drawing/2014/main" id="{970D5C74-4A59-AC92-F4FA-D645E003E54C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063" y="26035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>
            <a:extLst>
              <a:ext uri="{FF2B5EF4-FFF2-40B4-BE49-F238E27FC236}">
                <a16:creationId xmlns:a16="http://schemas.microsoft.com/office/drawing/2014/main" id="{894C21B4-5613-6544-335B-FBBC629D0C6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52913" y="615950"/>
            <a:ext cx="4124325" cy="677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也要避免惯性带来的危害</a:t>
            </a:r>
          </a:p>
        </p:txBody>
      </p:sp>
      <p:pic>
        <p:nvPicPr>
          <p:cNvPr id="47107" name="Picture 6">
            <a:extLst>
              <a:ext uri="{FF2B5EF4-FFF2-40B4-BE49-F238E27FC236}">
                <a16:creationId xmlns:a16="http://schemas.microsoft.com/office/drawing/2014/main" id="{C64DE268-B616-B73A-E3D0-18E85253C7A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/>
          <a:stretch>
            <a:fillRect/>
          </a:stretch>
        </p:blipFill>
        <p:spPr bwMode="auto">
          <a:xfrm>
            <a:off x="1679575" y="1590675"/>
            <a:ext cx="4919663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19">
            <a:extLst>
              <a:ext uri="{FF2B5EF4-FFF2-40B4-BE49-F238E27FC236}">
                <a16:creationId xmlns:a16="http://schemas.microsoft.com/office/drawing/2014/main" id="{C3FAC449-6F42-A25D-B3B3-3B357D6AC97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7825" y="1538288"/>
            <a:ext cx="337820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9D62C-F2AF-BD67-C049-7FEF9D875D2F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3159125" y="5646738"/>
            <a:ext cx="1833563" cy="49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>
              <a:defRPr/>
            </a:pPr>
            <a:r>
              <a:rPr lang="zh-CN" altLang="en-US" sz="26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雨雪天减速</a:t>
            </a:r>
          </a:p>
        </p:txBody>
      </p:sp>
      <p:pic>
        <p:nvPicPr>
          <p:cNvPr id="47110" name="Picture 2">
            <a:extLst>
              <a:ext uri="{FF2B5EF4-FFF2-40B4-BE49-F238E27FC236}">
                <a16:creationId xmlns:a16="http://schemas.microsoft.com/office/drawing/2014/main" id="{56FD1FFA-3CB1-7EF8-ABB1-A19F1D065D9E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7825" y="3557588"/>
            <a:ext cx="339248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CEC986-73AF-86CD-9DE8-7E5D1C564371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7194550" y="5711825"/>
            <a:ext cx="2163763" cy="49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>
              <a:defRPr/>
            </a:pPr>
            <a:r>
              <a:rPr lang="zh-CN" altLang="en-US" sz="26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开车系安全带</a:t>
            </a:r>
          </a:p>
        </p:txBody>
      </p:sp>
      <p:sp>
        <p:nvSpPr>
          <p:cNvPr id="47112" name="文本框 4103">
            <a:extLst>
              <a:ext uri="{FF2B5EF4-FFF2-40B4-BE49-F238E27FC236}">
                <a16:creationId xmlns:a16="http://schemas.microsoft.com/office/drawing/2014/main" id="{79EC1EDD-1347-0E70-96F5-861BBA352683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9063" y="2143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2577d4055?vcp=1&amp;pid=045888a85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知识点1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惯性</a:t>
            </a:r>
            <a:endParaRPr lang="en-US" altLang="zh-CN" sz="3467"/>
          </a:p>
        </p:txBody>
      </p:sp>
      <p:pic>
        <p:nvPicPr>
          <p:cNvPr id="3" name="QC_6_BD.1_1#4796ca34f?iti=1&amp;htil=1&amp;vcp=1&amp;vis=1&amp;pid=2577d4055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9616" y="1472605"/>
            <a:ext cx="2328672" cy="23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6_BD.1_2#4796ca34f?iti=1&amp;htil=1&amp;vcp=1&amp;vis=1&amp;pid=2577d4055&amp;color=0,0,0&amp;vtp=1&amp;bbb=1"/>
          <p:cNvSpPr/>
          <p:nvPr>
            <p:custDataLst>
              <p:tags r:id="rId3"/>
            </p:custDataLst>
          </p:nvPr>
        </p:nvSpPr>
        <p:spPr>
          <a:xfrm>
            <a:off x="9324044" y="3968918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（第1题）</a:t>
            </a:r>
            <a:endParaRPr lang="en-US" altLang="zh-CN" sz="3200"/>
          </a:p>
        </p:txBody>
      </p:sp>
      <p:sp>
        <p:nvSpPr>
          <p:cNvPr id="5" name="QC_6_BD.1_3#4796ca34f?htil=1&amp;sp=1&amp;vcp=1&amp;vis=1&amp;pid=2577d4055&amp;color=0,0,0&amp;vtp=1&amp;bbb=1&amp;hb=1"/>
          <p:cNvSpPr/>
          <p:nvPr>
            <p:custDataLst>
              <p:tags r:id="rId4"/>
            </p:custDataLst>
          </p:nvPr>
        </p:nvSpPr>
        <p:spPr>
          <a:xfrm>
            <a:off x="719328" y="1411648"/>
            <a:ext cx="825398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[2023·广西]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如图所示，在抛绣球的过程中，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下列说法正确的是(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6" name="QC_6_AN.2_1#4796ca34f.bracket?vcp=1&amp;vis=1&amp;pid=2577d4055&amp;color=0,0,0&amp;vpa=1&amp;vtp=1"/>
          <p:cNvSpPr/>
          <p:nvPr>
            <p:custDataLst>
              <p:tags r:id="rId5"/>
            </p:custDataLst>
          </p:nvPr>
        </p:nvSpPr>
        <p:spPr>
          <a:xfrm>
            <a:off x="4280621" y="2141474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</a:t>
            </a:r>
            <a:endParaRPr lang="en-US" altLang="zh-CN" sz="3200"/>
          </a:p>
        </p:txBody>
      </p:sp>
      <p:sp>
        <p:nvSpPr>
          <p:cNvPr id="7" name="QC_6_BD.1_4#4796ca34f.choices?htil=1&amp;vcp=1&amp;vis=1&amp;pid=2577d4055&amp;color=0,0,0&amp;vtp=1&amp;bbb=1"/>
          <p:cNvSpPr/>
          <p:nvPr>
            <p:custDataLst>
              <p:tags r:id="rId6"/>
            </p:custDataLst>
          </p:nvPr>
        </p:nvSpPr>
        <p:spPr>
          <a:xfrm>
            <a:off x="719328" y="2875111"/>
            <a:ext cx="8253984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拿在手中的绣球具有惯性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抛离手后的绣球没有惯性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下落的绣球速度越来越小</a:t>
            </a:r>
            <a:endParaRPr lang="en-US" altLang="zh-CN" sz="3200"/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离手的绣球速度保持不变</a:t>
            </a:r>
            <a:endParaRPr lang="en-US" altLang="zh-CN" sz="3200"/>
          </a:p>
        </p:txBody>
      </p:sp>
      <p:sp>
        <p:nvSpPr>
          <p:cNvPr id="9" name="object 54">
            <a:hlinkClick r:id="rId11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BD.3_1#666e192c4?vcp=1&amp;vis=1&amp;pid=2577d4055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536449"/>
            <a:ext cx="10752672" cy="16045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400"/>
              </a:lnSpc>
            </a:pPr>
            <a:r>
              <a:rPr lang="en-US" altLang="zh-CN" sz="30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2.</a:t>
            </a:r>
            <a:r>
              <a:rPr lang="en-US" altLang="zh-CN" sz="30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  </a:t>
            </a:r>
            <a:r>
              <a:rPr lang="en-US" altLang="zh-CN" sz="30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锤子的锤头变松了，人们常用撞击锤柄下</a:t>
            </a:r>
          </a:p>
          <a:p>
            <a:pPr latinLnBrk="1">
              <a:lnSpc>
                <a:spcPts val="4400"/>
              </a:lnSpc>
            </a:pPr>
            <a:r>
              <a:rPr lang="en-US" altLang="zh-CN" sz="30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端的办法使锤头套紧在锤柄上，如图所示。下列关于该现象的物</a:t>
            </a:r>
          </a:p>
          <a:p>
            <a:pPr latinLnBrk="1">
              <a:lnSpc>
                <a:spcPts val="4133"/>
              </a:lnSpc>
            </a:pPr>
            <a:r>
              <a:rPr lang="en-US" altLang="zh-CN" sz="30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理解释正确的是</a:t>
            </a:r>
            <a:r>
              <a:rPr lang="en-US" altLang="zh-CN" sz="30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</a:t>
            </a:r>
            <a:r>
              <a:rPr lang="en-US" altLang="zh-CN" sz="30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(</a:t>
            </a:r>
            <a:r>
              <a:rPr lang="en-US" altLang="zh-CN" sz="30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0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r>
              <a:rPr lang="en-US" altLang="zh-CN" sz="30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</a:t>
            </a:r>
            <a:endParaRPr lang="en-US" altLang="zh-CN" sz="3000"/>
          </a:p>
        </p:txBody>
      </p:sp>
      <p:pic>
        <p:nvPicPr>
          <p:cNvPr id="3" name="QC_6_BD.3_1#666e192c4?vcp=1&amp;vis=1&amp;pid=2577d4055&amp;color=0,0,0&amp;tib=255,255,255&amp;iip=1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765" y="591312"/>
            <a:ext cx="31821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6_AN.4_1#666e192c4.bracket?vcp=1&amp;vis=1&amp;pid=2577d4055&amp;color=0,0,0&amp;vpa=2&amp;vtp=1"/>
          <p:cNvSpPr/>
          <p:nvPr>
            <p:custDataLst>
              <p:tags r:id="rId3"/>
            </p:custDataLst>
          </p:nvPr>
        </p:nvSpPr>
        <p:spPr>
          <a:xfrm>
            <a:off x="4068954" y="1636269"/>
            <a:ext cx="531284" cy="50452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67"/>
              </a:lnSpc>
            </a:pPr>
            <a:r>
              <a:rPr lang="en-US" altLang="zh-CN" sz="30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</a:t>
            </a:r>
            <a:endParaRPr lang="en-US" altLang="zh-CN" sz="3000"/>
          </a:p>
        </p:txBody>
      </p:sp>
      <p:pic>
        <p:nvPicPr>
          <p:cNvPr id="5" name="QC_6_BD.3_2#666e192c4?iti=2&amp;htil=2&amp;vcp=1&amp;vis=1&amp;pid=2577d4055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8476" y="2313771"/>
            <a:ext cx="2828544" cy="238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6_BD.3_3#666e192c4?iti=2&amp;htil=2&amp;vcp=1&amp;vis=1&amp;pid=2577d4055&amp;color=0,0,0&amp;vtp=1&amp;bbb=1"/>
          <p:cNvSpPr/>
          <p:nvPr>
            <p:custDataLst>
              <p:tags r:id="rId5"/>
            </p:custDataLst>
          </p:nvPr>
        </p:nvSpPr>
        <p:spPr>
          <a:xfrm>
            <a:off x="8952106" y="4872737"/>
            <a:ext cx="1801284" cy="50960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67"/>
              </a:lnSpc>
            </a:pPr>
            <a:r>
              <a:rPr lang="en-US" altLang="zh-CN" sz="30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（第2题）</a:t>
            </a:r>
            <a:endParaRPr lang="en-US" altLang="zh-CN" sz="3000"/>
          </a:p>
        </p:txBody>
      </p:sp>
      <p:sp>
        <p:nvSpPr>
          <p:cNvPr id="7" name="QC_6_BD.3_4#666e192c4.choices?htil=2&amp;vcp=1&amp;vis=1&amp;pid=2577d4055&amp;color=0,0,0&amp;vtp=1&amp;bbb=1&amp;hb=1"/>
          <p:cNvSpPr/>
          <p:nvPr>
            <p:custDataLst>
              <p:tags r:id="rId6"/>
            </p:custDataLst>
          </p:nvPr>
        </p:nvSpPr>
        <p:spPr>
          <a:xfrm>
            <a:off x="719328" y="2188379"/>
            <a:ext cx="7741920" cy="385766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400"/>
              </a:lnSpc>
            </a:pPr>
            <a:r>
              <a:rPr lang="en-US" altLang="zh-CN" sz="30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0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锤柄撞击凳面时，由于反弹使锤头套紧</a:t>
            </a:r>
            <a:endParaRPr lang="en-US" altLang="zh-CN" sz="3000"/>
          </a:p>
          <a:p>
            <a:pPr latinLnBrk="1">
              <a:lnSpc>
                <a:spcPts val="4400"/>
              </a:lnSpc>
            </a:pPr>
            <a:r>
              <a:rPr lang="en-US" altLang="zh-CN" sz="30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0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锤柄撞击凳面时，锤柄停止运动，锤头具</a:t>
            </a:r>
          </a:p>
          <a:p>
            <a:pPr latinLnBrk="1">
              <a:lnSpc>
                <a:spcPts val="4400"/>
              </a:lnSpc>
            </a:pPr>
            <a:r>
              <a:rPr lang="en-US" altLang="zh-CN" sz="30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有惯性，继续向下运动</a:t>
            </a:r>
            <a:endParaRPr lang="en-US" altLang="zh-CN" sz="3000"/>
          </a:p>
          <a:p>
            <a:pPr latinLnBrk="1">
              <a:lnSpc>
                <a:spcPts val="4400"/>
              </a:lnSpc>
            </a:pPr>
            <a:r>
              <a:rPr lang="en-US" altLang="zh-CN" sz="30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0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锤柄撞击凳面时，锤柄停止运动，锤头受</a:t>
            </a:r>
          </a:p>
          <a:p>
            <a:pPr latinLnBrk="1">
              <a:lnSpc>
                <a:spcPts val="4400"/>
              </a:lnSpc>
            </a:pPr>
            <a:r>
              <a:rPr lang="en-US" altLang="zh-CN" sz="30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到惯性作用，继续向下运动</a:t>
            </a:r>
            <a:endParaRPr lang="en-US" altLang="zh-CN" sz="3000"/>
          </a:p>
          <a:p>
            <a:pPr latinLnBrk="1">
              <a:lnSpc>
                <a:spcPts val="4400"/>
              </a:lnSpc>
            </a:pPr>
            <a:r>
              <a:rPr lang="en-US" altLang="zh-CN" sz="30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0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锤柄撞击凳面时，锤柄停止运动，锤头受</a:t>
            </a:r>
          </a:p>
          <a:p>
            <a:pPr latinLnBrk="1">
              <a:lnSpc>
                <a:spcPts val="4267"/>
              </a:lnSpc>
            </a:pPr>
            <a:r>
              <a:rPr lang="en-US" altLang="zh-CN" sz="30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到重力作用，继续向下运动</a:t>
            </a:r>
            <a:endParaRPr lang="en-US" altLang="zh-CN" sz="3000"/>
          </a:p>
        </p:txBody>
      </p:sp>
      <p:sp>
        <p:nvSpPr>
          <p:cNvPr id="8" name="object 54">
            <a:hlinkClick r:id="rId12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6_BD.5_1#5f795b832?htil=3&amp;vcp=1&amp;vis=1&amp;pid=2577d4055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8457" y="597408"/>
            <a:ext cx="3054804" cy="106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5_2#5f795b832?htil=3&amp;vcp=1&amp;vis=1&amp;pid=2577d4055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536449"/>
            <a:ext cx="6717792" cy="12945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3.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看到如图所示的漫画，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小明想：为什么容易阻止鼠的运动，</a:t>
            </a:r>
            <a:endParaRPr lang="en-US" altLang="zh-CN" sz="3200"/>
          </a:p>
        </p:txBody>
      </p:sp>
      <p:pic>
        <p:nvPicPr>
          <p:cNvPr id="4" name="QC_6_BD.5_2#5f795b832?htil=3&amp;vcp=1&amp;vis=1&amp;pid=2577d4055&amp;color=0,0,0&amp;tib=255,255,255&amp;iip=2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1755" y="660824"/>
            <a:ext cx="238963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AN.6_1#5f795b832.bracket?vcp=1&amp;vis=1&amp;pid=2577d4055&amp;color=0,0,0&amp;vpa=3&amp;vtp=1"/>
          <p:cNvSpPr/>
          <p:nvPr>
            <p:custDataLst>
              <p:tags r:id="rId4"/>
            </p:custDataLst>
          </p:nvPr>
        </p:nvSpPr>
        <p:spPr>
          <a:xfrm>
            <a:off x="5093421" y="2585890"/>
            <a:ext cx="588433" cy="6000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</a:t>
            </a:r>
            <a:endParaRPr lang="en-US" altLang="zh-CN" sz="3200"/>
          </a:p>
        </p:txBody>
      </p:sp>
      <p:sp>
        <p:nvSpPr>
          <p:cNvPr id="6" name="QC_6_BD.5_3#5f795b832.choices?htil=3&amp;vcp=1&amp;vis=1&amp;pid=2577d4055&amp;color=0,0,0&amp;vtp=1&amp;bbb=1&amp;hs=1"/>
          <p:cNvSpPr/>
          <p:nvPr>
            <p:custDataLst>
              <p:tags r:id="rId5"/>
            </p:custDataLst>
          </p:nvPr>
        </p:nvSpPr>
        <p:spPr>
          <a:xfrm>
            <a:off x="719328" y="3275415"/>
            <a:ext cx="10753344" cy="2690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鼠的惯性小，因为它的速度慢</a:t>
            </a:r>
            <a:endParaRPr lang="en-US" altLang="zh-CN" sz="3200"/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鼠没有惯性，因为它的质量小</a:t>
            </a:r>
            <a:endParaRPr lang="en-US" altLang="zh-CN" sz="3200"/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牛的惯性大，因为它的速度大</a:t>
            </a:r>
            <a:endParaRPr lang="en-US" altLang="zh-CN" sz="3200"/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牛的惯性大，因为它的质量大</a:t>
            </a:r>
            <a:endParaRPr lang="en-US" altLang="zh-CN" sz="3200"/>
          </a:p>
        </p:txBody>
      </p:sp>
      <p:sp>
        <p:nvSpPr>
          <p:cNvPr id="7" name="QC_6_BD.5_2#5f795b832?htil=3&amp;vcp=1&amp;vis=1&amp;pid=2577d4055&amp;color=0,0,0&amp;vtp=1&amp;bt=1&amp;bbb=1&amp;hb=1&amp;hs=1">
            <a:extLst>
              <a:ext uri="{FF2B5EF4-FFF2-40B4-BE49-F238E27FC236}">
                <a16:creationId xmlns:a16="http://schemas.microsoft.com/office/drawing/2014/main" id="{D1F477CE-7BE7-0A1D-BCE9-D8D46943431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19328" y="1899413"/>
            <a:ext cx="10752000" cy="13016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却难以阻止牛的运动呢？对比，他提出以下几种看法，你认</a:t>
            </a:r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为这些看法中正确的是(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pic>
        <p:nvPicPr>
          <p:cNvPr id="8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 flipH="1">
            <a:off x="10934700" y="101727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773526" y="677856"/>
            <a:ext cx="73450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>
                <a:solidFill>
                  <a:schemeClr val="bg1"/>
                </a:solidFill>
              </a:rPr>
              <a:t>牛顿第一定律（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验探究：进行斜面小车实验，让同一小车从同一斜面的同一高度由静止滑下，分别在毛巾、棉布和木板表面上运动，观察小车在不同表面上滑行的距离。引导学生思考：小车为什么会停下来？小车滑行的距离与表面的粗糙程度有什么关系？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科学推理：在实验的基础上，引导学生进行科学推理：如果表面绝对光滑，小车受到的阻力为零，它将怎样运动？从而得出牛顿第一定律的内容：一切物体在没有受到力的作用时，总保持静止状态或匀速直线运动状态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理解与应用：详细讲解牛顿第一定律的含义，强调 “一切物体”“没有受到力的作用”“总保持” 等关键词的意义。通过举例让学生理解牛顿第一定律在生活中的应用，如飞机投弹、卫星绕地球运动等。​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惯性（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概念引入：由牛顿第一定律引出惯性的概念：一切物体都有保持原来运动状态不变的性质，这种性质叫做惯性。强调惯性是物体的固有属性，一切物体在任何情况下都具有惯性。​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惯性现象分析：通过演示实验和生活实例，如拍打衣服上的灰尘、汽车启动和刹车时乘客的状态变化等，引导学生运用惯性知识解释这些现象。让学生分组讨论，分析现象中物体原来的运动状态以及后来运动状态改变的原因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二力平衡（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现象引入：展示一些物体处于静止或匀速直线运动状态的图片，如静止在桌面上的书、匀速行驶的汽车等，引导学生思考这些物体受到哪些力的作用，为什么能保持静止或匀速直线运动状态，从而引出二力平衡的概念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二力平衡的条件：组织学生进行实验探究，用小车、钩码、滑轮等器材设计实验，研究二力平衡时两个力的大小、方向、作用点之间的关系。让学生按照实验步骤进行操作，记录实验数据，分析实验结果，得出二力平衡的条件：作用在同一物体上的两个力，如果大小相等、方向相反，并且在同一条直线上，这两个力就彼此平衡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应用与拓展：通过例题和实际问题，让学生学会运用二力平衡条件对物体进行受力分析，判断物体是否处于平衡状态，计算未知力的大小和方向。同时，引导学生区分平衡力和相互作用力，明确它们的异同点。​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摩擦力（</a:t>
            </a:r>
            <a:r>
              <a:rPr lang="en-US" altLang="zh-CN" sz="400">
                <a:solidFill>
                  <a:schemeClr val="bg1"/>
                </a:solidFill>
              </a:rPr>
              <a:t>20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摩擦力的概念：通过让学生用手在桌面上滑动、推桌子等活动，感受摩擦力的存在，从而引出摩擦力的定义：两个互相接触的物体，当它们做相对运动或有相对运动的趋势时，在接触面上会产生一种阻碍相对运动的力，这种力叫做摩擦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摩擦力的分类：介绍摩擦力的分类，包括静摩擦力、滑动摩擦力和滚动摩擦力，通过实例让学生区分不同类型的摩擦力。​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探究影响滑动摩擦力大小的因素：​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提出问题：滑动摩擦力的大小与哪些因素有关？​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猜想假设：引导学生根据生活经验进行猜想，如可能与压力大小、接触面粗糙程度、物体运动速度等因素有关。​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设计实验：组织学生讨论实验方案，确定采用控制变量法进行实验。明确实验中需要控制的变量和改变的变量，选择合适的实验器材，如木块、木板、弹簧测力计、砝码等。​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进行实验：让学生分组进行实验，按照实验步骤操作，记录实验数据。​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分析论证：引导学生对实验数据进行分析，得出滑动摩擦力的大小与压力大小和接触面粗糙程度有关，压力越大，接触面越粗糙，滑动摩擦力越大。​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增大和减小摩擦力的方法：结合生活实例，讲解增大和减小摩擦力的方法，如增大压力、增大接触面的粗糙程度可以增大摩擦力；减小压力、减小接触面的粗糙程度、用滚动代替滑动、使接触面彼此分离等可以减小摩擦力。让学生举例说明在生活中哪些地方需要增大摩擦力，哪些地方需要减小摩擦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（三）课堂小结（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引导学生回顾本节课所学的主要内容，包括牛顿第一定律、惯性、二力平衡和摩擦力的相关知识。​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强调重点知识和易错点，帮助学生梳理知识体系，加深对知识的理解和记忆。​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（四）课堂练习（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展示一些与本节课知识点相关的练习题，包括选择题、填空题、计算题和简答题等。​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让学生独立完成练习，教师巡视指导，及时发现学生存在的问题并进行解答。​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对学生的练习情况进行点评，强调解题思路和方法，帮助学生提高解题能力。​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（五）布置作业（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布置课后作业，包括课本上的练习题和一些拓展性的作业，如让学生观察生活中还有哪些地方应用了运动和力的知识，并写一篇小报告。​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要求学生认真完成作业，下节课进行作业讲解和反馈。​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五、教学反思​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本节课的教学过程中，通过多种教学方法的综合运用，学生对运动和力的知识有了较为深入的理解和掌握。在实验探究环节，学生积极参与，动手能力和探究能力得到了锻炼。但在教学过程中也发现了一些问题，如部分学生对牛顿第一定律的理解还存在困难，在运用二力平衡条件解决实际问题时容易出错。在今后的教学中，应加强对这些重点和难点知识的讲解和练习，关注学生的学习情况，及时调整教学策略，提高教学质量。</a:t>
            </a:r>
          </a:p>
        </p:txBody>
      </p:sp>
      <p:pic>
        <p:nvPicPr>
          <p:cNvPr id="116" name="图片 115">
            <a:extLst>
              <a:ext uri="{FF2B5EF4-FFF2-40B4-BE49-F238E27FC236}">
                <a16:creationId xmlns:a16="http://schemas.microsoft.com/office/drawing/2014/main" id="{99134967-9066-439D-2622-EA023A8084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-6532" y="6632"/>
            <a:ext cx="12205064" cy="6858000"/>
          </a:xfrm>
          <a:prstGeom prst="rect">
            <a:avLst/>
          </a:prstGeom>
        </p:spPr>
      </p:pic>
      <p:pic>
        <p:nvPicPr>
          <p:cNvPr id="117" name="图片 116">
            <a:extLst>
              <a:ext uri="{FF2B5EF4-FFF2-40B4-BE49-F238E27FC236}">
                <a16:creationId xmlns:a16="http://schemas.microsoft.com/office/drawing/2014/main" id="{874B11B6-73AB-4572-A7C7-F5A0B490A1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159" b="97421" l="1851" r="98561">
                        <a14:foregroundMark x1="33242" y1="21032" x2="33242" y2="21032"/>
                        <a14:foregroundMark x1="28855" y1="16071" x2="38999" y2="27381"/>
                      </a14:backgroundRemoval>
                    </a14:imgEffect>
                  </a14:imgLayer>
                </a14:imgProps>
              </a:ext>
            </a:extLst>
          </a:blip>
          <a:srcRect r="75482" b="34528"/>
          <a:stretch>
            <a:fillRect/>
          </a:stretch>
        </p:blipFill>
        <p:spPr>
          <a:xfrm>
            <a:off x="9072146" y="23305"/>
            <a:ext cx="2989169" cy="2757436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5DB54A56-B527-4782-8F1E-81F66267A2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/>
          <a:srcRect l="56750" t="20549" r="8471" b="5314"/>
          <a:stretch>
            <a:fillRect/>
          </a:stretch>
        </p:blipFill>
        <p:spPr>
          <a:xfrm>
            <a:off x="6510762" y="538860"/>
            <a:ext cx="3060186" cy="2205839"/>
          </a:xfrm>
          <a:prstGeom prst="rect">
            <a:avLst/>
          </a:prstGeom>
        </p:spPr>
      </p:pic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65B295A1-12D0-4E66-BF68-2A7220F6A05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680337" y="4397266"/>
            <a:ext cx="669925" cy="2091055"/>
            <a:chOff x="554" y="3826"/>
            <a:chExt cx="1055" cy="3293"/>
          </a:xfrm>
        </p:grpSpPr>
        <p:sp>
          <p:nvSpPr>
            <p:cNvPr id="120" name="矩形: 圆角 7">
              <a:extLst>
                <a:ext uri="{FF2B5EF4-FFF2-40B4-BE49-F238E27FC236}">
                  <a16:creationId xmlns:a16="http://schemas.microsoft.com/office/drawing/2014/main" id="{082A8FB2-88B4-430C-964B-CEEE8D83A67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1" name="流程图: 可选过程 120">
              <a:extLst>
                <a:ext uri="{FF2B5EF4-FFF2-40B4-BE49-F238E27FC236}">
                  <a16:creationId xmlns:a16="http://schemas.microsoft.com/office/drawing/2014/main" id="{FEEB33C7-F66C-4495-AD82-2F2C51677E5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5</a:t>
              </a: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683D6F2-9D44-45F0-983C-E0740E62BC6B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663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课堂检测</a:t>
              </a: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714EB4CC-2938-4646-8A17-C4427476B44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600020" y="4397266"/>
            <a:ext cx="669925" cy="2091055"/>
            <a:chOff x="554" y="3826"/>
            <a:chExt cx="1055" cy="3293"/>
          </a:xfrm>
        </p:grpSpPr>
        <p:sp>
          <p:nvSpPr>
            <p:cNvPr id="124" name="矩形: 圆角 7">
              <a:extLst>
                <a:ext uri="{FF2B5EF4-FFF2-40B4-BE49-F238E27FC236}">
                  <a16:creationId xmlns:a16="http://schemas.microsoft.com/office/drawing/2014/main" id="{26E96C00-CF1E-4FD4-825B-E6CC1526A17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5" name="流程图: 可选过程 124">
              <a:extLst>
                <a:ext uri="{FF2B5EF4-FFF2-40B4-BE49-F238E27FC236}">
                  <a16:creationId xmlns:a16="http://schemas.microsoft.com/office/drawing/2014/main" id="{84099394-45F0-47BF-8FB4-79DD046D81A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4</a:t>
              </a: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EE40274-0B51-4075-A7BA-203BE42B36AC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501675E2-9312-45DB-A2B8-E5423D546A2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702596" y="4397266"/>
            <a:ext cx="669925" cy="2091055"/>
            <a:chOff x="554" y="3826"/>
            <a:chExt cx="1055" cy="3293"/>
          </a:xfrm>
        </p:grpSpPr>
        <p:sp>
          <p:nvSpPr>
            <p:cNvPr id="128" name="矩形: 圆角 7">
              <a:extLst>
                <a:ext uri="{FF2B5EF4-FFF2-40B4-BE49-F238E27FC236}">
                  <a16:creationId xmlns:a16="http://schemas.microsoft.com/office/drawing/2014/main" id="{7EFFCC47-913B-48BD-BCC0-93C59C766CA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9" name="流程图: 可选过程 128">
              <a:extLst>
                <a:ext uri="{FF2B5EF4-FFF2-40B4-BE49-F238E27FC236}">
                  <a16:creationId xmlns:a16="http://schemas.microsoft.com/office/drawing/2014/main" id="{D2166145-074D-4520-A393-3F54899AABE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6</a:t>
              </a: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4F1CDDE8-0491-4193-AFAB-16EB7CC7133B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变式训练</a:t>
              </a: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97D03634-B3F6-44EE-A73F-DEF93CDA75B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732104" y="4397266"/>
            <a:ext cx="669925" cy="2091055"/>
            <a:chOff x="554" y="3826"/>
            <a:chExt cx="1055" cy="3293"/>
          </a:xfrm>
        </p:grpSpPr>
        <p:sp>
          <p:nvSpPr>
            <p:cNvPr id="132" name="矩形: 圆角 7">
              <a:extLst>
                <a:ext uri="{FF2B5EF4-FFF2-40B4-BE49-F238E27FC236}">
                  <a16:creationId xmlns:a16="http://schemas.microsoft.com/office/drawing/2014/main" id="{944DB09C-56E3-4879-A012-98A48CAE878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3" name="流程图: 可选过程 132">
              <a:extLst>
                <a:ext uri="{FF2B5EF4-FFF2-40B4-BE49-F238E27FC236}">
                  <a16:creationId xmlns:a16="http://schemas.microsoft.com/office/drawing/2014/main" id="{848CA787-1D6C-4F41-A613-0B72C882611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7</a:t>
              </a: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1DDEDF09-C5F9-47A8-8B38-5FA1D8E3152F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考试考法</a:t>
              </a: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6865E746-A0BB-4ED6-ACF4-45DDF548299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9710833" y="4397266"/>
            <a:ext cx="669925" cy="2091055"/>
            <a:chOff x="554" y="3826"/>
            <a:chExt cx="1055" cy="3293"/>
          </a:xfrm>
        </p:grpSpPr>
        <p:sp>
          <p:nvSpPr>
            <p:cNvPr id="136" name="矩形: 圆角 7">
              <a:extLst>
                <a:ext uri="{FF2B5EF4-FFF2-40B4-BE49-F238E27FC236}">
                  <a16:creationId xmlns:a16="http://schemas.microsoft.com/office/drawing/2014/main" id="{8127FB7B-BBCD-46CD-9340-0E3258744A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7" name="流程图: 可选过程 136">
              <a:extLst>
                <a:ext uri="{FF2B5EF4-FFF2-40B4-BE49-F238E27FC236}">
                  <a16:creationId xmlns:a16="http://schemas.microsoft.com/office/drawing/2014/main" id="{6B9A7D45-A0FD-4DED-9385-4BB1C074095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8</a:t>
              </a: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6700AD19-CB75-4A27-8D7E-C0D9A4B4766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小结梳理</a:t>
              </a: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3B547A86-E96C-44CB-956E-EC59494F7D5C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41162" y="1884512"/>
            <a:ext cx="3021496" cy="651622"/>
            <a:chOff x="6385560" y="2209799"/>
            <a:chExt cx="3501856" cy="502921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600000" scaled="0"/>
          </a:gradFill>
        </p:grpSpPr>
        <p:sp>
          <p:nvSpPr>
            <p:cNvPr id="140" name="箭头: 五边形 16">
              <a:extLst>
                <a:ext uri="{FF2B5EF4-FFF2-40B4-BE49-F238E27FC236}">
                  <a16:creationId xmlns:a16="http://schemas.microsoft.com/office/drawing/2014/main" id="{65C4C796-42A9-4D15-974B-F30D6D757D9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85560" y="2209799"/>
              <a:ext cx="2529840" cy="502920"/>
            </a:xfrm>
            <a:prstGeom prst="homePlate">
              <a:avLst>
                <a:gd name="adj" fmla="val 58912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spc="225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学习目录</a:t>
              </a:r>
            </a:p>
          </p:txBody>
        </p:sp>
        <p:sp>
          <p:nvSpPr>
            <p:cNvPr id="141" name="箭头: V 形 17">
              <a:extLst>
                <a:ext uri="{FF2B5EF4-FFF2-40B4-BE49-F238E27FC236}">
                  <a16:creationId xmlns:a16="http://schemas.microsoft.com/office/drawing/2014/main" id="{0C37DE8F-906A-4A45-A22C-978B49C6309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53397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2" name="箭头: V 形 18">
              <a:extLst>
                <a:ext uri="{FF2B5EF4-FFF2-40B4-BE49-F238E27FC236}">
                  <a16:creationId xmlns:a16="http://schemas.microsoft.com/office/drawing/2014/main" id="{71865409-B0CA-48F9-8DA6-DB3EBC82924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239405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82B08F8E-E642-4D41-81C1-00B3C60BCB33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2492593" y="4386471"/>
            <a:ext cx="669925" cy="2091055"/>
            <a:chOff x="554" y="3826"/>
            <a:chExt cx="1055" cy="3293"/>
          </a:xfrm>
        </p:grpSpPr>
        <p:sp>
          <p:nvSpPr>
            <p:cNvPr id="144" name="矩形: 圆角 7">
              <a:extLst>
                <a:ext uri="{FF2B5EF4-FFF2-40B4-BE49-F238E27FC236}">
                  <a16:creationId xmlns:a16="http://schemas.microsoft.com/office/drawing/2014/main" id="{9427D0EA-841F-4A69-BF3B-00BE1C570B4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5" name="圆角矩形 8">
              <a:extLst>
                <a:ext uri="{FF2B5EF4-FFF2-40B4-BE49-F238E27FC236}">
                  <a16:creationId xmlns:a16="http://schemas.microsoft.com/office/drawing/2014/main" id="{FF231A83-8E9F-4B1F-98A3-876E910750E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3" y="4018"/>
              <a:ext cx="593" cy="593"/>
            </a:xfrm>
            <a:prstGeom prst="round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1</a:t>
              </a: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AAB1147C-A67C-4B9F-AF22-013B2943380A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641" y="4575"/>
              <a:ext cx="864" cy="25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复习引入</a:t>
              </a:r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9C8C0DC4-F796-4ED2-BAAF-9E595E8698E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511956" y="4397266"/>
            <a:ext cx="669925" cy="2091055"/>
            <a:chOff x="554" y="3826"/>
            <a:chExt cx="1055" cy="3293"/>
          </a:xfrm>
        </p:grpSpPr>
        <p:sp>
          <p:nvSpPr>
            <p:cNvPr id="148" name="矩形: 圆角 7">
              <a:extLst>
                <a:ext uri="{FF2B5EF4-FFF2-40B4-BE49-F238E27FC236}">
                  <a16:creationId xmlns:a16="http://schemas.microsoft.com/office/drawing/2014/main" id="{E9A841D9-47C1-4E5F-B70D-673B2CB1F6E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9" name="流程图: 可选过程 148">
              <a:extLst>
                <a:ext uri="{FF2B5EF4-FFF2-40B4-BE49-F238E27FC236}">
                  <a16:creationId xmlns:a16="http://schemas.microsoft.com/office/drawing/2014/main" id="{08BCACEC-85DD-467D-BBFE-944C6EF799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2</a:t>
              </a:r>
            </a:p>
          </p:txBody>
        </p: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279D78B0-5DEC-42F8-B6F2-4F481DE4F139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5897EF15-CC42-45D6-92EB-F2360872ED5A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4555988" y="4397266"/>
            <a:ext cx="669925" cy="2091055"/>
            <a:chOff x="554" y="3826"/>
            <a:chExt cx="1055" cy="3293"/>
          </a:xfrm>
        </p:grpSpPr>
        <p:sp>
          <p:nvSpPr>
            <p:cNvPr id="152" name="矩形: 圆角 7">
              <a:extLst>
                <a:ext uri="{FF2B5EF4-FFF2-40B4-BE49-F238E27FC236}">
                  <a16:creationId xmlns:a16="http://schemas.microsoft.com/office/drawing/2014/main" id="{16B566C4-246E-4B7B-A82F-5E6EFF3A05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53" name="流程图: 可选过程 152">
              <a:extLst>
                <a:ext uri="{FF2B5EF4-FFF2-40B4-BE49-F238E27FC236}">
                  <a16:creationId xmlns:a16="http://schemas.microsoft.com/office/drawing/2014/main" id="{BC327D9E-984D-46AD-8EAA-8C6B6797AC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3</a:t>
              </a:r>
            </a:p>
          </p:txBody>
        </p: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39E54908-39A7-4E2F-8CF5-8FB19BA7A684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典例讲解</a:t>
              </a:r>
            </a:p>
          </p:txBody>
        </p:sp>
      </p:grpSp>
      <p:pic>
        <p:nvPicPr>
          <p:cNvPr id="155" name="Picture 3">
            <a:extLst>
              <a:ext uri="{FF2B5EF4-FFF2-40B4-BE49-F238E27FC236}">
                <a16:creationId xmlns:a16="http://schemas.microsoft.com/office/drawing/2014/main" id="{ACE5214E-136A-48FB-B173-D06E3A3D3D5F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/>
          <a:stretch>
            <a:fillRect/>
          </a:stretch>
        </p:blipFill>
        <p:spPr bwMode="auto">
          <a:xfrm>
            <a:off x="-814167" y="3463234"/>
            <a:ext cx="3628755" cy="387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  <p:sndAc>
      <p:stSnd>
        <p:snd r:embed="rId4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6_AS.7_1#5f795b832?htil=4&amp;vcp=1&amp;vis=1&amp;pid=2577d4055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552" y="1629295"/>
            <a:ext cx="5145024" cy="17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AS.7_2#5f795b832?htil=4&amp;vcp=1&amp;vis=1&amp;pid=2577d4055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1568335"/>
            <a:ext cx="5425440" cy="21285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惯性的大小与物体的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质量有关，物体的质量越大，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惯性越大，其运动状态越难改</a:t>
            </a:r>
            <a:endParaRPr lang="en-US" altLang="zh-CN" sz="3200"/>
          </a:p>
        </p:txBody>
      </p:sp>
      <p:sp>
        <p:nvSpPr>
          <p:cNvPr id="4" name="QC_6_AS.7_2#5f795b832?htil=4&amp;vcp=1&amp;vis=1&amp;pid=2577d4055&amp;color=0,0,0&amp;vtp=1&amp;bt=1&amp;bbb=1&amp;hb=1&amp;hs=1">
            <a:extLst>
              <a:ext uri="{FF2B5EF4-FFF2-40B4-BE49-F238E27FC236}">
                <a16:creationId xmlns:a16="http://schemas.microsoft.com/office/drawing/2014/main" id="{AF83421B-385B-6CE2-7693-7CCB72F29D2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20000" y="3768991"/>
            <a:ext cx="10752000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变，因此，阻止鼠的运动很容易，阻止牛的运动很难，故D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正确。</a:t>
            </a:r>
            <a:endParaRPr lang="en-US" altLang="zh-CN" sz="3200"/>
          </a:p>
        </p:txBody>
      </p:sp>
      <p:sp>
        <p:nvSpPr>
          <p:cNvPr id="5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6_BD.8_1#5a51f3c48?iti=3&amp;htil=5&amp;vcp=1&amp;vis=1&amp;pid=2577d4055&amp;color=0,0,0&amp;tib=255,255,255&amp;vtp=1&amp;bt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4384" y="1569773"/>
            <a:ext cx="3803904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8_2#5a51f3c48?iti=3&amp;htil=5&amp;vcp=1&amp;vis=1&amp;pid=2577d4055&amp;color=0,0,0&amp;vtp=1&amp;bbb=1"/>
          <p:cNvSpPr/>
          <p:nvPr>
            <p:custDataLst>
              <p:tags r:id="rId2"/>
            </p:custDataLst>
          </p:nvPr>
        </p:nvSpPr>
        <p:spPr>
          <a:xfrm>
            <a:off x="8586428" y="3445987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（第4题）</a:t>
            </a:r>
            <a:endParaRPr lang="en-US" altLang="zh-CN" sz="3200"/>
          </a:p>
        </p:txBody>
      </p:sp>
      <p:sp>
        <p:nvSpPr>
          <p:cNvPr id="4" name="QB_6_BD.8_3#5a51f3c48?htil=5&amp;vcp=1&amp;vis=1&amp;pid=2577d4055&amp;color=0,0,0&amp;vtp=1&amp;bbb=1&amp;hb=1"/>
          <p:cNvSpPr/>
          <p:nvPr>
            <p:custDataLst>
              <p:tags r:id="rId3"/>
            </p:custDataLst>
          </p:nvPr>
        </p:nvSpPr>
        <p:spPr>
          <a:xfrm>
            <a:off x="719328" y="1552841"/>
            <a:ext cx="6766560" cy="36130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4.</a:t>
            </a:r>
            <a:r>
              <a:rPr lang="en-US" altLang="zh-CN" sz="3400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如图所示，用力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击打一摞棋子中间的一个，棋子飞出，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说明力可以改变物体的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；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上面的棋子没有飞出去是由于上面的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棋子具有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pic>
        <p:nvPicPr>
          <p:cNvPr id="5" name="QB_6_BD.8_3#5a51f3c48?htil=5&amp;vcp=1&amp;vis=1&amp;pid=2577d4055&amp;color=0,0,0&amp;tib=255,255,255&amp;iip=3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507" y="1549792"/>
            <a:ext cx="3462528" cy="7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AN.9_1#5a51f3c48.blank?vcp=1&amp;vis=1&amp;pid=2577d4055&amp;color=0,0,0&amp;vpa=4&amp;vtp=1&amp;bbb=1"/>
          <p:cNvSpPr/>
          <p:nvPr>
            <p:custDataLst>
              <p:tags r:id="rId5"/>
            </p:custDataLst>
          </p:nvPr>
        </p:nvSpPr>
        <p:spPr>
          <a:xfrm>
            <a:off x="4805554" y="3005720"/>
            <a:ext cx="19198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运动状态</a:t>
            </a:r>
            <a:endParaRPr lang="en-US" altLang="zh-CN" sz="3200"/>
          </a:p>
        </p:txBody>
      </p:sp>
      <p:sp>
        <p:nvSpPr>
          <p:cNvPr id="7" name="QB_6_AN.10_1#5a51f3c48.blank?vcp=1&amp;vis=1&amp;pid=2577d4055&amp;color=0,0,0&amp;vpa=5&amp;vtp=1&amp;bbb=1"/>
          <p:cNvSpPr/>
          <p:nvPr>
            <p:custDataLst>
              <p:tags r:id="rId6"/>
            </p:custDataLst>
          </p:nvPr>
        </p:nvSpPr>
        <p:spPr>
          <a:xfrm>
            <a:off x="2367153" y="4467067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惯性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6_AS.11_1#5a51f3c48?iti=4&amp;htil=6&amp;vcp=1&amp;vis=1&amp;pid=2577d4055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4384" y="1632639"/>
            <a:ext cx="3803904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AS.11_2#5a51f3c48?iti=4&amp;htil=6&amp;vcp=1&amp;vis=1&amp;pid=2577d4055&amp;color=0,0,0&amp;vtp=1&amp;bbb=1"/>
          <p:cNvSpPr/>
          <p:nvPr>
            <p:custDataLst>
              <p:tags r:id="rId2"/>
            </p:custDataLst>
          </p:nvPr>
        </p:nvSpPr>
        <p:spPr>
          <a:xfrm>
            <a:off x="8586428" y="3508852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（第4题）</a:t>
            </a:r>
            <a:endParaRPr lang="en-US" altLang="zh-CN" sz="3200"/>
          </a:p>
        </p:txBody>
      </p:sp>
      <p:sp>
        <p:nvSpPr>
          <p:cNvPr id="4" name="QB_6_AS.11_3#5a51f3c48?htil=6&amp;vcp=1&amp;vis=1&amp;pid=2577d4055&amp;color=0,0,0&amp;mp=1&amp;vtp=1&amp;bt=1&amp;bbb=1&amp;hb=1&amp;hs=1"/>
          <p:cNvSpPr/>
          <p:nvPr>
            <p:custDataLst>
              <p:tags r:id="rId3"/>
            </p:custDataLst>
          </p:nvPr>
        </p:nvSpPr>
        <p:spPr>
          <a:xfrm>
            <a:off x="719328" y="1571679"/>
            <a:ext cx="6766560" cy="28735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用力击打一摞棋子中的一个，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这一棋子因受力打击而飞出，棋子在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力的作用下由静止变为运动，说明力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可以改变物体的运动状态。上面的棋</a:t>
            </a:r>
            <a:endParaRPr lang="en-US" altLang="zh-CN" sz="3200"/>
          </a:p>
        </p:txBody>
      </p:sp>
      <p:sp>
        <p:nvSpPr>
          <p:cNvPr id="5" name="QB_6_AS.11_3#5a51f3c48?htil=6&amp;vcp=1&amp;vis=1&amp;pid=2577d4055&amp;color=0,0,0&amp;mp=1&amp;vtp=1&amp;bt=1&amp;bbb=1&amp;hb=1&amp;hs=1">
            <a:extLst>
              <a:ext uri="{FF2B5EF4-FFF2-40B4-BE49-F238E27FC236}">
                <a16:creationId xmlns:a16="http://schemas.microsoft.com/office/drawing/2014/main" id="{8D61A498-016D-9CC1-544A-CC57D627E18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20000" y="4497165"/>
            <a:ext cx="10752000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子由于具有惯性在水平方向上保持静止，不会飞出。</a:t>
            </a:r>
            <a:endParaRPr lang="en-US" altLang="zh-CN" sz="3200"/>
          </a:p>
        </p:txBody>
      </p:sp>
      <p:sp>
        <p:nvSpPr>
          <p:cNvPr id="6" name="object 54">
            <a:hlinkClick r:id="rId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260756023?vcp=1&amp;pid=045888a85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知识点2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生活中的惯性</a:t>
            </a:r>
            <a:endParaRPr lang="en-US" altLang="zh-CN" sz="3467"/>
          </a:p>
        </p:txBody>
      </p:sp>
      <p:sp>
        <p:nvSpPr>
          <p:cNvPr id="3" name="QC_6_BD.12_1#f634fbc6d?sp=1&amp;vcp=1&amp;vis=1&amp;pid=260756023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1411648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5.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[2024·上海普陀期末]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如图所示，小狗不停地甩动身体，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从而快速甩掉身上的水，以下说法错误的是(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6_AN.13_1#f634fbc6d.bracket?vcp=1&amp;vis=1&amp;pid=260756023&amp;color=0,0,0&amp;vpa=6&amp;vtp=1"/>
          <p:cNvSpPr/>
          <p:nvPr>
            <p:custDataLst>
              <p:tags r:id="rId3"/>
            </p:custDataLst>
          </p:nvPr>
        </p:nvSpPr>
        <p:spPr>
          <a:xfrm>
            <a:off x="8751020" y="2141474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</a:t>
            </a:r>
            <a:endParaRPr lang="en-US" altLang="zh-CN" sz="3200"/>
          </a:p>
        </p:txBody>
      </p:sp>
      <p:pic>
        <p:nvPicPr>
          <p:cNvPr id="5" name="QC_6_BD.12_2#f634fbc6d?iti=5&amp;htil=7&amp;vcp=1&amp;vis=1&amp;pid=260756023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9224" y="2960963"/>
            <a:ext cx="2572512" cy="1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6_BD.12_3#f634fbc6d?iti=5&amp;htil=7&amp;vcp=1&amp;vis=1&amp;pid=260756023&amp;color=0,0,0&amp;vtp=1&amp;bbb=1"/>
          <p:cNvSpPr/>
          <p:nvPr>
            <p:custDataLst>
              <p:tags r:id="rId5"/>
            </p:custDataLst>
          </p:nvPr>
        </p:nvSpPr>
        <p:spPr>
          <a:xfrm>
            <a:off x="8325572" y="4922520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（第5题）</a:t>
            </a:r>
            <a:endParaRPr lang="en-US" altLang="zh-CN" sz="3200"/>
          </a:p>
        </p:txBody>
      </p:sp>
      <p:sp>
        <p:nvSpPr>
          <p:cNvPr id="7" name="QC_6_BD.12_4#f634fbc6d.choices?htil=7&amp;vcp=1&amp;vis=1&amp;pid=260756023&amp;color=0,0,0&amp;vtp=1&amp;bbb=1"/>
          <p:cNvSpPr/>
          <p:nvPr>
            <p:custDataLst>
              <p:tags r:id="rId6"/>
            </p:custDataLst>
          </p:nvPr>
        </p:nvSpPr>
        <p:spPr>
          <a:xfrm>
            <a:off x="719328" y="2875111"/>
            <a:ext cx="7997952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甩掉身上的水后，小狗惯性变小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小狗利用惯性甩掉身上的水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水相对于小狗是运动的</a:t>
            </a:r>
            <a:endParaRPr lang="en-US" altLang="zh-CN" sz="3200"/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水脱离狗后，便失去了惯性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6_AS.14_1#f634fbc6d?iti=6&amp;htil=8&amp;vcp=1&amp;vis=1&amp;pid=260756023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21008" y="899595"/>
            <a:ext cx="2572512" cy="1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AS.14_2#f634fbc6d?iti=6&amp;htil=8&amp;vcp=1&amp;vis=1&amp;pid=260756023&amp;color=0,0,0&amp;vtp=1&amp;bbb=1"/>
          <p:cNvSpPr/>
          <p:nvPr>
            <p:custDataLst>
              <p:tags r:id="rId2"/>
            </p:custDataLst>
          </p:nvPr>
        </p:nvSpPr>
        <p:spPr>
          <a:xfrm>
            <a:off x="9047356" y="2861152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（第5题）</a:t>
            </a:r>
            <a:endParaRPr lang="en-US" altLang="zh-CN" sz="3200"/>
          </a:p>
        </p:txBody>
      </p:sp>
      <p:sp>
        <p:nvSpPr>
          <p:cNvPr id="4" name="QC_6_AS.14_3#f634fbc6d?htil=8&amp;vcp=1&amp;vis=1&amp;pid=260756023&amp;color=0,0,0&amp;vtp=1&amp;bt=1&amp;bbb=1&amp;hb=1&amp;hs=1"/>
          <p:cNvSpPr/>
          <p:nvPr>
            <p:custDataLst>
              <p:tags r:id="rId3"/>
            </p:custDataLst>
          </p:nvPr>
        </p:nvSpPr>
        <p:spPr>
          <a:xfrm>
            <a:off x="719328" y="838635"/>
            <a:ext cx="7997952" cy="28735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小狗不停地甩动身体，使身上的毛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和毛上的水一起随身体运动，当毛随身体停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止运动，毛上的水由于惯性会继续保持原来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的运动状态从而离开小狗的身体，水脱离小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6_AS.14_3#f634fbc6d?htil=8&amp;vcp=1&amp;vis=1&amp;pid=260756023&amp;color=0,0,0&amp;vtp=1&amp;bt=1&amp;bbb=1&amp;hb=1&amp;hs=1">
                <a:extLst>
                  <a:ext uri="{FF2B5EF4-FFF2-40B4-BE49-F238E27FC236}">
                    <a16:creationId xmlns:a16="http://schemas.microsoft.com/office/drawing/2014/main" id="{02AD3A19-6EA2-ACEE-A7C5-5554ABB8B6F4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3767424"/>
                <a:ext cx="10752000" cy="212826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狗后，惯性不会消失；而甩掉身上的水后，小狗的整体质量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变小，所以惯性变小，故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正确，D错误；甩掉的水相对于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小狗的位置发生了改变，是运动的，故C正确。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C_6_AS.14_3#f634fbc6d?htil=8&amp;vcp=1&amp;vis=1&amp;pid=260756023&amp;color=0,0,0&amp;vtp=1&amp;bt=1&amp;bbb=1&amp;hb=1&amp;hs=1">
                <a:extLst>
                  <a:ext uri="{FF2B5EF4-FFF2-40B4-BE49-F238E27FC236}">
                    <a16:creationId xmlns:a16="http://schemas.microsoft.com/office/drawing/2014/main" id="{02AD3A19-6EA2-ACEE-A7C5-5554ABB8B6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19328" y="3767424"/>
                <a:ext cx="10752000" cy="2128267"/>
              </a:xfrm>
              <a:prstGeom prst="rect">
                <a:avLst/>
              </a:prstGeom>
              <a:blipFill>
                <a:blip r:embed="rId10"/>
                <a:stretch>
                  <a:fillRect l="-2268" r="-680" b="-117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54">
            <a:hlinkClick r:id="rId11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BD.15_1#61d6fda84?sp=1&amp;vcp=1&amp;vis=1&amp;pid=260756023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536449"/>
            <a:ext cx="10753344" cy="19366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6.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[2023·广东]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如图所示，公交车上的乘客都拉好了扶手，</a:t>
            </a:r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当车的运动状态突然发生改变时，乘客都向东倾，产生此现</a:t>
            </a:r>
          </a:p>
          <a:p>
            <a:pPr latinLnBrk="1">
              <a:lnSpc>
                <a:spcPts val="50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象的原因可能是(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3" name="QC_6_AN.16_1#61d6fda84.bracket?vcp=1&amp;vis=1&amp;pid=260756023&amp;color=0,0,0&amp;vpa=7&amp;vtp=1"/>
          <p:cNvSpPr/>
          <p:nvPr>
            <p:custDataLst>
              <p:tags r:id="rId2"/>
            </p:custDataLst>
          </p:nvPr>
        </p:nvSpPr>
        <p:spPr>
          <a:xfrm>
            <a:off x="3891153" y="1868932"/>
            <a:ext cx="565151" cy="5873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p:pic>
        <p:nvPicPr>
          <p:cNvPr id="4" name="QC_6_BD.15_2#61d6fda84?vcp=1&amp;vis=1&amp;pid=260756023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2256" y="2645663"/>
            <a:ext cx="5047488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15_3#61d6fda84.choices?vcp=1&amp;vis=1&amp;pid=260756023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4728463"/>
            <a:ext cx="10753344" cy="12593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333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车由静止突然向东启动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车匀速前行时突然加速</a:t>
            </a:r>
            <a:endParaRPr lang="en-US" altLang="zh-CN" sz="3200"/>
          </a:p>
          <a:p>
            <a:pPr latinLnBrk="1">
              <a:lnSpc>
                <a:spcPts val="5067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车匀速前行时突然减速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匀速倒车时突然减速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AS.17_1#61d6fda84?vcp=1&amp;vis=1&amp;pid=260756023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900145"/>
            <a:ext cx="10753344" cy="28735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由图知，乘客都向东倾。若车由静止突然向东启动，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乘客由于惯性将向西倾；若车向东运动突然加速，乘客由于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惯性将向西倾；若车向东运动突然减速，乘客由于惯性将向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东倾；若车向西倒车突然减速，乘客由于惯性将向西倾。</a:t>
            </a:r>
            <a:endParaRPr lang="en-US" altLang="zh-CN" sz="3200"/>
          </a:p>
        </p:txBody>
      </p:sp>
      <p:pic>
        <p:nvPicPr>
          <p:cNvPr id="3" name="QC_6_AS.17_2#61d6fda84?vcp=1&amp;vis=1&amp;pid=260756023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2256" y="3920375"/>
            <a:ext cx="5047488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object 54">
            <a:hlinkClick r:id="rId7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6_BD.18_1#da7bbee74?vcp=1&amp;vis=1&amp;pid=260756023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571509"/>
            <a:ext cx="10752672" cy="3618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7.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我国开展“一盔一带”安全守护行动，要求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骑摩托车和电动自行车必须戴头盔，开车必须系安全带。系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安全带能防止人体由于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飞出车外。轿车的头枕，也对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人起保护作用，它能减轻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（填“前方碰撞”或“后方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追尾”）可能对人体造成的伤害。</a:t>
            </a:r>
            <a:endParaRPr lang="en-US" altLang="zh-CN" sz="3200"/>
          </a:p>
        </p:txBody>
      </p:sp>
      <p:pic>
        <p:nvPicPr>
          <p:cNvPr id="3" name="QB_6_BD.18_1#da7bbee74?vcp=1&amp;vis=1&amp;pid=260756023&amp;color=0,0,0&amp;tib=255,255,255&amp;iip=4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4651" y="1717813"/>
            <a:ext cx="2987040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6_AN.19_1#da7bbee74.blank?vcp=1&amp;vis=1&amp;pid=260756023&amp;color=0,0,0&amp;vpa=8&amp;vtp=1&amp;bbb=1"/>
          <p:cNvSpPr/>
          <p:nvPr>
            <p:custDataLst>
              <p:tags r:id="rId3"/>
            </p:custDataLst>
          </p:nvPr>
        </p:nvSpPr>
        <p:spPr>
          <a:xfrm>
            <a:off x="4805554" y="3024389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惯性</a:t>
            </a:r>
            <a:endParaRPr lang="en-US" altLang="zh-CN" sz="3200"/>
          </a:p>
        </p:txBody>
      </p:sp>
      <p:sp>
        <p:nvSpPr>
          <p:cNvPr id="5" name="QB_6_AN.20_1#da7bbee74.blank?vcp=1&amp;vis=1&amp;pid=260756023&amp;color=0,0,0&amp;vpa=9&amp;vtp=1&amp;bbb=1"/>
          <p:cNvSpPr/>
          <p:nvPr>
            <p:custDataLst>
              <p:tags r:id="rId4"/>
            </p:custDataLst>
          </p:nvPr>
        </p:nvSpPr>
        <p:spPr>
          <a:xfrm>
            <a:off x="5211954" y="3769456"/>
            <a:ext cx="19198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后方追尾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6_AS.21_1#da7bbee74?vcp=1&amp;vis=1&amp;pid=260756023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571383"/>
            <a:ext cx="10753344" cy="36186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汽车在紧急刹车时，人由于惯性会保持原来的运动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状态向前运动，容易撞上挡风玻璃而飞出车外，系安全带可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以避免人由于惯性飞出车外。当后方追尾时，坐在前方轿车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座椅上的人由于惯性要保持原来的运动状态，头会突然后仰，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这时头枕会保护头颈不被撞伤。</a:t>
            </a:r>
            <a:endParaRPr lang="en-US" altLang="zh-CN" sz="3200"/>
          </a:p>
        </p:txBody>
      </p:sp>
      <p:sp>
        <p:nvSpPr>
          <p:cNvPr id="3" name="object 54">
            <a:hlinkClick r:id="rId5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22_1#761c1cc52?sp=1&amp;vcp=1&amp;vis=1&amp;pid=5001a30e2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215445"/>
            <a:ext cx="10753344" cy="2122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8.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[2024·山西]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如图所示，一辆公交车正在水平路面匀速向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右行驶，遇到突发情况紧急刹车时，下列能正确表示车内拉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环情形的是(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3" name="QC_5_AN.23_1#761c1cc52.bracket?vcp=1&amp;vis=1&amp;pid=5001a30e2&amp;color=0,0,0&amp;vpa=10&amp;vtp=1"/>
          <p:cNvSpPr/>
          <p:nvPr>
            <p:custDataLst>
              <p:tags r:id="rId2"/>
            </p:custDataLst>
          </p:nvPr>
        </p:nvSpPr>
        <p:spPr>
          <a:xfrm>
            <a:off x="3061420" y="2690338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</a:t>
            </a:r>
            <a:endParaRPr lang="en-US" altLang="zh-CN" sz="3200"/>
          </a:p>
        </p:txBody>
      </p:sp>
      <p:pic>
        <p:nvPicPr>
          <p:cNvPr id="4" name="QC_5_BD.22_2#761c1cc52?htil=9&amp;vcp=1&amp;vis=1&amp;pid=5001a30e2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8348" y="3507539"/>
            <a:ext cx="2779776" cy="19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5_BD.22_3#761c1cc52.choices?htil=9&amp;vcp=1&amp;vis=1&amp;pid=5001a30e2&amp;color=0,0,0&amp;vtp=1&amp;bbb=1"/>
          <p:cNvSpPr/>
          <p:nvPr>
            <p:custDataLst>
              <p:tags r:id="rId4"/>
            </p:custDataLst>
          </p:nvPr>
        </p:nvSpPr>
        <p:spPr>
          <a:xfrm>
            <a:off x="634704" y="3427614"/>
            <a:ext cx="7790688" cy="7333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6533"/>
              </a:lnSpc>
              <a:tabLst>
                <a:tab pos="2099681" algn="l"/>
                <a:tab pos="4165496" algn="l"/>
                <a:tab pos="6231311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733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</a:t>
            </a:r>
            <a:endParaRPr lang="en-US" altLang="zh-CN" sz="1200">
              <a:latin typeface="SimSun" panose="02010600030101010101" pitchFamily="2" charset="-122"/>
            </a:endParaRPr>
          </a:p>
        </p:txBody>
      </p:sp>
      <p:pic>
        <p:nvPicPr>
          <p:cNvPr id="6" name="QC_5_BD.22_3#761c1cc52.choice_image?htil=9&amp;vcp=1&amp;vis=1&amp;pid=5001a30e2&amp;color=0,0,0&amp;tib=255,255,255&amp;iip=5&amp;vtp=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4243" y="3422872"/>
            <a:ext cx="1158240" cy="75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5_BD.22_3#761c1cc52.choice_image?htil=9&amp;vcp=1&amp;vis=1&amp;pid=5001a30e2&amp;color=0,0,0&amp;tib=255,255,255&amp;iip=6&amp;vtp=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4597" y="3422872"/>
            <a:ext cx="1170432" cy="75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5_BD.22_3#761c1cc52.choice_image?htil=9&amp;vcp=1&amp;vis=1&amp;pid=5001a30e2&amp;color=0,0,0&amp;tib=255,255,255&amp;iip=7&amp;vtp=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464" y="3422872"/>
            <a:ext cx="1170432" cy="75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9" name="QC_5_BD.22_3#761c1cc52.choice_image?htil=9&amp;vcp=1&amp;vis=1&amp;pid=5001a30e2&amp;color=0,0,0&amp;tib=255,255,255&amp;iip=8&amp;vtp=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5709" y="3422872"/>
            <a:ext cx="1158240" cy="75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2">
            <a:extLst>
              <a:ext uri="{FF2B5EF4-FFF2-40B4-BE49-F238E27FC236}">
                <a16:creationId xmlns:a16="http://schemas.microsoft.com/office/drawing/2014/main" id="{B0285B58-F0A7-453F-7A6A-23EF4B490D93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5194300" y="1431925"/>
            <a:ext cx="1914525" cy="56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lang="zh-CN" altLang="en-US" sz="3000" cap="small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旧知复习</a:t>
            </a:r>
          </a:p>
        </p:txBody>
      </p:sp>
      <p:sp>
        <p:nvSpPr>
          <p:cNvPr id="33795" name="文本框 4103">
            <a:extLst>
              <a:ext uri="{FF2B5EF4-FFF2-40B4-BE49-F238E27FC236}">
                <a16:creationId xmlns:a16="http://schemas.microsoft.com/office/drawing/2014/main" id="{6526EEB6-757E-12D8-3903-85F88F6D5A24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9063" y="333375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导入新课</a:t>
            </a:r>
          </a:p>
        </p:txBody>
      </p:sp>
      <p:sp>
        <p:nvSpPr>
          <p:cNvPr id="17" name="副标题 2">
            <a:extLst>
              <a:ext uri="{FF2B5EF4-FFF2-40B4-BE49-F238E27FC236}">
                <a16:creationId xmlns:a16="http://schemas.microsoft.com/office/drawing/2014/main" id="{30765587-5681-A483-3724-E6DB99D901B4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2154238" y="3065463"/>
            <a:ext cx="7994650" cy="1447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lang="en-US" altLang="zh-CN" sz="2800" cap="small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    </a:t>
            </a:r>
            <a:r>
              <a:rPr lang="zh-CN" altLang="en-US" sz="2800" cap="small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一切物体总保持</a:t>
            </a:r>
            <a:r>
              <a:rPr lang="zh-CN" altLang="en-US" sz="2800" cap="small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静止</a:t>
            </a:r>
            <a:r>
              <a:rPr lang="zh-CN" altLang="en-US" sz="2800" cap="small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状态或</a:t>
            </a:r>
            <a:r>
              <a:rPr lang="zh-CN" altLang="en-US" sz="2800" cap="small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匀速直线</a:t>
            </a:r>
            <a:r>
              <a:rPr lang="zh-CN" altLang="en-US" sz="2800" cap="small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运动状态，直到有外力迫使它改变这种状态为止。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1283C01-2AB9-CDD1-F3CD-21440259616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154238" y="2236788"/>
            <a:ext cx="267176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cap="small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牛顿第一定律：</a:t>
            </a:r>
            <a:endParaRPr lang="zh-CN" altLang="en-US" sz="2800" noProof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AS.24_1#761c1cc52?vcp=1&amp;vis=1&amp;pid=5001a30e2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851378"/>
                <a:ext cx="10753344" cy="28733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公交车、拉环一起向右做匀速直线运动，紧急刹车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时，公交车的速度减小，拉环的上部随公交车一起减速，由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于惯性，拉环要保持原来的运动状态继续前进，拉环向右摆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动，由图示可知，A正确，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BCD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错误。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C_5_AS.24_1#761c1cc52?vcp=1&amp;vis=1&amp;pid=5001a30e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19328" y="851378"/>
                <a:ext cx="10753344" cy="2873333"/>
              </a:xfrm>
              <a:prstGeom prst="rect">
                <a:avLst/>
              </a:prstGeom>
              <a:blipFill>
                <a:blip r:embed="rId7"/>
                <a:stretch>
                  <a:fillRect l="-2268" r="-680" b="-8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AS.24_2#761c1cc52?vcp=1&amp;vis=1&amp;pid=5001a30e2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1728" y="3871607"/>
            <a:ext cx="2828544" cy="19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object 54">
            <a:hlinkClick r:id="rId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25_1#ff868b452?htil=10&amp;vcp=1&amp;vis=1&amp;pid=5001a30e2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2192" y="759132"/>
            <a:ext cx="1609344" cy="174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25_2#ff868b452?htil=10&amp;sp=1&amp;vcp=1&amp;vis=1&amp;pid=5001a30e2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698174"/>
            <a:ext cx="8961120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9.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运输机参加抗震救灾，在沿水平方向向右做匀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速直线运动的过程中，间隔相同时间从飞机上由静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止释放四个相同的物资。下图能正确表示物资着地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位置的是（地面水平，空气阻力不计）(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5_AN.26_1#ff868b452.bracket?vcp=1&amp;vis=1&amp;pid=5001a30e2&amp;color=0,0,0&amp;vpa=11&amp;vtp=1"/>
          <p:cNvSpPr/>
          <p:nvPr>
            <p:custDataLst>
              <p:tags r:id="rId3"/>
            </p:custDataLst>
          </p:nvPr>
        </p:nvSpPr>
        <p:spPr>
          <a:xfrm>
            <a:off x="7938221" y="2918134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</a:t>
            </a:r>
            <a:endParaRPr lang="en-US" altLang="zh-CN" sz="3200"/>
          </a:p>
        </p:txBody>
      </p:sp>
      <p:sp>
        <p:nvSpPr>
          <p:cNvPr id="5" name="QC_5_BD.25_3#ff868b452.choices?vcp=1&amp;vis=1&amp;pid=5001a30e2&amp;color=0,0,0&amp;vtp=1&amp;bbb=1&amp;hs=1"/>
          <p:cNvSpPr/>
          <p:nvPr>
            <p:custDataLst>
              <p:tags r:id="rId4"/>
            </p:custDataLst>
          </p:nvPr>
        </p:nvSpPr>
        <p:spPr>
          <a:xfrm>
            <a:off x="719328" y="3549068"/>
            <a:ext cx="10752672" cy="245406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8266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533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        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533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       </a:t>
            </a:r>
            <a:endParaRPr lang="en-US" altLang="zh-CN" sz="1200">
              <a:latin typeface="SimSun" panose="02010600030101010101" pitchFamily="2" charset="-122"/>
            </a:endParaRPr>
          </a:p>
          <a:p>
            <a:pPr latinLnBrk="1">
              <a:lnSpc>
                <a:spcPts val="12533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7000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        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7066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       </a:t>
            </a:r>
            <a:endParaRPr lang="en-US" altLang="zh-CN" sz="1200">
              <a:latin typeface="SimSun" panose="02010600030101010101" pitchFamily="2" charset="-122"/>
            </a:endParaRPr>
          </a:p>
        </p:txBody>
      </p:sp>
      <p:pic>
        <p:nvPicPr>
          <p:cNvPr id="6" name="QC_5_BD.25_3#ff868b452.choice_image?vcp=1&amp;vis=1&amp;pid=5001a30e2&amp;color=0,0,0&amp;tib=255,255,255&amp;iip=9&amp;vtp=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580" y="3549068"/>
            <a:ext cx="3633216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5_BD.25_3#ff868b452.choice_image?vcp=1&amp;vis=1&amp;pid=5001a30e2&amp;color=0,0,0&amp;tib=255,255,255&amp;iip=10&amp;vtp=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9943" y="3549068"/>
            <a:ext cx="3572256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5_BD.25_3#ff868b452.choice_image?vcp=1&amp;vis=1&amp;pid=5001a30e2&amp;color=0,0,0&amp;tib=255,255,255&amp;iip=11&amp;vtp=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7296" y="4606175"/>
            <a:ext cx="3633216" cy="141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9" name="QC_5_BD.25_3#ff868b452.choice_image?vcp=1&amp;vis=1&amp;pid=5001a30e2&amp;color=0,0,0&amp;tib=255,255,255&amp;iip=12&amp;vtp=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3225" y="4597835"/>
            <a:ext cx="3572256" cy="14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AS.27_1#ff868b452?htil=11&amp;vcp=1&amp;vis=1&amp;pid=5001a30e2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1010" y="597410"/>
            <a:ext cx="2904639" cy="30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AS.27_2#ff868b452?htil=11&amp;vcp=1&amp;vis=1&amp;pid=5001a30e2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536449"/>
            <a:ext cx="7400544" cy="33773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飞机沿水平方向向右做匀速直线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运动的过程中，间隔相同时间从飞机上由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静止释放四个相同的物资，空气阻力不计，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物资由于惯性，在水平方向上，保持与飞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机相同的速度继续向前运动，因此在水平</a:t>
            </a:r>
            <a:endParaRPr lang="en-US" altLang="zh-CN" sz="3200"/>
          </a:p>
        </p:txBody>
      </p:sp>
      <p:sp>
        <p:nvSpPr>
          <p:cNvPr id="4" name="QC_5_AS.27_2#ff868b452?htil=11&amp;vcp=1&amp;vis=1&amp;pid=5001a30e2&amp;color=0,0,0&amp;vtp=1&amp;bt=1&amp;bbb=1&amp;hb=1&amp;hs=1">
            <a:extLst>
              <a:ext uri="{FF2B5EF4-FFF2-40B4-BE49-F238E27FC236}">
                <a16:creationId xmlns:a16="http://schemas.microsoft.com/office/drawing/2014/main" id="{EBDA6A6F-57A0-11A5-0D24-F3682F167A7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19328" y="3997198"/>
            <a:ext cx="10752000" cy="19885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方向速度相等；物资在重力的作用下向下落，因此落地时水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平方向间隔的距离相等，且最先落地的是最早释放的物资，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故A符合题意，B、C、D不符合题意。</a:t>
            </a:r>
            <a:endParaRPr lang="en-US" altLang="zh-CN" sz="3200"/>
          </a:p>
        </p:txBody>
      </p:sp>
      <p:sp>
        <p:nvSpPr>
          <p:cNvPr id="5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1">
            <a:extLst>
              <a:ext uri="{FF2B5EF4-FFF2-40B4-BE49-F238E27FC236}">
                <a16:creationId xmlns:a16="http://schemas.microsoft.com/office/drawing/2014/main" id="{3AB5B5D5-131C-DADE-E445-3777EC88370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60663" y="2957513"/>
            <a:ext cx="4889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惯性</a:t>
            </a:r>
          </a:p>
        </p:txBody>
      </p:sp>
      <p:sp>
        <p:nvSpPr>
          <p:cNvPr id="48131" name="文本框 2">
            <a:extLst>
              <a:ext uri="{FF2B5EF4-FFF2-40B4-BE49-F238E27FC236}">
                <a16:creationId xmlns:a16="http://schemas.microsoft.com/office/drawing/2014/main" id="{8CA41B42-9538-C459-2CF6-FE1405DBF916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60825" y="1879600"/>
            <a:ext cx="53467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惯性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一切物体都有保持原来运动状态不变的性质</a:t>
            </a:r>
            <a:endParaRPr lang="zh-CN" altLang="en-US" sz="2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132" name="文本框 3">
            <a:extLst>
              <a:ext uri="{FF2B5EF4-FFF2-40B4-BE49-F238E27FC236}">
                <a16:creationId xmlns:a16="http://schemas.microsoft.com/office/drawing/2014/main" id="{A6374BCC-24D9-A9C9-4E95-42449C69557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02100" y="3324225"/>
            <a:ext cx="53451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惯性的大小由质量决定</a:t>
            </a:r>
          </a:p>
        </p:txBody>
      </p:sp>
      <p:sp>
        <p:nvSpPr>
          <p:cNvPr id="48133" name="AutoShape 14">
            <a:extLst>
              <a:ext uri="{FF2B5EF4-FFF2-40B4-BE49-F238E27FC236}">
                <a16:creationId xmlns:a16="http://schemas.microsoft.com/office/drawing/2014/main" id="{A4AFADAA-FD62-F7A9-D1EA-E28B628D0946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3595688" y="2006600"/>
            <a:ext cx="306387" cy="2724150"/>
          </a:xfrm>
          <a:prstGeom prst="leftBrace">
            <a:avLst>
              <a:gd name="adj1" fmla="val 69854"/>
              <a:gd name="adj2" fmla="val 50000"/>
            </a:avLst>
          </a:prstGeom>
          <a:noFill/>
          <a:ln w="19050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134" name="文本框 4">
            <a:extLst>
              <a:ext uri="{FF2B5EF4-FFF2-40B4-BE49-F238E27FC236}">
                <a16:creationId xmlns:a16="http://schemas.microsoft.com/office/drawing/2014/main" id="{BAEB2F01-5669-2435-ED50-56F7B4C70EBC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7975" y="4494213"/>
            <a:ext cx="53451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惯性的应用</a:t>
            </a:r>
          </a:p>
        </p:txBody>
      </p:sp>
      <p:sp>
        <p:nvSpPr>
          <p:cNvPr id="48135" name="文本框 4103">
            <a:extLst>
              <a:ext uri="{FF2B5EF4-FFF2-40B4-BE49-F238E27FC236}">
                <a16:creationId xmlns:a16="http://schemas.microsoft.com/office/drawing/2014/main" id="{047D1C92-7CE9-8BAF-37BA-A11C1C96D11A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9063" y="26035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课堂小结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>
            <p:custDataLst>
              <p:tags r:id="rId1"/>
            </p:custDataLst>
          </p:nvPr>
        </p:nvGrpSpPr>
        <p:grpSpPr>
          <a:xfrm>
            <a:off x="-30953" y="68211"/>
            <a:ext cx="12253906" cy="6721577"/>
            <a:chOff x="-30953" y="68211"/>
            <a:chExt cx="12253906" cy="6721577"/>
          </a:xfrm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2431948" y="737295"/>
              <a:ext cx="7467359" cy="55741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3821798" y="1854709"/>
              <a:ext cx="4582011" cy="342033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93885B"/>
              </a:solidFill>
            </a:ln>
            <a:effectLst>
              <a:outerShdw blurRad="279400" dist="38100" dir="8100000" algn="tr" rotWithShape="0">
                <a:srgbClr val="9388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>
              <a:biLevel thresh="50000"/>
            </a:blip>
            <a:stretch>
              <a:fillRect/>
            </a:stretch>
          </p:blipFill>
          <p:spPr>
            <a:xfrm flipH="1">
              <a:off x="5183699" y="1854708"/>
              <a:ext cx="1862510" cy="92189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>
              <p:custDataLst>
                <p:tags r:id="rId5"/>
              </p:custDataLst>
            </p:nvPr>
          </p:nvGrpSpPr>
          <p:grpSpPr>
            <a:xfrm>
              <a:off x="3036135" y="1275844"/>
              <a:ext cx="6157642" cy="4596494"/>
              <a:chOff x="3017080" y="416684"/>
              <a:chExt cx="6157841" cy="6157841"/>
            </a:xfrm>
          </p:grpSpPr>
          <p:sp>
            <p:nvSpPr>
              <p:cNvPr id="22" name="椭圆 21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3"/>
                </p:custDataLst>
              </p:nvPr>
            </p:nvSpPr>
            <p:spPr>
              <a:xfrm rot="10800000"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7704881" y="4663979"/>
              <a:ext cx="4518072" cy="21131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-30953" y="4067438"/>
              <a:ext cx="3589399" cy="2722350"/>
            </a:xfrm>
            <a:custGeom>
              <a:avLst/>
              <a:gdLst>
                <a:gd name="connsiteX0" fmla="*/ 0 w 5741080"/>
                <a:gd name="connsiteY0" fmla="*/ 0 h 5833155"/>
                <a:gd name="connsiteX1" fmla="*/ 3254688 w 5741080"/>
                <a:gd name="connsiteY1" fmla="*/ 0 h 5833155"/>
                <a:gd name="connsiteX2" fmla="*/ 3254688 w 5741080"/>
                <a:gd name="connsiteY2" fmla="*/ 1173889 h 5833155"/>
                <a:gd name="connsiteX3" fmla="*/ 5633605 w 5741080"/>
                <a:gd name="connsiteY3" fmla="*/ 1173889 h 5833155"/>
                <a:gd name="connsiteX4" fmla="*/ 5633605 w 5741080"/>
                <a:gd name="connsiteY4" fmla="*/ 0 h 5833155"/>
                <a:gd name="connsiteX5" fmla="*/ 5741080 w 5741080"/>
                <a:gd name="connsiteY5" fmla="*/ 0 h 5833155"/>
                <a:gd name="connsiteX6" fmla="*/ 5741080 w 5741080"/>
                <a:gd name="connsiteY6" fmla="*/ 5833155 h 5833155"/>
                <a:gd name="connsiteX7" fmla="*/ 0 w 5741080"/>
                <a:gd name="connsiteY7" fmla="*/ 5833155 h 583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080" h="5833155">
                  <a:moveTo>
                    <a:pt x="0" y="0"/>
                  </a:moveTo>
                  <a:lnTo>
                    <a:pt x="3254688" y="0"/>
                  </a:lnTo>
                  <a:lnTo>
                    <a:pt x="3254688" y="1173889"/>
                  </a:lnTo>
                  <a:lnTo>
                    <a:pt x="5633605" y="1173889"/>
                  </a:lnTo>
                  <a:lnTo>
                    <a:pt x="5633605" y="0"/>
                  </a:lnTo>
                  <a:lnTo>
                    <a:pt x="5741080" y="0"/>
                  </a:lnTo>
                  <a:lnTo>
                    <a:pt x="5741080" y="5833155"/>
                  </a:lnTo>
                  <a:lnTo>
                    <a:pt x="0" y="5833155"/>
                  </a:lnTo>
                  <a:close/>
                </a:path>
              </a:pathLst>
            </a:custGeom>
          </p:spPr>
        </p:pic>
        <p:pic>
          <p:nvPicPr>
            <p:cNvPr id="8" name="PA-图片 6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294" y="10927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9" name="PA-图片 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595" y="13905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0" name="PA-图片 6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02901" y="72798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1" name="PA-图片 6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96493" y="6821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2" name="PA-图片 5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9315" y="755934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3" name="PA-图片 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0443" y="934948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4" name="PA-图片 5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1188" y="76733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5" name="PA-图片 5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7882" y="1608431"/>
              <a:ext cx="924530" cy="740133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4032863" y="2348565"/>
              <a:ext cx="594568" cy="100968"/>
            </a:xfrm>
            <a:custGeom>
              <a:avLst/>
              <a:gdLst>
                <a:gd name="connsiteX0" fmla="*/ 0 w 594587"/>
                <a:gd name="connsiteY0" fmla="*/ 0 h 135265"/>
                <a:gd name="connsiteX1" fmla="*/ 594587 w 594587"/>
                <a:gd name="connsiteY1" fmla="*/ 0 h 135265"/>
                <a:gd name="connsiteX2" fmla="*/ 555758 w 594587"/>
                <a:gd name="connsiteY2" fmla="*/ 39044 h 135265"/>
                <a:gd name="connsiteX3" fmla="*/ 297293 w 594587"/>
                <a:gd name="connsiteY3" fmla="*/ 135265 h 135265"/>
                <a:gd name="connsiteX4" fmla="*/ 38828 w 594587"/>
                <a:gd name="connsiteY4" fmla="*/ 39044 h 135265"/>
                <a:gd name="connsiteX5" fmla="*/ 0 w 594587"/>
                <a:gd name="connsiteY5" fmla="*/ 0 h 13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587" h="135265">
                  <a:moveTo>
                    <a:pt x="0" y="0"/>
                  </a:moveTo>
                  <a:lnTo>
                    <a:pt x="594587" y="0"/>
                  </a:lnTo>
                  <a:lnTo>
                    <a:pt x="555758" y="39044"/>
                  </a:lnTo>
                  <a:cubicBezTo>
                    <a:pt x="481978" y="99793"/>
                    <a:pt x="393034" y="135265"/>
                    <a:pt x="297293" y="135265"/>
                  </a:cubicBezTo>
                  <a:cubicBezTo>
                    <a:pt x="201552" y="135265"/>
                    <a:pt x="112608" y="99793"/>
                    <a:pt x="38828" y="39044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A-图片 5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538909">
              <a:off x="9473152" y="1726233"/>
              <a:ext cx="659806" cy="528208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>
              <a:grayscl/>
            </a:blip>
            <a:stretch>
              <a:fillRect/>
            </a:stretch>
          </p:blipFill>
          <p:spPr>
            <a:xfrm>
              <a:off x="4629216" y="3893875"/>
              <a:ext cx="3072825" cy="124762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5503535" y="3509207"/>
              <a:ext cx="1324182" cy="91006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4046222" y="4464928"/>
              <a:ext cx="3673641" cy="209738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4070405" y="2453061"/>
              <a:ext cx="4699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60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谢谢观看！</a:t>
              </a:r>
            </a:p>
          </p:txBody>
        </p:sp>
      </p:grpSp>
    </p:spTree>
  </p:cSld>
  <p:clrMapOvr>
    <a:masterClrMapping/>
  </p:clrMapOvr>
  <p:transition spd="slow">
    <p:push dir="u"/>
    <p:sndAc>
      <p:stSnd>
        <p:snd r:embed="rId2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21EF8E3-CAF1-DE3F-E71A-76613EA6B2F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20850" y="2474913"/>
            <a:ext cx="8404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1.</a:t>
            </a:r>
            <a:r>
              <a:rPr lang="zh-CN" altLang="en-US" sz="2800" b="1">
                <a:latin typeface="Times New Roman" panose="02020603050405020304" pitchFamily="18" charset="0"/>
              </a:rPr>
              <a:t>知道什么是惯性，认识一切物体都有惯性；（重点）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</a:rPr>
              <a:t>会用物体的惯性解释惯性现象。（难点）</a:t>
            </a:r>
          </a:p>
        </p:txBody>
      </p:sp>
      <p:sp>
        <p:nvSpPr>
          <p:cNvPr id="34819" name="文本框 1">
            <a:extLst>
              <a:ext uri="{FF2B5EF4-FFF2-40B4-BE49-F238E27FC236}">
                <a16:creationId xmlns:a16="http://schemas.microsoft.com/office/drawing/2014/main" id="{AAC5D8EA-6EAF-0F9E-0DB5-A6423CD0882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48263" y="1533525"/>
            <a:ext cx="18367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00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34820" name="文本框 4103">
            <a:extLst>
              <a:ext uri="{FF2B5EF4-FFF2-40B4-BE49-F238E27FC236}">
                <a16:creationId xmlns:a16="http://schemas.microsoft.com/office/drawing/2014/main" id="{D2D06AF0-BE65-4286-69E0-BAF42C7B78C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063" y="26035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4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charRg st="24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>
            <a:extLst>
              <a:ext uri="{FF2B5EF4-FFF2-40B4-BE49-F238E27FC236}">
                <a16:creationId xmlns:a16="http://schemas.microsoft.com/office/drawing/2014/main" id="{01E34911-F99C-8628-774F-6E10BF72942F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5188" y="2082800"/>
            <a:ext cx="34559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原来的小球和木板都处于什么状态？</a:t>
            </a:r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8016B1B0-B14A-D69A-B820-5EDACEB840EA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0425" y="3421063"/>
            <a:ext cx="3424238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后来木板被弹走，小球的状态变了吗？</a:t>
            </a:r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id="{F360AE90-A958-6252-2932-49EFB0194F3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0425" y="4795838"/>
            <a:ext cx="791527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这说明原来</a:t>
            </a:r>
            <a:r>
              <a:rPr lang="zh-CN" altLang="en-US" sz="2400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的小球，在水平方向上不受外力作用时，水平方向上仍保持</a:t>
            </a:r>
            <a:r>
              <a:rPr lang="zh-CN" altLang="en-US" sz="2400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状态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68614" name="Text Box 6">
            <a:extLst>
              <a:ext uri="{FF2B5EF4-FFF2-40B4-BE49-F238E27FC236}">
                <a16:creationId xmlns:a16="http://schemas.microsoft.com/office/drawing/2014/main" id="{76EA36D9-3542-A6B9-6A84-D9798C46A76C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90950" y="4867275"/>
            <a:ext cx="1079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静止</a:t>
            </a:r>
          </a:p>
        </p:txBody>
      </p:sp>
      <p:sp>
        <p:nvSpPr>
          <p:cNvPr id="35846" name="Text Box 7">
            <a:extLst>
              <a:ext uri="{FF2B5EF4-FFF2-40B4-BE49-F238E27FC236}">
                <a16:creationId xmlns:a16="http://schemas.microsoft.com/office/drawing/2014/main" id="{1C46D241-9098-713F-A1FB-B1F7AB39D75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944563"/>
            <a:ext cx="3005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演示实验</a:t>
            </a:r>
            <a:r>
              <a:rPr lang="en-US" altLang="zh-CN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pic>
        <p:nvPicPr>
          <p:cNvPr id="35847" name="Picture 16">
            <a:extLst>
              <a:ext uri="{FF2B5EF4-FFF2-40B4-BE49-F238E27FC236}">
                <a16:creationId xmlns:a16="http://schemas.microsoft.com/office/drawing/2014/main" id="{54E971A4-6D7F-33D9-8D64-6BFF7C59119A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4400" y="1522413"/>
            <a:ext cx="3671888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5" name="Text Box 17">
            <a:extLst>
              <a:ext uri="{FF2B5EF4-FFF2-40B4-BE49-F238E27FC236}">
                <a16:creationId xmlns:a16="http://schemas.microsoft.com/office/drawing/2014/main" id="{FC9C9D32-B4DA-181A-2375-7AA33FEE1ED9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29175" y="5400675"/>
            <a:ext cx="1079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静止</a:t>
            </a:r>
          </a:p>
        </p:txBody>
      </p:sp>
      <p:sp>
        <p:nvSpPr>
          <p:cNvPr id="35849" name="文本框 4103">
            <a:extLst>
              <a:ext uri="{FF2B5EF4-FFF2-40B4-BE49-F238E27FC236}">
                <a16:creationId xmlns:a16="http://schemas.microsoft.com/office/drawing/2014/main" id="{62520486-D122-FD63-5BB5-9A0ACA547FB9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063" y="26035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/>
      <p:bldP spid="68612" grpId="0"/>
      <p:bldP spid="68614" grpId="0"/>
      <p:bldP spid="686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1D043606-8FAF-7BE6-F1F3-C219B2337C9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92350" y="2924175"/>
            <a:ext cx="59769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原来的小车和小球都处于什么状态？</a:t>
            </a: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2C7F1469-2EEF-70E2-BD66-98447181A5CC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1238" y="3716338"/>
            <a:ext cx="813593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后来小车遇到障碍物受力停下来，小球仍保持</a:t>
            </a:r>
            <a:r>
              <a:rPr lang="zh-CN" altLang="en-US" sz="2400" u="sng"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AF0FE01C-6C5C-052C-7FE5-CD37445E6891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506663" y="2674938"/>
            <a:ext cx="5834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D2B203A5-7224-BBF4-09B7-A83E7A96029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43738" y="2386013"/>
            <a:ext cx="576262" cy="2889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F2015270-7A78-DE58-93EA-6254AB30D3C2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251575" y="2243138"/>
            <a:ext cx="792163" cy="431800"/>
            <a:chOff x="0" y="0"/>
            <a:chExt cx="499" cy="272"/>
          </a:xfrm>
        </p:grpSpPr>
        <p:sp>
          <p:nvSpPr>
            <p:cNvPr id="36885" name="Rectangle 7">
              <a:extLst>
                <a:ext uri="{FF2B5EF4-FFF2-40B4-BE49-F238E27FC236}">
                  <a16:creationId xmlns:a16="http://schemas.microsoft.com/office/drawing/2014/main" id="{7176F37A-6B2E-0E2A-F1EA-A61DA9D6D4B3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0" y="0"/>
              <a:ext cx="499" cy="182"/>
            </a:xfrm>
            <a:prstGeom prst="rect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6" name="Oval 8">
              <a:extLst>
                <a:ext uri="{FF2B5EF4-FFF2-40B4-BE49-F238E27FC236}">
                  <a16:creationId xmlns:a16="http://schemas.microsoft.com/office/drawing/2014/main" id="{2AAF300A-3543-D102-6069-9286EC21A2EF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1" y="181"/>
              <a:ext cx="91" cy="9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7" name="Oval 9">
              <a:extLst>
                <a:ext uri="{FF2B5EF4-FFF2-40B4-BE49-F238E27FC236}">
                  <a16:creationId xmlns:a16="http://schemas.microsoft.com/office/drawing/2014/main" id="{8C6546FA-9E8F-BA5C-03BC-908DBF21D7A4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8" y="181"/>
              <a:ext cx="91" cy="9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69642" name="Oval 10">
            <a:extLst>
              <a:ext uri="{FF2B5EF4-FFF2-40B4-BE49-F238E27FC236}">
                <a16:creationId xmlns:a16="http://schemas.microsoft.com/office/drawing/2014/main" id="{78B5E1A6-F4E7-FC5F-E63D-474EBE54DA4D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94450" y="1811338"/>
            <a:ext cx="431800" cy="431800"/>
          </a:xfrm>
          <a:prstGeom prst="ellipse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E1212C10-1781-C9FA-39EF-A2E9957BB87E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2506663" y="1811338"/>
            <a:ext cx="792162" cy="863600"/>
            <a:chOff x="0" y="0"/>
            <a:chExt cx="499" cy="544"/>
          </a:xfrm>
        </p:grpSpPr>
        <p:grpSp>
          <p:nvGrpSpPr>
            <p:cNvPr id="36880" name="Group 12">
              <a:extLst>
                <a:ext uri="{FF2B5EF4-FFF2-40B4-BE49-F238E27FC236}">
                  <a16:creationId xmlns:a16="http://schemas.microsoft.com/office/drawing/2014/main" id="{AB455B19-8A0A-63F9-2FD4-E0284884EF2B}"/>
                </a:ext>
              </a:extLst>
            </p:cNvPr>
            <p:cNvGrpSpPr/>
            <p:nvPr>
              <p:custDataLst>
                <p:tags r:id="rId15"/>
              </p:custDataLst>
            </p:nvPr>
          </p:nvGrpSpPr>
          <p:grpSpPr>
            <a:xfrm>
              <a:off x="0" y="272"/>
              <a:ext cx="499" cy="272"/>
              <a:chOff x="0" y="0"/>
              <a:chExt cx="499" cy="272"/>
            </a:xfrm>
          </p:grpSpPr>
          <p:sp>
            <p:nvSpPr>
              <p:cNvPr id="36882" name="Rectangle 13">
                <a:extLst>
                  <a:ext uri="{FF2B5EF4-FFF2-40B4-BE49-F238E27FC236}">
                    <a16:creationId xmlns:a16="http://schemas.microsoft.com/office/drawing/2014/main" id="{07EE44CA-9BAC-A6E0-2B21-FFA9B270FAE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0" y="0"/>
                <a:ext cx="499" cy="182"/>
              </a:xfrm>
              <a:prstGeom prst="rect">
                <a:avLst/>
              </a:prstGeom>
              <a:solidFill>
                <a:srgbClr val="FF00FF"/>
              </a:solidFill>
              <a:ln w="12700" cap="sq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6883" name="Oval 14">
                <a:extLst>
                  <a:ext uri="{FF2B5EF4-FFF2-40B4-BE49-F238E27FC236}">
                    <a16:creationId xmlns:a16="http://schemas.microsoft.com/office/drawing/2014/main" id="{7E5365A4-60FF-28C9-D795-2A37B4E38E0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" y="181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6884" name="Oval 15">
                <a:extLst>
                  <a:ext uri="{FF2B5EF4-FFF2-40B4-BE49-F238E27FC236}">
                    <a16:creationId xmlns:a16="http://schemas.microsoft.com/office/drawing/2014/main" id="{C5312D34-8FC5-7588-ADC8-9F02565940B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18" y="181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36881" name="Oval 16">
              <a:extLst>
                <a:ext uri="{FF2B5EF4-FFF2-40B4-BE49-F238E27FC236}">
                  <a16:creationId xmlns:a16="http://schemas.microsoft.com/office/drawing/2014/main" id="{4CAB1D35-91D7-FD2D-35FB-7AF0FCEAAF5E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37" y="0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69649" name="Text Box 17">
            <a:extLst>
              <a:ext uri="{FF2B5EF4-FFF2-40B4-BE49-F238E27FC236}">
                <a16:creationId xmlns:a16="http://schemas.microsoft.com/office/drawing/2014/main" id="{15CD52EA-1FBC-8968-F3EE-8C0340D68FF1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12013" y="2933700"/>
            <a:ext cx="19446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运动状态</a:t>
            </a:r>
          </a:p>
        </p:txBody>
      </p:sp>
      <p:sp>
        <p:nvSpPr>
          <p:cNvPr id="69650" name="Text Box 18">
            <a:extLst>
              <a:ext uri="{FF2B5EF4-FFF2-40B4-BE49-F238E27FC236}">
                <a16:creationId xmlns:a16="http://schemas.microsoft.com/office/drawing/2014/main" id="{494E6A03-9371-F065-19DD-8A66F056EA71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524875" y="3857625"/>
            <a:ext cx="1584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运动状态</a:t>
            </a:r>
          </a:p>
        </p:txBody>
      </p:sp>
      <p:sp>
        <p:nvSpPr>
          <p:cNvPr id="69651" name="Text Box 19">
            <a:extLst>
              <a:ext uri="{FF2B5EF4-FFF2-40B4-BE49-F238E27FC236}">
                <a16:creationId xmlns:a16="http://schemas.microsoft.com/office/drawing/2014/main" id="{999F0291-2180-DB6B-543D-8B8153E0664A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79650" y="4652963"/>
            <a:ext cx="7837488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这说明原来</a:t>
            </a:r>
            <a:r>
              <a:rPr lang="zh-CN" altLang="en-US" sz="2400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的小球，在水平方向上不受外力作用时，水平方向上仍保持</a:t>
            </a:r>
            <a:r>
              <a:rPr lang="zh-CN" altLang="en-US" sz="2400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状态。</a:t>
            </a:r>
          </a:p>
        </p:txBody>
      </p:sp>
      <p:sp>
        <p:nvSpPr>
          <p:cNvPr id="69652" name="Text Box 20">
            <a:extLst>
              <a:ext uri="{FF2B5EF4-FFF2-40B4-BE49-F238E27FC236}">
                <a16:creationId xmlns:a16="http://schemas.microsoft.com/office/drawing/2014/main" id="{117453B4-6FAA-39A9-BF19-9EDD065093D7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65575" y="4775200"/>
            <a:ext cx="86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运动</a:t>
            </a:r>
          </a:p>
        </p:txBody>
      </p:sp>
      <p:sp>
        <p:nvSpPr>
          <p:cNvPr id="36877" name="Text Box 21">
            <a:extLst>
              <a:ext uri="{FF2B5EF4-FFF2-40B4-BE49-F238E27FC236}">
                <a16:creationId xmlns:a16="http://schemas.microsoft.com/office/drawing/2014/main" id="{B93BC795-A7FD-F5BF-B419-2D65912A4A77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92350" y="876300"/>
            <a:ext cx="30051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ea typeface="黑体" panose="02010609060101010101" pitchFamily="49" charset="-122"/>
              </a:rPr>
              <a:t>演示实验</a:t>
            </a:r>
            <a:r>
              <a:rPr lang="en-US" altLang="zh-CN" sz="2800">
                <a:solidFill>
                  <a:srgbClr val="0000FF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69655" name="Text Box 23">
            <a:extLst>
              <a:ext uri="{FF2B5EF4-FFF2-40B4-BE49-F238E27FC236}">
                <a16:creationId xmlns:a16="http://schemas.microsoft.com/office/drawing/2014/main" id="{572DD2A4-D2F0-A036-F1CB-B8FE041251D9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48225" y="5337175"/>
            <a:ext cx="86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运动</a:t>
            </a:r>
          </a:p>
        </p:txBody>
      </p:sp>
      <p:sp>
        <p:nvSpPr>
          <p:cNvPr id="36879" name="文本框 4103">
            <a:extLst>
              <a:ext uri="{FF2B5EF4-FFF2-40B4-BE49-F238E27FC236}">
                <a16:creationId xmlns:a16="http://schemas.microsoft.com/office/drawing/2014/main" id="{0224569D-62C5-387D-DEAD-43CCB6F99E68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9063" y="26035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7.40741E-07 C 0.02066 0.00023 0.08628 -0.00139 0.12361 0.00162 C 0.16094 0.00463 0.19566 0.01157 0.22361 0.01829 C 0.25156 0.025 0.2717 0.03449 0.29132 0.0419 C 0.31094 0.04931 0.3309 0.05833 0.34132 0.06273" pathEditMode="relative" rAng="0" ptsTypes="aaaaa">
                                      <p:cBhvr>
                                        <p:cTn id="19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7100" y="31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7 -3.33333E-06 L 0.37014 -0.00023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8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42" grpId="0" animBg="1"/>
      <p:bldP spid="69642" grpId="1" animBg="1"/>
      <p:bldP spid="69649" grpId="0"/>
      <p:bldP spid="69650" grpId="0"/>
      <p:bldP spid="69651" grpId="0"/>
      <p:bldP spid="69652" grpId="0"/>
      <p:bldP spid="696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8B17C-543C-8207-3DFE-EB0836D62AC4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039938" y="1489075"/>
            <a:ext cx="8097837" cy="1431925"/>
          </a:xfrm>
          <a:prstGeom prst="roundRect">
            <a:avLst/>
          </a:prstGeom>
          <a:noFill/>
          <a:ln w="22225" cap="flat" cmpd="sng">
            <a:solidFill>
              <a:schemeClr val="accent6">
                <a:lumMod val="50000"/>
              </a:schemeClr>
            </a:solidFill>
            <a:prstDash val="dash"/>
            <a:miter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>
              <a:lnSpc>
                <a:spcPct val="150000"/>
              </a:lnSpc>
              <a:defRPr/>
            </a:pPr>
            <a:r>
              <a:rPr lang="zh-CN" altLang="en-US" sz="2600" noProof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定义：物体保持静止或匀速直线运动状态的性质，叫做</a:t>
            </a:r>
            <a:r>
              <a:rPr lang="zh-CN" altLang="en-US" sz="2600" b="1" noProof="1">
                <a:solidFill>
                  <a:srgbClr val="F808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惯性</a:t>
            </a:r>
            <a:r>
              <a:rPr lang="zh-CN" altLang="en-US" sz="2600" noProof="1">
                <a:solidFill>
                  <a:srgbClr val="F808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2600" noProof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EC00573-F09F-9270-9F33-15560B3B17D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34063" y="4259263"/>
            <a:ext cx="4332287" cy="1828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    在杯子中盛满牛奶，突然急速拉动杯子，会看到什么现象？为什么？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6CACB2BC-5428-0817-5BB0-C511555DA3F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/>
          <a:srcRect r="-11" b="-24"/>
          <a:stretch>
            <a:fillRect/>
          </a:stretch>
        </p:blipFill>
        <p:spPr bwMode="auto">
          <a:xfrm>
            <a:off x="2433003" y="4212908"/>
            <a:ext cx="2924175" cy="1993900"/>
          </a:xfrm>
          <a:prstGeom prst="roundRect">
            <a:avLst/>
          </a:prstGeom>
          <a:ln>
            <a:noFill/>
          </a:ln>
          <a:effectLst/>
        </p:spPr>
      </p:pic>
      <p:grpSp>
        <p:nvGrpSpPr>
          <p:cNvPr id="37893" name="组合 6147">
            <a:extLst>
              <a:ext uri="{FF2B5EF4-FFF2-40B4-BE49-F238E27FC236}">
                <a16:creationId xmlns:a16="http://schemas.microsoft.com/office/drawing/2014/main" id="{2E2AB047-AED6-EAA0-4EDE-B5BCB47AC62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19063" y="566738"/>
            <a:ext cx="2232025" cy="808037"/>
            <a:chOff x="0" y="0"/>
            <a:chExt cx="3516" cy="1276"/>
          </a:xfrm>
        </p:grpSpPr>
        <p:sp>
          <p:nvSpPr>
            <p:cNvPr id="37898" name="矩形 7">
              <a:extLst>
                <a:ext uri="{FF2B5EF4-FFF2-40B4-BE49-F238E27FC236}">
                  <a16:creationId xmlns:a16="http://schemas.microsoft.com/office/drawing/2014/main" id="{A5362390-B127-BDD5-6CFA-6A774106023A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200 h 1872208"/>
                <a:gd name="T2" fmla="*/ 2634 w 2520280"/>
                <a:gd name="T3" fmla="*/ 1200 h 1872208"/>
                <a:gd name="T4" fmla="*/ 0 w 2520280"/>
                <a:gd name="T5" fmla="*/ 1200 h 1872208"/>
                <a:gd name="T6" fmla="*/ 0 w 2520280"/>
                <a:gd name="T7" fmla="*/ 0 h 1872208"/>
                <a:gd name="T8" fmla="*/ 1 w 2520280"/>
                <a:gd name="T9" fmla="*/ 0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9" name="任意多边形 16">
              <a:extLst>
                <a:ext uri="{FF2B5EF4-FFF2-40B4-BE49-F238E27FC236}">
                  <a16:creationId xmlns:a16="http://schemas.microsoft.com/office/drawing/2014/main" id="{B40ACB7D-690D-2C85-F749-6E5DE9709DB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545 w 696310"/>
                <a:gd name="T3" fmla="*/ 0 h 696310"/>
                <a:gd name="T4" fmla="*/ 545 w 696310"/>
                <a:gd name="T5" fmla="*/ 258 h 696310"/>
                <a:gd name="T6" fmla="*/ 826 w 696310"/>
                <a:gd name="T7" fmla="*/ 258 h 696310"/>
                <a:gd name="T8" fmla="*/ 826 w 696310"/>
                <a:gd name="T9" fmla="*/ 760 h 696310"/>
                <a:gd name="T10" fmla="*/ 0 w 696310"/>
                <a:gd name="T11" fmla="*/ 760 h 696310"/>
                <a:gd name="T12" fmla="*/ 0 w 696310"/>
                <a:gd name="T13" fmla="*/ 0 h 696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0" name="矩形 17">
              <a:extLst>
                <a:ext uri="{FF2B5EF4-FFF2-40B4-BE49-F238E27FC236}">
                  <a16:creationId xmlns:a16="http://schemas.microsoft.com/office/drawing/2014/main" id="{F19627F0-4D9B-7C21-38AC-B13C800F25CA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00">
                <a:solidFill>
                  <a:srgbClr val="FFFFFF"/>
                </a:solidFill>
              </a:endParaRPr>
            </a:p>
          </p:txBody>
        </p:sp>
        <p:sp>
          <p:nvSpPr>
            <p:cNvPr id="37901" name="文本框 6151">
              <a:extLst>
                <a:ext uri="{FF2B5EF4-FFF2-40B4-BE49-F238E27FC236}">
                  <a16:creationId xmlns:a16="http://schemas.microsoft.com/office/drawing/2014/main" id="{E53720EC-F5DB-2AA5-3155-2ACDCA454850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78" y="432"/>
              <a:ext cx="1408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惯性</a:t>
              </a:r>
            </a:p>
          </p:txBody>
        </p:sp>
        <p:sp>
          <p:nvSpPr>
            <p:cNvPr id="37902" name="文本框 6152">
              <a:extLst>
                <a:ext uri="{FF2B5EF4-FFF2-40B4-BE49-F238E27FC236}">
                  <a16:creationId xmlns:a16="http://schemas.microsoft.com/office/drawing/2014/main" id="{A93DC8BC-B19A-E579-EDE5-795D57FCB1E4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0" y="452"/>
              <a:ext cx="873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grpSp>
        <p:nvGrpSpPr>
          <p:cNvPr id="5" name="组合 3">
            <a:extLst>
              <a:ext uri="{FF2B5EF4-FFF2-40B4-BE49-F238E27FC236}">
                <a16:creationId xmlns:a16="http://schemas.microsoft.com/office/drawing/2014/main" id="{B6A203E4-8B42-5517-7372-54FED595A000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2192338" y="3165475"/>
            <a:ext cx="6805612" cy="793750"/>
            <a:chOff x="1052" y="4984"/>
            <a:chExt cx="10719" cy="1251"/>
          </a:xfrm>
        </p:grpSpPr>
        <p:sp>
          <p:nvSpPr>
            <p:cNvPr id="3" name="TextBox 4">
              <a:extLst>
                <a:ext uri="{FF2B5EF4-FFF2-40B4-BE49-F238E27FC236}">
                  <a16:creationId xmlns:a16="http://schemas.microsoft.com/office/drawing/2014/main" id="{436CE192-A8BF-CCEC-F2FF-186FC1F8BCB3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 bwMode="auto">
            <a:xfrm>
              <a:off x="2122" y="5287"/>
              <a:ext cx="9649" cy="7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>
                <a:defRPr/>
              </a:pPr>
              <a:r>
                <a:rPr lang="zh-CN" altLang="en-US" sz="2600" noProof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你能用惯性的知识解释下面这些现象吗？</a:t>
              </a:r>
            </a:p>
          </p:txBody>
        </p:sp>
        <p:pic>
          <p:nvPicPr>
            <p:cNvPr id="37897" name="Picture 6" descr="？">
              <a:extLst>
                <a:ext uri="{FF2B5EF4-FFF2-40B4-BE49-F238E27FC236}">
                  <a16:creationId xmlns:a16="http://schemas.microsoft.com/office/drawing/2014/main" id="{5A676C19-899A-1655-41E0-5D2B8B499921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52" y="4984"/>
              <a:ext cx="938" cy="1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5" name="文本框 4103">
            <a:extLst>
              <a:ext uri="{FF2B5EF4-FFF2-40B4-BE49-F238E27FC236}">
                <a16:creationId xmlns:a16="http://schemas.microsoft.com/office/drawing/2014/main" id="{B3145262-18C9-ED88-E90C-6B3078E2CE4C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9063" y="25876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C8378B7-3FC1-61CF-40F5-1E6C47298798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051050" y="1196975"/>
            <a:ext cx="8218488" cy="24209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牛奶向右洒出。因为牛奶开始处于静止状态，当被子突然向左运动，牛奶因为有惯性，要保持静止状态，所以向杯子右侧洒出。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B26FE543-BE6F-0D9C-F7F6-D0009E44380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34063" y="4259263"/>
            <a:ext cx="4332287" cy="1828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在杯子中盛满牛奶，突然急速拉动杯子，会看到什么现象？为什么？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EBBB3C1-AA12-E7A5-AFA7-66740DE9C49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 r="-11" b="-24"/>
          <a:stretch>
            <a:fillRect/>
          </a:stretch>
        </p:blipFill>
        <p:spPr bwMode="auto">
          <a:xfrm>
            <a:off x="2433003" y="4212908"/>
            <a:ext cx="2924175" cy="1993900"/>
          </a:xfrm>
          <a:prstGeom prst="roundRect">
            <a:avLst/>
          </a:prstGeom>
          <a:ln>
            <a:noFill/>
          </a:ln>
          <a:effectLst/>
        </p:spPr>
      </p:pic>
      <p:sp>
        <p:nvSpPr>
          <p:cNvPr id="38917" name="文本框 4103">
            <a:extLst>
              <a:ext uri="{FF2B5EF4-FFF2-40B4-BE49-F238E27FC236}">
                <a16:creationId xmlns:a16="http://schemas.microsoft.com/office/drawing/2014/main" id="{769A8FCC-BE30-8583-682A-E67DC997128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>
            <a:extLst>
              <a:ext uri="{FF2B5EF4-FFF2-40B4-BE49-F238E27FC236}">
                <a16:creationId xmlns:a16="http://schemas.microsoft.com/office/drawing/2014/main" id="{D8D25E6A-7FA3-835D-1663-50CA72AF19D2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5189538" y="641350"/>
            <a:ext cx="1857375" cy="684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lang="zh-CN" altLang="en-US" sz="2800" cap="small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惯性解读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AEA5A99-6B14-559A-B0AE-411E3EEAA5FA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93888" y="1619250"/>
            <a:ext cx="8405812" cy="2095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惯性是物体本身的一种属性，一切物体都有惯性，即无论物体是静止还是运动，无论物体是受力还是不受力，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在任何时候，任何状态下都具有惯性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117F67C-2FA2-28D9-A541-5CEACD8BAC09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3888" y="3921125"/>
            <a:ext cx="8405812" cy="2097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惯性不是力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，在解答问题时只能说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由于惯性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具有惯性”。而不能说“受到惯性”“由于惯性的作用”“克服惯性”等，否则就将惯性和作用混为一谈。</a:t>
            </a:r>
          </a:p>
        </p:txBody>
      </p:sp>
      <p:sp>
        <p:nvSpPr>
          <p:cNvPr id="39941" name="文本框 4103">
            <a:extLst>
              <a:ext uri="{FF2B5EF4-FFF2-40B4-BE49-F238E27FC236}">
                <a16:creationId xmlns:a16="http://schemas.microsoft.com/office/drawing/2014/main" id="{08810203-5FC9-0502-6F31-AA0B8A830CB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9063" y="2397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IwMWFkZjA2MzZjMzdlMjQ1ZjNiMWY2MTM0NWU4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  <p:tag name="KSO_WM_DIAGRAM_VIRTUALLY_FRAME" val="{&quot;height&quot;:377.45236220472447,&quot;left&quot;:394.9966929133858,&quot;top&quot;:138.0355118110236,&quot;width&quot;:404.24787401574815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9"/>
</p:tagLst>
</file>

<file path=ppt/tags/tag276.xml><?xml version="1.0" encoding="utf-8"?>
<p:tagLst xmlns:p="http://schemas.openxmlformats.org/presentationml/2006/main">
  <p:tag name="AS_UNIQUEID" val="154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  <p:tag name="KSO_WM_DIAGRAM_VIRTUALLY_FRAME" val="{&quot;height&quot;:281.5,&quot;left&quot;:27.7,&quot;top&quot;:189.5,&quot;width&quot;:664.2}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  <p:tag name="KSO_WM_DIAGRAM_VIRTUALLY_FRAME" val="{&quot;height&quot;:281.5,&quot;left&quot;:27.7,&quot;top&quot;:189.5,&quot;width&quot;:664.2}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  <p:tag name="KSO_WM_DIAGRAM_VIRTUALLY_FRAME" val="{&quot;height&quot;:281.5,&quot;left&quot;:27.7,&quot;top&quot;:189.5,&quot;width&quot;:664.2}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  <p:tag name="KSO_WM_DIAGRAM_VIRTUALLY_FRAME" val="{&quot;height&quot;:281.5,&quot;left&quot;:27.7,&quot;top&quot;:189.5,&quot;width&quot;:664.2}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  <p:tag name="KSO_WM_DIAGRAM_VIRTUALLY_FRAME" val="{&quot;height&quot;:281.5,&quot;left&quot;:27.7,&quot;top&quot;:189.5,&quot;width&quot;:664.2}"/>
</p:tagLst>
</file>

<file path=ppt/tags/tag330.xml><?xml version="1.0" encoding="utf-8"?>
<p:tagLst xmlns:p="http://schemas.openxmlformats.org/presentationml/2006/main">
  <p:tag name="AS_UNIQUEID" val="159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  <p:tag name="KSO_WM_DIAGRAM_VIRTUALLY_FRAME" val="{&quot;height&quot;:281.5,&quot;left&quot;:27.7,&quot;top&quot;:189.5,&quot;width&quot;:664.2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  <p:tag name="KSO_WM_DIAGRAM_VIRTUALLY_FRAME" val="{&quot;height&quot;:281.5,&quot;left&quot;:27.7,&quot;top&quot;:189.5,&quot;width&quot;:664.2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  <p:tag name="KSO_WM_DIAGRAM_VIRTUALLY_FRAME" val="{&quot;height&quot;:281.5,&quot;left&quot;:27.7,&quot;top&quot;:189.5,&quot;width&quot;:664.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  <p:tag name="KSO_WM_DIAGRAM_VIRTUALLY_FRAME" val="{&quot;height&quot;:281.5,&quot;left&quot;:27.7,&quot;top&quot;:189.5,&quot;width&quot;:664.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  <p:tag name="KSO_WM_DIAGRAM_VIRTUALLY_FRAME" val="{&quot;height&quot;:281.5,&quot;left&quot;:27.7,&quot;top&quot;:189.5,&quot;width&quot;:664.2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  <p:tag name="KSO_WM_DIAGRAM_VIRTUALLY_FRAME" val="{&quot;height&quot;:281.5,&quot;left&quot;:27.7,&quot;top&quot;:189.5,&quot;width&quot;:664.2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  <p:tag name="KSO_WM_DIAGRAM_VIRTUALLY_FRAME" val="{&quot;height&quot;:281.5,&quot;left&quot;:27.7,&quot;top&quot;:189.5,&quot;width&quot;:664.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  <p:tag name="KSO_WM_DIAGRAM_VIRTUALLY_FRAME" val="{&quot;height&quot;:281.5,&quot;left&quot;:27.7,&quot;top&quot;:189.5,&quot;width&quot;:664.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  <p:tag name="KSO_WM_DIAGRAM_VIRTUALLY_FRAME" val="{&quot;height&quot;:281.5,&quot;left&quot;:27.7,&quot;top&quot;:189.5,&quot;width&quot;:664.2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  <p:tag name="KSO_WM_DIAGRAM_VIRTUALLY_FRAME" val="{&quot;height&quot;:281.5,&quot;left&quot;:27.7,&quot;top&quot;:189.5,&quot;width&quot;:664.2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  <p:tag name="KSO_WM_DIAGRAM_VIRTUALLY_FRAME" val="{&quot;height&quot;:281.5,&quot;left&quot;:27.7,&quot;top&quot;:189.5,&quot;width&quot;:664.2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  <p:tag name="KSO_WM_DIAGRAM_VIRTUALLY_FRAME" val="{&quot;height&quot;:281.5,&quot;left&quot;:27.7,&quot;top&quot;:189.5,&quot;width&quot;:664.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  <p:tag name="KSO_WM_DIAGRAM_VIRTUALLY_FRAME" val="{&quot;height&quot;:281.5,&quot;left&quot;:27.7,&quot;top&quot;:189.5,&quot;width&quot;:664.2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  <p:tag name="KSO_WM_DIAGRAM_VIRTUALLY_FRAME" val="{&quot;height&quot;:281.5,&quot;left&quot;:27.7,&quot;top&quot;:189.5,&quot;width&quot;:664.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  <p:tag name="KSO_WM_DIAGRAM_VIRTUALLY_FRAME" val="{&quot;height&quot;:281.5,&quot;left&quot;:27.7,&quot;top&quot;:189.5,&quot;width&quot;:664.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  <p:tag name="KSO_WM_DIAGRAM_VIRTUALLY_FRAME" val="{&quot;height&quot;:281.5,&quot;left&quot;:27.7,&quot;top&quot;:189.5,&quot;width&quot;:664.2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  <p:tag name="KSO_WM_DIAGRAM_VIRTUALLY_FRAME" val="{&quot;height&quot;:281.5,&quot;left&quot;:27.7,&quot;top&quot;:189.5,&quot;width&quot;:664.2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  <p:tag name="KSO_WM_DIAGRAM_VIRTUALLY_FRAME" val="{&quot;height&quot;:281.5,&quot;left&quot;:27.7,&quot;top&quot;:189.5,&quot;width&quot;:664.2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  <p:tag name="KSO_WM_DIAGRAM_VIRTUALLY_FRAME" val="{&quot;height&quot;:281.5,&quot;left&quot;:27.7,&quot;top&quot;:189.5,&quot;width&quot;:664.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  <p:tag name="KSO_WM_DIAGRAM_VIRTUALLY_FRAME" val="{&quot;height&quot;:281.5,&quot;left&quot;:27.7,&quot;top&quot;:189.5,&quot;width&quot;:664.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  <p:tag name="KSO_WM_DIAGRAM_VIRTUALLY_FRAME" val="{&quot;height&quot;:281.5,&quot;left&quot;:27.7,&quot;top&quot;:189.5,&quot;width&quot;:664.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  <p:tag name="KSO_WM_DIAGRAM_VIRTUALLY_FRAME" val="{&quot;height&quot;:281.5,&quot;left&quot;:27.7,&quot;top&quot;:189.5,&quot;width&quot;:664.2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  <p:tag name="KSO_WM_DIAGRAM_VIRTUALLY_FRAME" val="{&quot;height&quot;:281.5,&quot;left&quot;:27.7,&quot;top&quot;:189.5,&quot;width&quot;:664.2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  <p:tag name="KSO_WM_DIAGRAM_VIRTUALLY_FRAME" val="{&quot;height&quot;:281.5,&quot;left&quot;:27.7,&quot;top&quot;:189.5,&quot;width&quot;:664.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  <p:tag name="KSO_WM_DIAGRAM_VIRTUALLY_FRAME" val="{&quot;height&quot;:281.5,&quot;left&quot;:27.7,&quot;top&quot;:189.5,&quot;width&quot;:664.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  <p:tag name="KSO_WM_DIAGRAM_VIRTUALLY_FRAME" val="{&quot;height&quot;:281.5,&quot;left&quot;:27.7,&quot;top&quot;:189.5,&quot;width&quot;:664.2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  <p:tag name="KSO_WM_DIAGRAM_VIRTUALLY_FRAME" val="{&quot;height&quot;:281.5,&quot;left&quot;:27.7,&quot;top&quot;:189.5,&quot;width&quot;:664.2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heme/theme1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2426</Words>
  <Application>Microsoft Office PowerPoint</Application>
  <PresentationFormat>宽屏</PresentationFormat>
  <Paragraphs>261</Paragraphs>
  <Slides>34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9" baseType="lpstr">
      <vt:lpstr>方正粗黑宋简体</vt:lpstr>
      <vt:lpstr>方正姚体</vt:lpstr>
      <vt:lpstr>黑体</vt:lpstr>
      <vt:lpstr>楷体</vt:lpstr>
      <vt:lpstr>思源宋体 CN</vt:lpstr>
      <vt:lpstr>SimSun</vt:lpstr>
      <vt:lpstr>SimSun</vt:lpstr>
      <vt:lpstr>微软雅黑</vt:lpstr>
      <vt:lpstr>Arial</vt:lpstr>
      <vt:lpstr>Calibri</vt:lpstr>
      <vt:lpstr>Cambria Math</vt:lpstr>
      <vt:lpstr>Times New Roman</vt:lpstr>
      <vt:lpstr>Wingdings</vt:lpstr>
      <vt:lpstr>2_自定义设计方案</vt:lpstr>
      <vt:lpstr>6_自定义设计方案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2025-04-06T22:18:20Z</cp:lastPrinted>
  <dcterms:created xsi:type="dcterms:W3CDTF">2025-04-06T22:18:20Z</dcterms:created>
  <dcterms:modified xsi:type="dcterms:W3CDTF">2025-04-22T14:12:31Z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