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01" r:id="rId4"/>
    <p:sldId id="293" r:id="rId5"/>
    <p:sldId id="288" r:id="rId6"/>
    <p:sldId id="314" r:id="rId7"/>
    <p:sldId id="316" r:id="rId8"/>
    <p:sldId id="315" r:id="rId9"/>
    <p:sldId id="319" r:id="rId10"/>
    <p:sldId id="322" r:id="rId11"/>
    <p:sldId id="317" r:id="rId12"/>
    <p:sldId id="318" r:id="rId13"/>
    <p:sldId id="289" r:id="rId14"/>
    <p:sldId id="311" r:id="rId15"/>
    <p:sldId id="310" r:id="rId16"/>
    <p:sldId id="312" r:id="rId17"/>
    <p:sldId id="321" r:id="rId18"/>
    <p:sldId id="320" r:id="rId19"/>
    <p:sldId id="313" r:id="rId20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25EAA"/>
    <a:srgbClr val="36129A"/>
    <a:srgbClr val="FF0000"/>
    <a:srgbClr val="6666FF"/>
    <a:srgbClr val="007E27"/>
    <a:srgbClr val="66FF33"/>
    <a:srgbClr val="01457D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zh-CN"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宋体" panose="02010600030101010101" pitchFamily="2" charset="-122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宋体" panose="02010600030101010101" pitchFamily="2" charset="-122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宋体" panose="02010600030101010101" pitchFamily="2" charset="-122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宋体" panose="02010600030101010101" pitchFamily="2" charset="-122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宋体" panose="02010600030101010101" pitchFamily="2" charset="-122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0701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3850"/>
            <a:ext cx="7772400" cy="11001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06713"/>
            <a:ext cx="6400800" cy="1311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050"/>
            <a:ext cx="1971675" cy="48577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050"/>
            <a:ext cx="5762625" cy="48577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297238"/>
            <a:ext cx="7772400" cy="10191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4875"/>
            <a:ext cx="7772400" cy="112236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8425"/>
            <a:ext cx="3867150" cy="376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8425"/>
            <a:ext cx="3867150" cy="376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566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47763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27188"/>
            <a:ext cx="4040188" cy="2955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47763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27188"/>
            <a:ext cx="4041775" cy="2955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2000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683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783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3150"/>
            <a:ext cx="3008313" cy="3509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0925"/>
            <a:ext cx="5486400" cy="4238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781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147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2000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32" name="图片 7"/>
            <p:cNvPicPr>
              <a:picLocks noChangeAspect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图片 8"/>
            <p:cNvPicPr>
              <a:picLocks noChangeAspect="1"/>
            </p:cNvPicPr>
            <p:nvPr userDrawn="1"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9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30" name="图片 7"/>
            <p:cNvPicPr>
              <a:picLocks noChangeAspect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1" name="图片 8"/>
            <p:cNvPicPr>
              <a:picLocks noChangeAspect="1"/>
            </p:cNvPicPr>
            <p:nvPr userDrawn="1"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5pPr>
      <a:lvl6pPr marL="26511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6pPr>
      <a:lvl7pPr marL="31083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7pPr>
      <a:lvl8pPr marL="35655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8pPr>
      <a:lvl9pPr marL="4022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中物理</a:t>
            </a:r>
          </a:p>
        </p:txBody>
      </p:sp>
      <p:sp>
        <p:nvSpPr>
          <p:cNvPr id="14338" name="Shape 40"/>
          <p:cNvSpPr>
            <a:spLocks noChangeArrowheads="1"/>
          </p:cNvSpPr>
          <p:nvPr/>
        </p:nvSpPr>
        <p:spPr bwMode="auto">
          <a:xfrm>
            <a:off x="5141913" y="2624138"/>
            <a:ext cx="3078162" cy="5032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第一章  第二节</a:t>
            </a:r>
          </a:p>
        </p:txBody>
      </p:sp>
      <p:sp>
        <p:nvSpPr>
          <p:cNvPr id="14339" name="Shape 40"/>
          <p:cNvSpPr>
            <a:spLocks noChangeArrowheads="1"/>
          </p:cNvSpPr>
          <p:nvPr/>
        </p:nvSpPr>
        <p:spPr bwMode="auto">
          <a:xfrm>
            <a:off x="4351338" y="633413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4340" name="Shape 40"/>
          <p:cNvSpPr>
            <a:spLocks noChangeArrowheads="1"/>
          </p:cNvSpPr>
          <p:nvPr/>
        </p:nvSpPr>
        <p:spPr bwMode="auto">
          <a:xfrm>
            <a:off x="5661025" y="3211513"/>
            <a:ext cx="239077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4800" baseline="-25000">
                <a:latin typeface="华文楷体"/>
                <a:ea typeface="华文楷体"/>
                <a:cs typeface="微软雅黑" panose="020B0503020204020204" charset="-122"/>
                <a:sym typeface="微软雅黑" panose="020B0503020204020204" charset="-122"/>
              </a:rPr>
              <a:t>熔化和凝固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08813" y="1598613"/>
            <a:ext cx="1616075" cy="4572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400">
                <a:solidFill>
                  <a:srgbClr val="01457D"/>
                </a:solidFill>
                <a:latin typeface="方正幼线简体"/>
                <a:ea typeface="方正幼线简体"/>
                <a:cs typeface="方正幼线简体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4345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9438" y="4640263"/>
            <a:ext cx="334962" cy="22701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over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355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课堂教学</a:t>
            </a:r>
          </a:p>
        </p:txBody>
      </p:sp>
      <p:sp>
        <p:nvSpPr>
          <p:cNvPr id="23559" name="AutoShape 17"/>
          <p:cNvSpPr>
            <a:spLocks noChangeArrowheads="1"/>
          </p:cNvSpPr>
          <p:nvPr/>
        </p:nvSpPr>
        <p:spPr bwMode="auto">
          <a:xfrm>
            <a:off x="198438" y="1908175"/>
            <a:ext cx="1628775" cy="360363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课堂互动</a:t>
            </a:r>
          </a:p>
        </p:txBody>
      </p:sp>
      <p:sp>
        <p:nvSpPr>
          <p:cNvPr id="23560" name="AutoShape 2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64425" y="4779963"/>
            <a:ext cx="407988" cy="2190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3561" name="AutoShape 2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918325" y="4791075"/>
            <a:ext cx="406400" cy="2174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3562" name="AutoShape 33"/>
          <p:cNvSpPr>
            <a:spLocks noChangeArrowheads="1"/>
          </p:cNvSpPr>
          <p:nvPr/>
        </p:nvSpPr>
        <p:spPr bwMode="auto">
          <a:xfrm>
            <a:off x="2065338" y="1809750"/>
            <a:ext cx="6183312" cy="19478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r>
              <a:rPr lang="en-US" altLang="zh-CN" sz="2400"/>
              <a:t>1.</a:t>
            </a:r>
            <a:r>
              <a:rPr lang="zh-CN" altLang="en-US" sz="2400"/>
              <a:t>请同学们找找生活中常见哪些熔化的例子。</a:t>
            </a:r>
          </a:p>
          <a:p>
            <a:pPr eaLnBrk="0" hangingPunct="0"/>
            <a:r>
              <a:rPr lang="en-US" altLang="zh-CN" sz="2400"/>
              <a:t>2.</a:t>
            </a:r>
            <a:r>
              <a:rPr lang="zh-CN" altLang="en-US" sz="2400"/>
              <a:t>蜡烛的熔化与冰的熔化有哪些不同？</a:t>
            </a:r>
          </a:p>
          <a:p>
            <a:pPr eaLnBrk="0" hangingPunct="0"/>
            <a:r>
              <a:rPr lang="en-US" altLang="zh-CN" sz="2400"/>
              <a:t>3.</a:t>
            </a:r>
            <a:r>
              <a:rPr lang="zh-CN" altLang="en-US" sz="2400"/>
              <a:t>生活中利用熔化吸热的例子有哪些？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/>
      <p:bldP spid="235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7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58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课堂教学</a:t>
            </a:r>
          </a:p>
        </p:txBody>
      </p:sp>
      <p:sp>
        <p:nvSpPr>
          <p:cNvPr id="24583" name="AutoShape 20"/>
          <p:cNvSpPr>
            <a:spLocks noChangeArrowheads="1"/>
          </p:cNvSpPr>
          <p:nvPr/>
        </p:nvSpPr>
        <p:spPr bwMode="auto">
          <a:xfrm>
            <a:off x="539750" y="1916113"/>
            <a:ext cx="796925" cy="33496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凝固</a:t>
            </a:r>
          </a:p>
        </p:txBody>
      </p:sp>
      <p:sp>
        <p:nvSpPr>
          <p:cNvPr id="24584" name="AutoShape 23"/>
          <p:cNvSpPr>
            <a:spLocks noChangeArrowheads="1"/>
          </p:cNvSpPr>
          <p:nvPr/>
        </p:nvSpPr>
        <p:spPr bwMode="auto">
          <a:xfrm>
            <a:off x="2044700" y="1798638"/>
            <a:ext cx="4946650" cy="56038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00" dirty="0">
                <a:ea typeface="微软雅黑" panose="020B0503020204020204" charset="-122"/>
              </a:rPr>
              <a:t>物质由         变为          的过程叫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       </a:t>
            </a:r>
          </a:p>
        </p:txBody>
      </p:sp>
      <p:sp>
        <p:nvSpPr>
          <p:cNvPr id="24585" name="AutoShape 17"/>
          <p:cNvSpPr>
            <a:spLocks noChangeArrowheads="1"/>
          </p:cNvSpPr>
          <p:nvPr/>
        </p:nvSpPr>
        <p:spPr bwMode="auto">
          <a:xfrm>
            <a:off x="1416050" y="1976438"/>
            <a:ext cx="530225" cy="166687"/>
          </a:xfrm>
          <a:prstGeom prst="rightArrow">
            <a:avLst>
              <a:gd name="adj1" fmla="val 50000"/>
              <a:gd name="adj2" fmla="val 795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AutoShape 18"/>
          <p:cNvSpPr>
            <a:spLocks noChangeArrowheads="1"/>
          </p:cNvSpPr>
          <p:nvPr/>
        </p:nvSpPr>
        <p:spPr bwMode="auto">
          <a:xfrm rot="5400000">
            <a:off x="444500" y="2673351"/>
            <a:ext cx="1474787" cy="7477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AutoShape 23"/>
          <p:cNvSpPr>
            <a:spLocks noChangeArrowheads="1"/>
          </p:cNvSpPr>
          <p:nvPr/>
        </p:nvSpPr>
        <p:spPr bwMode="auto">
          <a:xfrm>
            <a:off x="1711325" y="2752725"/>
            <a:ext cx="6469063" cy="16510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2000" dirty="0">
                <a:ea typeface="微软雅黑" panose="020B0503020204020204" charset="-122"/>
              </a:rPr>
              <a:t>1.</a:t>
            </a:r>
            <a:r>
              <a:rPr lang="zh-CN" altLang="en-US" sz="2000" dirty="0">
                <a:ea typeface="微软雅黑" panose="020B0503020204020204" charset="-122"/>
              </a:rPr>
              <a:t>晶体的凝固过程与熔化过程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相反</a:t>
            </a:r>
            <a:r>
              <a:rPr lang="zh-CN" altLang="en-US" sz="2000" dirty="0">
                <a:ea typeface="微软雅黑" panose="020B0503020204020204" charset="-122"/>
              </a:rPr>
              <a:t>；</a:t>
            </a:r>
          </a:p>
          <a:p>
            <a:r>
              <a:rPr lang="en-US" altLang="zh-CN" sz="2000" dirty="0">
                <a:ea typeface="微软雅黑" panose="020B0503020204020204" charset="-122"/>
              </a:rPr>
              <a:t>2.</a:t>
            </a:r>
            <a:r>
              <a:rPr lang="zh-CN" altLang="en-US" sz="2000" dirty="0">
                <a:ea typeface="微软雅黑" panose="020B0503020204020204" charset="-122"/>
              </a:rPr>
              <a:t>凝固需要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放热</a:t>
            </a:r>
            <a:r>
              <a:rPr lang="zh-CN" altLang="en-US" sz="2000" dirty="0">
                <a:ea typeface="微软雅黑" panose="020B0503020204020204" charset="-122"/>
              </a:rPr>
              <a:t>；</a:t>
            </a:r>
          </a:p>
          <a:p>
            <a:r>
              <a:rPr lang="en-US" altLang="zh-CN" sz="2000" dirty="0">
                <a:ea typeface="微软雅黑" panose="020B0503020204020204" charset="-122"/>
              </a:rPr>
              <a:t>3.</a:t>
            </a:r>
            <a:r>
              <a:rPr lang="zh-CN" altLang="en-US" sz="2000" dirty="0">
                <a:ea typeface="微软雅黑" panose="020B0503020204020204" charset="-122"/>
              </a:rPr>
              <a:t>同一种晶体熔点和凝固点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相同</a:t>
            </a:r>
            <a:r>
              <a:rPr lang="zh-CN" altLang="en-US" sz="2000" dirty="0">
                <a:ea typeface="微软雅黑" panose="020B0503020204020204" charset="-122"/>
              </a:rPr>
              <a:t>；</a:t>
            </a:r>
          </a:p>
          <a:p>
            <a:r>
              <a:rPr lang="en-US" altLang="zh-CN" sz="2000" dirty="0">
                <a:ea typeface="微软雅黑" panose="020B0503020204020204" charset="-122"/>
              </a:rPr>
              <a:t>4.</a:t>
            </a:r>
            <a:r>
              <a:rPr lang="zh-CN" altLang="en-US" sz="2000" dirty="0">
                <a:ea typeface="微软雅黑" panose="020B0503020204020204" charset="-122"/>
              </a:rPr>
              <a:t>非晶体凝固时放热，温度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降低</a:t>
            </a:r>
            <a:r>
              <a:rPr lang="zh-CN" altLang="en-US" sz="2000" dirty="0">
                <a:ea typeface="微软雅黑" panose="020B0503020204020204" charset="-122"/>
              </a:rPr>
              <a:t>，逐渐变硬成为固体</a:t>
            </a:r>
            <a:endParaRPr lang="zh-CN" altLang="en-US" sz="20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24588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51763" y="4770438"/>
            <a:ext cx="328612" cy="19843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4589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65988" y="4789488"/>
            <a:ext cx="347662" cy="2000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3184526" y="1880393"/>
            <a:ext cx="69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液态</a:t>
            </a: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4386263" y="1880393"/>
            <a:ext cx="69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固态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079916" y="1898614"/>
            <a:ext cx="69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凝固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4" grpId="0" bldLvl="0" animBg="1"/>
      <p:bldP spid="24585" grpId="0" animBg="1"/>
      <p:bldP spid="24586" grpId="0" animBg="1"/>
      <p:bldP spid="24587" grpId="0" animBg="1"/>
      <p:bldP spid="24591" grpId="0" bldLvl="0" animBg="1"/>
      <p:bldP spid="24592" grpId="0" bldLvl="0" animBg="1"/>
      <p:bldP spid="2459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560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课堂教学</a:t>
            </a:r>
          </a:p>
        </p:txBody>
      </p:sp>
      <p:sp>
        <p:nvSpPr>
          <p:cNvPr id="25607" name="AutoShape 17"/>
          <p:cNvSpPr>
            <a:spLocks noChangeArrowheads="1"/>
          </p:cNvSpPr>
          <p:nvPr/>
        </p:nvSpPr>
        <p:spPr bwMode="auto">
          <a:xfrm>
            <a:off x="161925" y="171450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讨论与思考</a:t>
            </a:r>
          </a:p>
        </p:txBody>
      </p:sp>
      <p:sp>
        <p:nvSpPr>
          <p:cNvPr id="25608" name="AutoShape 9"/>
          <p:cNvSpPr>
            <a:spLocks noChangeArrowheads="1"/>
          </p:cNvSpPr>
          <p:nvPr/>
        </p:nvSpPr>
        <p:spPr bwMode="auto">
          <a:xfrm>
            <a:off x="1530350" y="1793875"/>
            <a:ext cx="738188" cy="185738"/>
          </a:xfrm>
          <a:prstGeom prst="rightArrow">
            <a:avLst>
              <a:gd name="adj1" fmla="val 50000"/>
              <a:gd name="adj2" fmla="val 993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AutoShape 10"/>
          <p:cNvSpPr>
            <a:spLocks noChangeArrowheads="1"/>
          </p:cNvSpPr>
          <p:nvPr/>
        </p:nvSpPr>
        <p:spPr bwMode="auto">
          <a:xfrm>
            <a:off x="2311400" y="1036638"/>
            <a:ext cx="6598994" cy="172085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试叙述冰的熔化过程</a:t>
            </a:r>
          </a:p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试用学过的知识解释“下雪不冷化雪冷”这一物理现象</a:t>
            </a:r>
          </a:p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分析图中物态变化曲线，解释其中问题</a:t>
            </a:r>
          </a:p>
        </p:txBody>
      </p:sp>
      <p:sp>
        <p:nvSpPr>
          <p:cNvPr id="25610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23188" y="4810125"/>
            <a:ext cx="338137" cy="18891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5611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26300" y="4811713"/>
            <a:ext cx="358775" cy="1873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pic>
        <p:nvPicPr>
          <p:cNvPr id="25612" name="Picture 14" descr="wps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" y="2881313"/>
            <a:ext cx="2030242" cy="1341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16" descr="wps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5918" y="2875929"/>
            <a:ext cx="1683410" cy="138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18" descr="wps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8063" y="2875930"/>
            <a:ext cx="1839566" cy="137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5" name="Text Box 19"/>
          <p:cNvSpPr txBox="1">
            <a:spLocks noChangeArrowheads="1"/>
          </p:cNvSpPr>
          <p:nvPr/>
        </p:nvSpPr>
        <p:spPr bwMode="auto">
          <a:xfrm>
            <a:off x="836613" y="4251673"/>
            <a:ext cx="1770062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甲乙哪个是晶体</a:t>
            </a:r>
          </a:p>
        </p:txBody>
      </p:sp>
      <p:sp>
        <p:nvSpPr>
          <p:cNvPr id="25616" name="Text Box 20"/>
          <p:cNvSpPr txBox="1">
            <a:spLocks noChangeArrowheads="1"/>
          </p:cNvSpPr>
          <p:nvPr/>
        </p:nvSpPr>
        <p:spPr bwMode="auto">
          <a:xfrm>
            <a:off x="3134519" y="4274223"/>
            <a:ext cx="2300288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凝固过程还是熔化过程</a:t>
            </a:r>
          </a:p>
        </p:txBody>
      </p:sp>
      <p:sp>
        <p:nvSpPr>
          <p:cNvPr id="25617" name="Text Box 21"/>
          <p:cNvSpPr txBox="1">
            <a:spLocks noChangeArrowheads="1"/>
          </p:cNvSpPr>
          <p:nvPr/>
        </p:nvSpPr>
        <p:spPr bwMode="auto">
          <a:xfrm>
            <a:off x="5568950" y="4278313"/>
            <a:ext cx="28956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熔点是多少，哪段是熔化过程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0" animBg="1"/>
      <p:bldP spid="25609" grpId="0" animBg="1"/>
      <p:bldP spid="25615" grpId="0"/>
      <p:bldP spid="25616" grpId="0"/>
      <p:bldP spid="256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AutoShape 4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62875" y="4770438"/>
            <a:ext cx="347663" cy="19843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6631" name="AutoShape 4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85038" y="4791075"/>
            <a:ext cx="319087" cy="177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pic>
        <p:nvPicPr>
          <p:cNvPr id="26632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163638"/>
            <a:ext cx="6924675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407988" y="1227931"/>
            <a:ext cx="37274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ea typeface="微软雅黑" panose="020B0503020204020204" charset="-122"/>
              </a:rPr>
              <a:t>考点一  熔化与凝固</a:t>
            </a:r>
          </a:p>
        </p:txBody>
      </p:sp>
      <p:sp>
        <p:nvSpPr>
          <p:cNvPr id="27655" name="Text Box 8"/>
          <p:cNvSpPr txBox="1">
            <a:spLocks noChangeArrowheads="1"/>
          </p:cNvSpPr>
          <p:nvPr/>
        </p:nvSpPr>
        <p:spPr bwMode="auto">
          <a:xfrm>
            <a:off x="407988" y="1633538"/>
            <a:ext cx="8369300" cy="31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/>
              <a:t>  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典例一：（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2019·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哈尔滨）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下面对哈尔滨美景描述中，属于熔化现象的是（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   A.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初春，太阳岛上冰雪变成涓涓水流；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   B.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盛夏，防洪纪念塔广场花朵上滚动着晶莹的露珠；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   C.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深秋，中央大街的树上挂着洁白的雾淞；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   D.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隆冬，松花江水变成剔透的冰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7656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42238" y="4721225"/>
            <a:ext cx="328612" cy="17938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7657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65988" y="4730750"/>
            <a:ext cx="287337" cy="1698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1093788" y="2101988"/>
            <a:ext cx="7088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/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0" animBg="1"/>
      <p:bldP spid="276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67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867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161925" y="1112838"/>
            <a:ext cx="8759825" cy="14229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迁移训练一： （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2018•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广安）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如图是某物质熔化时温度随时间变化的图象，根据图象可知该物质是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（选填“晶体或“非晶体”），该物质第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5min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时处于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（选填“固”、“液”或“固液共存”）态。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02550" y="4721225"/>
            <a:ext cx="307975" cy="2079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868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26300" y="4740275"/>
            <a:ext cx="347663" cy="2000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3355326" y="1612107"/>
            <a:ext cx="69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晶体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1616757" y="2057287"/>
            <a:ext cx="1200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固液共存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8F5F3B9-F65F-48A4-B776-384A37673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435" y="2750998"/>
            <a:ext cx="3499926" cy="189996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83" grpId="0"/>
      <p:bldP spid="286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479425" y="1199956"/>
            <a:ext cx="40925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b="1">
                <a:solidFill>
                  <a:srgbClr val="C00000"/>
                </a:solidFill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考点二  熔化与凝固过程中的吸放热</a:t>
            </a:r>
          </a:p>
        </p:txBody>
      </p:sp>
      <p:sp>
        <p:nvSpPr>
          <p:cNvPr id="29703" name="Rectangle 10"/>
          <p:cNvSpPr>
            <a:spLocks noChangeArrowheads="1"/>
          </p:cNvSpPr>
          <p:nvPr/>
        </p:nvSpPr>
        <p:spPr bwMode="auto">
          <a:xfrm>
            <a:off x="205541" y="1601478"/>
            <a:ext cx="7883525" cy="33673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8605"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典例二：（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2018·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安徽）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图示为某种物质熔化时温度随时间的变化的图像。根据图像，下列判断正确的是（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 indent="268605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A.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该物质熔化过程持续了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25min</a:t>
            </a:r>
          </a:p>
          <a:p>
            <a:pPr indent="268605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B.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该物质是晶体，熔点为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80</a:t>
            </a:r>
            <a:r>
              <a:rPr lang="en-US" altLang="zh-CN" dirty="0"/>
              <a:t>°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  <a:p>
            <a:pPr indent="268605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C.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30min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，该物质处于固液共存状态</a:t>
            </a:r>
          </a:p>
          <a:p>
            <a:pPr indent="268605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D.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10min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到第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25min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之间，由于物质温度不变</a:t>
            </a:r>
          </a:p>
          <a:p>
            <a:pPr indent="268605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所以不吸收热量</a:t>
            </a:r>
          </a:p>
          <a:p>
            <a:pPr indent="268605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5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83488" y="4751388"/>
            <a:ext cx="417512" cy="2174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9706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046913" y="4751388"/>
            <a:ext cx="387350" cy="1984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3917913" y="2043908"/>
            <a:ext cx="4587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2243095-9366-42A9-BDB9-AF3165C2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032" y="2486997"/>
            <a:ext cx="2456462" cy="1924027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072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349250" y="1546225"/>
            <a:ext cx="8307388" cy="2243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     迁移训练二：（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2018·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广西北部湾）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海波在熔化过程中不断吸热，温度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（选填“升高“或“不变”）；说明海波属于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（选填“晶体”或“非晶体”）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7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51763" y="4751388"/>
            <a:ext cx="319087" cy="2079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0728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75513" y="4760913"/>
            <a:ext cx="347662" cy="1984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2589213" y="2108200"/>
            <a:ext cx="793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charset="-122"/>
              </a:rPr>
              <a:t>不变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1795463" y="2655887"/>
            <a:ext cx="793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charset="-122"/>
              </a:rPr>
              <a:t>晶体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  <p:bldP spid="30730" grpId="0"/>
      <p:bldP spid="307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174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300038" y="1073150"/>
            <a:ext cx="31591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  晶体熔化实验探究</a:t>
            </a:r>
          </a:p>
        </p:txBody>
      </p:sp>
      <p:sp>
        <p:nvSpPr>
          <p:cNvPr id="31751" name="Rectangle 10"/>
          <p:cNvSpPr>
            <a:spLocks noChangeArrowheads="1"/>
          </p:cNvSpPr>
          <p:nvPr/>
        </p:nvSpPr>
        <p:spPr bwMode="auto">
          <a:xfrm>
            <a:off x="218461" y="1600170"/>
            <a:ext cx="8551862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8605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典例三：（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湘潭）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某固态物质加热时，其温度随时间的变化关系如图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所示，请分析并回答：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）这是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（选填“晶体“或非晶体”）的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图象（选填“熔化”或“凝固”）。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10min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时该物质处于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态（选填“固”或“液”）。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）该物质的熔点是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℃。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）组装图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中的实验器材时，应该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（填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“从上往下”或“从下往上“）组装。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）灯内酒精用掉一半后，剩下酒精的热值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</a:t>
            </a:r>
          </a:p>
          <a:p>
            <a:pPr indent="268605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填“变大”、“变小”或“不变”）。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52" name="Picture 10" descr="wps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4600" y="3270917"/>
            <a:ext cx="812093" cy="119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12" descr="wps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39148" y="3258977"/>
            <a:ext cx="1786391" cy="120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93038" y="4730750"/>
            <a:ext cx="317500" cy="2095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5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85050" y="4730750"/>
            <a:ext cx="338138" cy="2079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6" name="Text Box 13"/>
          <p:cNvSpPr txBox="1">
            <a:spLocks noChangeArrowheads="1"/>
          </p:cNvSpPr>
          <p:nvPr/>
        </p:nvSpPr>
        <p:spPr bwMode="auto">
          <a:xfrm>
            <a:off x="1789472" y="2119283"/>
            <a:ext cx="6413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晶体</a:t>
            </a:r>
          </a:p>
        </p:txBody>
      </p:sp>
      <p:sp>
        <p:nvSpPr>
          <p:cNvPr id="31758" name="Text Box 13"/>
          <p:cNvSpPr txBox="1">
            <a:spLocks noChangeArrowheads="1"/>
          </p:cNvSpPr>
          <p:nvPr/>
        </p:nvSpPr>
        <p:spPr bwMode="auto">
          <a:xfrm>
            <a:off x="5534709" y="2092248"/>
            <a:ext cx="641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熔化</a:t>
            </a:r>
          </a:p>
        </p:txBody>
      </p:sp>
      <p:sp>
        <p:nvSpPr>
          <p:cNvPr id="31759" name="Text Box 13"/>
          <p:cNvSpPr txBox="1">
            <a:spLocks noChangeArrowheads="1"/>
          </p:cNvSpPr>
          <p:nvPr/>
        </p:nvSpPr>
        <p:spPr bwMode="auto">
          <a:xfrm>
            <a:off x="3571944" y="2657559"/>
            <a:ext cx="4127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</a:t>
            </a:r>
          </a:p>
        </p:txBody>
      </p:sp>
      <p:sp>
        <p:nvSpPr>
          <p:cNvPr id="31760" name="Text Box 13"/>
          <p:cNvSpPr txBox="1">
            <a:spLocks noChangeArrowheads="1"/>
          </p:cNvSpPr>
          <p:nvPr/>
        </p:nvSpPr>
        <p:spPr bwMode="auto">
          <a:xfrm>
            <a:off x="2903424" y="2979963"/>
            <a:ext cx="45397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</a:p>
        </p:txBody>
      </p:sp>
      <p:sp>
        <p:nvSpPr>
          <p:cNvPr id="31761" name="Text Box 13"/>
          <p:cNvSpPr txBox="1">
            <a:spLocks noChangeArrowheads="1"/>
          </p:cNvSpPr>
          <p:nvPr/>
        </p:nvSpPr>
        <p:spPr bwMode="auto">
          <a:xfrm>
            <a:off x="4436159" y="3199606"/>
            <a:ext cx="10985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从下往上</a:t>
            </a:r>
          </a:p>
        </p:txBody>
      </p:sp>
      <p:sp>
        <p:nvSpPr>
          <p:cNvPr id="31762" name="Text Box 13"/>
          <p:cNvSpPr txBox="1">
            <a:spLocks noChangeArrowheads="1"/>
          </p:cNvSpPr>
          <p:nvPr/>
        </p:nvSpPr>
        <p:spPr bwMode="auto">
          <a:xfrm>
            <a:off x="5172807" y="3773368"/>
            <a:ext cx="6413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bldLvl="0" animBg="1"/>
      <p:bldP spid="31756" grpId="0"/>
      <p:bldP spid="31758" grpId="0"/>
      <p:bldP spid="31759" grpId="0"/>
      <p:bldP spid="31760" grpId="0"/>
      <p:bldP spid="31761" grpId="0"/>
      <p:bldP spid="317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7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15206" y="1140323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277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2492" y="4625665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351631" y="1039813"/>
            <a:ext cx="8440738" cy="337284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8605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迁移训练二 ：（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2018·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临沂）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如图甲所示，是小明“探究物质熔化规律”的实验装置。</a:t>
            </a:r>
          </a:p>
          <a:p>
            <a:pPr indent="268605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）实验中通过水对试管加热，而不是直接加热试管，目的是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268605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）实验中某时刻温度计示数如图乙所示，该物质此时的温度为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268605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）实验中每隔一分钟记录一次物质的温度及对应状态，并记录数据，作出温度随时间变化的规律图象，如图丙所示。由图象可知：该物质在熔化过程中吸收热量，温度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℃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，该物质是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（选填“晶体”或“非晶体”）。</a:t>
            </a:r>
          </a:p>
          <a:p>
            <a:pPr indent="268605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）比较图象中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段可知：该物质在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CD“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）段吸热能力强。</a:t>
            </a:r>
          </a:p>
          <a:p>
            <a:pPr indent="268605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2731" y="3688261"/>
            <a:ext cx="3611563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96692" y="4657415"/>
            <a:ext cx="307975" cy="2174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7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114092" y="4676465"/>
            <a:ext cx="387350" cy="2079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8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680704" y="4674877"/>
            <a:ext cx="387350" cy="219075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874379" y="1284943"/>
            <a:ext cx="1233488" cy="49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受热均匀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7953879" y="2403220"/>
            <a:ext cx="328613" cy="49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327724" y="2768774"/>
            <a:ext cx="746125" cy="49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晶体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135453" y="3168000"/>
            <a:ext cx="595312" cy="49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818659" y="1700795"/>
            <a:ext cx="328613" cy="49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  <p:bldP spid="32780" grpId="0" bldLvl="0" animBg="1"/>
      <p:bldP spid="32781" grpId="0" bldLvl="0" animBg="1"/>
      <p:bldP spid="32782" grpId="0" bldLvl="0" animBg="1"/>
      <p:bldP spid="32783" grpId="0" bldLvl="0" animBg="1"/>
      <p:bldP spid="3278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536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72025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5" descr="U243P1T1D3029217F23DT200403161329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8288" y="1284288"/>
            <a:ext cx="21129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7" descr="1240128_1419824412009_500x5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8338" y="1346200"/>
            <a:ext cx="2249487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9" descr="201709200921158717057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4525" y="3027363"/>
            <a:ext cx="2160588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20"/>
          <p:cNvSpPr txBox="1">
            <a:spLocks noChangeArrowheads="1"/>
          </p:cNvSpPr>
          <p:nvPr/>
        </p:nvSpPr>
        <p:spPr bwMode="auto">
          <a:xfrm>
            <a:off x="3598863" y="866775"/>
            <a:ext cx="2144712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母亲河的壮美景色</a:t>
            </a:r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>
            <a:off x="4232275" y="2093913"/>
            <a:ext cx="2320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Text Box 25"/>
          <p:cNvSpPr txBox="1">
            <a:spLocks noChangeArrowheads="1"/>
          </p:cNvSpPr>
          <p:nvPr/>
        </p:nvSpPr>
        <p:spPr bwMode="auto">
          <a:xfrm>
            <a:off x="4773613" y="1711325"/>
            <a:ext cx="11207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春天来了</a:t>
            </a:r>
          </a:p>
        </p:txBody>
      </p:sp>
      <p:sp>
        <p:nvSpPr>
          <p:cNvPr id="15372" name="Text Box 26"/>
          <p:cNvSpPr txBox="1">
            <a:spLocks noChangeArrowheads="1"/>
          </p:cNvSpPr>
          <p:nvPr/>
        </p:nvSpPr>
        <p:spPr bwMode="auto">
          <a:xfrm>
            <a:off x="4268788" y="2125663"/>
            <a:ext cx="22415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3612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冰冻的河面开始解冻</a:t>
            </a:r>
          </a:p>
        </p:txBody>
      </p:sp>
      <p:sp>
        <p:nvSpPr>
          <p:cNvPr id="15373" name="Line 27"/>
          <p:cNvSpPr>
            <a:spLocks noChangeShapeType="1"/>
          </p:cNvSpPr>
          <p:nvPr/>
        </p:nvSpPr>
        <p:spPr bwMode="auto">
          <a:xfrm>
            <a:off x="7704138" y="32543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Line 28"/>
          <p:cNvSpPr>
            <a:spLocks noChangeShapeType="1"/>
          </p:cNvSpPr>
          <p:nvPr/>
        </p:nvSpPr>
        <p:spPr bwMode="auto">
          <a:xfrm flipH="1">
            <a:off x="6689725" y="3767138"/>
            <a:ext cx="1081088" cy="9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Line 29"/>
          <p:cNvSpPr>
            <a:spLocks noChangeShapeType="1"/>
          </p:cNvSpPr>
          <p:nvPr/>
        </p:nvSpPr>
        <p:spPr bwMode="auto">
          <a:xfrm>
            <a:off x="7780338" y="2763838"/>
            <a:ext cx="0" cy="1012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Text Box 30"/>
          <p:cNvSpPr txBox="1">
            <a:spLocks noChangeArrowheads="1"/>
          </p:cNvSpPr>
          <p:nvPr/>
        </p:nvSpPr>
        <p:spPr bwMode="auto">
          <a:xfrm>
            <a:off x="7780338" y="3078163"/>
            <a:ext cx="112077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夏天到了</a:t>
            </a:r>
          </a:p>
        </p:txBody>
      </p:sp>
      <p:sp>
        <p:nvSpPr>
          <p:cNvPr id="15377" name="Text Box 31"/>
          <p:cNvSpPr txBox="1">
            <a:spLocks noChangeArrowheads="1"/>
          </p:cNvSpPr>
          <p:nvPr/>
        </p:nvSpPr>
        <p:spPr bwMode="auto">
          <a:xfrm>
            <a:off x="6673850" y="3817938"/>
            <a:ext cx="2470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3612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冰水变成波涛汹涌的水</a:t>
            </a:r>
          </a:p>
        </p:txBody>
      </p:sp>
      <p:sp>
        <p:nvSpPr>
          <p:cNvPr id="15378" name="Line 32"/>
          <p:cNvSpPr>
            <a:spLocks noChangeShapeType="1"/>
          </p:cNvSpPr>
          <p:nvPr/>
        </p:nvSpPr>
        <p:spPr bwMode="auto">
          <a:xfrm flipV="1">
            <a:off x="2974975" y="2878138"/>
            <a:ext cx="0" cy="925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34"/>
          <p:cNvSpPr>
            <a:spLocks noChangeShapeType="1"/>
          </p:cNvSpPr>
          <p:nvPr/>
        </p:nvSpPr>
        <p:spPr bwMode="auto">
          <a:xfrm flipH="1">
            <a:off x="2974975" y="3795713"/>
            <a:ext cx="141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0" name="Text Box 35"/>
          <p:cNvSpPr txBox="1">
            <a:spLocks noChangeArrowheads="1"/>
          </p:cNvSpPr>
          <p:nvPr/>
        </p:nvSpPr>
        <p:spPr bwMode="auto">
          <a:xfrm>
            <a:off x="3011488" y="3430588"/>
            <a:ext cx="112077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冬天到了</a:t>
            </a:r>
          </a:p>
        </p:txBody>
      </p:sp>
      <p:sp>
        <p:nvSpPr>
          <p:cNvPr id="15381" name="Text Box 36"/>
          <p:cNvSpPr txBox="1">
            <a:spLocks noChangeArrowheads="1"/>
          </p:cNvSpPr>
          <p:nvPr/>
        </p:nvSpPr>
        <p:spPr bwMode="auto">
          <a:xfrm>
            <a:off x="1770063" y="3879850"/>
            <a:ext cx="26987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3612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水开始结冰覆盖整个河面</a:t>
            </a:r>
          </a:p>
        </p:txBody>
      </p:sp>
      <p:sp>
        <p:nvSpPr>
          <p:cNvPr id="15382" name="AutoShape 17"/>
          <p:cNvSpPr>
            <a:spLocks noChangeArrowheads="1"/>
          </p:cNvSpPr>
          <p:nvPr/>
        </p:nvSpPr>
        <p:spPr bwMode="auto">
          <a:xfrm>
            <a:off x="157163" y="1131888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rgbClr val="0039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观察与思考</a:t>
            </a:r>
          </a:p>
        </p:txBody>
      </p:sp>
      <p:sp>
        <p:nvSpPr>
          <p:cNvPr id="15383" name="AutoShape 38"/>
          <p:cNvSpPr>
            <a:spLocks noChangeArrowheads="1"/>
          </p:cNvSpPr>
          <p:nvPr/>
        </p:nvSpPr>
        <p:spPr bwMode="auto">
          <a:xfrm>
            <a:off x="82552" y="3028950"/>
            <a:ext cx="1528762" cy="1349491"/>
          </a:xfrm>
          <a:prstGeom prst="wedgeRoundRectCallout">
            <a:avLst>
              <a:gd name="adj1" fmla="val 82162"/>
              <a:gd name="adj2" fmla="val -5554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伴随四季的变化，黄河水发生了哪些变化？</a:t>
            </a:r>
          </a:p>
        </p:txBody>
      </p:sp>
      <p:sp>
        <p:nvSpPr>
          <p:cNvPr id="15384" name="AutoShape 2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331868" y="4630737"/>
            <a:ext cx="438946" cy="295009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5385" name="AutoShape 2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731000" y="4630737"/>
            <a:ext cx="438946" cy="295009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  <p:bldP spid="15371" grpId="0"/>
      <p:bldP spid="15372" grpId="0"/>
      <p:bldP spid="15374" grpId="0" animBg="1"/>
      <p:bldP spid="15375" grpId="0" animBg="1"/>
      <p:bldP spid="15376" grpId="0"/>
      <p:bldP spid="15377" grpId="0"/>
      <p:bldP spid="15378" grpId="0" animBg="1"/>
      <p:bldP spid="15379" grpId="0" animBg="1"/>
      <p:bldP spid="15380" grpId="0"/>
      <p:bldP spid="153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17"/>
          <p:cNvSpPr>
            <a:spLocks noChangeArrowheads="1"/>
          </p:cNvSpPr>
          <p:nvPr/>
        </p:nvSpPr>
        <p:spPr bwMode="auto">
          <a:xfrm>
            <a:off x="157163" y="1928813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提出问题</a:t>
            </a:r>
          </a:p>
        </p:txBody>
      </p:sp>
      <p:sp>
        <p:nvSpPr>
          <p:cNvPr id="16391" name="AutoShape 16"/>
          <p:cNvSpPr>
            <a:spLocks noChangeArrowheads="1"/>
          </p:cNvSpPr>
          <p:nvPr/>
        </p:nvSpPr>
        <p:spPr bwMode="auto">
          <a:xfrm>
            <a:off x="1512888" y="1017588"/>
            <a:ext cx="7069137" cy="23399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随着春天转暖，黄河水物态是如何变化的？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随着冬天到来，黄河水的物态又是如何变化的？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温度和这些物态变化有什么关系？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2" name="AutoShape 17"/>
          <p:cNvSpPr>
            <a:spLocks noChangeArrowheads="1"/>
          </p:cNvSpPr>
          <p:nvPr/>
        </p:nvSpPr>
        <p:spPr bwMode="auto">
          <a:xfrm>
            <a:off x="185738" y="4219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师生互动</a:t>
            </a:r>
          </a:p>
        </p:txBody>
      </p:sp>
      <p:sp>
        <p:nvSpPr>
          <p:cNvPr id="16393" name="AutoShape 18"/>
          <p:cNvSpPr>
            <a:spLocks noChangeArrowheads="1"/>
          </p:cNvSpPr>
          <p:nvPr/>
        </p:nvSpPr>
        <p:spPr bwMode="auto">
          <a:xfrm>
            <a:off x="1504950" y="4256088"/>
            <a:ext cx="628650" cy="246062"/>
          </a:xfrm>
          <a:prstGeom prst="rightArrow">
            <a:avLst>
              <a:gd name="adj1" fmla="val 50000"/>
              <a:gd name="adj2" fmla="val 638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AutoShape 19"/>
          <p:cNvSpPr>
            <a:spLocks noChangeArrowheads="1"/>
          </p:cNvSpPr>
          <p:nvPr/>
        </p:nvSpPr>
        <p:spPr bwMode="auto">
          <a:xfrm>
            <a:off x="2279650" y="3746500"/>
            <a:ext cx="5811838" cy="1050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随着春天转暖，黄河水由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的冰变化为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的水。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随着冬天到来，黄河水由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的水变化为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的冰。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温度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，冰可以变成水；温度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，水可以结成冰。</a:t>
            </a:r>
          </a:p>
        </p:txBody>
      </p:sp>
      <p:sp>
        <p:nvSpPr>
          <p:cNvPr id="16395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01366" y="4867243"/>
            <a:ext cx="417513" cy="2301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6396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053691" y="4876768"/>
            <a:ext cx="368300" cy="2206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0" animBg="1"/>
      <p:bldP spid="16393" grpId="0" animBg="1"/>
      <p:bldP spid="1639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741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1355725" y="1436688"/>
            <a:ext cx="6235700" cy="264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理解物质的熔化现象；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理解物质的凝固现象；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了解熔化与凝固时吸放热规律；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认识晶体和非晶体及其物态变化规律；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>
                <a:solidFill>
                  <a:srgbClr val="025E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通过实验认识物质熔化规律</a:t>
            </a:r>
          </a:p>
        </p:txBody>
      </p:sp>
      <p:sp>
        <p:nvSpPr>
          <p:cNvPr id="17415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54900" y="4711700"/>
            <a:ext cx="438150" cy="2571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7416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946900" y="4719638"/>
            <a:ext cx="438150" cy="249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cover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AutoShape 20"/>
          <p:cNvSpPr>
            <a:spLocks noChangeArrowheads="1"/>
          </p:cNvSpPr>
          <p:nvPr/>
        </p:nvSpPr>
        <p:spPr bwMode="auto">
          <a:xfrm>
            <a:off x="461963" y="2044700"/>
            <a:ext cx="796925" cy="3349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熔化</a:t>
            </a:r>
          </a:p>
        </p:txBody>
      </p:sp>
      <p:sp>
        <p:nvSpPr>
          <p:cNvPr id="18439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课堂教学</a:t>
            </a:r>
          </a:p>
        </p:txBody>
      </p:sp>
      <p:sp>
        <p:nvSpPr>
          <p:cNvPr id="18440" name="AutoShape 22"/>
          <p:cNvSpPr>
            <a:spLocks noChangeArrowheads="1"/>
          </p:cNvSpPr>
          <p:nvPr/>
        </p:nvSpPr>
        <p:spPr bwMode="auto">
          <a:xfrm>
            <a:off x="1458041" y="2114550"/>
            <a:ext cx="776288" cy="187325"/>
          </a:xfrm>
          <a:prstGeom prst="rightArrow">
            <a:avLst>
              <a:gd name="adj1" fmla="val 50000"/>
              <a:gd name="adj2" fmla="val 1036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AutoShape 17"/>
          <p:cNvSpPr>
            <a:spLocks noChangeArrowheads="1"/>
          </p:cNvSpPr>
          <p:nvPr/>
        </p:nvSpPr>
        <p:spPr bwMode="auto">
          <a:xfrm>
            <a:off x="209550" y="3068638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3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43813" y="4770438"/>
            <a:ext cx="366712" cy="2381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8443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35825" y="4779963"/>
            <a:ext cx="317500" cy="2190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2308225" y="1978025"/>
            <a:ext cx="4883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ea typeface="微软雅黑" panose="020B0503020204020204" charset="-122"/>
              </a:rPr>
              <a:t>物质由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</a:t>
            </a:r>
            <a:r>
              <a:rPr lang="zh-CN" altLang="en-US" sz="2400">
                <a:ea typeface="微软雅黑" panose="020B0503020204020204" charset="-122"/>
              </a:rPr>
              <a:t>变为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</a:t>
            </a:r>
            <a:r>
              <a:rPr lang="zh-CN" altLang="en-US" sz="2400">
                <a:ea typeface="微软雅黑" panose="020B0503020204020204" charset="-122"/>
              </a:rPr>
              <a:t>的过程叫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熔化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268663" y="1989138"/>
            <a:ext cx="904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固态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4562475" y="1976438"/>
            <a:ext cx="8651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液态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787525" y="3014663"/>
            <a:ext cx="5108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熔化过程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是怎样的？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1787525" y="3551238"/>
            <a:ext cx="5318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不同物质熔化过程是不是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都相同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呢？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  <p:bldP spid="18442" grpId="0" animBg="1"/>
      <p:bldP spid="18447" grpId="0"/>
      <p:bldP spid="18448" grpId="0"/>
      <p:bldP spid="18449" grpId="0"/>
      <p:bldP spid="18450" grpId="0"/>
      <p:bldP spid="184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AutoShape 17"/>
          <p:cNvSpPr>
            <a:spLocks noChangeArrowheads="1"/>
          </p:cNvSpPr>
          <p:nvPr/>
        </p:nvSpPr>
        <p:spPr bwMode="auto">
          <a:xfrm>
            <a:off x="157163" y="103505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实验探究</a:t>
            </a:r>
          </a:p>
        </p:txBody>
      </p:sp>
      <p:pic>
        <p:nvPicPr>
          <p:cNvPr id="19463" name="Picture 19" descr="QQ图片201908051055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7331" y="1018305"/>
            <a:ext cx="2424101" cy="211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AutoShape 20"/>
          <p:cNvSpPr>
            <a:spLocks noChangeArrowheads="1"/>
          </p:cNvSpPr>
          <p:nvPr/>
        </p:nvSpPr>
        <p:spPr bwMode="auto">
          <a:xfrm>
            <a:off x="198438" y="1878013"/>
            <a:ext cx="1189037" cy="571500"/>
          </a:xfrm>
          <a:prstGeom prst="rightArrow">
            <a:avLst>
              <a:gd name="adj1" fmla="val 50000"/>
              <a:gd name="adj2" fmla="val 520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微软雅黑" panose="020B0503020204020204" charset="-122"/>
              </a:rPr>
              <a:t>实验装置</a:t>
            </a:r>
          </a:p>
        </p:txBody>
      </p:sp>
      <p:pic>
        <p:nvPicPr>
          <p:cNvPr id="19465" name="Picture 21" descr="1E0KELM%[_3[EW29TS04QL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4163" y="1498600"/>
            <a:ext cx="504983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AutoShape 22"/>
          <p:cNvSpPr>
            <a:spLocks noChangeArrowheads="1"/>
          </p:cNvSpPr>
          <p:nvPr/>
        </p:nvSpPr>
        <p:spPr bwMode="auto">
          <a:xfrm>
            <a:off x="5083175" y="973138"/>
            <a:ext cx="2201863" cy="44291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/>
            <a:r>
              <a:rPr lang="zh-CN" altLang="en-US">
                <a:ea typeface="微软雅黑" panose="020B0503020204020204" charset="-122"/>
              </a:rPr>
              <a:t>据</a:t>
            </a:r>
          </a:p>
          <a:p>
            <a:pPr algn="ctr"/>
            <a:r>
              <a:rPr lang="zh-CN" altLang="en-US">
                <a:ea typeface="微软雅黑" panose="020B0503020204020204" charset="-122"/>
              </a:rPr>
              <a:t>数</a:t>
            </a:r>
          </a:p>
          <a:p>
            <a:pPr algn="ctr"/>
            <a:r>
              <a:rPr lang="zh-CN" altLang="en-US">
                <a:ea typeface="微软雅黑" panose="020B0503020204020204" charset="-122"/>
              </a:rPr>
              <a:t>录</a:t>
            </a:r>
          </a:p>
          <a:p>
            <a:pPr algn="ctr"/>
            <a:r>
              <a:rPr lang="zh-CN" altLang="en-US">
                <a:ea typeface="微软雅黑" panose="020B0503020204020204" charset="-122"/>
              </a:rPr>
              <a:t>记</a:t>
            </a:r>
          </a:p>
        </p:txBody>
      </p:sp>
      <p:pic>
        <p:nvPicPr>
          <p:cNvPr id="19467" name="Picture 23" descr="2012032313411619594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35799" y="2659063"/>
            <a:ext cx="1858963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AutoShape 16"/>
          <p:cNvSpPr>
            <a:spLocks noChangeArrowheads="1"/>
          </p:cNvSpPr>
          <p:nvPr/>
        </p:nvSpPr>
        <p:spPr bwMode="auto">
          <a:xfrm>
            <a:off x="5831681" y="3518765"/>
            <a:ext cx="1101725" cy="738187"/>
          </a:xfrm>
          <a:prstGeom prst="rightArrow">
            <a:avLst>
              <a:gd name="adj1" fmla="val 50000"/>
              <a:gd name="adj2" fmla="val 373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微软雅黑" panose="020B0503020204020204" charset="-122"/>
              </a:rPr>
              <a:t>实验表格</a:t>
            </a:r>
          </a:p>
        </p:txBody>
      </p:sp>
      <p:sp>
        <p:nvSpPr>
          <p:cNvPr id="19469" name="AutoShape 17"/>
          <p:cNvSpPr>
            <a:spLocks noChangeArrowheads="1"/>
          </p:cNvSpPr>
          <p:nvPr/>
        </p:nvSpPr>
        <p:spPr bwMode="auto">
          <a:xfrm>
            <a:off x="161925" y="3221308"/>
            <a:ext cx="5567363" cy="133310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  1.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0-4min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时间内，海波温度逐步升高；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4-8min</a:t>
            </a: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时间内，海波温度保持不变；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8min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后温度逐步升高。</a:t>
            </a: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  2.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蜂蜡随着加热，温度一直在升高。</a:t>
            </a:r>
          </a:p>
        </p:txBody>
      </p:sp>
      <p:sp>
        <p:nvSpPr>
          <p:cNvPr id="19470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02550" y="4770438"/>
            <a:ext cx="398463" cy="2190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9471" name="AutoShape 1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194550" y="4770438"/>
            <a:ext cx="369888" cy="22701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  <p:bldP spid="19466" grpId="0" animBg="1"/>
      <p:bldP spid="19468" grpId="1" animBg="1"/>
      <p:bldP spid="194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48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实验探究</a:t>
            </a:r>
          </a:p>
        </p:txBody>
      </p:sp>
      <p:sp>
        <p:nvSpPr>
          <p:cNvPr id="20487" name="AutoShape 12" descr="8)]Y}C$RA6NRU6FJ5(N6"/>
          <p:cNvSpPr>
            <a:spLocks noChangeAspect="1" noChangeArrowheads="1"/>
          </p:cNvSpPr>
          <p:nvPr/>
        </p:nvSpPr>
        <p:spPr bwMode="auto">
          <a:xfrm>
            <a:off x="4419600" y="24130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AutoShape 13" descr="8)]Y}C$RA6NRU6FJ5(N6"/>
          <p:cNvSpPr>
            <a:spLocks noChangeAspect="1" noChangeArrowheads="1"/>
          </p:cNvSpPr>
          <p:nvPr/>
        </p:nvSpPr>
        <p:spPr bwMode="auto">
          <a:xfrm>
            <a:off x="4419600" y="24130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AutoShape 14" descr="8)]Y}C$RA6NRU6FJ5(N6"/>
          <p:cNvSpPr>
            <a:spLocks noChangeAspect="1" noChangeArrowheads="1"/>
          </p:cNvSpPr>
          <p:nvPr/>
        </p:nvSpPr>
        <p:spPr bwMode="auto">
          <a:xfrm>
            <a:off x="4419600" y="24130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90" name="Picture 12" descr="QQ图片201908051142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7350" y="1060450"/>
            <a:ext cx="23336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3" descr="QQ图片201908051149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8163" y="1071563"/>
            <a:ext cx="23336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AutoShape 14"/>
          <p:cNvSpPr>
            <a:spLocks noChangeArrowheads="1"/>
          </p:cNvSpPr>
          <p:nvPr/>
        </p:nvSpPr>
        <p:spPr bwMode="auto">
          <a:xfrm>
            <a:off x="255588" y="2025650"/>
            <a:ext cx="1376362" cy="511175"/>
          </a:xfrm>
          <a:prstGeom prst="rightArrow">
            <a:avLst>
              <a:gd name="adj1" fmla="val 50000"/>
              <a:gd name="adj2" fmla="val 673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400">
                <a:ea typeface="微软雅黑" panose="020B0503020204020204" charset="-122"/>
              </a:rPr>
              <a:t>海波熔化曲线</a:t>
            </a:r>
          </a:p>
        </p:txBody>
      </p:sp>
      <p:sp>
        <p:nvSpPr>
          <p:cNvPr id="20493" name="AutoShape 15"/>
          <p:cNvSpPr>
            <a:spLocks noChangeArrowheads="1"/>
          </p:cNvSpPr>
          <p:nvPr/>
        </p:nvSpPr>
        <p:spPr bwMode="auto">
          <a:xfrm>
            <a:off x="4187825" y="1955800"/>
            <a:ext cx="1376363" cy="511175"/>
          </a:xfrm>
          <a:prstGeom prst="rightArrow">
            <a:avLst>
              <a:gd name="adj1" fmla="val 50000"/>
              <a:gd name="adj2" fmla="val 673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400">
                <a:ea typeface="微软雅黑" panose="020B0503020204020204" charset="-122"/>
              </a:rPr>
              <a:t>蜂蜡熔化曲线</a:t>
            </a:r>
          </a:p>
        </p:txBody>
      </p:sp>
      <p:sp>
        <p:nvSpPr>
          <p:cNvPr id="20494" name="AutoShape 17"/>
          <p:cNvSpPr>
            <a:spLocks noChangeArrowheads="1"/>
          </p:cNvSpPr>
          <p:nvPr/>
        </p:nvSpPr>
        <p:spPr bwMode="auto">
          <a:xfrm>
            <a:off x="206375" y="3713163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20495" name="AutoShape 17"/>
          <p:cNvSpPr>
            <a:spLocks noChangeArrowheads="1"/>
          </p:cNvSpPr>
          <p:nvPr/>
        </p:nvSpPr>
        <p:spPr bwMode="auto">
          <a:xfrm>
            <a:off x="1584325" y="3562350"/>
            <a:ext cx="6323013" cy="13176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1.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海波经过缓慢加热，温度逐渐</a:t>
            </a:r>
            <a:r>
              <a:rPr lang="zh-CN" altLang="en-US" sz="1600" u="sng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，当温度达到</a:t>
            </a:r>
            <a:r>
              <a:rPr lang="en-US" altLang="zh-CN" sz="1600" u="sng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°C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时，海</a:t>
            </a:r>
          </a:p>
          <a:p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波开始</a:t>
            </a:r>
            <a:r>
              <a:rPr lang="zh-CN" altLang="en-US" sz="1600" u="sng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。在熔化过程中，随着继续加热，但海波的温度</a:t>
            </a:r>
            <a:r>
              <a:rPr lang="zh-CN" altLang="en-US" sz="1600" u="sng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，直</a:t>
            </a:r>
          </a:p>
          <a:p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到完全熔化后，温度才继续        。</a:t>
            </a:r>
          </a:p>
          <a:p>
            <a:r>
              <a:rPr lang="en-US" altLang="zh-CN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2.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蜂蜡的熔化过程则不同。随着不断加热，蜂蜡的温度</a:t>
            </a:r>
            <a:r>
              <a:rPr lang="zh-CN" altLang="en-US" sz="1600" u="sng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</a:p>
          <a:p>
            <a:r>
              <a:rPr lang="zh-CN" altLang="en-US" sz="1600" dirty="0">
                <a:solidFill>
                  <a:srgbClr val="025EAA"/>
                </a:solidFill>
                <a:latin typeface="微软雅黑" panose="020B0503020204020204" charset="-122"/>
                <a:ea typeface="微软雅黑" panose="020B0503020204020204" charset="-122"/>
              </a:rPr>
              <a:t>最后熔化为液体。</a:t>
            </a:r>
          </a:p>
        </p:txBody>
      </p:sp>
      <p:sp>
        <p:nvSpPr>
          <p:cNvPr id="20496" name="AutoShape 1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12100" y="4929188"/>
            <a:ext cx="307975" cy="20161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0497" name="AutoShape 1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424738" y="4940300"/>
            <a:ext cx="317500" cy="1905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4830763" y="3553765"/>
            <a:ext cx="795337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FF0000"/>
                </a:solidFill>
                <a:ea typeface="微软雅黑" panose="020B0503020204020204" charset="-122"/>
              </a:rPr>
              <a:t>升高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6524593" y="3570612"/>
            <a:ext cx="496887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>
                <a:solidFill>
                  <a:srgbClr val="FF0000"/>
                </a:solidFill>
                <a:ea typeface="微软雅黑" panose="020B0503020204020204" charset="-122"/>
              </a:rPr>
              <a:t>48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2273300" y="3798240"/>
            <a:ext cx="62547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微软雅黑" panose="020B0503020204020204" charset="-122"/>
              </a:rPr>
              <a:t>熔化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7010400" y="3791566"/>
            <a:ext cx="6731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FF0000"/>
                </a:solidFill>
                <a:ea typeface="微软雅黑" panose="020B0503020204020204" charset="-122"/>
              </a:rPr>
              <a:t>不变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6891338" y="4294803"/>
            <a:ext cx="6731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FF0000"/>
                </a:solidFill>
                <a:ea typeface="微软雅黑" panose="020B0503020204020204" charset="-122"/>
              </a:rPr>
              <a:t>升高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 animBg="1"/>
      <p:bldP spid="20493" grpId="0" animBg="1"/>
      <p:bldP spid="20494" grpId="0" animBg="1"/>
      <p:bldP spid="20495" grpId="0" animBg="1"/>
      <p:bldP spid="20499" grpId="0"/>
      <p:bldP spid="20500" grpId="0"/>
      <p:bldP spid="20501" grpId="0"/>
      <p:bldP spid="20502" grpId="0"/>
      <p:bldP spid="205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150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课堂教学</a:t>
            </a:r>
          </a:p>
        </p:txBody>
      </p:sp>
      <p:sp>
        <p:nvSpPr>
          <p:cNvPr id="21511" name="AutoShape 17"/>
          <p:cNvSpPr>
            <a:spLocks noChangeArrowheads="1"/>
          </p:cNvSpPr>
          <p:nvPr/>
        </p:nvSpPr>
        <p:spPr bwMode="auto">
          <a:xfrm>
            <a:off x="166688" y="164782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21512" name="AutoShape 15"/>
          <p:cNvSpPr>
            <a:spLocks noChangeArrowheads="1"/>
          </p:cNvSpPr>
          <p:nvPr/>
        </p:nvSpPr>
        <p:spPr bwMode="auto">
          <a:xfrm>
            <a:off x="1563688" y="1716088"/>
            <a:ext cx="579437" cy="196850"/>
          </a:xfrm>
          <a:prstGeom prst="rightArrow">
            <a:avLst>
              <a:gd name="adj1" fmla="val 50000"/>
              <a:gd name="adj2" fmla="val 735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AutoShape 16"/>
          <p:cNvSpPr>
            <a:spLocks noChangeArrowheads="1"/>
          </p:cNvSpPr>
          <p:nvPr/>
        </p:nvSpPr>
        <p:spPr bwMode="auto">
          <a:xfrm>
            <a:off x="2262188" y="1066800"/>
            <a:ext cx="4513262" cy="14255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2000">
                <a:ea typeface="微软雅黑" panose="020B0503020204020204" charset="-122"/>
              </a:rPr>
              <a:t>1.</a:t>
            </a:r>
            <a:r>
              <a:rPr lang="zh-CN" altLang="en-US" sz="2000">
                <a:ea typeface="微软雅黑" panose="020B0503020204020204" charset="-122"/>
              </a:rPr>
              <a:t>固体分为晶体和非晶体两类；</a:t>
            </a:r>
          </a:p>
          <a:p>
            <a:r>
              <a:rPr lang="en-US" altLang="zh-CN" sz="2000">
                <a:ea typeface="微软雅黑" panose="020B0503020204020204" charset="-122"/>
              </a:rPr>
              <a:t>2.</a:t>
            </a:r>
            <a:r>
              <a:rPr lang="zh-CN" altLang="en-US" sz="2000">
                <a:ea typeface="微软雅黑" panose="020B0503020204020204" charset="-122"/>
              </a:rPr>
              <a:t>晶体是具有确定熔化温度的固体；</a:t>
            </a:r>
          </a:p>
          <a:p>
            <a:r>
              <a:rPr lang="en-US" altLang="zh-CN" sz="2000">
                <a:ea typeface="微软雅黑" panose="020B0503020204020204" charset="-122"/>
              </a:rPr>
              <a:t>3.</a:t>
            </a:r>
            <a:r>
              <a:rPr lang="zh-CN" altLang="en-US" sz="2000">
                <a:ea typeface="微软雅黑" panose="020B0503020204020204" charset="-122"/>
              </a:rPr>
              <a:t>非晶体是没有确定熔化温度的固体。</a:t>
            </a:r>
          </a:p>
        </p:txBody>
      </p:sp>
      <p:sp>
        <p:nvSpPr>
          <p:cNvPr id="21514" name="AutoShape 17"/>
          <p:cNvSpPr>
            <a:spLocks noChangeArrowheads="1"/>
          </p:cNvSpPr>
          <p:nvPr/>
        </p:nvSpPr>
        <p:spPr bwMode="auto">
          <a:xfrm>
            <a:off x="215900" y="31019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小知识</a:t>
            </a:r>
          </a:p>
        </p:txBody>
      </p:sp>
      <p:sp>
        <p:nvSpPr>
          <p:cNvPr id="21515" name="AutoShape 18"/>
          <p:cNvSpPr>
            <a:spLocks noChangeArrowheads="1"/>
          </p:cNvSpPr>
          <p:nvPr/>
        </p:nvSpPr>
        <p:spPr bwMode="auto">
          <a:xfrm>
            <a:off x="2271713" y="2622550"/>
            <a:ext cx="6138862" cy="1193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en-US" altLang="zh-CN" sz="2000">
                <a:solidFill>
                  <a:srgbClr val="025EAA"/>
                </a:solidFill>
                <a:ea typeface="微软雅黑" panose="020B0503020204020204" charset="-122"/>
              </a:rPr>
              <a:t>1.</a:t>
            </a:r>
            <a:r>
              <a:rPr lang="zh-CN" altLang="en-US" sz="2000">
                <a:solidFill>
                  <a:srgbClr val="025EAA"/>
                </a:solidFill>
                <a:ea typeface="微软雅黑" panose="020B0503020204020204" charset="-122"/>
              </a:rPr>
              <a:t>常见晶体有：冰、海波、金属、食盐、冰糖等。</a:t>
            </a:r>
          </a:p>
          <a:p>
            <a:r>
              <a:rPr lang="en-US" altLang="zh-CN" sz="2000">
                <a:solidFill>
                  <a:srgbClr val="025EAA"/>
                </a:solidFill>
                <a:ea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025EAA"/>
                </a:solidFill>
                <a:ea typeface="微软雅黑" panose="020B0503020204020204" charset="-122"/>
              </a:rPr>
              <a:t> 常见非晶体有：蜂蜡、松香、沥青、玻璃、石英等。</a:t>
            </a:r>
          </a:p>
        </p:txBody>
      </p:sp>
      <p:sp>
        <p:nvSpPr>
          <p:cNvPr id="21516" name="AutoShape 19"/>
          <p:cNvSpPr>
            <a:spLocks noChangeArrowheads="1"/>
          </p:cNvSpPr>
          <p:nvPr/>
        </p:nvSpPr>
        <p:spPr bwMode="auto">
          <a:xfrm>
            <a:off x="1582738" y="3168650"/>
            <a:ext cx="579437" cy="196850"/>
          </a:xfrm>
          <a:prstGeom prst="rightArrow">
            <a:avLst>
              <a:gd name="adj1" fmla="val 50000"/>
              <a:gd name="adj2" fmla="val 735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517" name="Picture 20" descr="]6~K7B8H_H0D9WYQ5VW~OL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3895725"/>
            <a:ext cx="4530725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8" name="AutoShape 23"/>
          <p:cNvSpPr>
            <a:spLocks noChangeArrowheads="1"/>
          </p:cNvSpPr>
          <p:nvPr/>
        </p:nvSpPr>
        <p:spPr bwMode="auto">
          <a:xfrm rot="5400000">
            <a:off x="1375569" y="3853657"/>
            <a:ext cx="973137" cy="5715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9" name="AutoShape 24"/>
          <p:cNvSpPr>
            <a:spLocks noChangeArrowheads="1"/>
          </p:cNvSpPr>
          <p:nvPr/>
        </p:nvSpPr>
        <p:spPr bwMode="auto">
          <a:xfrm>
            <a:off x="2279650" y="4002088"/>
            <a:ext cx="1476375" cy="75565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一个标准大气压</a:t>
            </a:r>
          </a:p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下物质的熔点（凝</a:t>
            </a:r>
          </a:p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固点）</a:t>
            </a:r>
          </a:p>
        </p:txBody>
      </p:sp>
      <p:sp>
        <p:nvSpPr>
          <p:cNvPr id="21520" name="AutoShape 1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32713" y="4940300"/>
            <a:ext cx="338137" cy="1905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1521" name="AutoShape 1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35838" y="4938713"/>
            <a:ext cx="357187" cy="19208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8" grpId="0" animBg="1"/>
      <p:bldP spid="215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3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AutoShape 17"/>
          <p:cNvSpPr>
            <a:spLocks noChangeArrowheads="1"/>
          </p:cNvSpPr>
          <p:nvPr/>
        </p:nvSpPr>
        <p:spPr bwMode="auto">
          <a:xfrm>
            <a:off x="157163" y="104457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课堂教学</a:t>
            </a:r>
          </a:p>
        </p:txBody>
      </p:sp>
      <p:sp>
        <p:nvSpPr>
          <p:cNvPr id="22535" name="AutoShape 17"/>
          <p:cNvSpPr>
            <a:spLocks noChangeArrowheads="1"/>
          </p:cNvSpPr>
          <p:nvPr/>
        </p:nvSpPr>
        <p:spPr bwMode="auto">
          <a:xfrm>
            <a:off x="0" y="2027238"/>
            <a:ext cx="1936750" cy="360362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晶体熔化过程特点</a:t>
            </a:r>
          </a:p>
        </p:txBody>
      </p:sp>
      <p:sp>
        <p:nvSpPr>
          <p:cNvPr id="22536" name="AutoShape 9"/>
          <p:cNvSpPr/>
          <p:nvPr/>
        </p:nvSpPr>
        <p:spPr bwMode="auto">
          <a:xfrm>
            <a:off x="2084388" y="1690688"/>
            <a:ext cx="88900" cy="1101725"/>
          </a:xfrm>
          <a:prstGeom prst="leftBrace">
            <a:avLst>
              <a:gd name="adj1" fmla="val 10327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AutoShape 17"/>
          <p:cNvSpPr>
            <a:spLocks noChangeArrowheads="1"/>
          </p:cNvSpPr>
          <p:nvPr/>
        </p:nvSpPr>
        <p:spPr bwMode="auto">
          <a:xfrm>
            <a:off x="2270125" y="1535113"/>
            <a:ext cx="2036763" cy="341312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熔化过程需要</a:t>
            </a:r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吸热</a:t>
            </a:r>
          </a:p>
        </p:txBody>
      </p:sp>
      <p:sp>
        <p:nvSpPr>
          <p:cNvPr id="22538" name="AutoShape 17"/>
          <p:cNvSpPr>
            <a:spLocks noChangeArrowheads="1"/>
          </p:cNvSpPr>
          <p:nvPr/>
        </p:nvSpPr>
        <p:spPr bwMode="auto">
          <a:xfrm>
            <a:off x="2251075" y="2587625"/>
            <a:ext cx="1073150" cy="341313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晶体吸热</a:t>
            </a:r>
            <a:endParaRPr lang="zh-CN" altLang="en-US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22539" name="Line 12"/>
          <p:cNvSpPr>
            <a:spLocks noChangeShapeType="1"/>
          </p:cNvSpPr>
          <p:nvPr/>
        </p:nvSpPr>
        <p:spPr bwMode="auto">
          <a:xfrm>
            <a:off x="3392488" y="2782888"/>
            <a:ext cx="11985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AutoShape 17"/>
          <p:cNvSpPr>
            <a:spLocks noChangeArrowheads="1"/>
          </p:cNvSpPr>
          <p:nvPr/>
        </p:nvSpPr>
        <p:spPr bwMode="auto">
          <a:xfrm>
            <a:off x="4640263" y="2606675"/>
            <a:ext cx="1927225" cy="301625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达到</a:t>
            </a:r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熔点</a:t>
            </a:r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继续吸热</a:t>
            </a:r>
          </a:p>
        </p:txBody>
      </p:sp>
      <p:sp>
        <p:nvSpPr>
          <p:cNvPr id="22541" name="Text Box 14"/>
          <p:cNvSpPr txBox="1">
            <a:spLocks noChangeArrowheads="1"/>
          </p:cNvSpPr>
          <p:nvPr/>
        </p:nvSpPr>
        <p:spPr bwMode="auto">
          <a:xfrm>
            <a:off x="3381375" y="2384425"/>
            <a:ext cx="11303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温度升高</a:t>
            </a:r>
          </a:p>
        </p:txBody>
      </p:sp>
      <p:sp>
        <p:nvSpPr>
          <p:cNvPr id="22542" name="Line 15"/>
          <p:cNvSpPr>
            <a:spLocks noChangeShapeType="1"/>
          </p:cNvSpPr>
          <p:nvPr/>
        </p:nvSpPr>
        <p:spPr bwMode="auto">
          <a:xfrm>
            <a:off x="6604000" y="2773363"/>
            <a:ext cx="1198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Text Box 16"/>
          <p:cNvSpPr txBox="1">
            <a:spLocks noChangeArrowheads="1"/>
          </p:cNvSpPr>
          <p:nvPr/>
        </p:nvSpPr>
        <p:spPr bwMode="auto">
          <a:xfrm>
            <a:off x="6624638" y="2384425"/>
            <a:ext cx="11303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温度不变</a:t>
            </a:r>
          </a:p>
        </p:txBody>
      </p:sp>
      <p:sp>
        <p:nvSpPr>
          <p:cNvPr id="22544" name="AutoShape 17"/>
          <p:cNvSpPr>
            <a:spLocks noChangeArrowheads="1"/>
          </p:cNvSpPr>
          <p:nvPr/>
        </p:nvSpPr>
        <p:spPr bwMode="auto">
          <a:xfrm>
            <a:off x="7834313" y="2597150"/>
            <a:ext cx="1073150" cy="341313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固液</a:t>
            </a:r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共存</a:t>
            </a:r>
          </a:p>
        </p:txBody>
      </p:sp>
      <p:sp>
        <p:nvSpPr>
          <p:cNvPr id="22545" name="Line 18"/>
          <p:cNvSpPr>
            <a:spLocks noChangeShapeType="1"/>
          </p:cNvSpPr>
          <p:nvPr/>
        </p:nvSpPr>
        <p:spPr bwMode="auto">
          <a:xfrm>
            <a:off x="8386763" y="2949575"/>
            <a:ext cx="0" cy="422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Line 19"/>
          <p:cNvSpPr>
            <a:spLocks noChangeShapeType="1"/>
          </p:cNvSpPr>
          <p:nvPr/>
        </p:nvSpPr>
        <p:spPr bwMode="auto">
          <a:xfrm flipH="1">
            <a:off x="6675438" y="3376613"/>
            <a:ext cx="1709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7" name="Text Box 20"/>
          <p:cNvSpPr txBox="1">
            <a:spLocks noChangeArrowheads="1"/>
          </p:cNvSpPr>
          <p:nvPr/>
        </p:nvSpPr>
        <p:spPr bwMode="auto">
          <a:xfrm>
            <a:off x="6794500" y="2962275"/>
            <a:ext cx="1690688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ea typeface="微软雅黑" panose="020B0503020204020204" charset="-122"/>
              </a:rPr>
              <a:t>晶体完全熔化</a:t>
            </a:r>
          </a:p>
        </p:txBody>
      </p:sp>
      <p:sp>
        <p:nvSpPr>
          <p:cNvPr id="22548" name="AutoShape 17"/>
          <p:cNvSpPr>
            <a:spLocks noChangeArrowheads="1"/>
          </p:cNvSpPr>
          <p:nvPr/>
        </p:nvSpPr>
        <p:spPr bwMode="auto">
          <a:xfrm>
            <a:off x="4257675" y="3216275"/>
            <a:ext cx="2389188" cy="280988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39AC"/>
                </a:solidFill>
                <a:ea typeface="微软雅黑" panose="020B0503020204020204" charset="-122"/>
              </a:rPr>
              <a:t>继续吸热液体温度升高</a:t>
            </a:r>
          </a:p>
        </p:txBody>
      </p:sp>
      <p:sp>
        <p:nvSpPr>
          <p:cNvPr id="22549" name="AutoShape 2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64425" y="4779963"/>
            <a:ext cx="407988" cy="2190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2550" name="AutoShape 2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918325" y="4791075"/>
            <a:ext cx="406400" cy="2174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/>
      <p:bldP spid="22542" grpId="0" animBg="1"/>
      <p:bldP spid="22543" grpId="0"/>
      <p:bldP spid="22544" grpId="0" animBg="1"/>
      <p:bldP spid="22545" grpId="0" animBg="1"/>
      <p:bldP spid="22546" grpId="0" animBg="1"/>
      <p:bldP spid="22547" grpId="0"/>
      <p:bldP spid="22548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7F7F7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2F2F2"/>
        </a:lt1>
        <a:dk2>
          <a:srgbClr val="A7A7A7"/>
        </a:dk2>
        <a:lt2>
          <a:srgbClr val="535353"/>
        </a:lt2>
        <a:accent1>
          <a:srgbClr val="BBE0E3"/>
        </a:accent1>
        <a:accent2>
          <a:srgbClr val="333399"/>
        </a:accent2>
        <a:accent3>
          <a:srgbClr val="F7F7F7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FF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1368</Words>
  <Application>Microsoft Office PowerPoint</Application>
  <PresentationFormat>自定义</PresentationFormat>
  <Paragraphs>193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276</cp:revision>
  <dcterms:created xsi:type="dcterms:W3CDTF">2019-04-02T02:49:00Z</dcterms:created>
  <dcterms:modified xsi:type="dcterms:W3CDTF">2019-11-12T13:16:29Z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