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9"/>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Lst>
  <p:sldSz cx="9144000" cy="6858000" type="screen4x3"/>
  <p:notesSz cx="6858000" cy="9144000"/>
  <p:custDataLst>
    <p:tags r:id="rId5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gs" Target="tags/tag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课后作业本</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第十八章   电功率</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（2019·乐山）如图所示，L为标有“2.5V 0.625W”的小灯泡，滑动变阻器R2的最大电阻为15Ω，电源电压保持恒定. 闭合开关S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，且R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阻值为0时，灯泡L正常发光，电流表读数I=0.75A. 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（1）电源电压U；</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的阻值；</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（3）电路接通时的最小功率.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887720" y="3492500"/>
            <a:ext cx="2669540" cy="2209800"/>
          </a:xfrm>
          <a:prstGeom prst="rect">
            <a:avLst/>
          </a:prstGeom>
        </p:spPr>
      </p:pic>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101090" y="1122045"/>
            <a:ext cx="6971030" cy="5358130"/>
            <a:chOff x="1734" y="1880"/>
            <a:chExt cx="10978" cy="8438"/>
          </a:xfrm>
        </p:grpSpPr>
        <p:pic>
          <p:nvPicPr>
            <p:cNvPr id="2" name="图片 1"/>
            <p:cNvPicPr>
              <a:picLocks noChangeAspect="1"/>
            </p:cNvPicPr>
            <p:nvPr/>
          </p:nvPicPr>
          <p:blipFill>
            <a:blip r:embed="rId1"/>
            <a:stretch>
              <a:fillRect/>
            </a:stretch>
          </p:blipFill>
          <p:spPr>
            <a:xfrm>
              <a:off x="8233" y="4722"/>
              <a:ext cx="4460" cy="1064"/>
            </a:xfrm>
            <a:prstGeom prst="rect">
              <a:avLst/>
            </a:prstGeom>
          </p:spPr>
        </p:pic>
        <p:pic>
          <p:nvPicPr>
            <p:cNvPr id="4" name="图片 3"/>
            <p:cNvPicPr>
              <a:picLocks noChangeAspect="1"/>
            </p:cNvPicPr>
            <p:nvPr/>
          </p:nvPicPr>
          <p:blipFill>
            <a:blip r:embed="rId2"/>
            <a:stretch>
              <a:fillRect/>
            </a:stretch>
          </p:blipFill>
          <p:spPr>
            <a:xfrm>
              <a:off x="7197" y="6227"/>
              <a:ext cx="3625" cy="1023"/>
            </a:xfrm>
            <a:prstGeom prst="rect">
              <a:avLst/>
            </a:prstGeom>
          </p:spPr>
        </p:pic>
        <p:pic>
          <p:nvPicPr>
            <p:cNvPr id="5" name="图片 4"/>
            <p:cNvPicPr>
              <a:picLocks noChangeAspect="1"/>
            </p:cNvPicPr>
            <p:nvPr/>
          </p:nvPicPr>
          <p:blipFill>
            <a:blip r:embed="rId3"/>
            <a:stretch>
              <a:fillRect/>
            </a:stretch>
          </p:blipFill>
          <p:spPr>
            <a:xfrm>
              <a:off x="2154" y="7866"/>
              <a:ext cx="3446" cy="844"/>
            </a:xfrm>
            <a:prstGeom prst="rect">
              <a:avLst/>
            </a:prstGeom>
          </p:spPr>
        </p:pic>
        <p:pic>
          <p:nvPicPr>
            <p:cNvPr id="6" name="图片 5"/>
            <p:cNvPicPr>
              <a:picLocks noChangeAspect="1"/>
            </p:cNvPicPr>
            <p:nvPr/>
          </p:nvPicPr>
          <p:blipFill>
            <a:blip r:embed="rId4"/>
            <a:stretch>
              <a:fillRect/>
            </a:stretch>
          </p:blipFill>
          <p:spPr>
            <a:xfrm>
              <a:off x="5239" y="9397"/>
              <a:ext cx="4930" cy="845"/>
            </a:xfrm>
            <a:prstGeom prst="rect">
              <a:avLst/>
            </a:prstGeom>
          </p:spPr>
        </p:pic>
        <p:grpSp>
          <p:nvGrpSpPr>
            <p:cNvPr id="11" name="组合 10"/>
            <p:cNvGrpSpPr/>
            <p:nvPr/>
          </p:nvGrpSpPr>
          <p:grpSpPr>
            <a:xfrm>
              <a:off x="1734" y="1880"/>
              <a:ext cx="10978" cy="8439"/>
              <a:chOff x="1734" y="1880"/>
              <a:chExt cx="10978" cy="8439"/>
            </a:xfrm>
          </p:grpSpPr>
          <p:sp>
            <p:nvSpPr>
              <p:cNvPr id="3" name="文本框 2"/>
              <p:cNvSpPr txBox="1"/>
              <p:nvPr/>
            </p:nvSpPr>
            <p:spPr>
              <a:xfrm>
                <a:off x="1734" y="1880"/>
                <a:ext cx="10933" cy="8352"/>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解：（1）当S</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、S</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闭合，R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=0时，L与R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并联，L正常发光</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由并联电路的特点可得，电源电压：</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U=U</a:t>
                </a:r>
                <a:r>
                  <a:rPr sz="2800" b="1" baseline="-25000" dirty="0">
                    <a:solidFill>
                      <a:srgbClr val="FF0000"/>
                    </a:solidFill>
                    <a:latin typeface="Times New Roman" panose="02020603050405020304" pitchFamily="18" charset="0"/>
                    <a:sym typeface="+mn-ea"/>
                  </a:rPr>
                  <a:t>L</a:t>
                </a:r>
                <a:r>
                  <a:rPr sz="2800" b="1" dirty="0">
                    <a:solidFill>
                      <a:srgbClr val="FF0000"/>
                    </a:solidFill>
                    <a:latin typeface="Times New Roman" panose="02020603050405020304" pitchFamily="18" charset="0"/>
                    <a:sym typeface="+mn-ea"/>
                  </a:rPr>
                  <a:t>=2.5V；</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（2）由P=UI得灯的电流：</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通过R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的电流：I</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=I-I</a:t>
                </a:r>
                <a:r>
                  <a:rPr sz="2800" b="1" baseline="-25000" dirty="0">
                    <a:solidFill>
                      <a:srgbClr val="FF0000"/>
                    </a:solidFill>
                    <a:latin typeface="Times New Roman" panose="02020603050405020304" pitchFamily="18" charset="0"/>
                    <a:sym typeface="+mn-ea"/>
                  </a:rPr>
                  <a:t>L</a:t>
                </a:r>
                <a:r>
                  <a:rPr sz="2800" b="1" dirty="0">
                    <a:solidFill>
                      <a:srgbClr val="FF0000"/>
                    </a:solidFill>
                    <a:latin typeface="Times New Roman" panose="02020603050405020304" pitchFamily="18" charset="0"/>
                    <a:sym typeface="+mn-ea"/>
                  </a:rPr>
                  <a:t>=0.75A-0.25A=0.5A，</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由I=</a:t>
                </a:r>
                <a:r>
                  <a:rPr lang="en-US" sz="2800" b="1" dirty="0">
                    <a:solidFill>
                      <a:srgbClr val="FF0000"/>
                    </a:solidFill>
                    <a:latin typeface="Times New Roman" panose="02020603050405020304" pitchFamily="18" charset="0"/>
                    <a:sym typeface="+mn-ea"/>
                  </a:rPr>
                  <a:t>U/R</a:t>
                </a:r>
                <a:r>
                  <a:rPr sz="2800" b="1" dirty="0">
                    <a:solidFill>
                      <a:srgbClr val="FF0000"/>
                    </a:solidFill>
                    <a:latin typeface="Times New Roman" panose="02020603050405020304" pitchFamily="18" charset="0"/>
                    <a:sym typeface="+mn-ea"/>
                  </a:rPr>
                  <a:t>得R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的阻值：</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（3）由欧姆定律得灯的电阻：</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                            ，R</a:t>
                </a:r>
                <a:r>
                  <a:rPr sz="2800" b="1" baseline="-25000" dirty="0">
                    <a:solidFill>
                      <a:srgbClr val="FF0000"/>
                    </a:solidFill>
                    <a:latin typeface="Times New Roman" panose="02020603050405020304" pitchFamily="18" charset="0"/>
                    <a:sym typeface="+mn-ea"/>
                  </a:rPr>
                  <a:t>L</a:t>
                </a:r>
                <a:r>
                  <a:rPr sz="2800" b="1" dirty="0">
                    <a:solidFill>
                      <a:srgbClr val="FF0000"/>
                    </a:solidFill>
                    <a:latin typeface="Times New Roman" panose="02020603050405020304" pitchFamily="18" charset="0"/>
                    <a:sym typeface="+mn-ea"/>
                  </a:rPr>
                  <a:t>&gt;R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当R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=15Ω且与L串联时，电路中电阻最大，电功率最小，则                                       .</a:t>
                </a:r>
                <a:endParaRPr sz="2800" b="1" dirty="0">
                  <a:solidFill>
                    <a:srgbClr val="FF0000"/>
                  </a:solidFill>
                  <a:latin typeface="Times New Roman" panose="02020603050405020304" pitchFamily="18" charset="0"/>
                  <a:sym typeface="+mn-ea"/>
                </a:endParaRPr>
              </a:p>
            </p:txBody>
          </p:sp>
          <p:pic>
            <p:nvPicPr>
              <p:cNvPr id="7" name="图片 6"/>
              <p:cNvPicPr>
                <a:picLocks noChangeAspect="1"/>
              </p:cNvPicPr>
              <p:nvPr/>
            </p:nvPicPr>
            <p:blipFill>
              <a:blip r:embed="rId1"/>
              <a:stretch>
                <a:fillRect/>
              </a:stretch>
            </p:blipFill>
            <p:spPr>
              <a:xfrm>
                <a:off x="8252" y="4712"/>
                <a:ext cx="4460" cy="1064"/>
              </a:xfrm>
              <a:prstGeom prst="rect">
                <a:avLst/>
              </a:prstGeom>
            </p:spPr>
          </p:pic>
          <p:pic>
            <p:nvPicPr>
              <p:cNvPr id="8" name="图片 7"/>
              <p:cNvPicPr>
                <a:picLocks noChangeAspect="1"/>
              </p:cNvPicPr>
              <p:nvPr/>
            </p:nvPicPr>
            <p:blipFill>
              <a:blip r:embed="rId2"/>
              <a:stretch>
                <a:fillRect/>
              </a:stretch>
            </p:blipFill>
            <p:spPr>
              <a:xfrm>
                <a:off x="7216" y="6217"/>
                <a:ext cx="3625" cy="1023"/>
              </a:xfrm>
              <a:prstGeom prst="rect">
                <a:avLst/>
              </a:prstGeom>
            </p:spPr>
          </p:pic>
          <p:pic>
            <p:nvPicPr>
              <p:cNvPr id="9" name="图片 8"/>
              <p:cNvPicPr>
                <a:picLocks noChangeAspect="1"/>
              </p:cNvPicPr>
              <p:nvPr/>
            </p:nvPicPr>
            <p:blipFill>
              <a:blip r:embed="rId3"/>
              <a:stretch>
                <a:fillRect/>
              </a:stretch>
            </p:blipFill>
            <p:spPr>
              <a:xfrm>
                <a:off x="2156" y="7824"/>
                <a:ext cx="3579" cy="876"/>
              </a:xfrm>
              <a:prstGeom prst="rect">
                <a:avLst/>
              </a:prstGeom>
            </p:spPr>
          </p:pic>
          <p:pic>
            <p:nvPicPr>
              <p:cNvPr id="10" name="图片 9"/>
              <p:cNvPicPr>
                <a:picLocks noChangeAspect="1"/>
              </p:cNvPicPr>
              <p:nvPr/>
            </p:nvPicPr>
            <p:blipFill>
              <a:blip r:embed="rId4"/>
              <a:stretch>
                <a:fillRect/>
              </a:stretch>
            </p:blipFill>
            <p:spPr>
              <a:xfrm>
                <a:off x="5138" y="9321"/>
                <a:ext cx="5822" cy="998"/>
              </a:xfrm>
              <a:prstGeom prst="rect">
                <a:avLst/>
              </a:prstGeom>
            </p:spPr>
          </p:pic>
        </p:gr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128260" y="3689350"/>
            <a:ext cx="3554730" cy="1389380"/>
          </a:xfrm>
          <a:prstGeom prst="rect">
            <a:avLst/>
          </a:prstGeom>
        </p:spPr>
      </p:pic>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1675130"/>
            <a:ext cx="7432675" cy="482981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9. （2019·达州）如图甲所示，电源电压保持不变，R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为定值电阻，滑动变阻器R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的最大阻值为30Ω，电压表的量程为0～15V．电压表的示数与滑动变阻器R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的关系图像如图乙所示. 则下列结果正确的是（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电源电压为20V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的阻值为5Ω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为了保证电压表不被烧坏，滑动变阻器的阻值变化范围为4Ω～30Ω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开关S闭合后电路消耗的最小功率为14.4W</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591687" y="361251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 （2018·海南）如图所示，A、B为两盏白炽灯，A灯型号是“110V 25W”，B灯型号是“110V 100W”，R是一个未知电阻. 若把它们接到电压为220V的电路上，下面四种接法中可能让两盏灯都正常发光的电路是（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626227" y="318262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2994660" y="3700145"/>
            <a:ext cx="3155950" cy="277368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4492625" y="4785360"/>
            <a:ext cx="3542030" cy="1699260"/>
          </a:xfrm>
          <a:prstGeom prst="rect">
            <a:avLst/>
          </a:prstGeom>
        </p:spPr>
      </p:pic>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（2018·宁波）如图甲所示，电源电压保持不变，闭合开关S，滑动变阻器滑片从b点滑到a点过程中，两个电压表示数随电流表示数变化的图像如图乙所示.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（1）图乙中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（选填“dc”或“ec”）表示电压表V2的示数随电流表示数变化的图像.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（2）该过程中电路消耗的总功率最大值为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304542" y="3218180"/>
            <a:ext cx="6273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dc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768477" y="478536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36</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03545" y="4904105"/>
            <a:ext cx="2626360" cy="1645285"/>
          </a:xfrm>
          <a:prstGeom prst="rect">
            <a:avLst/>
          </a:prstGeom>
        </p:spPr>
      </p:pic>
      <p:sp>
        <p:nvSpPr>
          <p:cNvPr id="2" name="文本框 1"/>
          <p:cNvSpPr txBox="1"/>
          <p:nvPr/>
        </p:nvSpPr>
        <p:spPr>
          <a:xfrm>
            <a:off x="855663" y="124460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（2019·聊城）如图所示，电源电压恒为12V，小灯泡上标有“6V 3.6W”字样且灯丝电阻保持不变，当只闭合S、S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时，小灯泡正常发光；当所有开关都闭合，滑动变阻器的滑片滑到最右端时，电流表A的示数是1.8A．求：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（1）定值电阻R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的阻值；</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（2）滑动变阻器R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的最大阻值；</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（3）小灯泡通电时消耗的最</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小电功率.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8075" y="1337310"/>
            <a:ext cx="6942455" cy="3992245"/>
            <a:chOff x="1745" y="2106"/>
            <a:chExt cx="10933" cy="6287"/>
          </a:xfrm>
        </p:grpSpPr>
        <p:sp>
          <p:nvSpPr>
            <p:cNvPr id="3" name="文本框 2"/>
            <p:cNvSpPr txBox="1"/>
            <p:nvPr/>
          </p:nvSpPr>
          <p:spPr>
            <a:xfrm>
              <a:off x="1745" y="2106"/>
              <a:ext cx="10933" cy="6113"/>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解：（1）由图可知，只闭合S、S</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时，L与R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串联，小灯泡正常发光，由串联电路电流特点和P=UI可得电路中电流：</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由串联电路的电压特点知，R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两端电压：</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=U-U</a:t>
              </a:r>
              <a:r>
                <a:rPr sz="2800" b="1" baseline="-25000" dirty="0">
                  <a:solidFill>
                    <a:srgbClr val="FF0000"/>
                  </a:solidFill>
                  <a:latin typeface="Times New Roman" panose="02020603050405020304" pitchFamily="18" charset="0"/>
                  <a:sym typeface="+mn-ea"/>
                </a:rPr>
                <a:t>额</a:t>
              </a:r>
              <a:r>
                <a:rPr sz="2800" b="1" dirty="0">
                  <a:solidFill>
                    <a:srgbClr val="FF0000"/>
                  </a:solidFill>
                  <a:latin typeface="Times New Roman" panose="02020603050405020304" pitchFamily="18" charset="0"/>
                  <a:sym typeface="+mn-ea"/>
                </a:rPr>
                <a:t>=12V-6V=6V，</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所以R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的阻值：</a:t>
              </a:r>
              <a:endParaRPr lang="en-US"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2012" y="4624"/>
              <a:ext cx="5601" cy="1076"/>
            </a:xfrm>
            <a:prstGeom prst="rect">
              <a:avLst/>
            </a:prstGeom>
          </p:spPr>
        </p:pic>
        <p:pic>
          <p:nvPicPr>
            <p:cNvPr id="4" name="图片 3"/>
            <p:cNvPicPr>
              <a:picLocks noChangeAspect="1"/>
            </p:cNvPicPr>
            <p:nvPr/>
          </p:nvPicPr>
          <p:blipFill>
            <a:blip r:embed="rId2"/>
            <a:stretch>
              <a:fillRect/>
            </a:stretch>
          </p:blipFill>
          <p:spPr>
            <a:xfrm>
              <a:off x="5664" y="7308"/>
              <a:ext cx="4540" cy="1085"/>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1108075" y="1696085"/>
            <a:ext cx="6942455" cy="3014980"/>
            <a:chOff x="1745" y="2106"/>
            <a:chExt cx="10933" cy="4748"/>
          </a:xfrm>
        </p:grpSpPr>
        <p:sp>
          <p:nvSpPr>
            <p:cNvPr id="3" name="文本框 2"/>
            <p:cNvSpPr txBox="1"/>
            <p:nvPr/>
          </p:nvSpPr>
          <p:spPr>
            <a:xfrm>
              <a:off x="1745" y="2106"/>
              <a:ext cx="10933" cy="4621"/>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（2）由图可知，当所有开关都闭合时，R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和R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并联，电流表测干路电流，滑片在最右端，其连入阻值最大，</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通过R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的电流：</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通过R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的电流：</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所以R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的最大阻值：</a:t>
              </a: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5535" y="4307"/>
              <a:ext cx="3918" cy="1615"/>
            </a:xfrm>
            <a:prstGeom prst="rect">
              <a:avLst/>
            </a:prstGeom>
          </p:spPr>
        </p:pic>
        <p:pic>
          <p:nvPicPr>
            <p:cNvPr id="5" name="图片 4"/>
            <p:cNvPicPr>
              <a:picLocks noChangeAspect="1"/>
            </p:cNvPicPr>
            <p:nvPr/>
          </p:nvPicPr>
          <p:blipFill>
            <a:blip r:embed="rId2"/>
            <a:stretch>
              <a:fillRect/>
            </a:stretch>
          </p:blipFill>
          <p:spPr>
            <a:xfrm>
              <a:off x="6812" y="5922"/>
              <a:ext cx="3534" cy="932"/>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8075" y="1193800"/>
            <a:ext cx="6942455" cy="4829810"/>
            <a:chOff x="1745" y="2106"/>
            <a:chExt cx="10933" cy="7606"/>
          </a:xfrm>
        </p:grpSpPr>
        <p:sp>
          <p:nvSpPr>
            <p:cNvPr id="3" name="文本框 2"/>
            <p:cNvSpPr txBox="1"/>
            <p:nvPr/>
          </p:nvSpPr>
          <p:spPr>
            <a:xfrm>
              <a:off x="1745" y="2106"/>
              <a:ext cx="10933" cy="7606"/>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（3）串联电路有分压的特点，且R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，所以当S、S</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闭合且滑片在右端时，灯泡和变阻器R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的最大阻值串联，此时灯泡分得电压最小，灯泡消耗的电功率最小，</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灯泡的电阻：</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电路中的最小电流：</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所以灯泡通电消耗的最小电功率：</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P</a:t>
              </a:r>
              <a:r>
                <a:rPr sz="2800" b="1" baseline="-25000" dirty="0">
                  <a:solidFill>
                    <a:srgbClr val="FF0000"/>
                  </a:solidFill>
                  <a:latin typeface="Times New Roman" panose="02020603050405020304" pitchFamily="18" charset="0"/>
                  <a:sym typeface="+mn-ea"/>
                </a:rPr>
                <a:t>最小</a:t>
              </a:r>
              <a:r>
                <a:rPr sz="2800" b="1" dirty="0">
                  <a:solidFill>
                    <a:srgbClr val="FF0000"/>
                  </a:solidFill>
                  <a:latin typeface="Times New Roman" panose="02020603050405020304" pitchFamily="18" charset="0"/>
                  <a:sym typeface="+mn-ea"/>
                </a:rPr>
                <a:t>=I′</a:t>
              </a:r>
              <a:r>
                <a:rPr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L</a:t>
              </a:r>
              <a:r>
                <a:rPr sz="2800" b="1" dirty="0">
                  <a:solidFill>
                    <a:srgbClr val="FF0000"/>
                  </a:solidFill>
                  <a:latin typeface="Times New Roman" panose="02020603050405020304" pitchFamily="18" charset="0"/>
                  <a:sym typeface="+mn-ea"/>
                </a:rPr>
                <a:t>=（0.4A）</a:t>
              </a:r>
              <a:r>
                <a:rPr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×10Ω=1.6W.</a:t>
              </a:r>
              <a:endParaRPr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5219" y="4990"/>
              <a:ext cx="4540" cy="1244"/>
            </a:xfrm>
            <a:prstGeom prst="rect">
              <a:avLst/>
            </a:prstGeom>
          </p:spPr>
        </p:pic>
        <p:pic>
          <p:nvPicPr>
            <p:cNvPr id="4" name="图片 3"/>
            <p:cNvPicPr>
              <a:picLocks noChangeAspect="1"/>
            </p:cNvPicPr>
            <p:nvPr/>
          </p:nvPicPr>
          <p:blipFill>
            <a:blip r:embed="rId2"/>
            <a:stretch>
              <a:fillRect/>
            </a:stretch>
          </p:blipFill>
          <p:spPr>
            <a:xfrm>
              <a:off x="6850" y="6391"/>
              <a:ext cx="5805" cy="1050"/>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2823210"/>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（2019·北京）下列用电器中，利用电流热效应工作的是（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计算器				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电热水壶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收音机				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电冰箱</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086227" y="337883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194" name="TextBox 1"/>
          <p:cNvSpPr txBox="1"/>
          <p:nvPr/>
        </p:nvSpPr>
        <p:spPr>
          <a:xfrm>
            <a:off x="3104833" y="201676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797560"/>
            <a:ext cx="7432675" cy="127254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a:t>
            </a:r>
            <a:r>
              <a:rPr lang="en-US" altLang="zh-CN" sz="3200" b="1">
                <a:latin typeface="宋体" panose="02010600030101010101" pitchFamily="2" charset="-122"/>
                <a:cs typeface="宋体" panose="02010600030101010101" pitchFamily="2" charset="-122"/>
              </a:rPr>
              <a:t>2</a:t>
            </a:r>
            <a:r>
              <a:rPr lang="zh-CN" altLang="en-US" sz="3200" b="1">
                <a:latin typeface="宋体" panose="02010600030101010101" pitchFamily="2" charset="-122"/>
                <a:cs typeface="宋体" panose="02010600030101010101" pitchFamily="2" charset="-122"/>
              </a:rPr>
              <a:t>课时  测量小灯泡的电功率 </a:t>
            </a:r>
            <a:endParaRPr lang="zh-CN" altLang="en-US" sz="3200" b="1">
              <a:latin typeface="宋体" panose="02010600030101010101" pitchFamily="2" charset="-122"/>
              <a:cs typeface="宋体" panose="02010600030101010101" pitchFamily="2" charset="-122"/>
            </a:endParaRPr>
          </a:p>
          <a:p>
            <a:pPr algn="ctr">
              <a:lnSpc>
                <a:spcPct val="120000"/>
              </a:lnSpc>
            </a:pPr>
            <a:r>
              <a:rPr lang="zh-CN" altLang="en-US" sz="3200" b="1">
                <a:latin typeface="宋体" panose="02010600030101010101" pitchFamily="2" charset="-122"/>
                <a:cs typeface="宋体" panose="02010600030101010101" pitchFamily="2" charset="-122"/>
              </a:rPr>
              <a:t>焦耳定律</a:t>
            </a:r>
            <a:endParaRPr lang="zh-CN" altLang="en-US" sz="3200" b="1">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217741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（2019·长沙）下列关于测量仪器的分析正确的是（　  　）</a:t>
            </a:r>
            <a:endParaRPr lang="zh-CN" altLang="en-US" sz="2800">
              <a:latin typeface="宋体" panose="02010600030101010101" pitchFamily="2" charset="-122"/>
              <a:cs typeface="宋体" panose="02010600030101010101" pitchFamily="2" charset="-122"/>
            </a:endParaRPr>
          </a:p>
        </p:txBody>
      </p:sp>
      <p:sp>
        <p:nvSpPr>
          <p:cNvPr id="4" name="TextBox 1"/>
          <p:cNvSpPr txBox="1"/>
          <p:nvPr/>
        </p:nvSpPr>
        <p:spPr>
          <a:xfrm>
            <a:off x="3104833" y="144272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855663" y="797560"/>
            <a:ext cx="7432675" cy="68199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a:t>
            </a:r>
            <a:r>
              <a:rPr lang="en-US" altLang="zh-CN" sz="3200" b="1">
                <a:latin typeface="宋体" panose="02010600030101010101" pitchFamily="2" charset="-122"/>
                <a:cs typeface="宋体" panose="02010600030101010101" pitchFamily="2" charset="-122"/>
              </a:rPr>
              <a:t>1</a:t>
            </a:r>
            <a:r>
              <a:rPr lang="zh-CN" altLang="en-US" sz="3200" b="1">
                <a:latin typeface="宋体" panose="02010600030101010101" pitchFamily="2" charset="-122"/>
                <a:cs typeface="宋体" panose="02010600030101010101" pitchFamily="2" charset="-122"/>
              </a:rPr>
              <a:t>课时   电能 电功 电功率</a:t>
            </a:r>
            <a:endParaRPr lang="zh-CN" altLang="en-US" sz="3200" b="1">
              <a:latin typeface="宋体" panose="02010600030101010101" pitchFamily="2" charset="-122"/>
              <a:cs typeface="宋体" panose="02010600030101010101" pitchFamily="2" charset="-122"/>
            </a:endParaRPr>
          </a:p>
        </p:txBody>
      </p:sp>
      <p:pic>
        <p:nvPicPr>
          <p:cNvPr id="6" name="图片 5"/>
          <p:cNvPicPr>
            <a:picLocks noChangeAspect="1"/>
          </p:cNvPicPr>
          <p:nvPr/>
        </p:nvPicPr>
        <p:blipFill>
          <a:blip r:embed="rId1"/>
          <a:stretch>
            <a:fillRect/>
          </a:stretch>
        </p:blipFill>
        <p:spPr>
          <a:xfrm>
            <a:off x="2962275" y="3158490"/>
            <a:ext cx="3799205" cy="3165475"/>
          </a:xfrm>
          <a:prstGeom prst="rect">
            <a:avLst/>
          </a:prstGeom>
        </p:spPr>
      </p:pic>
    </p:spTree>
  </p:cSld>
  <p:clrMapOvr>
    <a:masterClrMapping/>
  </p:clrMapOvr>
  <p:transition>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922780" y="4130040"/>
            <a:ext cx="4796790" cy="2392045"/>
          </a:xfrm>
          <a:prstGeom prst="rect">
            <a:avLst/>
          </a:prstGeom>
        </p:spPr>
      </p:pic>
      <p:sp>
        <p:nvSpPr>
          <p:cNvPr id="2" name="文本框 1"/>
          <p:cNvSpPr txBox="1"/>
          <p:nvPr/>
        </p:nvSpPr>
        <p:spPr>
          <a:xfrm>
            <a:off x="855663" y="124460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2.（2018·宜昌）两个定值电阻R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并联在电路中，如图甲所示，它们的电流与其两端的电压关系图像如图乙所示，闭合开关S，则R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产生的热量之比为（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2：1  				B． 1：2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4：1	  			D． 1：4</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726307" y="279971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396990" y="3757930"/>
            <a:ext cx="2160270" cy="1753870"/>
          </a:xfrm>
          <a:prstGeom prst="rect">
            <a:avLst/>
          </a:prstGeom>
        </p:spPr>
      </p:pic>
      <p:sp>
        <p:nvSpPr>
          <p:cNvPr id="2" name="文本框 1"/>
          <p:cNvSpPr txBox="1"/>
          <p:nvPr/>
        </p:nvSpPr>
        <p:spPr>
          <a:xfrm>
            <a:off x="855663" y="1172845"/>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（2018·深圳）如图为“探究焦耳定律”的实验装置. 两个相同的烧瓶中密封初温相同、质量相等的煤油，通电一段时间后，右侧玻璃管中液面比左侧高.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通过玻璃管中液面的高度判断电流产生热量的多少，这种方法是控制变量法</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右侧电阻丝的阻值比左侧小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通过右侧电阻丝的电流比左侧小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该装置用于探究电流通过导体产生的热量多少与电阻大小的关系</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430772" y="278384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539865" y="4062730"/>
            <a:ext cx="2246630" cy="1069340"/>
          </a:xfrm>
          <a:prstGeom prst="rect">
            <a:avLst/>
          </a:prstGeom>
        </p:spPr>
      </p:pic>
      <p:sp>
        <p:nvSpPr>
          <p:cNvPr id="2" name="文本框 1"/>
          <p:cNvSpPr txBox="1"/>
          <p:nvPr/>
        </p:nvSpPr>
        <p:spPr>
          <a:xfrm>
            <a:off x="855663" y="1172845"/>
            <a:ext cx="7432675" cy="482981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4. （2019·重庆A卷）具有防雾、除露、化霜功能的汽车智能后视镜能保障行车安全，车主可通过旋钮开关实现功能切换. 如图是模拟加热原理图，其中测试电源的电压为10V，四段电热丝电阻均为10Ω，防雾、除露、化霜所需加热功率依次增大. 下列说法正确的是（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开关旋至“1”档，开启化霜功能</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开启防雾功能，电路总电阻为5Ω</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化霜与防雾电路的总功率之差为15W</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从防雾到除露，电路总电流变化1A</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355207" y="3540760"/>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（2019·南充）如图是电热饮水机电路原理图，已知R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=100Ω，R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=20Ω，当开关S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闭合时，饮水机处于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（选填“保温”或“加热”）状态，饮水机的保温功率与加热功率之比为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501517" y="253619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加热</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3598547" y="3517265"/>
            <a:ext cx="6565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1:6</a:t>
            </a:r>
            <a:endParaRPr sz="2800" b="1" dirty="0">
              <a:solidFill>
                <a:srgbClr val="FF0000"/>
              </a:solidFill>
              <a:latin typeface="Times New Roman" panose="02020603050405020304" pitchFamily="18" charset="0"/>
              <a:sym typeface="+mn-ea"/>
            </a:endParaRPr>
          </a:p>
        </p:txBody>
      </p:sp>
      <p:pic>
        <p:nvPicPr>
          <p:cNvPr id="5" name="图片 4"/>
          <p:cNvPicPr>
            <a:picLocks noChangeAspect="1"/>
          </p:cNvPicPr>
          <p:nvPr/>
        </p:nvPicPr>
        <p:blipFill>
          <a:blip r:embed="rId1"/>
          <a:stretch>
            <a:fillRect/>
          </a:stretch>
        </p:blipFill>
        <p:spPr>
          <a:xfrm>
            <a:off x="5907405" y="3952240"/>
            <a:ext cx="2381250" cy="194437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530352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6. （2019·安顺）如图为电热水器的简化电路，它有加热和保温功能，R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是两根电热丝，S为温控开关，1、2为开关的两个触点，当水温低于某个下限温度或高于某个上限温度时，S在两个触点间自动切换，使水温维持在设定的范围，已知热水器的加热功率为400W，保温功率为100W（忽略温度对电阻的影响），则电路中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Ω．在使用</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过程中，若热水器连续工作10min</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消耗电能1.2×10</a:t>
            </a:r>
            <a:r>
              <a:rPr lang="zh-CN" altLang="en-US" sz="2800" baseline="300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J，此过程中热水</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器的保温工作时间是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s.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322957" y="4470400"/>
            <a:ext cx="7162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363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6390640" y="4592955"/>
            <a:ext cx="2166620" cy="1969135"/>
          </a:xfrm>
          <a:prstGeom prst="rect">
            <a:avLst/>
          </a:prstGeom>
        </p:spPr>
      </p:pic>
      <p:sp>
        <p:nvSpPr>
          <p:cNvPr id="5" name="文本框 4"/>
          <p:cNvSpPr txBox="1"/>
          <p:nvPr/>
        </p:nvSpPr>
        <p:spPr>
          <a:xfrm>
            <a:off x="4542157" y="5864860"/>
            <a:ext cx="7162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400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 （2017·陕西）如图甲所示为某型号室内电加热器，有高温和低温两个档位，额定电压为220V，高温档和低温档功率分别为2200W和1000W，简化电路如图乙所示.</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835785" y="3439160"/>
            <a:ext cx="5473700" cy="2627630"/>
          </a:xfrm>
          <a:prstGeom prst="rect">
            <a:avLst/>
          </a:prstGeom>
        </p:spPr>
      </p:pic>
    </p:spTree>
  </p:cSld>
  <p:clrMapOvr>
    <a:masterClrMapping/>
  </p:clrMapOvr>
  <p:transition>
    <p:push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（1）使用电加热器时，要插入三孔插座，是为了将金属外壳与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相连；当开关S</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闭合、S</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断开时，电加热器处于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温档.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（2）请计算电阻丝R</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的阻值和S</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、S</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都闭合时，通过电阻丝R</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的电流. （结果保留一位小数）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（3）在额定电压下，使用高温档工作3h，电加热器产生的热量是多少焦耳？</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351657" y="193421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地线</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357304" y="248602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低</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35990" y="1050290"/>
            <a:ext cx="7272655" cy="5777230"/>
            <a:chOff x="1474" y="1654"/>
            <a:chExt cx="11453" cy="9098"/>
          </a:xfrm>
        </p:grpSpPr>
        <p:pic>
          <p:nvPicPr>
            <p:cNvPr id="2" name="图片 1"/>
            <p:cNvPicPr>
              <a:picLocks noChangeAspect="1"/>
            </p:cNvPicPr>
            <p:nvPr/>
          </p:nvPicPr>
          <p:blipFill>
            <a:blip r:embed="rId1"/>
            <a:stretch>
              <a:fillRect/>
            </a:stretch>
          </p:blipFill>
          <p:spPr>
            <a:xfrm>
              <a:off x="1474" y="3748"/>
              <a:ext cx="5176" cy="1179"/>
            </a:xfrm>
            <a:prstGeom prst="rect">
              <a:avLst/>
            </a:prstGeom>
          </p:spPr>
        </p:pic>
        <p:sp>
          <p:nvSpPr>
            <p:cNvPr id="3" name="文本框 2"/>
            <p:cNvSpPr txBox="1"/>
            <p:nvPr/>
          </p:nvSpPr>
          <p:spPr>
            <a:xfrm>
              <a:off x="1474" y="1654"/>
              <a:ext cx="11453" cy="9098"/>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（2）当开关S</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闭合、S</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断开时，电路为R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的简单电路，电加热器处于低温档，由P=UI=</a:t>
              </a:r>
              <a:r>
                <a:rPr lang="en-US" sz="2800" b="1" dirty="0">
                  <a:solidFill>
                    <a:srgbClr val="FF0000"/>
                  </a:solidFill>
                  <a:latin typeface="Times New Roman" panose="02020603050405020304" pitchFamily="18" charset="0"/>
                  <a:sym typeface="+mn-ea"/>
                </a:rPr>
                <a:t>U</a:t>
              </a:r>
              <a:r>
                <a:rPr lang="en-US" sz="2800" b="1" baseline="30000" dirty="0">
                  <a:solidFill>
                    <a:srgbClr val="FF0000"/>
                  </a:solidFill>
                  <a:latin typeface="Times New Roman" panose="02020603050405020304" pitchFamily="18" charset="0"/>
                  <a:sym typeface="+mn-ea"/>
                </a:rPr>
                <a:t>2</a:t>
              </a:r>
              <a:r>
                <a:rPr lang="en-US" sz="2800" b="1" dirty="0">
                  <a:solidFill>
                    <a:srgbClr val="FF0000"/>
                  </a:solidFill>
                  <a:latin typeface="Times New Roman" panose="02020603050405020304" pitchFamily="18" charset="0"/>
                  <a:sym typeface="+mn-ea"/>
                </a:rPr>
                <a:t>/R</a:t>
              </a:r>
              <a:r>
                <a:rPr sz="2800" b="1" dirty="0">
                  <a:solidFill>
                    <a:srgbClr val="FF0000"/>
                  </a:solidFill>
                  <a:latin typeface="Times New Roman" panose="02020603050405020304" pitchFamily="18" charset="0"/>
                  <a:sym typeface="+mn-ea"/>
                </a:rPr>
                <a:t>可得，电阻丝R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的阻值：</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当开关S</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、S</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闭合时，R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与R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并联，电路中的总电阻最小，电路的总功率最大，电加热器处于高温档，因电路中总功率等于各用电器功率之和，所以，R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的功率：</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P</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=P</a:t>
              </a:r>
              <a:r>
                <a:rPr sz="2800" b="1" baseline="-25000" dirty="0">
                  <a:solidFill>
                    <a:srgbClr val="FF0000"/>
                  </a:solidFill>
                  <a:latin typeface="Times New Roman" panose="02020603050405020304" pitchFamily="18" charset="0"/>
                  <a:sym typeface="+mn-ea"/>
                </a:rPr>
                <a:t>高温</a:t>
              </a:r>
              <a:r>
                <a:rPr sz="2800" b="1" dirty="0">
                  <a:solidFill>
                    <a:srgbClr val="FF0000"/>
                  </a:solidFill>
                  <a:latin typeface="Times New Roman" panose="02020603050405020304" pitchFamily="18" charset="0"/>
                  <a:sym typeface="+mn-ea"/>
                </a:rPr>
                <a:t>-P</a:t>
              </a:r>
              <a:r>
                <a:rPr sz="2800" b="1" baseline="-25000" dirty="0">
                  <a:solidFill>
                    <a:srgbClr val="FF0000"/>
                  </a:solidFill>
                  <a:latin typeface="Times New Roman" panose="02020603050405020304" pitchFamily="18" charset="0"/>
                  <a:sym typeface="+mn-ea"/>
                </a:rPr>
                <a:t>低温</a:t>
              </a:r>
              <a:r>
                <a:rPr sz="2800" b="1" dirty="0">
                  <a:solidFill>
                    <a:srgbClr val="FF0000"/>
                  </a:solidFill>
                  <a:latin typeface="Times New Roman" panose="02020603050405020304" pitchFamily="18" charset="0"/>
                  <a:sym typeface="+mn-ea"/>
                </a:rPr>
                <a:t>=2200W-1000W=1200W，</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由P=UI可得，通过电阻丝R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的电流：</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endParaRPr lang="en-US"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1654" y="8985"/>
              <a:ext cx="4142" cy="975"/>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74078" y="1767840"/>
            <a:ext cx="7395845" cy="151257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（3）在额定电压下，使用高温档工作3小时，电加热器产生的热量：</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Q=W=P</a:t>
            </a:r>
            <a:r>
              <a:rPr sz="2800" b="1" baseline="-25000" dirty="0">
                <a:solidFill>
                  <a:srgbClr val="FF0000"/>
                </a:solidFill>
                <a:latin typeface="Times New Roman" panose="02020603050405020304" pitchFamily="18" charset="0"/>
                <a:sym typeface="+mn-ea"/>
              </a:rPr>
              <a:t>高温</a:t>
            </a:r>
            <a:r>
              <a:rPr sz="2800" b="1" dirty="0">
                <a:solidFill>
                  <a:srgbClr val="FF0000"/>
                </a:solidFill>
                <a:latin typeface="Times New Roman" panose="02020603050405020304" pitchFamily="18" charset="0"/>
                <a:sym typeface="+mn-ea"/>
              </a:rPr>
              <a:t>t=2200W×3×3600s=2.376×10</a:t>
            </a:r>
            <a:r>
              <a:rPr sz="2800" b="1" baseline="30000" dirty="0">
                <a:solidFill>
                  <a:srgbClr val="FF0000"/>
                </a:solidFill>
                <a:latin typeface="Times New Roman" panose="02020603050405020304" pitchFamily="18" charset="0"/>
                <a:sym typeface="+mn-ea"/>
              </a:rPr>
              <a:t>7</a:t>
            </a:r>
            <a:r>
              <a:rPr sz="2800" b="1" dirty="0">
                <a:solidFill>
                  <a:srgbClr val="FF0000"/>
                </a:solidFill>
                <a:latin typeface="Times New Roman" panose="02020603050405020304" pitchFamily="18" charset="0"/>
                <a:sym typeface="+mn-ea"/>
              </a:rPr>
              <a:t>J</a:t>
            </a:r>
            <a:r>
              <a:rPr lang="en-US"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45455" y="3706495"/>
            <a:ext cx="2868930" cy="2433955"/>
          </a:xfrm>
          <a:prstGeom prst="rect">
            <a:avLst/>
          </a:prstGeom>
        </p:spPr>
      </p:pic>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（2019·北京）如图所示的电路中，电源两端电压保持不变，电阻丝R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的阻值为10Ω．当开关S闭合后，电压表的示数为2V，电流表的示数为0.4A． 求：</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（1）通电10s电阻丝R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产生的热量；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（2）电源两端的电压.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60337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 水银温度计利用了液体热胀冷缩的原理</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 托盘天平利用了省力杠杆的原理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 电能表利用电流的热效应工作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 液体压强计利用了连通器的原理</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64642" y="399288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08075" y="1337310"/>
            <a:ext cx="6942455" cy="2934335"/>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解：（1）通电10s电阻丝R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产生的热量：</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Q=I</a:t>
            </a:r>
            <a:r>
              <a:rPr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t=（0.4A）</a:t>
            </a:r>
            <a:r>
              <a:rPr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×10Ω×10s=16J.</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（2）由I=</a:t>
            </a:r>
            <a:r>
              <a:rPr lang="en-US" sz="2800" b="1" dirty="0">
                <a:solidFill>
                  <a:srgbClr val="FF0000"/>
                </a:solidFill>
                <a:latin typeface="Times New Roman" panose="02020603050405020304" pitchFamily="18" charset="0"/>
                <a:sym typeface="+mn-ea"/>
              </a:rPr>
              <a:t>U/R</a:t>
            </a:r>
            <a:r>
              <a:rPr sz="2800" b="1" dirty="0">
                <a:solidFill>
                  <a:srgbClr val="FF0000"/>
                </a:solidFill>
                <a:latin typeface="Times New Roman" panose="02020603050405020304" pitchFamily="18" charset="0"/>
                <a:sym typeface="+mn-ea"/>
              </a:rPr>
              <a:t>得，R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两端的电压：</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=IR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=0.4A×10Ω=4V，</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根据串联电路电压规律可知，电源电压：</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U=U</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+U</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=4V+2V=6V.</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9．（2018·怀化）探究“电流通过导体时产生的热量与什么因素有关”的实验.</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如图甲和乙所示，两透明容器中密封着等质量的空气，两容器中的电阻丝串联起来连接到电源两端，通电一定时间后，比较两个U形管中液面高度差的变化.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437130" y="4349750"/>
            <a:ext cx="4269740" cy="1700530"/>
          </a:xfrm>
          <a:prstGeom prst="rect">
            <a:avLst/>
          </a:prstGeom>
        </p:spPr>
      </p:pic>
    </p:spTree>
  </p:cSld>
  <p:clrMapOvr>
    <a:masterClrMapping/>
  </p:clrMapOvr>
  <p:transition>
    <p:push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a:blip r:embed="rId2"/>
          <a:stretch>
            <a:fillRect/>
          </a:stretch>
        </p:blipFill>
        <p:spPr>
          <a:xfrm>
            <a:off x="5121275" y="4949825"/>
            <a:ext cx="3167380" cy="1261745"/>
          </a:xfrm>
          <a:prstGeom prst="rect">
            <a:avLst/>
          </a:prstGeom>
        </p:spPr>
      </p:pic>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（1）在图甲中，通过两电热丝的电流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；该实验是探究电流通过导体产生的热量与导体</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的关系.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（2）在图乙中，是探究电流通过导体产生的热量与通过导体</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的关系.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（3）在该实验中，我们是通过观察U形管中液面的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来比较各容器中电热丝产生热量的多少的.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901192" y="170751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相等</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5052062" y="21856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电阻</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378327" y="323977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电流</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2570165" y="425894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高度差</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（4）英国物理学家焦耳通过大量实验，最先精确的确定了电流通过导体时产生的热量跟电流的二次方成正比，跟导体的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成正比，跟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成正比，这个规律叫做焦耳定律，其表达式为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296662" y="24358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电阻</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863217" y="299974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通电时间</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5868354" y="3514725"/>
            <a:ext cx="12909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Q=I</a:t>
            </a:r>
            <a:r>
              <a:rPr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Rt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74688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 （多选）在测小灯泡额定电功率的实验中，提供的实验器材有:符合实验要求的电源（电源两端电压不变且未知）、电流表、电压表、滑动变阻器R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、阻值已知的定值电阻R、阻值未知的定值电阻R′、额定电压为3.8V小灯泡L、开关和导线若干. 同学们设计了如图所示的几种电路图，在不拆改电路的前提下，能够测量出小灯泡L的额定功率的是（　  　）</a:t>
            </a:r>
            <a:endParaRPr lang="zh-CN" altLang="en-US" sz="2800">
              <a:latin typeface="宋体" panose="02010600030101010101" pitchFamily="2" charset="-122"/>
              <a:cs typeface="宋体" panose="02010600030101010101" pitchFamily="2" charset="-122"/>
            </a:endParaRPr>
          </a:p>
        </p:txBody>
      </p:sp>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37667" y="5588635"/>
            <a:ext cx="69596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AD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custDataLst>
              <p:tags r:id="rId1"/>
            </p:custDataLst>
          </p:nvPr>
        </p:nvPicPr>
        <p:blipFill>
          <a:blip r:embed="rId2"/>
          <a:stretch>
            <a:fillRect/>
          </a:stretch>
        </p:blipFill>
        <p:spPr>
          <a:xfrm>
            <a:off x="1927860" y="1024255"/>
            <a:ext cx="5288280" cy="423608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小林想测量小灯泡的额定功率及正常发光时的电阻，小灯泡的额定电压为2.5 V，实验电路如图甲所示. 实验中，当电压表示数为2.5 V时，电流表示数如图乙所示. 根据实验过程及现象，下列四个选项中，判断正确的是（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488565" y="4220210"/>
            <a:ext cx="4166870" cy="2131060"/>
          </a:xfrm>
          <a:prstGeom prst="rect">
            <a:avLst/>
          </a:prstGeom>
        </p:spPr>
      </p:pic>
    </p:spTree>
  </p:cSld>
  <p:clrMapOvr>
    <a:masterClrMapping/>
  </p:clrMapOvr>
  <p:transition>
    <p:push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闭合开关前，滑片要移到最右端，保护电路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图乙中的电流表示数为0.45A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小灯泡正常发光时的电阻为 5Ω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小灯泡的额定功率为 5W</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64642" y="377952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186815" y="4031615"/>
            <a:ext cx="2959735" cy="2452370"/>
          </a:xfrm>
          <a:prstGeom prst="rect">
            <a:avLst/>
          </a:prstGeom>
        </p:spPr>
      </p:pic>
      <p:pic>
        <p:nvPicPr>
          <p:cNvPr id="5" name="图片 4"/>
          <p:cNvPicPr>
            <a:picLocks noChangeAspect="1"/>
          </p:cNvPicPr>
          <p:nvPr/>
        </p:nvPicPr>
        <p:blipFill>
          <a:blip r:embed="rId2"/>
          <a:stretch>
            <a:fillRect/>
          </a:stretch>
        </p:blipFill>
        <p:spPr>
          <a:xfrm>
            <a:off x="4527550" y="3271520"/>
            <a:ext cx="2325370" cy="2884170"/>
          </a:xfrm>
          <a:prstGeom prst="rect">
            <a:avLst/>
          </a:prstGeom>
        </p:spPr>
      </p:pic>
      <p:sp>
        <p:nvSpPr>
          <p:cNvPr id="2" name="文本框 1"/>
          <p:cNvSpPr txBox="1"/>
          <p:nvPr/>
        </p:nvSpPr>
        <p:spPr>
          <a:xfrm>
            <a:off x="855663" y="117284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（2019·怀化）小红利用图甲所示的电路图测量额定电压为2.5V的小灯泡的电功率.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（1）按照图甲所示的电路图，请用笔画线代替导线，在图乙中将实物图连接完整. （要求：导线不能交叉）</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881382" y="3767455"/>
            <a:ext cx="10160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如图</a:t>
            </a:r>
            <a:r>
              <a:rPr lang="en-US" altLang="zh-CN" sz="2800" b="1" dirty="0">
                <a:solidFill>
                  <a:srgbClr val="FF0000"/>
                </a:solidFill>
                <a:latin typeface="Times New Roman" panose="02020603050405020304" pitchFamily="18" charset="0"/>
                <a:sym typeface="+mn-ea"/>
              </a:rPr>
              <a:t>:</a:t>
            </a:r>
            <a:r>
              <a:rPr lang="zh-CN" altLang="en-US" sz="2800" b="1"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3"/>
          <a:stretch>
            <a:fillRect/>
          </a:stretch>
        </p:blipFill>
        <p:spPr>
          <a:xfrm>
            <a:off x="6668770" y="3477895"/>
            <a:ext cx="1781810" cy="168529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8811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（2）连接实物电路时，开关应处于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状态.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（3）闭合开关前，滑动变阻器的滑片应调到最</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（选填“左”或“右”）端.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（4）电路连接完成后，闭合开关发现:小灯泡不亮，电流表无示数，电压表示数接近电源电压.出现这种故障的原因可能是</a:t>
            </a:r>
            <a:r>
              <a:rPr lang="zh-CN" altLang="en-US" sz="2800" u="sng">
                <a:latin typeface="宋体" panose="02010600030101010101" pitchFamily="2" charset="-122"/>
                <a:cs typeface="宋体" panose="02010600030101010101" pitchFamily="2" charset="-122"/>
                <a:sym typeface="+mn-ea"/>
              </a:rPr>
              <a:t>             </a:t>
            </a:r>
            <a:r>
              <a:rPr lang="zh-CN" altLang="en-US" sz="2800">
                <a:noFill/>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447792" y="138811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断开</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638619" y="240601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右</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132525" y="4452620"/>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小灯泡断路</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139440" y="2684780"/>
            <a:ext cx="4070350" cy="1238250"/>
          </a:xfrm>
          <a:prstGeom prst="rect">
            <a:avLst/>
          </a:prstGeom>
        </p:spPr>
      </p:pic>
      <p:sp>
        <p:nvSpPr>
          <p:cNvPr id="2" name="文本框 1"/>
          <p:cNvSpPr txBox="1"/>
          <p:nvPr/>
        </p:nvSpPr>
        <p:spPr>
          <a:xfrm>
            <a:off x="855663" y="124460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2.（2018·昆明二模）甲、乙两只普通照明灯泡的铭牌如图所示，若灯丝电阻不变，则下列说法正确的是（　  　）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两灯均正常发光时，乙灯消耗的电能较多</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甲灯的电阻小于乙灯的电阻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将乙灯接入110V的电路中，它的实际功率为50W</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两灯串联在220V的电路中，甲灯比乙灯亮</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726182" y="238569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D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（5）排除故障后，小红调节滑动变阻器的滑片P.多次进行了小灯泡的电功率的测量，电压表的示数为2.5V时，电流表示数如图丙所示，通过小灯泡的电流是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A.小灯泡的额定功率为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（6）小红在实验中进行多次测量.其测量目的是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（选填下面的字母）.</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求出灯泡在不同电压下功率的平均值，这样可以减小误差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找出灯泡的亮度与灯泡实际功率之间的关系</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435477" y="2649220"/>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0.2</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800862" y="316801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0.5</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586232" y="417322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（2019·辽阳）图甲是两档空气炸锅，图乙是其内部简化电路，R</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均为发热体，将开关S分别置于1、2两位置时，空气炸锅处于不同的档位， 已知两档空气炸锅的高温档功率为900W，R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阻值为96.8Ω，求：</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578100" y="4153535"/>
            <a:ext cx="4366260" cy="1945005"/>
          </a:xfrm>
          <a:prstGeom prst="rect">
            <a:avLst/>
          </a:prstGeom>
        </p:spPr>
      </p:pic>
    </p:spTree>
  </p:cSld>
  <p:clrMapOvr>
    <a:masterClrMapping/>
  </p:clrMapOvr>
  <p:transition>
    <p:push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（1）发热体R</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的阻值是多少？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（2）空气炸锅一次性可装入200g牛柳，若将这些牛柳从40℃加热到190℃，牛柳需要吸收多少热量？［c</a:t>
            </a:r>
            <a:r>
              <a:rPr lang="zh-CN" altLang="en-US" sz="2800" baseline="-25000">
                <a:latin typeface="宋体" panose="02010600030101010101" pitchFamily="2" charset="-122"/>
                <a:cs typeface="宋体" panose="02010600030101010101" pitchFamily="2" charset="-122"/>
                <a:sym typeface="+mn-ea"/>
              </a:rPr>
              <a:t>牛柳</a:t>
            </a:r>
            <a:r>
              <a:rPr lang="zh-CN" altLang="en-US" sz="2800">
                <a:latin typeface="宋体" panose="02010600030101010101" pitchFamily="2" charset="-122"/>
                <a:cs typeface="宋体" panose="02010600030101010101" pitchFamily="2" charset="-122"/>
                <a:sym typeface="+mn-ea"/>
              </a:rPr>
              <a:t>=3×10</a:t>
            </a:r>
            <a:r>
              <a:rPr lang="zh-CN" altLang="en-US" sz="2800" baseline="30000">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J/ （kg·℃）］</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（3）不计热量损失，用高温档将200g牛柳从40℃加热到190℃，需要多长时间？</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108075" y="1409065"/>
            <a:ext cx="6942455" cy="4429125"/>
            <a:chOff x="1745" y="2219"/>
            <a:chExt cx="10933" cy="6975"/>
          </a:xfrm>
        </p:grpSpPr>
        <p:pic>
          <p:nvPicPr>
            <p:cNvPr id="2" name="图片 1"/>
            <p:cNvPicPr>
              <a:picLocks noChangeAspect="1"/>
            </p:cNvPicPr>
            <p:nvPr/>
          </p:nvPicPr>
          <p:blipFill>
            <a:blip r:embed="rId1"/>
            <a:stretch>
              <a:fillRect/>
            </a:stretch>
          </p:blipFill>
          <p:spPr>
            <a:xfrm>
              <a:off x="5072" y="6598"/>
              <a:ext cx="4760" cy="1042"/>
            </a:xfrm>
            <a:prstGeom prst="rect">
              <a:avLst/>
            </a:prstGeom>
          </p:spPr>
        </p:pic>
        <p:sp>
          <p:nvSpPr>
            <p:cNvPr id="3" name="文本框 2"/>
            <p:cNvSpPr txBox="1"/>
            <p:nvPr/>
          </p:nvSpPr>
          <p:spPr>
            <a:xfrm>
              <a:off x="1745" y="2219"/>
              <a:ext cx="10933" cy="686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解：（1）由电路图可知，当S置于1位置时，R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并联；当S置于2位置时，只有电阻R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接入电路，因此由P=</a:t>
              </a:r>
              <a:r>
                <a:rPr lang="en-US" sz="2800" b="1" dirty="0">
                  <a:solidFill>
                    <a:srgbClr val="FF0000"/>
                  </a:solidFill>
                  <a:latin typeface="Times New Roman" panose="02020603050405020304" pitchFamily="18" charset="0"/>
                  <a:sym typeface="+mn-ea"/>
                </a:rPr>
                <a:t>U</a:t>
              </a:r>
              <a:r>
                <a:rPr lang="en-US" sz="2800" b="1" baseline="30000" dirty="0">
                  <a:solidFill>
                    <a:srgbClr val="FF0000"/>
                  </a:solidFill>
                  <a:latin typeface="Times New Roman" panose="02020603050405020304" pitchFamily="18" charset="0"/>
                  <a:sym typeface="+mn-ea"/>
                </a:rPr>
                <a:t>2</a:t>
              </a:r>
              <a:r>
                <a:rPr lang="en-US" sz="2800" b="1" dirty="0">
                  <a:solidFill>
                    <a:srgbClr val="FF0000"/>
                  </a:solidFill>
                  <a:latin typeface="Times New Roman" panose="02020603050405020304" pitchFamily="18" charset="0"/>
                  <a:sym typeface="+mn-ea"/>
                </a:rPr>
                <a:t>/R</a:t>
              </a:r>
              <a:r>
                <a:rPr sz="2800" b="1" dirty="0">
                  <a:solidFill>
                    <a:srgbClr val="FF0000"/>
                  </a:solidFill>
                  <a:latin typeface="Times New Roman" panose="02020603050405020304" pitchFamily="18" charset="0"/>
                  <a:sym typeface="+mn-ea"/>
                </a:rPr>
                <a:t>可知，当S置于1位置时，功率较大，即空气炸锅处于加热状态；</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当S置于2位置时，空气炸锅处于保温状态；</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则R</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的功率:</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发热体R</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的功率：P</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=900W-500W=400W；</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由P= </a:t>
              </a:r>
              <a:r>
                <a:rPr lang="en-US" sz="2800" b="1" dirty="0">
                  <a:solidFill>
                    <a:srgbClr val="FF0000"/>
                  </a:solidFill>
                  <a:latin typeface="Times New Roman" panose="02020603050405020304" pitchFamily="18" charset="0"/>
                  <a:sym typeface="+mn-ea"/>
                </a:rPr>
                <a:t>U</a:t>
              </a:r>
              <a:r>
                <a:rPr lang="en-US" sz="2800" b="1" baseline="30000" dirty="0">
                  <a:solidFill>
                    <a:srgbClr val="FF0000"/>
                  </a:solidFill>
                  <a:latin typeface="Times New Roman" panose="02020603050405020304" pitchFamily="18" charset="0"/>
                  <a:sym typeface="+mn-ea"/>
                </a:rPr>
                <a:t>2</a:t>
              </a:r>
              <a:r>
                <a:rPr lang="en-US" sz="2800" b="1" dirty="0">
                  <a:solidFill>
                    <a:srgbClr val="FF0000"/>
                  </a:solidFill>
                  <a:latin typeface="Times New Roman" panose="02020603050405020304" pitchFamily="18" charset="0"/>
                  <a:sym typeface="+mn-ea"/>
                </a:rPr>
                <a:t>/R</a:t>
              </a:r>
              <a:r>
                <a:rPr sz="2800" b="1" dirty="0">
                  <a:solidFill>
                    <a:srgbClr val="FF0000"/>
                  </a:solidFill>
                  <a:latin typeface="Times New Roman" panose="02020603050405020304" pitchFamily="18" charset="0"/>
                  <a:sym typeface="+mn-ea"/>
                </a:rPr>
                <a:t>可知，</a:t>
              </a:r>
              <a:endParaRPr sz="2800" b="1" dirty="0">
                <a:solidFill>
                  <a:srgbClr val="FF0000"/>
                </a:solidFill>
                <a:latin typeface="Times New Roman" panose="02020603050405020304" pitchFamily="18" charset="0"/>
                <a:sym typeface="+mn-ea"/>
              </a:endParaRPr>
            </a:p>
          </p:txBody>
        </p:sp>
        <p:pic>
          <p:nvPicPr>
            <p:cNvPr id="4" name="图片 3"/>
            <p:cNvPicPr>
              <a:picLocks noChangeAspect="1"/>
            </p:cNvPicPr>
            <p:nvPr/>
          </p:nvPicPr>
          <p:blipFill>
            <a:blip r:embed="rId2"/>
            <a:stretch>
              <a:fillRect/>
            </a:stretch>
          </p:blipFill>
          <p:spPr>
            <a:xfrm>
              <a:off x="6025" y="8208"/>
              <a:ext cx="4976" cy="986"/>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08075" y="1265555"/>
            <a:ext cx="6942455" cy="3131185"/>
            <a:chOff x="1745" y="1993"/>
            <a:chExt cx="10933" cy="4931"/>
          </a:xfrm>
        </p:grpSpPr>
        <p:sp>
          <p:nvSpPr>
            <p:cNvPr id="3" name="文本框 2"/>
            <p:cNvSpPr txBox="1"/>
            <p:nvPr/>
          </p:nvSpPr>
          <p:spPr>
            <a:xfrm>
              <a:off x="1745" y="1993"/>
              <a:ext cx="10933" cy="4621"/>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（2）牛柳需要吸收的热量：</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Q</a:t>
              </a:r>
              <a:r>
                <a:rPr sz="2800" b="1" baseline="-25000" dirty="0">
                  <a:solidFill>
                    <a:srgbClr val="FF0000"/>
                  </a:solidFill>
                  <a:latin typeface="Times New Roman" panose="02020603050405020304" pitchFamily="18" charset="0"/>
                  <a:sym typeface="+mn-ea"/>
                </a:rPr>
                <a:t>吸</a:t>
              </a:r>
              <a:r>
                <a:rPr sz="2800" b="1" dirty="0">
                  <a:solidFill>
                    <a:srgbClr val="FF0000"/>
                  </a:solidFill>
                  <a:latin typeface="Times New Roman" panose="02020603050405020304" pitchFamily="18" charset="0"/>
                  <a:sym typeface="+mn-ea"/>
                </a:rPr>
                <a:t>=cm△t=3×10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J/（kg·℃）×0.2kg×（190℃-40℃）=9×10</a:t>
              </a:r>
              <a:r>
                <a:rPr sz="2800" b="1" baseline="30000" dirty="0">
                  <a:solidFill>
                    <a:srgbClr val="FF0000"/>
                  </a:solidFill>
                  <a:latin typeface="Times New Roman" panose="02020603050405020304" pitchFamily="18" charset="0"/>
                  <a:sym typeface="+mn-ea"/>
                </a:rPr>
                <a:t>4</a:t>
              </a:r>
              <a:r>
                <a:rPr sz="2800" b="1" dirty="0">
                  <a:solidFill>
                    <a:srgbClr val="FF0000"/>
                  </a:solidFill>
                  <a:latin typeface="Times New Roman" panose="02020603050405020304" pitchFamily="18" charset="0"/>
                  <a:sym typeface="+mn-ea"/>
                </a:rPr>
                <a:t>J.</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（3）不计热量损失，Q</a:t>
              </a:r>
              <a:r>
                <a:rPr sz="2800" b="1" baseline="-25000" dirty="0">
                  <a:solidFill>
                    <a:srgbClr val="FF0000"/>
                  </a:solidFill>
                  <a:latin typeface="Times New Roman" panose="02020603050405020304" pitchFamily="18" charset="0"/>
                  <a:sym typeface="+mn-ea"/>
                </a:rPr>
                <a:t>吸</a:t>
              </a:r>
              <a:r>
                <a:rPr sz="2800" b="1" dirty="0">
                  <a:solidFill>
                    <a:srgbClr val="FF0000"/>
                  </a:solidFill>
                  <a:latin typeface="Times New Roman" panose="02020603050405020304" pitchFamily="18" charset="0"/>
                  <a:sym typeface="+mn-ea"/>
                </a:rPr>
                <a:t>=W=9×10</a:t>
              </a:r>
              <a:r>
                <a:rPr sz="2800" b="1" baseline="30000" dirty="0">
                  <a:solidFill>
                    <a:srgbClr val="FF0000"/>
                  </a:solidFill>
                  <a:latin typeface="Times New Roman" panose="02020603050405020304" pitchFamily="18" charset="0"/>
                  <a:sym typeface="+mn-ea"/>
                </a:rPr>
                <a:t>4</a:t>
              </a:r>
              <a:r>
                <a:rPr sz="2800" b="1" dirty="0">
                  <a:solidFill>
                    <a:srgbClr val="FF0000"/>
                  </a:solidFill>
                  <a:latin typeface="Times New Roman" panose="02020603050405020304" pitchFamily="18" charset="0"/>
                  <a:sym typeface="+mn-ea"/>
                </a:rPr>
                <a:t>J；</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由P=</a:t>
              </a:r>
              <a:r>
                <a:rPr lang="en-US" sz="2800" b="1" dirty="0">
                  <a:solidFill>
                    <a:srgbClr val="FF0000"/>
                  </a:solidFill>
                  <a:latin typeface="Times New Roman" panose="02020603050405020304" pitchFamily="18" charset="0"/>
                  <a:sym typeface="+mn-ea"/>
                </a:rPr>
                <a:t>W/t</a:t>
              </a:r>
              <a:r>
                <a:rPr sz="2800" b="1" dirty="0">
                  <a:solidFill>
                    <a:srgbClr val="FF0000"/>
                  </a:solidFill>
                  <a:latin typeface="Times New Roman" panose="02020603050405020304" pitchFamily="18" charset="0"/>
                  <a:sym typeface="+mn-ea"/>
                </a:rPr>
                <a:t>可得，用高温档牛柳从40℃加热到190℃，需要时间：</a:t>
              </a:r>
              <a:endParaRPr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6418" y="5692"/>
              <a:ext cx="4190" cy="1232"/>
            </a:xfrm>
            <a:prstGeom prst="rect">
              <a:avLst/>
            </a:prstGeom>
          </p:spPr>
        </p:pic>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270250" y="4305300"/>
            <a:ext cx="2100580" cy="2015490"/>
          </a:xfrm>
          <a:prstGeom prst="rect">
            <a:avLst/>
          </a:prstGeom>
        </p:spPr>
      </p:pic>
      <p:sp>
        <p:nvSpPr>
          <p:cNvPr id="2" name="文本框 1"/>
          <p:cNvSpPr txBox="1"/>
          <p:nvPr/>
        </p:nvSpPr>
        <p:spPr>
          <a:xfrm>
            <a:off x="855663" y="117284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（2019·凉山州）如图所示电路，电源电压恒定，L1（4V 1W）、L2（2V 1W）串联，灯丝电阻保持不变，电压表和电流表连接完好. 当闭合开关S时，其中一只灯泡能正常发光，则此时电压表和电流表的示数分别为（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1V  0.5A				B</a:t>
            </a:r>
            <a:r>
              <a:rPr lang="en-US"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2V  0.25A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4V  0.5A				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1V  0.25A</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262497" y="327660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501130" y="4577080"/>
            <a:ext cx="1787525" cy="1823085"/>
          </a:xfrm>
          <a:prstGeom prst="rect">
            <a:avLst/>
          </a:prstGeom>
        </p:spPr>
      </p:pic>
      <p:sp>
        <p:nvSpPr>
          <p:cNvPr id="2" name="文本框 1"/>
          <p:cNvSpPr txBox="1"/>
          <p:nvPr/>
        </p:nvSpPr>
        <p:spPr>
          <a:xfrm>
            <a:off x="855663" y="110109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 （2019·辽阳）如图是威威家的电能表，由表盘上的信息可知，他家同时使用的用电器总功率不能超过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 威威家有一台烤面包机，铭牌上标有“220V 900W”的字样，某次烤面包机单独正常工作时，电能表的转盘转了45转，则此次烤面包机工作</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min；若在用电高峰期，实际电压低于220V，烤面包机的实际功率将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“变大”“变小”或“不变”）.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962402" y="2150110"/>
            <a:ext cx="8940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4400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6494782" y="3657600"/>
            <a:ext cx="3606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3669032" y="4687570"/>
            <a:ext cx="9867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变小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1635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5.（2019·阜新）要使质量为50kg的水，温度升高4℃（若不计能量损失），“220V 2000W”的电热水器正常工作时，需要消耗电能</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J，需要工作</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min，这些电能可使规格为3000revs/（kW·h）的电能表转</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转. （c</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=4.2×10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J/（kg·℃），</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969444" y="2348230"/>
            <a:ext cx="14560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8.4×10</a:t>
            </a:r>
            <a:r>
              <a:rPr lang="zh-CN" altLang="en-US" sz="2800" b="1" baseline="30000" dirty="0">
                <a:solidFill>
                  <a:srgbClr val="FF0000"/>
                </a:solidFill>
                <a:latin typeface="Times New Roman" panose="02020603050405020304" pitchFamily="18" charset="0"/>
                <a:sym typeface="+mn-ea"/>
              </a:rPr>
              <a:t>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3404872" y="2837815"/>
            <a:ext cx="3606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7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549392" y="3352165"/>
            <a:ext cx="7162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700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74688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6.（2018·荆门）有一台电动机，额定电压3V，额定电流1A，电动机线圈电阻0.5Ω.这台电动机正常工作1min，消耗的电能为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J，产生的热量为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J，输出的机械能为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601462" y="275145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180</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3994152" y="327850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30</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2091692" y="378142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150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763520" y="4836160"/>
            <a:ext cx="4221480" cy="1749425"/>
          </a:xfrm>
          <a:prstGeom prst="rect">
            <a:avLst/>
          </a:prstGeom>
        </p:spPr>
      </p:pic>
      <p:sp>
        <p:nvSpPr>
          <p:cNvPr id="2" name="文本框 1"/>
          <p:cNvSpPr txBox="1"/>
          <p:nvPr/>
        </p:nvSpPr>
        <p:spPr>
          <a:xfrm>
            <a:off x="855663" y="1101090"/>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 （2019·威海）图甲是某新型电饭锅的简化电路图. R</a:t>
            </a:r>
            <a:r>
              <a:rPr lang="zh-CN" altLang="en-US" sz="2800" baseline="-25000">
                <a:latin typeface="宋体" panose="02010600030101010101" pitchFamily="2" charset="-122"/>
                <a:cs typeface="宋体" panose="02010600030101010101" pitchFamily="2" charset="-122"/>
              </a:rPr>
              <a:t>0</a:t>
            </a:r>
            <a:r>
              <a:rPr lang="zh-CN" altLang="en-US" sz="2800">
                <a:latin typeface="宋体" panose="02010600030101010101" pitchFamily="2" charset="-122"/>
                <a:cs typeface="宋体" panose="02010600030101010101" pitchFamily="2" charset="-122"/>
              </a:rPr>
              <a:t>为15Ω的定值电阻，其阻值不受温度影响. R</a:t>
            </a:r>
            <a:r>
              <a:rPr lang="zh-CN" altLang="en-US" sz="2800" baseline="-25000">
                <a:latin typeface="宋体" panose="02010600030101010101" pitchFamily="2" charset="-122"/>
                <a:cs typeface="宋体" panose="02010600030101010101" pitchFamily="2" charset="-122"/>
              </a:rPr>
              <a:t>T</a:t>
            </a:r>
            <a:r>
              <a:rPr lang="zh-CN" altLang="en-US" sz="2800">
                <a:latin typeface="宋体" panose="02010600030101010101" pitchFamily="2" charset="-122"/>
                <a:cs typeface="宋体" panose="02010600030101010101" pitchFamily="2" charset="-122"/>
              </a:rPr>
              <a:t>是热敏电阻，其阻值随温度的变化规律如图乙所示. 由图像可知，当RT的温度从30℃升高到130℃的过程中，电路总功率的变化规律是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；当R</a:t>
            </a:r>
            <a:r>
              <a:rPr lang="zh-CN" altLang="en-US" sz="2800" baseline="-25000">
                <a:latin typeface="宋体" panose="02010600030101010101" pitchFamily="2" charset="-122"/>
                <a:cs typeface="宋体" panose="02010600030101010101" pitchFamily="2" charset="-122"/>
              </a:rPr>
              <a:t>T</a:t>
            </a:r>
            <a:r>
              <a:rPr lang="zh-CN" altLang="en-US" sz="2800">
                <a:latin typeface="宋体" panose="02010600030101010101" pitchFamily="2" charset="-122"/>
                <a:cs typeface="宋体" panose="02010600030101010101" pitchFamily="2" charset="-122"/>
              </a:rPr>
              <a:t>的温度达到100℃时，R</a:t>
            </a:r>
            <a:r>
              <a:rPr lang="zh-CN" altLang="en-US" sz="2800" baseline="-25000">
                <a:latin typeface="宋体" panose="02010600030101010101" pitchFamily="2" charset="-122"/>
                <a:cs typeface="宋体" panose="02010600030101010101" pitchFamily="2" charset="-122"/>
              </a:rPr>
              <a:t>T</a:t>
            </a:r>
            <a:r>
              <a:rPr lang="zh-CN" altLang="en-US" sz="2800">
                <a:latin typeface="宋体" panose="02010600030101010101" pitchFamily="2" charset="-122"/>
                <a:cs typeface="宋体" panose="02010600030101010101" pitchFamily="2" charset="-122"/>
              </a:rPr>
              <a:t>的功率为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559812" y="3666490"/>
            <a:ext cx="232791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先增大后减小</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7001512" y="419354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640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tags/tag1.xml><?xml version="1.0" encoding="utf-8"?>
<p:tagLst xmlns:p="http://schemas.openxmlformats.org/presentationml/2006/main">
  <p:tag name="REFSHAPE" val="308062276"/>
  <p:tag name="KSO_WM_UNIT_PLACING_PICTURE_USER_VIEWPORT" val="{&quot;height&quot;:2678,&quot;width&quot;:6724}"/>
</p:tagLst>
</file>

<file path=ppt/tags/tag2.xml><?xml version="1.0" encoding="utf-8"?>
<p:tagLst xmlns:p="http://schemas.openxmlformats.org/presentationml/2006/main">
  <p:tag name="REFSHAPE" val="308073020"/>
  <p:tag name="KSO_WM_UNIT_PLACING_PICTURE_USER_VIEWPORT" val="{&quot;height&quot;:11235,&quot;width&quot;:14025}"/>
</p:tagLst>
</file>

<file path=ppt/tags/tag3.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5962</Words>
  <Application>WPS 演示</Application>
  <PresentationFormat>自定义</PresentationFormat>
  <Paragraphs>295</Paragraphs>
  <Slides>45</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45</vt:i4>
      </vt:variant>
    </vt:vector>
  </HeadingPairs>
  <TitlesOfParts>
    <vt:vector size="60"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