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</p:sldMasterIdLst>
  <p:notesMasterIdLst>
    <p:notesMasterId r:id="rId28"/>
  </p:notesMasterIdLst>
  <p:handoutMasterIdLst>
    <p:handoutMasterId r:id="rId29"/>
  </p:handoutMasterIdLst>
  <p:sldIdLst>
    <p:sldId id="320" r:id="rId3"/>
    <p:sldId id="290" r:id="rId4"/>
    <p:sldId id="297" r:id="rId5"/>
    <p:sldId id="324" r:id="rId6"/>
    <p:sldId id="296" r:id="rId7"/>
    <p:sldId id="295" r:id="rId8"/>
    <p:sldId id="341" r:id="rId9"/>
    <p:sldId id="342" r:id="rId10"/>
    <p:sldId id="345" r:id="rId11"/>
    <p:sldId id="343" r:id="rId12"/>
    <p:sldId id="338" r:id="rId13"/>
    <p:sldId id="344" r:id="rId14"/>
    <p:sldId id="330" r:id="rId15"/>
    <p:sldId id="311" r:id="rId16"/>
    <p:sldId id="313" r:id="rId17"/>
    <p:sldId id="315" r:id="rId18"/>
    <p:sldId id="332" r:id="rId19"/>
    <p:sldId id="333" r:id="rId20"/>
    <p:sldId id="318" r:id="rId21"/>
    <p:sldId id="319" r:id="rId22"/>
    <p:sldId id="283" r:id="rId23"/>
    <p:sldId id="334" r:id="rId24"/>
    <p:sldId id="327" r:id="rId25"/>
    <p:sldId id="303" r:id="rId26"/>
    <p:sldId id="321" r:id="rId27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B03C"/>
    <a:srgbClr val="FBA10F"/>
    <a:srgbClr val="F8AF3A"/>
    <a:srgbClr val="CCE4F7"/>
    <a:srgbClr val="FFFFFF"/>
    <a:srgbClr val="026BA5"/>
    <a:srgbClr val="FCAE2A"/>
    <a:srgbClr val="FDC457"/>
    <a:srgbClr val="FDC04E"/>
    <a:srgbClr val="F9B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4159" autoAdjust="0"/>
  </p:normalViewPr>
  <p:slideViewPr>
    <p:cSldViewPr snapToGrid="0">
      <p:cViewPr varScale="1">
        <p:scale>
          <a:sx n="81" d="100"/>
          <a:sy n="81" d="100"/>
        </p:scale>
        <p:origin x="754" y="58"/>
      </p:cViewPr>
      <p:guideLst/>
    </p:cSldViewPr>
  </p:slideViewPr>
  <p:outlineViewPr>
    <p:cViewPr>
      <p:scale>
        <a:sx n="33" d="100"/>
        <a:sy n="33" d="100"/>
      </p:scale>
      <p:origin x="0" y="-1398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35" Type="http://schemas.microsoft.com/office/2015/10/relationships/revisionInfo" Target="revisionInfo.xml"/><Relationship Id="rId8" Type="http://schemas.openxmlformats.org/officeDocument/2006/relationships/slide" Target="slides/slide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2024/2/8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5128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007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3976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44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90044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9557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2793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56300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16288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2290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808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33392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60282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911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9546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9563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6808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2128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02594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2168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67470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2024/2/8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8392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2024/2/8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65" r:id="rId8"/>
    <p:sldLayoutId id="214748364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9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1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0.png"/><Relationship Id="rId5" Type="http://schemas.openxmlformats.org/officeDocument/2006/relationships/image" Target="../media/image29.png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13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10" Type="http://schemas.openxmlformats.org/officeDocument/2006/relationships/image" Target="../media/image11.png"/><Relationship Id="rId4" Type="http://schemas.microsoft.com/office/2007/relationships/hdphoto" Target="../media/hdphoto1.wdp"/><Relationship Id="rId9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29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42.jpg"/><Relationship Id="rId4" Type="http://schemas.openxmlformats.org/officeDocument/2006/relationships/image" Target="../media/image4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3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51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53.jpeg"/><Relationship Id="rId10" Type="http://schemas.openxmlformats.org/officeDocument/2006/relationships/image" Target="../media/image56.png"/><Relationship Id="rId4" Type="http://schemas.openxmlformats.org/officeDocument/2006/relationships/image" Target="../media/image52.jpg"/><Relationship Id="rId9" Type="http://schemas.openxmlformats.org/officeDocument/2006/relationships/image" Target="../media/image55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3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microsoft.com/office/2007/relationships/hdphoto" Target="../media/hdphoto1.wdp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g"/><Relationship Id="rId3" Type="http://schemas.openxmlformats.org/officeDocument/2006/relationships/image" Target="../media/image17.jpg"/><Relationship Id="rId7" Type="http://schemas.openxmlformats.org/officeDocument/2006/relationships/image" Target="../media/image1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5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21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gif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5365" y="0"/>
            <a:ext cx="669663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470647" y="2435310"/>
            <a:ext cx="7594490" cy="1325563"/>
          </a:xfrm>
        </p:spPr>
        <p:txBody>
          <a:bodyPr>
            <a:normAutofit/>
          </a:bodyPr>
          <a:lstStyle/>
          <a:p>
            <a:r>
              <a:rPr lang="zh-CN" altLang="en-US" sz="6000" dirty="0">
                <a:solidFill>
                  <a:srgbClr val="026BA5"/>
                </a:solidFill>
              </a:rPr>
              <a:t>第十八章 电功率</a:t>
            </a:r>
            <a:endParaRPr lang="zh-CN" altLang="en-US" sz="6000" dirty="0">
              <a:solidFill>
                <a:srgbClr val="026BA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409770" y="3939983"/>
            <a:ext cx="5833655" cy="769441"/>
          </a:xfrm>
        </p:spPr>
        <p:txBody>
          <a:bodyPr/>
          <a:lstStyle/>
          <a:p>
            <a:pPr algn="ctr"/>
            <a:r>
              <a:rPr lang="zh-CN" altLang="en-US" sz="4400" dirty="0">
                <a:solidFill>
                  <a:srgbClr val="FF0000"/>
                </a:solidFill>
              </a:rPr>
              <a:t>第</a:t>
            </a:r>
            <a:r>
              <a:rPr lang="en-US" altLang="zh-CN" sz="4400" dirty="0">
                <a:solidFill>
                  <a:srgbClr val="FF0000"/>
                </a:solidFill>
              </a:rPr>
              <a:t>4</a:t>
            </a:r>
            <a:r>
              <a:rPr lang="zh-CN" altLang="en-US" sz="4400" dirty="0">
                <a:solidFill>
                  <a:srgbClr val="FF0000"/>
                </a:solidFill>
              </a:rPr>
              <a:t>节  焦耳定律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7235" y="3657600"/>
            <a:ext cx="6714072" cy="7809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12640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>
            <a:spLocks noChangeAspect="1"/>
          </p:cNvSpPr>
          <p:nvPr/>
        </p:nvSpPr>
        <p:spPr>
          <a:xfrm flipH="1">
            <a:off x="2829910" y="372703"/>
            <a:ext cx="2226183" cy="484889"/>
          </a:xfrm>
          <a:prstGeom prst="roundRect">
            <a:avLst>
              <a:gd name="adj" fmla="val 18873"/>
            </a:avLst>
          </a:prstGeom>
          <a:noFill/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2791059" y="341994"/>
            <a:ext cx="2026521" cy="609524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rtlCol="0" anchor="ctr" anchorCtr="1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zh-CN" altLang="en-US" sz="2800" b="1" noProof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进行实验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98897" y="1571920"/>
            <a:ext cx="1572904" cy="914569"/>
            <a:chOff x="118542" y="795531"/>
            <a:chExt cx="1572904" cy="914569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190550" y="879103"/>
              <a:ext cx="1461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  <a:p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5262" y="3240568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0135" y="1570859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7137" y="2401906"/>
            <a:ext cx="1572904" cy="914569"/>
            <a:chOff x="118542" y="795531"/>
            <a:chExt cx="1572904" cy="914569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190550" y="879103"/>
              <a:ext cx="1461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  <a:p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3实验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555074" y="968265"/>
            <a:ext cx="6423212" cy="3613057"/>
          </a:xfrm>
          <a:prstGeom prst="rect">
            <a:avLst/>
          </a:prstGeom>
        </p:spPr>
      </p:pic>
      <p:sp>
        <p:nvSpPr>
          <p:cNvPr id="34" name="圆角矩形 33"/>
          <p:cNvSpPr>
            <a:spLocks noChangeAspect="1"/>
          </p:cNvSpPr>
          <p:nvPr/>
        </p:nvSpPr>
        <p:spPr>
          <a:xfrm flipH="1">
            <a:off x="2413052" y="5026037"/>
            <a:ext cx="3207818" cy="484889"/>
          </a:xfrm>
          <a:prstGeom prst="roundRect">
            <a:avLst>
              <a:gd name="adj" fmla="val 18873"/>
            </a:avLst>
          </a:prstGeom>
          <a:noFill/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413052" y="4767421"/>
            <a:ext cx="2920116" cy="609398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rtlCol="0" anchor="ctr" anchorCtr="1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zh-CN" altLang="en-US" sz="2800" b="1" noProof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实验结论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831" y="5262647"/>
            <a:ext cx="9100169" cy="1379758"/>
          </a:xfrm>
          <a:prstGeom prst="rect">
            <a:avLst/>
          </a:prstGeom>
        </p:spPr>
      </p:pic>
      <p:sp>
        <p:nvSpPr>
          <p:cNvPr id="37" name="TextBox 5"/>
          <p:cNvSpPr>
            <a:spLocks noChangeArrowheads="1"/>
          </p:cNvSpPr>
          <p:nvPr/>
        </p:nvSpPr>
        <p:spPr bwMode="auto">
          <a:xfrm>
            <a:off x="3555074" y="5262647"/>
            <a:ext cx="7349699" cy="1330861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</a:ln>
        </p:spPr>
        <p:txBody>
          <a:bodyPr wrap="square" lIns="90170" tIns="46990" rIns="90170" bIns="469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 在电流相同、通电时间相同的情况下，电阻越大，这个电阻产生的热量越多。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3469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7194177" y="5437245"/>
            <a:ext cx="4840941" cy="1334560"/>
          </a:xfrm>
          <a:prstGeom prst="roundRect">
            <a:avLst/>
          </a:prstGeom>
          <a:noFill/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642179" y="216300"/>
            <a:ext cx="8236492" cy="609398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rtlCol="0" anchor="ctr" anchorCtr="1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zh-CN" altLang="en-US" sz="2800" b="1" noProof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设计实验：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电流通过导体产生热量与电流的关系</a:t>
            </a:r>
            <a:endParaRPr kumimoji="1" lang="zh-CN" altLang="en-US" sz="2800" b="1" noProof="1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58807" y="903867"/>
            <a:ext cx="4529500" cy="2426580"/>
            <a:chOff x="3094983" y="2548989"/>
            <a:chExt cx="4529500" cy="2426580"/>
          </a:xfrm>
        </p:grpSpPr>
        <p:graphicFrame>
          <p:nvGraphicFramePr>
            <p:cNvPr id="66" name="对象 348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53279112"/>
                </p:ext>
              </p:extLst>
            </p:nvPr>
          </p:nvGraphicFramePr>
          <p:xfrm>
            <a:off x="5695054" y="2863979"/>
            <a:ext cx="103790" cy="1590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3" imgW="0" imgH="0" progId="">
                    <p:embed/>
                  </p:oleObj>
                </mc:Choice>
                <mc:Fallback>
                  <p:oleObj r:id="rId3" imgW="0" imgH="0" progId="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5695054" y="2863979"/>
                          <a:ext cx="103790" cy="159086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7" name="Text Box 38"/>
            <p:cNvSpPr txBox="1">
              <a:spLocks noChangeArrowheads="1"/>
            </p:cNvSpPr>
            <p:nvPr/>
          </p:nvSpPr>
          <p:spPr bwMode="auto">
            <a:xfrm>
              <a:off x="5302515" y="3651985"/>
              <a:ext cx="558869" cy="41574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8000" tIns="0" rIns="0" bIns="0"/>
            <a:lstStyle/>
            <a:p>
              <a:pPr algn="just">
                <a:spcBef>
                  <a:spcPct val="50000"/>
                </a:spcBef>
              </a:pPr>
              <a:endParaRPr lang="zh-CN" altLang="en-US" sz="2000">
                <a:latin typeface="Times New Roman" pitchFamily="18" charset="0"/>
              </a:endParaRPr>
            </a:p>
          </p:txBody>
        </p:sp>
        <p:sp>
          <p:nvSpPr>
            <p:cNvPr id="68" name="Text Box 39"/>
            <p:cNvSpPr txBox="1">
              <a:spLocks noChangeArrowheads="1"/>
            </p:cNvSpPr>
            <p:nvPr/>
          </p:nvSpPr>
          <p:spPr bwMode="auto">
            <a:xfrm>
              <a:off x="5259935" y="3291390"/>
              <a:ext cx="558869" cy="36059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8000" tIns="10800" rIns="0" bIns="10800">
              <a:spAutoFit/>
            </a:bodyPr>
            <a:lstStyle/>
            <a:p>
              <a:pPr algn="just">
                <a:spcBef>
                  <a:spcPct val="50000"/>
                </a:spcBef>
              </a:pPr>
              <a:endParaRPr lang="zh-CN" altLang="en-US" sz="2000">
                <a:latin typeface="Times New Roman" pitchFamily="18" charset="0"/>
              </a:endParaRPr>
            </a:p>
          </p:txBody>
        </p:sp>
        <p:sp>
          <p:nvSpPr>
            <p:cNvPr id="69" name="Line 40"/>
            <p:cNvSpPr>
              <a:spLocks noChangeShapeType="1"/>
            </p:cNvSpPr>
            <p:nvPr/>
          </p:nvSpPr>
          <p:spPr bwMode="auto">
            <a:xfrm flipV="1">
              <a:off x="3282674" y="3508135"/>
              <a:ext cx="137057" cy="212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tailEnd type="stealth" w="lg" len="lg"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70" name="Line 41"/>
            <p:cNvSpPr>
              <a:spLocks noChangeShapeType="1"/>
            </p:cNvSpPr>
            <p:nvPr/>
          </p:nvSpPr>
          <p:spPr bwMode="auto">
            <a:xfrm flipV="1">
              <a:off x="5210034" y="3958644"/>
              <a:ext cx="153024" cy="318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tailEnd type="stealth" w="lg" len="lg"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71" name="Line 43"/>
            <p:cNvSpPr>
              <a:spLocks noChangeShapeType="1"/>
            </p:cNvSpPr>
            <p:nvPr/>
          </p:nvSpPr>
          <p:spPr bwMode="auto">
            <a:xfrm>
              <a:off x="3109620" y="3504565"/>
              <a:ext cx="1922775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72" name="Rectangle 44"/>
            <p:cNvSpPr>
              <a:spLocks noChangeArrowheads="1"/>
            </p:cNvSpPr>
            <p:nvPr/>
          </p:nvSpPr>
          <p:spPr bwMode="auto">
            <a:xfrm rot="10800000">
              <a:off x="3543409" y="3393205"/>
              <a:ext cx="670643" cy="215296"/>
            </a:xfrm>
            <a:prstGeom prst="rect">
              <a:avLst/>
            </a:prstGeom>
            <a:solidFill>
              <a:srgbClr val="FFFFFA"/>
            </a:solidFill>
            <a:ln w="22225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2000" noProof="1">
                <a:latin typeface="Times New Roman" pitchFamily="18" charset="0"/>
              </a:endParaRPr>
            </a:p>
          </p:txBody>
        </p:sp>
        <p:sp>
          <p:nvSpPr>
            <p:cNvPr id="73" name="Line 45"/>
            <p:cNvSpPr>
              <a:spLocks noChangeShapeType="1"/>
            </p:cNvSpPr>
            <p:nvPr/>
          </p:nvSpPr>
          <p:spPr bwMode="auto">
            <a:xfrm flipH="1">
              <a:off x="3109620" y="3504565"/>
              <a:ext cx="0" cy="120269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74" name="Line 46"/>
            <p:cNvSpPr>
              <a:spLocks noChangeShapeType="1"/>
            </p:cNvSpPr>
            <p:nvPr/>
          </p:nvSpPr>
          <p:spPr bwMode="auto">
            <a:xfrm flipH="1">
              <a:off x="7395613" y="3504565"/>
              <a:ext cx="0" cy="120269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75" name="Line 47"/>
            <p:cNvSpPr>
              <a:spLocks noChangeShapeType="1"/>
            </p:cNvSpPr>
            <p:nvPr/>
          </p:nvSpPr>
          <p:spPr bwMode="auto">
            <a:xfrm flipV="1">
              <a:off x="5174774" y="4515292"/>
              <a:ext cx="437781" cy="146359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/>
            </a:p>
          </p:txBody>
        </p:sp>
        <p:grpSp>
          <p:nvGrpSpPr>
            <p:cNvPr id="76" name="组合 34831"/>
            <p:cNvGrpSpPr/>
            <p:nvPr/>
          </p:nvGrpSpPr>
          <p:grpSpPr>
            <a:xfrm flipH="1">
              <a:off x="6582592" y="4561957"/>
              <a:ext cx="89153" cy="285294"/>
              <a:chOff x="0" y="0"/>
              <a:chExt cx="75" cy="361"/>
            </a:xfrm>
          </p:grpSpPr>
          <p:sp>
            <p:nvSpPr>
              <p:cNvPr id="94" name="Line 52"/>
              <p:cNvSpPr>
                <a:spLocks noChangeShapeType="1"/>
              </p:cNvSpPr>
              <p:nvPr/>
            </p:nvSpPr>
            <p:spPr bwMode="auto">
              <a:xfrm flipH="1">
                <a:off x="0" y="86"/>
                <a:ext cx="0" cy="189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2000"/>
              </a:p>
            </p:txBody>
          </p:sp>
          <p:sp>
            <p:nvSpPr>
              <p:cNvPr id="95" name="Line 53"/>
              <p:cNvSpPr>
                <a:spLocks noChangeShapeType="1"/>
              </p:cNvSpPr>
              <p:nvPr/>
            </p:nvSpPr>
            <p:spPr bwMode="auto">
              <a:xfrm flipH="1">
                <a:off x="75" y="0"/>
                <a:ext cx="0" cy="361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 sz="2000"/>
              </a:p>
            </p:txBody>
          </p:sp>
        </p:grpSp>
        <p:sp>
          <p:nvSpPr>
            <p:cNvPr id="77" name="Line 54"/>
            <p:cNvSpPr>
              <a:spLocks noChangeShapeType="1"/>
            </p:cNvSpPr>
            <p:nvPr/>
          </p:nvSpPr>
          <p:spPr bwMode="auto">
            <a:xfrm>
              <a:off x="6682390" y="4703013"/>
              <a:ext cx="703909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78" name="Oval 55"/>
            <p:cNvSpPr>
              <a:spLocks noChangeArrowheads="1"/>
            </p:cNvSpPr>
            <p:nvPr/>
          </p:nvSpPr>
          <p:spPr bwMode="auto">
            <a:xfrm>
              <a:off x="5101589" y="4661651"/>
              <a:ext cx="95806" cy="76361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</a:endParaRPr>
            </a:p>
          </p:txBody>
        </p:sp>
        <p:sp>
          <p:nvSpPr>
            <p:cNvPr id="79" name="Line 56"/>
            <p:cNvSpPr>
              <a:spLocks noChangeShapeType="1"/>
            </p:cNvSpPr>
            <p:nvPr/>
          </p:nvSpPr>
          <p:spPr bwMode="auto">
            <a:xfrm>
              <a:off x="3094983" y="4703013"/>
              <a:ext cx="2003944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80" name="Line 57"/>
            <p:cNvSpPr>
              <a:spLocks noChangeShapeType="1"/>
            </p:cNvSpPr>
            <p:nvPr/>
          </p:nvSpPr>
          <p:spPr bwMode="auto">
            <a:xfrm>
              <a:off x="5475499" y="4703013"/>
              <a:ext cx="1097778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81" name="Rectangle 58"/>
            <p:cNvSpPr>
              <a:spLocks noChangeArrowheads="1"/>
            </p:cNvSpPr>
            <p:nvPr/>
          </p:nvSpPr>
          <p:spPr bwMode="auto">
            <a:xfrm>
              <a:off x="5041710" y="3111093"/>
              <a:ext cx="1941404" cy="849519"/>
            </a:xfrm>
            <a:prstGeom prst="rect">
              <a:avLst/>
            </a:prstGeom>
            <a:noFill/>
            <a:ln w="22225">
              <a:solidFill>
                <a:schemeClr val="tx1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</a:endParaRPr>
            </a:p>
          </p:txBody>
        </p:sp>
        <p:sp>
          <p:nvSpPr>
            <p:cNvPr id="82" name="Rectangle 59"/>
            <p:cNvSpPr>
              <a:spLocks noChangeArrowheads="1"/>
            </p:cNvSpPr>
            <p:nvPr/>
          </p:nvSpPr>
          <p:spPr bwMode="auto">
            <a:xfrm rot="10800000">
              <a:off x="5676425" y="3015641"/>
              <a:ext cx="670643" cy="215296"/>
            </a:xfrm>
            <a:prstGeom prst="rect">
              <a:avLst/>
            </a:prstGeom>
            <a:solidFill>
              <a:srgbClr val="FFFFFA"/>
            </a:solidFill>
            <a:ln w="22225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2000" noProof="1">
                <a:latin typeface="Times New Roman" pitchFamily="18" charset="0"/>
              </a:endParaRPr>
            </a:p>
          </p:txBody>
        </p:sp>
        <p:sp>
          <p:nvSpPr>
            <p:cNvPr id="83" name="Rectangle 60"/>
            <p:cNvSpPr>
              <a:spLocks noChangeArrowheads="1"/>
            </p:cNvSpPr>
            <p:nvPr/>
          </p:nvSpPr>
          <p:spPr bwMode="auto">
            <a:xfrm rot="10800000">
              <a:off x="5676425" y="3841828"/>
              <a:ext cx="670643" cy="215296"/>
            </a:xfrm>
            <a:prstGeom prst="rect">
              <a:avLst/>
            </a:prstGeom>
            <a:solidFill>
              <a:srgbClr val="FFFFFA"/>
            </a:solidFill>
            <a:ln w="22225">
              <a:solidFill>
                <a:schemeClr val="tx1"/>
              </a:solidFill>
              <a:miter lim="800000"/>
            </a:ln>
          </p:spPr>
          <p:txBody>
            <a:bodyPr rot="10800000"/>
            <a:lstStyle/>
            <a:p>
              <a:endParaRPr lang="zh-CN" altLang="en-US" sz="2000" noProof="1">
                <a:latin typeface="Times New Roman" pitchFamily="18" charset="0"/>
              </a:endParaRPr>
            </a:p>
          </p:txBody>
        </p:sp>
        <p:sp>
          <p:nvSpPr>
            <p:cNvPr id="84" name="Rectangle 61"/>
            <p:cNvSpPr>
              <a:spLocks noChangeArrowheads="1"/>
            </p:cNvSpPr>
            <p:nvPr/>
          </p:nvSpPr>
          <p:spPr bwMode="auto">
            <a:xfrm>
              <a:off x="3230708" y="3485017"/>
              <a:ext cx="353950" cy="4380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000" i="1" dirty="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</a:p>
          </p:txBody>
        </p:sp>
        <p:grpSp>
          <p:nvGrpSpPr>
            <p:cNvPr id="85" name="组合 34842"/>
            <p:cNvGrpSpPr/>
            <p:nvPr/>
          </p:nvGrpSpPr>
          <p:grpSpPr>
            <a:xfrm>
              <a:off x="3652521" y="4515292"/>
              <a:ext cx="514721" cy="460277"/>
              <a:chOff x="0" y="45"/>
              <a:chExt cx="382" cy="407"/>
            </a:xfrm>
          </p:grpSpPr>
          <p:sp>
            <p:nvSpPr>
              <p:cNvPr id="92" name="Oval 63"/>
              <p:cNvSpPr/>
              <p:nvPr/>
            </p:nvSpPr>
            <p:spPr>
              <a:xfrm>
                <a:off x="0" y="45"/>
                <a:ext cx="323" cy="407"/>
              </a:xfrm>
              <a:prstGeom prst="ellipse">
                <a:avLst/>
              </a:prstGeom>
              <a:solidFill>
                <a:schemeClr val="bg1"/>
              </a:solidFill>
              <a:ln w="222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/>
              <a:lstStyle/>
              <a:p>
                <a:endParaRPr lang="zh-CN" altLang="en-US" sz="2000" noProof="1">
                  <a:latin typeface="Times New Roman" pitchFamily="18" charset="0"/>
                </a:endParaRPr>
              </a:p>
            </p:txBody>
          </p:sp>
          <p:sp>
            <p:nvSpPr>
              <p:cNvPr id="93" name="Rectangle 64"/>
              <p:cNvSpPr>
                <a:spLocks noChangeArrowheads="1"/>
              </p:cNvSpPr>
              <p:nvPr/>
            </p:nvSpPr>
            <p:spPr bwMode="auto">
              <a:xfrm>
                <a:off x="34" y="45"/>
                <a:ext cx="348" cy="3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000" dirty="0">
                    <a:latin typeface="Times New Roman" pitchFamily="18" charset="0"/>
                    <a:ea typeface="黑体" pitchFamily="49" charset="-122"/>
                  </a:rPr>
                  <a:t>A</a:t>
                </a:r>
              </a:p>
            </p:txBody>
          </p:sp>
        </p:grpSp>
        <p:sp>
          <p:nvSpPr>
            <p:cNvPr id="86" name="Line 65"/>
            <p:cNvSpPr>
              <a:spLocks noChangeShapeType="1"/>
            </p:cNvSpPr>
            <p:nvPr/>
          </p:nvSpPr>
          <p:spPr bwMode="auto">
            <a:xfrm>
              <a:off x="6983114" y="3504565"/>
              <a:ext cx="403184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 sz="2000"/>
            </a:p>
          </p:txBody>
        </p:sp>
        <p:sp>
          <p:nvSpPr>
            <p:cNvPr id="87" name="Rectangle 66"/>
            <p:cNvSpPr>
              <a:spLocks noChangeArrowheads="1"/>
            </p:cNvSpPr>
            <p:nvPr/>
          </p:nvSpPr>
          <p:spPr bwMode="auto">
            <a:xfrm>
              <a:off x="3311877" y="2936098"/>
              <a:ext cx="1634026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i="1" dirty="0">
                  <a:solidFill>
                    <a:srgbClr val="000000"/>
                  </a:solidFill>
                  <a:latin typeface="Times New Roman" pitchFamily="18" charset="0"/>
                </a:rPr>
                <a:t>R </a:t>
              </a:r>
              <a:r>
                <a:rPr lang="en-US" altLang="zh-CN" sz="2000" dirty="0">
                  <a:solidFill>
                    <a:srgbClr val="000000"/>
                  </a:solidFill>
                  <a:latin typeface="Times New Roman" pitchFamily="18" charset="0"/>
                </a:rPr>
                <a:t>= 10 </a:t>
              </a:r>
              <a:r>
                <a:rPr lang="en-US" altLang="zh-CN" sz="2000" dirty="0">
                  <a:solidFill>
                    <a:srgbClr val="000000"/>
                  </a:solidFill>
                  <a:latin typeface="Times New Roman" pitchFamily="18" charset="0"/>
                  <a:ea typeface="隶书" pitchFamily="49" charset="-122"/>
                </a:rPr>
                <a:t>Ω</a:t>
              </a:r>
            </a:p>
          </p:txBody>
        </p:sp>
        <p:sp>
          <p:nvSpPr>
            <p:cNvPr id="88" name="Rectangle 67"/>
            <p:cNvSpPr>
              <a:spLocks noChangeArrowheads="1"/>
            </p:cNvSpPr>
            <p:nvPr/>
          </p:nvSpPr>
          <p:spPr bwMode="auto">
            <a:xfrm>
              <a:off x="5387676" y="2548989"/>
              <a:ext cx="2236807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i="1" dirty="0">
                  <a:solidFill>
                    <a:srgbClr val="000000"/>
                  </a:solidFill>
                  <a:latin typeface="Times New Roman" pitchFamily="18" charset="0"/>
                </a:rPr>
                <a:t>R </a:t>
              </a:r>
              <a:r>
                <a:rPr lang="en-US" altLang="zh-CN" sz="2000" dirty="0">
                  <a:solidFill>
                    <a:srgbClr val="000000"/>
                  </a:solidFill>
                  <a:latin typeface="Times New Roman" pitchFamily="18" charset="0"/>
                </a:rPr>
                <a:t>= 10</a:t>
              </a:r>
              <a:r>
                <a:rPr lang="en-US" altLang="zh-CN" sz="2000" dirty="0">
                  <a:solidFill>
                    <a:srgbClr val="000000"/>
                  </a:solidFill>
                  <a:latin typeface="Times New Roman" pitchFamily="18" charset="0"/>
                  <a:ea typeface="隶书" pitchFamily="49" charset="-122"/>
                </a:rPr>
                <a:t>Ω</a:t>
              </a:r>
            </a:p>
          </p:txBody>
        </p:sp>
        <p:sp>
          <p:nvSpPr>
            <p:cNvPr id="89" name="Rectangle 68"/>
            <p:cNvSpPr>
              <a:spLocks noChangeArrowheads="1"/>
            </p:cNvSpPr>
            <p:nvPr/>
          </p:nvSpPr>
          <p:spPr bwMode="auto">
            <a:xfrm>
              <a:off x="5415620" y="3987126"/>
              <a:ext cx="1407818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i="1" dirty="0">
                  <a:solidFill>
                    <a:srgbClr val="000000"/>
                  </a:solidFill>
                  <a:latin typeface="Times New Roman" pitchFamily="18" charset="0"/>
                </a:rPr>
                <a:t>R </a:t>
              </a:r>
              <a:r>
                <a:rPr lang="en-US" altLang="zh-CN" sz="2000" dirty="0">
                  <a:solidFill>
                    <a:srgbClr val="000000"/>
                  </a:solidFill>
                  <a:latin typeface="Times New Roman" pitchFamily="18" charset="0"/>
                </a:rPr>
                <a:t>=10</a:t>
              </a:r>
              <a:r>
                <a:rPr lang="en-US" altLang="zh-CN" sz="2000" dirty="0">
                  <a:solidFill>
                    <a:srgbClr val="000000"/>
                  </a:solidFill>
                  <a:latin typeface="Times New Roman" pitchFamily="18" charset="0"/>
                  <a:ea typeface="隶书" pitchFamily="49" charset="-122"/>
                </a:rPr>
                <a:t>Ω</a:t>
              </a:r>
            </a:p>
          </p:txBody>
        </p:sp>
        <p:sp>
          <p:nvSpPr>
            <p:cNvPr id="90" name="Rectangle 69"/>
            <p:cNvSpPr>
              <a:spLocks noChangeArrowheads="1"/>
            </p:cNvSpPr>
            <p:nvPr/>
          </p:nvSpPr>
          <p:spPr bwMode="auto">
            <a:xfrm>
              <a:off x="5342435" y="3545940"/>
              <a:ext cx="463063" cy="4380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 i="1" dirty="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r>
                <a:rPr lang="en-US" altLang="zh-CN" sz="2000" baseline="-25000" dirty="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91" name="Rectangle 70"/>
            <p:cNvSpPr>
              <a:spLocks noChangeArrowheads="1"/>
            </p:cNvSpPr>
            <p:nvPr/>
          </p:nvSpPr>
          <p:spPr bwMode="auto">
            <a:xfrm>
              <a:off x="6913921" y="2774891"/>
              <a:ext cx="352620" cy="4380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endParaRPr lang="zh-CN" altLang="en-US" sz="2000" i="1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97" name="Oval 55"/>
            <p:cNvSpPr>
              <a:spLocks noChangeArrowheads="1"/>
            </p:cNvSpPr>
            <p:nvPr/>
          </p:nvSpPr>
          <p:spPr bwMode="auto">
            <a:xfrm>
              <a:off x="4984493" y="3456061"/>
              <a:ext cx="95806" cy="76361"/>
            </a:xfrm>
            <a:prstGeom prst="ellipse">
              <a:avLst/>
            </a:prstGeom>
            <a:solidFill>
              <a:schemeClr val="tx1"/>
            </a:solidFill>
            <a:ln w="222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</a:endParaRPr>
            </a:p>
          </p:txBody>
        </p:sp>
        <p:sp>
          <p:nvSpPr>
            <p:cNvPr id="98" name="Oval 55"/>
            <p:cNvSpPr>
              <a:spLocks noChangeArrowheads="1"/>
            </p:cNvSpPr>
            <p:nvPr/>
          </p:nvSpPr>
          <p:spPr bwMode="auto">
            <a:xfrm>
              <a:off x="6936216" y="3471687"/>
              <a:ext cx="95806" cy="76361"/>
            </a:xfrm>
            <a:prstGeom prst="ellipse">
              <a:avLst/>
            </a:prstGeom>
            <a:solidFill>
              <a:schemeClr val="tx1"/>
            </a:solidFill>
            <a:ln w="222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 sz="2000">
                <a:latin typeface="Times New Roman" pitchFamily="18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35573" y="3613358"/>
            <a:ext cx="3425488" cy="2752445"/>
            <a:chOff x="8066256" y="2274526"/>
            <a:chExt cx="3425488" cy="275244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66256" y="2274526"/>
              <a:ext cx="3425488" cy="275244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478756" y="4661651"/>
              <a:ext cx="457200" cy="257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694169" y="4658456"/>
              <a:ext cx="457200" cy="257175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0690412" y="2975298"/>
              <a:ext cx="326186" cy="237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endPara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4111028" y="3144143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电路图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4077281" y="6310140"/>
            <a:ext cx="1526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实验器材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7302036" y="2029880"/>
            <a:ext cx="3641169" cy="461665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保持电阻、通电时间相同</a:t>
            </a:r>
          </a:p>
        </p:txBody>
      </p:sp>
      <p:sp>
        <p:nvSpPr>
          <p:cNvPr id="65" name="矩形 64"/>
          <p:cNvSpPr/>
          <p:nvPr/>
        </p:nvSpPr>
        <p:spPr>
          <a:xfrm>
            <a:off x="7302036" y="1498554"/>
            <a:ext cx="1846599" cy="461665"/>
          </a:xfrm>
          <a:prstGeom prst="rect">
            <a:avLst/>
          </a:prstGeom>
          <a:noFill/>
          <a:ln w="50800" cmpd="thickThin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控制变量法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7302036" y="4730495"/>
            <a:ext cx="4168305" cy="461665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观察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U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型管中液面高度的变化</a:t>
            </a:r>
          </a:p>
        </p:txBody>
      </p:sp>
      <p:sp>
        <p:nvSpPr>
          <p:cNvPr id="100" name="矩形 99"/>
          <p:cNvSpPr/>
          <p:nvPr/>
        </p:nvSpPr>
        <p:spPr>
          <a:xfrm>
            <a:off x="7356162" y="4070288"/>
            <a:ext cx="1174178" cy="461665"/>
          </a:xfrm>
          <a:prstGeom prst="rect">
            <a:avLst/>
          </a:prstGeom>
          <a:noFill/>
          <a:ln w="50800" cmpd="thickThin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转换法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194177" y="5504845"/>
            <a:ext cx="48409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注意：右侧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U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型管中液面高度的变化是由右侧密封在容器内的电阻丝引起的。</a:t>
            </a:r>
          </a:p>
          <a:p>
            <a:endParaRPr lang="zh-CN" altLang="en-US" dirty="0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4838598" y="5437245"/>
            <a:ext cx="2355579" cy="29782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5885915" y="5807082"/>
            <a:ext cx="1164207" cy="19020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任意多边形 104"/>
          <p:cNvSpPr/>
          <p:nvPr/>
        </p:nvSpPr>
        <p:spPr>
          <a:xfrm>
            <a:off x="8693509" y="301110"/>
            <a:ext cx="858221" cy="524989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" name="组合 100"/>
          <p:cNvGrpSpPr/>
          <p:nvPr/>
        </p:nvGrpSpPr>
        <p:grpSpPr>
          <a:xfrm>
            <a:off x="98897" y="1571920"/>
            <a:ext cx="1572904" cy="658425"/>
            <a:chOff x="118542" y="795531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15262" y="3240568"/>
            <a:ext cx="1572904" cy="658425"/>
            <a:chOff x="3142451" y="548680"/>
            <a:chExt cx="1572904" cy="658425"/>
          </a:xfrm>
        </p:grpSpPr>
        <p:pic>
          <p:nvPicPr>
            <p:cNvPr id="106" name="图片 10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7" name="文本框 10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0" name="文本框 10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3" name="文本框 1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6" name="文本框 1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118" name="图片 11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9" name="文本框 1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2" name="文本框 1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76411" y="2403421"/>
            <a:ext cx="1572904" cy="658425"/>
            <a:chOff x="118542" y="795531"/>
            <a:chExt cx="1572904" cy="658425"/>
          </a:xfrm>
        </p:grpSpPr>
        <p:pic>
          <p:nvPicPr>
            <p:cNvPr id="124" name="图片 12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25" name="文本框 12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89858" y="1579404"/>
            <a:ext cx="1572904" cy="658425"/>
            <a:chOff x="3142451" y="548680"/>
            <a:chExt cx="1572904" cy="658425"/>
          </a:xfrm>
        </p:grpSpPr>
        <p:pic>
          <p:nvPicPr>
            <p:cNvPr id="127" name="图片 12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8" name="文本框 1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676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2" grpId="0"/>
      <p:bldP spid="63" grpId="0"/>
      <p:bldP spid="64" grpId="0" animBg="1"/>
      <p:bldP spid="65" grpId="0" animBg="1"/>
      <p:bldP spid="99" grpId="0" animBg="1"/>
      <p:bldP spid="100" grpId="0" animBg="1"/>
      <p:bldP spid="7" grpId="0"/>
      <p:bldP spid="10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矩形 20"/>
          <p:cNvSpPr>
            <a:spLocks noChangeAspect="1"/>
          </p:cNvSpPr>
          <p:nvPr/>
        </p:nvSpPr>
        <p:spPr>
          <a:xfrm flipH="1">
            <a:off x="2829910" y="372703"/>
            <a:ext cx="2226183" cy="484889"/>
          </a:xfrm>
          <a:prstGeom prst="roundRect">
            <a:avLst>
              <a:gd name="adj" fmla="val 18873"/>
            </a:avLst>
          </a:prstGeom>
          <a:noFill/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2791059" y="341994"/>
            <a:ext cx="2026521" cy="609524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rtlCol="0" anchor="ctr" anchorCtr="1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zh-CN" altLang="en-US" sz="2800" b="1" noProof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 进行实验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98897" y="1571920"/>
            <a:ext cx="1572904" cy="914569"/>
            <a:chOff x="118542" y="795531"/>
            <a:chExt cx="1572904" cy="914569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3" name="文本框 42"/>
            <p:cNvSpPr txBox="1"/>
            <p:nvPr/>
          </p:nvSpPr>
          <p:spPr>
            <a:xfrm>
              <a:off x="190550" y="879103"/>
              <a:ext cx="1461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  <a:p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15262" y="3240568"/>
            <a:ext cx="1572904" cy="658425"/>
            <a:chOff x="3142451" y="548680"/>
            <a:chExt cx="1572904" cy="65842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1" name="文本框 6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00135" y="1570859"/>
            <a:ext cx="1572904" cy="658425"/>
            <a:chOff x="3142451" y="548680"/>
            <a:chExt cx="1572904" cy="658425"/>
          </a:xfrm>
        </p:grpSpPr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4" name="文本框 6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7137" y="2401906"/>
            <a:ext cx="1572904" cy="914569"/>
            <a:chOff x="118542" y="795531"/>
            <a:chExt cx="1572904" cy="914569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190550" y="879103"/>
              <a:ext cx="1461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  <a:p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4" name="圆角矩形 33"/>
          <p:cNvSpPr>
            <a:spLocks noChangeAspect="1"/>
          </p:cNvSpPr>
          <p:nvPr/>
        </p:nvSpPr>
        <p:spPr>
          <a:xfrm flipH="1">
            <a:off x="2413052" y="5026037"/>
            <a:ext cx="3207818" cy="484889"/>
          </a:xfrm>
          <a:prstGeom prst="roundRect">
            <a:avLst>
              <a:gd name="adj" fmla="val 18873"/>
            </a:avLst>
          </a:prstGeom>
          <a:noFill/>
          <a:ln w="285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413052" y="4767421"/>
            <a:ext cx="2920116" cy="609398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rtlCol="0" anchor="ctr" anchorCtr="1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zh-CN" altLang="en-US" sz="2800" b="1" noProof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实验结论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831" y="5262647"/>
            <a:ext cx="9100169" cy="1379758"/>
          </a:xfrm>
          <a:prstGeom prst="rect">
            <a:avLst/>
          </a:prstGeom>
        </p:spPr>
      </p:pic>
      <p:pic>
        <p:nvPicPr>
          <p:cNvPr id="3" name="1实验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873110" y="946440"/>
            <a:ext cx="5892351" cy="3314447"/>
          </a:xfrm>
          <a:prstGeom prst="rect">
            <a:avLst/>
          </a:prstGeom>
        </p:spPr>
      </p:pic>
      <p:sp>
        <p:nvSpPr>
          <p:cNvPr id="38" name="TextBox 5"/>
          <p:cNvSpPr>
            <a:spLocks noChangeArrowheads="1"/>
          </p:cNvSpPr>
          <p:nvPr/>
        </p:nvSpPr>
        <p:spPr bwMode="auto">
          <a:xfrm>
            <a:off x="3406874" y="5312102"/>
            <a:ext cx="8136904" cy="1260913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</a:ln>
        </p:spPr>
        <p:txBody>
          <a:bodyPr wrap="square" lIns="90170" tIns="46990" rIns="90170" bIns="469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 在电阻相同、通电时间相同的情况下，通过一个电阻的电流越大，这个电阻产生的热量越多。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537882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  <p:bldLst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336" y="4304822"/>
            <a:ext cx="9003501" cy="2126951"/>
          </a:xfrm>
          <a:prstGeom prst="rect">
            <a:avLst/>
          </a:prstGeom>
        </p:spPr>
      </p:pic>
      <p:sp>
        <p:nvSpPr>
          <p:cNvPr id="58" name="TextBox 5"/>
          <p:cNvSpPr>
            <a:spLocks noChangeArrowheads="1"/>
          </p:cNvSpPr>
          <p:nvPr/>
        </p:nvSpPr>
        <p:spPr bwMode="auto">
          <a:xfrm>
            <a:off x="2983634" y="4722485"/>
            <a:ext cx="8136904" cy="1260913"/>
          </a:xfrm>
          <a:prstGeom prst="roundRect">
            <a:avLst>
              <a:gd name="adj" fmla="val 16667"/>
            </a:avLst>
          </a:prstGeom>
          <a:noFill/>
          <a:ln w="28575">
            <a:noFill/>
            <a:round/>
          </a:ln>
        </p:spPr>
        <p:txBody>
          <a:bodyPr wrap="square" lIns="90170" tIns="46990" rIns="90170" bIns="4699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 在电流相同、电阻相同的情况下，通电时间越长，这个电阻产生的热量越多。</a:t>
            </a:r>
            <a:endParaRPr lang="zh-CN" altLang="en-US" sz="2400" dirty="0"/>
          </a:p>
        </p:txBody>
      </p:sp>
      <p:grpSp>
        <p:nvGrpSpPr>
          <p:cNvPr id="45" name="组合 44"/>
          <p:cNvGrpSpPr/>
          <p:nvPr/>
        </p:nvGrpSpPr>
        <p:grpSpPr>
          <a:xfrm>
            <a:off x="98897" y="1571920"/>
            <a:ext cx="1572904" cy="914569"/>
            <a:chOff x="118542" y="795531"/>
            <a:chExt cx="1572904" cy="914569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190550" y="879103"/>
              <a:ext cx="1461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  <a:p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5262" y="3240568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5" name="文本框 7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8" name="文本框 7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100135" y="1570859"/>
            <a:ext cx="1572904" cy="658425"/>
            <a:chOff x="3142451" y="548680"/>
            <a:chExt cx="1572904" cy="658425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7137" y="2401906"/>
            <a:ext cx="1572904" cy="914569"/>
            <a:chOff x="118542" y="795531"/>
            <a:chExt cx="1572904" cy="914569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190550" y="879103"/>
              <a:ext cx="146161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  <a:p>
              <a:endParaRPr lang="zh-CN" alt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2791059" y="342057"/>
            <a:ext cx="8598600" cy="609398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rtlCol="0" anchor="ctr" anchorCtr="1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zh-CN" altLang="en-US" sz="2800" b="1" noProof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进行实验：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电流通过导体产生热量与通电时间的关系</a:t>
            </a:r>
            <a:endParaRPr kumimoji="1" lang="zh-CN" altLang="en-US" sz="2800" b="1" noProof="1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2" name="R实验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804319" y="903385"/>
            <a:ext cx="5589494" cy="3144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040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5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5224716" y="3244677"/>
            <a:ext cx="1582694" cy="625684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2712244" y="3229286"/>
            <a:ext cx="935585" cy="625684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051419" y="2565034"/>
            <a:ext cx="2219828" cy="625684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428591" y="1915852"/>
            <a:ext cx="1087010" cy="625684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3154949" y="963070"/>
            <a:ext cx="2859641" cy="643937"/>
            <a:chOff x="3043238" y="545045"/>
            <a:chExt cx="2859641" cy="643937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组合 43"/>
            <p:cNvGrpSpPr/>
            <p:nvPr/>
          </p:nvGrpSpPr>
          <p:grpSpPr>
            <a:xfrm>
              <a:off x="3043238" y="545045"/>
              <a:ext cx="2859641" cy="567189"/>
              <a:chOff x="3345379" y="667983"/>
              <a:chExt cx="2192557" cy="434877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3358904" y="667983"/>
                <a:ext cx="2179032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Shape 2258"/>
              <p:cNvSpPr/>
              <p:nvPr/>
            </p:nvSpPr>
            <p:spPr>
              <a:xfrm flipH="1">
                <a:off x="3345379" y="950495"/>
                <a:ext cx="38981" cy="38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3526514" y="573528"/>
              <a:ext cx="2218483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lvl="0"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Arial"/>
                </a:rPr>
                <a:t>焦耳定律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64" name="Rectangle 10"/>
          <p:cNvSpPr>
            <a:spLocks noChangeArrowheads="1"/>
          </p:cNvSpPr>
          <p:nvPr/>
        </p:nvSpPr>
        <p:spPr bwMode="auto">
          <a:xfrm>
            <a:off x="2712245" y="1862214"/>
            <a:ext cx="5735865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内容：</a:t>
            </a: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电流通过导体产生的热量跟电流的二次方成正比，跟导体的电阻成正比，跟通电时间成正比。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4057" y="1045234"/>
            <a:ext cx="2441471" cy="2892569"/>
          </a:xfrm>
          <a:prstGeom prst="rect">
            <a:avLst/>
          </a:prstGeom>
        </p:spPr>
      </p:pic>
      <p:sp>
        <p:nvSpPr>
          <p:cNvPr id="45" name="Shape 2248"/>
          <p:cNvSpPr/>
          <p:nvPr/>
        </p:nvSpPr>
        <p:spPr>
          <a:xfrm flipH="1">
            <a:off x="2870252" y="767929"/>
            <a:ext cx="899143" cy="89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26BA5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46" name="Shape 25434"/>
          <p:cNvSpPr/>
          <p:nvPr/>
        </p:nvSpPr>
        <p:spPr>
          <a:xfrm>
            <a:off x="3051419" y="931494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50" name="Rectangle 10"/>
          <p:cNvSpPr>
            <a:spLocks noChangeArrowheads="1"/>
          </p:cNvSpPr>
          <p:nvPr/>
        </p:nvSpPr>
        <p:spPr bwMode="auto">
          <a:xfrm>
            <a:off x="2825545" y="4883492"/>
            <a:ext cx="5337175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noProof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单位：</a:t>
            </a:r>
          </a:p>
        </p:txBody>
      </p:sp>
      <p:sp>
        <p:nvSpPr>
          <p:cNvPr id="56" name="任意多边形 55"/>
          <p:cNvSpPr/>
          <p:nvPr/>
        </p:nvSpPr>
        <p:spPr>
          <a:xfrm>
            <a:off x="5663602" y="2665010"/>
            <a:ext cx="790985" cy="536238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>
            <a:off x="3806731" y="3318732"/>
            <a:ext cx="786858" cy="536238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任意多边形 57"/>
          <p:cNvSpPr/>
          <p:nvPr/>
        </p:nvSpPr>
        <p:spPr>
          <a:xfrm>
            <a:off x="7040895" y="3253733"/>
            <a:ext cx="879422" cy="616627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圆角矩形 58"/>
          <p:cNvSpPr>
            <a:spLocks noChangeArrowheads="1"/>
          </p:cNvSpPr>
          <p:nvPr/>
        </p:nvSpPr>
        <p:spPr bwMode="auto">
          <a:xfrm>
            <a:off x="2784206" y="3870455"/>
            <a:ext cx="1971054" cy="1096621"/>
          </a:xfrm>
          <a:prstGeom prst="roundRect">
            <a:avLst>
              <a:gd name="adj" fmla="val 11380"/>
            </a:avLst>
          </a:prstGeom>
          <a:noFill/>
          <a:ln w="19050" algn="ctr">
            <a:noFill/>
            <a:round/>
            <a:headEnd/>
            <a:tailEnd/>
          </a:ln>
          <a:effectLst/>
        </p:spPr>
        <p:txBody>
          <a:bodyPr rIns="18000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kumimoji="1" lang="en-US" altLang="zh-CN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kumimoji="1" lang="zh-CN" altLang="en-US" sz="2800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公式：</a:t>
            </a:r>
            <a:endParaRPr kumimoji="1" lang="en-US" altLang="zh-CN" sz="2800" dirty="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4735017" y="3866970"/>
            <a:ext cx="3017592" cy="962988"/>
            <a:chOff x="4846411" y="2558363"/>
            <a:chExt cx="2081280" cy="962988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846411" y="2558363"/>
              <a:ext cx="1952149" cy="962988"/>
            </a:xfrm>
            <a:prstGeom prst="rect">
              <a:avLst/>
            </a:prstGeom>
          </p:spPr>
        </p:pic>
        <p:sp>
          <p:nvSpPr>
            <p:cNvPr id="66" name="矩形 65"/>
            <p:cNvSpPr/>
            <p:nvPr/>
          </p:nvSpPr>
          <p:spPr>
            <a:xfrm>
              <a:off x="4952397" y="2801910"/>
              <a:ext cx="197529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600" b="1" i="1" kern="100" dirty="0">
                  <a:effectLst>
                    <a:glow>
                      <a:srgbClr val="76B0BF"/>
                    </a:glow>
                    <a:innerShdw blurRad="63500" dist="50800">
                      <a:prstClr val="black"/>
                    </a:innerShdw>
                  </a:effectLst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3600" b="1" i="1" noProof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Q </a:t>
              </a:r>
              <a:r>
                <a:rPr lang="en-US" altLang="zh-CN" sz="3600" b="1" noProof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=</a:t>
              </a:r>
              <a:r>
                <a:rPr lang="en-US" altLang="zh-CN" sz="3600" b="1" i="1" noProof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I</a:t>
              </a:r>
              <a:r>
                <a:rPr lang="en-US" altLang="zh-CN" sz="3600" b="1" baseline="30000" noProof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  <a:r>
                <a:rPr lang="en-US" altLang="zh-CN" sz="3600" b="1" i="1" noProof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Rt</a:t>
              </a:r>
              <a:endParaRPr lang="zh-CN" altLang="en-US" sz="3600" b="1" i="1" kern="100" dirty="0">
                <a:effectLst>
                  <a:glow>
                    <a:srgbClr val="76B0BF"/>
                  </a:glow>
                  <a:innerShdw blurRad="63500" dist="50800">
                    <a:prstClr val="black"/>
                  </a:inn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366873" y="4601713"/>
            <a:ext cx="720372" cy="975568"/>
            <a:chOff x="6478267" y="2917725"/>
            <a:chExt cx="720372" cy="975568"/>
          </a:xfrm>
        </p:grpSpPr>
        <p:sp>
          <p:nvSpPr>
            <p:cNvPr id="68" name="矩形 67"/>
            <p:cNvSpPr/>
            <p:nvPr/>
          </p:nvSpPr>
          <p:spPr>
            <a:xfrm>
              <a:off x="6685357" y="3261582"/>
              <a:ext cx="513282" cy="63171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1" lang="en-US" altLang="zh-CN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Ω</a:t>
              </a:r>
              <a:endParaRPr kumimoji="1" lang="zh-CN" alt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267" y="2917725"/>
              <a:ext cx="456176" cy="504062"/>
            </a:xfrm>
            <a:prstGeom prst="rect">
              <a:avLst/>
            </a:prstGeom>
          </p:spPr>
        </p:pic>
      </p:grpSp>
      <p:grpSp>
        <p:nvGrpSpPr>
          <p:cNvPr id="70" name="组合 69"/>
          <p:cNvGrpSpPr/>
          <p:nvPr/>
        </p:nvGrpSpPr>
        <p:grpSpPr>
          <a:xfrm>
            <a:off x="4553943" y="4621426"/>
            <a:ext cx="710780" cy="1040998"/>
            <a:chOff x="4665337" y="2937438"/>
            <a:chExt cx="710780" cy="1040998"/>
          </a:xfrm>
        </p:grpSpPr>
        <p:sp>
          <p:nvSpPr>
            <p:cNvPr id="75" name="矩形 74"/>
            <p:cNvSpPr/>
            <p:nvPr/>
          </p:nvSpPr>
          <p:spPr>
            <a:xfrm>
              <a:off x="4665337" y="3393661"/>
              <a:ext cx="433281" cy="58477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kumimoji="1" lang="en-US" altLang="zh-CN" sz="32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J</a:t>
              </a:r>
              <a:endParaRPr lang="zh-CN" altLang="en-US" dirty="0"/>
            </a:p>
          </p:txBody>
        </p:sp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8" cstate="print">
              <a:lum bright="-18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919941" y="2937438"/>
              <a:ext cx="456176" cy="504062"/>
            </a:xfrm>
            <a:prstGeom prst="rect">
              <a:avLst/>
            </a:prstGeom>
          </p:spPr>
        </p:pic>
      </p:grpSp>
      <p:grpSp>
        <p:nvGrpSpPr>
          <p:cNvPr id="77" name="组合 76"/>
          <p:cNvGrpSpPr/>
          <p:nvPr/>
        </p:nvGrpSpPr>
        <p:grpSpPr>
          <a:xfrm>
            <a:off x="5388655" y="4601713"/>
            <a:ext cx="688141" cy="1046688"/>
            <a:chOff x="5469197" y="2917725"/>
            <a:chExt cx="688141" cy="1046688"/>
          </a:xfrm>
        </p:grpSpPr>
        <p:sp>
          <p:nvSpPr>
            <p:cNvPr id="78" name="矩形 77"/>
            <p:cNvSpPr/>
            <p:nvPr/>
          </p:nvSpPr>
          <p:spPr>
            <a:xfrm>
              <a:off x="5469197" y="3332702"/>
              <a:ext cx="481222" cy="631711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lvl="0">
                <a:lnSpc>
                  <a:spcPct val="120000"/>
                </a:lnSpc>
              </a:pPr>
              <a:r>
                <a:rPr kumimoji="1" lang="en-US" altLang="zh-CN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A</a:t>
              </a:r>
            </a:p>
          </p:txBody>
        </p:sp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5701162" y="2917725"/>
              <a:ext cx="456176" cy="504062"/>
            </a:xfrm>
            <a:prstGeom prst="rect">
              <a:avLst/>
            </a:prstGeom>
          </p:spPr>
        </p:pic>
      </p:grpSp>
      <p:grpSp>
        <p:nvGrpSpPr>
          <p:cNvPr id="81" name="组合 80"/>
          <p:cNvGrpSpPr/>
          <p:nvPr/>
        </p:nvGrpSpPr>
        <p:grpSpPr>
          <a:xfrm rot="-60000">
            <a:off x="4370991" y="5567291"/>
            <a:ext cx="3675016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8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778031" y="4419390"/>
            <a:ext cx="1075429" cy="1157888"/>
            <a:chOff x="6478267" y="2917725"/>
            <a:chExt cx="563012" cy="775971"/>
          </a:xfrm>
        </p:grpSpPr>
        <p:sp>
          <p:nvSpPr>
            <p:cNvPr id="85" name="矩形 84"/>
            <p:cNvSpPr/>
            <p:nvPr/>
          </p:nvSpPr>
          <p:spPr>
            <a:xfrm>
              <a:off x="6860681" y="3270348"/>
              <a:ext cx="180598" cy="423348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kumimoji="1" lang="en-US" altLang="zh-CN" sz="3200" b="1" dirty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s</a:t>
              </a:r>
              <a:endParaRPr kumimoji="1" lang="zh-CN" altLang="en-US" sz="3200" b="1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267" y="2917725"/>
              <a:ext cx="456176" cy="504062"/>
            </a:xfrm>
            <a:prstGeom prst="rect">
              <a:avLst/>
            </a:prstGeom>
          </p:spPr>
        </p:pic>
      </p:grpSp>
      <p:grpSp>
        <p:nvGrpSpPr>
          <p:cNvPr id="114" name="组合 113"/>
          <p:cNvGrpSpPr/>
          <p:nvPr/>
        </p:nvGrpSpPr>
        <p:grpSpPr>
          <a:xfrm>
            <a:off x="98897" y="1571920"/>
            <a:ext cx="1572904" cy="658425"/>
            <a:chOff x="118542" y="795531"/>
            <a:chExt cx="1572904" cy="658425"/>
          </a:xfrm>
        </p:grpSpPr>
        <p:pic>
          <p:nvPicPr>
            <p:cNvPr id="115" name="图片 114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16" name="文本框 11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15262" y="3240568"/>
            <a:ext cx="1572904" cy="658425"/>
            <a:chOff x="3142451" y="548680"/>
            <a:chExt cx="1572904" cy="658425"/>
          </a:xfrm>
        </p:grpSpPr>
        <p:pic>
          <p:nvPicPr>
            <p:cNvPr id="118" name="图片 117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9" name="文本框 1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121" name="图片 12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2" name="文本框 1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124" name="图片 123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5" name="文本框 12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127" name="图片 126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28" name="文本框 12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130" name="图片 129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1" name="文本框 13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133" name="图片 132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4" name="文本框 13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972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6" grpId="0" animBg="1"/>
      <p:bldP spid="57" grpId="0" animBg="1"/>
      <p:bldP spid="58" grpId="0" animBg="1"/>
      <p:bldP spid="5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3605867" y="1457371"/>
            <a:ext cx="7778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 b="1">
              <a:latin typeface="Times New Roman" pitchFamily="18" charset="0"/>
            </a:endParaRPr>
          </a:p>
        </p:txBody>
      </p:sp>
      <p:sp>
        <p:nvSpPr>
          <p:cNvPr id="45" name="文本框 44"/>
          <p:cNvSpPr txBox="1">
            <a:spLocks noChangeArrowheads="1"/>
          </p:cNvSpPr>
          <p:nvPr/>
        </p:nvSpPr>
        <p:spPr bwMode="auto">
          <a:xfrm>
            <a:off x="2933515" y="957999"/>
            <a:ext cx="8270875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例题：一根</a:t>
            </a:r>
            <a:r>
              <a:rPr lang="en-US" altLang="zh-CN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60Ω </a:t>
            </a:r>
            <a:r>
              <a:rPr lang="zh-CN" altLang="en-US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的电阻丝接在</a:t>
            </a:r>
            <a:r>
              <a:rPr lang="en-US" altLang="zh-CN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36V</a:t>
            </a:r>
            <a:r>
              <a:rPr lang="zh-CN" altLang="en-US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的电源上，在</a:t>
            </a:r>
            <a:r>
              <a:rPr lang="en-US" altLang="zh-CN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5</a:t>
            </a:r>
            <a:r>
              <a:rPr lang="zh-CN" altLang="en-US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分钟内共产生多少热量？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3994804" y="2722441"/>
            <a:ext cx="4581290" cy="953762"/>
            <a:chOff x="1450" y="5367"/>
            <a:chExt cx="7215" cy="2007"/>
          </a:xfrm>
        </p:grpSpPr>
        <p:sp>
          <p:nvSpPr>
            <p:cNvPr id="50" name="文本框 14340"/>
            <p:cNvSpPr txBox="1">
              <a:spLocks noChangeArrowheads="1"/>
            </p:cNvSpPr>
            <p:nvPr/>
          </p:nvSpPr>
          <p:spPr bwMode="auto">
            <a:xfrm>
              <a:off x="1450" y="5750"/>
              <a:ext cx="1422" cy="11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latin typeface="Times New Roman" panose="02020603050405020304" pitchFamily="18" charset="0"/>
                  <a:ea typeface="黑体" pitchFamily="49" charset="-122"/>
                  <a:cs typeface="Times New Roman" panose="02020603050405020304" pitchFamily="18" charset="0"/>
                </a:rPr>
                <a:t>解：</a:t>
              </a:r>
            </a:p>
          </p:txBody>
        </p:sp>
        <p:grpSp>
          <p:nvGrpSpPr>
            <p:cNvPr id="51" name="Group 4"/>
            <p:cNvGrpSpPr/>
            <p:nvPr/>
          </p:nvGrpSpPr>
          <p:grpSpPr>
            <a:xfrm>
              <a:off x="2622" y="5367"/>
              <a:ext cx="1880" cy="2007"/>
              <a:chOff x="6" y="0"/>
              <a:chExt cx="779" cy="849"/>
            </a:xfrm>
          </p:grpSpPr>
          <p:sp>
            <p:nvSpPr>
              <p:cNvPr id="59" name="Rectangle 6"/>
              <p:cNvSpPr>
                <a:spLocks noChangeArrowheads="1"/>
              </p:cNvSpPr>
              <p:nvPr/>
            </p:nvSpPr>
            <p:spPr bwMode="auto">
              <a:xfrm>
                <a:off x="6" y="187"/>
                <a:ext cx="580" cy="46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i="1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800" b="1" dirty="0">
                    <a:latin typeface="Times New Roman" pitchFamily="18" charset="0"/>
                    <a:ea typeface="黑体" pitchFamily="49" charset="-122"/>
                    <a:cs typeface="Times New Roman" panose="02020603050405020304" pitchFamily="18" charset="0"/>
                  </a:rPr>
                  <a:t> =   </a:t>
                </a:r>
              </a:p>
            </p:txBody>
          </p:sp>
          <p:grpSp>
            <p:nvGrpSpPr>
              <p:cNvPr id="60" name="Group 6"/>
              <p:cNvGrpSpPr/>
              <p:nvPr/>
            </p:nvGrpSpPr>
            <p:grpSpPr>
              <a:xfrm>
                <a:off x="387" y="0"/>
                <a:ext cx="398" cy="849"/>
                <a:chOff x="0" y="0"/>
                <a:chExt cx="398" cy="849"/>
              </a:xfrm>
            </p:grpSpPr>
            <p:sp>
              <p:nvSpPr>
                <p:cNvPr id="61" name="Rectangle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398" cy="849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800" b="1" i="1" dirty="0">
                      <a:latin typeface="Times New Roman" pitchFamily="18" charset="0"/>
                      <a:ea typeface="黑体" pitchFamily="49" charset="-122"/>
                      <a:cs typeface="Times New Roman" panose="02020603050405020304" pitchFamily="18" charset="0"/>
                    </a:rPr>
                    <a:t>U</a:t>
                  </a:r>
                </a:p>
                <a:p>
                  <a:pPr algn="ctr"/>
                  <a:r>
                    <a:rPr lang="en-US" altLang="zh-CN" sz="2800" b="1" i="1" dirty="0">
                      <a:latin typeface="Times New Roman" pitchFamily="18" charset="0"/>
                      <a:ea typeface="黑体" pitchFamily="49" charset="-122"/>
                      <a:cs typeface="Times New Roman" panose="02020603050405020304" pitchFamily="18" charset="0"/>
                    </a:rPr>
                    <a:t>R</a:t>
                  </a:r>
                </a:p>
              </p:txBody>
            </p:sp>
            <p:sp>
              <p:nvSpPr>
                <p:cNvPr id="62" name="Line 8"/>
                <p:cNvSpPr>
                  <a:spLocks noChangeShapeType="1"/>
                </p:cNvSpPr>
                <p:nvPr/>
              </p:nvSpPr>
              <p:spPr bwMode="auto">
                <a:xfrm>
                  <a:off x="63" y="387"/>
                  <a:ext cx="272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52" name="Group 4"/>
            <p:cNvGrpSpPr/>
            <p:nvPr/>
          </p:nvGrpSpPr>
          <p:grpSpPr>
            <a:xfrm>
              <a:off x="4397" y="5367"/>
              <a:ext cx="1962" cy="2007"/>
              <a:chOff x="124" y="0"/>
              <a:chExt cx="813" cy="849"/>
            </a:xfrm>
          </p:grpSpPr>
          <p:sp>
            <p:nvSpPr>
              <p:cNvPr id="55" name="Rectangle 6"/>
              <p:cNvSpPr>
                <a:spLocks noChangeArrowheads="1"/>
              </p:cNvSpPr>
              <p:nvPr/>
            </p:nvSpPr>
            <p:spPr bwMode="auto">
              <a:xfrm>
                <a:off x="124" y="175"/>
                <a:ext cx="430" cy="46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dirty="0">
                    <a:latin typeface="Times New Roman" panose="02020603050405020304" pitchFamily="18" charset="0"/>
                    <a:ea typeface="黑体" pitchFamily="49" charset="-122"/>
                    <a:cs typeface="Times New Roman" panose="02020603050405020304" pitchFamily="18" charset="0"/>
                  </a:rPr>
                  <a:t>=   </a:t>
                </a:r>
              </a:p>
            </p:txBody>
          </p:sp>
          <p:grpSp>
            <p:nvGrpSpPr>
              <p:cNvPr id="56" name="Group 6"/>
              <p:cNvGrpSpPr/>
              <p:nvPr/>
            </p:nvGrpSpPr>
            <p:grpSpPr>
              <a:xfrm>
                <a:off x="387" y="0"/>
                <a:ext cx="550" cy="849"/>
                <a:chOff x="0" y="0"/>
                <a:chExt cx="550" cy="849"/>
              </a:xfrm>
            </p:grpSpPr>
            <p:sp>
              <p:nvSpPr>
                <p:cNvPr id="57" name="Rectangle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50" cy="849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altLang="zh-CN" sz="2800" b="1" dirty="0">
                      <a:latin typeface="Times New Roman" pitchFamily="18" charset="0"/>
                      <a:ea typeface="黑体" pitchFamily="49" charset="-122"/>
                      <a:cs typeface="Times New Roman" panose="02020603050405020304" pitchFamily="18" charset="0"/>
                    </a:rPr>
                    <a:t>36V</a:t>
                  </a:r>
                </a:p>
                <a:p>
                  <a:pPr algn="ctr"/>
                  <a:r>
                    <a:rPr lang="en-US" altLang="zh-CN" sz="2800" b="1" dirty="0">
                      <a:latin typeface="Times New Roman" pitchFamily="18" charset="0"/>
                      <a:ea typeface="黑体" pitchFamily="49" charset="-122"/>
                      <a:cs typeface="Times New Roman" panose="02020603050405020304" pitchFamily="18" charset="0"/>
                    </a:rPr>
                    <a:t>60Ω</a:t>
                  </a:r>
                </a:p>
              </p:txBody>
            </p:sp>
            <p:sp>
              <p:nvSpPr>
                <p:cNvPr id="58" name="Line 8"/>
                <p:cNvSpPr>
                  <a:spLocks noChangeShapeType="1"/>
                </p:cNvSpPr>
                <p:nvPr/>
              </p:nvSpPr>
              <p:spPr bwMode="auto">
                <a:xfrm>
                  <a:off x="63" y="387"/>
                  <a:ext cx="442" cy="0"/>
                </a:xfrm>
                <a:prstGeom prst="line">
                  <a:avLst/>
                </a:prstGeom>
                <a:noFill/>
                <a:ln w="15875">
                  <a:solidFill>
                    <a:schemeClr val="tx1"/>
                  </a:solidFill>
                  <a:round/>
                </a:ln>
              </p:spPr>
              <p:txBody>
                <a:bodyPr/>
                <a:lstStyle/>
                <a:p>
                  <a:endParaRPr lang="zh-CN" altLang="en-US" sz="28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53" name="Rectangle 6"/>
            <p:cNvSpPr>
              <a:spLocks noChangeArrowheads="1"/>
            </p:cNvSpPr>
            <p:nvPr/>
          </p:nvSpPr>
          <p:spPr bwMode="auto">
            <a:xfrm>
              <a:off x="6542" y="5810"/>
              <a:ext cx="2123" cy="110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ea typeface="黑体" pitchFamily="49" charset="-122"/>
                  <a:cs typeface="Times New Roman" panose="02020603050405020304" pitchFamily="18" charset="0"/>
                </a:rPr>
                <a:t>=0.6A   </a:t>
              </a:r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5340034" y="1088425"/>
            <a:ext cx="864120" cy="560769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任意多边形 41"/>
          <p:cNvSpPr/>
          <p:nvPr/>
        </p:nvSpPr>
        <p:spPr>
          <a:xfrm>
            <a:off x="2933515" y="1714316"/>
            <a:ext cx="864120" cy="560769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8144034" y="1106018"/>
            <a:ext cx="864120" cy="560769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4" name="组合 43"/>
          <p:cNvGrpSpPr/>
          <p:nvPr/>
        </p:nvGrpSpPr>
        <p:grpSpPr>
          <a:xfrm rot="-60000">
            <a:off x="5340380" y="2266984"/>
            <a:ext cx="1260000" cy="50514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46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47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67" name="Rectangle 6"/>
          <p:cNvSpPr>
            <a:spLocks noChangeArrowheads="1"/>
          </p:cNvSpPr>
          <p:nvPr/>
        </p:nvSpPr>
        <p:spPr bwMode="auto">
          <a:xfrm>
            <a:off x="4657394" y="4314576"/>
            <a:ext cx="5939485" cy="5232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 dirty="0">
                <a:latin typeface="Times New Roman" pitchFamily="18" charset="0"/>
                <a:ea typeface="黑体" pitchFamily="49" charset="-122"/>
              </a:rPr>
              <a:t>Q</a:t>
            </a: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800" b="1" i="1" dirty="0">
                <a:latin typeface="Times New Roman" pitchFamily="18" charset="0"/>
                <a:ea typeface="黑体" pitchFamily="49" charset="-122"/>
              </a:rPr>
              <a:t>I</a:t>
            </a:r>
            <a:r>
              <a:rPr lang="en-US" altLang="zh-CN" sz="2800" b="1" baseline="30000" dirty="0">
                <a:latin typeface="Times New Roman" pitchFamily="18" charset="0"/>
                <a:ea typeface="黑体" pitchFamily="49" charset="-122"/>
              </a:rPr>
              <a:t>2</a:t>
            </a:r>
            <a:r>
              <a:rPr lang="en-US" altLang="zh-CN" sz="2800" b="1" i="1" dirty="0">
                <a:latin typeface="Times New Roman" pitchFamily="18" charset="0"/>
                <a:ea typeface="黑体" pitchFamily="49" charset="-122"/>
              </a:rPr>
              <a:t>Rt</a:t>
            </a: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=(0.6A)</a:t>
            </a:r>
            <a:r>
              <a:rPr lang="en-US" altLang="zh-CN" sz="2800" b="1" baseline="30000" dirty="0">
                <a:latin typeface="Times New Roman" pitchFamily="18" charset="0"/>
                <a:ea typeface="黑体" pitchFamily="49" charset="-122"/>
              </a:rPr>
              <a:t>2</a:t>
            </a: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×60Ω×300s=6480J   </a:t>
            </a:r>
          </a:p>
        </p:txBody>
      </p:sp>
      <p:sp>
        <p:nvSpPr>
          <p:cNvPr id="77" name="Rectangle 6"/>
          <p:cNvSpPr>
            <a:spLocks noChangeArrowheads="1"/>
          </p:cNvSpPr>
          <p:nvPr/>
        </p:nvSpPr>
        <p:spPr bwMode="auto">
          <a:xfrm>
            <a:off x="4657394" y="3639953"/>
            <a:ext cx="251062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i="1" dirty="0">
                <a:latin typeface="Times New Roman" pitchFamily="18" charset="0"/>
                <a:ea typeface="黑体" pitchFamily="49" charset="-122"/>
              </a:rPr>
              <a:t>t</a:t>
            </a:r>
            <a:r>
              <a:rPr lang="en-US" altLang="zh-CN" sz="2800" b="1" dirty="0">
                <a:latin typeface="Times New Roman" pitchFamily="18" charset="0"/>
                <a:ea typeface="黑体" pitchFamily="49" charset="-122"/>
              </a:rPr>
              <a:t> = 5min=300s  </a:t>
            </a:r>
          </a:p>
        </p:txBody>
      </p:sp>
      <p:grpSp>
        <p:nvGrpSpPr>
          <p:cNvPr id="79" name="组合 78"/>
          <p:cNvGrpSpPr/>
          <p:nvPr/>
        </p:nvGrpSpPr>
        <p:grpSpPr>
          <a:xfrm>
            <a:off x="98897" y="1571920"/>
            <a:ext cx="1572904" cy="658425"/>
            <a:chOff x="118542" y="795531"/>
            <a:chExt cx="1572904" cy="658425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81" name="文本框 80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115262" y="3240568"/>
            <a:ext cx="1572904" cy="658425"/>
            <a:chOff x="3142451" y="548680"/>
            <a:chExt cx="1572904" cy="658425"/>
          </a:xfrm>
        </p:grpSpPr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4" name="文本框 8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86" name="图片 8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7" name="文本框 8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92" name="图片 9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3" name="文本框 9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6" name="文本框 9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98" name="图片 9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9" name="文本框 9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035145" y="5206412"/>
            <a:ext cx="61308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答：</a:t>
            </a:r>
            <a:r>
              <a:rPr lang="en-US" altLang="zh-CN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5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分钟内共产生</a:t>
            </a:r>
            <a:r>
              <a:rPr lang="en-US" altLang="zh-CN" sz="2800" b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6480J</a:t>
            </a:r>
            <a:r>
              <a:rPr lang="zh-CN" altLang="en-US" sz="28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热量</a:t>
            </a:r>
          </a:p>
        </p:txBody>
      </p:sp>
    </p:spTree>
    <p:extLst>
      <p:ext uri="{BB962C8B-B14F-4D97-AF65-F5344CB8AC3E}">
        <p14:creationId xmlns:p14="http://schemas.microsoft.com/office/powerpoint/2010/main" val="1536037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43" grpId="0" animBg="1"/>
      <p:bldP spid="67" grpId="0"/>
      <p:bldP spid="77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203907" y="3693577"/>
            <a:ext cx="1504333" cy="625684"/>
          </a:xfrm>
          <a:prstGeom prst="rect">
            <a:avLst/>
          </a:prstGeom>
        </p:spPr>
      </p:pic>
      <p:grpSp>
        <p:nvGrpSpPr>
          <p:cNvPr id="89" name="组合 88"/>
          <p:cNvGrpSpPr/>
          <p:nvPr/>
        </p:nvGrpSpPr>
        <p:grpSpPr>
          <a:xfrm>
            <a:off x="2827654" y="884313"/>
            <a:ext cx="2739428" cy="1076905"/>
            <a:chOff x="2445" y="4439"/>
            <a:chExt cx="5062" cy="3629"/>
          </a:xfrm>
          <a:noFill/>
        </p:grpSpPr>
        <p:sp>
          <p:nvSpPr>
            <p:cNvPr id="90" name="圆角矩形 89"/>
            <p:cNvSpPr>
              <a:spLocks noChangeAspect="1"/>
            </p:cNvSpPr>
            <p:nvPr/>
          </p:nvSpPr>
          <p:spPr>
            <a:xfrm flipH="1">
              <a:off x="2445" y="5436"/>
              <a:ext cx="5062" cy="1634"/>
            </a:xfrm>
            <a:prstGeom prst="roundRect">
              <a:avLst>
                <a:gd name="adj" fmla="val 18873"/>
              </a:avLst>
            </a:prstGeom>
            <a:grpFill/>
            <a:ln w="285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2672" y="4439"/>
              <a:ext cx="4608" cy="3629"/>
            </a:xfrm>
            <a:prstGeom prst="rect">
              <a:avLst/>
            </a:prstGeom>
            <a:grpFill/>
            <a:effectLst>
              <a:softEdge rad="63500"/>
            </a:effectLst>
          </p:spPr>
          <p:txBody>
            <a:bodyPr wrap="square" rtlCol="0" anchor="ctr" anchorCtr="1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kumimoji="1" lang="zh-CN" altLang="en-US" sz="2800" b="1" noProof="1">
                  <a:solidFill>
                    <a:srgbClr val="026BA5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归纳与小结</a:t>
              </a:r>
            </a:p>
          </p:txBody>
        </p:sp>
      </p:grpSp>
      <p:sp>
        <p:nvSpPr>
          <p:cNvPr id="92" name="文本框 91"/>
          <p:cNvSpPr txBox="1">
            <a:spLocks noChangeArrowheads="1"/>
          </p:cNvSpPr>
          <p:nvPr/>
        </p:nvSpPr>
        <p:spPr bwMode="auto">
          <a:xfrm>
            <a:off x="3223262" y="3141899"/>
            <a:ext cx="7467600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Times New Roman" pitchFamily="18" charset="0"/>
                <a:ea typeface="黑体" pitchFamily="49" charset="-122"/>
              </a:rPr>
              <a:t>非纯电阻电路：</a:t>
            </a:r>
            <a:r>
              <a:rPr lang="en-US" altLang="zh-CN" sz="2600" b="1" i="1" dirty="0">
                <a:latin typeface="Times New Roman" pitchFamily="18" charset="0"/>
                <a:ea typeface="黑体" pitchFamily="49" charset="-122"/>
              </a:rPr>
              <a:t>W</a:t>
            </a:r>
            <a:r>
              <a:rPr lang="zh-CN" altLang="en-US" sz="2600" b="1" baseline="-25000" dirty="0">
                <a:latin typeface="Times New Roman" pitchFamily="18" charset="0"/>
                <a:ea typeface="黑体" pitchFamily="49" charset="-122"/>
              </a:rPr>
              <a:t>总</a:t>
            </a:r>
            <a:r>
              <a:rPr lang="zh-CN" altLang="en-US" sz="2600" b="1" dirty="0">
                <a:latin typeface="Times New Roman" pitchFamily="18" charset="0"/>
                <a:ea typeface="黑体" pitchFamily="49" charset="-122"/>
              </a:rPr>
              <a:t>＞</a:t>
            </a:r>
            <a:r>
              <a:rPr lang="en-US" altLang="zh-CN" sz="2600" b="1" i="1" dirty="0">
                <a:latin typeface="Times New Roman" pitchFamily="18" charset="0"/>
                <a:ea typeface="黑体" pitchFamily="49" charset="-122"/>
              </a:rPr>
              <a:t>Q  </a:t>
            </a:r>
            <a:r>
              <a:rPr lang="en-US" altLang="zh-CN" sz="2600" b="1" dirty="0">
                <a:latin typeface="Times New Roman" pitchFamily="18" charset="0"/>
                <a:ea typeface="黑体" pitchFamily="49" charset="-122"/>
              </a:rPr>
              <a:t>(</a:t>
            </a:r>
            <a:r>
              <a:rPr lang="en-US" altLang="zh-CN" sz="2600" b="1" i="1" dirty="0">
                <a:latin typeface="Times New Roman" pitchFamily="18" charset="0"/>
                <a:ea typeface="黑体" pitchFamily="49" charset="-122"/>
              </a:rPr>
              <a:t>W</a:t>
            </a:r>
            <a:r>
              <a:rPr lang="zh-CN" altLang="en-US" sz="2600" b="1" baseline="-25000" dirty="0">
                <a:latin typeface="Times New Roman" pitchFamily="18" charset="0"/>
                <a:ea typeface="黑体" pitchFamily="49" charset="-122"/>
              </a:rPr>
              <a:t>总</a:t>
            </a:r>
            <a:r>
              <a:rPr lang="zh-CN" altLang="en-US" sz="2600" b="1" dirty="0">
                <a:latin typeface="Times New Roman" pitchFamily="18" charset="0"/>
                <a:ea typeface="黑体" pitchFamily="49" charset="-122"/>
              </a:rPr>
              <a:t>＝</a:t>
            </a:r>
            <a:r>
              <a:rPr lang="en-US" altLang="zh-CN" sz="2600" b="1" i="1" dirty="0" err="1">
                <a:latin typeface="Times New Roman" pitchFamily="18" charset="0"/>
                <a:ea typeface="黑体" pitchFamily="49" charset="-122"/>
              </a:rPr>
              <a:t>UIt</a:t>
            </a:r>
            <a:r>
              <a:rPr lang="en-US" altLang="zh-CN" sz="2600" b="1" i="1" dirty="0"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600" b="1" dirty="0"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600" b="1" i="1" dirty="0">
                <a:latin typeface="Times New Roman" pitchFamily="18" charset="0"/>
                <a:ea typeface="黑体" pitchFamily="49" charset="-122"/>
              </a:rPr>
              <a:t>W</a:t>
            </a:r>
            <a:r>
              <a:rPr lang="zh-CN" altLang="en-US" sz="2600" b="1" baseline="-25000" dirty="0">
                <a:latin typeface="Times New Roman" pitchFamily="18" charset="0"/>
                <a:ea typeface="黑体" pitchFamily="49" charset="-122"/>
              </a:rPr>
              <a:t>外</a:t>
            </a:r>
            <a:r>
              <a:rPr lang="zh-CN" altLang="en-US" sz="2600" b="1" dirty="0">
                <a:latin typeface="Times New Roman" pitchFamily="18" charset="0"/>
                <a:ea typeface="黑体" pitchFamily="49" charset="-122"/>
              </a:rPr>
              <a:t>＋</a:t>
            </a:r>
            <a:r>
              <a:rPr lang="en-US" altLang="zh-CN" sz="2600" b="1" i="1" dirty="0">
                <a:latin typeface="Times New Roman" pitchFamily="18" charset="0"/>
                <a:ea typeface="黑体" pitchFamily="49" charset="-122"/>
              </a:rPr>
              <a:t>Q</a:t>
            </a:r>
            <a:r>
              <a:rPr lang="en-US" altLang="zh-CN" sz="2600" b="1" dirty="0">
                <a:latin typeface="Times New Roman" pitchFamily="18" charset="0"/>
                <a:ea typeface="黑体" pitchFamily="49" charset="-122"/>
              </a:rPr>
              <a:t>)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295270" y="2154886"/>
            <a:ext cx="7395592" cy="833281"/>
            <a:chOff x="3295270" y="2154886"/>
            <a:chExt cx="7395592" cy="833281"/>
          </a:xfrm>
        </p:grpSpPr>
        <p:sp>
          <p:nvSpPr>
            <p:cNvPr id="101" name="文本框 11266"/>
            <p:cNvSpPr txBox="1">
              <a:spLocks noChangeArrowheads="1"/>
            </p:cNvSpPr>
            <p:nvPr/>
          </p:nvSpPr>
          <p:spPr bwMode="auto">
            <a:xfrm>
              <a:off x="3295270" y="2266069"/>
              <a:ext cx="739559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chemeClr val="tx1"/>
                  </a:solidFill>
                  <a:latin typeface="Times New Roman" pitchFamily="18" charset="0"/>
                  <a:ea typeface="黑体" pitchFamily="49" charset="-122"/>
                </a:rPr>
                <a:t>纯电阻电路：</a:t>
              </a:r>
              <a:r>
                <a:rPr lang="en-US" altLang="zh-CN" sz="2600" b="1" i="1" dirty="0">
                  <a:solidFill>
                    <a:schemeClr val="tx1"/>
                  </a:solidFill>
                  <a:latin typeface="Times New Roman" pitchFamily="18" charset="0"/>
                  <a:ea typeface="黑体" pitchFamily="49" charset="-122"/>
                </a:rPr>
                <a:t>W</a:t>
              </a:r>
              <a:r>
                <a:rPr lang="zh-CN" altLang="en-US" sz="2600" b="1" baseline="-25000" dirty="0">
                  <a:solidFill>
                    <a:schemeClr val="tx1"/>
                  </a:solidFill>
                  <a:latin typeface="Times New Roman" pitchFamily="18" charset="0"/>
                  <a:ea typeface="黑体" pitchFamily="49" charset="-122"/>
                </a:rPr>
                <a:t>总</a:t>
              </a:r>
              <a:r>
                <a:rPr lang="en-US" altLang="zh-CN" sz="2600" b="1" dirty="0">
                  <a:solidFill>
                    <a:schemeClr val="tx1"/>
                  </a:solidFill>
                  <a:latin typeface="Times New Roman" pitchFamily="18" charset="0"/>
                  <a:ea typeface="黑体" pitchFamily="49" charset="-122"/>
                </a:rPr>
                <a:t>=</a:t>
              </a:r>
              <a:r>
                <a:rPr lang="en-US" altLang="zh-CN" sz="2600" b="1" i="1" dirty="0">
                  <a:solidFill>
                    <a:schemeClr val="tx1"/>
                  </a:solidFill>
                  <a:latin typeface="Times New Roman" pitchFamily="18" charset="0"/>
                  <a:ea typeface="黑体" pitchFamily="49" charset="-122"/>
                </a:rPr>
                <a:t>Q</a:t>
              </a:r>
              <a:r>
                <a:rPr lang="en-US" altLang="zh-CN" sz="2600" b="1" dirty="0">
                  <a:solidFill>
                    <a:schemeClr val="tx1"/>
                  </a:solidFill>
                  <a:latin typeface="Times New Roman" pitchFamily="18" charset="0"/>
                  <a:ea typeface="黑体" pitchFamily="49" charset="-122"/>
                </a:rPr>
                <a:t>=</a:t>
              </a:r>
              <a:r>
                <a:rPr lang="en-US" altLang="zh-CN" sz="2600" b="1" i="1" dirty="0">
                  <a:solidFill>
                    <a:schemeClr val="tx1"/>
                  </a:solidFill>
                  <a:latin typeface="Times New Roman" pitchFamily="18" charset="0"/>
                  <a:ea typeface="黑体" pitchFamily="49" charset="-122"/>
                </a:rPr>
                <a:t>Pt</a:t>
              </a:r>
              <a:r>
                <a:rPr lang="en-US" altLang="zh-CN" sz="2600" b="1" dirty="0">
                  <a:solidFill>
                    <a:schemeClr val="tx1"/>
                  </a:solidFill>
                  <a:latin typeface="Times New Roman" pitchFamily="18" charset="0"/>
                  <a:ea typeface="黑体" pitchFamily="49" charset="-122"/>
                </a:rPr>
                <a:t>=</a:t>
              </a:r>
              <a:r>
                <a:rPr lang="en-US" altLang="zh-CN" sz="2600" b="1" i="1" dirty="0" err="1">
                  <a:solidFill>
                    <a:schemeClr val="tx1"/>
                  </a:solidFill>
                  <a:latin typeface="Times New Roman" pitchFamily="18" charset="0"/>
                  <a:ea typeface="黑体" pitchFamily="49" charset="-122"/>
                </a:rPr>
                <a:t>UIt</a:t>
              </a:r>
              <a:r>
                <a:rPr lang="en-US" altLang="zh-CN" sz="2600" b="1" dirty="0">
                  <a:solidFill>
                    <a:schemeClr val="tx1"/>
                  </a:solidFill>
                  <a:latin typeface="Times New Roman" pitchFamily="18" charset="0"/>
                  <a:ea typeface="黑体" pitchFamily="49" charset="-122"/>
                </a:rPr>
                <a:t>=       </a:t>
              </a:r>
              <a:r>
                <a:rPr lang="en-US" altLang="zh-CN" sz="2800" b="1" i="1" dirty="0">
                  <a:solidFill>
                    <a:schemeClr val="tx1"/>
                  </a:solidFill>
                  <a:latin typeface="Times New Roman" pitchFamily="18" charset="0"/>
                  <a:ea typeface="黑体" pitchFamily="49" charset="-122"/>
                </a:rPr>
                <a:t>t</a:t>
              </a:r>
              <a:r>
                <a:rPr lang="en-US" altLang="zh-CN" sz="2600" b="1" dirty="0">
                  <a:solidFill>
                    <a:schemeClr val="tx1"/>
                  </a:solidFill>
                  <a:latin typeface="Times New Roman" pitchFamily="18" charset="0"/>
                  <a:ea typeface="黑体" pitchFamily="49" charset="-122"/>
                </a:rPr>
                <a:t>=</a:t>
              </a:r>
              <a:r>
                <a:rPr lang="en-US" altLang="zh-CN" sz="2600" b="1" i="1" dirty="0">
                  <a:solidFill>
                    <a:schemeClr val="tx1"/>
                  </a:solidFill>
                  <a:latin typeface="Times New Roman" pitchFamily="18" charset="0"/>
                  <a:ea typeface="黑体" pitchFamily="49" charset="-122"/>
                </a:rPr>
                <a:t>I</a:t>
              </a:r>
              <a:r>
                <a:rPr lang="en-US" altLang="zh-CN" sz="2600" b="1" i="1" baseline="30000" dirty="0">
                  <a:solidFill>
                    <a:schemeClr val="tx1"/>
                  </a:solidFill>
                  <a:latin typeface="Times New Roman" pitchFamily="18" charset="0"/>
                  <a:ea typeface="黑体" pitchFamily="49" charset="-122"/>
                </a:rPr>
                <a:t>2</a:t>
              </a:r>
              <a:r>
                <a:rPr lang="en-US" altLang="zh-CN" sz="2600" b="1" i="1" dirty="0">
                  <a:solidFill>
                    <a:schemeClr val="tx1"/>
                  </a:solidFill>
                  <a:latin typeface="Times New Roman" pitchFamily="18" charset="0"/>
                  <a:ea typeface="黑体" pitchFamily="49" charset="-122"/>
                </a:rPr>
                <a:t>Rt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505440" y="2154886"/>
              <a:ext cx="636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CN" sz="2400" b="1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7532260" y="2526502"/>
              <a:ext cx="636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zh-CN" altLang="en-US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7532260" y="2567098"/>
              <a:ext cx="43030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/>
          <p:cNvGrpSpPr/>
          <p:nvPr/>
        </p:nvGrpSpPr>
        <p:grpSpPr>
          <a:xfrm>
            <a:off x="2491315" y="4266548"/>
            <a:ext cx="9003501" cy="2126951"/>
            <a:chOff x="2574698" y="3810529"/>
            <a:chExt cx="9003501" cy="2126951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74698" y="3810529"/>
              <a:ext cx="9003501" cy="2126951"/>
            </a:xfrm>
            <a:prstGeom prst="rect">
              <a:avLst/>
            </a:prstGeom>
          </p:spPr>
        </p:pic>
        <p:grpSp>
          <p:nvGrpSpPr>
            <p:cNvPr id="93" name="组合 92"/>
            <p:cNvGrpSpPr/>
            <p:nvPr/>
          </p:nvGrpSpPr>
          <p:grpSpPr>
            <a:xfrm>
              <a:off x="3041024" y="4136833"/>
              <a:ext cx="8070850" cy="1259508"/>
              <a:chOff x="845" y="5032"/>
              <a:chExt cx="12710" cy="2202"/>
            </a:xfrm>
            <a:noFill/>
          </p:grpSpPr>
          <p:sp>
            <p:nvSpPr>
              <p:cNvPr id="94" name="矩形 11268"/>
              <p:cNvSpPr>
                <a:spLocks noChangeArrowheads="1"/>
              </p:cNvSpPr>
              <p:nvPr/>
            </p:nvSpPr>
            <p:spPr bwMode="auto">
              <a:xfrm>
                <a:off x="845" y="5032"/>
                <a:ext cx="12710" cy="2179"/>
              </a:xfrm>
              <a:prstGeom prst="rect">
                <a:avLst/>
              </a:prstGeom>
              <a:grpFill/>
              <a:ln w="38100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altLang="zh-CN" sz="2600" dirty="0">
                    <a:solidFill>
                      <a:schemeClr val="tx1"/>
                    </a:solidFill>
                    <a:latin typeface="Times New Roman" pitchFamily="18" charset="0"/>
                    <a:ea typeface="黑体" pitchFamily="49" charset="-122"/>
                  </a:rPr>
                  <a:t>        </a:t>
                </a:r>
                <a:r>
                  <a:rPr lang="zh-CN" altLang="en-US" sz="2400" dirty="0">
                    <a:solidFill>
                      <a:schemeClr val="tx1"/>
                    </a:solidFill>
                    <a:latin typeface="Times New Roman" pitchFamily="18" charset="0"/>
                    <a:ea typeface="黑体" pitchFamily="49" charset="-122"/>
                  </a:rPr>
                  <a:t>焦耳定律适用于任何用电器的热量计算，对只存在电</a:t>
                </a:r>
                <a:endParaRPr lang="en-US" altLang="zh-CN" sz="2400" dirty="0">
                  <a:latin typeface="Times New Roman" pitchFamily="18" charset="0"/>
                  <a:ea typeface="黑体" pitchFamily="49" charset="-122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2400" dirty="0">
                    <a:solidFill>
                      <a:schemeClr val="tx1"/>
                    </a:solidFill>
                    <a:latin typeface="Times New Roman" pitchFamily="18" charset="0"/>
                    <a:ea typeface="黑体" pitchFamily="49" charset="-122"/>
                  </a:rPr>
                  <a:t>流热效应的电路也可用</a:t>
                </a:r>
                <a:r>
                  <a:rPr lang="en-US" altLang="zh-CN" sz="2400" b="1" i="1" dirty="0">
                    <a:solidFill>
                      <a:schemeClr val="tx1"/>
                    </a:solidFill>
                    <a:latin typeface="Times New Roman" pitchFamily="18" charset="0"/>
                    <a:ea typeface="黑体" pitchFamily="49" charset="-122"/>
                  </a:rPr>
                  <a:t>Q 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itchFamily="18" charset="0"/>
                    <a:ea typeface="黑体" pitchFamily="49" charset="-122"/>
                  </a:rPr>
                  <a:t>=</a:t>
                </a:r>
                <a:r>
                  <a:rPr lang="en-US" altLang="zh-CN" sz="2400" b="1" i="1" dirty="0">
                    <a:solidFill>
                      <a:schemeClr val="tx1"/>
                    </a:solidFill>
                    <a:latin typeface="Times New Roman" pitchFamily="18" charset="0"/>
                    <a:ea typeface="黑体" pitchFamily="49" charset="-122"/>
                  </a:rPr>
                  <a:t>W 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itchFamily="18" charset="0"/>
                    <a:ea typeface="黑体" pitchFamily="49" charset="-122"/>
                  </a:rPr>
                  <a:t>= </a:t>
                </a:r>
                <a:r>
                  <a:rPr lang="en-US" altLang="zh-CN" sz="2400" b="1" i="1" dirty="0" err="1">
                    <a:solidFill>
                      <a:schemeClr val="tx1"/>
                    </a:solidFill>
                    <a:latin typeface="Times New Roman" pitchFamily="18" charset="0"/>
                    <a:ea typeface="黑体" pitchFamily="49" charset="-122"/>
                  </a:rPr>
                  <a:t>UIt</a:t>
                </a:r>
                <a:r>
                  <a:rPr lang="en-US" altLang="zh-CN" sz="2400" b="1" i="1" dirty="0">
                    <a:solidFill>
                      <a:schemeClr val="tx1"/>
                    </a:solidFill>
                    <a:latin typeface="Times New Roman" pitchFamily="18" charset="0"/>
                    <a:ea typeface="黑体" pitchFamily="49" charset="-122"/>
                  </a:rPr>
                  <a:t> 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itchFamily="18" charset="0"/>
                    <a:ea typeface="黑体" pitchFamily="49" charset="-122"/>
                  </a:rPr>
                  <a:t>= </a:t>
                </a:r>
                <a:r>
                  <a:rPr lang="en-US" altLang="zh-CN" sz="2400" b="1" i="1" dirty="0">
                    <a:solidFill>
                      <a:schemeClr val="tx1"/>
                    </a:solidFill>
                    <a:latin typeface="Times New Roman" pitchFamily="18" charset="0"/>
                    <a:ea typeface="黑体" pitchFamily="49" charset="-122"/>
                  </a:rPr>
                  <a:t>Pt </a:t>
                </a:r>
                <a:r>
                  <a:rPr lang="en-US" altLang="zh-CN" sz="2400" b="1" dirty="0">
                    <a:solidFill>
                      <a:schemeClr val="tx1"/>
                    </a:solidFill>
                    <a:latin typeface="Times New Roman" pitchFamily="18" charset="0"/>
                    <a:ea typeface="黑体" pitchFamily="49" charset="-122"/>
                  </a:rPr>
                  <a:t>=       </a:t>
                </a:r>
                <a:r>
                  <a:rPr lang="en-US" altLang="zh-CN" sz="2400" b="1" i="1" dirty="0">
                    <a:solidFill>
                      <a:schemeClr val="tx1"/>
                    </a:solidFill>
                    <a:latin typeface="Times New Roman" pitchFamily="18" charset="0"/>
                    <a:ea typeface="黑体" pitchFamily="49" charset="-122"/>
                  </a:rPr>
                  <a:t>t   </a:t>
                </a:r>
                <a:r>
                  <a:rPr lang="zh-CN" altLang="en-US" sz="2400" dirty="0">
                    <a:solidFill>
                      <a:schemeClr val="tx1"/>
                    </a:solidFill>
                    <a:latin typeface="Times New Roman" pitchFamily="18" charset="0"/>
                    <a:ea typeface="黑体" pitchFamily="49" charset="-122"/>
                  </a:rPr>
                  <a:t>来计算热量。</a:t>
                </a:r>
              </a:p>
            </p:txBody>
          </p:sp>
          <p:sp>
            <p:nvSpPr>
              <p:cNvPr id="97" name="文本框 4"/>
              <p:cNvSpPr txBox="1">
                <a:spLocks noChangeArrowheads="1"/>
              </p:cNvSpPr>
              <p:nvPr/>
            </p:nvSpPr>
            <p:spPr bwMode="auto">
              <a:xfrm>
                <a:off x="10153" y="6427"/>
                <a:ext cx="444" cy="807"/>
              </a:xfrm>
              <a:prstGeom prst="rect">
                <a:avLst/>
              </a:prstGeom>
              <a:grp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endParaRPr lang="en-US" altLang="zh-CN" sz="2400" b="1" i="1" dirty="0">
                  <a:latin typeface="Times New Roman" pitchFamily="18" charset="0"/>
                </a:endParaRP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8549651" y="4677763"/>
              <a:ext cx="636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r>
                <a:rPr lang="en-US" altLang="zh-CN" sz="2400" b="1" baseline="30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576471" y="5049379"/>
              <a:ext cx="636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zh-CN" altLang="en-US" sz="2400" b="1" baseline="30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8576471" y="5089975"/>
              <a:ext cx="43030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98897" y="1571920"/>
            <a:ext cx="1572904" cy="658425"/>
            <a:chOff x="118542" y="795531"/>
            <a:chExt cx="1572904" cy="658425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8" name="文本框 4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5262" y="3240568"/>
            <a:ext cx="1572904" cy="658425"/>
            <a:chOff x="3142451" y="548680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sp>
        <p:nvSpPr>
          <p:cNvPr id="67" name="文本框 11266"/>
          <p:cNvSpPr txBox="1">
            <a:spLocks noChangeArrowheads="1"/>
          </p:cNvSpPr>
          <p:nvPr/>
        </p:nvSpPr>
        <p:spPr bwMode="auto">
          <a:xfrm>
            <a:off x="5351929" y="3774105"/>
            <a:ext cx="3356312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Times New Roman" pitchFamily="18" charset="0"/>
                <a:ea typeface="黑体" pitchFamily="49" charset="-122"/>
              </a:rPr>
              <a:t>电热的计算：</a:t>
            </a:r>
            <a:r>
              <a:rPr lang="en-US" altLang="zh-CN" sz="2600" b="1" i="1" dirty="0">
                <a:latin typeface="Times New Roman" pitchFamily="18" charset="0"/>
                <a:ea typeface="黑体" pitchFamily="49" charset="-122"/>
              </a:rPr>
              <a:t>Q</a:t>
            </a:r>
            <a:r>
              <a:rPr lang="en-US" altLang="zh-CN" sz="2600" b="1" dirty="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=</a:t>
            </a:r>
            <a:r>
              <a:rPr lang="en-US" altLang="zh-CN" sz="2600" b="1" i="1" dirty="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I</a:t>
            </a:r>
            <a:r>
              <a:rPr lang="en-US" altLang="zh-CN" sz="2600" b="1" i="1" baseline="30000" dirty="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2</a:t>
            </a:r>
            <a:r>
              <a:rPr lang="en-US" altLang="zh-CN" sz="2600" b="1" i="1" dirty="0">
                <a:solidFill>
                  <a:schemeClr val="tx1"/>
                </a:solidFill>
                <a:latin typeface="Times New Roman" pitchFamily="18" charset="0"/>
                <a:ea typeface="黑体" pitchFamily="49" charset="-122"/>
              </a:rPr>
              <a:t>Rt</a:t>
            </a:r>
          </a:p>
        </p:txBody>
      </p:sp>
    </p:spTree>
    <p:extLst>
      <p:ext uri="{BB962C8B-B14F-4D97-AF65-F5344CB8AC3E}">
        <p14:creationId xmlns:p14="http://schemas.microsoft.com/office/powerpoint/2010/main" val="393512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6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101161" y="600369"/>
            <a:ext cx="3880157" cy="641845"/>
            <a:chOff x="3043238" y="547137"/>
            <a:chExt cx="3880157" cy="641845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组合 41"/>
            <p:cNvGrpSpPr/>
            <p:nvPr/>
          </p:nvGrpSpPr>
          <p:grpSpPr>
            <a:xfrm>
              <a:off x="3043238" y="547137"/>
              <a:ext cx="3880157" cy="567189"/>
              <a:chOff x="3345379" y="669587"/>
              <a:chExt cx="2975012" cy="434877"/>
            </a:xfrm>
          </p:grpSpPr>
          <p:sp>
            <p:nvSpPr>
              <p:cNvPr id="44" name="圆角矩形 43"/>
              <p:cNvSpPr/>
              <p:nvPr/>
            </p:nvSpPr>
            <p:spPr>
              <a:xfrm>
                <a:off x="3382051" y="669587"/>
                <a:ext cx="2938340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Shape 2258"/>
              <p:cNvSpPr/>
              <p:nvPr/>
            </p:nvSpPr>
            <p:spPr>
              <a:xfrm flipH="1">
                <a:off x="3345379" y="950495"/>
                <a:ext cx="38981" cy="38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3524345" y="573528"/>
              <a:ext cx="3339912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lvl="0" algn="ctr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Arial"/>
                </a:rPr>
                <a:t>电热的利用和防止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51" name="Rectangle 5"/>
          <p:cNvSpPr/>
          <p:nvPr/>
        </p:nvSpPr>
        <p:spPr>
          <a:xfrm>
            <a:off x="2756271" y="1460445"/>
            <a:ext cx="2808288" cy="5598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b="1" noProof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kumimoji="1" lang="zh-CN" altLang="en-US" sz="2800" b="1" noProof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电热的利用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607" y="2135737"/>
            <a:ext cx="3620214" cy="2602228"/>
          </a:xfrm>
          <a:prstGeom prst="rect">
            <a:avLst/>
          </a:prstGeom>
        </p:spPr>
      </p:pic>
      <p:sp>
        <p:nvSpPr>
          <p:cNvPr id="52" name="Rectangle 14"/>
          <p:cNvSpPr>
            <a:spLocks noChangeArrowheads="1"/>
          </p:cNvSpPr>
          <p:nvPr/>
        </p:nvSpPr>
        <p:spPr bwMode="auto">
          <a:xfrm>
            <a:off x="2756271" y="5146533"/>
            <a:ext cx="33845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利用电热孵化器孵小鸡</a:t>
            </a:r>
          </a:p>
        </p:txBody>
      </p:sp>
      <p:sp>
        <p:nvSpPr>
          <p:cNvPr id="48" name="Shape 2248"/>
          <p:cNvSpPr/>
          <p:nvPr/>
        </p:nvSpPr>
        <p:spPr>
          <a:xfrm flipH="1">
            <a:off x="2816464" y="403136"/>
            <a:ext cx="899143" cy="89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26BA5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49" name="Shape 25434"/>
          <p:cNvSpPr/>
          <p:nvPr/>
        </p:nvSpPr>
        <p:spPr>
          <a:xfrm>
            <a:off x="2997631" y="566701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984" y="1213177"/>
            <a:ext cx="3591349" cy="3591349"/>
          </a:xfrm>
          <a:prstGeom prst="rect">
            <a:avLst/>
          </a:prstGeom>
        </p:spPr>
      </p:pic>
      <p:sp>
        <p:nvSpPr>
          <p:cNvPr id="50" name="Rectangle 14"/>
          <p:cNvSpPr>
            <a:spLocks noChangeArrowheads="1"/>
          </p:cNvSpPr>
          <p:nvPr/>
        </p:nvSpPr>
        <p:spPr bwMode="auto">
          <a:xfrm>
            <a:off x="8369606" y="5146533"/>
            <a:ext cx="33845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利用电热蒸熟米饭</a:t>
            </a:r>
          </a:p>
        </p:txBody>
      </p:sp>
      <p:grpSp>
        <p:nvGrpSpPr>
          <p:cNvPr id="54" name="组合 53"/>
          <p:cNvGrpSpPr/>
          <p:nvPr/>
        </p:nvGrpSpPr>
        <p:grpSpPr>
          <a:xfrm>
            <a:off x="98897" y="1571920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5262" y="3240568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74584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8486" y="4691356"/>
            <a:ext cx="9173589" cy="1199976"/>
          </a:xfrm>
          <a:prstGeom prst="rect">
            <a:avLst/>
          </a:prstGeom>
        </p:spPr>
      </p:pic>
      <p:sp>
        <p:nvSpPr>
          <p:cNvPr id="52" name="Rectangle 14"/>
          <p:cNvSpPr>
            <a:spLocks noChangeArrowheads="1"/>
          </p:cNvSpPr>
          <p:nvPr/>
        </p:nvSpPr>
        <p:spPr bwMode="auto">
          <a:xfrm>
            <a:off x="3413954" y="3870818"/>
            <a:ext cx="33845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利用电热熨烫衣服</a:t>
            </a:r>
          </a:p>
        </p:txBody>
      </p:sp>
      <p:sp>
        <p:nvSpPr>
          <p:cNvPr id="53" name="Rectangle 4"/>
          <p:cNvSpPr>
            <a:spLocks noChangeArrowheads="1"/>
          </p:cNvSpPr>
          <p:nvPr/>
        </p:nvSpPr>
        <p:spPr bwMode="auto">
          <a:xfrm>
            <a:off x="3078314" y="4783513"/>
            <a:ext cx="8303455" cy="1015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　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电热器的优点：清洁卫生，没有环境污染，热效率高，还可以方便地控制和调节温度。</a:t>
            </a:r>
          </a:p>
        </p:txBody>
      </p:sp>
      <p:sp>
        <p:nvSpPr>
          <p:cNvPr id="49" name="Shape 25434"/>
          <p:cNvSpPr/>
          <p:nvPr/>
        </p:nvSpPr>
        <p:spPr>
          <a:xfrm>
            <a:off x="3078314" y="-191235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50" name="Rectangle 14"/>
          <p:cNvSpPr>
            <a:spLocks noChangeArrowheads="1"/>
          </p:cNvSpPr>
          <p:nvPr/>
        </p:nvSpPr>
        <p:spPr bwMode="auto">
          <a:xfrm>
            <a:off x="8517525" y="3840675"/>
            <a:ext cx="33845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利用电热使水升温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190" y="931350"/>
            <a:ext cx="2689364" cy="268936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7078" y="1033567"/>
            <a:ext cx="4316979" cy="2448192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98897" y="1571920"/>
            <a:ext cx="1572904" cy="658425"/>
            <a:chOff x="118542" y="795531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15262" y="3240568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0" name="文本框 5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6" name="文本框 6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9" name="文本框 6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2" name="文本框 7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8347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8781254" y="1764711"/>
            <a:ext cx="1087010" cy="62568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945802" y="1764711"/>
            <a:ext cx="1459915" cy="625684"/>
          </a:xfrm>
          <a:prstGeom prst="rect">
            <a:avLst/>
          </a:prstGeom>
        </p:spPr>
      </p:pic>
      <p:sp>
        <p:nvSpPr>
          <p:cNvPr id="43" name="Rectangle 5"/>
          <p:cNvSpPr/>
          <p:nvPr/>
        </p:nvSpPr>
        <p:spPr>
          <a:xfrm>
            <a:off x="2789892" y="655745"/>
            <a:ext cx="2808288" cy="5598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b="1" noProof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kumimoji="1" lang="zh-CN" altLang="en-US" sz="2800" b="1" noProof="1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电热的防止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4565" y="2519054"/>
            <a:ext cx="3498644" cy="3560917"/>
          </a:xfrm>
          <a:prstGeom prst="rect">
            <a:avLst/>
          </a:prstGeom>
        </p:spPr>
      </p:pic>
      <p:sp>
        <p:nvSpPr>
          <p:cNvPr id="44" name="Rectangle 4"/>
          <p:cNvSpPr>
            <a:spLocks noChangeArrowheads="1"/>
          </p:cNvSpPr>
          <p:nvPr/>
        </p:nvSpPr>
        <p:spPr bwMode="auto">
          <a:xfrm>
            <a:off x="2728623" y="1204814"/>
            <a:ext cx="8424936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　　很多情况下我们并不希望用电器的温度过高。如：电脑运行时要用微型风扇及时散热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;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电视机的后盖有很多孔等等。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1091" y="3010924"/>
            <a:ext cx="3895725" cy="272415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98897" y="1571920"/>
            <a:ext cx="1572904" cy="658425"/>
            <a:chOff x="118542" y="795531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5262" y="3240568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06199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1"/>
          <p:cNvSpPr txBox="1">
            <a:spLocks/>
          </p:cNvSpPr>
          <p:nvPr/>
        </p:nvSpPr>
        <p:spPr>
          <a:xfrm>
            <a:off x="2763079" y="2375913"/>
            <a:ext cx="8162806" cy="75616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chemeClr val="tx1"/>
                </a:solidFill>
              </a:rPr>
              <a:t>能通过生活实例，认识电流的热效应。</a:t>
            </a:r>
            <a:endParaRPr lang="zh-CN" altLang="zh-CN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内容占位符 1"/>
          <p:cNvSpPr txBox="1">
            <a:spLocks/>
          </p:cNvSpPr>
          <p:nvPr/>
        </p:nvSpPr>
        <p:spPr>
          <a:xfrm>
            <a:off x="2787658" y="3385550"/>
            <a:ext cx="8138228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chemeClr val="tx1"/>
                </a:solidFill>
              </a:rPr>
              <a:t>能在实验的基础上引出焦耳定律，会用焦耳定律进行计算。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内容占位符 1"/>
          <p:cNvSpPr txBox="1">
            <a:spLocks/>
          </p:cNvSpPr>
          <p:nvPr/>
        </p:nvSpPr>
        <p:spPr>
          <a:xfrm>
            <a:off x="2819424" y="4347547"/>
            <a:ext cx="8586669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chemeClr val="tx1"/>
                </a:solidFill>
              </a:rPr>
              <a:t>通过学习电热的利用和防止，学会辩证地看待问题。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124049" y="757194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21157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矩形 116"/>
          <p:cNvSpPr/>
          <p:nvPr/>
        </p:nvSpPr>
        <p:spPr>
          <a:xfrm rot="20913814">
            <a:off x="8903911" y="2996406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59" name="组合 58"/>
          <p:cNvGrpSpPr/>
          <p:nvPr/>
        </p:nvGrpSpPr>
        <p:grpSpPr>
          <a:xfrm flipV="1">
            <a:off x="3047782" y="3845489"/>
            <a:ext cx="7827262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6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6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62" name="矩形 61"/>
          <p:cNvSpPr/>
          <p:nvPr/>
        </p:nvSpPr>
        <p:spPr>
          <a:xfrm rot="21106913">
            <a:off x="10005742" y="2951629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grpSp>
        <p:nvGrpSpPr>
          <p:cNvPr id="49" name="组合 48"/>
          <p:cNvGrpSpPr/>
          <p:nvPr/>
        </p:nvGrpSpPr>
        <p:grpSpPr>
          <a:xfrm>
            <a:off x="98897" y="1571920"/>
            <a:ext cx="1572904" cy="658425"/>
            <a:chOff x="118542" y="795531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15262" y="3240568"/>
            <a:ext cx="1572904" cy="658425"/>
            <a:chOff x="3142451" y="548680"/>
            <a:chExt cx="1572904" cy="658425"/>
          </a:xfrm>
        </p:grpSpPr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4" name="文本框 5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7" name="文本框 5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0" name="文本框 10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96056" y="1569832"/>
            <a:ext cx="1572904" cy="658425"/>
            <a:chOff x="3142451" y="548680"/>
            <a:chExt cx="1572904" cy="658425"/>
          </a:xfrm>
        </p:grpSpPr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3" name="文本框 1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  <p:bldP spid="6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3600553" y="3708924"/>
            <a:ext cx="7015515" cy="2864786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012753" y="4002374"/>
            <a:ext cx="1543461" cy="2046058"/>
            <a:chOff x="2766138" y="3864422"/>
            <a:chExt cx="1543461" cy="204605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49" name="矩形 4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346152" y="4362564"/>
            <a:ext cx="62699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A.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电风扇是把电能转化为机械能和内能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;</a:t>
            </a:r>
            <a:b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B.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电水壶是把电能全部转化为内能；</a:t>
            </a:r>
            <a:b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C.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电视电能主要转化为声能、光能和内能；</a:t>
            </a:r>
            <a:b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D.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电动车将电能转化为机械能。</a:t>
            </a:r>
          </a:p>
        </p:txBody>
      </p:sp>
      <p:sp>
        <p:nvSpPr>
          <p:cNvPr id="34" name="矩形 33"/>
          <p:cNvSpPr/>
          <p:nvPr/>
        </p:nvSpPr>
        <p:spPr>
          <a:xfrm>
            <a:off x="2748772" y="343316"/>
            <a:ext cx="8280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下列用电器工作时，将电能全部转化为内能的是（　　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宋体" pitchFamily="2" charset="-122"/>
            </a:endParaRPr>
          </a:p>
        </p:txBody>
      </p:sp>
      <p:pic>
        <p:nvPicPr>
          <p:cNvPr id="35" name="图片 61" descr="http://img.jyeoo.net/quiz/images/201706/153/ae2f629c.pn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3609258" y="1430346"/>
            <a:ext cx="819150" cy="1123950"/>
          </a:xfrm>
          <a:prstGeom prst="rect">
            <a:avLst/>
          </a:prstGeom>
          <a:noFill/>
        </p:spPr>
      </p:pic>
      <p:pic>
        <p:nvPicPr>
          <p:cNvPr id="36" name="图片 62" descr="http://img.jyeoo.net/quiz/images/201706/153/ae42c682.png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5889080" y="1526351"/>
            <a:ext cx="864096" cy="1065049"/>
          </a:xfrm>
          <a:prstGeom prst="rect">
            <a:avLst/>
          </a:prstGeom>
          <a:noFill/>
        </p:spPr>
      </p:pic>
      <p:pic>
        <p:nvPicPr>
          <p:cNvPr id="37" name="图片 63" descr="IMG_258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7915545" y="1799312"/>
            <a:ext cx="1095903" cy="792088"/>
          </a:xfrm>
          <a:prstGeom prst="rect">
            <a:avLst/>
          </a:prstGeom>
          <a:noFill/>
        </p:spPr>
      </p:pic>
      <p:sp>
        <p:nvSpPr>
          <p:cNvPr id="39" name="Rectangle 14"/>
          <p:cNvSpPr>
            <a:spLocks noChangeArrowheads="1"/>
          </p:cNvSpPr>
          <p:nvPr/>
        </p:nvSpPr>
        <p:spPr bwMode="auto">
          <a:xfrm>
            <a:off x="2892788" y="2760811"/>
            <a:ext cx="8819600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ctr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257550" algn="l"/>
              </a:tabLst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A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电风扇  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电水壶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             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电视机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400" dirty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latin typeface="Times New Roman" pitchFamily="18" charset="0"/>
                <a:ea typeface="宋体" pitchFamily="2" charset="-122"/>
                <a:cs typeface="Times New Roman" panose="02020603050405020304" pitchFamily="18" charset="0"/>
              </a:rPr>
              <a:t>．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宋体" pitchFamily="2" charset="-122"/>
              </a:rPr>
              <a:t>电动车</a:t>
            </a: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9653737" y="435648"/>
            <a:ext cx="4318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itchFamily="18" charset="0"/>
              </a:rPr>
              <a:t>B</a:t>
            </a:r>
            <a:endParaRPr lang="en-US" altLang="zh-CN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86688" y="3225303"/>
            <a:ext cx="1572904" cy="658425"/>
            <a:chOff x="118542" y="795531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15262" y="1590139"/>
            <a:ext cx="1572904" cy="658425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9" name="文本框 8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5" name="文本框 9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8" name="文本框 9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1" name="文本框 10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4644" y="1619104"/>
            <a:ext cx="1228455" cy="1228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496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" grpId="0"/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407" y="473592"/>
            <a:ext cx="782179" cy="815870"/>
          </a:xfrm>
          <a:prstGeom prst="rect">
            <a:avLst/>
          </a:prstGeom>
        </p:spPr>
      </p:pic>
      <p:sp>
        <p:nvSpPr>
          <p:cNvPr id="64" name="任意多边形 63"/>
          <p:cNvSpPr/>
          <p:nvPr/>
        </p:nvSpPr>
        <p:spPr>
          <a:xfrm>
            <a:off x="2786407" y="3612206"/>
            <a:ext cx="8999093" cy="2596344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65" name="组合 64"/>
          <p:cNvGrpSpPr/>
          <p:nvPr/>
        </p:nvGrpSpPr>
        <p:grpSpPr>
          <a:xfrm>
            <a:off x="2786407" y="3489459"/>
            <a:ext cx="1543461" cy="2046058"/>
            <a:chOff x="2766138" y="3864422"/>
            <a:chExt cx="1543461" cy="2046058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67" name="矩形 66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964636" y="4214540"/>
            <a:ext cx="7236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前者说电阻越小，正常工作时单位时间内产生的热量越多，前提条件是电压相同；而后者说电阻越大，单位时间内产生的热量越多，前提条件是电流相同；两者并不矛盾，只是它们成立的前提条件不同。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177496" y="1220683"/>
            <a:ext cx="68932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额定电压相同的灯泡，额定功率越大，电阻越小，正常工作时单位时间内产生的热量越多。可是按照焦耳定律，电阻越大，单位时间内产生的热量越多。二者似乎有矛盾，这是怎么回事？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86688" y="3225303"/>
            <a:ext cx="1572904" cy="658425"/>
            <a:chOff x="118542" y="795531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15262" y="1590139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0191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7051" y="3954501"/>
            <a:ext cx="3677071" cy="275780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839" y="4388706"/>
            <a:ext cx="2674843" cy="209707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2973" y="911755"/>
            <a:ext cx="3455894" cy="345589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87167" y="410199"/>
            <a:ext cx="779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电热类家用电器按电热元件的电热转换方式可分为电阻式、红外式、感应式、微波式四大类。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125270" y="4086207"/>
            <a:ext cx="1572904" cy="658425"/>
            <a:chOff x="118542" y="795531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15262" y="1590139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1244" y="3234924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282" y="147438"/>
            <a:ext cx="826483" cy="11695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401" y="1626965"/>
            <a:ext cx="2748497" cy="22982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23990" y="3930954"/>
            <a:ext cx="2242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石英管电暖器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96135" y="2270969"/>
            <a:ext cx="1331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电阻式</a:t>
            </a:r>
            <a:endParaRPr lang="zh-CN" altLang="en-US" sz="2400" dirty="0"/>
          </a:p>
        </p:txBody>
      </p:sp>
      <p:sp>
        <p:nvSpPr>
          <p:cNvPr id="54" name="文本框 53"/>
          <p:cNvSpPr txBox="1"/>
          <p:nvPr/>
        </p:nvSpPr>
        <p:spPr>
          <a:xfrm>
            <a:off x="6568682" y="2270969"/>
            <a:ext cx="1331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红外式</a:t>
            </a:r>
            <a:endParaRPr lang="zh-CN" altLang="en-US" sz="2400" dirty="0"/>
          </a:p>
        </p:txBody>
      </p:sp>
      <p:sp>
        <p:nvSpPr>
          <p:cNvPr id="55" name="文本框 54"/>
          <p:cNvSpPr txBox="1"/>
          <p:nvPr/>
        </p:nvSpPr>
        <p:spPr>
          <a:xfrm>
            <a:off x="8989473" y="3925260"/>
            <a:ext cx="2242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电烤箱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2675145" y="5345417"/>
            <a:ext cx="1331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感应式</a:t>
            </a:r>
            <a:endParaRPr lang="zh-CN" altLang="en-US" sz="2400" dirty="0"/>
          </a:p>
        </p:txBody>
      </p:sp>
      <p:sp>
        <p:nvSpPr>
          <p:cNvPr id="57" name="文本框 56"/>
          <p:cNvSpPr txBox="1"/>
          <p:nvPr/>
        </p:nvSpPr>
        <p:spPr>
          <a:xfrm>
            <a:off x="4800179" y="6343370"/>
            <a:ext cx="2242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电磁炉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6917387" y="5345416"/>
            <a:ext cx="13312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微波式</a:t>
            </a:r>
            <a:endParaRPr lang="zh-CN" altLang="en-US" sz="2400" dirty="0"/>
          </a:p>
        </p:txBody>
      </p:sp>
      <p:sp>
        <p:nvSpPr>
          <p:cNvPr id="59" name="文本框 58"/>
          <p:cNvSpPr txBox="1"/>
          <p:nvPr/>
        </p:nvSpPr>
        <p:spPr>
          <a:xfrm>
            <a:off x="9236825" y="6343370"/>
            <a:ext cx="22420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微波炉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6856" y="2154731"/>
            <a:ext cx="1441651" cy="694139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929" y="2128360"/>
            <a:ext cx="1441651" cy="694139"/>
          </a:xfrm>
          <a:prstGeom prst="rect">
            <a:avLst/>
          </a:prstGeom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6721" y="5199720"/>
            <a:ext cx="1441651" cy="694139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1394" y="5229175"/>
            <a:ext cx="1441651" cy="69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6668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29" y="5052664"/>
            <a:ext cx="1384672" cy="1701337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3762918" y="1278146"/>
            <a:ext cx="868049" cy="3691057"/>
            <a:chOff x="3790888" y="1847038"/>
            <a:chExt cx="868049" cy="4229650"/>
          </a:xfrm>
        </p:grpSpPr>
        <p:cxnSp>
          <p:nvCxnSpPr>
            <p:cNvPr id="42" name="直接箭头连接符 41"/>
            <p:cNvCxnSpPr/>
            <p:nvPr/>
          </p:nvCxnSpPr>
          <p:spPr>
            <a:xfrm>
              <a:off x="4193427" y="1847038"/>
              <a:ext cx="465510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3" name="直接箭头连接符 42"/>
            <p:cNvCxnSpPr/>
            <p:nvPr/>
          </p:nvCxnSpPr>
          <p:spPr>
            <a:xfrm>
              <a:off x="4193427" y="6076688"/>
              <a:ext cx="448331" cy="0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4223238" y="1847038"/>
              <a:ext cx="2094" cy="4224240"/>
            </a:xfrm>
            <a:prstGeom prst="line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7" name="直接箭头连接符 46"/>
            <p:cNvCxnSpPr/>
            <p:nvPr/>
          </p:nvCxnSpPr>
          <p:spPr>
            <a:xfrm flipV="1">
              <a:off x="3790888" y="3504263"/>
              <a:ext cx="432350" cy="9885"/>
            </a:xfrm>
            <a:prstGeom prst="straightConnector1">
              <a:avLst/>
            </a:prstGeom>
            <a:gradFill flip="none" rotWithShape="1">
              <a:gsLst>
                <a:gs pos="100000">
                  <a:schemeClr val="bg1">
                    <a:lumMod val="76000"/>
                    <a:lumOff val="24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 w="50800">
              <a:solidFill>
                <a:srgbClr val="026BA5"/>
              </a:solidFill>
            </a:ln>
            <a:effectLst>
              <a:outerShdw blurRad="50800" dist="38100" dir="2700000" algn="tl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48" name="圆角矩形 47"/>
          <p:cNvSpPr/>
          <p:nvPr/>
        </p:nvSpPr>
        <p:spPr>
          <a:xfrm>
            <a:off x="2906048" y="1719590"/>
            <a:ext cx="856922" cy="1894369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8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焦耳定律</a:t>
            </a:r>
          </a:p>
        </p:txBody>
      </p:sp>
      <p:sp>
        <p:nvSpPr>
          <p:cNvPr id="58" name="圆角矩形 57"/>
          <p:cNvSpPr/>
          <p:nvPr/>
        </p:nvSpPr>
        <p:spPr>
          <a:xfrm>
            <a:off x="4536029" y="4698902"/>
            <a:ext cx="1531531" cy="754049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电热的利用和防止</a:t>
            </a:r>
          </a:p>
        </p:txBody>
      </p:sp>
      <p:sp>
        <p:nvSpPr>
          <p:cNvPr id="66" name="圆角矩形 65"/>
          <p:cNvSpPr/>
          <p:nvPr/>
        </p:nvSpPr>
        <p:spPr>
          <a:xfrm>
            <a:off x="6897504" y="3777474"/>
            <a:ext cx="2741497" cy="467542"/>
          </a:xfrm>
          <a:prstGeom prst="roundRect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>
              <a:lnSpc>
                <a:spcPct val="150000"/>
              </a:lnSpc>
            </a:pPr>
            <a:endParaRPr lang="en-US" altLang="zh-CN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公式：</a:t>
            </a:r>
            <a:r>
              <a:rPr lang="zh-CN" altLang="en-US" sz="2400" dirty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： </a:t>
            </a:r>
            <a:r>
              <a:rPr lang="en-US" altLang="zh-CN" sz="2400" i="1" dirty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Q </a:t>
            </a:r>
            <a:r>
              <a:rPr lang="en-US" altLang="zh-CN" sz="2400" dirty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 I</a:t>
            </a:r>
            <a:r>
              <a:rPr lang="en-US" altLang="zh-CN" sz="2400" baseline="30000" dirty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latin typeface="Times New Roman" pitchFamily="18" charset="0"/>
                <a:ea typeface="黑体" pitchFamily="49" charset="-122"/>
                <a:cs typeface="Times New Roman" panose="02020603050405020304" pitchFamily="18" charset="0"/>
              </a:rPr>
              <a:t>Rt </a:t>
            </a:r>
          </a:p>
          <a:p>
            <a:pPr>
              <a:lnSpc>
                <a:spcPct val="150000"/>
              </a:lnSpc>
            </a:pPr>
            <a:endParaRPr lang="en-US" altLang="zh-CN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12" name="直接箭头连接符 111"/>
          <p:cNvCxnSpPr/>
          <p:nvPr/>
        </p:nvCxnSpPr>
        <p:spPr>
          <a:xfrm flipH="1">
            <a:off x="6201805" y="2460812"/>
            <a:ext cx="18491" cy="1536986"/>
          </a:xfrm>
          <a:prstGeom prst="straightConnector1">
            <a:avLst/>
          </a:prstGeom>
          <a:gradFill flip="none" rotWithShape="1">
            <a:gsLst>
              <a:gs pos="100000">
                <a:schemeClr val="bg1">
                  <a:lumMod val="76000"/>
                  <a:lumOff val="24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50800">
            <a:solidFill>
              <a:srgbClr val="026BA5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80" name="圆角矩形 79"/>
          <p:cNvSpPr/>
          <p:nvPr/>
        </p:nvSpPr>
        <p:spPr>
          <a:xfrm>
            <a:off x="4610779" y="925692"/>
            <a:ext cx="1379869" cy="689162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电流的</a:t>
            </a:r>
            <a:endParaRPr lang="en-US" altLang="zh-CN" sz="2000" dirty="0">
              <a:solidFill>
                <a:prstClr val="white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ctr"/>
            <a:r>
              <a:rPr lang="zh-CN" altLang="en-US" sz="20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热效应</a:t>
            </a:r>
          </a:p>
        </p:txBody>
      </p:sp>
      <p:sp>
        <p:nvSpPr>
          <p:cNvPr id="113" name="圆角矩形 112"/>
          <p:cNvSpPr/>
          <p:nvPr/>
        </p:nvSpPr>
        <p:spPr>
          <a:xfrm>
            <a:off x="7004131" y="1446191"/>
            <a:ext cx="5053373" cy="657493"/>
          </a:xfrm>
          <a:prstGeom prst="roundRect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实验：电流通过导体时产生热的多少跟什么因素有关</a:t>
            </a:r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2000" i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6292084" y="559900"/>
            <a:ext cx="5808229" cy="526162"/>
            <a:chOff x="6770271" y="5173218"/>
            <a:chExt cx="5808229" cy="526162"/>
          </a:xfrm>
        </p:grpSpPr>
        <p:sp>
          <p:nvSpPr>
            <p:cNvPr id="116" name="圆角矩形 115"/>
            <p:cNvSpPr/>
            <p:nvPr/>
          </p:nvSpPr>
          <p:spPr>
            <a:xfrm>
              <a:off x="7439511" y="5173218"/>
              <a:ext cx="5138989" cy="526162"/>
            </a:xfrm>
            <a:prstGeom prst="roundRect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现象：电流通过导体时电能转化成内能</a:t>
              </a:r>
              <a:endPara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117" name="直接箭头连接符 116"/>
            <p:cNvCxnSpPr/>
            <p:nvPr/>
          </p:nvCxnSpPr>
          <p:spPr>
            <a:xfrm>
              <a:off x="6770271" y="5484821"/>
              <a:ext cx="643664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18" name="直接箭头连接符 117"/>
          <p:cNvCxnSpPr/>
          <p:nvPr/>
        </p:nvCxnSpPr>
        <p:spPr>
          <a:xfrm>
            <a:off x="5855502" y="1278146"/>
            <a:ext cx="448331" cy="0"/>
          </a:xfrm>
          <a:prstGeom prst="straightConnector1">
            <a:avLst/>
          </a:prstGeom>
          <a:gradFill flip="none" rotWithShape="1">
            <a:gsLst>
              <a:gs pos="100000">
                <a:schemeClr val="bg1">
                  <a:lumMod val="76000"/>
                  <a:lumOff val="24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50800">
            <a:solidFill>
              <a:srgbClr val="026BA5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19" name="直接箭头连接符 118"/>
          <p:cNvCxnSpPr/>
          <p:nvPr/>
        </p:nvCxnSpPr>
        <p:spPr>
          <a:xfrm>
            <a:off x="6317660" y="858056"/>
            <a:ext cx="0" cy="953315"/>
          </a:xfrm>
          <a:prstGeom prst="straightConnector1">
            <a:avLst/>
          </a:prstGeom>
          <a:gradFill flip="none" rotWithShape="1">
            <a:gsLst>
              <a:gs pos="100000">
                <a:schemeClr val="bg1">
                  <a:lumMod val="76000"/>
                  <a:lumOff val="24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50800">
            <a:solidFill>
              <a:srgbClr val="026BA5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20" name="直接箭头连接符 119"/>
          <p:cNvCxnSpPr/>
          <p:nvPr/>
        </p:nvCxnSpPr>
        <p:spPr>
          <a:xfrm>
            <a:off x="6331107" y="1784477"/>
            <a:ext cx="604641" cy="0"/>
          </a:xfrm>
          <a:prstGeom prst="straightConnector1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直接箭头连接符 120"/>
          <p:cNvCxnSpPr/>
          <p:nvPr/>
        </p:nvCxnSpPr>
        <p:spPr>
          <a:xfrm>
            <a:off x="6213571" y="2474259"/>
            <a:ext cx="643664" cy="0"/>
          </a:xfrm>
          <a:prstGeom prst="straightConnector1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圆角矩形 121"/>
          <p:cNvSpPr/>
          <p:nvPr/>
        </p:nvSpPr>
        <p:spPr>
          <a:xfrm>
            <a:off x="6863958" y="2246552"/>
            <a:ext cx="4606383" cy="1068848"/>
          </a:xfrm>
          <a:prstGeom prst="roundRect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endParaRPr lang="en-US" altLang="zh-CN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内容：</a:t>
            </a:r>
            <a:r>
              <a:rPr lang="zh-CN" altLang="en-US" sz="2000" noProof="1">
                <a:latin typeface="黑体" panose="02010609060101010101" pitchFamily="49" charset="-122"/>
                <a:ea typeface="黑体" panose="02010609060101010101" pitchFamily="49" charset="-122"/>
                <a:cs typeface="+mn-ea"/>
              </a:rPr>
              <a:t>电流通过导体产生的热量跟电流的二次方成正比，跟导体的电阻成正比，跟通电时间成正比。</a:t>
            </a:r>
            <a:endParaRPr lang="zh-CN" altLang="en-US" sz="2000" noProof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z="2000" i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123" name="直接箭头连接符 122"/>
          <p:cNvCxnSpPr/>
          <p:nvPr/>
        </p:nvCxnSpPr>
        <p:spPr>
          <a:xfrm>
            <a:off x="6213571" y="3988427"/>
            <a:ext cx="604641" cy="0"/>
          </a:xfrm>
          <a:prstGeom prst="straightConnector1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圆角矩形 44"/>
          <p:cNvSpPr/>
          <p:nvPr/>
        </p:nvSpPr>
        <p:spPr>
          <a:xfrm>
            <a:off x="4561454" y="3077513"/>
            <a:ext cx="1379869" cy="495437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焦耳定律</a:t>
            </a:r>
          </a:p>
        </p:txBody>
      </p:sp>
      <p:cxnSp>
        <p:nvCxnSpPr>
          <p:cNvPr id="46" name="直接箭头连接符 45"/>
          <p:cNvCxnSpPr/>
          <p:nvPr/>
        </p:nvCxnSpPr>
        <p:spPr>
          <a:xfrm>
            <a:off x="5771964" y="3291091"/>
            <a:ext cx="448331" cy="0"/>
          </a:xfrm>
          <a:prstGeom prst="straightConnector1">
            <a:avLst/>
          </a:prstGeom>
          <a:gradFill flip="none" rotWithShape="1">
            <a:gsLst>
              <a:gs pos="100000">
                <a:schemeClr val="bg1">
                  <a:lumMod val="76000"/>
                  <a:lumOff val="24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50800">
            <a:solidFill>
              <a:srgbClr val="026BA5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直接箭头连接符 50"/>
          <p:cNvCxnSpPr/>
          <p:nvPr/>
        </p:nvCxnSpPr>
        <p:spPr>
          <a:xfrm>
            <a:off x="4204164" y="3341263"/>
            <a:ext cx="448331" cy="0"/>
          </a:xfrm>
          <a:prstGeom prst="straightConnector1">
            <a:avLst/>
          </a:prstGeom>
          <a:gradFill flip="none" rotWithShape="1">
            <a:gsLst>
              <a:gs pos="100000">
                <a:schemeClr val="bg1">
                  <a:lumMod val="76000"/>
                  <a:lumOff val="24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50800">
            <a:solidFill>
              <a:srgbClr val="026BA5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2" name="圆角矩形 51"/>
          <p:cNvSpPr/>
          <p:nvPr/>
        </p:nvSpPr>
        <p:spPr>
          <a:xfrm>
            <a:off x="7150179" y="5273288"/>
            <a:ext cx="3058501" cy="657493"/>
          </a:xfrm>
          <a:prstGeom prst="roundRect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防止：散热风扇等</a:t>
            </a:r>
            <a:endParaRPr lang="zh-CN" altLang="en-US" sz="2000" i="1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438132" y="4386997"/>
            <a:ext cx="4575009" cy="526162"/>
            <a:chOff x="6770271" y="5173218"/>
            <a:chExt cx="5808229" cy="526162"/>
          </a:xfrm>
        </p:grpSpPr>
        <p:sp>
          <p:nvSpPr>
            <p:cNvPr id="54" name="圆角矩形 53"/>
            <p:cNvSpPr/>
            <p:nvPr/>
          </p:nvSpPr>
          <p:spPr>
            <a:xfrm>
              <a:off x="7439511" y="5173218"/>
              <a:ext cx="5138989" cy="526162"/>
            </a:xfrm>
            <a:prstGeom prst="roundRect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1.</a:t>
              </a:r>
              <a:r>
                <a:rPr lang="zh-CN" altLang="en-US" sz="20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应用：电熨斗、电饭锅等</a:t>
              </a:r>
              <a:endParaRPr lang="en-US" altLang="zh-CN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62" name="直接箭头连接符 61"/>
            <p:cNvCxnSpPr/>
            <p:nvPr/>
          </p:nvCxnSpPr>
          <p:spPr>
            <a:xfrm>
              <a:off x="6770271" y="5484821"/>
              <a:ext cx="643664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3" name="直接箭头连接符 62"/>
          <p:cNvCxnSpPr/>
          <p:nvPr/>
        </p:nvCxnSpPr>
        <p:spPr>
          <a:xfrm>
            <a:off x="6001550" y="5105243"/>
            <a:ext cx="448331" cy="0"/>
          </a:xfrm>
          <a:prstGeom prst="straightConnector1">
            <a:avLst/>
          </a:prstGeom>
          <a:gradFill flip="none" rotWithShape="1">
            <a:gsLst>
              <a:gs pos="100000">
                <a:schemeClr val="bg1">
                  <a:lumMod val="76000"/>
                  <a:lumOff val="24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50800">
            <a:solidFill>
              <a:srgbClr val="026BA5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4" name="直接箭头连接符 63"/>
          <p:cNvCxnSpPr/>
          <p:nvPr/>
        </p:nvCxnSpPr>
        <p:spPr>
          <a:xfrm>
            <a:off x="6463708" y="4685153"/>
            <a:ext cx="0" cy="953315"/>
          </a:xfrm>
          <a:prstGeom prst="straightConnector1">
            <a:avLst/>
          </a:prstGeom>
          <a:gradFill flip="none" rotWithShape="1">
            <a:gsLst>
              <a:gs pos="100000">
                <a:schemeClr val="bg1">
                  <a:lumMod val="76000"/>
                  <a:lumOff val="24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50800">
            <a:solidFill>
              <a:srgbClr val="026BA5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5" name="直接箭头连接符 64"/>
          <p:cNvCxnSpPr/>
          <p:nvPr/>
        </p:nvCxnSpPr>
        <p:spPr>
          <a:xfrm>
            <a:off x="6477155" y="5611574"/>
            <a:ext cx="604641" cy="0"/>
          </a:xfrm>
          <a:prstGeom prst="straightConnector1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125270" y="4086207"/>
            <a:ext cx="1572904" cy="658425"/>
            <a:chOff x="118542" y="795531"/>
            <a:chExt cx="1572904" cy="658425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15262" y="1590139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11244" y="3234924"/>
            <a:ext cx="1572904" cy="658425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88" name="图片 8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0" name="文本框 8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5" name="文本框 9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97" name="图片 9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8" name="文本框 9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100" name="图片 9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1" name="文本框 10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8897" y="4903645"/>
            <a:ext cx="1572904" cy="658425"/>
            <a:chOff x="118542" y="795531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25270" y="4086207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23711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815" y="760351"/>
            <a:ext cx="7048163" cy="535853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30346" y="5670754"/>
            <a:ext cx="1572904" cy="658425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8128" y="1568808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1776" y="2594294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7395" y="4645266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76" y="3619780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73637796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9740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89212" y="4706471"/>
            <a:ext cx="22994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00" y="44503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83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云形标注 5"/>
          <p:cNvSpPr/>
          <p:nvPr/>
        </p:nvSpPr>
        <p:spPr>
          <a:xfrm>
            <a:off x="3671047" y="475378"/>
            <a:ext cx="4303059" cy="1621556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437529" y="752282"/>
            <a:ext cx="2998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快点啊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老妈回来知道我看电视就惨了！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412" y="2362264"/>
            <a:ext cx="5143536" cy="4148414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124049" y="757194"/>
            <a:ext cx="1572904" cy="658425"/>
            <a:chOff x="118542" y="795531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8897" y="1571920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15262" y="3240568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6056" y="1569832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2510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9357029" y="5105998"/>
            <a:ext cx="2704982" cy="5474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9283" y="2040908"/>
            <a:ext cx="2696233" cy="269623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632" y="1839883"/>
            <a:ext cx="3151029" cy="3151029"/>
          </a:xfrm>
          <a:prstGeom prst="rect">
            <a:avLst/>
          </a:prstGeom>
        </p:spPr>
      </p:pic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105" name="组合 104"/>
          <p:cNvGrpSpPr/>
          <p:nvPr/>
        </p:nvGrpSpPr>
        <p:grpSpPr>
          <a:xfrm>
            <a:off x="3101162" y="598277"/>
            <a:ext cx="3743391" cy="643937"/>
            <a:chOff x="3043239" y="545045"/>
            <a:chExt cx="3743391" cy="643937"/>
          </a:xfrm>
        </p:grpSpPr>
        <p:cxnSp>
          <p:nvCxnSpPr>
            <p:cNvPr id="108" name="直接连接符 107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9" name="组合 108"/>
            <p:cNvGrpSpPr/>
            <p:nvPr/>
          </p:nvGrpSpPr>
          <p:grpSpPr>
            <a:xfrm>
              <a:off x="3043239" y="545045"/>
              <a:ext cx="3326532" cy="567189"/>
              <a:chOff x="3345379" y="667983"/>
              <a:chExt cx="2550533" cy="434877"/>
            </a:xfrm>
          </p:grpSpPr>
          <p:sp>
            <p:nvSpPr>
              <p:cNvPr id="111" name="圆角矩形 110"/>
              <p:cNvSpPr/>
              <p:nvPr/>
            </p:nvSpPr>
            <p:spPr>
              <a:xfrm>
                <a:off x="3358902" y="667983"/>
                <a:ext cx="2537010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Shape 2258"/>
              <p:cNvSpPr/>
              <p:nvPr/>
            </p:nvSpPr>
            <p:spPr>
              <a:xfrm flipH="1">
                <a:off x="3345379" y="950495"/>
                <a:ext cx="38981" cy="38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110" name="文本框 109"/>
            <p:cNvSpPr txBox="1"/>
            <p:nvPr/>
          </p:nvSpPr>
          <p:spPr>
            <a:xfrm>
              <a:off x="3177068" y="573528"/>
              <a:ext cx="3609562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itchFamily="2" charset="-122"/>
                </a:rPr>
                <a:t>电流的热效应</a:t>
              </a:r>
            </a:p>
            <a:p>
              <a:pPr algn="ctr"/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7" name="Rectangle 53"/>
          <p:cNvSpPr>
            <a:spLocks noChangeArrowheads="1"/>
          </p:cNvSpPr>
          <p:nvPr/>
        </p:nvSpPr>
        <p:spPr bwMode="auto">
          <a:xfrm>
            <a:off x="3266035" y="1463521"/>
            <a:ext cx="808426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800" dirty="0">
                <a:latin typeface="Times New Roman" pitchFamily="18" charset="0"/>
                <a:ea typeface="黑体" pitchFamily="49" charset="-122"/>
              </a:rPr>
              <a:t>生活中，许多用电器通电后，都伴有热现象产生。</a:t>
            </a:r>
          </a:p>
        </p:txBody>
      </p:sp>
      <p:sp>
        <p:nvSpPr>
          <p:cNvPr id="41" name="Rectangle 54"/>
          <p:cNvSpPr>
            <a:spLocks noChangeArrowheads="1"/>
          </p:cNvSpPr>
          <p:nvPr/>
        </p:nvSpPr>
        <p:spPr bwMode="auto">
          <a:xfrm>
            <a:off x="2619072" y="5083481"/>
            <a:ext cx="9216443" cy="592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</a:rPr>
              <a:t>电流通过导体时电能转化成内能，这个现象叫做电流的热效应。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073" y="2023965"/>
            <a:ext cx="2696233" cy="2480534"/>
          </a:xfrm>
          <a:prstGeom prst="rect">
            <a:avLst/>
          </a:prstGeom>
        </p:spPr>
      </p:pic>
      <p:sp>
        <p:nvSpPr>
          <p:cNvPr id="45" name="Shape 2248"/>
          <p:cNvSpPr/>
          <p:nvPr/>
        </p:nvSpPr>
        <p:spPr>
          <a:xfrm flipH="1">
            <a:off x="2816464" y="403136"/>
            <a:ext cx="899143" cy="89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26BA5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46" name="Shape 25434"/>
          <p:cNvSpPr/>
          <p:nvPr/>
        </p:nvSpPr>
        <p:spPr>
          <a:xfrm>
            <a:off x="2997631" y="566701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grpSp>
        <p:nvGrpSpPr>
          <p:cNvPr id="50" name="组合 49"/>
          <p:cNvGrpSpPr/>
          <p:nvPr/>
        </p:nvGrpSpPr>
        <p:grpSpPr>
          <a:xfrm>
            <a:off x="98897" y="1571920"/>
            <a:ext cx="1572904" cy="658425"/>
            <a:chOff x="118542" y="795531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5262" y="3240568"/>
            <a:ext cx="1572904" cy="658425"/>
            <a:chOff x="3142451" y="548680"/>
            <a:chExt cx="1572904" cy="658425"/>
          </a:xfrm>
        </p:grpSpPr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8" name="文本框 5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2245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766" y="696475"/>
            <a:ext cx="4591809" cy="34071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741" y="4072070"/>
            <a:ext cx="2616813" cy="2616813"/>
          </a:xfrm>
          <a:prstGeom prst="rect">
            <a:avLst/>
          </a:prstGeom>
        </p:spPr>
      </p:pic>
      <p:sp>
        <p:nvSpPr>
          <p:cNvPr id="49" name="Text Box 19"/>
          <p:cNvSpPr txBox="1">
            <a:spLocks noChangeArrowheads="1"/>
          </p:cNvSpPr>
          <p:nvPr/>
        </p:nvSpPr>
        <p:spPr bwMode="auto">
          <a:xfrm>
            <a:off x="4642075" y="364033"/>
            <a:ext cx="539831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50000"/>
              </a:spcBef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生活中利用电流热效应的用电器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98897" y="1571920"/>
            <a:ext cx="1572904" cy="658425"/>
            <a:chOff x="118542" y="795531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15262" y="3240568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2" name="文本框 4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3388" y="4239953"/>
            <a:ext cx="2777180" cy="193291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749" y="783866"/>
            <a:ext cx="2831077" cy="2831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299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765" y="5209521"/>
            <a:ext cx="8590835" cy="6469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5287" y="1347960"/>
            <a:ext cx="4173275" cy="302695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98897" y="1571920"/>
            <a:ext cx="1572904" cy="658425"/>
            <a:chOff x="118542" y="795531"/>
            <a:chExt cx="1572904" cy="658425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15262" y="3240568"/>
            <a:ext cx="1572904" cy="658425"/>
            <a:chOff x="3142451" y="548680"/>
            <a:chExt cx="1572904" cy="658425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7" name="文本框 2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9" name="文本框 3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6" name="矩形 5"/>
          <p:cNvSpPr/>
          <p:nvPr/>
        </p:nvSpPr>
        <p:spPr>
          <a:xfrm>
            <a:off x="3449422" y="1596425"/>
            <a:ext cx="27631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电热毯和导线通过电流相同，为什么电热毯很热，而导线却不那么热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279" y="266364"/>
            <a:ext cx="934404" cy="974652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3180481" y="391144"/>
            <a:ext cx="78710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　　电流通过导体时产生热量的多少跟什么因素有关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987" y="2049268"/>
            <a:ext cx="4241700" cy="2827800"/>
          </a:xfrm>
          <a:prstGeom prst="rect">
            <a:avLst/>
          </a:prstGeom>
        </p:spPr>
      </p:pic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3449422" y="5295637"/>
            <a:ext cx="7880350" cy="55398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1431" tIns="45715" rIns="91431" bIns="45715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dirty="0">
                <a:latin typeface="Times New Roman" pitchFamily="18" charset="0"/>
                <a:ea typeface="黑体" pitchFamily="49" charset="-122"/>
              </a:rPr>
              <a:t>猜想：可能与电阻有关。电阻越大，电流产生的热量越多。</a:t>
            </a:r>
            <a:endParaRPr lang="en-US" altLang="zh-CN" sz="2400" dirty="0"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6411" y="2403421"/>
            <a:ext cx="1572904" cy="658425"/>
            <a:chOff x="118542" y="795531"/>
            <a:chExt cx="1572904" cy="65842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9858" y="1579404"/>
            <a:ext cx="1572904" cy="658425"/>
            <a:chOff x="3142451" y="548680"/>
            <a:chExt cx="1572904" cy="658425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4608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0250" y="1104084"/>
            <a:ext cx="6022045" cy="341831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765" y="5209521"/>
            <a:ext cx="8590835" cy="6469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279" y="1304839"/>
            <a:ext cx="4173275" cy="30269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422528" y="2019915"/>
            <a:ext cx="276312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为什么插座上插的用电器越多，插座及导线越来越热？</a:t>
            </a:r>
            <a:endParaRPr lang="en-US" altLang="zh-CN" sz="2400" dirty="0">
              <a:latin typeface="Times New Roman" panose="02020603050405020304" pitchFamily="18" charset="0"/>
              <a:ea typeface="黑体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279" y="266364"/>
            <a:ext cx="934404" cy="974652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3180481" y="391144"/>
            <a:ext cx="78710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　　电流通过导体时产生热量的多少跟什么因素有关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3314003" y="5239881"/>
            <a:ext cx="7842250" cy="55398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lIns="91431" tIns="45715" rIns="91431" bIns="45715">
            <a:spAutoFit/>
          </a:bodyPr>
          <a:lstStyle/>
          <a:p>
            <a:pPr>
              <a:lnSpc>
                <a:spcPct val="125000"/>
              </a:lnSpc>
              <a:spcBef>
                <a:spcPct val="50000"/>
              </a:spcBef>
            </a:pPr>
            <a:r>
              <a:rPr lang="zh-CN" altLang="en-US" sz="2400" dirty="0">
                <a:latin typeface="Times New Roman" pitchFamily="18" charset="0"/>
                <a:ea typeface="黑体" pitchFamily="49" charset="-122"/>
              </a:rPr>
              <a:t>猜想：可能与电流有关。电流越大，电流产生的热量越多。</a:t>
            </a:r>
            <a:endParaRPr lang="en-US" altLang="zh-CN" sz="2400" dirty="0"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98897" y="1571920"/>
            <a:ext cx="1572904" cy="658425"/>
            <a:chOff x="118542" y="795531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15262" y="3240568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6411" y="2403421"/>
            <a:ext cx="1572904" cy="658425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9858" y="1579404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27379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947" y="5390947"/>
            <a:ext cx="9423935" cy="64696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076" y="1593045"/>
            <a:ext cx="3517125" cy="255103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346419" y="2196464"/>
            <a:ext cx="268243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长时间使用手机，手机为什么会发烫？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3279" y="266364"/>
            <a:ext cx="934404" cy="974652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3180481" y="391144"/>
            <a:ext cx="78710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　　电流通过导体时产生热量的多少跟什么因素有关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?</a:t>
            </a:r>
          </a:p>
        </p:txBody>
      </p:sp>
      <p:sp>
        <p:nvSpPr>
          <p:cNvPr id="40" name="文本框 39"/>
          <p:cNvSpPr txBox="1">
            <a:spLocks noChangeArrowheads="1"/>
          </p:cNvSpPr>
          <p:nvPr/>
        </p:nvSpPr>
        <p:spPr bwMode="auto">
          <a:xfrm>
            <a:off x="2729510" y="5334836"/>
            <a:ext cx="9052808" cy="646321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wrap="square" lIns="91431" tIns="45715" rIns="91431" bIns="45715">
            <a:spAutoFit/>
          </a:bodyPr>
          <a:lstStyle/>
          <a:p>
            <a:pPr marL="247650" indent="-247650">
              <a:lnSpc>
                <a:spcPct val="150000"/>
              </a:lnSpc>
            </a:pPr>
            <a:r>
              <a:rPr lang="zh-CN" altLang="en-US" sz="2400" dirty="0">
                <a:latin typeface="Times New Roman" pitchFamily="18" charset="0"/>
                <a:ea typeface="黑体" pitchFamily="49" charset="-122"/>
              </a:rPr>
              <a:t>猜想：可能与通电时间有关。通电时间越长，电流产生的热量越多。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6199" y="1771209"/>
            <a:ext cx="4667250" cy="2581275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98897" y="1571920"/>
            <a:ext cx="1572904" cy="658425"/>
            <a:chOff x="118542" y="795531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15262" y="3240568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6411" y="2403421"/>
            <a:ext cx="1572904" cy="658425"/>
            <a:chOff x="118542" y="795531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9858" y="1579404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5228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/>
        </p:nvSpPr>
        <p:spPr>
          <a:xfrm>
            <a:off x="3032143" y="440365"/>
            <a:ext cx="8236492" cy="609398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rtlCol="0" anchor="ctr" anchorCtr="1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zh-CN" altLang="en-US" sz="2800" b="1" noProof="1">
                <a:solidFill>
                  <a:srgbClr val="026BA5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设计实验</a:t>
            </a:r>
            <a:r>
              <a:rPr kumimoji="1" lang="en-US" altLang="zh-CN" sz="2800" b="1" noProof="1">
                <a:solidFill>
                  <a:srgbClr val="026BA5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rPr>
              <a:t>: 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电流通过导体产生热量与电阻的关系</a:t>
            </a:r>
            <a:endParaRPr kumimoji="1" lang="zh-CN" altLang="en-US" sz="2800" b="1" noProof="1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005" y="3909397"/>
            <a:ext cx="2952701" cy="2372552"/>
          </a:xfrm>
          <a:prstGeom prst="rect">
            <a:avLst/>
          </a:prstGeom>
        </p:spPr>
      </p:pic>
      <p:sp>
        <p:nvSpPr>
          <p:cNvPr id="48" name="Line 36"/>
          <p:cNvSpPr>
            <a:spLocks noChangeShapeType="1"/>
          </p:cNvSpPr>
          <p:nvPr/>
        </p:nvSpPr>
        <p:spPr bwMode="auto">
          <a:xfrm>
            <a:off x="3034934" y="1854540"/>
            <a:ext cx="3498524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Line 12"/>
          <p:cNvSpPr>
            <a:spLocks noChangeShapeType="1"/>
          </p:cNvSpPr>
          <p:nvPr/>
        </p:nvSpPr>
        <p:spPr bwMode="auto">
          <a:xfrm flipV="1">
            <a:off x="3899331" y="2991155"/>
            <a:ext cx="518008" cy="163901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Rectangle 17"/>
          <p:cNvSpPr>
            <a:spLocks noChangeArrowheads="1"/>
          </p:cNvSpPr>
          <p:nvPr/>
        </p:nvSpPr>
        <p:spPr bwMode="auto">
          <a:xfrm rot="10800000">
            <a:off x="5218756" y="1746461"/>
            <a:ext cx="793545" cy="241100"/>
          </a:xfrm>
          <a:prstGeom prst="rect">
            <a:avLst/>
          </a:prstGeom>
          <a:solidFill>
            <a:srgbClr val="FFFFFA"/>
          </a:solidFill>
          <a:ln w="22225">
            <a:solidFill>
              <a:schemeClr val="tx1"/>
            </a:solidFill>
            <a:miter lim="800000"/>
          </a:ln>
        </p:spPr>
        <p:txBody>
          <a:bodyPr rot="10800000"/>
          <a:lstStyle/>
          <a:p>
            <a:endParaRPr lang="zh-CN" altLang="en-US" sz="1800" noProof="1">
              <a:latin typeface="Times New Roman" pitchFamily="18" charset="0"/>
            </a:endParaRPr>
          </a:p>
        </p:txBody>
      </p:sp>
      <p:sp>
        <p:nvSpPr>
          <p:cNvPr id="51" name="Text Box 18"/>
          <p:cNvSpPr txBox="1">
            <a:spLocks noChangeArrowheads="1"/>
          </p:cNvSpPr>
          <p:nvPr/>
        </p:nvSpPr>
        <p:spPr bwMode="auto">
          <a:xfrm>
            <a:off x="3592305" y="1285639"/>
            <a:ext cx="2070459" cy="3776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8000" tIns="0" rIns="0" bIns="0"/>
          <a:lstStyle/>
          <a:p>
            <a:pPr algn="just"/>
            <a:r>
              <a:rPr lang="en-US" altLang="zh-CN" sz="2400" i="1" dirty="0">
                <a:solidFill>
                  <a:srgbClr val="000000"/>
                </a:solidFill>
                <a:latin typeface="Times New Roman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</a:rPr>
              <a:t> = 5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Ω</a:t>
            </a:r>
          </a:p>
        </p:txBody>
      </p:sp>
      <p:sp>
        <p:nvSpPr>
          <p:cNvPr id="52" name="Rectangle 23"/>
          <p:cNvSpPr>
            <a:spLocks noChangeArrowheads="1"/>
          </p:cNvSpPr>
          <p:nvPr/>
        </p:nvSpPr>
        <p:spPr bwMode="auto">
          <a:xfrm rot="10800000">
            <a:off x="3861543" y="1746461"/>
            <a:ext cx="793545" cy="241100"/>
          </a:xfrm>
          <a:prstGeom prst="rect">
            <a:avLst/>
          </a:prstGeom>
          <a:solidFill>
            <a:srgbClr val="FFFFFA"/>
          </a:solidFill>
          <a:ln w="22225">
            <a:solidFill>
              <a:schemeClr val="tx1"/>
            </a:solidFill>
            <a:miter lim="800000"/>
          </a:ln>
        </p:spPr>
        <p:txBody>
          <a:bodyPr rot="10800000"/>
          <a:lstStyle/>
          <a:p>
            <a:endParaRPr lang="zh-CN" altLang="en-US" sz="1800" noProof="1">
              <a:latin typeface="Times New Roman" pitchFamily="18" charset="0"/>
            </a:endParaRPr>
          </a:p>
        </p:txBody>
      </p:sp>
      <p:sp>
        <p:nvSpPr>
          <p:cNvPr id="53" name="Text Box 24"/>
          <p:cNvSpPr txBox="1">
            <a:spLocks noChangeArrowheads="1"/>
          </p:cNvSpPr>
          <p:nvPr/>
        </p:nvSpPr>
        <p:spPr bwMode="auto">
          <a:xfrm>
            <a:off x="5032966" y="1285639"/>
            <a:ext cx="1736666" cy="3776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8000" tIns="0" rIns="0" bIns="0"/>
          <a:lstStyle/>
          <a:p>
            <a:pPr algn="just"/>
            <a:r>
              <a:rPr lang="en-US" altLang="zh-CN" sz="2400" i="1" dirty="0">
                <a:solidFill>
                  <a:srgbClr val="000000"/>
                </a:solidFill>
                <a:latin typeface="Times New Roman" pitchFamily="18" charset="0"/>
              </a:rPr>
              <a:t>R</a:t>
            </a:r>
            <a:r>
              <a:rPr lang="en-US" altLang="zh-CN" sz="2400" baseline="-25000" dirty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</a:rPr>
              <a:t> = 10 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Ω</a:t>
            </a:r>
          </a:p>
        </p:txBody>
      </p:sp>
      <p:grpSp>
        <p:nvGrpSpPr>
          <p:cNvPr id="54" name="组合 10250"/>
          <p:cNvGrpSpPr/>
          <p:nvPr/>
        </p:nvGrpSpPr>
        <p:grpSpPr>
          <a:xfrm flipH="1">
            <a:off x="5565145" y="3083754"/>
            <a:ext cx="105491" cy="319487"/>
            <a:chOff x="0" y="0"/>
            <a:chExt cx="75" cy="361"/>
          </a:xfrm>
        </p:grpSpPr>
        <p:sp>
          <p:nvSpPr>
            <p:cNvPr id="63" name="Line 33"/>
            <p:cNvSpPr>
              <a:spLocks noChangeShapeType="1"/>
            </p:cNvSpPr>
            <p:nvPr/>
          </p:nvSpPr>
          <p:spPr bwMode="auto">
            <a:xfrm flipH="1">
              <a:off x="0" y="86"/>
              <a:ext cx="0" cy="189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34"/>
            <p:cNvSpPr>
              <a:spLocks noChangeShapeType="1"/>
            </p:cNvSpPr>
            <p:nvPr/>
          </p:nvSpPr>
          <p:spPr bwMode="auto">
            <a:xfrm flipH="1">
              <a:off x="75" y="0"/>
              <a:ext cx="0" cy="361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5" name="Line 37"/>
          <p:cNvSpPr>
            <a:spLocks noChangeShapeType="1"/>
          </p:cNvSpPr>
          <p:nvPr/>
        </p:nvSpPr>
        <p:spPr bwMode="auto">
          <a:xfrm>
            <a:off x="5665912" y="3228269"/>
            <a:ext cx="856524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Line 38"/>
          <p:cNvSpPr>
            <a:spLocks noChangeShapeType="1"/>
          </p:cNvSpPr>
          <p:nvPr/>
        </p:nvSpPr>
        <p:spPr bwMode="auto">
          <a:xfrm flipH="1">
            <a:off x="3025487" y="1859291"/>
            <a:ext cx="0" cy="1346835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Line 39"/>
          <p:cNvSpPr>
            <a:spLocks noChangeShapeType="1"/>
          </p:cNvSpPr>
          <p:nvPr/>
        </p:nvSpPr>
        <p:spPr bwMode="auto">
          <a:xfrm flipH="1">
            <a:off x="6522436" y="1854540"/>
            <a:ext cx="4724" cy="1386028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Oval 40"/>
          <p:cNvSpPr/>
          <p:nvPr/>
        </p:nvSpPr>
        <p:spPr>
          <a:xfrm>
            <a:off x="3812734" y="3155055"/>
            <a:ext cx="113364" cy="85513"/>
          </a:xfrm>
          <a:prstGeom prst="ellipse">
            <a:avLst/>
          </a:prstGeom>
          <a:solidFill>
            <a:schemeClr val="bg1"/>
          </a:solidFill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 noProof="1">
              <a:latin typeface="Times New Roman" pitchFamily="18" charset="0"/>
            </a:endParaRPr>
          </a:p>
        </p:txBody>
      </p:sp>
      <p:sp>
        <p:nvSpPr>
          <p:cNvPr id="59" name="Line 41"/>
          <p:cNvSpPr>
            <a:spLocks noChangeShapeType="1"/>
          </p:cNvSpPr>
          <p:nvPr/>
        </p:nvSpPr>
        <p:spPr bwMode="auto">
          <a:xfrm>
            <a:off x="3030210" y="3201375"/>
            <a:ext cx="802992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" name="Line 42"/>
          <p:cNvSpPr>
            <a:spLocks noChangeShapeType="1"/>
          </p:cNvSpPr>
          <p:nvPr/>
        </p:nvSpPr>
        <p:spPr bwMode="auto">
          <a:xfrm>
            <a:off x="4267762" y="3240568"/>
            <a:ext cx="1298957" cy="0"/>
          </a:xfrm>
          <a:prstGeom prst="line">
            <a:avLst/>
          </a:prstGeom>
          <a:noFill/>
          <a:ln w="22225">
            <a:solidFill>
              <a:schemeClr val="tx1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" name="Oval 30"/>
          <p:cNvSpPr/>
          <p:nvPr/>
        </p:nvSpPr>
        <p:spPr>
          <a:xfrm>
            <a:off x="6261071" y="2364057"/>
            <a:ext cx="508561" cy="458446"/>
          </a:xfrm>
          <a:prstGeom prst="ellipse">
            <a:avLst/>
          </a:prstGeom>
          <a:solidFill>
            <a:schemeClr val="bg1"/>
          </a:solidFill>
          <a:ln w="222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0" noProof="1">
              <a:latin typeface="Times New Roman" pitchFamily="18" charset="0"/>
            </a:endParaRPr>
          </a:p>
        </p:txBody>
      </p:sp>
      <p:sp>
        <p:nvSpPr>
          <p:cNvPr id="62" name="Rectangle 28"/>
          <p:cNvSpPr>
            <a:spLocks noChangeArrowheads="1"/>
          </p:cNvSpPr>
          <p:nvPr/>
        </p:nvSpPr>
        <p:spPr bwMode="auto">
          <a:xfrm>
            <a:off x="6309880" y="2298734"/>
            <a:ext cx="571541" cy="4928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 dirty="0">
                <a:latin typeface="Times New Roman" pitchFamily="18" charset="0"/>
                <a:ea typeface="黑体" pitchFamily="49" charset="-122"/>
              </a:rPr>
              <a:t>A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7356162" y="5772649"/>
            <a:ext cx="3392195" cy="461665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U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型管中液面高度的变化</a:t>
            </a:r>
          </a:p>
        </p:txBody>
      </p:sp>
      <p:sp>
        <p:nvSpPr>
          <p:cNvPr id="67" name="任意多边形 66"/>
          <p:cNvSpPr/>
          <p:nvPr/>
        </p:nvSpPr>
        <p:spPr>
          <a:xfrm>
            <a:off x="9052261" y="524774"/>
            <a:ext cx="858221" cy="524989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302036" y="2029880"/>
            <a:ext cx="3641169" cy="461665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保持电流、通电时间相同</a:t>
            </a:r>
          </a:p>
        </p:txBody>
      </p:sp>
      <p:sp>
        <p:nvSpPr>
          <p:cNvPr id="68" name="矩形 67"/>
          <p:cNvSpPr/>
          <p:nvPr/>
        </p:nvSpPr>
        <p:spPr>
          <a:xfrm>
            <a:off x="7302036" y="1498554"/>
            <a:ext cx="1846599" cy="461665"/>
          </a:xfrm>
          <a:prstGeom prst="rect">
            <a:avLst/>
          </a:prstGeom>
          <a:noFill/>
          <a:ln w="50800" cmpd="thickThin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控制变量法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098396" y="3413048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电路图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4077281" y="6310140"/>
            <a:ext cx="15261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实验器材</a:t>
            </a:r>
          </a:p>
        </p:txBody>
      </p:sp>
      <p:sp>
        <p:nvSpPr>
          <p:cNvPr id="70" name="矩形 69"/>
          <p:cNvSpPr/>
          <p:nvPr/>
        </p:nvSpPr>
        <p:spPr>
          <a:xfrm>
            <a:off x="7235670" y="3261388"/>
            <a:ext cx="1174178" cy="461665"/>
          </a:xfrm>
          <a:prstGeom prst="rect">
            <a:avLst/>
          </a:prstGeom>
          <a:noFill/>
          <a:ln w="50800" cmpd="thickThin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转换法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7235670" y="3971595"/>
            <a:ext cx="3633182" cy="461665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电流通过电阻丝产生热量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7574125" y="4872122"/>
            <a:ext cx="3062223" cy="461665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密闭空气温度变化</a:t>
            </a:r>
          </a:p>
        </p:txBody>
      </p:sp>
      <p:sp>
        <p:nvSpPr>
          <p:cNvPr id="8" name="下箭头 7"/>
          <p:cNvSpPr/>
          <p:nvPr/>
        </p:nvSpPr>
        <p:spPr>
          <a:xfrm>
            <a:off x="8989054" y="4560255"/>
            <a:ext cx="126413" cy="269365"/>
          </a:xfrm>
          <a:prstGeom prst="downArrow">
            <a:avLst/>
          </a:pr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solidFill>
              <a:schemeClr val="accent2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3" name="下箭头 72"/>
          <p:cNvSpPr/>
          <p:nvPr/>
        </p:nvSpPr>
        <p:spPr>
          <a:xfrm>
            <a:off x="8978823" y="5492809"/>
            <a:ext cx="126413" cy="269365"/>
          </a:xfrm>
          <a:prstGeom prst="downArrow">
            <a:avLst/>
          </a:pr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solidFill>
              <a:schemeClr val="accent2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9" name="左弧形箭头 8"/>
          <p:cNvSpPr/>
          <p:nvPr/>
        </p:nvSpPr>
        <p:spPr>
          <a:xfrm rot="10593279">
            <a:off x="10967274" y="4071840"/>
            <a:ext cx="992229" cy="1966306"/>
          </a:xfrm>
          <a:prstGeom prst="curvedRightArrow">
            <a:avLst/>
          </a:prstGeom>
          <a:gradFill flip="none" rotWithShape="1">
            <a:gsLst>
              <a:gs pos="100000">
                <a:schemeClr val="bg1">
                  <a:lumMod val="75000"/>
                  <a:lumOff val="2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1394470" y="4746573"/>
            <a:ext cx="5418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反映</a:t>
            </a:r>
          </a:p>
        </p:txBody>
      </p:sp>
      <p:grpSp>
        <p:nvGrpSpPr>
          <p:cNvPr id="66" name="组合 65"/>
          <p:cNvGrpSpPr/>
          <p:nvPr/>
        </p:nvGrpSpPr>
        <p:grpSpPr>
          <a:xfrm>
            <a:off x="98897" y="1571920"/>
            <a:ext cx="1572904" cy="658425"/>
            <a:chOff x="118542" y="795531"/>
            <a:chExt cx="1572904" cy="658425"/>
          </a:xfrm>
        </p:grpSpPr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115262" y="3240568"/>
            <a:ext cx="1572904" cy="658425"/>
            <a:chOff x="3142451" y="548680"/>
            <a:chExt cx="1572904" cy="658425"/>
          </a:xfrm>
        </p:grpSpPr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98897" y="4072070"/>
            <a:ext cx="1572904" cy="658425"/>
            <a:chOff x="3142451" y="548680"/>
            <a:chExt cx="1572904" cy="658425"/>
          </a:xfrm>
        </p:grpSpPr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2" name="文本框 8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20272" y="753690"/>
            <a:ext cx="1572904" cy="658425"/>
            <a:chOff x="3142451" y="548680"/>
            <a:chExt cx="1572904" cy="658425"/>
          </a:xfrm>
        </p:grpSpPr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8897" y="4903572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15262" y="5735074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6688" y="2403422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6411" y="2403421"/>
            <a:ext cx="1572904" cy="658425"/>
            <a:chOff x="118542" y="795531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9858" y="1579404"/>
            <a:ext cx="1572904" cy="658425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8765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/>
      <p:bldP spid="52" grpId="0" animBg="1"/>
      <p:bldP spid="53" grpId="0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/>
      <p:bldP spid="65" grpId="0" animBg="1"/>
      <p:bldP spid="67" grpId="0" animBg="1"/>
      <p:bldP spid="3" grpId="0" animBg="1"/>
      <p:bldP spid="68" grpId="0" bldLvl="0" animBg="1"/>
      <p:bldP spid="5" grpId="0"/>
      <p:bldP spid="69" grpId="0"/>
      <p:bldP spid="70" grpId="0" animBg="1"/>
      <p:bldP spid="71" grpId="0" animBg="1"/>
      <p:bldP spid="72" grpId="0" animBg="1"/>
      <p:bldP spid="8" grpId="0" animBg="1"/>
      <p:bldP spid="73" grpId="0" animBg="1"/>
      <p:bldP spid="9" grpId="0" animBg="1"/>
      <p:bldP spid="74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6028</TotalTime>
  <Words>1509</Words>
  <Application>Microsoft Office PowerPoint</Application>
  <PresentationFormat>宽屏</PresentationFormat>
  <Paragraphs>332</Paragraphs>
  <Slides>25</Slides>
  <Notes>22</Notes>
  <HiddenSlides>0</HiddenSlides>
  <MMClips>3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黑体</vt:lpstr>
      <vt:lpstr>楷体</vt:lpstr>
      <vt:lpstr>隶书</vt:lpstr>
      <vt:lpstr>微软雅黑</vt:lpstr>
      <vt:lpstr>Arial</vt:lpstr>
      <vt:lpstr>Calibri</vt:lpstr>
      <vt:lpstr>Times New Roman</vt:lpstr>
      <vt:lpstr>主题1</vt:lpstr>
      <vt:lpstr>Office 主题</vt:lpstr>
      <vt:lpstr>第十八章 电功率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第十八章 电功率</dc:title>
  <cp:lastModifiedBy>Administrator</cp:lastModifiedBy>
  <cp:revision>1</cp:revision>
  <cp:lastPrinted>2021-03-01T08:24:18Z</cp:lastPrinted>
  <dcterms:created xsi:type="dcterms:W3CDTF">2018-12-13T05:08:29Z</dcterms:created>
  <dcterms:modified xsi:type="dcterms:W3CDTF">2024-02-08T13:48:46Z</dcterms:modified>
</cp:coreProperties>
</file>