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23"/>
  </p:notesMasterIdLst>
  <p:handoutMasterIdLst>
    <p:handoutMasterId r:id="rId24"/>
  </p:handoutMasterIdLst>
  <p:sldIdLst>
    <p:sldId id="559" r:id="rId2"/>
    <p:sldId id="560" r:id="rId3"/>
    <p:sldId id="561" r:id="rId4"/>
    <p:sldId id="579" r:id="rId5"/>
    <p:sldId id="562" r:id="rId6"/>
    <p:sldId id="563" r:id="rId7"/>
    <p:sldId id="564" r:id="rId8"/>
    <p:sldId id="574" r:id="rId9"/>
    <p:sldId id="575" r:id="rId10"/>
    <p:sldId id="565" r:id="rId11"/>
    <p:sldId id="566" r:id="rId12"/>
    <p:sldId id="567" r:id="rId13"/>
    <p:sldId id="569" r:id="rId14"/>
    <p:sldId id="570" r:id="rId15"/>
    <p:sldId id="571" r:id="rId16"/>
    <p:sldId id="581" r:id="rId17"/>
    <p:sldId id="580" r:id="rId18"/>
    <p:sldId id="577" r:id="rId19"/>
    <p:sldId id="578" r:id="rId20"/>
    <p:sldId id="572" r:id="rId21"/>
    <p:sldId id="573" r:id="rId22"/>
  </p:sldIdLst>
  <p:sldSz cx="9144000" cy="5143500" type="screen16x9"/>
  <p:notesSz cx="6858000" cy="9144000"/>
  <p:embeddedFontLst>
    <p:embeddedFont>
      <p:font typeface="Calibri" pitchFamily="34" charset="0"/>
      <p:regular r:id="rId25"/>
      <p:bold r:id="rId26"/>
      <p:italic r:id="rId27"/>
      <p:boldItalic r:id="rId28"/>
    </p:embeddedFont>
    <p:embeddedFont>
      <p:font typeface="楷体" pitchFamily="49" charset="-122"/>
      <p:regular r:id="rId29"/>
    </p:embeddedFont>
    <p:embeddedFont>
      <p:font typeface="黑体" pitchFamily="49" charset="-122"/>
      <p:regular r:id="rId30"/>
    </p:embeddedFont>
  </p:embeddedFontLst>
  <p:defaultTextStyle>
    <a:defPPr>
      <a:defRPr lang="zh-CN"/>
    </a:defPPr>
    <a:lvl1pPr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D9F00"/>
    <a:srgbClr val="E6A774"/>
    <a:srgbClr val="D56D00"/>
    <a:srgbClr val="00A48D"/>
    <a:srgbClr val="0000FF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017" autoAdjust="0"/>
    <p:restoredTop sz="95062" autoAdjust="0"/>
  </p:normalViewPr>
  <p:slideViewPr>
    <p:cSldViewPr showGuides="1">
      <p:cViewPr varScale="1">
        <p:scale>
          <a:sx n="140" d="100"/>
          <a:sy n="140" d="100"/>
        </p:scale>
        <p:origin x="-900" y="-90"/>
      </p:cViewPr>
      <p:guideLst>
        <p:guide orient="horz" pos="1665"/>
        <p:guide pos="286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2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1.fntdata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font" Target="fonts/font4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3.fntdata"/><Relationship Id="rId30" Type="http://schemas.openxmlformats.org/officeDocument/2006/relationships/font" Target="fonts/font6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buFontTx/>
              <a:buNone/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buFontTx/>
              <a:buNone/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buFontTx/>
              <a:buNone/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>
              <a:defRPr sz="1200"/>
            </a:lvl1pPr>
          </a:lstStyle>
          <a:p>
            <a:pPr>
              <a:defRPr/>
            </a:pPr>
            <a:fld id="{18006E18-4BEF-4595-B3B6-2ABF2F04905E}" type="slidenum">
              <a:rPr lang="zh-CN" altLang="en-US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1510582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buFontTx/>
              <a:buNone/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buFontTx/>
              <a:buNone/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normAutofit/>
          </a:bodyPr>
          <a:lstStyle/>
          <a:p>
            <a:pPr lvl="0"/>
            <a:r>
              <a:rPr lang="zh-CN" altLang="en-US" noProof="0"/>
              <a:t>单击此处编辑母版文本样式</a:t>
            </a:r>
          </a:p>
          <a:p>
            <a:pPr lvl="1"/>
            <a:r>
              <a:rPr lang="zh-CN" altLang="en-US" noProof="0"/>
              <a:t>第二级</a:t>
            </a:r>
          </a:p>
          <a:p>
            <a:pPr lvl="2"/>
            <a:r>
              <a:rPr lang="zh-CN" altLang="en-US" noProof="0"/>
              <a:t>第三级</a:t>
            </a:r>
          </a:p>
          <a:p>
            <a:pPr lvl="3"/>
            <a:r>
              <a:rPr lang="zh-CN" altLang="en-US" noProof="0"/>
              <a:t>第四级</a:t>
            </a:r>
          </a:p>
          <a:p>
            <a:pPr lvl="4"/>
            <a:r>
              <a:rPr lang="zh-CN" altLang="en-US" noProof="0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buFontTx/>
              <a:buNone/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>
              <a:defRPr sz="1200"/>
            </a:lvl1pPr>
          </a:lstStyle>
          <a:p>
            <a:pPr>
              <a:defRPr/>
            </a:pPr>
            <a:fld id="{395A52D7-8F67-41F0-A534-CB8A9A4DB925}" type="slidenum">
              <a:rPr lang="zh-CN" altLang="en-US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3663608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tags" Target="../tags/tag37.xml"/><Relationship Id="rId2" Type="http://schemas.openxmlformats.org/officeDocument/2006/relationships/tags" Target="../tags/tag36.xml"/><Relationship Id="rId1" Type="http://schemas.openxmlformats.org/officeDocument/2006/relationships/tags" Target="../tags/tag35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38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tags" Target="../tags/tag5.xml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6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10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13.xml"/><Relationship Id="rId2" Type="http://schemas.openxmlformats.org/officeDocument/2006/relationships/tags" Target="../tags/tag12.xml"/><Relationship Id="rId1" Type="http://schemas.openxmlformats.org/officeDocument/2006/relationships/tags" Target="../tags/tag11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14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tags" Target="../tags/tag15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18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tags" Target="../tags/tag21.xml"/><Relationship Id="rId2" Type="http://schemas.openxmlformats.org/officeDocument/2006/relationships/tags" Target="../tags/tag20.xml"/><Relationship Id="rId1" Type="http://schemas.openxmlformats.org/officeDocument/2006/relationships/tags" Target="../tags/tag19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22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tags" Target="../tags/tag25.xml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26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29.xml"/><Relationship Id="rId2" Type="http://schemas.openxmlformats.org/officeDocument/2006/relationships/tags" Target="../tags/tag28.xml"/><Relationship Id="rId1" Type="http://schemas.openxmlformats.org/officeDocument/2006/relationships/tags" Target="../tags/tag27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30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tags" Target="../tags/tag33.xml"/><Relationship Id="rId2" Type="http://schemas.openxmlformats.org/officeDocument/2006/relationships/tags" Target="../tags/tag32.xml"/><Relationship Id="rId1" Type="http://schemas.openxmlformats.org/officeDocument/2006/relationships/tags" Target="../tags/tag31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3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回顾复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2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3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4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回顾复习</a:t>
            </a:r>
            <a:endParaRPr lang="zh-CN" altLang="en-US" sz="2800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课后作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2"/>
          <a:srcRect t="17556" b="14741"/>
          <a:stretch>
            <a:fillRect/>
          </a:stretch>
        </p:blipFill>
        <p:spPr>
          <a:xfrm>
            <a:off x="565150" y="249649"/>
            <a:ext cx="8013065" cy="469836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 userDrawn="1"/>
        </p:nvPicPr>
        <p:blipFill>
          <a:blip r:embed="rId3" cstate="print">
            <a:lum contrast="-12000"/>
          </a:blip>
          <a:srcRect t="40148" b="36667"/>
          <a:stretch>
            <a:fillRect/>
          </a:stretch>
        </p:blipFill>
        <p:spPr>
          <a:xfrm>
            <a:off x="2048828" y="915034"/>
            <a:ext cx="5046344" cy="864627"/>
          </a:xfrm>
          <a:prstGeom prst="rect">
            <a:avLst/>
          </a:prstGeom>
        </p:spPr>
      </p:pic>
      <p:sp>
        <p:nvSpPr>
          <p:cNvPr id="4" name="TextBox 3"/>
          <p:cNvSpPr txBox="1"/>
          <p:nvPr userDrawn="1"/>
        </p:nvSpPr>
        <p:spPr>
          <a:xfrm>
            <a:off x="3347546" y="999563"/>
            <a:ext cx="24482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 b="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课后作业</a:t>
            </a:r>
            <a:endParaRPr lang="zh-CN" altLang="en-US" sz="3200" b="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学习目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2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3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4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学习目标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思维导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2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3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4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思维导图</a:t>
            </a:r>
            <a:endParaRPr lang="zh-CN" altLang="en-US" sz="2800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学生活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2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3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4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学生活动</a:t>
            </a:r>
            <a:endParaRPr lang="zh-CN" altLang="en-US" sz="2800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课堂例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2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3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4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课堂例题</a:t>
            </a:r>
            <a:endParaRPr lang="zh-CN" altLang="en-US" sz="2800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新课教学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2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3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4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新课教学</a:t>
            </a:r>
            <a:endParaRPr lang="zh-CN" altLang="en-US" sz="2800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导入新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2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3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4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导入新课</a:t>
            </a:r>
            <a:endParaRPr lang="zh-CN" altLang="en-US" sz="2800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课堂小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2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3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4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课堂小结</a:t>
            </a:r>
            <a:endParaRPr lang="zh-CN" altLang="en-US" sz="2800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当堂训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2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3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4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当堂训练</a:t>
            </a:r>
            <a:endParaRPr lang="zh-CN" altLang="en-US" sz="2800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>
            <p:custDataLst>
              <p:tags r:id="rId13"/>
            </p:custDataLst>
          </p:nvPr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9395" y="195580"/>
            <a:ext cx="1283909" cy="52006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187624" y="1716396"/>
            <a:ext cx="7143800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400" dirty="0" smtClean="0">
                <a:latin typeface="+mj-ea"/>
                <a:ea typeface="+mj-ea"/>
              </a:rPr>
              <a:t>第</a:t>
            </a:r>
            <a:r>
              <a:rPr lang="en-US" altLang="zh-CN" sz="4400" dirty="0" smtClean="0">
                <a:latin typeface="+mj-ea"/>
                <a:ea typeface="+mj-ea"/>
              </a:rPr>
              <a:t>1</a:t>
            </a:r>
            <a:r>
              <a:rPr lang="zh-CN" altLang="en-US" sz="4400" dirty="0" smtClean="0">
                <a:latin typeface="+mj-ea"/>
                <a:ea typeface="+mj-ea"/>
              </a:rPr>
              <a:t>章 走进实验室</a:t>
            </a:r>
            <a:endParaRPr lang="en-US" altLang="zh-CN" sz="3600" dirty="0">
              <a:latin typeface="+mj-ea"/>
              <a:ea typeface="+mj-ea"/>
            </a:endParaRPr>
          </a:p>
          <a:p>
            <a:pPr algn="ctr"/>
            <a:endParaRPr lang="zh-CN" altLang="en-US" sz="4000" dirty="0" smtClean="0">
              <a:latin typeface="+mj-ea"/>
              <a:ea typeface="+mj-ea"/>
            </a:endParaRPr>
          </a:p>
          <a:p>
            <a:pPr algn="ctr"/>
            <a:r>
              <a:rPr lang="zh-CN" altLang="en-US" sz="4000" dirty="0" smtClean="0">
                <a:solidFill>
                  <a:srgbClr val="FF0000"/>
                </a:solidFill>
                <a:latin typeface="+mj-ea"/>
                <a:ea typeface="+mj-ea"/>
              </a:rPr>
              <a:t>第</a:t>
            </a:r>
            <a:r>
              <a:rPr lang="en-US" altLang="zh-CN" sz="4000" dirty="0" smtClean="0">
                <a:solidFill>
                  <a:srgbClr val="FF0000"/>
                </a:solidFill>
                <a:latin typeface="+mj-ea"/>
                <a:ea typeface="+mj-ea"/>
              </a:rPr>
              <a:t>1</a:t>
            </a:r>
            <a:r>
              <a:rPr lang="zh-CN" altLang="en-US" sz="4000" dirty="0" smtClean="0">
                <a:solidFill>
                  <a:srgbClr val="FF0000"/>
                </a:solidFill>
                <a:latin typeface="+mj-ea"/>
                <a:ea typeface="+mj-ea"/>
              </a:rPr>
              <a:t>节 走进实验室</a:t>
            </a:r>
            <a:endParaRPr lang="en-US" altLang="zh-CN" sz="4000" dirty="0">
              <a:solidFill>
                <a:srgbClr val="FF0000"/>
              </a:solidFill>
              <a:latin typeface="+mj-ea"/>
              <a:ea typeface="+mj-ea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24"/>
          <p:cNvSpPr txBox="1">
            <a:spLocks noChangeArrowheads="1"/>
          </p:cNvSpPr>
          <p:nvPr/>
        </p:nvSpPr>
        <p:spPr bwMode="auto">
          <a:xfrm>
            <a:off x="694992" y="1511919"/>
            <a:ext cx="2494280" cy="52197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r>
              <a:rPr lang="zh-CN" altLang="en-US" sz="280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认识测量仪器</a:t>
            </a:r>
            <a:r>
              <a:rPr lang="en-US" altLang="zh-CN" sz="280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:</a:t>
            </a:r>
          </a:p>
        </p:txBody>
      </p:sp>
      <p:sp>
        <p:nvSpPr>
          <p:cNvPr id="10" name="Text Box 25"/>
          <p:cNvSpPr txBox="1">
            <a:spLocks noChangeArrowheads="1"/>
          </p:cNvSpPr>
          <p:nvPr/>
        </p:nvSpPr>
        <p:spPr bwMode="auto">
          <a:xfrm>
            <a:off x="826135" y="2166620"/>
            <a:ext cx="7611745" cy="1383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>
                <a:latin typeface="黑体" panose="02010609060101010101" pitchFamily="49" charset="-122"/>
                <a:ea typeface="黑体" panose="02010609060101010101" pitchFamily="49" charset="-122"/>
              </a:rPr>
              <a:t>  </a:t>
            </a:r>
            <a:r>
              <a:rPr lang="zh-CN" altLang="en-US" sz="2800">
                <a:latin typeface="黑体" panose="02010609060101010101" pitchFamily="49" charset="-122"/>
                <a:ea typeface="黑体" panose="02010609060101010101" pitchFamily="49" charset="-122"/>
              </a:rPr>
              <a:t>刻度尺、天平、秒表、温度计、弹簧测力计、量筒、电流表、电压表</a:t>
            </a:r>
            <a:r>
              <a:rPr lang="en-US" altLang="zh-CN" sz="2800">
                <a:latin typeface="Arial" panose="020B0604020202020204"/>
                <a:ea typeface="黑体" panose="02010609060101010101" pitchFamily="49" charset="-122"/>
              </a:rPr>
              <a:t>…</a:t>
            </a:r>
            <a:endParaRPr lang="en-US" altLang="zh-CN" sz="280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ldLvl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0" name="Picture 9" descr="千分尺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94705" y="1085850"/>
            <a:ext cx="2105660" cy="1301750"/>
          </a:xfrm>
          <a:prstGeom prst="rect">
            <a:avLst/>
          </a:prstGeom>
          <a:noFill/>
        </p:spPr>
      </p:pic>
      <p:pic>
        <p:nvPicPr>
          <p:cNvPr id="311" name="Picture 10" descr="游标卡尺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17260" y="3063240"/>
            <a:ext cx="1983740" cy="1448435"/>
          </a:xfrm>
          <a:prstGeom prst="rect">
            <a:avLst/>
          </a:prstGeom>
          <a:noFill/>
        </p:spPr>
      </p:pic>
      <p:sp>
        <p:nvSpPr>
          <p:cNvPr id="312" name="Text Box 11"/>
          <p:cNvSpPr txBox="1">
            <a:spLocks noChangeArrowheads="1"/>
          </p:cNvSpPr>
          <p:nvPr/>
        </p:nvSpPr>
        <p:spPr bwMode="auto">
          <a:xfrm>
            <a:off x="539552" y="1349375"/>
            <a:ext cx="3293884" cy="52322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latin typeface="Arial" panose="020B0604020202020204" pitchFamily="34" charset="0"/>
                <a:ea typeface="楷体_GB2312" pitchFamily="49" charset="-122"/>
              </a:rPr>
              <a:t>1.</a:t>
            </a:r>
            <a:r>
              <a:rPr lang="zh-CN" altLang="en-US" sz="2800" b="1" dirty="0">
                <a:solidFill>
                  <a:srgbClr val="FF0000"/>
                </a:solidFill>
                <a:latin typeface="Arial" panose="020B0604020202020204" pitchFamily="34" charset="0"/>
                <a:ea typeface="楷体_GB2312" pitchFamily="49" charset="-122"/>
              </a:rPr>
              <a:t>长度测量仪器</a:t>
            </a:r>
          </a:p>
        </p:txBody>
      </p:sp>
      <p:sp>
        <p:nvSpPr>
          <p:cNvPr id="313" name="Text Box 12"/>
          <p:cNvSpPr txBox="1">
            <a:spLocks noChangeArrowheads="1"/>
          </p:cNvSpPr>
          <p:nvPr/>
        </p:nvSpPr>
        <p:spPr bwMode="auto">
          <a:xfrm>
            <a:off x="2164790" y="3426702"/>
            <a:ext cx="1614686" cy="52322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r>
              <a:rPr lang="zh-CN" altLang="en-US" sz="2800" b="1" dirty="0">
                <a:solidFill>
                  <a:schemeClr val="tx1"/>
                </a:solidFill>
                <a:latin typeface="Arial" panose="020B0604020202020204" pitchFamily="34" charset="0"/>
              </a:rPr>
              <a:t>刻度尺</a:t>
            </a:r>
          </a:p>
        </p:txBody>
      </p:sp>
      <p:sp>
        <p:nvSpPr>
          <p:cNvPr id="314" name="Text Box 13"/>
          <p:cNvSpPr txBox="1">
            <a:spLocks noChangeArrowheads="1"/>
          </p:cNvSpPr>
          <p:nvPr/>
        </p:nvSpPr>
        <p:spPr bwMode="auto">
          <a:xfrm>
            <a:off x="6336664" y="2456815"/>
            <a:ext cx="1763727" cy="52322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r>
              <a:rPr lang="zh-CN" altLang="en-US" sz="2800" b="1">
                <a:solidFill>
                  <a:schemeClr val="tx1"/>
                </a:solidFill>
                <a:latin typeface="Arial" panose="020B0604020202020204" pitchFamily="34" charset="0"/>
              </a:rPr>
              <a:t>千分尺</a:t>
            </a:r>
          </a:p>
        </p:txBody>
      </p:sp>
      <p:sp>
        <p:nvSpPr>
          <p:cNvPr id="315" name="Text Box 14"/>
          <p:cNvSpPr txBox="1">
            <a:spLocks noChangeArrowheads="1"/>
          </p:cNvSpPr>
          <p:nvPr/>
        </p:nvSpPr>
        <p:spPr bwMode="auto">
          <a:xfrm>
            <a:off x="6311263" y="4528972"/>
            <a:ext cx="2149167" cy="52322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r>
              <a:rPr lang="zh-CN" altLang="en-US" sz="2800" b="1" dirty="0">
                <a:solidFill>
                  <a:schemeClr val="tx1"/>
                </a:solidFill>
                <a:latin typeface="Arial" panose="020B0604020202020204" pitchFamily="34" charset="0"/>
              </a:rPr>
              <a:t>游标卡尺</a:t>
            </a:r>
          </a:p>
        </p:txBody>
      </p:sp>
      <p:pic>
        <p:nvPicPr>
          <p:cNvPr id="2" name="图片 1" descr="u=715742883,2334423009&amp;fm=253&amp;gp=0"/>
          <p:cNvPicPr>
            <a:picLocks noChangeAspect="1"/>
          </p:cNvPicPr>
          <p:nvPr/>
        </p:nvPicPr>
        <p:blipFill>
          <a:blip r:embed="rId4"/>
          <a:srcRect l="5289" t="36726" r="1820" b="36530"/>
          <a:stretch>
            <a:fillRect/>
          </a:stretch>
        </p:blipFill>
        <p:spPr>
          <a:xfrm>
            <a:off x="339090" y="2387600"/>
            <a:ext cx="5306695" cy="93472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5"/>
          <p:cNvSpPr>
            <a:spLocks noChangeArrowheads="1"/>
          </p:cNvSpPr>
          <p:nvPr/>
        </p:nvSpPr>
        <p:spPr bwMode="auto">
          <a:xfrm>
            <a:off x="539552" y="1322359"/>
            <a:ext cx="3330400" cy="52322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rPr>
              <a:t>2.</a:t>
            </a:r>
            <a:r>
              <a:rPr lang="zh-CN" altLang="en-US" sz="2800" b="1" dirty="0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rPr>
              <a:t>质量测量仪器</a:t>
            </a:r>
          </a:p>
        </p:txBody>
      </p:sp>
      <p:pic>
        <p:nvPicPr>
          <p:cNvPr id="11" name="Picture 6" descr="托盘天平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98500" y="2265768"/>
            <a:ext cx="2330450" cy="1474470"/>
          </a:xfrm>
          <a:prstGeom prst="rect">
            <a:avLst/>
          </a:prstGeom>
          <a:noFill/>
        </p:spPr>
      </p:pic>
      <p:sp>
        <p:nvSpPr>
          <p:cNvPr id="12" name="Text Box 7"/>
          <p:cNvSpPr txBox="1">
            <a:spLocks noChangeArrowheads="1"/>
          </p:cNvSpPr>
          <p:nvPr/>
        </p:nvSpPr>
        <p:spPr bwMode="auto">
          <a:xfrm>
            <a:off x="520502" y="3921760"/>
            <a:ext cx="2937903" cy="52322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 dirty="0">
                <a:solidFill>
                  <a:schemeClr val="tx1"/>
                </a:solidFill>
              </a:rPr>
              <a:t>托盘天平和砝码</a:t>
            </a:r>
          </a:p>
        </p:txBody>
      </p:sp>
      <p:sp>
        <p:nvSpPr>
          <p:cNvPr id="2" name="Rectangle 8"/>
          <p:cNvSpPr>
            <a:spLocks noChangeArrowheads="1"/>
          </p:cNvSpPr>
          <p:nvPr/>
        </p:nvSpPr>
        <p:spPr bwMode="auto">
          <a:xfrm>
            <a:off x="3240682" y="1322359"/>
            <a:ext cx="2897228" cy="52322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rPr>
              <a:t>3.</a:t>
            </a:r>
            <a:r>
              <a:rPr lang="zh-CN" altLang="en-US" sz="2800" b="1" dirty="0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rPr>
              <a:t>时间测量仪器</a:t>
            </a:r>
          </a:p>
        </p:txBody>
      </p:sp>
      <p:pic>
        <p:nvPicPr>
          <p:cNvPr id="4" name="Picture 9" descr="秒表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89985" y="1793240"/>
            <a:ext cx="1673225" cy="2128520"/>
          </a:xfrm>
          <a:prstGeom prst="rect">
            <a:avLst/>
          </a:prstGeom>
          <a:noFill/>
        </p:spPr>
      </p:pic>
      <p:sp>
        <p:nvSpPr>
          <p:cNvPr id="15" name="Rectangle 15"/>
          <p:cNvSpPr>
            <a:spLocks noChangeArrowheads="1"/>
          </p:cNvSpPr>
          <p:nvPr/>
        </p:nvSpPr>
        <p:spPr bwMode="auto">
          <a:xfrm>
            <a:off x="6012160" y="1335694"/>
            <a:ext cx="2880320" cy="52322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rPr>
              <a:t>4.</a:t>
            </a:r>
            <a:r>
              <a:rPr lang="zh-CN" altLang="en-US" sz="2800" b="1" dirty="0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rPr>
              <a:t>力的测量仪器</a:t>
            </a:r>
          </a:p>
        </p:txBody>
      </p:sp>
      <p:pic>
        <p:nvPicPr>
          <p:cNvPr id="16" name="Picture 16" descr="弹簧测力计弹簧测力计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137910" y="1847850"/>
            <a:ext cx="2445385" cy="2019300"/>
          </a:xfrm>
          <a:prstGeom prst="rect">
            <a:avLst/>
          </a:prstGeom>
          <a:noFill/>
        </p:spPr>
      </p:pic>
      <p:sp>
        <p:nvSpPr>
          <p:cNvPr id="18" name="Text Box 29"/>
          <p:cNvSpPr txBox="1">
            <a:spLocks noChangeArrowheads="1"/>
          </p:cNvSpPr>
          <p:nvPr/>
        </p:nvSpPr>
        <p:spPr bwMode="auto">
          <a:xfrm>
            <a:off x="6567330" y="3921760"/>
            <a:ext cx="2015965" cy="52322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 dirty="0">
                <a:solidFill>
                  <a:schemeClr val="tx1"/>
                </a:solidFill>
              </a:rPr>
              <a:t>弹簧测力计</a:t>
            </a:r>
          </a:p>
        </p:txBody>
      </p:sp>
      <p:sp>
        <p:nvSpPr>
          <p:cNvPr id="5" name="Text Box 10"/>
          <p:cNvSpPr txBox="1">
            <a:spLocks noChangeArrowheads="1"/>
          </p:cNvSpPr>
          <p:nvPr/>
        </p:nvSpPr>
        <p:spPr bwMode="auto">
          <a:xfrm>
            <a:off x="4090669" y="3921760"/>
            <a:ext cx="1070273" cy="52322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2800" b="1">
                <a:solidFill>
                  <a:schemeClr val="tx1"/>
                </a:solidFill>
              </a:rPr>
              <a:t>秒表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5"/>
          <p:cNvSpPr>
            <a:spLocks noChangeArrowheads="1"/>
          </p:cNvSpPr>
          <p:nvPr/>
        </p:nvSpPr>
        <p:spPr bwMode="auto">
          <a:xfrm>
            <a:off x="746125" y="1219200"/>
            <a:ext cx="3371309" cy="52322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rPr>
              <a:t>5.</a:t>
            </a:r>
            <a:r>
              <a:rPr lang="zh-CN" altLang="en-US" sz="2800" b="1" dirty="0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rPr>
              <a:t>体积测量仪器</a:t>
            </a:r>
          </a:p>
        </p:txBody>
      </p:sp>
      <p:sp>
        <p:nvSpPr>
          <p:cNvPr id="14" name="Rectangle 8"/>
          <p:cNvSpPr>
            <a:spLocks noChangeArrowheads="1"/>
          </p:cNvSpPr>
          <p:nvPr/>
        </p:nvSpPr>
        <p:spPr bwMode="auto">
          <a:xfrm>
            <a:off x="3576955" y="1219200"/>
            <a:ext cx="3371309" cy="52322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r>
              <a:rPr lang="en-US" altLang="zh-CN" sz="2800" b="1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rPr>
              <a:t>6.</a:t>
            </a:r>
            <a:r>
              <a:rPr lang="zh-CN" altLang="en-US" sz="2800" b="1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rPr>
              <a:t>电的测量仪器</a:t>
            </a:r>
          </a:p>
        </p:txBody>
      </p:sp>
      <p:sp>
        <p:nvSpPr>
          <p:cNvPr id="12" name="Text Box 10"/>
          <p:cNvSpPr txBox="1">
            <a:spLocks noChangeArrowheads="1"/>
          </p:cNvSpPr>
          <p:nvPr/>
        </p:nvSpPr>
        <p:spPr bwMode="auto">
          <a:xfrm>
            <a:off x="737869" y="4182745"/>
            <a:ext cx="995767" cy="52322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2800" b="1">
                <a:solidFill>
                  <a:schemeClr val="tx1"/>
                </a:solidFill>
              </a:rPr>
              <a:t>量筒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rcRect l="27332" r="26334"/>
          <a:stretch>
            <a:fillRect/>
          </a:stretch>
        </p:blipFill>
        <p:spPr>
          <a:xfrm>
            <a:off x="737870" y="1783715"/>
            <a:ext cx="766445" cy="2329180"/>
          </a:xfrm>
          <a:prstGeom prst="rect">
            <a:avLst/>
          </a:prstGeom>
        </p:spPr>
      </p:pic>
      <p:pic>
        <p:nvPicPr>
          <p:cNvPr id="2" name="图片 1" descr="u=3923171265,2634402691&amp;fm=253&amp;fmt=auto&amp;app=138&amp;f=JPEG.webp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6955" y="1783715"/>
            <a:ext cx="2070735" cy="2319655"/>
          </a:xfrm>
          <a:prstGeom prst="rect">
            <a:avLst/>
          </a:prstGeom>
        </p:spPr>
      </p:pic>
      <p:pic>
        <p:nvPicPr>
          <p:cNvPr id="6" name="图片 5" descr="d043ad4bd11373f0df6835133e0bc3fcfaed04f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94425" y="1783715"/>
            <a:ext cx="1951355" cy="2354580"/>
          </a:xfrm>
          <a:prstGeom prst="rect">
            <a:avLst/>
          </a:prstGeom>
        </p:spPr>
      </p:pic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4095115" y="4254500"/>
            <a:ext cx="1335323" cy="52322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2800" b="1">
                <a:solidFill>
                  <a:schemeClr val="tx1"/>
                </a:solidFill>
              </a:rPr>
              <a:t>电流表</a:t>
            </a:r>
          </a:p>
        </p:txBody>
      </p:sp>
      <p:sp>
        <p:nvSpPr>
          <p:cNvPr id="8" name="Text Box 10"/>
          <p:cNvSpPr txBox="1">
            <a:spLocks noChangeArrowheads="1"/>
          </p:cNvSpPr>
          <p:nvPr/>
        </p:nvSpPr>
        <p:spPr bwMode="auto">
          <a:xfrm>
            <a:off x="6633210" y="4254500"/>
            <a:ext cx="1335323" cy="52322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2800" b="1">
                <a:solidFill>
                  <a:schemeClr val="tx1"/>
                </a:solidFill>
              </a:rPr>
              <a:t>电压表</a:t>
            </a:r>
          </a:p>
        </p:txBody>
      </p:sp>
      <p:pic>
        <p:nvPicPr>
          <p:cNvPr id="9" name="图片 8" descr="src=http___img.alicdn.com_bao_uploaded_i2_175754641_TB1C6iwz.Y1gK0jSZFMq6yWcVXa__!!0-item_pic.jpg_300x300.jpg&amp;refer=http___img.alicdn.webp"/>
          <p:cNvPicPr>
            <a:picLocks noChangeAspect="1"/>
          </p:cNvPicPr>
          <p:nvPr/>
        </p:nvPicPr>
        <p:blipFill>
          <a:blip r:embed="rId5"/>
          <a:srcRect l="30215" r="31229"/>
          <a:stretch>
            <a:fillRect/>
          </a:stretch>
        </p:blipFill>
        <p:spPr>
          <a:xfrm>
            <a:off x="1980565" y="1842770"/>
            <a:ext cx="869315" cy="2258695"/>
          </a:xfrm>
          <a:prstGeom prst="rect">
            <a:avLst/>
          </a:prstGeom>
        </p:spPr>
      </p:pic>
      <p:sp>
        <p:nvSpPr>
          <p:cNvPr id="11" name="Text Box 10"/>
          <p:cNvSpPr txBox="1">
            <a:spLocks noChangeArrowheads="1"/>
          </p:cNvSpPr>
          <p:nvPr/>
        </p:nvSpPr>
        <p:spPr bwMode="auto">
          <a:xfrm>
            <a:off x="1963419" y="4182745"/>
            <a:ext cx="995767" cy="52322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2800" b="1">
                <a:solidFill>
                  <a:schemeClr val="tx1"/>
                </a:solidFill>
              </a:rPr>
              <a:t>量杯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4"/>
          <p:cNvSpPr txBox="1">
            <a:spLocks noChangeArrowheads="1"/>
          </p:cNvSpPr>
          <p:nvPr/>
        </p:nvSpPr>
        <p:spPr bwMode="auto">
          <a:xfrm>
            <a:off x="558800" y="1063625"/>
            <a:ext cx="8031480" cy="350774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b="1">
                <a:latin typeface="黑体" panose="02010609060101010101" pitchFamily="49" charset="-122"/>
                <a:ea typeface="黑体" panose="02010609060101010101" pitchFamily="49" charset="-122"/>
              </a:rPr>
              <a:t>    </a:t>
            </a:r>
            <a:r>
              <a:rPr lang="zh-CN" altLang="en-US" sz="2400">
                <a:latin typeface="黑体" panose="02010609060101010101" pitchFamily="49" charset="-122"/>
                <a:ea typeface="黑体" panose="02010609060101010101" pitchFamily="49" charset="-122"/>
              </a:rPr>
              <a:t>同学们，认识了那么多的测量仪器，是不是所有的测量都可以用它们来完成了呢？其实，我们没有认识的测量仪器远比这些要多很多，以后我们会慢慢认识的。不过我们要明白：</a:t>
            </a:r>
            <a:r>
              <a:rPr lang="zh-CN" altLang="en-US" sz="240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测量同一物理量的仪器，可能有不同的规格、不同的精度和不同的使用方法，应根据实验的需要进行合理选择。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611560" y="1137541"/>
            <a:ext cx="809759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latinLnBrk="0" hangingPunct="1">
              <a:lnSpc>
                <a:spcPct val="135000"/>
              </a:lnSpc>
            </a:pPr>
            <a:r>
              <a:rPr lang="en-US" altLang="zh-CN" sz="2400" b="1" dirty="0"/>
              <a:t>1.认识日常生活中的一些现象，并考虑它们与物理学的关系。</a:t>
            </a:r>
          </a:p>
          <a:p>
            <a:pPr eaLnBrk="1" latinLnBrk="0" hangingPunct="1">
              <a:lnSpc>
                <a:spcPct val="135000"/>
              </a:lnSpc>
            </a:pPr>
            <a:r>
              <a:rPr lang="en-US" altLang="zh-CN" sz="2400" b="1" dirty="0"/>
              <a:t>2.实验室中长度的测量工具有＿＿＿＿、＿＿＿＿、＿＿＿＿＿，</a:t>
            </a:r>
            <a:r>
              <a:rPr lang="en-US" altLang="zh-CN" sz="2400" b="1" dirty="0" err="1" smtClean="0"/>
              <a:t>质量的测量工具有</a:t>
            </a:r>
            <a:r>
              <a:rPr lang="en-US" altLang="zh-CN" sz="2400" b="1" dirty="0"/>
              <a:t>＿＿</a:t>
            </a:r>
            <a:r>
              <a:rPr lang="en-US" altLang="zh-CN" sz="2400" b="1" dirty="0">
                <a:sym typeface="+mn-ea"/>
              </a:rPr>
              <a:t>＿</a:t>
            </a:r>
            <a:r>
              <a:rPr lang="en-US" altLang="zh-CN" sz="2400" b="1" dirty="0"/>
              <a:t>＿＿，</a:t>
            </a:r>
            <a:r>
              <a:rPr lang="en-US" altLang="zh-CN" sz="2400" b="1" dirty="0" err="1"/>
              <a:t>温度的测量工具有</a:t>
            </a:r>
            <a:r>
              <a:rPr lang="en-US" altLang="zh-CN" sz="2400" b="1" dirty="0"/>
              <a:t>＿＿＿＿</a:t>
            </a:r>
            <a:r>
              <a:rPr lang="zh-CN" altLang="en-US" sz="2400" b="1" dirty="0"/>
              <a:t>，</a:t>
            </a:r>
            <a:r>
              <a:rPr lang="en-US" altLang="zh-CN" sz="2400" b="1" dirty="0" err="1" smtClean="0"/>
              <a:t>力的测量工具有</a:t>
            </a:r>
            <a:r>
              <a:rPr lang="en-US" altLang="zh-CN" sz="2400" b="1" dirty="0" smtClean="0"/>
              <a:t>＿</a:t>
            </a:r>
            <a:r>
              <a:rPr lang="en-US" altLang="zh-CN" sz="2400" b="1" dirty="0" smtClean="0">
                <a:sym typeface="+mn-ea"/>
              </a:rPr>
              <a:t>＿＿</a:t>
            </a:r>
            <a:r>
              <a:rPr lang="en-US" altLang="zh-CN" sz="2400" b="1" dirty="0" smtClean="0"/>
              <a:t>＿＿＿，</a:t>
            </a:r>
            <a:r>
              <a:rPr lang="en-US" altLang="zh-CN" sz="2400" b="1" dirty="0" err="1"/>
              <a:t>电的测量工具有</a:t>
            </a:r>
            <a:r>
              <a:rPr lang="en-US" altLang="zh-CN" sz="2400" b="1" dirty="0" smtClean="0"/>
              <a:t>＿＿＿＿、＿＿＿＿。</a:t>
            </a:r>
            <a:endParaRPr lang="en-US" altLang="zh-CN" sz="2400" b="1" dirty="0"/>
          </a:p>
        </p:txBody>
      </p:sp>
      <p:sp>
        <p:nvSpPr>
          <p:cNvPr id="4" name="文本框 3"/>
          <p:cNvSpPr txBox="1"/>
          <p:nvPr/>
        </p:nvSpPr>
        <p:spPr>
          <a:xfrm>
            <a:off x="4682061" y="1677042"/>
            <a:ext cx="12993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solidFill>
                  <a:srgbClr val="FF0000"/>
                </a:solidFill>
              </a:rPr>
              <a:t>刻度尺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6193342" y="1666900"/>
            <a:ext cx="12790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solidFill>
                  <a:srgbClr val="FF0000"/>
                </a:solidFill>
              </a:rPr>
              <a:t>千分尺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586000" y="1611405"/>
            <a:ext cx="8111381" cy="10895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5000"/>
              </a:lnSpc>
            </a:pPr>
            <a:r>
              <a:rPr lang="zh-CN" altLang="en-US" sz="2400" b="1" dirty="0" smtClean="0">
                <a:solidFill>
                  <a:srgbClr val="FF0000"/>
                </a:solidFill>
              </a:rPr>
              <a:t>                                                                                     游标</a:t>
            </a:r>
            <a:endParaRPr lang="en-US" altLang="zh-CN" sz="2400" b="1" dirty="0" smtClean="0">
              <a:solidFill>
                <a:srgbClr val="FF0000"/>
              </a:solidFill>
            </a:endParaRPr>
          </a:p>
          <a:p>
            <a:pPr>
              <a:lnSpc>
                <a:spcPct val="135000"/>
              </a:lnSpc>
            </a:pPr>
            <a:r>
              <a:rPr lang="zh-CN" altLang="en-US" sz="2400" b="1" dirty="0" smtClean="0">
                <a:solidFill>
                  <a:srgbClr val="FF0000"/>
                </a:solidFill>
              </a:rPr>
              <a:t>卡尺</a:t>
            </a:r>
            <a:endParaRPr lang="zh-CN" altLang="en-US" sz="2400" b="1" dirty="0">
              <a:solidFill>
                <a:srgbClr val="FF0000"/>
              </a:solidFill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4169528" y="2171897"/>
            <a:ext cx="16733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solidFill>
                  <a:srgbClr val="FF0000"/>
                </a:solidFill>
              </a:rPr>
              <a:t>托盘天平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797264" y="2660858"/>
            <a:ext cx="12863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solidFill>
                  <a:srgbClr val="FF0000"/>
                </a:solidFill>
              </a:rPr>
              <a:t>温度计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4359984" y="2668579"/>
            <a:ext cx="19571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 dirty="0">
                <a:solidFill>
                  <a:srgbClr val="FF0000"/>
                </a:solidFill>
              </a:rPr>
              <a:t>弹簧测力计</a:t>
            </a:r>
          </a:p>
        </p:txBody>
      </p:sp>
      <p:sp>
        <p:nvSpPr>
          <p:cNvPr id="13" name="文本框 12"/>
          <p:cNvSpPr txBox="1"/>
          <p:nvPr/>
        </p:nvSpPr>
        <p:spPr>
          <a:xfrm>
            <a:off x="1043608" y="3171188"/>
            <a:ext cx="12554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solidFill>
                  <a:srgbClr val="FF0000"/>
                </a:solidFill>
              </a:rPr>
              <a:t>电流表</a:t>
            </a:r>
          </a:p>
        </p:txBody>
      </p:sp>
      <p:sp>
        <p:nvSpPr>
          <p:cNvPr id="14" name="文本框 13"/>
          <p:cNvSpPr txBox="1"/>
          <p:nvPr/>
        </p:nvSpPr>
        <p:spPr>
          <a:xfrm>
            <a:off x="2610368" y="3171188"/>
            <a:ext cx="12936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solidFill>
                  <a:srgbClr val="FF0000"/>
                </a:solidFill>
              </a:rPr>
              <a:t>电压表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10" grpId="0"/>
      <p:bldP spid="11" grpId="0"/>
      <p:bldP spid="12" grpId="0"/>
      <p:bldP spid="9" grpId="0"/>
      <p:bldP spid="13" grpId="0"/>
      <p:bldP spid="1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426752" y="1275606"/>
            <a:ext cx="8133715" cy="15302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latinLnBrk="0" hangingPunct="1">
              <a:lnSpc>
                <a:spcPct val="135000"/>
              </a:lnSpc>
            </a:pPr>
            <a:r>
              <a:rPr lang="en-US" altLang="zh-CN" sz="2400" b="1" dirty="0" smtClean="0"/>
              <a:t>3</a:t>
            </a:r>
            <a:r>
              <a:rPr lang="en-US" altLang="zh-CN" sz="2400" b="1" dirty="0"/>
              <a:t>.科学探究的</a:t>
            </a:r>
            <a:r>
              <a:rPr lang="zh-CN" altLang="en-US" sz="2400" b="1" dirty="0"/>
              <a:t>六</a:t>
            </a:r>
            <a:r>
              <a:rPr lang="en-US" altLang="zh-CN" sz="2400" b="1" dirty="0" err="1"/>
              <a:t>个重要步骤有</a:t>
            </a:r>
            <a:r>
              <a:rPr lang="en-US" altLang="zh-CN" sz="2400" b="1" dirty="0"/>
              <a:t>＿＿</a:t>
            </a:r>
            <a:r>
              <a:rPr lang="en-US" altLang="zh-CN" sz="2400" b="1" dirty="0">
                <a:sym typeface="+mn-ea"/>
              </a:rPr>
              <a:t>＿</a:t>
            </a:r>
            <a:r>
              <a:rPr lang="en-US" altLang="zh-CN" sz="2400" b="1" dirty="0"/>
              <a:t>＿＿、＿</a:t>
            </a:r>
            <a:r>
              <a:rPr lang="en-US" altLang="zh-CN" sz="2400" b="1" dirty="0">
                <a:sym typeface="+mn-ea"/>
              </a:rPr>
              <a:t>＿＿</a:t>
            </a:r>
            <a:r>
              <a:rPr lang="en-US" altLang="zh-CN" sz="2400" b="1" dirty="0"/>
              <a:t>＿＿＿、＿</a:t>
            </a:r>
            <a:r>
              <a:rPr lang="en-US" altLang="zh-CN" sz="2400" b="1" dirty="0">
                <a:sym typeface="+mn-ea"/>
              </a:rPr>
              <a:t>＿＿＿＿</a:t>
            </a:r>
            <a:r>
              <a:rPr lang="en-US" altLang="zh-CN" sz="2400" b="1" dirty="0"/>
              <a:t>＿</a:t>
            </a:r>
            <a:r>
              <a:rPr lang="en-US" altLang="zh-CN" sz="2400" b="1" dirty="0">
                <a:sym typeface="+mn-ea"/>
              </a:rPr>
              <a:t>＿＿</a:t>
            </a:r>
            <a:r>
              <a:rPr lang="en-US" altLang="zh-CN" sz="2400" b="1" dirty="0"/>
              <a:t>＿＿</a:t>
            </a:r>
            <a:r>
              <a:rPr lang="en-US" altLang="zh-CN" sz="2400" b="1" dirty="0">
                <a:sym typeface="+mn-ea"/>
              </a:rPr>
              <a:t>＿</a:t>
            </a:r>
            <a:r>
              <a:rPr lang="zh-CN" altLang="en-US" sz="2400" b="1" dirty="0">
                <a:sym typeface="+mn-ea"/>
              </a:rPr>
              <a:t>、</a:t>
            </a:r>
            <a:r>
              <a:rPr lang="en-US" altLang="zh-CN" sz="2400" b="1" dirty="0">
                <a:sym typeface="+mn-ea"/>
              </a:rPr>
              <a:t>＿＿＿＿＿＿</a:t>
            </a:r>
            <a:r>
              <a:rPr lang="en-US" altLang="zh-CN" sz="2400" b="1" dirty="0"/>
              <a:t>＿＿</a:t>
            </a:r>
            <a:r>
              <a:rPr lang="en-US" altLang="zh-CN" sz="2400" b="1" dirty="0">
                <a:sym typeface="+mn-ea"/>
              </a:rPr>
              <a:t>＿</a:t>
            </a:r>
            <a:r>
              <a:rPr lang="en-US" altLang="zh-CN" sz="2400" b="1" dirty="0"/>
              <a:t>＿＿、＿</a:t>
            </a:r>
            <a:r>
              <a:rPr lang="en-US" altLang="zh-CN" sz="2400" b="1" dirty="0">
                <a:sym typeface="+mn-ea"/>
              </a:rPr>
              <a:t>＿</a:t>
            </a:r>
            <a:r>
              <a:rPr lang="en-US" altLang="zh-CN" sz="2400" b="1" dirty="0"/>
              <a:t>＿＿＿＿</a:t>
            </a:r>
            <a:r>
              <a:rPr lang="en-US" altLang="zh-CN" sz="2400" b="1" dirty="0">
                <a:sym typeface="+mn-ea"/>
              </a:rPr>
              <a:t>＿＿</a:t>
            </a:r>
            <a:r>
              <a:rPr lang="en-US" altLang="zh-CN" sz="2400" b="1" dirty="0"/>
              <a:t>＿＿＿</a:t>
            </a:r>
            <a:r>
              <a:rPr lang="en-US" altLang="zh-CN" sz="2400" b="1" dirty="0">
                <a:sym typeface="+mn-ea"/>
              </a:rPr>
              <a:t>、＿＿＿＿＿＿＿＿</a:t>
            </a:r>
            <a:r>
              <a:rPr lang="en-US" altLang="zh-CN" sz="2400" b="1" dirty="0"/>
              <a:t>＿。</a:t>
            </a:r>
          </a:p>
        </p:txBody>
      </p:sp>
      <p:sp>
        <p:nvSpPr>
          <p:cNvPr id="15" name="文本框 14"/>
          <p:cNvSpPr txBox="1"/>
          <p:nvPr/>
        </p:nvSpPr>
        <p:spPr>
          <a:xfrm>
            <a:off x="4493609" y="1320318"/>
            <a:ext cx="15104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solidFill>
                  <a:srgbClr val="FF0000"/>
                </a:solidFill>
              </a:rPr>
              <a:t>提出问题</a:t>
            </a:r>
          </a:p>
        </p:txBody>
      </p:sp>
      <p:sp>
        <p:nvSpPr>
          <p:cNvPr id="16" name="文本框 15"/>
          <p:cNvSpPr txBox="1"/>
          <p:nvPr/>
        </p:nvSpPr>
        <p:spPr>
          <a:xfrm>
            <a:off x="6225128" y="1323218"/>
            <a:ext cx="20077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 dirty="0">
                <a:solidFill>
                  <a:srgbClr val="FF0000"/>
                </a:solidFill>
              </a:rPr>
              <a:t>猜想与假设</a:t>
            </a:r>
          </a:p>
        </p:txBody>
      </p:sp>
      <p:grpSp>
        <p:nvGrpSpPr>
          <p:cNvPr id="18" name="组合 22"/>
          <p:cNvGrpSpPr/>
          <p:nvPr/>
        </p:nvGrpSpPr>
        <p:grpSpPr>
          <a:xfrm>
            <a:off x="611505" y="1819910"/>
            <a:ext cx="3228975" cy="461645"/>
            <a:chOff x="963" y="2866"/>
            <a:chExt cx="5085" cy="727"/>
          </a:xfrm>
        </p:grpSpPr>
        <p:sp>
          <p:nvSpPr>
            <p:cNvPr id="17" name="文本框 16"/>
            <p:cNvSpPr txBox="1"/>
            <p:nvPr/>
          </p:nvSpPr>
          <p:spPr>
            <a:xfrm>
              <a:off x="963" y="2866"/>
              <a:ext cx="2310" cy="7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400" b="1" dirty="0">
                  <a:solidFill>
                    <a:srgbClr val="FF0000"/>
                  </a:solidFill>
                </a:rPr>
                <a:t>设计实验、</a:t>
              </a:r>
            </a:p>
          </p:txBody>
        </p:sp>
        <p:sp>
          <p:nvSpPr>
            <p:cNvPr id="22" name="文本框 21"/>
            <p:cNvSpPr txBox="1"/>
            <p:nvPr/>
          </p:nvSpPr>
          <p:spPr>
            <a:xfrm>
              <a:off x="3358" y="2866"/>
              <a:ext cx="2690" cy="7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400" b="1" dirty="0">
                  <a:solidFill>
                    <a:srgbClr val="FF0000"/>
                  </a:solidFill>
                </a:rPr>
                <a:t>制订方案</a:t>
              </a:r>
            </a:p>
          </p:txBody>
        </p:sp>
      </p:grpSp>
      <p:sp>
        <p:nvSpPr>
          <p:cNvPr id="24" name="文本框 23"/>
          <p:cNvSpPr txBox="1"/>
          <p:nvPr/>
        </p:nvSpPr>
        <p:spPr>
          <a:xfrm>
            <a:off x="4398729" y="1819890"/>
            <a:ext cx="32106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solidFill>
                  <a:srgbClr val="FF0000"/>
                </a:solidFill>
              </a:rPr>
              <a:t>进行实验、收集证据</a:t>
            </a:r>
          </a:p>
        </p:txBody>
      </p:sp>
      <p:sp>
        <p:nvSpPr>
          <p:cNvPr id="25" name="文本框 24"/>
          <p:cNvSpPr txBox="1"/>
          <p:nvPr/>
        </p:nvSpPr>
        <p:spPr>
          <a:xfrm>
            <a:off x="549763" y="2323876"/>
            <a:ext cx="37144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solidFill>
                  <a:srgbClr val="FF0000"/>
                </a:solidFill>
              </a:rPr>
              <a:t>得出结论、做出解释</a:t>
            </a:r>
          </a:p>
        </p:txBody>
      </p:sp>
      <p:sp>
        <p:nvSpPr>
          <p:cNvPr id="27" name="文本框 26"/>
          <p:cNvSpPr txBox="1"/>
          <p:nvPr/>
        </p:nvSpPr>
        <p:spPr>
          <a:xfrm>
            <a:off x="3840693" y="2324805"/>
            <a:ext cx="28594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solidFill>
                  <a:srgbClr val="FF0000"/>
                </a:solidFill>
              </a:rPr>
              <a:t>交流、评估和反思</a:t>
            </a:r>
          </a:p>
        </p:txBody>
      </p:sp>
    </p:spTree>
    <p:extLst>
      <p:ext uri="{BB962C8B-B14F-4D97-AF65-F5344CB8AC3E}">
        <p14:creationId xmlns:p14="http://schemas.microsoft.com/office/powerpoint/2010/main" val="3444784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24" grpId="0"/>
      <p:bldP spid="25" grpId="0"/>
      <p:bldP spid="2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649605" y="848995"/>
            <a:ext cx="8031480" cy="64516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伽利略探究摆的等时性原理</a:t>
            </a:r>
          </a:p>
        </p:txBody>
      </p:sp>
      <p:pic>
        <p:nvPicPr>
          <p:cNvPr id="2" name="图片 1" descr="QQ截图202405201526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9605" y="1494155"/>
            <a:ext cx="8093710" cy="324612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4"/>
          <p:cNvSpPr txBox="1">
            <a:spLocks noChangeArrowheads="1"/>
          </p:cNvSpPr>
          <p:nvPr/>
        </p:nvSpPr>
        <p:spPr bwMode="auto">
          <a:xfrm>
            <a:off x="630555" y="1852930"/>
            <a:ext cx="8031480" cy="230695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>
                <a:latin typeface="黑体" panose="02010609060101010101" pitchFamily="49" charset="-122"/>
                <a:ea typeface="黑体" panose="02010609060101010101" pitchFamily="49" charset="-122"/>
              </a:rPr>
              <a:t>1.</a:t>
            </a:r>
            <a:r>
              <a:rPr lang="zh-CN" altLang="en-US" sz="2400">
                <a:latin typeface="黑体" panose="02010609060101010101" pitchFamily="49" charset="-122"/>
                <a:ea typeface="黑体" panose="02010609060101010101" pitchFamily="49" charset="-122"/>
              </a:rPr>
              <a:t>伽利略通过观察，发现了什么值得注意的现象？</a:t>
            </a:r>
          </a:p>
          <a:p>
            <a:pPr>
              <a:lnSpc>
                <a:spcPct val="150000"/>
              </a:lnSpc>
            </a:pPr>
            <a:r>
              <a:rPr lang="en-US" altLang="zh-CN" sz="240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2.</a:t>
            </a:r>
            <a:r>
              <a:rPr lang="zh-CN" altLang="en-US" sz="240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伽利略怎样提出的问题？并做出什么样的猜想？</a:t>
            </a:r>
          </a:p>
          <a:p>
            <a:pPr>
              <a:lnSpc>
                <a:spcPct val="150000"/>
              </a:lnSpc>
            </a:pPr>
            <a:r>
              <a:rPr lang="en-US" altLang="zh-CN" sz="240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3.</a:t>
            </a:r>
            <a:r>
              <a:rPr lang="zh-CN" altLang="en-US" sz="240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伽利略怎样证实了自己的猜想？</a:t>
            </a:r>
          </a:p>
          <a:p>
            <a:pPr>
              <a:lnSpc>
                <a:spcPct val="150000"/>
              </a:lnSpc>
            </a:pPr>
            <a:r>
              <a:rPr lang="en-US" altLang="zh-CN" sz="240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4.</a:t>
            </a:r>
            <a:r>
              <a:rPr lang="zh-CN" altLang="en-US" sz="240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科学家对摆动规律的探究经历了怎样的过程？</a:t>
            </a:r>
          </a:p>
        </p:txBody>
      </p:sp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649605" y="1136015"/>
            <a:ext cx="8031480" cy="64516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请同学们讨论：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539552" y="1265053"/>
            <a:ext cx="4395738" cy="6740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latinLnBrk="0" hangingPunct="1">
              <a:lnSpc>
                <a:spcPct val="135000"/>
              </a:lnSpc>
            </a:pPr>
            <a:r>
              <a:rPr lang="en-US" altLang="zh-CN" sz="2800" b="1" dirty="0" err="1">
                <a:solidFill>
                  <a:srgbClr val="FF0000"/>
                </a:solidFill>
              </a:rPr>
              <a:t>科学探究的</a:t>
            </a:r>
            <a:r>
              <a:rPr lang="zh-CN" altLang="en-US" sz="2800" b="1" dirty="0">
                <a:solidFill>
                  <a:srgbClr val="FF0000"/>
                </a:solidFill>
              </a:rPr>
              <a:t>六</a:t>
            </a:r>
            <a:r>
              <a:rPr lang="en-US" altLang="zh-CN" sz="2800" b="1" dirty="0" err="1">
                <a:solidFill>
                  <a:srgbClr val="FF0000"/>
                </a:solidFill>
              </a:rPr>
              <a:t>个重要步骤</a:t>
            </a:r>
            <a:r>
              <a:rPr lang="zh-CN" altLang="en-US" sz="2800" b="1" dirty="0">
                <a:solidFill>
                  <a:srgbClr val="FF0000"/>
                </a:solidFill>
              </a:rPr>
              <a:t>：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4773268" y="1253926"/>
            <a:ext cx="3990801" cy="35825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latinLnBrk="0" hangingPunct="1">
              <a:lnSpc>
                <a:spcPct val="135000"/>
              </a:lnSpc>
            </a:pPr>
            <a:r>
              <a:rPr lang="zh-CN" altLang="en-US" sz="2800" b="1" dirty="0">
                <a:solidFill>
                  <a:schemeClr val="tx1"/>
                </a:solidFill>
                <a:sym typeface="+mn-ea"/>
              </a:rPr>
              <a:t>提出问题</a:t>
            </a:r>
          </a:p>
          <a:p>
            <a:pPr eaLnBrk="1" latinLnBrk="0" hangingPunct="1">
              <a:lnSpc>
                <a:spcPct val="135000"/>
              </a:lnSpc>
            </a:pPr>
            <a:r>
              <a:rPr lang="zh-CN" altLang="en-US" sz="2800" b="1" dirty="0">
                <a:solidFill>
                  <a:schemeClr val="tx1"/>
                </a:solidFill>
                <a:sym typeface="+mn-ea"/>
              </a:rPr>
              <a:t>猜想与假设</a:t>
            </a:r>
          </a:p>
          <a:p>
            <a:pPr eaLnBrk="1" latinLnBrk="0" hangingPunct="1">
              <a:lnSpc>
                <a:spcPct val="135000"/>
              </a:lnSpc>
            </a:pPr>
            <a:r>
              <a:rPr lang="zh-CN" altLang="en-US" sz="2800" b="1" dirty="0">
                <a:solidFill>
                  <a:schemeClr val="tx1"/>
                </a:solidFill>
                <a:sym typeface="+mn-ea"/>
              </a:rPr>
              <a:t>进行实验、收集证据</a:t>
            </a:r>
          </a:p>
          <a:p>
            <a:pPr eaLnBrk="1" latinLnBrk="0" hangingPunct="1">
              <a:lnSpc>
                <a:spcPct val="135000"/>
              </a:lnSpc>
            </a:pPr>
            <a:r>
              <a:rPr lang="zh-CN" altLang="en-US" sz="2800" b="1" dirty="0">
                <a:solidFill>
                  <a:schemeClr val="tx1"/>
                </a:solidFill>
                <a:sym typeface="+mn-ea"/>
              </a:rPr>
              <a:t>设计实验、制订方案</a:t>
            </a:r>
          </a:p>
          <a:p>
            <a:pPr eaLnBrk="1" latinLnBrk="0" hangingPunct="1">
              <a:lnSpc>
                <a:spcPct val="135000"/>
              </a:lnSpc>
            </a:pPr>
            <a:r>
              <a:rPr lang="zh-CN" altLang="en-US" sz="2800" b="1" dirty="0">
                <a:solidFill>
                  <a:schemeClr val="tx1"/>
                </a:solidFill>
                <a:sym typeface="+mn-ea"/>
              </a:rPr>
              <a:t>得出结论、做出解释</a:t>
            </a:r>
          </a:p>
          <a:p>
            <a:pPr eaLnBrk="1" latinLnBrk="0" hangingPunct="1">
              <a:lnSpc>
                <a:spcPct val="135000"/>
              </a:lnSpc>
            </a:pPr>
            <a:r>
              <a:rPr lang="zh-CN" altLang="en-US" sz="2800" b="1" dirty="0">
                <a:solidFill>
                  <a:schemeClr val="tx1"/>
                </a:solidFill>
                <a:sym typeface="+mn-ea"/>
              </a:rPr>
              <a:t>交流、评估和反思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4"/>
          <p:cNvSpPr txBox="1">
            <a:spLocks noChangeArrowheads="1"/>
          </p:cNvSpPr>
          <p:nvPr/>
        </p:nvSpPr>
        <p:spPr bwMode="auto">
          <a:xfrm>
            <a:off x="512445" y="1134110"/>
            <a:ext cx="8117840" cy="35921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latinLnBrk="0">
              <a:lnSpc>
                <a:spcPts val="3900"/>
              </a:lnSpc>
            </a:pPr>
            <a:r>
              <a:rPr lang="en-US" sz="2400" b="1" dirty="0" smtClean="0"/>
              <a:t>1.</a:t>
            </a:r>
            <a:r>
              <a:rPr lang="zh-CN" altLang="en-US" sz="2400" b="1" dirty="0" smtClean="0"/>
              <a:t>观察物理现象，初步了解、掌握观察的科学方法；观察常  </a:t>
            </a:r>
          </a:p>
          <a:p>
            <a:pPr latinLnBrk="0">
              <a:lnSpc>
                <a:spcPts val="3900"/>
              </a:lnSpc>
            </a:pPr>
            <a:r>
              <a:rPr lang="zh-CN" altLang="en-US" sz="2400" b="1" dirty="0" smtClean="0"/>
              <a:t>   用实验仪器，认识测量工具对科学探究的重要性。</a:t>
            </a:r>
          </a:p>
          <a:p>
            <a:pPr latinLnBrk="0">
              <a:lnSpc>
                <a:spcPts val="3900"/>
              </a:lnSpc>
            </a:pPr>
            <a:r>
              <a:rPr lang="en-US" sz="2400" b="1" dirty="0" smtClean="0"/>
              <a:t>2.</a:t>
            </a:r>
            <a:r>
              <a:rPr lang="zh-CN" altLang="en-US" sz="2400" b="1" dirty="0" smtClean="0"/>
              <a:t>通过观察与操作，让学生了解各类测量工具的用途，掌握</a:t>
            </a:r>
          </a:p>
          <a:p>
            <a:pPr latinLnBrk="0">
              <a:lnSpc>
                <a:spcPts val="3900"/>
              </a:lnSpc>
            </a:pPr>
            <a:r>
              <a:rPr lang="zh-CN" altLang="en-US" sz="2400" b="1" dirty="0" smtClean="0"/>
              <a:t>   科学探究的主要环节。</a:t>
            </a:r>
          </a:p>
          <a:p>
            <a:pPr latinLnBrk="0">
              <a:lnSpc>
                <a:spcPts val="3900"/>
              </a:lnSpc>
            </a:pPr>
            <a:r>
              <a:rPr lang="en-US" sz="2400" b="1" dirty="0" smtClean="0"/>
              <a:t>3.</a:t>
            </a:r>
            <a:r>
              <a:rPr lang="zh-CN" altLang="en-US" sz="2400" b="1" dirty="0" smtClean="0"/>
              <a:t>培养学生学习物理的兴趣，培养学生对物理科学的求知欲</a:t>
            </a:r>
          </a:p>
          <a:p>
            <a:pPr latinLnBrk="0">
              <a:lnSpc>
                <a:spcPts val="3900"/>
              </a:lnSpc>
            </a:pPr>
            <a:r>
              <a:rPr lang="zh-CN" altLang="en-US" sz="2400" b="1" dirty="0" smtClean="0"/>
              <a:t>   望；让学生认识到物理与生活的密切联系，乐于探索自然</a:t>
            </a:r>
          </a:p>
          <a:p>
            <a:pPr latinLnBrk="0">
              <a:lnSpc>
                <a:spcPts val="3900"/>
              </a:lnSpc>
            </a:pPr>
            <a:r>
              <a:rPr lang="zh-CN" altLang="en-US" sz="2400" b="1" dirty="0" smtClean="0"/>
              <a:t>   现象和规律。</a:t>
            </a:r>
            <a:endParaRPr lang="zh-CN" altLang="en-US" sz="24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6"/>
          <p:cNvSpPr txBox="1">
            <a:spLocks noChangeArrowheads="1"/>
          </p:cNvSpPr>
          <p:nvPr/>
        </p:nvSpPr>
        <p:spPr bwMode="auto">
          <a:xfrm>
            <a:off x="3563888" y="1995686"/>
            <a:ext cx="2494280" cy="521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kumimoji="1"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完成课堂</a:t>
            </a:r>
            <a:r>
              <a:rPr kumimoji="1" lang="en-US" altLang="zh-CN" sz="2800" dirty="0">
                <a:latin typeface="黑体" panose="02010609060101010101" pitchFamily="49" charset="-122"/>
                <a:ea typeface="黑体" panose="02010609060101010101" pitchFamily="49" charset="-122"/>
              </a:rPr>
              <a:t>8</a:t>
            </a:r>
            <a:r>
              <a:rPr kumimoji="1"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分钟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355488" y="2136705"/>
            <a:ext cx="64087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 dirty="0">
                <a:solidFill>
                  <a:schemeClr val="bg1"/>
                </a:solidFill>
                <a:latin typeface="黑体" pitchFamily="49" charset="-122"/>
                <a:ea typeface="黑体" pitchFamily="49" charset="-122"/>
              </a:rPr>
              <a:t>教材课后练习题</a:t>
            </a:r>
            <a:r>
              <a:rPr lang="en-US" altLang="zh-CN" sz="3200" dirty="0">
                <a:solidFill>
                  <a:schemeClr val="bg1"/>
                </a:solidFill>
                <a:latin typeface="黑体" pitchFamily="49" charset="-122"/>
                <a:ea typeface="黑体" pitchFamily="49" charset="-122"/>
              </a:rPr>
              <a:t>+</a:t>
            </a:r>
            <a:r>
              <a:rPr lang="zh-CN" altLang="en-US" sz="3200" dirty="0" smtClean="0">
                <a:solidFill>
                  <a:schemeClr val="bg1"/>
                </a:solidFill>
                <a:latin typeface="黑体" pitchFamily="49" charset="-122"/>
                <a:ea typeface="黑体" pitchFamily="49" charset="-122"/>
              </a:rPr>
              <a:t>课后</a:t>
            </a:r>
            <a:r>
              <a:rPr lang="zh-CN" altLang="en-US" sz="3200" dirty="0">
                <a:solidFill>
                  <a:schemeClr val="bg1"/>
                </a:solidFill>
                <a:latin typeface="黑体" pitchFamily="49" charset="-122"/>
                <a:ea typeface="黑体" pitchFamily="49" charset="-122"/>
              </a:rPr>
              <a:t>练习册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4"/>
          <p:cNvSpPr txBox="1">
            <a:spLocks noChangeArrowheads="1"/>
          </p:cNvSpPr>
          <p:nvPr/>
        </p:nvSpPr>
        <p:spPr bwMode="auto">
          <a:xfrm>
            <a:off x="558800" y="1063625"/>
            <a:ext cx="8031480" cy="73723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</a:rPr>
              <a:t>伽利略的单摆实验</a:t>
            </a:r>
            <a:endParaRPr lang="zh-CN" altLang="en-US" sz="2800" b="1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4" name="图片 3" descr="QQ截图2024052014225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3275" y="1854200"/>
            <a:ext cx="7579360" cy="259334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5"/>
          <p:cNvSpPr txBox="1">
            <a:spLocks noChangeArrowheads="1"/>
          </p:cNvSpPr>
          <p:nvPr/>
        </p:nvSpPr>
        <p:spPr bwMode="auto">
          <a:xfrm>
            <a:off x="1113790" y="1200150"/>
            <a:ext cx="6858635" cy="212280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b="1">
                <a:solidFill>
                  <a:srgbClr val="FF0000"/>
                </a:solidFill>
                <a:ea typeface="黑体" panose="02010609060101010101" pitchFamily="49" charset="-122"/>
              </a:rPr>
              <a:t>思考：</a:t>
            </a:r>
          </a:p>
          <a:p>
            <a:pPr>
              <a:spcBef>
                <a:spcPct val="50000"/>
              </a:spcBef>
            </a:pPr>
            <a:r>
              <a:rPr lang="en-US" altLang="zh-CN" sz="2400" b="1">
                <a:solidFill>
                  <a:srgbClr val="FF0000"/>
                </a:solidFill>
                <a:ea typeface="黑体" panose="02010609060101010101" pitchFamily="49" charset="-122"/>
              </a:rPr>
              <a:t>1.</a:t>
            </a:r>
            <a:r>
              <a:rPr lang="zh-CN" altLang="en-US" sz="2400" b="1">
                <a:solidFill>
                  <a:srgbClr val="FF0000"/>
                </a:solidFill>
                <a:ea typeface="黑体" panose="02010609060101010101" pitchFamily="49" charset="-122"/>
              </a:rPr>
              <a:t>太阳光经过三棱镜后为什么会变成彩色光带？</a:t>
            </a:r>
          </a:p>
          <a:p>
            <a:pPr>
              <a:spcBef>
                <a:spcPct val="50000"/>
              </a:spcBef>
            </a:pPr>
            <a:r>
              <a:rPr lang="en-US" altLang="zh-CN" sz="2400" b="1">
                <a:solidFill>
                  <a:srgbClr val="FF0000"/>
                </a:solidFill>
                <a:ea typeface="黑体" panose="02010609060101010101" pitchFamily="49" charset="-122"/>
              </a:rPr>
              <a:t>2.</a:t>
            </a:r>
            <a:r>
              <a:rPr lang="zh-CN" altLang="en-US" sz="2400" b="1">
                <a:solidFill>
                  <a:srgbClr val="FF0000"/>
                </a:solidFill>
                <a:ea typeface="黑体" panose="02010609060101010101" pitchFamily="49" charset="-122"/>
              </a:rPr>
              <a:t>我们听到的说话声经历了哪几个环节？</a:t>
            </a:r>
          </a:p>
          <a:p>
            <a:pPr>
              <a:spcBef>
                <a:spcPct val="50000"/>
              </a:spcBef>
            </a:pPr>
            <a:r>
              <a:rPr lang="en-US" altLang="zh-CN" sz="2400" b="1">
                <a:solidFill>
                  <a:srgbClr val="FF0000"/>
                </a:solidFill>
                <a:ea typeface="黑体" panose="02010609060101010101" pitchFamily="49" charset="-122"/>
              </a:rPr>
              <a:t>3.</a:t>
            </a:r>
            <a:r>
              <a:rPr lang="zh-CN" altLang="en-US" sz="2400" b="1">
                <a:solidFill>
                  <a:srgbClr val="FF0000"/>
                </a:solidFill>
                <a:ea typeface="黑体" panose="02010609060101010101" pitchFamily="49" charset="-122"/>
              </a:rPr>
              <a:t>如何知道电网中是否停电了？</a:t>
            </a:r>
          </a:p>
        </p:txBody>
      </p:sp>
      <p:sp>
        <p:nvSpPr>
          <p:cNvPr id="3" name="Text Box 5"/>
          <p:cNvSpPr txBox="1">
            <a:spLocks noChangeArrowheads="1"/>
          </p:cNvSpPr>
          <p:nvPr/>
        </p:nvSpPr>
        <p:spPr bwMode="auto">
          <a:xfrm>
            <a:off x="957580" y="3409315"/>
            <a:ext cx="7433310" cy="119888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ct val="50000"/>
              </a:spcBef>
            </a:pPr>
            <a:r>
              <a:rPr lang="zh-CN" altLang="en-US" sz="2400" b="1">
                <a:solidFill>
                  <a:schemeClr val="tx1"/>
                </a:solidFill>
                <a:ea typeface="黑体" panose="02010609060101010101" pitchFamily="49" charset="-122"/>
              </a:rPr>
              <a:t>阅读教材第</a:t>
            </a:r>
            <a:r>
              <a:rPr lang="en-US" altLang="zh-CN" sz="2400" b="1">
                <a:solidFill>
                  <a:schemeClr val="tx1"/>
                </a:solidFill>
                <a:ea typeface="黑体" panose="02010609060101010101" pitchFamily="49" charset="-122"/>
              </a:rPr>
              <a:t>6</a:t>
            </a:r>
            <a:r>
              <a:rPr lang="zh-CN" altLang="en-US" sz="2400" b="1">
                <a:solidFill>
                  <a:schemeClr val="tx1"/>
                </a:solidFill>
                <a:ea typeface="黑体" panose="02010609060101010101" pitchFamily="49" charset="-122"/>
              </a:rPr>
              <a:t>页图</a:t>
            </a:r>
            <a:r>
              <a:rPr lang="en-US" altLang="zh-CN" sz="2400" b="1">
                <a:solidFill>
                  <a:schemeClr val="tx1"/>
                </a:solidFill>
                <a:ea typeface="黑体" panose="02010609060101010101" pitchFamily="49" charset="-122"/>
              </a:rPr>
              <a:t>1-1-2</a:t>
            </a:r>
            <a:r>
              <a:rPr lang="zh-CN" altLang="en-US" sz="2400" b="1">
                <a:solidFill>
                  <a:schemeClr val="tx1"/>
                </a:solidFill>
                <a:ea typeface="黑体" panose="02010609060101010101" pitchFamily="49" charset="-122"/>
              </a:rPr>
              <a:t>，说一说这些奇妙现象产生的原因是什么？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4"/>
          <p:cNvSpPr txBox="1">
            <a:spLocks noChangeArrowheads="1"/>
          </p:cNvSpPr>
          <p:nvPr/>
        </p:nvSpPr>
        <p:spPr bwMode="auto">
          <a:xfrm>
            <a:off x="611560" y="1213160"/>
            <a:ext cx="8305800" cy="1284006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indent="457200">
              <a:lnSpc>
                <a:spcPct val="150000"/>
              </a:lnSpc>
            </a:pPr>
            <a:r>
              <a:rPr lang="zh-CN" altLang="en-US" sz="28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一切</a:t>
            </a:r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奇妙的现象</a:t>
            </a:r>
            <a:r>
              <a:rPr lang="en-US" altLang="zh-CN" sz="2800" dirty="0">
                <a:latin typeface="黑体" panose="02010609060101010101" pitchFamily="49" charset="-122"/>
                <a:ea typeface="黑体" panose="02010609060101010101" pitchFamily="49" charset="-122"/>
              </a:rPr>
              <a:t>,</a:t>
            </a:r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都是有</a:t>
            </a:r>
            <a:r>
              <a:rPr lang="zh-CN" altLang="en-US" sz="2800" dirty="0">
                <a:solidFill>
                  <a:srgbClr val="0070C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原因</a:t>
            </a:r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的</a:t>
            </a:r>
            <a:r>
              <a:rPr lang="en-US" altLang="zh-CN" sz="2800" dirty="0">
                <a:latin typeface="黑体" panose="02010609060101010101" pitchFamily="49" charset="-122"/>
                <a:ea typeface="黑体" panose="02010609060101010101" pitchFamily="49" charset="-122"/>
              </a:rPr>
              <a:t>,</a:t>
            </a:r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科学探究就是要找出其中的</a:t>
            </a:r>
            <a:r>
              <a:rPr lang="zh-CN" altLang="en-US" sz="2800" dirty="0">
                <a:solidFill>
                  <a:srgbClr val="0070C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原因</a:t>
            </a:r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及</a:t>
            </a:r>
            <a:r>
              <a:rPr lang="zh-CN" altLang="en-US" sz="2800" dirty="0">
                <a:solidFill>
                  <a:srgbClr val="0070C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规律</a:t>
            </a:r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。</a:t>
            </a:r>
          </a:p>
        </p:txBody>
      </p:sp>
      <p:sp>
        <p:nvSpPr>
          <p:cNvPr id="9" name="Text Box 6"/>
          <p:cNvSpPr txBox="1">
            <a:spLocks noChangeArrowheads="1"/>
          </p:cNvSpPr>
          <p:nvPr/>
        </p:nvSpPr>
        <p:spPr bwMode="auto">
          <a:xfrm>
            <a:off x="1361440" y="3458210"/>
            <a:ext cx="4834255" cy="52197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algn="l"/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科学探究的基地就是</a:t>
            </a:r>
            <a:r>
              <a:rPr lang="zh-CN" altLang="en-US" sz="2800" u="sng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实验室</a:t>
            </a:r>
            <a:r>
              <a:rPr lang="zh-CN" altLang="en-US" sz="28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。</a:t>
            </a:r>
          </a:p>
        </p:txBody>
      </p:sp>
      <p:sp>
        <p:nvSpPr>
          <p:cNvPr id="4" name="Rectangle 6"/>
          <p:cNvSpPr>
            <a:spLocks noChangeArrowheads="1"/>
          </p:cNvSpPr>
          <p:nvPr/>
        </p:nvSpPr>
        <p:spPr bwMode="auto">
          <a:xfrm>
            <a:off x="1310640" y="2725420"/>
            <a:ext cx="4885055" cy="52197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algn="l"/>
            <a:r>
              <a:rPr lang="zh-CN" altLang="en-US" sz="280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观察</a:t>
            </a:r>
            <a:r>
              <a:rPr lang="zh-CN" altLang="en-US" sz="2800">
                <a:latin typeface="黑体" panose="02010609060101010101" pitchFamily="49" charset="-122"/>
                <a:ea typeface="黑体" panose="02010609060101010101" pitchFamily="49" charset="-122"/>
              </a:rPr>
              <a:t>是科学发现的重要环节。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ldLvl="0" animBg="1"/>
      <p:bldP spid="4" grpId="0" bldLvl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6"/>
          <p:cNvSpPr txBox="1">
            <a:spLocks noChangeArrowheads="1"/>
          </p:cNvSpPr>
          <p:nvPr/>
        </p:nvSpPr>
        <p:spPr bwMode="auto">
          <a:xfrm>
            <a:off x="818515" y="1461770"/>
            <a:ext cx="7789545" cy="1383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28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教师演示：利用磁感线演示器展示磁体放入前后</a:t>
            </a:r>
          </a:p>
          <a:p>
            <a:pPr algn="l">
              <a:lnSpc>
                <a:spcPct val="150000"/>
              </a:lnSpc>
            </a:pPr>
            <a:r>
              <a:rPr lang="zh-CN" altLang="en-US" sz="28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      小磁针的排列情况。</a:t>
            </a:r>
          </a:p>
        </p:txBody>
      </p:sp>
      <p:sp>
        <p:nvSpPr>
          <p:cNvPr id="4" name="Text Box 6"/>
          <p:cNvSpPr txBox="1">
            <a:spLocks noChangeArrowheads="1"/>
          </p:cNvSpPr>
          <p:nvPr/>
        </p:nvSpPr>
        <p:spPr bwMode="auto">
          <a:xfrm>
            <a:off x="818515" y="3100705"/>
            <a:ext cx="7789545" cy="1383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28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提问：从实验中你观察到了什么？要不要再做几</a:t>
            </a:r>
          </a:p>
          <a:p>
            <a:pPr algn="l">
              <a:lnSpc>
                <a:spcPct val="150000"/>
              </a:lnSpc>
            </a:pPr>
            <a:r>
              <a:rPr lang="zh-CN" altLang="en-US" sz="28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  次实验？为什么要多做几次实验呢？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ldLvl="0" animBg="1"/>
      <p:bldP spid="4" grpId="0" bldLvl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ChangeArrowheads="1"/>
          </p:cNvSpPr>
          <p:nvPr/>
        </p:nvSpPr>
        <p:spPr bwMode="auto">
          <a:xfrm>
            <a:off x="5209540" y="1361440"/>
            <a:ext cx="3573145" cy="286131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algn="l">
              <a:lnSpc>
                <a:spcPct val="150000"/>
              </a:lnSpc>
            </a:pPr>
            <a:r>
              <a:rPr lang="en-US" altLang="zh-CN" sz="2400">
                <a:latin typeface="黑体" panose="02010609060101010101" pitchFamily="49" charset="-122"/>
                <a:ea typeface="黑体" panose="02010609060101010101" pitchFamily="49" charset="-122"/>
              </a:rPr>
              <a:t>  </a:t>
            </a:r>
            <a:r>
              <a:rPr lang="zh-CN" altLang="en-US" sz="2400">
                <a:latin typeface="黑体" panose="02010609060101010101" pitchFamily="49" charset="-122"/>
                <a:ea typeface="黑体" panose="02010609060101010101" pitchFamily="49" charset="-122"/>
              </a:rPr>
              <a:t>卡文迪什实验室，是近代科学史上第一个专业化的科学实验室，截至</a:t>
            </a:r>
            <a:r>
              <a:rPr lang="en-US" altLang="zh-CN" sz="2400">
                <a:latin typeface="黑体" panose="02010609060101010101" pitchFamily="49" charset="-122"/>
                <a:ea typeface="黑体" panose="02010609060101010101" pitchFamily="49" charset="-122"/>
              </a:rPr>
              <a:t>2023</a:t>
            </a:r>
            <a:r>
              <a:rPr lang="zh-CN" altLang="en-US" sz="2400">
                <a:latin typeface="黑体" panose="02010609060101010101" pitchFamily="49" charset="-122"/>
                <a:ea typeface="黑体" panose="02010609060101010101" pitchFamily="49" charset="-122"/>
              </a:rPr>
              <a:t>年底，从这里走出了</a:t>
            </a:r>
            <a:r>
              <a:rPr lang="en-US" altLang="zh-CN" sz="2400">
                <a:latin typeface="黑体" panose="02010609060101010101" pitchFamily="49" charset="-122"/>
                <a:ea typeface="黑体" panose="02010609060101010101" pitchFamily="49" charset="-122"/>
              </a:rPr>
              <a:t>30</a:t>
            </a:r>
            <a:r>
              <a:rPr lang="zh-CN" altLang="en-US" sz="2400">
                <a:latin typeface="黑体" panose="02010609060101010101" pitchFamily="49" charset="-122"/>
                <a:ea typeface="黑体" panose="02010609060101010101" pitchFamily="49" charset="-122"/>
              </a:rPr>
              <a:t>位诺贝尔奖的科学家。</a:t>
            </a:r>
          </a:p>
        </p:txBody>
      </p:sp>
      <p:pic>
        <p:nvPicPr>
          <p:cNvPr id="3" name="图片 2" descr="下载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750" y="1353820"/>
            <a:ext cx="4523740" cy="283527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ldLvl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ChangeArrowheads="1"/>
          </p:cNvSpPr>
          <p:nvPr/>
        </p:nvSpPr>
        <p:spPr bwMode="auto">
          <a:xfrm>
            <a:off x="144145" y="3272155"/>
            <a:ext cx="3070860" cy="1200329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sz="2400" dirty="0">
                <a:latin typeface="黑体" panose="02010609060101010101" pitchFamily="49" charset="-122"/>
                <a:ea typeface="黑体" panose="02010609060101010101" pitchFamily="49" charset="-122"/>
              </a:rPr>
              <a:t>北京正负电子对撞机国家实验室</a:t>
            </a:r>
          </a:p>
        </p:txBody>
      </p:sp>
      <p:pic>
        <p:nvPicPr>
          <p:cNvPr id="3" name="图片 2" descr="C:\Users\wzsd\Desktop\ffc5-iaantfh9828791.jpgffc5-iaantfh9828791"/>
          <p:cNvPicPr>
            <a:picLocks noChangeAspect="1"/>
          </p:cNvPicPr>
          <p:nvPr/>
        </p:nvPicPr>
        <p:blipFill>
          <a:blip r:embed="rId2"/>
          <a:srcRect b="4927"/>
          <a:stretch>
            <a:fillRect/>
          </a:stretch>
        </p:blipFill>
        <p:spPr>
          <a:xfrm>
            <a:off x="503555" y="1513840"/>
            <a:ext cx="2351405" cy="1663065"/>
          </a:xfrm>
          <a:prstGeom prst="rect">
            <a:avLst/>
          </a:prstGeom>
        </p:spPr>
      </p:pic>
      <p:pic>
        <p:nvPicPr>
          <p:cNvPr id="4" name="图片 3" descr="18368959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32480" y="1519555"/>
            <a:ext cx="2491740" cy="1657350"/>
          </a:xfrm>
          <a:prstGeom prst="rect">
            <a:avLst/>
          </a:prstGeom>
        </p:spPr>
      </p:pic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3189605" y="3281680"/>
            <a:ext cx="2824480" cy="1200329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sz="2400">
                <a:latin typeface="黑体" panose="02010609060101010101" pitchFamily="49" charset="-122"/>
                <a:ea typeface="黑体" panose="02010609060101010101" pitchFamily="49" charset="-122"/>
              </a:rPr>
              <a:t>兰州重离子加速器</a:t>
            </a:r>
          </a:p>
          <a:p>
            <a:pPr algn="ctr">
              <a:lnSpc>
                <a:spcPct val="150000"/>
              </a:lnSpc>
            </a:pPr>
            <a:r>
              <a:rPr lang="zh-CN" sz="2400">
                <a:latin typeface="黑体" panose="02010609060101010101" pitchFamily="49" charset="-122"/>
                <a:ea typeface="黑体" panose="02010609060101010101" pitchFamily="49" charset="-122"/>
              </a:rPr>
              <a:t>国家实验室</a:t>
            </a:r>
          </a:p>
        </p:txBody>
      </p:sp>
      <p:pic>
        <p:nvPicPr>
          <p:cNvPr id="6" name="图片 5" descr="9e4decf9-f1c1-440f-ab0f-0287d2f89ea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63005" y="1513205"/>
            <a:ext cx="2499995" cy="1663700"/>
          </a:xfrm>
          <a:prstGeom prst="rect">
            <a:avLst/>
          </a:prstGeom>
        </p:spPr>
      </p:pic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6100445" y="3281680"/>
            <a:ext cx="2824480" cy="1200329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sz="2400">
                <a:latin typeface="黑体" panose="02010609060101010101" pitchFamily="49" charset="-122"/>
                <a:ea typeface="黑体" panose="02010609060101010101" pitchFamily="49" charset="-122"/>
              </a:rPr>
              <a:t>国家同步辐射</a:t>
            </a:r>
          </a:p>
          <a:p>
            <a:pPr algn="ctr">
              <a:lnSpc>
                <a:spcPct val="150000"/>
              </a:lnSpc>
            </a:pPr>
            <a:r>
              <a:rPr lang="zh-CN" sz="2400">
                <a:latin typeface="黑体" panose="02010609060101010101" pitchFamily="49" charset="-122"/>
                <a:ea typeface="黑体" panose="02010609060101010101" pitchFamily="49" charset="-122"/>
              </a:rPr>
              <a:t>实验室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ldLvl="0" animBg="1"/>
      <p:bldP spid="5" grpId="0" bldLvl="0" animBg="1"/>
      <p:bldP spid="7" grpId="0" bldLvl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ChangeArrowheads="1"/>
          </p:cNvSpPr>
          <p:nvPr/>
        </p:nvSpPr>
        <p:spPr bwMode="auto">
          <a:xfrm>
            <a:off x="5066030" y="1361440"/>
            <a:ext cx="3573145" cy="286131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algn="l">
              <a:lnSpc>
                <a:spcPct val="150000"/>
              </a:lnSpc>
            </a:pPr>
            <a:r>
              <a:rPr lang="en-US" altLang="zh-CN" sz="2400">
                <a:latin typeface="黑体" panose="02010609060101010101" pitchFamily="49" charset="-122"/>
                <a:ea typeface="黑体" panose="02010609060101010101" pitchFamily="49" charset="-122"/>
              </a:rPr>
              <a:t>   </a:t>
            </a:r>
            <a:r>
              <a:rPr lang="en-US" sz="2400">
                <a:latin typeface="黑体" panose="02010609060101010101" pitchFamily="49" charset="-122"/>
                <a:ea typeface="黑体" panose="02010609060101010101" pitchFamily="49" charset="-122"/>
              </a:rPr>
              <a:t>2022</a:t>
            </a:r>
            <a:r>
              <a:rPr lang="zh-CN" altLang="en-US" sz="2400">
                <a:latin typeface="黑体" panose="02010609060101010101" pitchFamily="49" charset="-122"/>
                <a:ea typeface="黑体" panose="02010609060101010101" pitchFamily="49" charset="-122"/>
              </a:rPr>
              <a:t>年底全面建成的中国空间站是具有独特优势的国家太空实验室。目前，国家太空实验室已正式运行。</a:t>
            </a:r>
          </a:p>
        </p:txBody>
      </p:sp>
      <p:pic>
        <p:nvPicPr>
          <p:cNvPr id="3" name="图片 2" descr="C:\Users\wzsd\Desktop\QQ截图20240520114024.pngQQ截图2024052011402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584835" y="1446530"/>
            <a:ext cx="4311015" cy="270446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ldLvl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自定义设计方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89</TotalTime>
  <Words>631</Words>
  <PresentationFormat>全屏显示(16:9)</PresentationFormat>
  <Paragraphs>83</Paragraphs>
  <Slides>21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21</vt:i4>
      </vt:variant>
    </vt:vector>
  </HeadingPairs>
  <TitlesOfParts>
    <vt:vector size="28" baseType="lpstr">
      <vt:lpstr>Arial</vt:lpstr>
      <vt:lpstr>宋体</vt:lpstr>
      <vt:lpstr>Calibri</vt:lpstr>
      <vt:lpstr>楷体</vt:lpstr>
      <vt:lpstr>黑体</vt:lpstr>
      <vt:lpstr>楷体_GB2312</vt:lpstr>
      <vt:lpstr>自定义设计方案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2018-11-06T06:39:00Z</dcterms:created>
  <dcterms:modified xsi:type="dcterms:W3CDTF">2024-07-11T01:29:03Z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2052-10.8.2.6543</vt:lpwstr>
  </property>
  <property fmtid="{D5CDD505-2E9C-101B-9397-08002B2CF9AE}" pid="3" name="ICV">
    <vt:lpwstr>1AFB7E288E33485F9E9C6F34A9AA9906_13</vt:lpwstr>
  </property>
</Properties>
</file>