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0.11-->
<p:presentation xmlns:r="http://schemas.openxmlformats.org/officeDocument/2006/relationships" xmlns:a="http://schemas.openxmlformats.org/drawingml/2006/main" xmlns:p="http://schemas.openxmlformats.org/presentationml/2006/main">
  <p:sldMasterIdLst>
    <p:sldMasterId id="2147483648" r:id="rId1"/>
  </p:sldMasterIdLst>
  <p:notesMasterIdLst>
    <p:notesMasterId r:id="rId2"/>
  </p:notesMasterIdLst>
  <p:handoutMasterIdLst>
    <p:handoutMasterId r:id="rId3"/>
  </p:handoutMasterIdLst>
  <p:sldIdLst>
    <p:sldId id="261" r:id="rId4"/>
    <p:sldId id="265" r:id="rId5"/>
    <p:sldId id="356" r:id="rId6"/>
    <p:sldId id="408" r:id="rId7"/>
    <p:sldId id="340" r:id="rId8"/>
    <p:sldId id="358" r:id="rId9"/>
    <p:sldId id="353" r:id="rId10"/>
    <p:sldId id="263" r:id="rId11"/>
    <p:sldId id="409" r:id="rId12"/>
    <p:sldId id="361" r:id="rId13"/>
    <p:sldId id="386" r:id="rId14"/>
    <p:sldId id="343" r:id="rId15"/>
    <p:sldId id="364" r:id="rId16"/>
    <p:sldId id="411" r:id="rId17"/>
    <p:sldId id="388" r:id="rId18"/>
    <p:sldId id="389" r:id="rId19"/>
    <p:sldId id="390" r:id="rId20"/>
    <p:sldId id="391" r:id="rId21"/>
    <p:sldId id="393" r:id="rId22"/>
    <p:sldId id="394" r:id="rId23"/>
    <p:sldId id="395" r:id="rId24"/>
    <p:sldId id="396" r:id="rId25"/>
    <p:sldId id="412" r:id="rId26"/>
    <p:sldId id="372" r:id="rId27"/>
    <p:sldId id="373" r:id="rId28"/>
    <p:sldId id="374" r:id="rId29"/>
    <p:sldId id="398" r:id="rId30"/>
    <p:sldId id="399" r:id="rId31"/>
    <p:sldId id="400" r:id="rId32"/>
    <p:sldId id="375" r:id="rId33"/>
    <p:sldId id="413" r:id="rId34"/>
    <p:sldId id="384" r:id="rId35"/>
    <p:sldId id="402" r:id="rId36"/>
    <p:sldId id="404" r:id="rId37"/>
    <p:sldId id="405" r:id="rId38"/>
  </p:sldIdLst>
  <p:sldSz cx="12190095" cy="6859270"/>
  <p:notesSz cx="6858000" cy="9144000"/>
  <p:custDataLst>
    <p:tags r:id="rId39"/>
  </p:custDataLst>
  <p:defaultTextStyle>
    <a:defPPr>
      <a:defRPr lang="zh-CN"/>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165" algn="l" defTabSz="1219200" rtl="0" eaLnBrk="1" latinLnBrk="0" hangingPunct="1">
      <a:defRPr sz="2400" kern="1200">
        <a:solidFill>
          <a:schemeClr val="tx1"/>
        </a:solidFill>
        <a:latin typeface="+mn-lt"/>
        <a:ea typeface="+mn-ea"/>
        <a:cs typeface="+mn-cs"/>
      </a:defRPr>
    </a:lvl4pPr>
    <a:lvl5pPr marL="2437765" algn="l" defTabSz="1219200" rtl="0" eaLnBrk="1" latinLnBrk="0" hangingPunct="1">
      <a:defRPr sz="2400" kern="1200">
        <a:solidFill>
          <a:schemeClr val="tx1"/>
        </a:solidFill>
        <a:latin typeface="+mn-lt"/>
        <a:ea typeface="+mn-ea"/>
        <a:cs typeface="+mn-cs"/>
      </a:defRPr>
    </a:lvl5pPr>
    <a:lvl6pPr marL="3047365" algn="l" defTabSz="1219200" rtl="0" eaLnBrk="1" latinLnBrk="0" hangingPunct="1">
      <a:defRPr sz="2400" kern="1200">
        <a:solidFill>
          <a:schemeClr val="tx1"/>
        </a:solidFill>
        <a:latin typeface="+mn-lt"/>
        <a:ea typeface="+mn-ea"/>
        <a:cs typeface="+mn-cs"/>
      </a:defRPr>
    </a:lvl6pPr>
    <a:lvl7pPr marL="3656965" algn="l" defTabSz="1219200" rtl="0" eaLnBrk="1" latinLnBrk="0" hangingPunct="1">
      <a:defRPr sz="2400" kern="1200">
        <a:solidFill>
          <a:schemeClr val="tx1"/>
        </a:solidFill>
        <a:latin typeface="+mn-lt"/>
        <a:ea typeface="+mn-ea"/>
        <a:cs typeface="+mn-cs"/>
      </a:defRPr>
    </a:lvl7pPr>
    <a:lvl8pPr marL="4266565" algn="l" defTabSz="1219200" rtl="0" eaLnBrk="1" latinLnBrk="0" hangingPunct="1">
      <a:defRPr sz="2400" kern="1200">
        <a:solidFill>
          <a:schemeClr val="tx1"/>
        </a:solidFill>
        <a:latin typeface="+mn-lt"/>
        <a:ea typeface="+mn-ea"/>
        <a:cs typeface="+mn-cs"/>
      </a:defRPr>
    </a:lvl8pPr>
    <a:lvl9pPr marL="4876165" algn="l" defTabSz="1219200" rtl="0" eaLnBrk="1" latinLnBrk="0" hangingPunct="1">
      <a:defRPr sz="24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32" autoAdjust="0"/>
    <p:restoredTop sz="94712" autoAdjust="0"/>
  </p:normalViewPr>
  <p:slideViewPr>
    <p:cSldViewPr>
      <p:cViewPr>
        <p:scale>
          <a:sx n="60" d="100"/>
          <a:sy n="60" d="100"/>
        </p:scale>
        <p:origin x="-2568" y="-1032"/>
      </p:cViewPr>
      <p:guideLst>
        <p:guide orient="horz" pos="2161"/>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3834" y="-78"/>
      </p:cViewPr>
      <p:guideLst>
        <p:guide orient="horz" pos="2880"/>
        <p:guide pos="2160"/>
      </p:guideLst>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notesMaster" Target="notesMasters/notesMaster1.xml" /><Relationship Id="rId20" Type="http://schemas.openxmlformats.org/officeDocument/2006/relationships/slide" Target="slides/slide17.xml" /><Relationship Id="rId21" Type="http://schemas.openxmlformats.org/officeDocument/2006/relationships/slide" Target="slides/slide18.xml" /><Relationship Id="rId22" Type="http://schemas.openxmlformats.org/officeDocument/2006/relationships/slide" Target="slides/slide19.xml" /><Relationship Id="rId23" Type="http://schemas.openxmlformats.org/officeDocument/2006/relationships/slide" Target="slides/slide20.xml" /><Relationship Id="rId24" Type="http://schemas.openxmlformats.org/officeDocument/2006/relationships/slide" Target="slides/slide21.xml" /><Relationship Id="rId25" Type="http://schemas.openxmlformats.org/officeDocument/2006/relationships/slide" Target="slides/slide22.xml" /><Relationship Id="rId26" Type="http://schemas.openxmlformats.org/officeDocument/2006/relationships/slide" Target="slides/slide23.xml" /><Relationship Id="rId27" Type="http://schemas.openxmlformats.org/officeDocument/2006/relationships/slide" Target="slides/slide24.xml" /><Relationship Id="rId28" Type="http://schemas.openxmlformats.org/officeDocument/2006/relationships/slide" Target="slides/slide25.xml" /><Relationship Id="rId29" Type="http://schemas.openxmlformats.org/officeDocument/2006/relationships/slide" Target="slides/slide26.xml" /><Relationship Id="rId3" Type="http://schemas.openxmlformats.org/officeDocument/2006/relationships/handoutMaster" Target="handoutMasters/handoutMaster1.xml" /><Relationship Id="rId30" Type="http://schemas.openxmlformats.org/officeDocument/2006/relationships/slide" Target="slides/slide27.xml" /><Relationship Id="rId31" Type="http://schemas.openxmlformats.org/officeDocument/2006/relationships/slide" Target="slides/slide28.xml" /><Relationship Id="rId32" Type="http://schemas.openxmlformats.org/officeDocument/2006/relationships/slide" Target="slides/slide29.xml" /><Relationship Id="rId33" Type="http://schemas.openxmlformats.org/officeDocument/2006/relationships/slide" Target="slides/slide30.xml" /><Relationship Id="rId34" Type="http://schemas.openxmlformats.org/officeDocument/2006/relationships/slide" Target="slides/slide31.xml" /><Relationship Id="rId35" Type="http://schemas.openxmlformats.org/officeDocument/2006/relationships/slide" Target="slides/slide32.xml" /><Relationship Id="rId36" Type="http://schemas.openxmlformats.org/officeDocument/2006/relationships/slide" Target="slides/slide33.xml" /><Relationship Id="rId37" Type="http://schemas.openxmlformats.org/officeDocument/2006/relationships/slide" Target="slides/slide34.xml" /><Relationship Id="rId38" Type="http://schemas.openxmlformats.org/officeDocument/2006/relationships/slide" Target="slides/slide35.xml" /><Relationship Id="rId39" Type="http://schemas.openxmlformats.org/officeDocument/2006/relationships/tags" Target="tags/tag63.xml" /><Relationship Id="rId4" Type="http://schemas.openxmlformats.org/officeDocument/2006/relationships/slide" Target="slides/slide1.xml" /><Relationship Id="rId40" Type="http://schemas.openxmlformats.org/officeDocument/2006/relationships/presProps" Target="presProps.xml" /><Relationship Id="rId41" Type="http://schemas.openxmlformats.org/officeDocument/2006/relationships/viewProps" Target="viewProps.xml" /><Relationship Id="rId42" Type="http://schemas.openxmlformats.org/officeDocument/2006/relationships/theme" Target="theme/theme1.xml" /><Relationship Id="rId43" Type="http://schemas.openxmlformats.org/officeDocument/2006/relationships/tableStyles" Target="tableStyles.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3C0901-3DCA-48F9-B0CB-D8F0D1E6B365}" type="datetimeFigureOut">
              <a:rPr lang="zh-CN" altLang="en-US" smtClean="0"/>
              <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74D9095-D5A4-4D04-8CEB-69FB25E1308C}" type="slidenum">
              <a:rPr lang="zh-CN" altLang="en-US" smtClean="0"/>
              <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84836C-7D3D-44DD-AD4F-98DBA4D10582}" type="datetimeFigureOut">
              <a:rPr lang="zh-CN" altLang="en-US" smtClean="0"/>
              <a:t/>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C9960B-A742-4F79-9BC8-14A4E9893419}" type="slidenum">
              <a:rPr lang="zh-CN" altLang="en-US" smtClean="0"/>
              <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&#65279;<?xml version="1.0" encoding="utf-8" standalone="yes"?><Relationships xmlns="http://schemas.openxmlformats.org/package/2006/relationships"><Relationship Id="rId1" Type="http://schemas.openxmlformats.org/officeDocument/2006/relationships/tags" Target="../tags/tag1.xml" /><Relationship Id="rId2" Type="http://schemas.openxmlformats.org/officeDocument/2006/relationships/tags" Target="../tags/tag2.xml" /><Relationship Id="rId3" Type="http://schemas.openxmlformats.org/officeDocument/2006/relationships/tags" Target="../tags/tag3.xml" /><Relationship Id="rId4" Type="http://schemas.openxmlformats.org/officeDocument/2006/relationships/tags" Target="../tags/tag4.xml" /><Relationship Id="rId5" Type="http://schemas.openxmlformats.org/officeDocument/2006/relationships/tags" Target="../tags/tag5.xml" /><Relationship Id="rId6"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tags" Target="../tags/tag48.xml" /><Relationship Id="rId2" Type="http://schemas.openxmlformats.org/officeDocument/2006/relationships/tags" Target="../tags/tag49.xml" /><Relationship Id="rId3" Type="http://schemas.openxmlformats.org/officeDocument/2006/relationships/tags" Target="../tags/tag50.xml" /><Relationship Id="rId4" Type="http://schemas.openxmlformats.org/officeDocument/2006/relationships/tags" Target="../tags/tag51.xml" /><Relationship Id="rId5"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tags" Target="../tags/tag52.xml" /><Relationship Id="rId2" Type="http://schemas.openxmlformats.org/officeDocument/2006/relationships/tags" Target="../tags/tag53.xml" /><Relationship Id="rId3" Type="http://schemas.openxmlformats.org/officeDocument/2006/relationships/tags" Target="../tags/tag54.xml" /><Relationship Id="rId4" Type="http://schemas.openxmlformats.org/officeDocument/2006/relationships/tags" Target="../tags/tag55.xml" /><Relationship Id="rId5" Type="http://schemas.openxmlformats.org/officeDocument/2006/relationships/tags" Target="../tags/tag56.xml" /><Relationship Id="rId6"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tags" Target="../tags/tag6.xml" /><Relationship Id="rId2" Type="http://schemas.openxmlformats.org/officeDocument/2006/relationships/tags" Target="../tags/tag7.xml" /><Relationship Id="rId3" Type="http://schemas.openxmlformats.org/officeDocument/2006/relationships/tags" Target="../tags/tag8.xml" /><Relationship Id="rId4" Type="http://schemas.openxmlformats.org/officeDocument/2006/relationships/tags" Target="../tags/tag9.xml" /><Relationship Id="rId5" Type="http://schemas.openxmlformats.org/officeDocument/2006/relationships/tags" Target="../tags/tag10.xml" /><Relationship Id="rId6" Type="http://schemas.openxmlformats.org/officeDocument/2006/relationships/slideMaster" Target="../slideMasters/slideMaster1.xml" /></Relationships>
</file>

<file path=ppt/slideLayouts/_rels/slideLayout2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tags" Target="../tags/tag11.xml" /><Relationship Id="rId2" Type="http://schemas.openxmlformats.org/officeDocument/2006/relationships/tags" Target="../tags/tag12.xml" /><Relationship Id="rId3" Type="http://schemas.openxmlformats.org/officeDocument/2006/relationships/tags" Target="../tags/tag13.xml" /><Relationship Id="rId4" Type="http://schemas.openxmlformats.org/officeDocument/2006/relationships/tags" Target="../tags/tag14.xml" /><Relationship Id="rId5" Type="http://schemas.openxmlformats.org/officeDocument/2006/relationships/tags" Target="../tags/tag15.xml" /><Relationship Id="rId6" Type="http://schemas.openxmlformats.org/officeDocument/2006/relationships/slideMaster" Target="../slideMasters/slideMaster1.xml" /></Relationships>
</file>

<file path=ppt/slideLayouts/_rels/slideLayout3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tags" Target="../tags/tag16.xml" /><Relationship Id="rId2" Type="http://schemas.openxmlformats.org/officeDocument/2006/relationships/tags" Target="../tags/tag17.xml" /><Relationship Id="rId3" Type="http://schemas.openxmlformats.org/officeDocument/2006/relationships/tags" Target="../tags/tag18.xml" /><Relationship Id="rId4" Type="http://schemas.openxmlformats.org/officeDocument/2006/relationships/tags" Target="../tags/tag19.xml" /><Relationship Id="rId5" Type="http://schemas.openxmlformats.org/officeDocument/2006/relationships/tags" Target="../tags/tag20.xml" /><Relationship Id="rId6" Type="http://schemas.openxmlformats.org/officeDocument/2006/relationships/tags" Target="../tags/tag21.xml" /><Relationship Id="rId7" Type="http://schemas.openxmlformats.org/officeDocument/2006/relationships/slideMaster" Target="../slideMasters/slideMaster1.xml" /></Relationships>
</file>

<file path=ppt/slideLayouts/_rels/slideLayout4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tags" Target="../tags/tag22.xml" /><Relationship Id="rId2" Type="http://schemas.openxmlformats.org/officeDocument/2006/relationships/tags" Target="../tags/tag23.xml" /><Relationship Id="rId3" Type="http://schemas.openxmlformats.org/officeDocument/2006/relationships/tags" Target="../tags/tag24.xml" /><Relationship Id="rId4" Type="http://schemas.openxmlformats.org/officeDocument/2006/relationships/tags" Target="../tags/tag25.xml" /><Relationship Id="rId5" Type="http://schemas.openxmlformats.org/officeDocument/2006/relationships/tags" Target="../tags/tag26.xml" /><Relationship Id="rId6" Type="http://schemas.openxmlformats.org/officeDocument/2006/relationships/tags" Target="../tags/tag27.xml" /><Relationship Id="rId7" Type="http://schemas.openxmlformats.org/officeDocument/2006/relationships/tags" Target="../tags/tag28.xml" /><Relationship Id="rId8" Type="http://schemas.openxmlformats.org/officeDocument/2006/relationships/tags" Target="../tags/tag29.xml" /><Relationship Id="rId9"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tags" Target="../tags/tag30.xml" /><Relationship Id="rId2" Type="http://schemas.openxmlformats.org/officeDocument/2006/relationships/tags" Target="../tags/tag31.xml" /><Relationship Id="rId3" Type="http://schemas.openxmlformats.org/officeDocument/2006/relationships/tags" Target="../tags/tag32.xml" /><Relationship Id="rId4" Type="http://schemas.openxmlformats.org/officeDocument/2006/relationships/tags" Target="../tags/tag33.xml" /><Relationship Id="rId5"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tags" Target="../tags/tag34.xml" /><Relationship Id="rId2" Type="http://schemas.openxmlformats.org/officeDocument/2006/relationships/tags" Target="../tags/tag35.xml" /><Relationship Id="rId3" Type="http://schemas.openxmlformats.org/officeDocument/2006/relationships/tags" Target="../tags/tag36.xml" /><Relationship Id="rId4"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tags" Target="../tags/tag37.xml" /><Relationship Id="rId2" Type="http://schemas.openxmlformats.org/officeDocument/2006/relationships/tags" Target="../tags/tag38.xml" /><Relationship Id="rId3" Type="http://schemas.openxmlformats.org/officeDocument/2006/relationships/tags" Target="../tags/tag39.xml" /><Relationship Id="rId4" Type="http://schemas.openxmlformats.org/officeDocument/2006/relationships/tags" Target="../tags/tag40.xml" /><Relationship Id="rId5" Type="http://schemas.openxmlformats.org/officeDocument/2006/relationships/tags" Target="../tags/tag41.xml" /><Relationship Id="rId6" Type="http://schemas.openxmlformats.org/officeDocument/2006/relationships/tags" Target="../tags/tag42.xml" /><Relationship Id="rId7"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tags" Target="../tags/tag43.xml" /><Relationship Id="rId2" Type="http://schemas.openxmlformats.org/officeDocument/2006/relationships/tags" Target="../tags/tag44.xml" /><Relationship Id="rId3" Type="http://schemas.openxmlformats.org/officeDocument/2006/relationships/tags" Target="../tags/tag45.xml" /><Relationship Id="rId4" Type="http://schemas.openxmlformats.org/officeDocument/2006/relationships/tags" Target="../tags/tag46.xml" /><Relationship Id="rId5" Type="http://schemas.openxmlformats.org/officeDocument/2006/relationships/tags" Target="../tags/tag47.xml" /><Relationship Id="rId6"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hasCustomPrompt="1"/>
            <p:custDataLst>
              <p:tags r:id="rId1"/>
            </p:custDataLst>
          </p:nvPr>
        </p:nvSpPr>
        <p:spPr>
          <a:xfrm>
            <a:off x="1198613" y="914569"/>
            <a:ext cx="9797669" cy="2570876"/>
          </a:xfrm>
        </p:spPr>
        <p:txBody>
          <a:bodyPr lIns="90000" tIns="46800" rIns="90000" bIns="46800" anchor="b" anchorCtr="0">
            <a:normAutofit/>
          </a:bodyPr>
          <a:lstStyle>
            <a:lvl1pPr algn="ctr">
              <a:defRPr sz="6000"/>
            </a:lvl1pPr>
          </a:lstStyle>
          <a:p>
            <a:r>
              <a:rPr lang="zh-CN" altLang="en-US"/>
              <a:t>单击此处编辑标题</a:t>
            </a:r>
            <a:endParaRPr lang="zh-CN" altLang="en-US"/>
          </a:p>
        </p:txBody>
      </p:sp>
      <p:sp>
        <p:nvSpPr>
          <p:cNvPr id="3" name="副标题 2"/>
          <p:cNvSpPr>
            <a:spLocks noGrp="1"/>
          </p:cNvSpPr>
          <p:nvPr>
            <p:ph type="subTitle" idx="1" hasCustomPrompt="1"/>
            <p:custDataLst>
              <p:tags r:id="rId2"/>
            </p:custDataLst>
          </p:nvPr>
        </p:nvSpPr>
        <p:spPr>
          <a:xfrm>
            <a:off x="1198613" y="3561059"/>
            <a:ext cx="9797669" cy="1472673"/>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5365" indent="0" algn="ctr">
              <a:buNone/>
              <a:defRPr sz="1600"/>
            </a:lvl6pPr>
            <a:lvl7pPr marL="2742565" indent="0" algn="ctr">
              <a:buNone/>
              <a:defRPr sz="1600"/>
            </a:lvl7pPr>
            <a:lvl8pPr marL="3199765" indent="0" algn="ctr">
              <a:buNone/>
              <a:defRPr sz="1600"/>
            </a:lvl8pPr>
            <a:lvl9pPr marL="3656965" indent="0" algn="ctr">
              <a:buNone/>
              <a:defRPr sz="1600"/>
            </a:lvl9pPr>
          </a:lstStyle>
          <a:p>
            <a:r>
              <a:rPr lang="zh-CN" altLang="en-US"/>
              <a:t>单击此处编辑副标题</a:t>
            </a:r>
            <a:endParaRPr lang="zh-CN" altLang="en-US"/>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内容">
    <p:spTree>
      <p:nvGrpSpPr>
        <p:cNvPr id="1" name=""/>
        <p:cNvGrpSpPr/>
        <p:nvPr/>
      </p:nvGrpSpPr>
      <p:grpSpPr>
        <a:xfrm>
          <a:off x="0" y="0"/>
          <a: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
        <p:nvSpPr>
          <p:cNvPr id="7" name="内容占位符 6"/>
          <p:cNvSpPr>
            <a:spLocks noGrp="1"/>
          </p:cNvSpPr>
          <p:nvPr>
            <p:ph sz="quarter" idx="13"/>
            <p:custDataLst>
              <p:tags r:id="rId4"/>
            </p:custDataLst>
          </p:nvPr>
        </p:nvSpPr>
        <p:spPr>
          <a:xfrm>
            <a:off x="608305" y="774143"/>
            <a:ext cx="10971086" cy="5483815"/>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末尾幻灯片">
    <p:spTree>
      <p:nvGrpSpPr>
        <p:cNvPr id="1" name=""/>
        <p:cNvGrpSpPr/>
        <p:nvPr/>
      </p:nvGrpSpPr>
      <p:grpSpPr>
        <a:xfrm>
          <a:off x="0" y="0"/>
          <a: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
        <p:nvSpPr>
          <p:cNvPr id="2" name="标题 1"/>
          <p:cNvSpPr>
            <a:spLocks noGrp="1"/>
          </p:cNvSpPr>
          <p:nvPr>
            <p:ph type="title" hasCustomPrompt="1"/>
            <p:custDataLst>
              <p:tags r:id="rId4"/>
            </p:custDataLst>
          </p:nvPr>
        </p:nvSpPr>
        <p:spPr>
          <a:xfrm>
            <a:off x="1198613" y="2484460"/>
            <a:ext cx="9797669" cy="1018989"/>
          </a:xfrm>
        </p:spPr>
        <p:txBody>
          <a:bodyPr vert="horz" lIns="90000" tIns="46800" rIns="90000" bIns="46800" rtlCol="0" anchor="t" anchorCtr="0">
            <a:normAutofit/>
          </a:bodyPr>
          <a:lstStyle>
            <a:lvl1pPr algn="ctr">
              <a:defRPr sz="6000"/>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5"/>
            </p:custDataLst>
          </p:nvPr>
        </p:nvSpPr>
        <p:spPr>
          <a:xfrm>
            <a:off x="1198613" y="3561059"/>
            <a:ext cx="9797669" cy="471687"/>
          </a:xfrm>
        </p:spPr>
        <p:txBody>
          <a:bodyPr lIns="90000" tIns="46800" rIns="90000" bIns="46800">
            <a:normAutofit/>
          </a:bodyPr>
          <a:lstStyle>
            <a:lvl1pPr algn="ctr">
              <a:lnSpc>
                <a:spcPct val="110000"/>
              </a:lnSpc>
              <a:buNone/>
              <a:defRPr sz="2400" spc="200"/>
            </a:lvl1pPr>
          </a:lstStyle>
          <a:p>
            <a:pPr lvl="0"/>
            <a:r>
              <a:rPr lang="zh-CN" altLang="en-US"/>
              <a:t>单击此处编辑母版文本样式</a:t>
            </a:r>
            <a:endParaRPr lang="zh-CN" altLang="en-US"/>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5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6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7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305" y="608513"/>
            <a:ext cx="10967486" cy="705731"/>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内容占位符 2"/>
          <p:cNvSpPr>
            <a:spLocks noGrp="1"/>
          </p:cNvSpPr>
          <p:nvPr>
            <p:ph idx="1"/>
            <p:custDataLst>
              <p:tags r:id="rId2"/>
            </p:custDataLst>
          </p:nvPr>
        </p:nvSpPr>
        <p:spPr>
          <a:xfrm>
            <a:off x="608305" y="1490676"/>
            <a:ext cx="10967486" cy="4760081"/>
          </a:xfrm>
        </p:spPr>
        <p:txBody>
          <a:bodyPr vert="horz" lIns="90000" tIns="46800" rIns="90000" bIns="46800" rtlCol="0">
            <a:normAutofit/>
          </a:body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8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9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0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1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2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3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4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5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6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7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hasCustomPrompt="1"/>
            <p:custDataLst>
              <p:tags r:id="rId1"/>
            </p:custDataLst>
          </p:nvPr>
        </p:nvSpPr>
        <p:spPr>
          <a:xfrm>
            <a:off x="1990489" y="3849113"/>
            <a:ext cx="7767586" cy="766942"/>
          </a:xfrm>
        </p:spPr>
        <p:txBody>
          <a:bodyPr lIns="90000" tIns="46800" rIns="90000" bIns="46800" anchor="b" anchorCtr="0">
            <a:normAutofit/>
          </a:bodyPr>
          <a:lstStyle>
            <a:lvl1pPr>
              <a:defRPr sz="4400"/>
            </a:lvl1pPr>
          </a:lstStyle>
          <a:p>
            <a:r>
              <a:rPr lang="zh-CN" altLang="en-US"/>
              <a:t>单击此处编辑标题</a:t>
            </a:r>
            <a:endParaRPr lang="zh-CN" altLang="en-US"/>
          </a:p>
        </p:txBody>
      </p:sp>
      <p:sp>
        <p:nvSpPr>
          <p:cNvPr id="3" name="文本占位符 2"/>
          <p:cNvSpPr>
            <a:spLocks noGrp="1"/>
          </p:cNvSpPr>
          <p:nvPr>
            <p:ph type="body" idx="1" hasCustomPrompt="1"/>
            <p:custDataLst>
              <p:tags r:id="rId2"/>
            </p:custDataLst>
          </p:nvPr>
        </p:nvSpPr>
        <p:spPr>
          <a:xfrm>
            <a:off x="1990489" y="4616055"/>
            <a:ext cx="7767586" cy="867761"/>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5365" indent="0">
              <a:buNone/>
              <a:defRPr sz="1600">
                <a:solidFill>
                  <a:schemeClr val="tx1">
                    <a:tint val="75000"/>
                  </a:schemeClr>
                </a:solidFill>
              </a:defRPr>
            </a:lvl6pPr>
            <a:lvl7pPr marL="2742565" indent="0">
              <a:buNone/>
              <a:defRPr sz="1600">
                <a:solidFill>
                  <a:schemeClr val="tx1">
                    <a:tint val="75000"/>
                  </a:schemeClr>
                </a:solidFill>
              </a:defRPr>
            </a:lvl7pPr>
            <a:lvl8pPr marL="3199765" indent="0">
              <a:buNone/>
              <a:defRPr sz="1600">
                <a:solidFill>
                  <a:schemeClr val="tx1">
                    <a:tint val="75000"/>
                  </a:schemeClr>
                </a:solidFill>
              </a:defRPr>
            </a:lvl8pPr>
            <a:lvl9pPr marL="3656965" indent="0">
              <a:buNone/>
              <a:defRPr sz="1600">
                <a:solidFill>
                  <a:schemeClr val="tx1">
                    <a:tint val="75000"/>
                  </a:schemeClr>
                </a:solidFill>
              </a:defRPr>
            </a:lvl9pPr>
          </a:lstStyle>
          <a:p>
            <a:pPr lvl="0"/>
            <a:r>
              <a:rPr lang="zh-CN" altLang="en-US"/>
              <a:t>单击此处编辑文本</a:t>
            </a:r>
            <a:endParaRPr lang="zh-CN" altLang="en-US"/>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8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9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0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1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2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3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4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5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6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7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305" y="608513"/>
            <a:ext cx="10967486" cy="705731"/>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2"/>
            </p:custDataLst>
          </p:nvPr>
        </p:nvSpPr>
        <p:spPr>
          <a:xfrm>
            <a:off x="608305" y="1501478"/>
            <a:ext cx="5175991" cy="4749279"/>
          </a:xfrm>
        </p:spPr>
        <p:txBody>
          <a:bodyPr vert="horz" lIns="90000" tIns="46800" rIns="90000" bIns="46800" rtlCol="0">
            <a:normAutofit/>
          </a:body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3"/>
            </p:custDataLst>
          </p:nvPr>
        </p:nvSpPr>
        <p:spPr>
          <a:xfrm>
            <a:off x="6410598" y="1501478"/>
            <a:ext cx="5175991" cy="4749279"/>
          </a:xfrm>
        </p:spPr>
        <p:txBody>
          <a:bodyPr lIns="90000" tIns="46800" rIns="90000" bIns="4680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8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9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0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1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2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3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4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305" y="608513"/>
            <a:ext cx="10967486" cy="705731"/>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文本占位符 2"/>
          <p:cNvSpPr>
            <a:spLocks noGrp="1"/>
          </p:cNvSpPr>
          <p:nvPr>
            <p:ph type="body" idx="1" hasCustomPrompt="1"/>
            <p:custDataLst>
              <p:tags r:id="rId2"/>
            </p:custDataLst>
          </p:nvPr>
        </p:nvSpPr>
        <p:spPr>
          <a:xfrm>
            <a:off x="608305" y="1429465"/>
            <a:ext cx="5341565" cy="381671"/>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5365" indent="0">
              <a:buNone/>
              <a:defRPr sz="1600" b="1"/>
            </a:lvl6pPr>
            <a:lvl7pPr marL="2742565" indent="0">
              <a:buNone/>
              <a:defRPr sz="1600" b="1"/>
            </a:lvl7pPr>
            <a:lvl8pPr marL="3199765" indent="0">
              <a:buNone/>
              <a:defRPr sz="1600" b="1"/>
            </a:lvl8pPr>
            <a:lvl9pPr marL="3656965" indent="0">
              <a:buNone/>
              <a:defRPr sz="1600" b="1"/>
            </a:lvl9pPr>
          </a:lstStyle>
          <a:p>
            <a:pPr lvl="0"/>
            <a:r>
              <a:rPr lang="zh-CN" altLang="en-US"/>
              <a:t>单击此处编辑文本</a:t>
            </a:r>
            <a:endParaRPr lang="zh-CN" altLang="en-US"/>
          </a:p>
        </p:txBody>
      </p:sp>
      <p:sp>
        <p:nvSpPr>
          <p:cNvPr id="4" name="内容占位符 3"/>
          <p:cNvSpPr>
            <a:spLocks noGrp="1"/>
          </p:cNvSpPr>
          <p:nvPr>
            <p:ph sz="half" idx="2"/>
            <p:custDataLst>
              <p:tags r:id="rId3"/>
            </p:custDataLst>
          </p:nvPr>
        </p:nvSpPr>
        <p:spPr>
          <a:xfrm>
            <a:off x="608305" y="1854343"/>
            <a:ext cx="5341565" cy="4396414"/>
          </a:xfrm>
        </p:spPr>
        <p:txBody>
          <a:bodyPr vert="horz" lIns="101600" tIns="0" rIns="82550" bIns="0" rtlCol="0">
            <a:normAutofit/>
          </a:body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5" name="文本占位符 4"/>
          <p:cNvSpPr>
            <a:spLocks noGrp="1"/>
          </p:cNvSpPr>
          <p:nvPr>
            <p:ph type="body" sz="quarter" idx="3" hasCustomPrompt="1"/>
            <p:custDataLst>
              <p:tags r:id="rId4"/>
            </p:custDataLst>
          </p:nvPr>
        </p:nvSpPr>
        <p:spPr>
          <a:xfrm>
            <a:off x="6234776" y="1421992"/>
            <a:ext cx="5341565" cy="381671"/>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5365" indent="0">
              <a:buNone/>
              <a:defRPr sz="1600" b="1"/>
            </a:lvl6pPr>
            <a:lvl7pPr marL="2742565" indent="0">
              <a:buNone/>
              <a:defRPr sz="1600" b="1"/>
            </a:lvl7pPr>
            <a:lvl8pPr marL="3199765" indent="0">
              <a:buNone/>
              <a:defRPr sz="1600" b="1"/>
            </a:lvl8pPr>
            <a:lvl9pPr marL="3656965"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5"/>
            </p:custDataLst>
          </p:nvPr>
        </p:nvSpPr>
        <p:spPr>
          <a:xfrm>
            <a:off x="6234776" y="1854343"/>
            <a:ext cx="5341565" cy="4396414"/>
          </a:xfrm>
        </p:spPr>
        <p:txBody>
          <a:bodyPr vert="horz" lIns="101600" tIns="0" rIns="82550" bIns="0" rtlCol="0">
            <a:normAutofit/>
          </a:body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305" y="608513"/>
            <a:ext cx="10967486" cy="705731"/>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图片与标题">
    <p:spTree>
      <p:nvGrpSpPr>
        <p:cNvPr id="1" name=""/>
        <p:cNvGrpSpPr/>
        <p:nvPr/>
      </p:nvGrpSpPr>
      <p:grpSpPr>
        <a:xfrm>
          <a:off x="0" y="0"/>
          <a:ext cx="0" cy="0"/>
        </a:xfrm>
      </p:grpSpPr>
      <p:sp>
        <p:nvSpPr>
          <p:cNvPr id="3" name="图片占位符 2"/>
          <p:cNvSpPr>
            <a:spLocks noGrp="1"/>
          </p:cNvSpPr>
          <p:nvPr>
            <p:ph type="pic" idx="1"/>
            <p:custDataLst>
              <p:tags r:id="rId1"/>
            </p:custDataLst>
          </p:nvPr>
        </p:nvSpPr>
        <p:spPr>
          <a:xfrm>
            <a:off x="608305" y="1555488"/>
            <a:ext cx="5232259" cy="4608853"/>
          </a:xfrm>
        </p:spPr>
        <p:txBody>
          <a:bodyPr vert="horz" lIns="90000" tIns="46800" rIns="90000" bIns="46800" rtlCol="0">
            <a:normAutofit/>
          </a:bodyPr>
          <a:lstStyle>
            <a:lvl1pPr>
              <a:buNone/>
              <a:defRPr sz="1600"/>
            </a:lvl1pPr>
          </a:lstStyle>
          <a:p>
            <a:pPr lvl="0"/>
            <a:endParaRPr>
              <a:sym typeface="+mn-ea"/>
            </a:endParaRPr>
          </a:p>
        </p:txBody>
      </p:sp>
      <p:sp>
        <p:nvSpPr>
          <p:cNvPr id="4" name="文本占位符 3"/>
          <p:cNvSpPr>
            <a:spLocks noGrp="1"/>
          </p:cNvSpPr>
          <p:nvPr>
            <p:ph type="body" sz="half" idx="2"/>
            <p:custDataLst>
              <p:tags r:id="rId2"/>
            </p:custDataLst>
          </p:nvPr>
        </p:nvSpPr>
        <p:spPr>
          <a:xfrm>
            <a:off x="6349408" y="1555488"/>
            <a:ext cx="5226383" cy="4608853"/>
          </a:xfrm>
        </p:spPr>
        <p:txBody>
          <a:bodyPr vert="horz" lIns="90000" tIns="46800" rIns="90000" bIns="46800" rtlCol="0">
            <a:normAutofit/>
          </a:bodyPr>
          <a:lstStyle>
            <a:lvl1pPr>
              <a:buNone/>
              <a:defRPr sz="1600"/>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
            </a:fld>
            <a:endParaRPr lang="zh-CN" altLang="en-US"/>
          </a:p>
        </p:txBody>
      </p:sp>
      <p:sp>
        <p:nvSpPr>
          <p:cNvPr id="6" name="页脚占位符 5"/>
          <p:cNvSpPr>
            <a:spLocks noGrp="1"/>
          </p:cNvSpPr>
          <p:nvPr>
            <p:ph type="ftr" sz="quarter" idx="11"/>
            <p:custDataLst>
              <p:tags r:id="rId4"/>
            </p:custDataLst>
          </p:nvPr>
        </p:nvSpPr>
        <p:spPr/>
        <p:txBody>
          <a:bodyPr/>
          <a:lstStyle/>
          <a:p>
            <a:endParaRPr lang="zh-CN" altLang="en-US"/>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endParaRPr lang="zh-CN" alt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p:cNvSpPr>
            <a:spLocks noGrp="1"/>
          </p:cNvSpPr>
          <p:nvPr>
            <p:ph type="title" orient="vert" hasCustomPrompt="1"/>
            <p:custDataLst>
              <p:tags r:id="rId1"/>
            </p:custDataLst>
          </p:nvPr>
        </p:nvSpPr>
        <p:spPr>
          <a:xfrm>
            <a:off x="10233201" y="914569"/>
            <a:ext cx="1043837" cy="5030131"/>
          </a:xfrm>
        </p:spPr>
        <p:txBody>
          <a:bodyPr vert="eaVert" lIns="90000" tIns="46800" rIns="90000" bIns="46800" rtlCol="0" anchor="ctr" anchorCtr="0">
            <a:normAutofit/>
          </a:bodyPr>
          <a:lstStyle>
            <a:lvl1pPr>
              <a:buNone/>
              <a:defRPr sz="2800"/>
            </a:lvl1pPr>
          </a:lstStyle>
          <a:p>
            <a:pPr lvl="0"/>
            <a:r>
              <a:rPr>
                <a:sym typeface="+mn-ea"/>
              </a:rPr>
              <a:t>单击此处编辑标题</a:t>
            </a:r>
            <a:endParaRPr>
              <a:sym typeface="+mn-ea"/>
            </a:endParaRPr>
          </a:p>
        </p:txBody>
      </p:sp>
      <p:sp>
        <p:nvSpPr>
          <p:cNvPr id="3" name="竖排文字占位符 2"/>
          <p:cNvSpPr>
            <a:spLocks noGrp="1"/>
          </p:cNvSpPr>
          <p:nvPr>
            <p:ph type="body" orient="vert" idx="1"/>
            <p:custDataLst>
              <p:tags r:id="rId2"/>
            </p:custDataLst>
          </p:nvPr>
        </p:nvSpPr>
        <p:spPr>
          <a:xfrm>
            <a:off x="914257" y="914569"/>
            <a:ext cx="9167767" cy="5030131"/>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6765" indent="-228600">
              <a:defRPr spc="300"/>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slideLayout" Target="../slideLayouts/slideLayout14.xml" /><Relationship Id="rId15" Type="http://schemas.openxmlformats.org/officeDocument/2006/relationships/slideLayout" Target="../slideLayouts/slideLayout15.xml" /><Relationship Id="rId16" Type="http://schemas.openxmlformats.org/officeDocument/2006/relationships/slideLayout" Target="../slideLayouts/slideLayout16.xml" /><Relationship Id="rId17" Type="http://schemas.openxmlformats.org/officeDocument/2006/relationships/slideLayout" Target="../slideLayouts/slideLayout17.xml" /><Relationship Id="rId18" Type="http://schemas.openxmlformats.org/officeDocument/2006/relationships/slideLayout" Target="../slideLayouts/slideLayout18.xml" /><Relationship Id="rId19" Type="http://schemas.openxmlformats.org/officeDocument/2006/relationships/slideLayout" Target="../slideLayouts/slideLayout19.xml" /><Relationship Id="rId2" Type="http://schemas.openxmlformats.org/officeDocument/2006/relationships/slideLayout" Target="../slideLayouts/slideLayout2.xml" /><Relationship Id="rId20" Type="http://schemas.openxmlformats.org/officeDocument/2006/relationships/slideLayout" Target="../slideLayouts/slideLayout20.xml" /><Relationship Id="rId21" Type="http://schemas.openxmlformats.org/officeDocument/2006/relationships/slideLayout" Target="../slideLayouts/slideLayout21.xml" /><Relationship Id="rId22" Type="http://schemas.openxmlformats.org/officeDocument/2006/relationships/slideLayout" Target="../slideLayouts/slideLayout22.xml" /><Relationship Id="rId23" Type="http://schemas.openxmlformats.org/officeDocument/2006/relationships/slideLayout" Target="../slideLayouts/slideLayout23.xml" /><Relationship Id="rId24" Type="http://schemas.openxmlformats.org/officeDocument/2006/relationships/slideLayout" Target="../slideLayouts/slideLayout24.xml" /><Relationship Id="rId25" Type="http://schemas.openxmlformats.org/officeDocument/2006/relationships/slideLayout" Target="../slideLayouts/slideLayout25.xml" /><Relationship Id="rId26" Type="http://schemas.openxmlformats.org/officeDocument/2006/relationships/slideLayout" Target="../slideLayouts/slideLayout26.xml" /><Relationship Id="rId27" Type="http://schemas.openxmlformats.org/officeDocument/2006/relationships/slideLayout" Target="../slideLayouts/slideLayout27.xml" /><Relationship Id="rId28" Type="http://schemas.openxmlformats.org/officeDocument/2006/relationships/slideLayout" Target="../slideLayouts/slideLayout28.xml" /><Relationship Id="rId29" Type="http://schemas.openxmlformats.org/officeDocument/2006/relationships/slideLayout" Target="../slideLayouts/slideLayout29.xml" /><Relationship Id="rId3" Type="http://schemas.openxmlformats.org/officeDocument/2006/relationships/slideLayout" Target="../slideLayouts/slideLayout3.xml" /><Relationship Id="rId30" Type="http://schemas.openxmlformats.org/officeDocument/2006/relationships/slideLayout" Target="../slideLayouts/slideLayout30.xml" /><Relationship Id="rId31" Type="http://schemas.openxmlformats.org/officeDocument/2006/relationships/slideLayout" Target="../slideLayouts/slideLayout31.xml" /><Relationship Id="rId32" Type="http://schemas.openxmlformats.org/officeDocument/2006/relationships/slideLayout" Target="../slideLayouts/slideLayout32.xml" /><Relationship Id="rId33" Type="http://schemas.openxmlformats.org/officeDocument/2006/relationships/slideLayout" Target="../slideLayouts/slideLayout33.xml" /><Relationship Id="rId34" Type="http://schemas.openxmlformats.org/officeDocument/2006/relationships/slideLayout" Target="../slideLayouts/slideLayout34.xml" /><Relationship Id="rId35" Type="http://schemas.openxmlformats.org/officeDocument/2006/relationships/slideLayout" Target="../slideLayouts/slideLayout35.xml" /><Relationship Id="rId36" Type="http://schemas.openxmlformats.org/officeDocument/2006/relationships/slideLayout" Target="../slideLayouts/slideLayout36.xml" /><Relationship Id="rId37" Type="http://schemas.openxmlformats.org/officeDocument/2006/relationships/slideLayout" Target="../slideLayouts/slideLayout37.xml" /><Relationship Id="rId38" Type="http://schemas.openxmlformats.org/officeDocument/2006/relationships/slideLayout" Target="../slideLayouts/slideLayout38.xml" /><Relationship Id="rId39" Type="http://schemas.openxmlformats.org/officeDocument/2006/relationships/slideLayout" Target="../slideLayouts/slideLayout39.xml" /><Relationship Id="rId4" Type="http://schemas.openxmlformats.org/officeDocument/2006/relationships/slideLayout" Target="../slideLayouts/slideLayout4.xml" /><Relationship Id="rId40" Type="http://schemas.openxmlformats.org/officeDocument/2006/relationships/slideLayout" Target="../slideLayouts/slideLayout40.xml" /><Relationship Id="rId41" Type="http://schemas.openxmlformats.org/officeDocument/2006/relationships/slideLayout" Target="../slideLayouts/slideLayout41.xml" /><Relationship Id="rId42" Type="http://schemas.openxmlformats.org/officeDocument/2006/relationships/slideLayout" Target="../slideLayouts/slideLayout42.xml" /><Relationship Id="rId43" Type="http://schemas.openxmlformats.org/officeDocument/2006/relationships/slideLayout" Target="../slideLayouts/slideLayout43.xml" /><Relationship Id="rId44" Type="http://schemas.openxmlformats.org/officeDocument/2006/relationships/slideLayout" Target="../slideLayouts/slideLayout44.xml" /><Relationship Id="rId45" Type="http://schemas.openxmlformats.org/officeDocument/2006/relationships/slideLayout" Target="../slideLayouts/slideLayout45.xml" /><Relationship Id="rId46" Type="http://schemas.openxmlformats.org/officeDocument/2006/relationships/slideLayout" Target="../slideLayouts/slideLayout46.xml" /><Relationship Id="rId47" Type="http://schemas.openxmlformats.org/officeDocument/2006/relationships/tags" Target="../tags/tag57.xml" /><Relationship Id="rId48" Type="http://schemas.openxmlformats.org/officeDocument/2006/relationships/tags" Target="../tags/tag58.xml" /><Relationship Id="rId49" Type="http://schemas.openxmlformats.org/officeDocument/2006/relationships/tags" Target="../tags/tag59.xml" /><Relationship Id="rId5" Type="http://schemas.openxmlformats.org/officeDocument/2006/relationships/slideLayout" Target="../slideLayouts/slideLayout5.xml" /><Relationship Id="rId50" Type="http://schemas.openxmlformats.org/officeDocument/2006/relationships/tags" Target="../tags/tag60.xml" /><Relationship Id="rId51" Type="http://schemas.openxmlformats.org/officeDocument/2006/relationships/tags" Target="../tags/tag61.xml" /><Relationship Id="rId52" Type="http://schemas.openxmlformats.org/officeDocument/2006/relationships/tags" Target="../tags/tag62.xml" /><Relationship Id="rId53" Type="http://schemas.openxmlformats.org/officeDocument/2006/relationships/theme" Target="../theme/theme1.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rgbClr val="FFFFFF"/>
        </a:solidFill>
        <a:effectLst/>
      </p:bgPr>
    </p:bg>
    <p:spTree>
      <p:nvGrpSpPr>
        <p:cNvPr id="1" name=""/>
        <p:cNvGrpSpPr/>
        <p:nvPr/>
      </p:nvGrpSpPr>
      <p:grpSpPr>
        <a:xfrm>
          <a:off x="0" y="0"/>
          <a:ext cx="0" cy="0"/>
        </a:xfrm>
      </p:grpSpPr>
      <p:sp>
        <p:nvSpPr>
          <p:cNvPr id="2" name="标题占位符 1"/>
          <p:cNvSpPr>
            <a:spLocks noGrp="1"/>
          </p:cNvSpPr>
          <p:nvPr>
            <p:ph type="title"/>
            <p:custDataLst>
              <p:tags r:id="rId47"/>
            </p:custDataLst>
          </p:nvPr>
        </p:nvSpPr>
        <p:spPr>
          <a:xfrm>
            <a:off x="608305" y="608513"/>
            <a:ext cx="10967486" cy="705731"/>
          </a:xfrm>
          <a:prstGeom prst="rect">
            <a:avLst/>
          </a:prstGeom>
        </p:spPr>
        <p:txBody>
          <a:bodyPr vert="horz" lIns="90170" tIns="46990" rIns="90170" bIns="46990" rtlCol="0" anchor="ctr" anchorCtr="0">
            <a:normAutofit/>
          </a:bodyPr>
          <a:lstStyle/>
          <a:p>
            <a:r>
              <a:rPr lang="zh-CN" altLang="en-US"/>
              <a:t>单击此处编辑母版标题样式</a:t>
            </a:r>
            <a:endParaRPr lang="zh-CN" altLang="en-US"/>
          </a:p>
        </p:txBody>
      </p:sp>
      <p:sp>
        <p:nvSpPr>
          <p:cNvPr id="3" name="文本占位符 2"/>
          <p:cNvSpPr>
            <a:spLocks noGrp="1"/>
          </p:cNvSpPr>
          <p:nvPr>
            <p:ph type="body" idx="1"/>
            <p:custDataLst>
              <p:tags r:id="rId48"/>
            </p:custDataLst>
          </p:nvPr>
        </p:nvSpPr>
        <p:spPr>
          <a:xfrm>
            <a:off x="608305" y="1490676"/>
            <a:ext cx="10967486" cy="4760081"/>
          </a:xfrm>
          <a:prstGeom prst="rect">
            <a:avLst/>
          </a:prstGeom>
        </p:spPr>
        <p:txBody>
          <a:bodyPr vert="horz" lIns="90000" tIns="46800" rIns="90000" bIns="4680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custDataLst>
              <p:tags r:id="rId49"/>
            </p:custDataLst>
          </p:nvPr>
        </p:nvSpPr>
        <p:spPr>
          <a:xfrm>
            <a:off x="611904" y="6315569"/>
            <a:ext cx="2699578" cy="316859"/>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3"/>
            <p:custDataLst>
              <p:tags r:id="rId50"/>
            </p:custDataLst>
          </p:nvPr>
        </p:nvSpPr>
        <p:spPr>
          <a:xfrm>
            <a:off x="4115357" y="6315569"/>
            <a:ext cx="3959381" cy="316859"/>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a:p>
        </p:txBody>
      </p:sp>
      <p:sp>
        <p:nvSpPr>
          <p:cNvPr id="6" name="灯片编号占位符 5"/>
          <p:cNvSpPr>
            <a:spLocks noGrp="1"/>
          </p:cNvSpPr>
          <p:nvPr>
            <p:ph type="sldNum" sz="quarter" idx="4"/>
            <p:custDataLst>
              <p:tags r:id="rId51"/>
            </p:custDataLst>
          </p:nvPr>
        </p:nvSpPr>
        <p:spPr>
          <a:xfrm>
            <a:off x="8876213" y="6315569"/>
            <a:ext cx="2699578" cy="316859"/>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t>0</a:t>
            </a:fld>
            <a:endParaRPr lang="zh-CN" altLang="en-US"/>
          </a:p>
        </p:txBody>
      </p:sp>
    </p:spTree>
    <p:custDataLst>
      <p:tags r:id="rId52"/>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Lst>
  <p:transition/>
  <p:timing/>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6765" indent="-228600" algn="l" defTabSz="914400" rtl="0" eaLnBrk="1" fontAlgn="auto"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39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1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3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5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5365"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2.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1.xml" /><Relationship Id="rId2" Type="http://schemas.openxmlformats.org/officeDocument/2006/relationships/image" Target="../media/image13.jpeg"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2.xml" /><Relationship Id="rId2" Type="http://schemas.openxmlformats.org/officeDocument/2006/relationships/image" Target="../media/image14.jpeg"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3.xml" /><Relationship Id="rId2" Type="http://schemas.openxmlformats.org/officeDocument/2006/relationships/image" Target="../media/image15.jpeg"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4.xml" /><Relationship Id="rId2" Type="http://schemas.openxmlformats.org/officeDocument/2006/relationships/image" Target="../media/image16.jpeg"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5.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6.xml" /><Relationship Id="rId2" Type="http://schemas.openxmlformats.org/officeDocument/2006/relationships/image" Target="../media/image17.jpeg"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7.xml" /><Relationship Id="rId2" Type="http://schemas.openxmlformats.org/officeDocument/2006/relationships/image" Target="../media/image18.jpeg"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8.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29.xml" /><Relationship Id="rId2" Type="http://schemas.openxmlformats.org/officeDocument/2006/relationships/image" Target="../media/image19.jpeg"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30.xml" /><Relationship Id="rId2" Type="http://schemas.openxmlformats.org/officeDocument/2006/relationships/image" Target="../media/image20.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3.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31.xml" /><Relationship Id="rId2" Type="http://schemas.openxmlformats.org/officeDocument/2006/relationships/image" Target="../media/image21.jpeg"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32.xml" /><Relationship Id="rId2" Type="http://schemas.openxmlformats.org/officeDocument/2006/relationships/image" Target="../media/image22.jpeg"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33.xml" /><Relationship Id="rId2" Type="http://schemas.openxmlformats.org/officeDocument/2006/relationships/image" Target="../media/image23.jpeg"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34.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35.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36.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37.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38.xm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39.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40.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4.xml" /><Relationship Id="rId2" Type="http://schemas.openxmlformats.org/officeDocument/2006/relationships/image" Target="../media/image1.jpeg" /><Relationship Id="rId3" Type="http://schemas.openxmlformats.org/officeDocument/2006/relationships/image" Target="../media/image2.jpeg" /><Relationship Id="rId4" Type="http://schemas.openxmlformats.org/officeDocument/2006/relationships/image" Target="../media/image3.jpeg" /><Relationship Id="rId5" Type="http://schemas.openxmlformats.org/officeDocument/2006/relationships/image" Target="../media/image4.jpeg" /><Relationship Id="rId6" Type="http://schemas.openxmlformats.org/officeDocument/2006/relationships/image" Target="../media/image5.jpeg" /><Relationship Id="rId7" Type="http://schemas.openxmlformats.org/officeDocument/2006/relationships/image" Target="../media/image6.jpeg"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41.xml" /><Relationship Id="rId2" Type="http://schemas.openxmlformats.org/officeDocument/2006/relationships/image" Target="../media/image24.jpeg" /><Relationship Id="rId3" Type="http://schemas.openxmlformats.org/officeDocument/2006/relationships/image" Target="../media/image25.jpeg"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42.xml" /><Relationship Id="rId2" Type="http://schemas.openxmlformats.org/officeDocument/2006/relationships/image" Target="../media/image24.jpeg" /><Relationship Id="rId3" Type="http://schemas.openxmlformats.org/officeDocument/2006/relationships/image" Target="../media/image25.jpeg"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43.xml" /><Relationship Id="rId2" Type="http://schemas.openxmlformats.org/officeDocument/2006/relationships/image" Target="../media/image26.jpeg"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44.xml" /><Relationship Id="rId2" Type="http://schemas.openxmlformats.org/officeDocument/2006/relationships/image" Target="../media/image27.jpeg"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45.xml" /><Relationship Id="rId2" Type="http://schemas.openxmlformats.org/officeDocument/2006/relationships/image" Target="../media/image27.jpeg"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46.xml" /><Relationship Id="rId2" Type="http://schemas.openxmlformats.org/officeDocument/2006/relationships/image" Target="../media/image28.jpeg" /><Relationship Id="rId3" Type="http://schemas.openxmlformats.org/officeDocument/2006/relationships/image" Target="../media/image29.pn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5.xml" /><Relationship Id="rId2" Type="http://schemas.openxmlformats.org/officeDocument/2006/relationships/image" Target="../media/image7.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6.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7.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8.xml" /><Relationship Id="rId2" Type="http://schemas.openxmlformats.org/officeDocument/2006/relationships/image" Target="../media/image8.jpeg" /><Relationship Id="rId3" Type="http://schemas.openxmlformats.org/officeDocument/2006/relationships/image" Target="../media/image9.jpeg" /><Relationship Id="rId4" Type="http://schemas.openxmlformats.org/officeDocument/2006/relationships/image" Target="../media/image10.jpeg" /><Relationship Id="rId5" Type="http://schemas.openxmlformats.org/officeDocument/2006/relationships/image" Target="../media/image11.jpe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9.xml" /><Relationship Id="rId2" Type="http://schemas.openxmlformats.org/officeDocument/2006/relationships/image" Target="../media/image12.jpe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0.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pSp>
        <p:nvGrpSpPr>
          <p:cNvPr id="4" name="组合 3"/>
          <p:cNvGrpSpPr/>
          <p:nvPr/>
        </p:nvGrpSpPr>
        <p:grpSpPr>
          <a:xfrm>
            <a:off x="1523174" y="2501100"/>
            <a:ext cx="9144064" cy="1846659"/>
            <a:chOff x="1523174" y="2501100"/>
            <a:chExt cx="9144064" cy="1846659"/>
          </a:xfrm>
        </p:grpSpPr>
        <p:sp>
          <p:nvSpPr>
            <p:cNvPr id="2" name="文本框 5"/>
            <p:cNvSpPr txBox="1"/>
            <p:nvPr/>
          </p:nvSpPr>
          <p:spPr>
            <a:xfrm>
              <a:off x="1951802" y="2501100"/>
              <a:ext cx="8406064" cy="184665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eaLnBrk="1" fontAlgn="auto" hangingPunct="1">
                <a:lnSpc>
                  <a:spcPct val="150000"/>
                </a:lnSpc>
                <a:spcBef>
                  <a:spcPct val="0"/>
                </a:spcBef>
                <a:spcAft>
                  <a:spcPct val="0"/>
                </a:spcAft>
                <a:defRPr/>
              </a:pPr>
              <a:r>
                <a:rPr lang="zh-CN" altLang="en-US" sz="4400" b="1" spc="200">
                  <a:solidFill>
                    <a:srgbClr val="1BB18D"/>
                  </a:solidFill>
                  <a:latin typeface="微软雅黑" panose="020b0503020204020204" pitchFamily="34" charset="-122"/>
                  <a:ea typeface="微软雅黑" panose="020b0503020204020204" pitchFamily="34" charset="-122"/>
                </a:rPr>
                <a:t>第 </a:t>
              </a:r>
              <a:r>
                <a:rPr lang="en-US" altLang="zh-CN" sz="4400" b="1" spc="200" smtClean="0">
                  <a:solidFill>
                    <a:srgbClr val="1BB18D"/>
                  </a:solidFill>
                  <a:latin typeface="微软雅黑" panose="020b0503020204020204" pitchFamily="34" charset="-122"/>
                  <a:ea typeface="微软雅黑" panose="020b0503020204020204" pitchFamily="34" charset="-122"/>
                </a:rPr>
                <a:t>3 </a:t>
              </a:r>
              <a:r>
                <a:rPr lang="zh-CN" altLang="en-US" sz="4400" b="1" spc="200" smtClean="0">
                  <a:solidFill>
                    <a:srgbClr val="1BB18D"/>
                  </a:solidFill>
                  <a:latin typeface="微软雅黑" panose="020b0503020204020204" pitchFamily="34" charset="-122"/>
                  <a:ea typeface="微软雅黑" panose="020b0503020204020204" pitchFamily="34" charset="-122"/>
                </a:rPr>
                <a:t>课时</a:t>
              </a:r>
              <a:endParaRPr lang="en-US" altLang="zh-CN" sz="4400" b="1" spc="200" smtClean="0">
                <a:solidFill>
                  <a:srgbClr val="1BB18D"/>
                </a:solidFill>
                <a:latin typeface="微软雅黑" panose="020b0503020204020204" pitchFamily="34" charset="-122"/>
                <a:ea typeface="微软雅黑" panose="020b0503020204020204" pitchFamily="34" charset="-122"/>
              </a:endParaRPr>
            </a:p>
            <a:p>
              <a:pPr algn="ctr">
                <a:lnSpc>
                  <a:spcPct val="150000"/>
                </a:lnSpc>
                <a:defRPr/>
              </a:pPr>
              <a:r>
                <a:rPr lang="zh-CN" altLang="en-US" sz="3200" spc="200" smtClean="0">
                  <a:latin typeface="微软雅黑" panose="020b0503020204020204" pitchFamily="34" charset="-122"/>
                  <a:ea typeface="微软雅黑" panose="020b0503020204020204" pitchFamily="34" charset="-122"/>
                </a:rPr>
                <a:t>透镜及其应用</a:t>
              </a:r>
              <a:endParaRPr lang="zh-CN" altLang="en-US" sz="2500" spc="200">
                <a:latin typeface="微软雅黑" panose="020b0503020204020204" pitchFamily="34" charset="-122"/>
                <a:ea typeface="微软雅黑" panose="020b0503020204020204" pitchFamily="34" charset="-122"/>
              </a:endParaRPr>
            </a:p>
          </p:txBody>
        </p:sp>
        <p:cxnSp>
          <p:nvCxnSpPr>
            <p:cNvPr id="3" name="直接连接符 2"/>
            <p:cNvCxnSpPr/>
            <p:nvPr/>
          </p:nvCxnSpPr>
          <p:spPr>
            <a:xfrm>
              <a:off x="1523174" y="3501232"/>
              <a:ext cx="914406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pu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6000792" cy="3416320"/>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2. </a:t>
            </a:r>
            <a:r>
              <a:rPr lang="zh-CN" altLang="en-US" sz="2400" smtClean="0"/>
              <a:t>如图</a:t>
            </a:r>
            <a:r>
              <a:rPr lang="en-US" sz="2400" smtClean="0"/>
              <a:t>3-2</a:t>
            </a:r>
            <a:r>
              <a:rPr lang="zh-CN" altLang="en-US" sz="2400" smtClean="0"/>
              <a:t>甲所示是一玻璃球的平面图</a:t>
            </a:r>
            <a:r>
              <a:rPr lang="en-US" sz="2400" smtClean="0"/>
              <a:t>,</a:t>
            </a:r>
            <a:r>
              <a:rPr lang="zh-CN" altLang="en-US" sz="2400" smtClean="0"/>
              <a:t>若将其分成</a:t>
            </a:r>
            <a:r>
              <a:rPr lang="en-US" sz="2400" i="1" smtClean="0"/>
              <a:t>A</a:t>
            </a:r>
            <a:r>
              <a:rPr lang="zh-CN" altLang="en-US" sz="2400" smtClean="0"/>
              <a:t>、</a:t>
            </a:r>
            <a:r>
              <a:rPr lang="en-US" sz="2400" i="1" smtClean="0"/>
              <a:t>B</a:t>
            </a:r>
            <a:r>
              <a:rPr lang="zh-CN" altLang="en-US" sz="2400" smtClean="0"/>
              <a:t>、</a:t>
            </a:r>
            <a:r>
              <a:rPr lang="en-US" sz="2400" i="1" smtClean="0"/>
              <a:t>C</a:t>
            </a:r>
            <a:r>
              <a:rPr lang="zh-CN" altLang="en-US" sz="2400" smtClean="0"/>
              <a:t>三个透镜</a:t>
            </a:r>
            <a:r>
              <a:rPr lang="en-US" sz="2400" smtClean="0"/>
              <a:t>,</a:t>
            </a:r>
            <a:r>
              <a:rPr lang="zh-CN" altLang="en-US" sz="2400" smtClean="0"/>
              <a:t>则</a:t>
            </a:r>
            <a:r>
              <a:rPr lang="zh-CN" altLang="en-US" sz="2400" i="1" u="sng" smtClean="0"/>
              <a:t>　　　　</a:t>
            </a:r>
            <a:r>
              <a:rPr lang="en-US" sz="2400" smtClean="0"/>
              <a:t>(</a:t>
            </a:r>
            <a:r>
              <a:rPr lang="zh-CN" altLang="en-US" sz="2400" smtClean="0"/>
              <a:t>选填“</a:t>
            </a:r>
            <a:r>
              <a:rPr lang="en-US" sz="2400" i="1" smtClean="0"/>
              <a:t>A</a:t>
            </a:r>
            <a:r>
              <a:rPr lang="zh-CN" altLang="en-US" sz="2400" smtClean="0"/>
              <a:t>”“</a:t>
            </a:r>
            <a:r>
              <a:rPr lang="en-US" sz="2400" i="1" smtClean="0"/>
              <a:t>B</a:t>
            </a:r>
            <a:r>
              <a:rPr lang="zh-CN" altLang="en-US" sz="2400" smtClean="0"/>
              <a:t>”或“</a:t>
            </a:r>
            <a:r>
              <a:rPr lang="en-US" sz="2400" i="1" smtClean="0"/>
              <a:t>C</a:t>
            </a:r>
            <a:r>
              <a:rPr lang="zh-CN" altLang="en-US" sz="2400" smtClean="0"/>
              <a:t>”</a:t>
            </a:r>
            <a:r>
              <a:rPr lang="en-US" sz="2400" smtClean="0"/>
              <a:t>)</a:t>
            </a:r>
            <a:r>
              <a:rPr lang="zh-CN" altLang="en-US" sz="2400" smtClean="0"/>
              <a:t>透镜对光有发散的作用。如图乙所示</a:t>
            </a:r>
            <a:r>
              <a:rPr lang="en-US" sz="2400" smtClean="0"/>
              <a:t>,</a:t>
            </a:r>
            <a:r>
              <a:rPr lang="en-US" sz="2400" i="1" smtClean="0"/>
              <a:t>M</a:t>
            </a:r>
            <a:r>
              <a:rPr lang="zh-CN" altLang="en-US" sz="2400" smtClean="0"/>
              <a:t>是透镜</a:t>
            </a:r>
            <a:r>
              <a:rPr lang="en-US" sz="2400" smtClean="0"/>
              <a:t>,</a:t>
            </a:r>
            <a:r>
              <a:rPr lang="zh-CN" altLang="en-US" sz="2400" smtClean="0"/>
              <a:t>两条平行于主光轴的光束射向透镜</a:t>
            </a:r>
            <a:r>
              <a:rPr lang="en-US" sz="2400" smtClean="0"/>
              <a:t>,</a:t>
            </a:r>
            <a:r>
              <a:rPr lang="zh-CN" altLang="en-US" sz="2400" smtClean="0"/>
              <a:t>经透镜折射后</a:t>
            </a:r>
            <a:r>
              <a:rPr lang="en-US" sz="2400" smtClean="0"/>
              <a:t>,</a:t>
            </a:r>
            <a:r>
              <a:rPr lang="zh-CN" altLang="en-US" sz="2400" smtClean="0"/>
              <a:t>传播方向如图乙所示</a:t>
            </a:r>
            <a:r>
              <a:rPr lang="en-US" sz="2400" smtClean="0"/>
              <a:t>,</a:t>
            </a:r>
            <a:r>
              <a:rPr lang="zh-CN" altLang="en-US" sz="2400" smtClean="0"/>
              <a:t>则图乙中的透镜是</a:t>
            </a:r>
            <a:r>
              <a:rPr lang="zh-CN" altLang="en-US" sz="2400" i="1" u="sng" smtClean="0"/>
              <a:t>　　　　</a:t>
            </a:r>
            <a:r>
              <a:rPr lang="zh-CN" altLang="en-US" sz="2400" smtClean="0"/>
              <a:t>。</a:t>
            </a:r>
            <a:r>
              <a:rPr lang="en-US" sz="2400" smtClean="0"/>
              <a:t> </a:t>
            </a:r>
            <a:endParaRPr lang="zh-CN" altLang="en-US" sz="2400" smtClean="0"/>
          </a:p>
        </p:txBody>
      </p:sp>
      <p:sp>
        <p:nvSpPr>
          <p:cNvPr id="12" name="矩形 11"/>
          <p:cNvSpPr/>
          <p:nvPr/>
        </p:nvSpPr>
        <p:spPr>
          <a:xfrm>
            <a:off x="3243073" y="5926735"/>
            <a:ext cx="987771" cy="646331"/>
          </a:xfrm>
          <a:prstGeom prst="rect">
            <a:avLst/>
          </a:prstGeom>
        </p:spPr>
        <p:txBody>
          <a:bodyPr wrap="none">
            <a:spAutoFit/>
          </a:bodyPr>
          <a:lstStyle/>
          <a:p>
            <a:pPr>
              <a:lnSpc>
                <a:spcPct val="150000"/>
              </a:lnSpc>
            </a:pPr>
            <a:r>
              <a:rPr lang="zh-CN" altLang="en-US" smtClean="0"/>
              <a:t>图</a:t>
            </a:r>
            <a:r>
              <a:rPr lang="en-US" smtClean="0"/>
              <a:t>3-2</a:t>
            </a:r>
            <a:endParaRPr lang="zh-CN" altLang="en-US"/>
          </a:p>
        </p:txBody>
      </p:sp>
      <p:pic>
        <p:nvPicPr>
          <p:cNvPr id="13" name="20JX17.EPS" descr="id:2147498958;FounderCES"/>
          <p:cNvPicPr/>
          <p:nvPr/>
        </p:nvPicPr>
        <p:blipFill>
          <a:blip r:embed="rId2"/>
          <a:stretch>
            <a:fillRect/>
          </a:stretch>
        </p:blipFill>
        <p:spPr>
          <a:xfrm>
            <a:off x="1523174" y="4091424"/>
            <a:ext cx="4827692" cy="1944956"/>
          </a:xfrm>
          <a:prstGeom prst="rect">
            <a:avLst/>
          </a:prstGeom>
        </p:spPr>
      </p:pic>
      <p:sp>
        <p:nvSpPr>
          <p:cNvPr id="14" name="TextBox 26"/>
          <p:cNvSpPr txBox="1">
            <a:spLocks noChangeArrowheads="1"/>
          </p:cNvSpPr>
          <p:nvPr/>
        </p:nvSpPr>
        <p:spPr bwMode="auto">
          <a:xfrm>
            <a:off x="7095338" y="715150"/>
            <a:ext cx="4572032" cy="3950688"/>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en-US" i="1" smtClean="0">
                <a:solidFill>
                  <a:srgbClr val="A50021"/>
                </a:solidFill>
              </a:rPr>
              <a:t> B</a:t>
            </a:r>
            <a:r>
              <a:rPr lang="zh-CN" altLang="en-US" i="1" smtClean="0">
                <a:solidFill>
                  <a:srgbClr val="A50021"/>
                </a:solidFill>
              </a:rPr>
              <a:t>　</a:t>
            </a:r>
            <a:r>
              <a:rPr lang="zh-CN" altLang="en-US" smtClean="0">
                <a:solidFill>
                  <a:srgbClr val="A50021"/>
                </a:solidFill>
              </a:rPr>
              <a:t>凸透镜</a:t>
            </a:r>
            <a:endParaRPr lang="zh-CN" altLang="en-US" smtClean="0">
              <a:solidFill>
                <a:srgbClr val="A50021"/>
              </a:solidFill>
            </a:endParaRPr>
          </a:p>
          <a:p>
            <a:pPr>
              <a:lnSpc>
                <a:spcPct val="150000"/>
              </a:lnSpc>
            </a:pPr>
            <a:r>
              <a:rPr lang="en-US" smtClean="0">
                <a:solidFill>
                  <a:srgbClr val="A50021"/>
                </a:solidFill>
              </a:rPr>
              <a:t>[</a:t>
            </a:r>
            <a:r>
              <a:rPr lang="zh-CN" altLang="en-US" smtClean="0">
                <a:solidFill>
                  <a:srgbClr val="A50021"/>
                </a:solidFill>
              </a:rPr>
              <a:t>解析</a:t>
            </a:r>
            <a:r>
              <a:rPr lang="en-US" smtClean="0">
                <a:solidFill>
                  <a:srgbClr val="A50021"/>
                </a:solidFill>
              </a:rPr>
              <a:t>]</a:t>
            </a:r>
            <a:r>
              <a:rPr lang="zh-CN" altLang="en-US" smtClean="0">
                <a:solidFill>
                  <a:srgbClr val="A50021"/>
                </a:solidFill>
              </a:rPr>
              <a:t>凹透镜是指中间比边缘薄的透镜</a:t>
            </a:r>
            <a:r>
              <a:rPr lang="en-US" smtClean="0">
                <a:solidFill>
                  <a:srgbClr val="A50021"/>
                </a:solidFill>
              </a:rPr>
              <a:t>,</a:t>
            </a:r>
            <a:r>
              <a:rPr lang="zh-CN" altLang="en-US" smtClean="0">
                <a:solidFill>
                  <a:srgbClr val="A50021"/>
                </a:solidFill>
              </a:rPr>
              <a:t>凹透镜对光有发散作用</a:t>
            </a:r>
            <a:r>
              <a:rPr lang="en-US" smtClean="0">
                <a:solidFill>
                  <a:srgbClr val="A50021"/>
                </a:solidFill>
              </a:rPr>
              <a:t>,</a:t>
            </a:r>
            <a:r>
              <a:rPr lang="zh-CN" altLang="en-US" smtClean="0">
                <a:solidFill>
                  <a:srgbClr val="A50021"/>
                </a:solidFill>
              </a:rPr>
              <a:t>所以凹透镜又叫发散透镜</a:t>
            </a:r>
            <a:r>
              <a:rPr lang="en-US" smtClean="0">
                <a:solidFill>
                  <a:srgbClr val="A50021"/>
                </a:solidFill>
              </a:rPr>
              <a:t>,</a:t>
            </a:r>
            <a:r>
              <a:rPr lang="zh-CN" altLang="en-US" smtClean="0">
                <a:solidFill>
                  <a:srgbClr val="A50021"/>
                </a:solidFill>
              </a:rPr>
              <a:t>符合这个特点的透镜是</a:t>
            </a:r>
            <a:r>
              <a:rPr lang="en-US" i="1" smtClean="0">
                <a:solidFill>
                  <a:srgbClr val="A50021"/>
                </a:solidFill>
              </a:rPr>
              <a:t>B</a:t>
            </a:r>
            <a:r>
              <a:rPr lang="zh-CN" altLang="en-US" smtClean="0">
                <a:solidFill>
                  <a:srgbClr val="A50021"/>
                </a:solidFill>
              </a:rPr>
              <a:t>。在图乙中</a:t>
            </a:r>
            <a:r>
              <a:rPr lang="en-US" smtClean="0">
                <a:solidFill>
                  <a:srgbClr val="A50021"/>
                </a:solidFill>
              </a:rPr>
              <a:t>,</a:t>
            </a:r>
            <a:r>
              <a:rPr lang="zh-CN" altLang="en-US" smtClean="0">
                <a:solidFill>
                  <a:srgbClr val="A50021"/>
                </a:solidFill>
              </a:rPr>
              <a:t>平行光经透镜后变得会聚</a:t>
            </a:r>
            <a:r>
              <a:rPr lang="en-US" smtClean="0">
                <a:solidFill>
                  <a:srgbClr val="A50021"/>
                </a:solidFill>
              </a:rPr>
              <a:t>,</a:t>
            </a:r>
            <a:r>
              <a:rPr lang="zh-CN" altLang="en-US" smtClean="0">
                <a:solidFill>
                  <a:srgbClr val="A50021"/>
                </a:solidFill>
              </a:rPr>
              <a:t>因此该透镜对光起会聚作用</a:t>
            </a:r>
            <a:r>
              <a:rPr lang="en-US" smtClean="0">
                <a:solidFill>
                  <a:srgbClr val="A50021"/>
                </a:solidFill>
              </a:rPr>
              <a:t>,</a:t>
            </a:r>
            <a:r>
              <a:rPr lang="zh-CN" altLang="en-US" smtClean="0">
                <a:solidFill>
                  <a:srgbClr val="A50021"/>
                </a:solidFill>
              </a:rPr>
              <a:t>是凸透镜。</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fade">
                                      <p:cBhvr>
                                        <p:cTn id="12" dur="500"/>
                                        <p:tgtEl>
                                          <p:spTgt spid="1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5857916" cy="4071966"/>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3. </a:t>
            </a:r>
            <a:r>
              <a:rPr lang="zh-CN" altLang="en-US" sz="2400" smtClean="0"/>
              <a:t>如图</a:t>
            </a:r>
            <a:r>
              <a:rPr lang="en-US" sz="2400" smtClean="0"/>
              <a:t>3-3</a:t>
            </a:r>
            <a:r>
              <a:rPr lang="zh-CN" altLang="en-US" sz="2400" smtClean="0"/>
              <a:t>所示</a:t>
            </a:r>
            <a:r>
              <a:rPr lang="en-US" sz="2400" smtClean="0"/>
              <a:t>,</a:t>
            </a:r>
            <a:r>
              <a:rPr lang="zh-CN" altLang="en-US" sz="2400" smtClean="0"/>
              <a:t>两束光相交于主光轴</a:t>
            </a:r>
            <a:r>
              <a:rPr lang="en-US" sz="2400" i="1" smtClean="0"/>
              <a:t>MN</a:t>
            </a:r>
            <a:r>
              <a:rPr lang="zh-CN" altLang="en-US" sz="2400" smtClean="0"/>
              <a:t>上的</a:t>
            </a:r>
            <a:r>
              <a:rPr lang="en-US" sz="2400" i="1" smtClean="0"/>
              <a:t>b</a:t>
            </a:r>
            <a:r>
              <a:rPr lang="zh-CN" altLang="en-US" sz="2400" smtClean="0"/>
              <a:t>点</a:t>
            </a:r>
            <a:r>
              <a:rPr lang="en-US" sz="2400" smtClean="0"/>
              <a:t>,</a:t>
            </a:r>
            <a:r>
              <a:rPr lang="zh-CN" altLang="en-US" sz="2400" smtClean="0"/>
              <a:t>在虚线区域内放甲透镜后</a:t>
            </a:r>
            <a:r>
              <a:rPr lang="en-US" sz="2400" smtClean="0"/>
              <a:t>,</a:t>
            </a:r>
            <a:r>
              <a:rPr lang="zh-CN" altLang="en-US" sz="2400" smtClean="0"/>
              <a:t>这两束光相交于主光轴上的</a:t>
            </a:r>
            <a:r>
              <a:rPr lang="en-US" sz="2400" i="1" smtClean="0"/>
              <a:t>c</a:t>
            </a:r>
            <a:r>
              <a:rPr lang="zh-CN" altLang="en-US" sz="2400" smtClean="0"/>
              <a:t>点</a:t>
            </a:r>
            <a:r>
              <a:rPr lang="en-US" sz="2400" smtClean="0"/>
              <a:t>;</a:t>
            </a:r>
            <a:r>
              <a:rPr lang="zh-CN" altLang="en-US" sz="2400" smtClean="0"/>
              <a:t>在虚线区域内换放乙透镜后</a:t>
            </a:r>
            <a:r>
              <a:rPr lang="en-US" sz="2400" smtClean="0"/>
              <a:t>,</a:t>
            </a:r>
            <a:r>
              <a:rPr lang="zh-CN" altLang="en-US" sz="2400" smtClean="0"/>
              <a:t>这两束光相交于主光轴上的</a:t>
            </a:r>
            <a:r>
              <a:rPr lang="en-US" sz="2400" i="1" smtClean="0"/>
              <a:t>a</a:t>
            </a:r>
            <a:r>
              <a:rPr lang="zh-CN" altLang="en-US" sz="2400" smtClean="0"/>
              <a:t>点</a:t>
            </a:r>
            <a:r>
              <a:rPr lang="en-US" sz="2400" smtClean="0"/>
              <a:t>,</a:t>
            </a:r>
            <a:r>
              <a:rPr lang="zh-CN" altLang="en-US" sz="2400" smtClean="0"/>
              <a:t>则甲透镜是</a:t>
            </a:r>
            <a:r>
              <a:rPr lang="zh-CN" altLang="en-US" sz="2400" i="1" u="sng" smtClean="0"/>
              <a:t>　     </a:t>
            </a:r>
            <a:r>
              <a:rPr lang="en-US" sz="2400" smtClean="0"/>
              <a:t>(</a:t>
            </a:r>
            <a:r>
              <a:rPr lang="zh-CN" altLang="en-US" sz="2400" smtClean="0"/>
              <a:t>选填“凸”或“凹”</a:t>
            </a:r>
            <a:r>
              <a:rPr lang="en-US" sz="2400" smtClean="0"/>
              <a:t>)</a:t>
            </a:r>
            <a:r>
              <a:rPr lang="zh-CN" altLang="en-US" sz="2400" smtClean="0"/>
              <a:t>透镜</a:t>
            </a:r>
            <a:r>
              <a:rPr lang="en-US" sz="2400" smtClean="0"/>
              <a:t>;</a:t>
            </a:r>
            <a:r>
              <a:rPr lang="en-US" sz="2400" i="1" smtClean="0"/>
              <a:t>a</a:t>
            </a:r>
            <a:r>
              <a:rPr lang="zh-CN" altLang="en-US" sz="2400" smtClean="0"/>
              <a:t>点是</a:t>
            </a:r>
            <a:r>
              <a:rPr lang="zh-CN" altLang="en-US" sz="2400" i="1" u="sng" smtClean="0"/>
              <a:t>　　</a:t>
            </a:r>
            <a:r>
              <a:rPr lang="en-US" sz="2400" smtClean="0"/>
              <a:t>(</a:t>
            </a:r>
            <a:r>
              <a:rPr lang="zh-CN" altLang="en-US" sz="2400" smtClean="0"/>
              <a:t>选填“是”或“不是”</a:t>
            </a:r>
            <a:r>
              <a:rPr lang="en-US" sz="2400" smtClean="0"/>
              <a:t>)</a:t>
            </a:r>
            <a:r>
              <a:rPr lang="zh-CN" altLang="en-US" sz="2400" smtClean="0"/>
              <a:t>乙透镜的焦点。</a:t>
            </a:r>
            <a:r>
              <a:rPr lang="en-US" sz="2400" smtClean="0"/>
              <a:t> </a:t>
            </a:r>
            <a:endParaRPr lang="zh-CN" altLang="en-US" sz="2400"/>
          </a:p>
        </p:txBody>
      </p:sp>
      <p:sp>
        <p:nvSpPr>
          <p:cNvPr id="12" name="矩形 11"/>
          <p:cNvSpPr/>
          <p:nvPr/>
        </p:nvSpPr>
        <p:spPr>
          <a:xfrm>
            <a:off x="4332617" y="6006699"/>
            <a:ext cx="987771" cy="581057"/>
          </a:xfrm>
          <a:prstGeom prst="rect">
            <a:avLst/>
          </a:prstGeom>
        </p:spPr>
        <p:txBody>
          <a:bodyPr wrap="none">
            <a:spAutoFit/>
          </a:bodyPr>
          <a:lstStyle/>
          <a:p>
            <a:pPr>
              <a:lnSpc>
                <a:spcPct val="150000"/>
              </a:lnSpc>
            </a:pPr>
            <a:r>
              <a:rPr lang="zh-CN" altLang="en-US" smtClean="0"/>
              <a:t>图</a:t>
            </a:r>
            <a:r>
              <a:rPr lang="en-US" smtClean="0"/>
              <a:t>3-3</a:t>
            </a:r>
            <a:endParaRPr lang="zh-CN" altLang="en-US"/>
          </a:p>
        </p:txBody>
      </p:sp>
      <p:pic>
        <p:nvPicPr>
          <p:cNvPr id="5" name="18ZX25.EPS" descr="id:2147498965;FounderCES"/>
          <p:cNvPicPr/>
          <p:nvPr/>
        </p:nvPicPr>
        <p:blipFill>
          <a:blip r:embed="rId2"/>
          <a:stretch>
            <a:fillRect/>
          </a:stretch>
        </p:blipFill>
        <p:spPr>
          <a:xfrm>
            <a:off x="3166248" y="4221882"/>
            <a:ext cx="3072974" cy="1865808"/>
          </a:xfrm>
          <a:prstGeom prst="rect">
            <a:avLst/>
          </a:prstGeom>
        </p:spPr>
      </p:pic>
      <p:sp>
        <p:nvSpPr>
          <p:cNvPr id="6" name="TextBox 26"/>
          <p:cNvSpPr txBox="1">
            <a:spLocks noChangeArrowheads="1"/>
          </p:cNvSpPr>
          <p:nvPr/>
        </p:nvSpPr>
        <p:spPr bwMode="auto">
          <a:xfrm>
            <a:off x="6786609" y="715150"/>
            <a:ext cx="5095075" cy="5612681"/>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rPr>
              <a:t>凹</a:t>
            </a:r>
            <a:r>
              <a:rPr lang="zh-CN" altLang="en-US" i="1" smtClean="0">
                <a:solidFill>
                  <a:srgbClr val="A50021"/>
                </a:solidFill>
              </a:rPr>
              <a:t>　</a:t>
            </a:r>
            <a:r>
              <a:rPr lang="zh-CN" altLang="en-US" smtClean="0">
                <a:solidFill>
                  <a:srgbClr val="A50021"/>
                </a:solidFill>
              </a:rPr>
              <a:t>不是</a:t>
            </a:r>
            <a:endParaRPr lang="zh-CN" altLang="en-US" smtClean="0">
              <a:solidFill>
                <a:srgbClr val="A50021"/>
              </a:solidFill>
            </a:endParaRPr>
          </a:p>
          <a:p>
            <a:pPr>
              <a:lnSpc>
                <a:spcPct val="150000"/>
              </a:lnSpc>
            </a:pPr>
            <a:r>
              <a:rPr lang="en-US" smtClean="0">
                <a:solidFill>
                  <a:srgbClr val="A50021"/>
                </a:solidFill>
              </a:rPr>
              <a:t>[</a:t>
            </a:r>
            <a:r>
              <a:rPr lang="zh-CN" altLang="en-US" smtClean="0">
                <a:solidFill>
                  <a:srgbClr val="A50021"/>
                </a:solidFill>
              </a:rPr>
              <a:t>解析</a:t>
            </a:r>
            <a:r>
              <a:rPr lang="en-US" smtClean="0">
                <a:solidFill>
                  <a:srgbClr val="A50021"/>
                </a:solidFill>
              </a:rPr>
              <a:t>]</a:t>
            </a:r>
            <a:r>
              <a:rPr lang="zh-CN" altLang="en-US" smtClean="0">
                <a:solidFill>
                  <a:srgbClr val="A50021"/>
                </a:solidFill>
              </a:rPr>
              <a:t>由题图可知</a:t>
            </a:r>
            <a:r>
              <a:rPr lang="en-US" smtClean="0">
                <a:solidFill>
                  <a:srgbClr val="A50021"/>
                </a:solidFill>
              </a:rPr>
              <a:t>,</a:t>
            </a:r>
            <a:r>
              <a:rPr lang="zh-CN" altLang="en-US" smtClean="0">
                <a:solidFill>
                  <a:srgbClr val="A50021"/>
                </a:solidFill>
              </a:rPr>
              <a:t>若光沿直线传播会相交于</a:t>
            </a:r>
            <a:r>
              <a:rPr lang="en-US" i="1" smtClean="0">
                <a:solidFill>
                  <a:srgbClr val="A50021"/>
                </a:solidFill>
              </a:rPr>
              <a:t>b</a:t>
            </a:r>
            <a:r>
              <a:rPr lang="zh-CN" altLang="en-US" smtClean="0">
                <a:solidFill>
                  <a:srgbClr val="A50021"/>
                </a:solidFill>
              </a:rPr>
              <a:t>点</a:t>
            </a:r>
            <a:r>
              <a:rPr lang="en-US" smtClean="0">
                <a:solidFill>
                  <a:srgbClr val="A50021"/>
                </a:solidFill>
              </a:rPr>
              <a:t>,</a:t>
            </a:r>
            <a:r>
              <a:rPr lang="zh-CN" altLang="en-US" smtClean="0">
                <a:solidFill>
                  <a:srgbClr val="A50021"/>
                </a:solidFill>
              </a:rPr>
              <a:t>经过甲透镜后会相交于</a:t>
            </a:r>
            <a:r>
              <a:rPr lang="en-US" i="1" smtClean="0">
                <a:solidFill>
                  <a:srgbClr val="A50021"/>
                </a:solidFill>
              </a:rPr>
              <a:t>c</a:t>
            </a:r>
            <a:r>
              <a:rPr lang="zh-CN" altLang="en-US" smtClean="0">
                <a:solidFill>
                  <a:srgbClr val="A50021"/>
                </a:solidFill>
              </a:rPr>
              <a:t>点</a:t>
            </a:r>
            <a:r>
              <a:rPr lang="en-US" smtClean="0">
                <a:solidFill>
                  <a:srgbClr val="A50021"/>
                </a:solidFill>
              </a:rPr>
              <a:t>,</a:t>
            </a:r>
            <a:r>
              <a:rPr lang="zh-CN" altLang="en-US" smtClean="0">
                <a:solidFill>
                  <a:srgbClr val="A50021"/>
                </a:solidFill>
              </a:rPr>
              <a:t>说明甲透镜对光线有发散作用</a:t>
            </a:r>
            <a:r>
              <a:rPr lang="en-US" smtClean="0">
                <a:solidFill>
                  <a:srgbClr val="A50021"/>
                </a:solidFill>
              </a:rPr>
              <a:t>,</a:t>
            </a:r>
            <a:r>
              <a:rPr lang="zh-CN" altLang="en-US" smtClean="0">
                <a:solidFill>
                  <a:srgbClr val="A50021"/>
                </a:solidFill>
              </a:rPr>
              <a:t>是凹透镜</a:t>
            </a:r>
            <a:r>
              <a:rPr lang="en-US" smtClean="0">
                <a:solidFill>
                  <a:srgbClr val="A50021"/>
                </a:solidFill>
              </a:rPr>
              <a:t>;</a:t>
            </a:r>
            <a:r>
              <a:rPr lang="zh-CN" altLang="en-US" smtClean="0">
                <a:solidFill>
                  <a:srgbClr val="A50021"/>
                </a:solidFill>
              </a:rPr>
              <a:t>经过乙透镜后会相交于</a:t>
            </a:r>
            <a:r>
              <a:rPr lang="en-US" i="1" smtClean="0">
                <a:solidFill>
                  <a:srgbClr val="A50021"/>
                </a:solidFill>
              </a:rPr>
              <a:t>a</a:t>
            </a:r>
            <a:r>
              <a:rPr lang="zh-CN" altLang="en-US" smtClean="0">
                <a:solidFill>
                  <a:srgbClr val="A50021"/>
                </a:solidFill>
              </a:rPr>
              <a:t>点</a:t>
            </a:r>
            <a:r>
              <a:rPr lang="en-US" smtClean="0">
                <a:solidFill>
                  <a:srgbClr val="A50021"/>
                </a:solidFill>
              </a:rPr>
              <a:t>,</a:t>
            </a:r>
            <a:r>
              <a:rPr lang="zh-CN" altLang="en-US" smtClean="0">
                <a:solidFill>
                  <a:srgbClr val="A50021"/>
                </a:solidFill>
              </a:rPr>
              <a:t>说明乙透镜对光线有会聚作用</a:t>
            </a:r>
            <a:r>
              <a:rPr lang="en-US" smtClean="0">
                <a:solidFill>
                  <a:srgbClr val="A50021"/>
                </a:solidFill>
              </a:rPr>
              <a:t>,</a:t>
            </a:r>
            <a:r>
              <a:rPr lang="zh-CN" altLang="en-US" smtClean="0">
                <a:solidFill>
                  <a:srgbClr val="A50021"/>
                </a:solidFill>
              </a:rPr>
              <a:t>是凸透镜。对于凸透镜</a:t>
            </a:r>
            <a:r>
              <a:rPr lang="en-US" smtClean="0">
                <a:solidFill>
                  <a:srgbClr val="A50021"/>
                </a:solidFill>
              </a:rPr>
              <a:t>,</a:t>
            </a:r>
            <a:r>
              <a:rPr lang="zh-CN" altLang="en-US" smtClean="0">
                <a:solidFill>
                  <a:srgbClr val="A50021"/>
                </a:solidFill>
              </a:rPr>
              <a:t>平行于主光轴的光入射经过凸透镜后会会聚在焦点上</a:t>
            </a:r>
            <a:r>
              <a:rPr lang="en-US" smtClean="0">
                <a:solidFill>
                  <a:srgbClr val="A50021"/>
                </a:solidFill>
              </a:rPr>
              <a:t>,</a:t>
            </a:r>
            <a:r>
              <a:rPr lang="zh-CN" altLang="en-US" smtClean="0">
                <a:solidFill>
                  <a:srgbClr val="A50021"/>
                </a:solidFill>
              </a:rPr>
              <a:t>而图中入射光不是平行于主光轴的光</a:t>
            </a:r>
            <a:r>
              <a:rPr lang="en-US" smtClean="0">
                <a:solidFill>
                  <a:srgbClr val="A50021"/>
                </a:solidFill>
              </a:rPr>
              <a:t>, </a:t>
            </a:r>
            <a:r>
              <a:rPr lang="zh-CN" altLang="en-US" smtClean="0">
                <a:solidFill>
                  <a:srgbClr val="A50021"/>
                </a:solidFill>
              </a:rPr>
              <a:t>所以</a:t>
            </a:r>
            <a:r>
              <a:rPr lang="en-US" i="1" smtClean="0">
                <a:solidFill>
                  <a:srgbClr val="A50021"/>
                </a:solidFill>
              </a:rPr>
              <a:t>a</a:t>
            </a:r>
            <a:r>
              <a:rPr lang="zh-CN" altLang="en-US" smtClean="0">
                <a:solidFill>
                  <a:srgbClr val="A50021"/>
                </a:solidFill>
              </a:rPr>
              <a:t>点不是乙透镜的焦点。</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重难二　凸透镜成像规律</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3" name="矩形 2"/>
          <p:cNvSpPr/>
          <p:nvPr/>
        </p:nvSpPr>
        <p:spPr>
          <a:xfrm>
            <a:off x="951670" y="1286654"/>
            <a:ext cx="10715700" cy="2308324"/>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4. </a:t>
            </a:r>
            <a:r>
              <a:rPr lang="zh-CN" altLang="en-US" sz="2400" smtClean="0"/>
              <a:t>林红做“探究凸透镜成像的规律”实验时</a:t>
            </a:r>
            <a:r>
              <a:rPr lang="en-US" sz="2400" smtClean="0"/>
              <a:t>,</a:t>
            </a:r>
            <a:r>
              <a:rPr lang="zh-CN" altLang="en-US" sz="2400" smtClean="0"/>
              <a:t>所用凸透镜的焦距为</a:t>
            </a:r>
            <a:r>
              <a:rPr lang="en-US" sz="2400" i="1" smtClean="0"/>
              <a:t>f</a:t>
            </a:r>
            <a:r>
              <a:rPr lang="en-US" sz="2400" smtClean="0"/>
              <a:t>,</a:t>
            </a:r>
            <a:r>
              <a:rPr lang="zh-CN" altLang="en-US" sz="2400" smtClean="0"/>
              <a:t>保持凸透镜位置不变</a:t>
            </a:r>
            <a:r>
              <a:rPr lang="en-US" sz="2400" smtClean="0"/>
              <a:t>,</a:t>
            </a:r>
            <a:r>
              <a:rPr lang="zh-CN" altLang="en-US" sz="2400" smtClean="0"/>
              <a:t>如图</a:t>
            </a:r>
            <a:r>
              <a:rPr lang="en-US" sz="2400" smtClean="0"/>
              <a:t>3-4</a:t>
            </a:r>
            <a:r>
              <a:rPr lang="zh-CN" altLang="en-US" sz="2400" smtClean="0"/>
              <a:t>所示</a:t>
            </a:r>
            <a:r>
              <a:rPr lang="en-US" sz="2400" smtClean="0"/>
              <a:t>,</a:t>
            </a:r>
            <a:r>
              <a:rPr lang="zh-CN" altLang="en-US" sz="2400" smtClean="0"/>
              <a:t>先后使蜡烛位于</a:t>
            </a:r>
            <a:r>
              <a:rPr lang="en-US" sz="2400" i="1" smtClean="0"/>
              <a:t>a</a:t>
            </a:r>
            <a:r>
              <a:rPr lang="zh-CN" altLang="en-US" sz="2400" smtClean="0"/>
              <a:t>、</a:t>
            </a:r>
            <a:r>
              <a:rPr lang="en-US" sz="2400" i="1" smtClean="0"/>
              <a:t>b</a:t>
            </a:r>
            <a:r>
              <a:rPr lang="zh-CN" altLang="en-US" sz="2400" smtClean="0"/>
              <a:t>、</a:t>
            </a:r>
            <a:r>
              <a:rPr lang="en-US" sz="2400" i="1" smtClean="0"/>
              <a:t>c</a:t>
            </a:r>
            <a:r>
              <a:rPr lang="zh-CN" altLang="en-US" sz="2400" smtClean="0"/>
              <a:t>、</a:t>
            </a:r>
            <a:r>
              <a:rPr lang="en-US" sz="2400" i="1" smtClean="0"/>
              <a:t>d</a:t>
            </a:r>
            <a:r>
              <a:rPr lang="zh-CN" altLang="en-US" sz="2400" smtClean="0"/>
              <a:t>四点</a:t>
            </a:r>
            <a:r>
              <a:rPr lang="en-US" sz="2400" smtClean="0"/>
              <a:t>,</a:t>
            </a:r>
            <a:r>
              <a:rPr lang="zh-CN" altLang="en-US" sz="2400" smtClean="0"/>
              <a:t>并分别调整光屏的位置</a:t>
            </a:r>
            <a:r>
              <a:rPr lang="en-US" sz="2400" smtClean="0"/>
              <a:t>,</a:t>
            </a:r>
            <a:r>
              <a:rPr lang="zh-CN" altLang="en-US" sz="2400" smtClean="0"/>
              <a:t>则蜡烛位于</a:t>
            </a:r>
            <a:r>
              <a:rPr lang="en-US" sz="2400" i="1" smtClean="0"/>
              <a:t>a</a:t>
            </a:r>
            <a:r>
              <a:rPr lang="zh-CN" altLang="en-US" sz="2400" smtClean="0"/>
              <a:t>点时</a:t>
            </a:r>
            <a:r>
              <a:rPr lang="en-US" sz="2400" smtClean="0"/>
              <a:t>,</a:t>
            </a:r>
            <a:r>
              <a:rPr lang="zh-CN" altLang="en-US" sz="2400" smtClean="0"/>
              <a:t>屏上出现的实像最</a:t>
            </a:r>
            <a:r>
              <a:rPr lang="zh-CN" altLang="en-US" sz="2400" i="1" u="sng" smtClean="0"/>
              <a:t>　　　</a:t>
            </a:r>
            <a:r>
              <a:rPr lang="en-US" sz="2400" smtClean="0"/>
              <a:t>(</a:t>
            </a:r>
            <a:r>
              <a:rPr lang="zh-CN" altLang="en-US" sz="2400" smtClean="0"/>
              <a:t>选填“大”或“小”</a:t>
            </a:r>
            <a:r>
              <a:rPr lang="en-US" sz="2400" smtClean="0"/>
              <a:t>),</a:t>
            </a:r>
            <a:r>
              <a:rPr lang="zh-CN" altLang="en-US" sz="2400" smtClean="0"/>
              <a:t>蜡烛位于</a:t>
            </a:r>
            <a:endParaRPr lang="en-US" altLang="zh-CN" sz="2400" smtClean="0"/>
          </a:p>
          <a:p>
            <a:pPr>
              <a:lnSpc>
                <a:spcPct val="150000"/>
              </a:lnSpc>
            </a:pPr>
            <a:r>
              <a:rPr lang="zh-CN" altLang="en-US" sz="2400" i="1" u="sng" smtClean="0"/>
              <a:t>　　　</a:t>
            </a:r>
            <a:r>
              <a:rPr lang="en-US" sz="2400" smtClean="0"/>
              <a:t>(</a:t>
            </a:r>
            <a:r>
              <a:rPr lang="zh-CN" altLang="en-US" sz="2400" smtClean="0"/>
              <a:t>选填“</a:t>
            </a:r>
            <a:r>
              <a:rPr lang="en-US" sz="2400" i="1" smtClean="0"/>
              <a:t>a</a:t>
            </a:r>
            <a:r>
              <a:rPr lang="zh-CN" altLang="en-US" sz="2400" smtClean="0"/>
              <a:t>”“</a:t>
            </a:r>
            <a:r>
              <a:rPr lang="en-US" sz="2400" i="1" smtClean="0"/>
              <a:t>b</a:t>
            </a:r>
            <a:r>
              <a:rPr lang="zh-CN" altLang="en-US" sz="2400" smtClean="0"/>
              <a:t>”“</a:t>
            </a:r>
            <a:r>
              <a:rPr lang="en-US" sz="2400" i="1" smtClean="0"/>
              <a:t>c</a:t>
            </a:r>
            <a:r>
              <a:rPr lang="zh-CN" altLang="en-US" sz="2400" smtClean="0"/>
              <a:t>”或“</a:t>
            </a:r>
            <a:r>
              <a:rPr lang="en-US" sz="2400" i="1" smtClean="0"/>
              <a:t>d</a:t>
            </a:r>
            <a:r>
              <a:rPr lang="zh-CN" altLang="en-US" sz="2400" smtClean="0"/>
              <a:t>”</a:t>
            </a:r>
            <a:r>
              <a:rPr lang="en-US" sz="2400" smtClean="0"/>
              <a:t>)</a:t>
            </a:r>
            <a:r>
              <a:rPr lang="zh-CN" altLang="en-US" sz="2400" smtClean="0"/>
              <a:t>点时</a:t>
            </a:r>
            <a:r>
              <a:rPr lang="en-US" sz="2400" smtClean="0"/>
              <a:t>,</a:t>
            </a:r>
            <a:r>
              <a:rPr lang="zh-CN" altLang="en-US" sz="2400" smtClean="0"/>
              <a:t>成正立、放大的虚像。</a:t>
            </a:r>
            <a:r>
              <a:rPr lang="en-US" sz="2400" smtClean="0"/>
              <a:t> </a:t>
            </a:r>
            <a:endParaRPr lang="zh-CN" altLang="en-US" sz="2400"/>
          </a:p>
        </p:txBody>
      </p:sp>
      <p:sp>
        <p:nvSpPr>
          <p:cNvPr id="7" name="矩形 6"/>
          <p:cNvSpPr/>
          <p:nvPr/>
        </p:nvSpPr>
        <p:spPr>
          <a:xfrm>
            <a:off x="9679944" y="5397021"/>
            <a:ext cx="987771" cy="461665"/>
          </a:xfrm>
          <a:prstGeom prst="rect">
            <a:avLst/>
          </a:prstGeom>
        </p:spPr>
        <p:txBody>
          <a:bodyPr wrap="none">
            <a:spAutoFit/>
          </a:bodyPr>
          <a:lstStyle/>
          <a:p>
            <a:r>
              <a:rPr lang="zh-CN" altLang="en-US" smtClean="0"/>
              <a:t>图</a:t>
            </a:r>
            <a:r>
              <a:rPr lang="en-US" smtClean="0"/>
              <a:t>3-4</a:t>
            </a:r>
            <a:endParaRPr lang="zh-CN" altLang="en-US"/>
          </a:p>
        </p:txBody>
      </p:sp>
      <p:pic>
        <p:nvPicPr>
          <p:cNvPr id="11" name="18ZX26.EPS" descr="id:2147498979;FounderCES"/>
          <p:cNvPicPr/>
          <p:nvPr/>
        </p:nvPicPr>
        <p:blipFill>
          <a:blip r:embed="rId2"/>
          <a:stretch>
            <a:fillRect/>
          </a:stretch>
        </p:blipFill>
        <p:spPr>
          <a:xfrm>
            <a:off x="9167040" y="3539633"/>
            <a:ext cx="2298854" cy="1814118"/>
          </a:xfrm>
          <a:prstGeom prst="rect">
            <a:avLst/>
          </a:prstGeom>
        </p:spPr>
      </p:pic>
      <p:sp>
        <p:nvSpPr>
          <p:cNvPr id="12" name="TextBox 26"/>
          <p:cNvSpPr txBox="1">
            <a:spLocks noChangeArrowheads="1"/>
          </p:cNvSpPr>
          <p:nvPr/>
        </p:nvSpPr>
        <p:spPr bwMode="auto">
          <a:xfrm>
            <a:off x="951670" y="3622510"/>
            <a:ext cx="7358114" cy="2288694"/>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rPr>
              <a:t>小</a:t>
            </a:r>
            <a:r>
              <a:rPr lang="zh-CN" altLang="en-US" i="1" smtClean="0">
                <a:solidFill>
                  <a:srgbClr val="A50021"/>
                </a:solidFill>
              </a:rPr>
              <a:t>　</a:t>
            </a:r>
            <a:r>
              <a:rPr lang="en-US" i="1" smtClean="0">
                <a:solidFill>
                  <a:srgbClr val="A50021"/>
                </a:solidFill>
              </a:rPr>
              <a:t>d</a:t>
            </a:r>
            <a:endParaRPr lang="zh-CN" altLang="en-US" smtClean="0">
              <a:solidFill>
                <a:srgbClr val="A50021"/>
              </a:solidFill>
            </a:endParaRPr>
          </a:p>
          <a:p>
            <a:pPr>
              <a:lnSpc>
                <a:spcPct val="150000"/>
              </a:lnSpc>
            </a:pPr>
            <a:r>
              <a:rPr lang="en-US" smtClean="0">
                <a:solidFill>
                  <a:srgbClr val="A50021"/>
                </a:solidFill>
              </a:rPr>
              <a:t>[</a:t>
            </a:r>
            <a:r>
              <a:rPr lang="zh-CN" altLang="en-US" smtClean="0">
                <a:solidFill>
                  <a:srgbClr val="A50021"/>
                </a:solidFill>
              </a:rPr>
              <a:t>解析</a:t>
            </a:r>
            <a:r>
              <a:rPr lang="en-US" smtClean="0">
                <a:solidFill>
                  <a:srgbClr val="A50021"/>
                </a:solidFill>
              </a:rPr>
              <a:t>]</a:t>
            </a:r>
            <a:r>
              <a:rPr lang="zh-CN" altLang="en-US" smtClean="0">
                <a:solidFill>
                  <a:srgbClr val="A50021"/>
                </a:solidFill>
              </a:rPr>
              <a:t>烛焰在</a:t>
            </a:r>
            <a:r>
              <a:rPr lang="en-US" i="1" smtClean="0">
                <a:solidFill>
                  <a:srgbClr val="A50021"/>
                </a:solidFill>
              </a:rPr>
              <a:t>a</a:t>
            </a:r>
            <a:r>
              <a:rPr lang="zh-CN" altLang="en-US" smtClean="0">
                <a:solidFill>
                  <a:srgbClr val="A50021"/>
                </a:solidFill>
              </a:rPr>
              <a:t>点时</a:t>
            </a:r>
            <a:r>
              <a:rPr lang="en-US" smtClean="0">
                <a:solidFill>
                  <a:srgbClr val="A50021"/>
                </a:solidFill>
              </a:rPr>
              <a:t>,</a:t>
            </a:r>
            <a:r>
              <a:rPr lang="zh-CN" altLang="en-US" smtClean="0">
                <a:solidFill>
                  <a:srgbClr val="A50021"/>
                </a:solidFill>
              </a:rPr>
              <a:t>成倒立、缩小的实像</a:t>
            </a:r>
            <a:r>
              <a:rPr lang="en-US" smtClean="0">
                <a:solidFill>
                  <a:srgbClr val="A50021"/>
                </a:solidFill>
              </a:rPr>
              <a:t>;</a:t>
            </a:r>
            <a:r>
              <a:rPr lang="zh-CN" altLang="en-US" smtClean="0">
                <a:solidFill>
                  <a:srgbClr val="A50021"/>
                </a:solidFill>
              </a:rPr>
              <a:t>在</a:t>
            </a:r>
            <a:r>
              <a:rPr lang="en-US" i="1" smtClean="0">
                <a:solidFill>
                  <a:srgbClr val="A50021"/>
                </a:solidFill>
              </a:rPr>
              <a:t>b</a:t>
            </a:r>
            <a:r>
              <a:rPr lang="zh-CN" altLang="en-US" smtClean="0">
                <a:solidFill>
                  <a:srgbClr val="A50021"/>
                </a:solidFill>
              </a:rPr>
              <a:t>、</a:t>
            </a:r>
            <a:r>
              <a:rPr lang="en-US" i="1" smtClean="0">
                <a:solidFill>
                  <a:srgbClr val="A50021"/>
                </a:solidFill>
              </a:rPr>
              <a:t>c</a:t>
            </a:r>
            <a:r>
              <a:rPr lang="zh-CN" altLang="en-US" smtClean="0">
                <a:solidFill>
                  <a:srgbClr val="A50021"/>
                </a:solidFill>
              </a:rPr>
              <a:t>点时</a:t>
            </a:r>
            <a:r>
              <a:rPr lang="en-US" smtClean="0">
                <a:solidFill>
                  <a:srgbClr val="A50021"/>
                </a:solidFill>
              </a:rPr>
              <a:t>,</a:t>
            </a:r>
            <a:r>
              <a:rPr lang="zh-CN" altLang="en-US" smtClean="0">
                <a:solidFill>
                  <a:srgbClr val="A50021"/>
                </a:solidFill>
              </a:rPr>
              <a:t>成倒立、放大的实像</a:t>
            </a:r>
            <a:r>
              <a:rPr lang="en-US" smtClean="0">
                <a:solidFill>
                  <a:srgbClr val="A50021"/>
                </a:solidFill>
              </a:rPr>
              <a:t>;</a:t>
            </a:r>
            <a:r>
              <a:rPr lang="zh-CN" altLang="en-US" smtClean="0">
                <a:solidFill>
                  <a:srgbClr val="A50021"/>
                </a:solidFill>
              </a:rPr>
              <a:t>所以蜡烛在</a:t>
            </a:r>
            <a:r>
              <a:rPr lang="en-US" i="1" smtClean="0">
                <a:solidFill>
                  <a:srgbClr val="A50021"/>
                </a:solidFill>
              </a:rPr>
              <a:t>a</a:t>
            </a:r>
            <a:r>
              <a:rPr lang="zh-CN" altLang="en-US" smtClean="0">
                <a:solidFill>
                  <a:srgbClr val="A50021"/>
                </a:solidFill>
              </a:rPr>
              <a:t>点时所成实像最小。蜡烛在</a:t>
            </a:r>
            <a:r>
              <a:rPr lang="en-US" i="1" smtClean="0">
                <a:solidFill>
                  <a:srgbClr val="A50021"/>
                </a:solidFill>
              </a:rPr>
              <a:t>d</a:t>
            </a:r>
            <a:r>
              <a:rPr lang="zh-CN" altLang="en-US" smtClean="0">
                <a:solidFill>
                  <a:srgbClr val="A50021"/>
                </a:solidFill>
              </a:rPr>
              <a:t>点时</a:t>
            </a:r>
            <a:r>
              <a:rPr lang="en-US" smtClean="0">
                <a:solidFill>
                  <a:srgbClr val="A50021"/>
                </a:solidFill>
              </a:rPr>
              <a:t>,</a:t>
            </a:r>
            <a:r>
              <a:rPr lang="zh-CN" altLang="en-US" smtClean="0">
                <a:solidFill>
                  <a:srgbClr val="A50021"/>
                </a:solidFill>
              </a:rPr>
              <a:t>成正立、放大的虚像。</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500"/>
                                        <p:tgtEl>
                                          <p:spTgt spid="12">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fade">
                                      <p:cBhvr>
                                        <p:cTn id="12" dur="500"/>
                                        <p:tgtEl>
                                          <p:spTgt spid="1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787138" cy="2308324"/>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5.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广东省</a:t>
            </a:r>
            <a:r>
              <a:rPr lang="en-US" sz="2400" smtClean="0">
                <a:solidFill>
                  <a:srgbClr val="18B48F"/>
                </a:solidFill>
              </a:rPr>
              <a:t>]</a:t>
            </a:r>
            <a:r>
              <a:rPr lang="zh-CN" altLang="en-US" sz="2400" smtClean="0"/>
              <a:t>如图</a:t>
            </a:r>
            <a:r>
              <a:rPr lang="en-US" sz="2400" smtClean="0"/>
              <a:t>3-5</a:t>
            </a:r>
            <a:r>
              <a:rPr lang="zh-CN" altLang="en-US" sz="2400" smtClean="0"/>
              <a:t>所示</a:t>
            </a:r>
            <a:r>
              <a:rPr lang="en-US" sz="2400" smtClean="0"/>
              <a:t>,</a:t>
            </a:r>
            <a:r>
              <a:rPr lang="zh-CN" altLang="en-US" sz="2400" smtClean="0"/>
              <a:t>点燃的蜡烛及焦距为</a:t>
            </a:r>
            <a:r>
              <a:rPr lang="en-US" sz="2400" smtClean="0"/>
              <a:t>15 cm</a:t>
            </a:r>
            <a:r>
              <a:rPr lang="zh-CN" altLang="en-US" sz="2400" smtClean="0"/>
              <a:t>的凸透镜固定在光具座上</a:t>
            </a:r>
            <a:r>
              <a:rPr lang="en-US" sz="2400" smtClean="0"/>
              <a:t>,</a:t>
            </a:r>
            <a:r>
              <a:rPr lang="zh-CN" altLang="en-US" sz="2400" smtClean="0"/>
              <a:t>要在光屏上承接到烛焰</a:t>
            </a:r>
            <a:r>
              <a:rPr lang="zh-CN" altLang="en-US" sz="2400" i="1" u="sng" smtClean="0"/>
              <a:t>　　　　</a:t>
            </a:r>
            <a:r>
              <a:rPr lang="en-US" sz="2400" smtClean="0"/>
              <a:t>(</a:t>
            </a:r>
            <a:r>
              <a:rPr lang="zh-CN" altLang="en-US" sz="2400" smtClean="0"/>
              <a:t>选填“正立”或“倒立”</a:t>
            </a:r>
            <a:r>
              <a:rPr lang="en-US" sz="2400" smtClean="0"/>
              <a:t>)</a:t>
            </a:r>
            <a:r>
              <a:rPr lang="zh-CN" altLang="en-US" sz="2400" smtClean="0"/>
              <a:t>、放大的清晰实像</a:t>
            </a:r>
            <a:r>
              <a:rPr lang="en-US" sz="2400" smtClean="0"/>
              <a:t>,</a:t>
            </a:r>
            <a:r>
              <a:rPr lang="zh-CN" altLang="en-US" sz="2400" smtClean="0"/>
              <a:t>需将光屏向</a:t>
            </a:r>
            <a:r>
              <a:rPr lang="zh-CN" altLang="en-US" sz="2400" i="1" u="sng" smtClean="0"/>
              <a:t>　　　　</a:t>
            </a:r>
            <a:r>
              <a:rPr lang="en-US" sz="2400" smtClean="0"/>
              <a:t>(</a:t>
            </a:r>
            <a:r>
              <a:rPr lang="zh-CN" altLang="en-US" sz="2400" smtClean="0"/>
              <a:t>选填“左”或“右”</a:t>
            </a:r>
            <a:r>
              <a:rPr lang="en-US" sz="2400" smtClean="0"/>
              <a:t>)</a:t>
            </a:r>
            <a:r>
              <a:rPr lang="zh-CN" altLang="en-US" sz="2400" smtClean="0"/>
              <a:t>移动</a:t>
            </a:r>
            <a:r>
              <a:rPr lang="en-US" sz="2400" smtClean="0"/>
              <a:t>;</a:t>
            </a:r>
            <a:r>
              <a:rPr lang="zh-CN" altLang="en-US" sz="2400" smtClean="0"/>
              <a:t>一段时间后</a:t>
            </a:r>
            <a:r>
              <a:rPr lang="en-US" sz="2400" smtClean="0"/>
              <a:t>,</a:t>
            </a:r>
            <a:r>
              <a:rPr lang="zh-CN" altLang="en-US" sz="2400" smtClean="0"/>
              <a:t>蜡烛变短了</a:t>
            </a:r>
            <a:r>
              <a:rPr lang="en-US" sz="2400" smtClean="0"/>
              <a:t>,</a:t>
            </a:r>
            <a:r>
              <a:rPr lang="zh-CN" altLang="en-US" sz="2400" smtClean="0"/>
              <a:t>烛焰在光屏上成的像会向</a:t>
            </a:r>
            <a:r>
              <a:rPr lang="zh-CN" altLang="en-US" sz="2400" i="1" u="sng" smtClean="0"/>
              <a:t>　　　　</a:t>
            </a:r>
            <a:r>
              <a:rPr lang="en-US" sz="2400" smtClean="0"/>
              <a:t>(</a:t>
            </a:r>
            <a:r>
              <a:rPr lang="zh-CN" altLang="en-US" sz="2400" smtClean="0"/>
              <a:t>选填“上”或“下”</a:t>
            </a:r>
            <a:r>
              <a:rPr lang="en-US" sz="2400" smtClean="0"/>
              <a:t>)</a:t>
            </a:r>
            <a:r>
              <a:rPr lang="zh-CN" altLang="en-US" sz="2400" smtClean="0"/>
              <a:t>移。</a:t>
            </a:r>
            <a:r>
              <a:rPr lang="en-US" sz="2400" smtClean="0"/>
              <a:t> </a:t>
            </a:r>
            <a:endParaRPr lang="zh-CN" altLang="en-US" sz="2400"/>
          </a:p>
        </p:txBody>
      </p:sp>
      <p:sp>
        <p:nvSpPr>
          <p:cNvPr id="7" name="矩形 6"/>
          <p:cNvSpPr/>
          <p:nvPr/>
        </p:nvSpPr>
        <p:spPr>
          <a:xfrm>
            <a:off x="5519142" y="4787116"/>
            <a:ext cx="987771" cy="461665"/>
          </a:xfrm>
          <a:prstGeom prst="rect">
            <a:avLst/>
          </a:prstGeom>
        </p:spPr>
        <p:txBody>
          <a:bodyPr wrap="none">
            <a:spAutoFit/>
          </a:bodyPr>
          <a:lstStyle/>
          <a:p>
            <a:r>
              <a:rPr lang="zh-CN" altLang="en-US" smtClean="0"/>
              <a:t>图</a:t>
            </a:r>
            <a:r>
              <a:rPr lang="en-US" smtClean="0"/>
              <a:t>3-5</a:t>
            </a:r>
            <a:endParaRPr lang="zh-CN" altLang="en-US"/>
          </a:p>
        </p:txBody>
      </p:sp>
      <p:pic>
        <p:nvPicPr>
          <p:cNvPr id="8" name="2021GD57.EPS" descr="id:2147498986;FounderCES"/>
          <p:cNvPicPr/>
          <p:nvPr/>
        </p:nvPicPr>
        <p:blipFill>
          <a:blip r:embed="rId2"/>
          <a:stretch>
            <a:fillRect/>
          </a:stretch>
        </p:blipFill>
        <p:spPr>
          <a:xfrm>
            <a:off x="3646934" y="3144042"/>
            <a:ext cx="4917810" cy="1666742"/>
          </a:xfrm>
          <a:prstGeom prst="rect">
            <a:avLst/>
          </a:prstGeom>
        </p:spPr>
      </p:pic>
    </p:spTree>
  </p:cSld>
  <p:clrMapOvr>
    <a:masterClrMapping/>
  </p:clrMapOvr>
  <p:transition>
    <p:fade/>
  </p:transition>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26"/>
          <p:cNvSpPr txBox="1">
            <a:spLocks noChangeArrowheads="1"/>
          </p:cNvSpPr>
          <p:nvPr/>
        </p:nvSpPr>
        <p:spPr bwMode="auto">
          <a:xfrm>
            <a:off x="1023108" y="786588"/>
            <a:ext cx="10644262" cy="2288694"/>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rPr>
              <a:t>倒立</a:t>
            </a:r>
            <a:r>
              <a:rPr lang="zh-CN" altLang="en-US" i="1" smtClean="0">
                <a:solidFill>
                  <a:srgbClr val="A50021"/>
                </a:solidFill>
              </a:rPr>
              <a:t>　</a:t>
            </a:r>
            <a:r>
              <a:rPr lang="zh-CN" altLang="en-US" smtClean="0">
                <a:solidFill>
                  <a:srgbClr val="A50021"/>
                </a:solidFill>
              </a:rPr>
              <a:t>右</a:t>
            </a:r>
            <a:r>
              <a:rPr lang="zh-CN" altLang="en-US" i="1" smtClean="0">
                <a:solidFill>
                  <a:srgbClr val="A50021"/>
                </a:solidFill>
              </a:rPr>
              <a:t>　</a:t>
            </a:r>
            <a:r>
              <a:rPr lang="zh-CN" altLang="en-US" smtClean="0">
                <a:solidFill>
                  <a:srgbClr val="A50021"/>
                </a:solidFill>
              </a:rPr>
              <a:t>上</a:t>
            </a:r>
            <a:endParaRPr lang="zh-CN" altLang="en-US" smtClean="0">
              <a:solidFill>
                <a:srgbClr val="A50021"/>
              </a:solidFill>
            </a:endParaRPr>
          </a:p>
          <a:p>
            <a:pPr>
              <a:lnSpc>
                <a:spcPct val="150000"/>
              </a:lnSpc>
            </a:pPr>
            <a:r>
              <a:rPr lang="en-US" smtClean="0">
                <a:solidFill>
                  <a:srgbClr val="A50021"/>
                </a:solidFill>
              </a:rPr>
              <a:t>[</a:t>
            </a:r>
            <a:r>
              <a:rPr lang="zh-CN" altLang="en-US" smtClean="0">
                <a:solidFill>
                  <a:srgbClr val="A50021"/>
                </a:solidFill>
              </a:rPr>
              <a:t>解析</a:t>
            </a:r>
            <a:r>
              <a:rPr lang="en-US" smtClean="0">
                <a:solidFill>
                  <a:srgbClr val="A50021"/>
                </a:solidFill>
              </a:rPr>
              <a:t>]</a:t>
            </a:r>
            <a:r>
              <a:rPr lang="zh-CN" altLang="en-US" smtClean="0">
                <a:solidFill>
                  <a:srgbClr val="A50021"/>
                </a:solidFill>
              </a:rPr>
              <a:t>由图可知</a:t>
            </a:r>
            <a:r>
              <a:rPr lang="en-US" smtClean="0">
                <a:solidFill>
                  <a:srgbClr val="A50021"/>
                </a:solidFill>
              </a:rPr>
              <a:t>,</a:t>
            </a:r>
            <a:r>
              <a:rPr lang="zh-CN" altLang="en-US" smtClean="0">
                <a:solidFill>
                  <a:srgbClr val="A50021"/>
                </a:solidFill>
              </a:rPr>
              <a:t>物距为</a:t>
            </a:r>
            <a:r>
              <a:rPr lang="en-US" i="1" smtClean="0">
                <a:solidFill>
                  <a:srgbClr val="A50021"/>
                </a:solidFill>
              </a:rPr>
              <a:t>u</a:t>
            </a:r>
            <a:r>
              <a:rPr lang="en-US" smtClean="0">
                <a:solidFill>
                  <a:srgbClr val="A50021"/>
                </a:solidFill>
              </a:rPr>
              <a:t>=50</a:t>
            </a:r>
            <a:r>
              <a:rPr lang="en-US" i="1" smtClean="0">
                <a:solidFill>
                  <a:srgbClr val="A50021"/>
                </a:solidFill>
              </a:rPr>
              <a:t>.</a:t>
            </a:r>
            <a:r>
              <a:rPr lang="en-US" smtClean="0">
                <a:solidFill>
                  <a:srgbClr val="A50021"/>
                </a:solidFill>
              </a:rPr>
              <a:t>0 cm-25</a:t>
            </a:r>
            <a:r>
              <a:rPr lang="en-US" i="1" smtClean="0">
                <a:solidFill>
                  <a:srgbClr val="A50021"/>
                </a:solidFill>
              </a:rPr>
              <a:t>.</a:t>
            </a:r>
            <a:r>
              <a:rPr lang="en-US" smtClean="0">
                <a:solidFill>
                  <a:srgbClr val="A50021"/>
                </a:solidFill>
              </a:rPr>
              <a:t>0 cm=25</a:t>
            </a:r>
            <a:r>
              <a:rPr lang="en-US" i="1" smtClean="0">
                <a:solidFill>
                  <a:srgbClr val="A50021"/>
                </a:solidFill>
              </a:rPr>
              <a:t>.</a:t>
            </a:r>
            <a:r>
              <a:rPr lang="en-US" smtClean="0">
                <a:solidFill>
                  <a:srgbClr val="A50021"/>
                </a:solidFill>
              </a:rPr>
              <a:t>0 cm&lt;2</a:t>
            </a:r>
            <a:r>
              <a:rPr lang="en-US" i="1" smtClean="0">
                <a:solidFill>
                  <a:srgbClr val="A50021"/>
                </a:solidFill>
              </a:rPr>
              <a:t>f</a:t>
            </a:r>
            <a:r>
              <a:rPr lang="en-US" smtClean="0">
                <a:solidFill>
                  <a:srgbClr val="A50021"/>
                </a:solidFill>
              </a:rPr>
              <a:t>,</a:t>
            </a:r>
            <a:r>
              <a:rPr lang="zh-CN" altLang="en-US" smtClean="0">
                <a:solidFill>
                  <a:srgbClr val="A50021"/>
                </a:solidFill>
              </a:rPr>
              <a:t>根据凸透镜成像的规律知</a:t>
            </a:r>
            <a:r>
              <a:rPr lang="en-US" smtClean="0">
                <a:solidFill>
                  <a:srgbClr val="A50021"/>
                </a:solidFill>
              </a:rPr>
              <a:t>,</a:t>
            </a:r>
            <a:r>
              <a:rPr lang="zh-CN" altLang="en-US" smtClean="0">
                <a:solidFill>
                  <a:srgbClr val="A50021"/>
                </a:solidFill>
              </a:rPr>
              <a:t>此时成倒立、放大的实像</a:t>
            </a:r>
            <a:r>
              <a:rPr lang="en-US" smtClean="0">
                <a:solidFill>
                  <a:srgbClr val="A50021"/>
                </a:solidFill>
              </a:rPr>
              <a:t>;</a:t>
            </a:r>
            <a:r>
              <a:rPr lang="zh-CN" altLang="en-US" smtClean="0">
                <a:solidFill>
                  <a:srgbClr val="A50021"/>
                </a:solidFill>
              </a:rPr>
              <a:t>此时像距应大于</a:t>
            </a:r>
            <a:r>
              <a:rPr lang="en-US" smtClean="0">
                <a:solidFill>
                  <a:srgbClr val="A50021"/>
                </a:solidFill>
              </a:rPr>
              <a:t>2</a:t>
            </a:r>
            <a:r>
              <a:rPr lang="en-US" i="1" smtClean="0">
                <a:solidFill>
                  <a:srgbClr val="A50021"/>
                </a:solidFill>
              </a:rPr>
              <a:t>f</a:t>
            </a:r>
            <a:r>
              <a:rPr lang="en-US" smtClean="0">
                <a:solidFill>
                  <a:srgbClr val="A50021"/>
                </a:solidFill>
              </a:rPr>
              <a:t>,</a:t>
            </a:r>
            <a:r>
              <a:rPr lang="zh-CN" altLang="en-US" smtClean="0">
                <a:solidFill>
                  <a:srgbClr val="A50021"/>
                </a:solidFill>
              </a:rPr>
              <a:t>故需将光屏向右移动。根据凸透镜成像的规律知</a:t>
            </a:r>
            <a:r>
              <a:rPr lang="en-US" smtClean="0">
                <a:solidFill>
                  <a:srgbClr val="A50021"/>
                </a:solidFill>
              </a:rPr>
              <a:t>,</a:t>
            </a:r>
            <a:r>
              <a:rPr lang="zh-CN" altLang="en-US" smtClean="0">
                <a:solidFill>
                  <a:srgbClr val="A50021"/>
                </a:solidFill>
              </a:rPr>
              <a:t>蜡烛变短了</a:t>
            </a:r>
            <a:r>
              <a:rPr lang="en-US" smtClean="0">
                <a:solidFill>
                  <a:srgbClr val="A50021"/>
                </a:solidFill>
              </a:rPr>
              <a:t>,</a:t>
            </a:r>
            <a:r>
              <a:rPr lang="zh-CN" altLang="en-US" smtClean="0">
                <a:solidFill>
                  <a:srgbClr val="A50021"/>
                </a:solidFill>
              </a:rPr>
              <a:t>烛焰在光屏上成的像会向上移。</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1001452" cy="286232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6. </a:t>
            </a:r>
            <a:r>
              <a:rPr lang="zh-CN" altLang="en-US" sz="2400" smtClean="0"/>
              <a:t>林红通过做“凸透镜成像规律”的实验</a:t>
            </a:r>
            <a:r>
              <a:rPr lang="en-US" sz="2400" smtClean="0"/>
              <a:t>,</a:t>
            </a:r>
            <a:r>
              <a:rPr lang="zh-CN" altLang="en-US" sz="2400" smtClean="0"/>
              <a:t>记录并绘制了像到凸透镜的距离</a:t>
            </a:r>
            <a:r>
              <a:rPr lang="en-US" sz="2400" i="1" smtClean="0"/>
              <a:t>v</a:t>
            </a:r>
            <a:r>
              <a:rPr lang="zh-CN" altLang="en-US" sz="2400" smtClean="0"/>
              <a:t>跟物体到凸透镜的距离</a:t>
            </a:r>
            <a:r>
              <a:rPr lang="en-US" sz="2400" i="1" smtClean="0"/>
              <a:t>u</a:t>
            </a:r>
            <a:r>
              <a:rPr lang="zh-CN" altLang="en-US" sz="2400" smtClean="0"/>
              <a:t>之间关系的图像</a:t>
            </a:r>
            <a:r>
              <a:rPr lang="en-US" sz="2400" smtClean="0"/>
              <a:t>,</a:t>
            </a:r>
            <a:r>
              <a:rPr lang="zh-CN" altLang="en-US" sz="2400" smtClean="0"/>
              <a:t>如图</a:t>
            </a:r>
            <a:r>
              <a:rPr lang="en-US" sz="2400" smtClean="0"/>
              <a:t>3-6</a:t>
            </a:r>
            <a:r>
              <a:rPr lang="zh-CN" altLang="en-US" sz="2400" smtClean="0"/>
              <a:t>所示</a:t>
            </a:r>
            <a:r>
              <a:rPr lang="en-US" sz="2400" smtClean="0"/>
              <a:t>,</a:t>
            </a:r>
            <a:r>
              <a:rPr lang="zh-CN" altLang="en-US" sz="2400" smtClean="0"/>
              <a:t>该凸透镜的焦距是</a:t>
            </a:r>
            <a:r>
              <a:rPr lang="zh-CN" altLang="en-US" sz="2400" i="1" u="sng" smtClean="0"/>
              <a:t>　    　</a:t>
            </a:r>
            <a:r>
              <a:rPr lang="en-US" sz="2400" smtClean="0"/>
              <a:t>cm</a:t>
            </a:r>
            <a:r>
              <a:rPr lang="zh-CN" altLang="en-US" sz="2400" smtClean="0"/>
              <a:t>。把物体从距凸透镜</a:t>
            </a:r>
            <a:r>
              <a:rPr lang="en-US" sz="2400" smtClean="0"/>
              <a:t>10 cm</a:t>
            </a:r>
            <a:r>
              <a:rPr lang="zh-CN" altLang="en-US" sz="2400" smtClean="0"/>
              <a:t>处移动到</a:t>
            </a:r>
            <a:r>
              <a:rPr lang="en-US" sz="2400" smtClean="0"/>
              <a:t>30 cm</a:t>
            </a:r>
            <a:r>
              <a:rPr lang="zh-CN" altLang="en-US" sz="2400" smtClean="0"/>
              <a:t>处的过程中</a:t>
            </a:r>
            <a:r>
              <a:rPr lang="en-US" sz="2400" smtClean="0"/>
              <a:t>,</a:t>
            </a:r>
            <a:r>
              <a:rPr lang="zh-CN" altLang="en-US" sz="2400" smtClean="0"/>
              <a:t>像的大小将</a:t>
            </a:r>
            <a:r>
              <a:rPr lang="zh-CN" altLang="en-US" sz="2400" i="1" u="sng" smtClean="0"/>
              <a:t>　　　　</a:t>
            </a:r>
            <a:r>
              <a:rPr lang="en-US" sz="2400" smtClean="0"/>
              <a:t>(</a:t>
            </a:r>
            <a:r>
              <a:rPr lang="zh-CN" altLang="en-US" sz="2400" smtClean="0"/>
              <a:t>选填“变大”“变小”或“不变”</a:t>
            </a:r>
            <a:r>
              <a:rPr lang="en-US" sz="2400" smtClean="0"/>
              <a:t>)</a:t>
            </a:r>
            <a:r>
              <a:rPr lang="zh-CN" altLang="en-US" sz="2400" smtClean="0"/>
              <a:t>。若将凸透镜对着远处的窗户</a:t>
            </a:r>
            <a:r>
              <a:rPr lang="en-US" sz="2400" smtClean="0"/>
              <a:t>,</a:t>
            </a:r>
            <a:r>
              <a:rPr lang="zh-CN" altLang="en-US" sz="2400" smtClean="0"/>
              <a:t>调节光屏使光屏上出现了窗外景物清晰的像</a:t>
            </a:r>
            <a:r>
              <a:rPr lang="en-US" sz="2400" smtClean="0"/>
              <a:t>,</a:t>
            </a:r>
            <a:r>
              <a:rPr lang="zh-CN" altLang="en-US" sz="2400" smtClean="0"/>
              <a:t>此时透镜到光屏的距离约为</a:t>
            </a:r>
            <a:r>
              <a:rPr lang="zh-CN" altLang="en-US" sz="2400" i="1" u="sng" smtClean="0"/>
              <a:t>　  　　</a:t>
            </a:r>
            <a:r>
              <a:rPr lang="en-US" sz="2400" smtClean="0"/>
              <a:t>cm</a:t>
            </a:r>
            <a:r>
              <a:rPr lang="zh-CN" altLang="en-US" sz="2400" smtClean="0"/>
              <a:t>。</a:t>
            </a:r>
            <a:r>
              <a:rPr lang="en-US" sz="2400" smtClean="0"/>
              <a:t> </a:t>
            </a:r>
            <a:endParaRPr lang="zh-CN" altLang="en-US" sz="2400"/>
          </a:p>
        </p:txBody>
      </p:sp>
      <p:sp>
        <p:nvSpPr>
          <p:cNvPr id="7" name="矩形 6"/>
          <p:cNvSpPr/>
          <p:nvPr/>
        </p:nvSpPr>
        <p:spPr>
          <a:xfrm>
            <a:off x="5666578" y="5611335"/>
            <a:ext cx="987771" cy="461665"/>
          </a:xfrm>
          <a:prstGeom prst="rect">
            <a:avLst/>
          </a:prstGeom>
        </p:spPr>
        <p:txBody>
          <a:bodyPr wrap="none">
            <a:spAutoFit/>
          </a:bodyPr>
          <a:lstStyle/>
          <a:p>
            <a:r>
              <a:rPr lang="zh-CN" altLang="en-US" smtClean="0"/>
              <a:t>图</a:t>
            </a:r>
            <a:r>
              <a:rPr lang="en-US" smtClean="0"/>
              <a:t>3-6</a:t>
            </a:r>
            <a:endParaRPr lang="zh-CN" altLang="en-US"/>
          </a:p>
        </p:txBody>
      </p:sp>
      <p:pic>
        <p:nvPicPr>
          <p:cNvPr id="5" name="18ZX387.EPS" descr="id:2147498993;FounderCES"/>
          <p:cNvPicPr/>
          <p:nvPr/>
        </p:nvPicPr>
        <p:blipFill>
          <a:blip r:embed="rId2"/>
          <a:stretch>
            <a:fillRect/>
          </a:stretch>
        </p:blipFill>
        <p:spPr>
          <a:xfrm>
            <a:off x="4952198" y="3567199"/>
            <a:ext cx="2373250" cy="1972698"/>
          </a:xfrm>
          <a:prstGeom prst="rect">
            <a:avLst/>
          </a:prstGeom>
        </p:spPr>
      </p:pic>
      <p:sp>
        <p:nvSpPr>
          <p:cNvPr id="6" name="Rectangle 14"/>
          <p:cNvSpPr>
            <a:spLocks noChangeArrowheads="1"/>
          </p:cNvSpPr>
          <p:nvPr/>
        </p:nvSpPr>
        <p:spPr bwMode="auto">
          <a:xfrm>
            <a:off x="10310048" y="1286654"/>
            <a:ext cx="654346"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10</a:t>
            </a:r>
            <a:r>
              <a:rPr lang="en-US" altLang="zh-CN" b="1" i="1" smtClean="0">
                <a:solidFill>
                  <a:srgbClr val="A50021"/>
                </a:solidFill>
              </a:rPr>
              <a:t> </a:t>
            </a:r>
            <a:endParaRPr lang="zh-CN" altLang="en-US">
              <a:solidFill>
                <a:srgbClr val="A50021"/>
              </a:solidFill>
            </a:endParaRPr>
          </a:p>
        </p:txBody>
      </p:sp>
      <p:sp>
        <p:nvSpPr>
          <p:cNvPr id="9" name="Rectangle 14"/>
          <p:cNvSpPr>
            <a:spLocks noChangeArrowheads="1"/>
          </p:cNvSpPr>
          <p:nvPr/>
        </p:nvSpPr>
        <p:spPr bwMode="auto">
          <a:xfrm>
            <a:off x="9867019" y="1825121"/>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变小</a:t>
            </a:r>
            <a:endParaRPr lang="zh-CN" altLang="en-US">
              <a:solidFill>
                <a:srgbClr val="A50021"/>
              </a:solidFill>
            </a:endParaRPr>
          </a:p>
        </p:txBody>
      </p:sp>
      <p:sp>
        <p:nvSpPr>
          <p:cNvPr id="10" name="Rectangle 14"/>
          <p:cNvSpPr>
            <a:spLocks noChangeArrowheads="1"/>
          </p:cNvSpPr>
          <p:nvPr/>
        </p:nvSpPr>
        <p:spPr bwMode="auto">
          <a:xfrm>
            <a:off x="8389751" y="2929728"/>
            <a:ext cx="562975"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10</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重难三　生活中的凸透镜</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3" name="矩形 2"/>
          <p:cNvSpPr/>
          <p:nvPr/>
        </p:nvSpPr>
        <p:spPr>
          <a:xfrm>
            <a:off x="951670" y="1286654"/>
            <a:ext cx="10715700" cy="286232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7.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淮安</a:t>
            </a:r>
            <a:r>
              <a:rPr lang="en-US" sz="2400" smtClean="0">
                <a:solidFill>
                  <a:srgbClr val="18B48F"/>
                </a:solidFill>
              </a:rPr>
              <a:t>]</a:t>
            </a:r>
            <a:r>
              <a:rPr lang="zh-CN" altLang="en-US" sz="2400" smtClean="0"/>
              <a:t>将如图</a:t>
            </a:r>
            <a:r>
              <a:rPr lang="en-US" sz="2400" smtClean="0"/>
              <a:t>3-7</a:t>
            </a:r>
            <a:r>
              <a:rPr lang="zh-CN" altLang="en-US" sz="2400" smtClean="0"/>
              <a:t>甲所示的黑白卡片放在一只未装满水的薄高脚玻璃杯后面</a:t>
            </a:r>
            <a:r>
              <a:rPr lang="en-US" sz="2400" smtClean="0"/>
              <a:t>,</a:t>
            </a:r>
            <a:r>
              <a:rPr lang="zh-CN" altLang="en-US" sz="2400" smtClean="0"/>
              <a:t>在高脚杯前方观察到的现象如图乙所示</a:t>
            </a:r>
            <a:r>
              <a:rPr lang="en-US" sz="2400" smtClean="0"/>
              <a:t>,</a:t>
            </a:r>
            <a:r>
              <a:rPr lang="zh-CN" altLang="en-US" sz="2400" smtClean="0"/>
              <a:t>此时装水部分的高脚杯和杯内水的组合相当于一个</a:t>
            </a:r>
            <a:r>
              <a:rPr lang="en-US" sz="2400" smtClean="0"/>
              <a:t>	(</a:t>
            </a:r>
            <a:r>
              <a:rPr lang="zh-CN" altLang="en-US" sz="2400" i="1" smtClean="0"/>
              <a:t>　　</a:t>
            </a:r>
            <a:r>
              <a:rPr lang="en-US" sz="2400" smtClean="0"/>
              <a:t>)</a:t>
            </a:r>
            <a:endParaRPr lang="zh-CN" altLang="en-US" sz="2400" smtClean="0"/>
          </a:p>
          <a:p>
            <a:pPr>
              <a:lnSpc>
                <a:spcPct val="150000"/>
              </a:lnSpc>
            </a:pPr>
            <a:r>
              <a:rPr lang="en-US" sz="2400" smtClean="0"/>
              <a:t>A.</a:t>
            </a:r>
            <a:r>
              <a:rPr lang="zh-CN" altLang="en-US" sz="2400" smtClean="0"/>
              <a:t>凸透镜</a:t>
            </a:r>
            <a:r>
              <a:rPr lang="en-US" sz="2400" smtClean="0"/>
              <a:t>						B.</a:t>
            </a:r>
            <a:r>
              <a:rPr lang="zh-CN" altLang="en-US" sz="2400" smtClean="0"/>
              <a:t>凹透镜</a:t>
            </a:r>
            <a:r>
              <a:rPr lang="en-US" sz="2400" smtClean="0"/>
              <a:t>	</a:t>
            </a:r>
            <a:endParaRPr lang="zh-CN" altLang="en-US" sz="2400" smtClean="0"/>
          </a:p>
          <a:p>
            <a:pPr>
              <a:lnSpc>
                <a:spcPct val="150000"/>
              </a:lnSpc>
            </a:pPr>
            <a:r>
              <a:rPr lang="en-US" sz="2400" smtClean="0"/>
              <a:t>C.</a:t>
            </a:r>
            <a:r>
              <a:rPr lang="zh-CN" altLang="en-US" sz="2400" smtClean="0"/>
              <a:t>凸面镜</a:t>
            </a:r>
            <a:r>
              <a:rPr lang="en-US" sz="2400" smtClean="0"/>
              <a:t>						D.</a:t>
            </a:r>
            <a:r>
              <a:rPr lang="zh-CN" altLang="en-US" sz="2400" smtClean="0"/>
              <a:t>凹面镜</a:t>
            </a:r>
            <a:endParaRPr lang="zh-CN" altLang="en-US" sz="2400"/>
          </a:p>
        </p:txBody>
      </p:sp>
      <p:sp>
        <p:nvSpPr>
          <p:cNvPr id="7" name="矩形 6"/>
          <p:cNvSpPr/>
          <p:nvPr/>
        </p:nvSpPr>
        <p:spPr>
          <a:xfrm>
            <a:off x="8644057" y="4754079"/>
            <a:ext cx="987771" cy="461665"/>
          </a:xfrm>
          <a:prstGeom prst="rect">
            <a:avLst/>
          </a:prstGeom>
        </p:spPr>
        <p:txBody>
          <a:bodyPr wrap="none">
            <a:spAutoFit/>
          </a:bodyPr>
          <a:lstStyle/>
          <a:p>
            <a:r>
              <a:rPr lang="zh-CN" altLang="en-US" smtClean="0"/>
              <a:t>图</a:t>
            </a:r>
            <a:r>
              <a:rPr lang="en-US" smtClean="0"/>
              <a:t>3-7</a:t>
            </a:r>
            <a:endParaRPr lang="zh-CN" altLang="en-US"/>
          </a:p>
        </p:txBody>
      </p:sp>
      <p:pic>
        <p:nvPicPr>
          <p:cNvPr id="6" name="21BJZTWLS80.EPS" descr="id:2147499000;FounderCES"/>
          <p:cNvPicPr/>
          <p:nvPr/>
        </p:nvPicPr>
        <p:blipFill>
          <a:blip r:embed="rId2"/>
          <a:stretch>
            <a:fillRect/>
          </a:stretch>
        </p:blipFill>
        <p:spPr>
          <a:xfrm>
            <a:off x="7666842" y="2610939"/>
            <a:ext cx="3191793" cy="2116812"/>
          </a:xfrm>
          <a:prstGeom prst="rect">
            <a:avLst/>
          </a:prstGeom>
        </p:spPr>
      </p:pic>
      <p:sp>
        <p:nvSpPr>
          <p:cNvPr id="8" name="Rectangle 14"/>
          <p:cNvSpPr>
            <a:spLocks noChangeArrowheads="1"/>
          </p:cNvSpPr>
          <p:nvPr/>
        </p:nvSpPr>
        <p:spPr bwMode="auto">
          <a:xfrm>
            <a:off x="3523438" y="2536081"/>
            <a:ext cx="506870"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A</a:t>
            </a:r>
            <a:r>
              <a:rPr lang="en-US" altLang="zh-CN" smtClean="0">
                <a:solidFill>
                  <a:srgbClr val="A50021"/>
                </a:solidFill>
              </a:rPr>
              <a:t> </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787138" cy="1754326"/>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8.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江西冲刺二</a:t>
            </a:r>
            <a:r>
              <a:rPr lang="en-US" sz="2400" smtClean="0">
                <a:solidFill>
                  <a:srgbClr val="18B48F"/>
                </a:solidFill>
              </a:rPr>
              <a:t>]</a:t>
            </a:r>
            <a:r>
              <a:rPr lang="zh-CN" altLang="en-US" sz="2400" smtClean="0"/>
              <a:t>扫黑除恶行动中</a:t>
            </a:r>
            <a:r>
              <a:rPr lang="en-US" sz="2400" smtClean="0"/>
              <a:t>,</a:t>
            </a:r>
            <a:r>
              <a:rPr lang="zh-CN" altLang="en-US" sz="2400" smtClean="0"/>
              <a:t>工作人员使用执法记录仪摄像取证。记录仪的镜头相当于一个</a:t>
            </a:r>
            <a:r>
              <a:rPr lang="zh-CN" altLang="en-US" sz="2400" i="1" u="sng" smtClean="0"/>
              <a:t>　　　　</a:t>
            </a:r>
            <a:r>
              <a:rPr lang="zh-CN" altLang="en-US" sz="2400" smtClean="0"/>
              <a:t>透镜</a:t>
            </a:r>
            <a:r>
              <a:rPr lang="en-US" sz="2400" smtClean="0"/>
              <a:t>;</a:t>
            </a:r>
            <a:r>
              <a:rPr lang="zh-CN" altLang="en-US" sz="2400" smtClean="0"/>
              <a:t>拍摄时要成清晰的像</a:t>
            </a:r>
            <a:r>
              <a:rPr lang="en-US" sz="2400" smtClean="0"/>
              <a:t>,</a:t>
            </a:r>
            <a:r>
              <a:rPr lang="zh-CN" altLang="en-US" sz="2400" smtClean="0"/>
              <a:t>记录仪镜头到被拍摄对象的距离</a:t>
            </a:r>
            <a:r>
              <a:rPr lang="en-US" sz="2400" i="1" smtClean="0"/>
              <a:t>u</a:t>
            </a:r>
            <a:r>
              <a:rPr lang="zh-CN" altLang="en-US" sz="2400" smtClean="0"/>
              <a:t>与镜头焦距</a:t>
            </a:r>
            <a:r>
              <a:rPr lang="en-US" sz="2400" i="1" smtClean="0"/>
              <a:t>f</a:t>
            </a:r>
            <a:r>
              <a:rPr lang="zh-CN" altLang="en-US" sz="2400" smtClean="0"/>
              <a:t>的关系应满足</a:t>
            </a:r>
            <a:r>
              <a:rPr lang="zh-CN" altLang="en-US" sz="2400" i="1" u="sng" smtClean="0"/>
              <a:t>　     　　　</a:t>
            </a:r>
            <a:r>
              <a:rPr lang="zh-CN" altLang="en-US" sz="2400" smtClean="0"/>
              <a:t>。</a:t>
            </a:r>
            <a:r>
              <a:rPr lang="en-US" sz="2400" smtClean="0"/>
              <a:t> </a:t>
            </a:r>
            <a:endParaRPr lang="zh-CN" altLang="en-US" sz="2400"/>
          </a:p>
        </p:txBody>
      </p:sp>
      <p:sp>
        <p:nvSpPr>
          <p:cNvPr id="6" name="Rectangle 14"/>
          <p:cNvSpPr>
            <a:spLocks noChangeArrowheads="1"/>
          </p:cNvSpPr>
          <p:nvPr/>
        </p:nvSpPr>
        <p:spPr bwMode="auto">
          <a:xfrm>
            <a:off x="4174003" y="1286654"/>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凸</a:t>
            </a:r>
            <a:endParaRPr lang="zh-CN" altLang="en-US">
              <a:solidFill>
                <a:srgbClr val="A50021"/>
              </a:solidFill>
            </a:endParaRPr>
          </a:p>
        </p:txBody>
      </p:sp>
      <p:sp>
        <p:nvSpPr>
          <p:cNvPr id="8" name="Rectangle 14"/>
          <p:cNvSpPr>
            <a:spLocks noChangeArrowheads="1"/>
          </p:cNvSpPr>
          <p:nvPr/>
        </p:nvSpPr>
        <p:spPr bwMode="auto">
          <a:xfrm>
            <a:off x="6284524" y="1825121"/>
            <a:ext cx="1239442"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i="1" smtClean="0">
                <a:solidFill>
                  <a:srgbClr val="A50021"/>
                </a:solidFill>
              </a:rPr>
              <a:t>u</a:t>
            </a:r>
            <a:r>
              <a:rPr lang="en-US" b="1" smtClean="0">
                <a:solidFill>
                  <a:srgbClr val="A50021"/>
                </a:solidFill>
              </a:rPr>
              <a:t>&gt;2</a:t>
            </a:r>
            <a:r>
              <a:rPr lang="en-US" b="1" i="1" smtClean="0">
                <a:solidFill>
                  <a:srgbClr val="A50021"/>
                </a:solidFill>
              </a:rPr>
              <a:t>f</a:t>
            </a:r>
            <a:r>
              <a:rPr lang="zh-CN" altLang="en-US" b="1" i="1" smtClean="0">
                <a:solidFill>
                  <a:srgbClr val="A50021"/>
                </a:solidFill>
              </a:rPr>
              <a:t>　</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787138" cy="286232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9.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江西适应性考试</a:t>
            </a:r>
            <a:r>
              <a:rPr lang="en-US" sz="2400" smtClean="0">
                <a:solidFill>
                  <a:srgbClr val="18B48F"/>
                </a:solidFill>
              </a:rPr>
              <a:t>]</a:t>
            </a:r>
            <a:r>
              <a:rPr lang="zh-CN" altLang="en-US" sz="2400" smtClean="0"/>
              <a:t>图</a:t>
            </a:r>
            <a:r>
              <a:rPr lang="en-US" sz="2400" smtClean="0"/>
              <a:t>3-8</a:t>
            </a:r>
            <a:r>
              <a:rPr lang="zh-CN" altLang="en-US" sz="2400" smtClean="0"/>
              <a:t>为一段物理创新实验视频的截图</a:t>
            </a:r>
            <a:r>
              <a:rPr lang="en-US" sz="2400" smtClean="0"/>
              <a:t>:</a:t>
            </a:r>
            <a:r>
              <a:rPr lang="zh-CN" altLang="en-US" sz="2400" smtClean="0"/>
              <a:t>图甲为原图</a:t>
            </a:r>
            <a:r>
              <a:rPr lang="en-US" sz="2400" smtClean="0"/>
              <a:t>,</a:t>
            </a:r>
            <a:r>
              <a:rPr lang="zh-CN" altLang="en-US" sz="2400" smtClean="0"/>
              <a:t>图乙为隔着空茶杯看此图片</a:t>
            </a:r>
            <a:r>
              <a:rPr lang="en-US" sz="2400" smtClean="0"/>
              <a:t>,</a:t>
            </a:r>
            <a:r>
              <a:rPr lang="zh-CN" altLang="en-US" sz="2400" smtClean="0"/>
              <a:t>图丙为隔着装满水的茶杯看此图片</a:t>
            </a:r>
            <a:r>
              <a:rPr lang="en-US" sz="2400" smtClean="0"/>
              <a:t>,</a:t>
            </a:r>
            <a:r>
              <a:rPr lang="zh-CN" altLang="en-US" sz="2400" smtClean="0"/>
              <a:t>茶杯到图片的距离相同。产生图丙所示的情形是因为光的折射所形成的</a:t>
            </a:r>
            <a:r>
              <a:rPr lang="zh-CN" altLang="en-US" sz="2400" i="1" u="sng" smtClean="0"/>
              <a:t>　　　 　</a:t>
            </a:r>
            <a:r>
              <a:rPr lang="en-US" sz="2400" smtClean="0"/>
              <a:t>(</a:t>
            </a:r>
            <a:r>
              <a:rPr lang="zh-CN" altLang="en-US" sz="2400" smtClean="0"/>
              <a:t>选填“实像”或“虚像”</a:t>
            </a:r>
            <a:r>
              <a:rPr lang="en-US" sz="2400" smtClean="0"/>
              <a:t>)</a:t>
            </a:r>
            <a:r>
              <a:rPr lang="zh-CN" altLang="en-US" sz="2400" smtClean="0"/>
              <a:t>。此成像特点类似于</a:t>
            </a:r>
            <a:r>
              <a:rPr lang="zh-CN" altLang="en-US" sz="2400" i="1" u="sng" smtClean="0"/>
              <a:t>　　        　　</a:t>
            </a:r>
            <a:r>
              <a:rPr lang="en-US" sz="2400" smtClean="0"/>
              <a:t>(</a:t>
            </a:r>
            <a:r>
              <a:rPr lang="zh-CN" altLang="en-US" sz="2400" smtClean="0"/>
              <a:t>选填“放大镜”“幻灯机”或“照相机”</a:t>
            </a:r>
            <a:r>
              <a:rPr lang="en-US" sz="2400" smtClean="0"/>
              <a:t>)</a:t>
            </a:r>
            <a:r>
              <a:rPr lang="zh-CN" altLang="en-US" sz="2400" smtClean="0"/>
              <a:t>。</a:t>
            </a:r>
            <a:r>
              <a:rPr lang="en-US" sz="2400" smtClean="0"/>
              <a:t> </a:t>
            </a:r>
            <a:endParaRPr lang="zh-CN" altLang="en-US" sz="2400"/>
          </a:p>
        </p:txBody>
      </p:sp>
      <p:sp>
        <p:nvSpPr>
          <p:cNvPr id="3" name="矩形 2"/>
          <p:cNvSpPr/>
          <p:nvPr/>
        </p:nvSpPr>
        <p:spPr>
          <a:xfrm>
            <a:off x="5595140" y="5111269"/>
            <a:ext cx="987771" cy="461665"/>
          </a:xfrm>
          <a:prstGeom prst="rect">
            <a:avLst/>
          </a:prstGeom>
        </p:spPr>
        <p:txBody>
          <a:bodyPr wrap="none">
            <a:spAutoFit/>
          </a:bodyPr>
          <a:lstStyle/>
          <a:p>
            <a:r>
              <a:rPr lang="zh-CN" altLang="en-US" smtClean="0"/>
              <a:t>图</a:t>
            </a:r>
            <a:r>
              <a:rPr lang="en-US" smtClean="0"/>
              <a:t>3-8</a:t>
            </a:r>
            <a:endParaRPr lang="zh-CN" altLang="en-US"/>
          </a:p>
        </p:txBody>
      </p:sp>
      <p:pic>
        <p:nvPicPr>
          <p:cNvPr id="4" name="21JFA8.EPS" descr="id:2147499014;FounderCES"/>
          <p:cNvPicPr/>
          <p:nvPr/>
        </p:nvPicPr>
        <p:blipFill>
          <a:blip r:embed="rId2"/>
          <a:stretch>
            <a:fillRect/>
          </a:stretch>
        </p:blipFill>
        <p:spPr>
          <a:xfrm>
            <a:off x="3594876" y="3182443"/>
            <a:ext cx="5378544" cy="1942098"/>
          </a:xfrm>
          <a:prstGeom prst="rect">
            <a:avLst/>
          </a:prstGeom>
        </p:spPr>
      </p:pic>
      <p:sp>
        <p:nvSpPr>
          <p:cNvPr id="5" name="Rectangle 14"/>
          <p:cNvSpPr>
            <a:spLocks noChangeArrowheads="1"/>
          </p:cNvSpPr>
          <p:nvPr/>
        </p:nvSpPr>
        <p:spPr bwMode="auto">
          <a:xfrm>
            <a:off x="8309784" y="1825121"/>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实像</a:t>
            </a:r>
            <a:endParaRPr lang="zh-CN" altLang="en-US">
              <a:solidFill>
                <a:srgbClr val="A50021"/>
              </a:solidFill>
            </a:endParaRPr>
          </a:p>
        </p:txBody>
      </p:sp>
      <p:sp>
        <p:nvSpPr>
          <p:cNvPr id="6" name="Rectangle 14"/>
          <p:cNvSpPr>
            <a:spLocks noChangeArrowheads="1"/>
          </p:cNvSpPr>
          <p:nvPr/>
        </p:nvSpPr>
        <p:spPr bwMode="auto">
          <a:xfrm>
            <a:off x="5558714" y="2396625"/>
            <a:ext cx="1107996"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幻灯机</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787138" cy="1200329"/>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10. </a:t>
            </a:r>
            <a:r>
              <a:rPr lang="en-US" sz="2400" smtClean="0">
                <a:solidFill>
                  <a:srgbClr val="18B48F"/>
                </a:solidFill>
              </a:rPr>
              <a:t>[2016</a:t>
            </a:r>
            <a:r>
              <a:rPr lang="en-US" altLang="zh-CN" sz="2400" smtClean="0">
                <a:solidFill>
                  <a:srgbClr val="18B48F"/>
                </a:solidFill>
              </a:rPr>
              <a:t>·</a:t>
            </a:r>
            <a:r>
              <a:rPr lang="zh-CN" altLang="en-US" sz="2400" smtClean="0">
                <a:solidFill>
                  <a:srgbClr val="18B48F"/>
                </a:solidFill>
              </a:rPr>
              <a:t>江西</a:t>
            </a:r>
            <a:r>
              <a:rPr lang="en-US" sz="2400" smtClean="0">
                <a:solidFill>
                  <a:srgbClr val="18B48F"/>
                </a:solidFill>
              </a:rPr>
              <a:t>]</a:t>
            </a:r>
            <a:r>
              <a:rPr lang="zh-CN" altLang="en-US" sz="2400" smtClean="0"/>
              <a:t>如图</a:t>
            </a:r>
            <a:r>
              <a:rPr lang="en-US" sz="2400" smtClean="0"/>
              <a:t>3-9</a:t>
            </a:r>
            <a:r>
              <a:rPr lang="zh-CN" altLang="en-US" sz="2400" smtClean="0"/>
              <a:t>所示是王爷爷小孙女的照片</a:t>
            </a:r>
            <a:r>
              <a:rPr lang="en-US" sz="2400" smtClean="0"/>
              <a:t>,</a:t>
            </a:r>
            <a:r>
              <a:rPr lang="zh-CN" altLang="en-US" sz="2400" smtClean="0"/>
              <a:t>王爷爷用放大镜贴近照片所看到的像是图</a:t>
            </a:r>
            <a:r>
              <a:rPr lang="en-US" sz="2400" smtClean="0"/>
              <a:t>3-10</a:t>
            </a:r>
            <a:r>
              <a:rPr lang="zh-CN" altLang="en-US" sz="2400" smtClean="0"/>
              <a:t>中的</a:t>
            </a:r>
            <a:r>
              <a:rPr lang="en-US" sz="2400" smtClean="0"/>
              <a:t>	(</a:t>
            </a:r>
            <a:r>
              <a:rPr lang="zh-CN" altLang="en-US" sz="2400" i="1" smtClean="0"/>
              <a:t>　　</a:t>
            </a:r>
            <a:r>
              <a:rPr lang="en-US" sz="2400" smtClean="0"/>
              <a:t>)</a:t>
            </a:r>
            <a:endParaRPr lang="zh-CN" altLang="en-US" sz="2400"/>
          </a:p>
        </p:txBody>
      </p:sp>
      <p:sp>
        <p:nvSpPr>
          <p:cNvPr id="3" name="矩形 2"/>
          <p:cNvSpPr/>
          <p:nvPr/>
        </p:nvSpPr>
        <p:spPr>
          <a:xfrm>
            <a:off x="3107171" y="3644108"/>
            <a:ext cx="987771" cy="461665"/>
          </a:xfrm>
          <a:prstGeom prst="rect">
            <a:avLst/>
          </a:prstGeom>
        </p:spPr>
        <p:txBody>
          <a:bodyPr wrap="none">
            <a:spAutoFit/>
          </a:bodyPr>
          <a:lstStyle/>
          <a:p>
            <a:r>
              <a:rPr lang="zh-CN" altLang="en-US" smtClean="0"/>
              <a:t>图</a:t>
            </a:r>
            <a:r>
              <a:rPr lang="en-US" smtClean="0"/>
              <a:t>3-9</a:t>
            </a:r>
            <a:endParaRPr lang="zh-CN" altLang="en-US"/>
          </a:p>
        </p:txBody>
      </p:sp>
      <p:sp>
        <p:nvSpPr>
          <p:cNvPr id="5" name="矩形 4"/>
          <p:cNvSpPr/>
          <p:nvPr/>
        </p:nvSpPr>
        <p:spPr>
          <a:xfrm>
            <a:off x="5952330" y="3929860"/>
            <a:ext cx="1168910" cy="461665"/>
          </a:xfrm>
          <a:prstGeom prst="rect">
            <a:avLst/>
          </a:prstGeom>
        </p:spPr>
        <p:txBody>
          <a:bodyPr wrap="none">
            <a:spAutoFit/>
          </a:bodyPr>
          <a:lstStyle/>
          <a:p>
            <a:r>
              <a:rPr lang="zh-CN" altLang="en-US" smtClean="0"/>
              <a:t>图</a:t>
            </a:r>
            <a:r>
              <a:rPr lang="en-US" smtClean="0"/>
              <a:t>3-10</a:t>
            </a:r>
            <a:endParaRPr lang="zh-CN" altLang="en-US"/>
          </a:p>
        </p:txBody>
      </p:sp>
      <p:pic>
        <p:nvPicPr>
          <p:cNvPr id="6" name="7jk384.EPS" descr="id:2147499021;FounderCES"/>
          <p:cNvPicPr/>
          <p:nvPr/>
        </p:nvPicPr>
        <p:blipFill>
          <a:blip r:embed="rId2"/>
          <a:stretch>
            <a:fillRect/>
          </a:stretch>
        </p:blipFill>
        <p:spPr>
          <a:xfrm>
            <a:off x="2940996" y="1929596"/>
            <a:ext cx="6440358" cy="1723082"/>
          </a:xfrm>
          <a:prstGeom prst="rect">
            <a:avLst/>
          </a:prstGeom>
        </p:spPr>
      </p:pic>
      <p:sp>
        <p:nvSpPr>
          <p:cNvPr id="7" name="Rectangle 14"/>
          <p:cNvSpPr>
            <a:spLocks noChangeArrowheads="1"/>
          </p:cNvSpPr>
          <p:nvPr/>
        </p:nvSpPr>
        <p:spPr bwMode="auto">
          <a:xfrm>
            <a:off x="4952198" y="1358092"/>
            <a:ext cx="394660"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B</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文本框 16"/>
          <p:cNvSpPr txBox="1">
            <a:spLocks noChangeArrowheads="1"/>
          </p:cNvSpPr>
          <p:nvPr/>
        </p:nvSpPr>
        <p:spPr bwMode="auto">
          <a:xfrm>
            <a:off x="951670" y="643712"/>
            <a:ext cx="10644262"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考点一　透镜</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19470" name="Rectangle 14"/>
          <p:cNvSpPr>
            <a:spLocks noChangeArrowheads="1"/>
          </p:cNvSpPr>
          <p:nvPr/>
        </p:nvSpPr>
        <p:spPr bwMode="auto">
          <a:xfrm>
            <a:off x="5666578" y="2396625"/>
            <a:ext cx="891591"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会聚</a:t>
            </a:r>
            <a:r>
              <a:rPr lang="en-US" altLang="zh-CN" b="1" i="1" smtClean="0">
                <a:solidFill>
                  <a:srgbClr val="A50021"/>
                </a:solidFill>
              </a:rPr>
              <a:t> </a:t>
            </a:r>
            <a:endParaRPr lang="zh-CN" altLang="en-US">
              <a:solidFill>
                <a:srgbClr val="A50021"/>
              </a:solidFill>
            </a:endParaRPr>
          </a:p>
        </p:txBody>
      </p:sp>
      <p:sp>
        <p:nvSpPr>
          <p:cNvPr id="9" name="TextBox 8"/>
          <p:cNvSpPr txBox="1"/>
          <p:nvPr/>
        </p:nvSpPr>
        <p:spPr>
          <a:xfrm>
            <a:off x="951670" y="1286654"/>
            <a:ext cx="10787138" cy="3416320"/>
          </a:xfrm>
          <a:prstGeom prst="rect">
            <a:avLst/>
          </a:prstGeom>
          <a:noFill/>
        </p:spPr>
        <p:txBody>
          <a:bodyPr wrap="square" rtlCol="0">
            <a:spAutoFit/>
          </a:bodyPr>
          <a:lstStyle/>
          <a:p>
            <a:pPr>
              <a:lnSpc>
                <a:spcPct val="150000"/>
              </a:lnSpc>
            </a:pPr>
            <a:r>
              <a:rPr lang="en-US" b="1" smtClean="0"/>
              <a:t>1.</a:t>
            </a:r>
            <a:r>
              <a:rPr lang="zh-CN" altLang="en-US" b="1" smtClean="0"/>
              <a:t>原理</a:t>
            </a:r>
            <a:r>
              <a:rPr lang="en-US" b="1" smtClean="0"/>
              <a:t>:</a:t>
            </a:r>
            <a:r>
              <a:rPr lang="zh-CN" altLang="en-US" smtClean="0"/>
              <a:t>透镜对光线的作用</a:t>
            </a:r>
            <a:r>
              <a:rPr lang="en-US" smtClean="0"/>
              <a:t>,</a:t>
            </a:r>
            <a:r>
              <a:rPr lang="zh-CN" altLang="en-US" smtClean="0"/>
              <a:t>基本原理是光的折射。</a:t>
            </a:r>
            <a:endParaRPr lang="zh-CN" altLang="en-US" smtClean="0"/>
          </a:p>
          <a:p>
            <a:pPr>
              <a:lnSpc>
                <a:spcPct val="150000"/>
              </a:lnSpc>
            </a:pPr>
            <a:r>
              <a:rPr lang="en-US" b="1" smtClean="0"/>
              <a:t>2.</a:t>
            </a:r>
            <a:r>
              <a:rPr lang="zh-CN" altLang="en-US" b="1" smtClean="0"/>
              <a:t>透镜的分类</a:t>
            </a:r>
            <a:r>
              <a:rPr lang="en-US" b="1" smtClean="0"/>
              <a:t>:</a:t>
            </a:r>
            <a:endParaRPr lang="zh-CN" altLang="en-US" b="1" smtClean="0"/>
          </a:p>
          <a:p>
            <a:pPr>
              <a:lnSpc>
                <a:spcPct val="150000"/>
              </a:lnSpc>
            </a:pPr>
            <a:r>
              <a:rPr lang="en-US" smtClean="0"/>
              <a:t>①</a:t>
            </a:r>
            <a:r>
              <a:rPr lang="zh-CN" altLang="en-US" smtClean="0"/>
              <a:t>凸透镜</a:t>
            </a:r>
            <a:r>
              <a:rPr lang="en-US" smtClean="0"/>
              <a:t>:</a:t>
            </a:r>
            <a:r>
              <a:rPr lang="zh-CN" altLang="en-US" smtClean="0"/>
              <a:t>中间厚、边缘薄</a:t>
            </a:r>
            <a:r>
              <a:rPr lang="en-US" smtClean="0"/>
              <a:t>,</a:t>
            </a:r>
            <a:r>
              <a:rPr lang="zh-CN" altLang="en-US" smtClean="0"/>
              <a:t>对光有</a:t>
            </a:r>
            <a:r>
              <a:rPr lang="zh-CN" altLang="en-US" i="1" u="sng" smtClean="0"/>
              <a:t>　　　　</a:t>
            </a:r>
            <a:r>
              <a:rPr lang="zh-CN" altLang="en-US" smtClean="0"/>
              <a:t>作用。应用</a:t>
            </a:r>
            <a:r>
              <a:rPr lang="en-US" smtClean="0"/>
              <a:t>:</a:t>
            </a:r>
            <a:r>
              <a:rPr lang="zh-CN" altLang="en-US" smtClean="0"/>
              <a:t>照相机、摄像头、放大镜、远视镜、老花镜。</a:t>
            </a:r>
            <a:r>
              <a:rPr lang="en-US" smtClean="0"/>
              <a:t> </a:t>
            </a:r>
            <a:endParaRPr lang="zh-CN" altLang="en-US" smtClean="0"/>
          </a:p>
          <a:p>
            <a:pPr>
              <a:lnSpc>
                <a:spcPct val="150000"/>
              </a:lnSpc>
            </a:pPr>
            <a:r>
              <a:rPr lang="en-US" smtClean="0"/>
              <a:t>②</a:t>
            </a:r>
            <a:r>
              <a:rPr lang="zh-CN" altLang="en-US" smtClean="0"/>
              <a:t>凹透镜</a:t>
            </a:r>
            <a:r>
              <a:rPr lang="en-US" smtClean="0"/>
              <a:t>:</a:t>
            </a:r>
            <a:r>
              <a:rPr lang="zh-CN" altLang="en-US" smtClean="0"/>
              <a:t>中间薄、边缘厚</a:t>
            </a:r>
            <a:r>
              <a:rPr lang="en-US" smtClean="0"/>
              <a:t>,</a:t>
            </a:r>
            <a:r>
              <a:rPr lang="zh-CN" altLang="en-US" smtClean="0"/>
              <a:t>对光有</a:t>
            </a:r>
            <a:r>
              <a:rPr lang="zh-CN" altLang="en-US" i="1" u="sng" smtClean="0"/>
              <a:t>　              </a:t>
            </a:r>
            <a:r>
              <a:rPr lang="zh-CN" altLang="en-US" smtClean="0"/>
              <a:t>作用。应用</a:t>
            </a:r>
            <a:r>
              <a:rPr lang="en-US" smtClean="0"/>
              <a:t>:</a:t>
            </a:r>
            <a:r>
              <a:rPr lang="zh-CN" altLang="en-US" smtClean="0"/>
              <a:t>近视镜、门上的“猫眼”等。</a:t>
            </a:r>
            <a:r>
              <a:rPr lang="en-US" smtClean="0"/>
              <a:t> </a:t>
            </a:r>
            <a:endParaRPr lang="zh-CN" altLang="en-US" smtClean="0"/>
          </a:p>
        </p:txBody>
      </p:sp>
      <p:sp>
        <p:nvSpPr>
          <p:cNvPr id="10" name="Rectangle 14"/>
          <p:cNvSpPr>
            <a:spLocks noChangeArrowheads="1"/>
          </p:cNvSpPr>
          <p:nvPr/>
        </p:nvSpPr>
        <p:spPr bwMode="auto">
          <a:xfrm>
            <a:off x="5866491" y="3501232"/>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发散</a:t>
            </a:r>
            <a:endParaRPr lang="zh-CN" altLang="en-US">
              <a:solidFill>
                <a:srgbClr val="A50021"/>
              </a:solidFill>
            </a:endParaRPr>
          </a:p>
        </p:txBody>
      </p:sp>
      <p:sp>
        <p:nvSpPr>
          <p:cNvPr id="6" name="TextBox 5"/>
          <p:cNvSpPr txBox="1"/>
          <p:nvPr/>
        </p:nvSpPr>
        <p:spPr>
          <a:xfrm>
            <a:off x="951670" y="4715678"/>
            <a:ext cx="10787138" cy="1135054"/>
          </a:xfrm>
          <a:prstGeom prst="rect">
            <a:avLst/>
          </a:prstGeom>
          <a:solidFill>
            <a:schemeClr val="bg1">
              <a:lumMod val="95000"/>
            </a:schemeClr>
          </a:solidFill>
        </p:spPr>
        <p:txBody>
          <a:bodyPr wrap="square" rtlCol="0">
            <a:spAutoFit/>
          </a:bodyPr>
          <a:lstStyle/>
          <a:p>
            <a:pPr>
              <a:lnSpc>
                <a:spcPct val="150000"/>
              </a:lnSpc>
            </a:pPr>
            <a:r>
              <a:rPr lang="en-US" smtClean="0">
                <a:solidFill>
                  <a:srgbClr val="18B48F"/>
                </a:solidFill>
              </a:rPr>
              <a:t>[</a:t>
            </a:r>
            <a:r>
              <a:rPr lang="zh-CN" altLang="en-US" smtClean="0">
                <a:solidFill>
                  <a:srgbClr val="18B48F"/>
                </a:solidFill>
              </a:rPr>
              <a:t>注意</a:t>
            </a:r>
            <a:r>
              <a:rPr lang="en-US" smtClean="0">
                <a:solidFill>
                  <a:srgbClr val="18B48F"/>
                </a:solidFill>
              </a:rPr>
              <a:t>]</a:t>
            </a:r>
            <a:r>
              <a:rPr lang="zh-CN" altLang="en-US" smtClean="0"/>
              <a:t>口径相同的凸透镜</a:t>
            </a:r>
            <a:r>
              <a:rPr lang="en-US" smtClean="0"/>
              <a:t>,</a:t>
            </a:r>
            <a:r>
              <a:rPr lang="zh-CN" altLang="en-US" smtClean="0"/>
              <a:t>表面越凸</a:t>
            </a:r>
            <a:r>
              <a:rPr lang="en-US" smtClean="0"/>
              <a:t>,</a:t>
            </a:r>
            <a:r>
              <a:rPr lang="zh-CN" altLang="en-US" smtClean="0"/>
              <a:t>焦距越小。焦距越小</a:t>
            </a:r>
            <a:r>
              <a:rPr lang="en-US" smtClean="0"/>
              <a:t>,</a:t>
            </a:r>
            <a:r>
              <a:rPr lang="zh-CN" altLang="en-US" smtClean="0"/>
              <a:t>会聚能力越强</a:t>
            </a:r>
            <a:r>
              <a:rPr lang="en-US" smtClean="0"/>
              <a:t>,</a:t>
            </a:r>
            <a:r>
              <a:rPr lang="zh-CN" altLang="en-US" smtClean="0"/>
              <a:t>折光能力越强</a:t>
            </a:r>
            <a:r>
              <a:rPr lang="en-US" smtClean="0"/>
              <a:t>,</a:t>
            </a:r>
            <a:r>
              <a:rPr lang="zh-CN" altLang="en-US" smtClean="0"/>
              <a:t>光通过透镜时偏折程度越大。</a:t>
            </a:r>
            <a:endParaRPr lang="zh-CN" altLang="en-US" b="1"/>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2" end="2"/>
                                            </p:txEl>
                                          </p:spTgt>
                                        </p:tgtEl>
                                        <p:attrNameLst>
                                          <p:attrName>style.visibility</p:attrName>
                                        </p:attrNameLst>
                                      </p:cBhvr>
                                      <p:to>
                                        <p:strVal val="visible"/>
                                      </p:to>
                                    </p:set>
                                    <p:animEffect transition="in" filter="fade">
                                      <p:cBhvr>
                                        <p:cTn id="10" dur="500"/>
                                        <p:tgtEl>
                                          <p:spTgt spid="9">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3" end="3"/>
                                            </p:txEl>
                                          </p:spTgt>
                                        </p:tgtEl>
                                        <p:attrNameLst>
                                          <p:attrName>style.visibility</p:attrName>
                                        </p:attrNameLst>
                                      </p:cBhvr>
                                      <p:to>
                                        <p:strVal val="visible"/>
                                      </p:to>
                                    </p:set>
                                    <p:animEffect transition="in" filter="fade">
                                      <p:cBhvr>
                                        <p:cTn id="13" dur="500"/>
                                        <p:tgtEl>
                                          <p:spTgt spid="9">
                                            <p:txEl>
                                              <p:pRg st="3" end="3"/>
                                            </p:txEl>
                                          </p:spTgt>
                                        </p:tgtEl>
                                      </p:cBhvr>
                                    </p:animEffect>
                                  </p:childTnLst>
                                </p:cTn>
                              </p:par>
                            </p:childTnLst>
                          </p:cTn>
                        </p:par>
                      </p:childTnLst>
                    </p:cTn>
                  </p:par>
                  <p:par>
                    <p:cTn id="14" fill="hold" nodeType="clickPar">
                      <p:stCondLst>
                        <p:cond delay="indefinite"/>
                      </p:stCondLst>
                      <p:childTnLst>
                        <p:par>
                          <p:cTn id="15" fill="hold" nodeType="afterGroup">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9470"/>
                                        </p:tgtEl>
                                        <p:attrNameLst>
                                          <p:attrName>style.visibility</p:attrName>
                                        </p:attrNameLst>
                                      </p:cBhvr>
                                      <p:to>
                                        <p:strVal val="visible"/>
                                      </p:to>
                                    </p:set>
                                    <p:animEffect transition="in" filter="fade">
                                      <p:cBhvr>
                                        <p:cTn id="18" dur="500"/>
                                        <p:tgtEl>
                                          <p:spTgt spid="19470"/>
                                        </p:tgtEl>
                                      </p:cBhvr>
                                    </p:animEffect>
                                  </p:childTnLst>
                                </p:cTn>
                              </p:par>
                            </p:childTnLst>
                          </p:cTn>
                        </p:par>
                      </p:childTnLst>
                    </p:cTn>
                  </p:par>
                  <p:par>
                    <p:cTn id="19" fill="hold" nodeType="clickPar">
                      <p:stCondLst>
                        <p:cond delay="indefinite"/>
                      </p:stCondLst>
                      <p:childTnLst>
                        <p:par>
                          <p:cTn id="20" fill="hold" nodeType="after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childTnLst>
                                </p:cTn>
                              </p:par>
                            </p:childTnLst>
                          </p:cTn>
                        </p:par>
                      </p:childTnLst>
                    </p:cTn>
                  </p:par>
                  <p:par>
                    <p:cTn id="24" fill="hold" nodeType="clickPar">
                      <p:stCondLst>
                        <p:cond delay="indefinite"/>
                      </p:stCondLst>
                      <p:childTnLst>
                        <p:par>
                          <p:cTn id="25" fill="hold" nodeType="afterGroup">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70" grpId="0"/>
      <p:bldP spid="10" grpId="0"/>
      <p:bldP spid="6" grpId="0"/>
    </p:bldLst>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重难四　眼睛及视力矫正</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3" name="矩形 2"/>
          <p:cNvSpPr/>
          <p:nvPr/>
        </p:nvSpPr>
        <p:spPr>
          <a:xfrm>
            <a:off x="951670" y="1286654"/>
            <a:ext cx="5286412" cy="286232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11. </a:t>
            </a:r>
            <a:r>
              <a:rPr lang="en-US" sz="2400" smtClean="0">
                <a:solidFill>
                  <a:srgbClr val="18B48F"/>
                </a:solidFill>
              </a:rPr>
              <a:t>[2017</a:t>
            </a:r>
            <a:r>
              <a:rPr lang="en-US" altLang="zh-CN" sz="2400" smtClean="0">
                <a:solidFill>
                  <a:srgbClr val="18B48F"/>
                </a:solidFill>
              </a:rPr>
              <a:t>·</a:t>
            </a:r>
            <a:r>
              <a:rPr lang="zh-CN" altLang="en-US" sz="2400" smtClean="0">
                <a:solidFill>
                  <a:srgbClr val="18B48F"/>
                </a:solidFill>
              </a:rPr>
              <a:t>江西</a:t>
            </a:r>
            <a:r>
              <a:rPr lang="en-US" sz="2400" smtClean="0">
                <a:solidFill>
                  <a:srgbClr val="18B48F"/>
                </a:solidFill>
              </a:rPr>
              <a:t>]</a:t>
            </a:r>
            <a:r>
              <a:rPr lang="zh-CN" altLang="en-US" sz="2400" smtClean="0"/>
              <a:t>人的眼睛就像是一架精密的照相机</a:t>
            </a:r>
            <a:r>
              <a:rPr lang="en-US" sz="2400" smtClean="0"/>
              <a:t>,</a:t>
            </a:r>
            <a:r>
              <a:rPr lang="zh-CN" altLang="en-US" sz="2400" smtClean="0"/>
              <a:t>如图</a:t>
            </a:r>
            <a:r>
              <a:rPr lang="en-US" sz="2400" smtClean="0"/>
              <a:t>3-11</a:t>
            </a:r>
            <a:r>
              <a:rPr lang="zh-CN" altLang="en-US" sz="2400" smtClean="0"/>
              <a:t>所示是描述人眼看物体的成像图</a:t>
            </a:r>
            <a:r>
              <a:rPr lang="en-US" sz="2400" smtClean="0"/>
              <a:t>,</a:t>
            </a:r>
            <a:r>
              <a:rPr lang="zh-CN" altLang="en-US" sz="2400" smtClean="0"/>
              <a:t>其中看远处景物的是图</a:t>
            </a:r>
            <a:r>
              <a:rPr lang="zh-CN" altLang="en-US" sz="2400" i="1" u="sng" smtClean="0"/>
              <a:t>　　　</a:t>
            </a:r>
            <a:r>
              <a:rPr lang="en-US" sz="2400" smtClean="0"/>
              <a:t>,</a:t>
            </a:r>
            <a:r>
              <a:rPr lang="zh-CN" altLang="en-US" sz="2400" smtClean="0"/>
              <a:t>景物在视网膜上成的是</a:t>
            </a:r>
            <a:endParaRPr lang="en-US" altLang="zh-CN" sz="2400" smtClean="0"/>
          </a:p>
          <a:p>
            <a:pPr>
              <a:lnSpc>
                <a:spcPct val="150000"/>
              </a:lnSpc>
            </a:pPr>
            <a:r>
              <a:rPr lang="zh-CN" altLang="en-US" sz="2400" i="1" u="sng" smtClean="0"/>
              <a:t>　　　</a:t>
            </a:r>
            <a:r>
              <a:rPr lang="en-US" sz="2400" smtClean="0"/>
              <a:t>(</a:t>
            </a:r>
            <a:r>
              <a:rPr lang="zh-CN" altLang="en-US" sz="2400" smtClean="0"/>
              <a:t>选填“实”或“虚”</a:t>
            </a:r>
            <a:r>
              <a:rPr lang="en-US" sz="2400" smtClean="0"/>
              <a:t>)</a:t>
            </a:r>
            <a:r>
              <a:rPr lang="zh-CN" altLang="en-US" sz="2400" smtClean="0"/>
              <a:t>像。</a:t>
            </a:r>
            <a:r>
              <a:rPr lang="en-US" sz="2400" smtClean="0"/>
              <a:t> </a:t>
            </a:r>
            <a:endParaRPr lang="zh-CN" altLang="en-US" sz="2400"/>
          </a:p>
        </p:txBody>
      </p:sp>
      <p:pic>
        <p:nvPicPr>
          <p:cNvPr id="8" name="18ZX28.EPS" descr="id:2147499035;FounderCES"/>
          <p:cNvPicPr/>
          <p:nvPr/>
        </p:nvPicPr>
        <p:blipFill>
          <a:blip r:embed="rId2"/>
          <a:stretch>
            <a:fillRect/>
          </a:stretch>
        </p:blipFill>
        <p:spPr>
          <a:xfrm>
            <a:off x="1293845" y="4182575"/>
            <a:ext cx="4658485" cy="1357322"/>
          </a:xfrm>
          <a:prstGeom prst="rect">
            <a:avLst/>
          </a:prstGeom>
        </p:spPr>
      </p:pic>
      <p:sp>
        <p:nvSpPr>
          <p:cNvPr id="9" name="矩形 8"/>
          <p:cNvSpPr/>
          <p:nvPr/>
        </p:nvSpPr>
        <p:spPr>
          <a:xfrm>
            <a:off x="2854594" y="5468459"/>
            <a:ext cx="1168910" cy="461665"/>
          </a:xfrm>
          <a:prstGeom prst="rect">
            <a:avLst/>
          </a:prstGeom>
        </p:spPr>
        <p:txBody>
          <a:bodyPr wrap="none">
            <a:spAutoFit/>
          </a:bodyPr>
          <a:lstStyle/>
          <a:p>
            <a:r>
              <a:rPr lang="zh-CN" altLang="en-US" smtClean="0"/>
              <a:t>图</a:t>
            </a:r>
            <a:r>
              <a:rPr lang="en-US" smtClean="0"/>
              <a:t>3-11</a:t>
            </a:r>
            <a:endParaRPr lang="zh-CN" altLang="en-US"/>
          </a:p>
        </p:txBody>
      </p:sp>
      <p:sp>
        <p:nvSpPr>
          <p:cNvPr id="11" name="TextBox 26"/>
          <p:cNvSpPr txBox="1">
            <a:spLocks noChangeArrowheads="1"/>
          </p:cNvSpPr>
          <p:nvPr/>
        </p:nvSpPr>
        <p:spPr bwMode="auto">
          <a:xfrm>
            <a:off x="6666710" y="1282562"/>
            <a:ext cx="5000660" cy="4504686"/>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rPr>
              <a:t>甲</a:t>
            </a:r>
            <a:r>
              <a:rPr lang="zh-CN" altLang="en-US" i="1" smtClean="0">
                <a:solidFill>
                  <a:srgbClr val="A50021"/>
                </a:solidFill>
              </a:rPr>
              <a:t>　</a:t>
            </a:r>
            <a:r>
              <a:rPr lang="zh-CN" altLang="en-US" smtClean="0">
                <a:solidFill>
                  <a:srgbClr val="A50021"/>
                </a:solidFill>
              </a:rPr>
              <a:t>实</a:t>
            </a:r>
            <a:endParaRPr lang="zh-CN" altLang="en-US" smtClean="0">
              <a:solidFill>
                <a:srgbClr val="A50021"/>
              </a:solidFill>
            </a:endParaRPr>
          </a:p>
          <a:p>
            <a:pPr>
              <a:lnSpc>
                <a:spcPct val="150000"/>
              </a:lnSpc>
            </a:pPr>
            <a:r>
              <a:rPr lang="en-US" smtClean="0">
                <a:solidFill>
                  <a:srgbClr val="A50021"/>
                </a:solidFill>
              </a:rPr>
              <a:t>[</a:t>
            </a:r>
            <a:r>
              <a:rPr lang="zh-CN" altLang="en-US" smtClean="0">
                <a:solidFill>
                  <a:srgbClr val="A50021"/>
                </a:solidFill>
              </a:rPr>
              <a:t>解析</a:t>
            </a:r>
            <a:r>
              <a:rPr lang="en-US" smtClean="0">
                <a:solidFill>
                  <a:srgbClr val="A50021"/>
                </a:solidFill>
              </a:rPr>
              <a:t>]</a:t>
            </a:r>
            <a:r>
              <a:rPr lang="zh-CN" altLang="en-US" smtClean="0">
                <a:solidFill>
                  <a:srgbClr val="A50021"/>
                </a:solidFill>
              </a:rPr>
              <a:t>人的眼睛像一架神奇的照相机</a:t>
            </a:r>
            <a:r>
              <a:rPr lang="en-US" smtClean="0">
                <a:solidFill>
                  <a:srgbClr val="A50021"/>
                </a:solidFill>
              </a:rPr>
              <a:t>,</a:t>
            </a:r>
            <a:r>
              <a:rPr lang="zh-CN" altLang="en-US" smtClean="0">
                <a:solidFill>
                  <a:srgbClr val="A50021"/>
                </a:solidFill>
              </a:rPr>
              <a:t>晶状体相当于凸透镜</a:t>
            </a:r>
            <a:r>
              <a:rPr lang="en-US" smtClean="0">
                <a:solidFill>
                  <a:srgbClr val="A50021"/>
                </a:solidFill>
              </a:rPr>
              <a:t>,</a:t>
            </a:r>
            <a:r>
              <a:rPr lang="zh-CN" altLang="en-US" smtClean="0">
                <a:solidFill>
                  <a:srgbClr val="A50021"/>
                </a:solidFill>
              </a:rPr>
              <a:t>视网膜相当于光屏</a:t>
            </a:r>
            <a:r>
              <a:rPr lang="en-US" smtClean="0">
                <a:solidFill>
                  <a:srgbClr val="A50021"/>
                </a:solidFill>
              </a:rPr>
              <a:t>,</a:t>
            </a:r>
            <a:r>
              <a:rPr lang="zh-CN" altLang="en-US" smtClean="0">
                <a:solidFill>
                  <a:srgbClr val="A50021"/>
                </a:solidFill>
              </a:rPr>
              <a:t>外界物体在视网膜上成倒立、缩小的实像。人看远处的物体时</a:t>
            </a:r>
            <a:r>
              <a:rPr lang="en-US" smtClean="0">
                <a:solidFill>
                  <a:srgbClr val="A50021"/>
                </a:solidFill>
              </a:rPr>
              <a:t>,</a:t>
            </a:r>
            <a:r>
              <a:rPr lang="zh-CN" altLang="en-US" smtClean="0">
                <a:solidFill>
                  <a:srgbClr val="A50021"/>
                </a:solidFill>
              </a:rPr>
              <a:t>晶状体会变薄</a:t>
            </a:r>
            <a:r>
              <a:rPr lang="en-US" smtClean="0">
                <a:solidFill>
                  <a:srgbClr val="A50021"/>
                </a:solidFill>
              </a:rPr>
              <a:t>,</a:t>
            </a:r>
            <a:r>
              <a:rPr lang="zh-CN" altLang="en-US" smtClean="0">
                <a:solidFill>
                  <a:srgbClr val="A50021"/>
                </a:solidFill>
              </a:rPr>
              <a:t>远处的物体发出或反射的光线相当于平行光线</a:t>
            </a:r>
            <a:r>
              <a:rPr lang="en-US" smtClean="0">
                <a:solidFill>
                  <a:srgbClr val="A50021"/>
                </a:solidFill>
              </a:rPr>
              <a:t>,</a:t>
            </a:r>
            <a:r>
              <a:rPr lang="zh-CN" altLang="en-US" smtClean="0">
                <a:solidFill>
                  <a:srgbClr val="A50021"/>
                </a:solidFill>
              </a:rPr>
              <a:t>经过人的眼睛后</a:t>
            </a:r>
            <a:r>
              <a:rPr lang="en-US" smtClean="0">
                <a:solidFill>
                  <a:srgbClr val="A50021"/>
                </a:solidFill>
              </a:rPr>
              <a:t>,</a:t>
            </a:r>
            <a:r>
              <a:rPr lang="zh-CN" altLang="en-US" smtClean="0">
                <a:solidFill>
                  <a:srgbClr val="A50021"/>
                </a:solidFill>
              </a:rPr>
              <a:t>像成在视网膜上。</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fade">
                                      <p:cBhvr>
                                        <p:cTn id="12" dur="5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924662"/>
            <a:ext cx="10787138" cy="286232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12.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甘孜州</a:t>
            </a:r>
            <a:r>
              <a:rPr lang="en-US" sz="2400" smtClean="0">
                <a:solidFill>
                  <a:srgbClr val="18B48F"/>
                </a:solidFill>
              </a:rPr>
              <a:t>]</a:t>
            </a:r>
            <a:r>
              <a:rPr lang="zh-CN" altLang="en-US" sz="2400" smtClean="0"/>
              <a:t>如图</a:t>
            </a:r>
            <a:r>
              <a:rPr lang="en-US" sz="2400" smtClean="0"/>
              <a:t>3-12</a:t>
            </a:r>
            <a:r>
              <a:rPr lang="zh-CN" altLang="en-US" sz="2400" smtClean="0"/>
              <a:t>所示</a:t>
            </a:r>
            <a:r>
              <a:rPr lang="en-US" sz="2400" smtClean="0"/>
              <a:t>,</a:t>
            </a:r>
            <a:r>
              <a:rPr lang="zh-CN" altLang="en-US" sz="2400" smtClean="0"/>
              <a:t>关于近视眼和远视眼</a:t>
            </a:r>
            <a:r>
              <a:rPr lang="en-US" sz="2400" smtClean="0"/>
              <a:t>,</a:t>
            </a:r>
            <a:r>
              <a:rPr lang="zh-CN" altLang="en-US" sz="2400" smtClean="0"/>
              <a:t>下列说法正确的是</a:t>
            </a:r>
            <a:r>
              <a:rPr lang="en-US" sz="2400" smtClean="0"/>
              <a:t>(</a:t>
            </a:r>
            <a:r>
              <a:rPr lang="zh-CN" altLang="en-US" sz="2400" i="1" smtClean="0"/>
              <a:t>　　</a:t>
            </a:r>
            <a:r>
              <a:rPr lang="en-US" sz="2400" smtClean="0"/>
              <a:t>)</a:t>
            </a:r>
            <a:endParaRPr lang="zh-CN" altLang="en-US" sz="2400" smtClean="0"/>
          </a:p>
          <a:p>
            <a:pPr>
              <a:lnSpc>
                <a:spcPct val="150000"/>
              </a:lnSpc>
            </a:pPr>
            <a:r>
              <a:rPr lang="en-US" sz="2400" smtClean="0"/>
              <a:t>A.</a:t>
            </a:r>
            <a:r>
              <a:rPr lang="zh-CN" altLang="en-US" sz="2400" smtClean="0"/>
              <a:t>乙为远视眼</a:t>
            </a:r>
            <a:r>
              <a:rPr lang="en-US" sz="2400" smtClean="0"/>
              <a:t>,</a:t>
            </a:r>
            <a:r>
              <a:rPr lang="zh-CN" altLang="en-US" sz="2400" smtClean="0"/>
              <a:t>应配戴凸透镜矫正</a:t>
            </a:r>
            <a:endParaRPr lang="zh-CN" altLang="en-US" sz="2400" smtClean="0"/>
          </a:p>
          <a:p>
            <a:pPr>
              <a:lnSpc>
                <a:spcPct val="150000"/>
              </a:lnSpc>
            </a:pPr>
            <a:r>
              <a:rPr lang="en-US" sz="2400" smtClean="0"/>
              <a:t>B.</a:t>
            </a:r>
            <a:r>
              <a:rPr lang="zh-CN" altLang="en-US" sz="2400" smtClean="0"/>
              <a:t>乙为近视眼</a:t>
            </a:r>
            <a:r>
              <a:rPr lang="en-US" sz="2400" smtClean="0"/>
              <a:t>,</a:t>
            </a:r>
            <a:r>
              <a:rPr lang="zh-CN" altLang="en-US" sz="2400" smtClean="0"/>
              <a:t>应配戴凹透镜矫正</a:t>
            </a:r>
            <a:endParaRPr lang="zh-CN" altLang="en-US" sz="2400" smtClean="0"/>
          </a:p>
          <a:p>
            <a:pPr>
              <a:lnSpc>
                <a:spcPct val="150000"/>
              </a:lnSpc>
            </a:pPr>
            <a:r>
              <a:rPr lang="en-US" sz="2400" smtClean="0"/>
              <a:t>C.</a:t>
            </a:r>
            <a:r>
              <a:rPr lang="zh-CN" altLang="en-US" sz="2400" smtClean="0"/>
              <a:t>甲为远视眼</a:t>
            </a:r>
            <a:r>
              <a:rPr lang="en-US" sz="2400" smtClean="0"/>
              <a:t>,</a:t>
            </a:r>
            <a:r>
              <a:rPr lang="zh-CN" altLang="en-US" sz="2400" smtClean="0"/>
              <a:t>应配戴凹透镜矫正</a:t>
            </a:r>
            <a:endParaRPr lang="zh-CN" altLang="en-US" sz="2400" smtClean="0"/>
          </a:p>
          <a:p>
            <a:pPr>
              <a:lnSpc>
                <a:spcPct val="150000"/>
              </a:lnSpc>
            </a:pPr>
            <a:r>
              <a:rPr lang="en-US" sz="2400" smtClean="0"/>
              <a:t>D.</a:t>
            </a:r>
            <a:r>
              <a:rPr lang="zh-CN" altLang="en-US" sz="2400" smtClean="0"/>
              <a:t>甲为近视眼</a:t>
            </a:r>
            <a:r>
              <a:rPr lang="en-US" sz="2400" smtClean="0"/>
              <a:t>,</a:t>
            </a:r>
            <a:r>
              <a:rPr lang="zh-CN" altLang="en-US" sz="2400" smtClean="0"/>
              <a:t>应配戴凸透镜矫正</a:t>
            </a:r>
            <a:endParaRPr lang="zh-CN" altLang="en-US" sz="2400"/>
          </a:p>
        </p:txBody>
      </p:sp>
      <p:sp>
        <p:nvSpPr>
          <p:cNvPr id="5" name="矩形 4"/>
          <p:cNvSpPr/>
          <p:nvPr/>
        </p:nvSpPr>
        <p:spPr>
          <a:xfrm>
            <a:off x="8024032" y="3249079"/>
            <a:ext cx="1168910" cy="461665"/>
          </a:xfrm>
          <a:prstGeom prst="rect">
            <a:avLst/>
          </a:prstGeom>
        </p:spPr>
        <p:txBody>
          <a:bodyPr wrap="none">
            <a:spAutoFit/>
          </a:bodyPr>
          <a:lstStyle/>
          <a:p>
            <a:r>
              <a:rPr lang="zh-CN" altLang="en-US" smtClean="0"/>
              <a:t>图</a:t>
            </a:r>
            <a:r>
              <a:rPr lang="en-US" smtClean="0"/>
              <a:t>3-12</a:t>
            </a:r>
            <a:endParaRPr lang="zh-CN" altLang="en-US"/>
          </a:p>
        </p:txBody>
      </p:sp>
      <p:pic>
        <p:nvPicPr>
          <p:cNvPr id="7" name="21JFA9.EPS" descr="id:2147499042;FounderCES"/>
          <p:cNvPicPr/>
          <p:nvPr/>
        </p:nvPicPr>
        <p:blipFill>
          <a:blip r:embed="rId2"/>
          <a:stretch>
            <a:fillRect/>
          </a:stretch>
        </p:blipFill>
        <p:spPr>
          <a:xfrm>
            <a:off x="6452396" y="1748881"/>
            <a:ext cx="4611528" cy="1481206"/>
          </a:xfrm>
          <a:prstGeom prst="rect">
            <a:avLst/>
          </a:prstGeom>
        </p:spPr>
      </p:pic>
      <p:sp>
        <p:nvSpPr>
          <p:cNvPr id="8" name="Rectangle 14"/>
          <p:cNvSpPr>
            <a:spLocks noChangeArrowheads="1"/>
          </p:cNvSpPr>
          <p:nvPr/>
        </p:nvSpPr>
        <p:spPr bwMode="auto">
          <a:xfrm>
            <a:off x="10952990" y="1067538"/>
            <a:ext cx="415498"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A</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787138" cy="3970318"/>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13. </a:t>
            </a:r>
            <a:r>
              <a:rPr lang="zh-CN" altLang="en-US" sz="2400" smtClean="0"/>
              <a:t>拿一副远视眼镜放在凸透镜前</a:t>
            </a:r>
            <a:r>
              <a:rPr lang="en-US" sz="2400" smtClean="0"/>
              <a:t>,</a:t>
            </a:r>
            <a:r>
              <a:rPr lang="zh-CN" altLang="en-US" sz="2400" smtClean="0"/>
              <a:t>如图</a:t>
            </a:r>
            <a:r>
              <a:rPr lang="en-US" sz="2400" smtClean="0"/>
              <a:t>3-13</a:t>
            </a:r>
            <a:r>
              <a:rPr lang="zh-CN" altLang="en-US" sz="2400" smtClean="0"/>
              <a:t>所示</a:t>
            </a:r>
            <a:r>
              <a:rPr lang="en-US" sz="2400" smtClean="0"/>
              <a:t>,</a:t>
            </a:r>
            <a:r>
              <a:rPr lang="zh-CN" altLang="en-US" sz="2400" smtClean="0"/>
              <a:t>光屏上出现烛焰清晰的像</a:t>
            </a:r>
            <a:r>
              <a:rPr lang="en-US" sz="2400" smtClean="0"/>
              <a:t>,</a:t>
            </a:r>
            <a:r>
              <a:rPr lang="zh-CN" altLang="en-US" sz="2400" smtClean="0"/>
              <a:t>移走远视眼镜</a:t>
            </a:r>
            <a:r>
              <a:rPr lang="en-US" sz="2400" smtClean="0"/>
              <a:t>,</a:t>
            </a:r>
            <a:r>
              <a:rPr lang="zh-CN" altLang="en-US" sz="2400" smtClean="0"/>
              <a:t>烛焰的像变得模糊</a:t>
            </a:r>
            <a:r>
              <a:rPr lang="en-US" sz="2400" smtClean="0"/>
              <a:t>,</a:t>
            </a:r>
            <a:r>
              <a:rPr lang="zh-CN" altLang="en-US" sz="2400" smtClean="0"/>
              <a:t>为了能在光屏上重新得到清晰的像</a:t>
            </a:r>
            <a:r>
              <a:rPr lang="en-US" sz="2400" smtClean="0"/>
              <a:t>,</a:t>
            </a:r>
            <a:r>
              <a:rPr lang="zh-CN" altLang="en-US" sz="2400" smtClean="0"/>
              <a:t>下列操作可行的是</a:t>
            </a:r>
            <a:r>
              <a:rPr lang="en-US" sz="2400" smtClean="0"/>
              <a:t>	(</a:t>
            </a:r>
            <a:r>
              <a:rPr lang="zh-CN" altLang="en-US" sz="2400" i="1" smtClean="0"/>
              <a:t>　　</a:t>
            </a:r>
            <a:r>
              <a:rPr lang="en-US" sz="2400" smtClean="0"/>
              <a:t>)</a:t>
            </a:r>
            <a:endParaRPr lang="zh-CN" altLang="en-US" sz="2400" smtClean="0"/>
          </a:p>
          <a:p>
            <a:pPr>
              <a:lnSpc>
                <a:spcPct val="150000"/>
              </a:lnSpc>
            </a:pPr>
            <a:r>
              <a:rPr lang="en-US" sz="2400" smtClean="0"/>
              <a:t>A.</a:t>
            </a:r>
            <a:r>
              <a:rPr lang="zh-CN" altLang="en-US" sz="2400" smtClean="0"/>
              <a:t>将蜡烛靠近凸透镜</a:t>
            </a:r>
            <a:endParaRPr lang="zh-CN" altLang="en-US" sz="2400" smtClean="0"/>
          </a:p>
          <a:p>
            <a:pPr>
              <a:lnSpc>
                <a:spcPct val="150000"/>
              </a:lnSpc>
            </a:pPr>
            <a:r>
              <a:rPr lang="en-US" sz="2400" smtClean="0"/>
              <a:t>B.</a:t>
            </a:r>
            <a:r>
              <a:rPr lang="zh-CN" altLang="en-US" sz="2400" smtClean="0"/>
              <a:t>将光屏靠近凸透镜</a:t>
            </a:r>
            <a:endParaRPr lang="zh-CN" altLang="en-US" sz="2400" smtClean="0"/>
          </a:p>
          <a:p>
            <a:pPr>
              <a:lnSpc>
                <a:spcPct val="150000"/>
              </a:lnSpc>
            </a:pPr>
            <a:r>
              <a:rPr lang="en-US" sz="2400" smtClean="0"/>
              <a:t>C.</a:t>
            </a:r>
            <a:r>
              <a:rPr lang="zh-CN" altLang="en-US" sz="2400" smtClean="0"/>
              <a:t>将光屏远离凸透镜</a:t>
            </a:r>
            <a:endParaRPr lang="zh-CN" altLang="en-US" sz="2400" smtClean="0"/>
          </a:p>
          <a:p>
            <a:pPr>
              <a:lnSpc>
                <a:spcPct val="150000"/>
              </a:lnSpc>
            </a:pPr>
            <a:r>
              <a:rPr lang="en-US" sz="2400" smtClean="0"/>
              <a:t>D.</a:t>
            </a:r>
            <a:r>
              <a:rPr lang="zh-CN" altLang="en-US" sz="2400" smtClean="0"/>
              <a:t>将光屏和蜡烛同时靠近凸透镜</a:t>
            </a:r>
            <a:endParaRPr lang="zh-CN" altLang="en-US" sz="2400"/>
          </a:p>
        </p:txBody>
      </p:sp>
      <p:sp>
        <p:nvSpPr>
          <p:cNvPr id="5" name="矩形 4"/>
          <p:cNvSpPr/>
          <p:nvPr/>
        </p:nvSpPr>
        <p:spPr>
          <a:xfrm>
            <a:off x="8024032" y="4182575"/>
            <a:ext cx="1168910" cy="461665"/>
          </a:xfrm>
          <a:prstGeom prst="rect">
            <a:avLst/>
          </a:prstGeom>
        </p:spPr>
        <p:txBody>
          <a:bodyPr wrap="none">
            <a:spAutoFit/>
          </a:bodyPr>
          <a:lstStyle/>
          <a:p>
            <a:r>
              <a:rPr lang="zh-CN" altLang="en-US" smtClean="0"/>
              <a:t>图</a:t>
            </a:r>
            <a:r>
              <a:rPr lang="en-US" smtClean="0"/>
              <a:t>3-13</a:t>
            </a:r>
            <a:endParaRPr lang="zh-CN" altLang="en-US"/>
          </a:p>
        </p:txBody>
      </p:sp>
      <p:pic>
        <p:nvPicPr>
          <p:cNvPr id="6" name="HH38.EPS" descr="id:2147499049;FounderCES"/>
          <p:cNvPicPr/>
          <p:nvPr/>
        </p:nvPicPr>
        <p:blipFill>
          <a:blip r:embed="rId2"/>
          <a:stretch>
            <a:fillRect/>
          </a:stretch>
        </p:blipFill>
        <p:spPr>
          <a:xfrm>
            <a:off x="7433079" y="2319436"/>
            <a:ext cx="2305465" cy="1824738"/>
          </a:xfrm>
          <a:prstGeom prst="rect">
            <a:avLst/>
          </a:prstGeom>
        </p:spPr>
      </p:pic>
    </p:spTree>
  </p:cSld>
  <p:clrMapOvr>
    <a:masterClrMapping/>
  </p:clrMapOvr>
  <p:transition>
    <p:fade/>
  </p:transition>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26"/>
          <p:cNvSpPr txBox="1">
            <a:spLocks noChangeArrowheads="1"/>
          </p:cNvSpPr>
          <p:nvPr/>
        </p:nvSpPr>
        <p:spPr bwMode="auto">
          <a:xfrm>
            <a:off x="1023108" y="786588"/>
            <a:ext cx="10644262" cy="2777418"/>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en-US" altLang="zh-CN" smtClean="0">
                <a:solidFill>
                  <a:srgbClr val="A50021"/>
                </a:solidFill>
              </a:rPr>
              <a:t>C</a:t>
            </a:r>
            <a:endParaRPr lang="zh-CN" altLang="en-US" smtClean="0">
              <a:solidFill>
                <a:srgbClr val="A50021"/>
              </a:solidFill>
            </a:endParaRPr>
          </a:p>
          <a:p>
            <a:pPr>
              <a:lnSpc>
                <a:spcPct val="150000"/>
              </a:lnSpc>
            </a:pPr>
            <a:r>
              <a:rPr lang="en-US" smtClean="0">
                <a:solidFill>
                  <a:srgbClr val="A50021"/>
                </a:solidFill>
              </a:rPr>
              <a:t>[</a:t>
            </a:r>
            <a:r>
              <a:rPr lang="zh-CN" altLang="en-US" smtClean="0">
                <a:solidFill>
                  <a:srgbClr val="A50021"/>
                </a:solidFill>
              </a:rPr>
              <a:t>解析</a:t>
            </a:r>
            <a:r>
              <a:rPr lang="en-US" smtClean="0">
                <a:solidFill>
                  <a:srgbClr val="A50021"/>
                </a:solidFill>
              </a:rPr>
              <a:t>]</a:t>
            </a:r>
            <a:r>
              <a:rPr lang="zh-CN" altLang="en-US" smtClean="0">
                <a:solidFill>
                  <a:srgbClr val="A50021"/>
                </a:solidFill>
              </a:rPr>
              <a:t>远视眼镜是凸透镜</a:t>
            </a:r>
            <a:r>
              <a:rPr lang="en-US" smtClean="0">
                <a:solidFill>
                  <a:srgbClr val="A50021"/>
                </a:solidFill>
              </a:rPr>
              <a:t>,</a:t>
            </a:r>
            <a:r>
              <a:rPr lang="zh-CN" altLang="en-US" smtClean="0">
                <a:solidFill>
                  <a:srgbClr val="A50021"/>
                </a:solidFill>
              </a:rPr>
              <a:t>凸透镜对光有会聚作用</a:t>
            </a:r>
            <a:r>
              <a:rPr lang="en-US" smtClean="0">
                <a:solidFill>
                  <a:srgbClr val="A50021"/>
                </a:solidFill>
              </a:rPr>
              <a:t>,</a:t>
            </a:r>
            <a:r>
              <a:rPr lang="zh-CN" altLang="en-US" smtClean="0">
                <a:solidFill>
                  <a:srgbClr val="A50021"/>
                </a:solidFill>
              </a:rPr>
              <a:t>给凸透镜再戴上远视眼镜</a:t>
            </a:r>
            <a:r>
              <a:rPr lang="en-US" smtClean="0">
                <a:solidFill>
                  <a:srgbClr val="A50021"/>
                </a:solidFill>
              </a:rPr>
              <a:t>,</a:t>
            </a:r>
            <a:r>
              <a:rPr lang="zh-CN" altLang="en-US" smtClean="0">
                <a:solidFill>
                  <a:srgbClr val="A50021"/>
                </a:solidFill>
              </a:rPr>
              <a:t>光经过远视眼镜、凸透镜的会聚后</a:t>
            </a:r>
            <a:r>
              <a:rPr lang="en-US" smtClean="0">
                <a:solidFill>
                  <a:srgbClr val="A50021"/>
                </a:solidFill>
              </a:rPr>
              <a:t>,</a:t>
            </a:r>
            <a:r>
              <a:rPr lang="zh-CN" altLang="en-US" smtClean="0">
                <a:solidFill>
                  <a:srgbClr val="A50021"/>
                </a:solidFill>
              </a:rPr>
              <a:t>光屏上出现烛焰清晰的像</a:t>
            </a:r>
            <a:r>
              <a:rPr lang="en-US" smtClean="0">
                <a:solidFill>
                  <a:srgbClr val="A50021"/>
                </a:solidFill>
              </a:rPr>
              <a:t>,</a:t>
            </a:r>
            <a:r>
              <a:rPr lang="zh-CN" altLang="en-US" smtClean="0">
                <a:solidFill>
                  <a:srgbClr val="A50021"/>
                </a:solidFill>
              </a:rPr>
              <a:t>拿走远视眼镜</a:t>
            </a:r>
            <a:r>
              <a:rPr lang="en-US" smtClean="0">
                <a:solidFill>
                  <a:srgbClr val="A50021"/>
                </a:solidFill>
              </a:rPr>
              <a:t>,</a:t>
            </a:r>
            <a:r>
              <a:rPr lang="zh-CN" altLang="en-US" smtClean="0">
                <a:solidFill>
                  <a:srgbClr val="A50021"/>
                </a:solidFill>
              </a:rPr>
              <a:t>烛焰清晰的像就成在光屏更后的位置上</a:t>
            </a:r>
            <a:r>
              <a:rPr lang="en-US" smtClean="0">
                <a:solidFill>
                  <a:srgbClr val="A50021"/>
                </a:solidFill>
              </a:rPr>
              <a:t>,</a:t>
            </a:r>
            <a:r>
              <a:rPr lang="zh-CN" altLang="en-US" smtClean="0">
                <a:solidFill>
                  <a:srgbClr val="A50021"/>
                </a:solidFill>
              </a:rPr>
              <a:t>光屏上的像变模糊</a:t>
            </a:r>
            <a:r>
              <a:rPr lang="en-US" smtClean="0">
                <a:solidFill>
                  <a:srgbClr val="A50021"/>
                </a:solidFill>
              </a:rPr>
              <a:t>,</a:t>
            </a:r>
            <a:r>
              <a:rPr lang="zh-CN" altLang="en-US" smtClean="0">
                <a:solidFill>
                  <a:srgbClr val="A50021"/>
                </a:solidFill>
              </a:rPr>
              <a:t>可以用增大光屏与凸透镜的距离或增大蜡烛与凸透镜的距离的方法使得光屏上再次呈现一个清晰的像。</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突破　探究凸透镜成像的规律</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3" name="矩形 2"/>
          <p:cNvSpPr/>
          <p:nvPr/>
        </p:nvSpPr>
        <p:spPr>
          <a:xfrm>
            <a:off x="951670" y="1286654"/>
            <a:ext cx="10715700" cy="4524315"/>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altLang="zh-CN" sz="2400" b="1" smtClean="0"/>
              <a:t>【</a:t>
            </a:r>
            <a:r>
              <a:rPr lang="zh-CN" altLang="en-US" sz="2400" b="1" smtClean="0"/>
              <a:t>设计和进行实验</a:t>
            </a:r>
            <a:r>
              <a:rPr lang="en-US" altLang="zh-CN" sz="2400" b="1" smtClean="0"/>
              <a:t>】</a:t>
            </a:r>
            <a:endParaRPr lang="en-US" altLang="zh-CN" sz="2400" b="1" smtClean="0"/>
          </a:p>
          <a:p>
            <a:pPr>
              <a:lnSpc>
                <a:spcPct val="150000"/>
              </a:lnSpc>
            </a:pPr>
            <a:r>
              <a:rPr lang="en-US" sz="2400" b="1" smtClean="0"/>
              <a:t>1.</a:t>
            </a:r>
            <a:r>
              <a:rPr lang="zh-CN" altLang="en-US" sz="2400" smtClean="0"/>
              <a:t>实验器材</a:t>
            </a:r>
            <a:r>
              <a:rPr lang="en-US" sz="2400" smtClean="0"/>
              <a:t>:</a:t>
            </a:r>
            <a:r>
              <a:rPr lang="zh-CN" altLang="en-US" sz="2400" smtClean="0"/>
              <a:t>蜡烛、凸透镜、光屏、光具座、火柴。器材组装顺序</a:t>
            </a:r>
            <a:r>
              <a:rPr lang="en-US" sz="2400" smtClean="0"/>
              <a:t>:</a:t>
            </a:r>
            <a:r>
              <a:rPr lang="zh-CN" altLang="en-US" sz="2400" smtClean="0"/>
              <a:t>蜡烛→透镜→光屏。</a:t>
            </a:r>
            <a:endParaRPr lang="zh-CN" altLang="en-US" sz="2400" smtClean="0"/>
          </a:p>
          <a:p>
            <a:pPr>
              <a:lnSpc>
                <a:spcPct val="150000"/>
              </a:lnSpc>
            </a:pPr>
            <a:r>
              <a:rPr lang="en-US" sz="2400" b="1" smtClean="0"/>
              <a:t>2.</a:t>
            </a:r>
            <a:r>
              <a:rPr lang="zh-CN" altLang="en-US" sz="2400" smtClean="0"/>
              <a:t>实验前首先调节</a:t>
            </a:r>
            <a:r>
              <a:rPr lang="zh-CN" altLang="en-US" sz="2400" u="sng" smtClean="0"/>
              <a:t>烛焰</a:t>
            </a:r>
            <a:r>
              <a:rPr lang="zh-CN" altLang="en-US" sz="2400" smtClean="0"/>
              <a:t>、凸透镜、光屏三者的</a:t>
            </a:r>
            <a:r>
              <a:rPr lang="zh-CN" altLang="en-US" sz="2400" u="sng" smtClean="0"/>
              <a:t>中心</a:t>
            </a:r>
            <a:r>
              <a:rPr lang="zh-CN" altLang="en-US" sz="2400" smtClean="0"/>
              <a:t>大致在</a:t>
            </a:r>
            <a:r>
              <a:rPr lang="zh-CN" altLang="en-US" sz="2400" u="sng" smtClean="0"/>
              <a:t>同一高度</a:t>
            </a:r>
            <a:r>
              <a:rPr lang="en-US" sz="2400" smtClean="0"/>
              <a:t>,</a:t>
            </a:r>
            <a:r>
              <a:rPr lang="zh-CN" altLang="en-US" sz="2400" smtClean="0"/>
              <a:t>目的是</a:t>
            </a:r>
            <a:r>
              <a:rPr lang="zh-CN" altLang="en-US" sz="2400" u="sng" smtClean="0"/>
              <a:t>使像成在光屏的中央</a:t>
            </a:r>
            <a:r>
              <a:rPr lang="zh-CN" altLang="en-US" sz="2400" smtClean="0"/>
              <a:t>。</a:t>
            </a:r>
            <a:endParaRPr lang="zh-CN" altLang="en-US" sz="2400" smtClean="0"/>
          </a:p>
          <a:p>
            <a:pPr>
              <a:lnSpc>
                <a:spcPct val="150000"/>
              </a:lnSpc>
            </a:pPr>
            <a:r>
              <a:rPr lang="en-US" sz="2400" b="1" smtClean="0"/>
              <a:t>3.</a:t>
            </a:r>
            <a:r>
              <a:rPr lang="zh-CN" altLang="en-US" sz="2400" smtClean="0"/>
              <a:t>焦距的测量及判断</a:t>
            </a:r>
            <a:r>
              <a:rPr lang="en-US" sz="2400" smtClean="0"/>
              <a:t>:①</a:t>
            </a:r>
            <a:r>
              <a:rPr lang="zh-CN" altLang="en-US" sz="2400" smtClean="0"/>
              <a:t>平行光聚焦法</a:t>
            </a:r>
            <a:r>
              <a:rPr lang="en-US" sz="2400" smtClean="0"/>
              <a:t>(</a:t>
            </a:r>
            <a:r>
              <a:rPr lang="zh-CN" altLang="en-US" sz="2400" smtClean="0"/>
              <a:t>最小、最亮的光斑</a:t>
            </a:r>
            <a:r>
              <a:rPr lang="en-US" sz="2400" smtClean="0"/>
              <a:t>);②</a:t>
            </a:r>
            <a:r>
              <a:rPr lang="zh-CN" altLang="en-US" sz="2400" smtClean="0"/>
              <a:t>二倍聚焦法</a:t>
            </a:r>
            <a:r>
              <a:rPr lang="en-US" sz="2400" smtClean="0"/>
              <a:t>(</a:t>
            </a:r>
            <a:r>
              <a:rPr lang="zh-CN" altLang="en-US" sz="2400" smtClean="0"/>
              <a:t>倒立、等大的实像</a:t>
            </a:r>
            <a:r>
              <a:rPr lang="en-US" sz="2400" smtClean="0"/>
              <a:t>)</a:t>
            </a:r>
            <a:r>
              <a:rPr lang="zh-CN" altLang="en-US" sz="2400" smtClean="0"/>
              <a:t>。</a:t>
            </a:r>
            <a:endParaRPr lang="zh-CN" altLang="en-US" sz="2400" smtClean="0"/>
          </a:p>
          <a:p>
            <a:pPr>
              <a:lnSpc>
                <a:spcPct val="150000"/>
              </a:lnSpc>
            </a:pPr>
            <a:r>
              <a:rPr lang="en-US" sz="2400" b="1" smtClean="0"/>
              <a:t>4.</a:t>
            </a:r>
            <a:r>
              <a:rPr lang="zh-CN" altLang="en-US" sz="2400" smtClean="0"/>
              <a:t>当物距小于一倍焦距时</a:t>
            </a:r>
            <a:r>
              <a:rPr lang="en-US" sz="2400" smtClean="0"/>
              <a:t>,</a:t>
            </a:r>
            <a:r>
              <a:rPr lang="zh-CN" altLang="en-US" sz="2400" smtClean="0"/>
              <a:t>要在</a:t>
            </a:r>
            <a:r>
              <a:rPr lang="zh-CN" altLang="en-US" sz="2400" u="sng" smtClean="0"/>
              <a:t>光屏的一侧</a:t>
            </a:r>
            <a:r>
              <a:rPr lang="zh-CN" altLang="en-US" sz="2400" smtClean="0"/>
              <a:t>透过透镜观察像。</a:t>
            </a:r>
            <a:endParaRPr lang="zh-CN" altLang="en-US" sz="2400"/>
          </a:p>
        </p:txBody>
      </p:sp>
    </p:spTree>
  </p:cSld>
  <p:clrMapOvr>
    <a:masterClrMapping/>
  </p:clrMapOvr>
  <p:transition>
    <p:pull dir="u"/>
  </p:transition>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951670" y="924662"/>
            <a:ext cx="10715700" cy="286232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5.</a:t>
            </a:r>
            <a:r>
              <a:rPr lang="zh-CN" altLang="en-US" sz="2400" smtClean="0"/>
              <a:t>实验过程中蜡烛因燃烧变短</a:t>
            </a:r>
            <a:r>
              <a:rPr lang="en-US" sz="2400" smtClean="0"/>
              <a:t>,</a:t>
            </a:r>
            <a:r>
              <a:rPr lang="zh-CN" altLang="en-US" sz="2400" smtClean="0"/>
              <a:t>屏上的像</a:t>
            </a:r>
            <a:r>
              <a:rPr lang="zh-CN" altLang="en-US" sz="2400" u="sng" smtClean="0"/>
              <a:t>向上</a:t>
            </a:r>
            <a:r>
              <a:rPr lang="zh-CN" altLang="en-US" sz="2400" smtClean="0"/>
              <a:t>移动</a:t>
            </a:r>
            <a:r>
              <a:rPr lang="en-US" sz="2400" smtClean="0"/>
              <a:t>,</a:t>
            </a:r>
            <a:r>
              <a:rPr lang="zh-CN" altLang="en-US" sz="2400" smtClean="0"/>
              <a:t>将凸透镜向</a:t>
            </a:r>
            <a:r>
              <a:rPr lang="zh-CN" altLang="en-US" sz="2400" u="sng" smtClean="0"/>
              <a:t>下调</a:t>
            </a:r>
            <a:r>
              <a:rPr lang="zh-CN" altLang="en-US" sz="2400" smtClean="0"/>
              <a:t>或将光屏向</a:t>
            </a:r>
            <a:r>
              <a:rPr lang="zh-CN" altLang="en-US" sz="2400" u="sng" smtClean="0"/>
              <a:t>上调</a:t>
            </a:r>
            <a:r>
              <a:rPr lang="en-US" sz="2400" smtClean="0"/>
              <a:t>,</a:t>
            </a:r>
            <a:r>
              <a:rPr lang="zh-CN" altLang="en-US" sz="2400" smtClean="0"/>
              <a:t>使像成在光屏的中央。</a:t>
            </a:r>
            <a:endParaRPr lang="zh-CN" altLang="en-US" sz="2400" smtClean="0"/>
          </a:p>
          <a:p>
            <a:pPr>
              <a:lnSpc>
                <a:spcPct val="150000"/>
              </a:lnSpc>
            </a:pPr>
            <a:r>
              <a:rPr lang="en-US" sz="2400" b="1" smtClean="0"/>
              <a:t>6.</a:t>
            </a:r>
            <a:r>
              <a:rPr lang="zh-CN" altLang="en-US" sz="2400" smtClean="0"/>
              <a:t>用纸板遮住透镜的一部分</a:t>
            </a:r>
            <a:r>
              <a:rPr lang="en-US" sz="2400" smtClean="0"/>
              <a:t>:</a:t>
            </a:r>
            <a:r>
              <a:rPr lang="zh-CN" altLang="en-US" sz="2400" smtClean="0"/>
              <a:t>光屏上的像</a:t>
            </a:r>
            <a:r>
              <a:rPr lang="zh-CN" altLang="en-US" sz="2400" u="sng" smtClean="0"/>
              <a:t>只会暗些</a:t>
            </a:r>
            <a:r>
              <a:rPr lang="en-US" sz="2400" u="sng" smtClean="0"/>
              <a:t>,</a:t>
            </a:r>
            <a:r>
              <a:rPr lang="zh-CN" altLang="en-US" sz="2400" u="sng" smtClean="0"/>
              <a:t>但还是一个完整的像</a:t>
            </a:r>
            <a:r>
              <a:rPr lang="zh-CN" altLang="en-US" sz="2400" smtClean="0"/>
              <a:t>。</a:t>
            </a:r>
            <a:endParaRPr lang="zh-CN" altLang="en-US" sz="2400" smtClean="0"/>
          </a:p>
          <a:p>
            <a:pPr>
              <a:lnSpc>
                <a:spcPct val="150000"/>
              </a:lnSpc>
            </a:pPr>
            <a:r>
              <a:rPr lang="en-US" sz="2400" b="1" smtClean="0"/>
              <a:t>7.</a:t>
            </a:r>
            <a:r>
              <a:rPr lang="zh-CN" altLang="en-US" sz="2400" smtClean="0"/>
              <a:t>光屏上成清晰的像时</a:t>
            </a:r>
            <a:r>
              <a:rPr lang="en-US" sz="2400" smtClean="0"/>
              <a:t>,</a:t>
            </a:r>
            <a:r>
              <a:rPr lang="zh-CN" altLang="en-US" sz="2400" smtClean="0"/>
              <a:t>对调蜡烛与光屏的位置</a:t>
            </a:r>
            <a:r>
              <a:rPr lang="en-US" sz="2400" smtClean="0"/>
              <a:t>,</a:t>
            </a:r>
            <a:r>
              <a:rPr lang="zh-CN" altLang="en-US" sz="2400" smtClean="0"/>
              <a:t>光屏上</a:t>
            </a:r>
            <a:r>
              <a:rPr lang="zh-CN" altLang="en-US" sz="2400" u="sng" smtClean="0"/>
              <a:t>还能</a:t>
            </a:r>
            <a:r>
              <a:rPr lang="zh-CN" altLang="en-US" sz="2400" smtClean="0"/>
              <a:t>成像</a:t>
            </a:r>
            <a:r>
              <a:rPr lang="en-US" sz="2400" smtClean="0"/>
              <a:t>,</a:t>
            </a:r>
            <a:r>
              <a:rPr lang="zh-CN" altLang="en-US" sz="2400" smtClean="0"/>
              <a:t>是由于光在</a:t>
            </a:r>
            <a:r>
              <a:rPr lang="zh-CN" altLang="en-US" sz="2400" u="sng" smtClean="0"/>
              <a:t>折射时光路可逆</a:t>
            </a:r>
            <a:r>
              <a:rPr lang="zh-CN" altLang="en-US" sz="2400" smtClean="0"/>
              <a:t>。</a:t>
            </a:r>
            <a:endParaRPr lang="zh-CN" altLang="en-US" sz="2400"/>
          </a:p>
        </p:txBody>
      </p:sp>
    </p:spTree>
  </p:cSld>
  <p:clrMapOvr>
    <a:masterClrMapping/>
  </p:clrMapOvr>
  <p:transition>
    <p:fade/>
  </p:transition>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715700" cy="1200329"/>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altLang="zh-CN" sz="2400" b="1" smtClean="0"/>
              <a:t>【</a:t>
            </a:r>
            <a:r>
              <a:rPr lang="zh-CN" altLang="en-US" sz="2400" b="1" smtClean="0"/>
              <a:t>数据处理和分析</a:t>
            </a:r>
            <a:r>
              <a:rPr lang="en-US" altLang="zh-CN" sz="2400" b="1" smtClean="0"/>
              <a:t>】</a:t>
            </a:r>
            <a:endParaRPr lang="en-US" altLang="zh-CN" sz="2400" b="1" smtClean="0"/>
          </a:p>
          <a:p>
            <a:pPr>
              <a:lnSpc>
                <a:spcPct val="150000"/>
              </a:lnSpc>
            </a:pPr>
            <a:r>
              <a:rPr lang="en-US" sz="2400" b="1" smtClean="0"/>
              <a:t>8.</a:t>
            </a:r>
            <a:r>
              <a:rPr lang="zh-CN" altLang="en-US" sz="2400" smtClean="0"/>
              <a:t>设计实验数据记录表格</a:t>
            </a:r>
            <a:r>
              <a:rPr lang="en-US" sz="2400" smtClean="0"/>
              <a:t>(</a:t>
            </a:r>
            <a:r>
              <a:rPr lang="zh-CN" altLang="en-US" sz="2400" smtClean="0"/>
              <a:t>如下表所示</a:t>
            </a:r>
            <a:r>
              <a:rPr lang="en-US" sz="2400" smtClean="0"/>
              <a:t>),</a:t>
            </a:r>
            <a:r>
              <a:rPr lang="zh-CN" altLang="en-US" sz="2400" smtClean="0"/>
              <a:t>分析表格数据</a:t>
            </a:r>
            <a:r>
              <a:rPr lang="en-US" sz="2400" smtClean="0"/>
              <a:t>,</a:t>
            </a:r>
            <a:r>
              <a:rPr lang="zh-CN" altLang="en-US" sz="2400" smtClean="0"/>
              <a:t>可得出凸透镜成像规律。</a:t>
            </a:r>
            <a:endParaRPr lang="zh-CN" altLang="en-US" sz="2400"/>
          </a:p>
        </p:txBody>
      </p:sp>
      <p:graphicFrame>
        <p:nvGraphicFramePr>
          <p:cNvPr id="3" name="表格 2"/>
          <p:cNvGraphicFramePr>
            <a:graphicFrameLocks noGrp="1"/>
          </p:cNvGraphicFramePr>
          <p:nvPr/>
        </p:nvGraphicFramePr>
        <p:xfrm>
          <a:off x="1165980" y="1995342"/>
          <a:ext cx="9929885" cy="3291840"/>
        </p:xfrm>
        <a:graphic>
          <a:graphicData uri="http://schemas.openxmlformats.org/drawingml/2006/table">
            <a:tbl>
              <a:tblPr/>
              <a:tblGrid>
                <a:gridCol w="1418555"/>
                <a:gridCol w="1418555"/>
                <a:gridCol w="1418555"/>
                <a:gridCol w="1418555"/>
                <a:gridCol w="1418555"/>
                <a:gridCol w="1418555"/>
                <a:gridCol w="1418555"/>
              </a:tblGrid>
              <a:tr h="0">
                <a:tc rowSpan="2">
                  <a:txBody>
                    <a:bodyPr vert="horz" wrap="square"/>
                    <a:lstStyle/>
                    <a:p>
                      <a:pPr algn="ctr">
                        <a:lnSpc>
                          <a:spcPct val="150000"/>
                        </a:lnSpc>
                        <a:spcAft>
                          <a:spcPct val="0"/>
                        </a:spcAft>
                      </a:pPr>
                      <a:r>
                        <a:rPr lang="zh-CN" sz="2400" kern="100" smtClean="0">
                          <a:solidFill>
                            <a:srgbClr val="000000"/>
                          </a:solidFill>
                          <a:latin typeface="+mn-ea"/>
                          <a:ea typeface="+mn-ea"/>
                          <a:cs typeface="Times New Roman" panose="02020603050405020304"/>
                        </a:rPr>
                        <a:t>透镜焦距</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rowSpan="2">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次数</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rowSpan="2">
                  <a:txBody>
                    <a:bodyPr vert="horz" wrap="square"/>
                    <a:lstStyle/>
                    <a:p>
                      <a:pPr algn="ctr">
                        <a:lnSpc>
                          <a:spcPct val="150000"/>
                        </a:lnSpc>
                        <a:spcAft>
                          <a:spcPct val="0"/>
                        </a:spcAft>
                      </a:pPr>
                      <a:r>
                        <a:rPr lang="zh-CN" sz="2400" kern="100" smtClean="0">
                          <a:solidFill>
                            <a:srgbClr val="000000"/>
                          </a:solidFill>
                          <a:latin typeface="+mn-ea"/>
                          <a:ea typeface="+mn-ea"/>
                          <a:cs typeface="Times New Roman" panose="02020603050405020304"/>
                        </a:rPr>
                        <a:t>物距</a:t>
                      </a:r>
                      <a:r>
                        <a:rPr lang="en-US" sz="2400" i="1" kern="100" smtClean="0">
                          <a:solidFill>
                            <a:srgbClr val="000000"/>
                          </a:solidFill>
                          <a:latin typeface="+mn-ea"/>
                          <a:ea typeface="+mn-ea"/>
                          <a:cs typeface="Times New Roman" panose="02020603050405020304"/>
                        </a:rPr>
                        <a:t>u/</a:t>
                      </a:r>
                      <a:r>
                        <a:rPr lang="en-US" sz="2400" kern="100" smtClean="0">
                          <a:solidFill>
                            <a:srgbClr val="000000"/>
                          </a:solidFill>
                          <a:latin typeface="+mn-ea"/>
                          <a:ea typeface="+mn-ea"/>
                          <a:cs typeface="Times New Roman" panose="02020603050405020304"/>
                        </a:rPr>
                        <a:t>cm</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rowSpan="2">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像</a:t>
                      </a:r>
                      <a:r>
                        <a:rPr lang="zh-CN" sz="2400" kern="100" smtClean="0">
                          <a:solidFill>
                            <a:srgbClr val="000000"/>
                          </a:solidFill>
                          <a:latin typeface="+mn-ea"/>
                          <a:ea typeface="+mn-ea"/>
                          <a:cs typeface="Times New Roman" panose="02020603050405020304"/>
                        </a:rPr>
                        <a:t>距</a:t>
                      </a:r>
                      <a:r>
                        <a:rPr lang="en-US" sz="2400" i="1" kern="100" smtClean="0">
                          <a:solidFill>
                            <a:srgbClr val="000000"/>
                          </a:solidFill>
                          <a:latin typeface="+mn-ea"/>
                          <a:ea typeface="+mn-ea"/>
                          <a:cs typeface="Times New Roman" panose="02020603050405020304"/>
                        </a:rPr>
                        <a:t>v/</a:t>
                      </a:r>
                      <a:r>
                        <a:rPr lang="en-US" sz="2400" kern="100" smtClean="0">
                          <a:solidFill>
                            <a:srgbClr val="000000"/>
                          </a:solidFill>
                          <a:latin typeface="+mn-ea"/>
                          <a:ea typeface="+mn-ea"/>
                          <a:cs typeface="Times New Roman" panose="02020603050405020304"/>
                        </a:rPr>
                        <a:t>cm</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gridSpan="3">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像的性质</a:t>
                      </a:r>
                      <a:endParaRPr lang="zh-CN" sz="2400" kern="100">
                        <a:solidFill>
                          <a:srgbClr val="000000"/>
                        </a:solidFill>
                        <a:latin typeface="+mn-ea"/>
                        <a:ea typeface="+mn-ea"/>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hMerge="1">
                  <a:txBody>
                    <a:bodyPr vert="horz" wrap="square"/>
                    <a:lstStyle/>
                    <a:p/>
                  </a:txBody>
                  <a:tcPr/>
                </a:tc>
                <a:tc hMerge="1">
                  <a:txBody>
                    <a:bodyPr vert="horz" wrap="square"/>
                    <a:lstStyle/>
                    <a:p/>
                  </a:txBody>
                  <a:tcPr/>
                </a:tc>
              </a:tr>
              <a:tr h="0">
                <a:tc vMerge="1">
                  <a:txBody>
                    <a:bodyPr vert="horz" wrap="square"/>
                    <a:lstStyle/>
                    <a:p/>
                  </a:txBody>
                  <a:tcPr/>
                </a:tc>
                <a:tc vMerge="1">
                  <a:txBody>
                    <a:bodyPr vert="horz" wrap="square"/>
                    <a:lstStyle/>
                    <a:p/>
                  </a:txBody>
                  <a:tcPr/>
                </a:tc>
                <a:tc vMerge="1">
                  <a:txBody>
                    <a:bodyPr vert="horz" wrap="square"/>
                    <a:lstStyle/>
                    <a:p/>
                  </a:txBody>
                  <a:tcPr/>
                </a:tc>
                <a:tc vMerge="1">
                  <a:txBody>
                    <a:bodyPr vert="horz" wrap="square"/>
                    <a:lstStyle/>
                    <a:p/>
                  </a:txBody>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虚实</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大小</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正倒</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rowSpan="4">
                  <a:txBody>
                    <a:bodyPr vert="horz" wrap="square"/>
                    <a:lstStyle/>
                    <a:p>
                      <a:pPr algn="ctr">
                        <a:lnSpc>
                          <a:spcPct val="150000"/>
                        </a:lnSpc>
                        <a:spcAft>
                          <a:spcPct val="0"/>
                        </a:spcAft>
                      </a:pPr>
                      <a:endParaRPr lang="en-US"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1</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vMerge="1">
                  <a:txBody>
                    <a:bodyPr vert="horz" wrap="square"/>
                    <a:lstStyle/>
                    <a:p/>
                  </a:txBody>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2</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vMerge="1">
                  <a:txBody>
                    <a:bodyPr vert="horz" wrap="square"/>
                    <a:lstStyle/>
                    <a:p/>
                  </a:txBody>
                  <a:tcPr/>
                </a:tc>
                <a:tc>
                  <a:txBody>
                    <a:bodyPr vert="horz" wrap="square"/>
                    <a:lstStyle/>
                    <a:p>
                      <a:pPr algn="ctr">
                        <a:lnSpc>
                          <a:spcPct val="150000"/>
                        </a:lnSpc>
                        <a:spcAft>
                          <a:spcPct val="0"/>
                        </a:spcAft>
                      </a:pPr>
                      <a:r>
                        <a:rPr lang="en-US" sz="2400" kern="100">
                          <a:solidFill>
                            <a:srgbClr val="000000"/>
                          </a:solidFill>
                          <a:latin typeface="+mn-ea"/>
                          <a:ea typeface="+mn-ea"/>
                          <a:cs typeface="Times New Roman" panose="02020603050405020304"/>
                        </a:rPr>
                        <a:t>3</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vMerge="1">
                  <a:txBody>
                    <a:bodyPr vert="horz" wrap="square"/>
                    <a:lstStyle/>
                    <a:p/>
                  </a:txBody>
                  <a:tcPr/>
                </a:tc>
                <a:tc>
                  <a:txBody>
                    <a:bodyPr vert="horz" wrap="square"/>
                    <a:lstStyle/>
                    <a:p>
                      <a:pPr algn="ctr">
                        <a:lnSpc>
                          <a:spcPct val="150000"/>
                        </a:lnSpc>
                        <a:spcAft>
                          <a:spcPct val="0"/>
                        </a:spcAft>
                      </a:pPr>
                      <a:r>
                        <a:rPr lang="zh-CN" sz="2400" kern="100">
                          <a:solidFill>
                            <a:srgbClr val="000000"/>
                          </a:solidFill>
                          <a:latin typeface="+mn-ea"/>
                          <a:ea typeface="+mn-ea"/>
                          <a:cs typeface="Times New Roman" panose="02020603050405020304"/>
                        </a:rPr>
                        <a:t>…</a:t>
                      </a:r>
                      <a:endParaRPr lang="zh-CN"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mn-ea"/>
                        <a:ea typeface="+mn-ea"/>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spTree>
  </p:cSld>
  <p:clrMapOvr>
    <a:masterClrMapping/>
  </p:clrMapOvr>
  <p:transition>
    <p:fade/>
  </p:transition>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951670" y="786588"/>
            <a:ext cx="10715700" cy="3416320"/>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altLang="zh-CN" sz="2400" b="1" smtClean="0"/>
              <a:t>【</a:t>
            </a:r>
            <a:r>
              <a:rPr lang="zh-CN" altLang="en-US" sz="2400" b="1" smtClean="0"/>
              <a:t>实验结论</a:t>
            </a:r>
            <a:r>
              <a:rPr lang="en-US" altLang="zh-CN" sz="2400" b="1" smtClean="0"/>
              <a:t>】</a:t>
            </a:r>
            <a:endParaRPr lang="en-US" altLang="zh-CN" sz="2400" b="1" smtClean="0"/>
          </a:p>
          <a:p>
            <a:pPr>
              <a:lnSpc>
                <a:spcPct val="150000"/>
              </a:lnSpc>
            </a:pPr>
            <a:r>
              <a:rPr lang="en-US" sz="2400" b="1" smtClean="0"/>
              <a:t>9.</a:t>
            </a:r>
            <a:r>
              <a:rPr lang="zh-CN" altLang="en-US" sz="2400" smtClean="0"/>
              <a:t>凸透镜成像规律及应用</a:t>
            </a:r>
            <a:r>
              <a:rPr lang="en-US" sz="2400" smtClean="0"/>
              <a:t>(</a:t>
            </a:r>
            <a:r>
              <a:rPr lang="zh-CN" altLang="en-US" sz="2400" smtClean="0"/>
              <a:t>见考点二</a:t>
            </a:r>
            <a:r>
              <a:rPr lang="en-US" sz="2400" smtClean="0"/>
              <a:t>)</a:t>
            </a:r>
            <a:r>
              <a:rPr lang="zh-CN" altLang="en-US" sz="2400" smtClean="0"/>
              <a:t>。</a:t>
            </a:r>
            <a:endParaRPr lang="zh-CN" altLang="en-US" sz="2400" smtClean="0"/>
          </a:p>
          <a:p>
            <a:pPr>
              <a:lnSpc>
                <a:spcPct val="150000"/>
              </a:lnSpc>
            </a:pPr>
            <a:r>
              <a:rPr lang="en-US" sz="2400" b="1" smtClean="0"/>
              <a:t>10.</a:t>
            </a:r>
            <a:r>
              <a:rPr lang="zh-CN" altLang="en-US" sz="2400" smtClean="0"/>
              <a:t>凸透镜成像动态规律</a:t>
            </a:r>
            <a:r>
              <a:rPr lang="en-US" sz="2400" smtClean="0"/>
              <a:t>:①</a:t>
            </a:r>
            <a:r>
              <a:rPr lang="zh-CN" altLang="en-US" sz="2400" smtClean="0"/>
              <a:t>物体放在焦点之外</a:t>
            </a:r>
            <a:r>
              <a:rPr lang="en-US" sz="2400" smtClean="0"/>
              <a:t>,</a:t>
            </a:r>
            <a:r>
              <a:rPr lang="zh-CN" altLang="en-US" sz="2400" smtClean="0"/>
              <a:t>在凸透镜另一侧成倒立的实像</a:t>
            </a:r>
            <a:r>
              <a:rPr lang="en-US" sz="2400" smtClean="0"/>
              <a:t>,</a:t>
            </a:r>
            <a:r>
              <a:rPr lang="zh-CN" altLang="en-US" sz="2400" smtClean="0"/>
              <a:t>实像有</a:t>
            </a:r>
            <a:r>
              <a:rPr lang="zh-CN" altLang="en-US" sz="2400" u="sng" smtClean="0"/>
              <a:t>缩小、等大、放大三种</a:t>
            </a:r>
            <a:r>
              <a:rPr lang="zh-CN" altLang="en-US" sz="2400" smtClean="0"/>
              <a:t>。物距越小</a:t>
            </a:r>
            <a:r>
              <a:rPr lang="en-US" sz="2400" smtClean="0"/>
              <a:t>,</a:t>
            </a:r>
            <a:r>
              <a:rPr lang="zh-CN" altLang="en-US" sz="2400" smtClean="0"/>
              <a:t>像距</a:t>
            </a:r>
            <a:r>
              <a:rPr lang="zh-CN" altLang="en-US" sz="2400" u="sng" smtClean="0"/>
              <a:t>越大</a:t>
            </a:r>
            <a:r>
              <a:rPr lang="en-US" sz="2400" smtClean="0"/>
              <a:t>,</a:t>
            </a:r>
            <a:r>
              <a:rPr lang="zh-CN" altLang="en-US" sz="2400" smtClean="0"/>
              <a:t>实像</a:t>
            </a:r>
            <a:r>
              <a:rPr lang="zh-CN" altLang="en-US" sz="2400" u="sng" smtClean="0"/>
              <a:t>越大</a:t>
            </a:r>
            <a:r>
              <a:rPr lang="en-US" sz="2400" smtClean="0"/>
              <a:t>(</a:t>
            </a:r>
            <a:r>
              <a:rPr lang="zh-CN" altLang="en-US" sz="2400" smtClean="0"/>
              <a:t>物像移动具有一致性</a:t>
            </a:r>
            <a:r>
              <a:rPr lang="en-US" sz="2400" smtClean="0"/>
              <a:t>)</a:t>
            </a:r>
            <a:r>
              <a:rPr lang="zh-CN" altLang="en-US" sz="2400" smtClean="0"/>
              <a:t>。</a:t>
            </a:r>
            <a:r>
              <a:rPr lang="en-US" sz="2400" smtClean="0"/>
              <a:t>②</a:t>
            </a:r>
            <a:r>
              <a:rPr lang="zh-CN" altLang="en-US" sz="2400" smtClean="0"/>
              <a:t>物体放在焦点之内</a:t>
            </a:r>
            <a:r>
              <a:rPr lang="en-US" sz="2400" smtClean="0"/>
              <a:t>,</a:t>
            </a:r>
            <a:r>
              <a:rPr lang="zh-CN" altLang="en-US" sz="2400" smtClean="0"/>
              <a:t>在凸透镜同一侧成正立、放大的虚像。物距越小</a:t>
            </a:r>
            <a:r>
              <a:rPr lang="en-US" sz="2400" smtClean="0"/>
              <a:t>,</a:t>
            </a:r>
            <a:r>
              <a:rPr lang="zh-CN" altLang="en-US" sz="2400" smtClean="0"/>
              <a:t>像距</a:t>
            </a:r>
            <a:r>
              <a:rPr lang="zh-CN" altLang="en-US" sz="2400" u="sng" smtClean="0"/>
              <a:t>越小</a:t>
            </a:r>
            <a:r>
              <a:rPr lang="en-US" sz="2400" smtClean="0"/>
              <a:t>,</a:t>
            </a:r>
            <a:r>
              <a:rPr lang="zh-CN" altLang="en-US" sz="2400" smtClean="0"/>
              <a:t>虚像</a:t>
            </a:r>
            <a:r>
              <a:rPr lang="zh-CN" altLang="en-US" sz="2400" u="sng" smtClean="0"/>
              <a:t>越小</a:t>
            </a:r>
            <a:r>
              <a:rPr lang="zh-CN" altLang="en-US" sz="2400" smtClean="0"/>
              <a:t>。</a:t>
            </a:r>
            <a:endParaRPr lang="zh-CN" altLang="en-US" sz="2400"/>
          </a:p>
        </p:txBody>
      </p:sp>
    </p:spTree>
  </p:cSld>
  <p:clrMapOvr>
    <a:masterClrMapping/>
  </p:clrMapOvr>
  <p:transition>
    <p:fade/>
  </p:transition>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951670" y="786588"/>
            <a:ext cx="10715700" cy="3970318"/>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altLang="zh-CN" sz="2400" b="1" smtClean="0"/>
              <a:t>【</a:t>
            </a:r>
            <a:r>
              <a:rPr lang="zh-CN" altLang="en-US" sz="2400" b="1" smtClean="0"/>
              <a:t>交流、反思与改进</a:t>
            </a:r>
            <a:r>
              <a:rPr lang="en-US" altLang="zh-CN" sz="2400" b="1" smtClean="0"/>
              <a:t>】</a:t>
            </a:r>
            <a:endParaRPr lang="en-US" altLang="zh-CN" sz="2400" b="1" smtClean="0"/>
          </a:p>
          <a:p>
            <a:pPr>
              <a:lnSpc>
                <a:spcPct val="150000"/>
              </a:lnSpc>
            </a:pPr>
            <a:r>
              <a:rPr lang="en-US" sz="2400" b="1" smtClean="0"/>
              <a:t>11.</a:t>
            </a:r>
            <a:r>
              <a:rPr lang="zh-CN" altLang="en-US" sz="2400" smtClean="0"/>
              <a:t>实验时光屏上</a:t>
            </a:r>
            <a:r>
              <a:rPr lang="zh-CN" altLang="en-US" sz="2400" u="sng" smtClean="0"/>
              <a:t>找不到像</a:t>
            </a:r>
            <a:r>
              <a:rPr lang="zh-CN" altLang="en-US" sz="2400" smtClean="0"/>
              <a:t>的原因可能是</a:t>
            </a:r>
            <a:r>
              <a:rPr lang="en-US" sz="2400" smtClean="0"/>
              <a:t>:①</a:t>
            </a:r>
            <a:r>
              <a:rPr lang="zh-CN" altLang="en-US" sz="2400" smtClean="0"/>
              <a:t>蜡烛在</a:t>
            </a:r>
            <a:r>
              <a:rPr lang="zh-CN" altLang="en-US" sz="2400" u="sng" smtClean="0"/>
              <a:t>焦点</a:t>
            </a:r>
            <a:r>
              <a:rPr lang="zh-CN" altLang="en-US" sz="2400" smtClean="0"/>
              <a:t>或</a:t>
            </a:r>
            <a:r>
              <a:rPr lang="zh-CN" altLang="en-US" sz="2400" u="sng" smtClean="0"/>
              <a:t>在一倍焦距内</a:t>
            </a:r>
            <a:r>
              <a:rPr lang="en-US" sz="2400" smtClean="0"/>
              <a:t>;②</a:t>
            </a:r>
            <a:r>
              <a:rPr lang="zh-CN" altLang="en-US" sz="2400" smtClean="0"/>
              <a:t>烛焰、凸透镜、光屏三者的中心不在</a:t>
            </a:r>
            <a:r>
              <a:rPr lang="zh-CN" altLang="en-US" sz="2400" u="sng" smtClean="0"/>
              <a:t>同一高度</a:t>
            </a:r>
            <a:r>
              <a:rPr lang="en-US" sz="2400" smtClean="0"/>
              <a:t>;③</a:t>
            </a:r>
            <a:r>
              <a:rPr lang="zh-CN" altLang="en-US" sz="2400" smtClean="0"/>
              <a:t>蜡烛太靠近焦点</a:t>
            </a:r>
            <a:r>
              <a:rPr lang="en-US" sz="2400" smtClean="0"/>
              <a:t>,</a:t>
            </a:r>
            <a:r>
              <a:rPr lang="zh-CN" altLang="en-US" sz="2400" smtClean="0"/>
              <a:t>像距太大</a:t>
            </a:r>
            <a:r>
              <a:rPr lang="en-US" sz="2400" smtClean="0"/>
              <a:t>,</a:t>
            </a:r>
            <a:r>
              <a:rPr lang="zh-CN" altLang="en-US" sz="2400" u="sng" smtClean="0"/>
              <a:t>光具座不够长</a:t>
            </a:r>
            <a:r>
              <a:rPr lang="zh-CN" altLang="en-US" sz="2400" smtClean="0"/>
              <a:t>。</a:t>
            </a:r>
            <a:endParaRPr lang="zh-CN" altLang="en-US" sz="2400" smtClean="0"/>
          </a:p>
          <a:p>
            <a:pPr>
              <a:lnSpc>
                <a:spcPct val="150000"/>
              </a:lnSpc>
            </a:pPr>
            <a:r>
              <a:rPr lang="en-US" sz="2400" b="1" smtClean="0"/>
              <a:t>12.</a:t>
            </a:r>
            <a:r>
              <a:rPr lang="zh-CN" altLang="en-US" sz="2400" smtClean="0"/>
              <a:t>在蜡烛和凸透镜之间加远</a:t>
            </a:r>
            <a:r>
              <a:rPr lang="en-US" sz="2400" smtClean="0"/>
              <a:t>(</a:t>
            </a:r>
            <a:r>
              <a:rPr lang="zh-CN" altLang="en-US" sz="2400" smtClean="0"/>
              <a:t>或近</a:t>
            </a:r>
            <a:r>
              <a:rPr lang="en-US" sz="2400" smtClean="0"/>
              <a:t>)</a:t>
            </a:r>
            <a:r>
              <a:rPr lang="zh-CN" altLang="en-US" sz="2400" smtClean="0"/>
              <a:t>视眼镜</a:t>
            </a:r>
            <a:r>
              <a:rPr lang="en-US" sz="2400" smtClean="0"/>
              <a:t>(</a:t>
            </a:r>
            <a:r>
              <a:rPr lang="zh-CN" altLang="en-US" sz="2400" smtClean="0"/>
              <a:t>凸透镜和蜡烛位置不变</a:t>
            </a:r>
            <a:r>
              <a:rPr lang="en-US" sz="2400" smtClean="0"/>
              <a:t>):①</a:t>
            </a:r>
            <a:r>
              <a:rPr lang="zh-CN" altLang="en-US" sz="2400" smtClean="0"/>
              <a:t>加远视眼镜</a:t>
            </a:r>
            <a:r>
              <a:rPr lang="en-US" sz="2400" smtClean="0"/>
              <a:t>:</a:t>
            </a:r>
            <a:r>
              <a:rPr lang="zh-CN" altLang="en-US" sz="2400" smtClean="0"/>
              <a:t>凸透镜对光有</a:t>
            </a:r>
            <a:r>
              <a:rPr lang="zh-CN" altLang="en-US" sz="2400" u="sng" smtClean="0"/>
              <a:t>会聚</a:t>
            </a:r>
            <a:r>
              <a:rPr lang="zh-CN" altLang="en-US" sz="2400" smtClean="0"/>
              <a:t>作用</a:t>
            </a:r>
            <a:r>
              <a:rPr lang="en-US" sz="2400" smtClean="0"/>
              <a:t>,</a:t>
            </a:r>
            <a:r>
              <a:rPr lang="zh-CN" altLang="en-US" sz="2400" smtClean="0"/>
              <a:t>成像</a:t>
            </a:r>
            <a:r>
              <a:rPr lang="zh-CN" altLang="en-US" sz="2400" u="sng" smtClean="0"/>
              <a:t>靠前</a:t>
            </a:r>
            <a:r>
              <a:rPr lang="en-US" sz="2400" smtClean="0"/>
              <a:t>,</a:t>
            </a:r>
            <a:r>
              <a:rPr lang="zh-CN" altLang="en-US" sz="2400" smtClean="0"/>
              <a:t>将光屏</a:t>
            </a:r>
            <a:r>
              <a:rPr lang="zh-CN" altLang="en-US" sz="2400" u="sng" smtClean="0"/>
              <a:t>靠近</a:t>
            </a:r>
            <a:r>
              <a:rPr lang="zh-CN" altLang="en-US" sz="2400" smtClean="0"/>
              <a:t>凸透镜</a:t>
            </a:r>
            <a:r>
              <a:rPr lang="en-US" sz="2400" smtClean="0"/>
              <a:t>;②</a:t>
            </a:r>
            <a:r>
              <a:rPr lang="zh-CN" altLang="en-US" sz="2400" smtClean="0"/>
              <a:t>加近视眼镜</a:t>
            </a:r>
            <a:r>
              <a:rPr lang="en-US" sz="2400" smtClean="0"/>
              <a:t>:</a:t>
            </a:r>
            <a:r>
              <a:rPr lang="zh-CN" altLang="en-US" sz="2400" smtClean="0"/>
              <a:t>凹透镜对光有</a:t>
            </a:r>
            <a:r>
              <a:rPr lang="zh-CN" altLang="en-US" sz="2400" u="sng" smtClean="0"/>
              <a:t>发散</a:t>
            </a:r>
            <a:r>
              <a:rPr lang="zh-CN" altLang="en-US" sz="2400" smtClean="0"/>
              <a:t>作用</a:t>
            </a:r>
            <a:r>
              <a:rPr lang="en-US" sz="2400" smtClean="0"/>
              <a:t>,</a:t>
            </a:r>
            <a:r>
              <a:rPr lang="zh-CN" altLang="en-US" sz="2400" smtClean="0"/>
              <a:t>成像</a:t>
            </a:r>
            <a:r>
              <a:rPr lang="zh-CN" altLang="en-US" sz="2400" u="sng" smtClean="0"/>
              <a:t>靠后</a:t>
            </a:r>
            <a:r>
              <a:rPr lang="en-US" sz="2400" smtClean="0"/>
              <a:t>,</a:t>
            </a:r>
            <a:r>
              <a:rPr lang="zh-CN" altLang="en-US" sz="2400" smtClean="0"/>
              <a:t>将光屏</a:t>
            </a:r>
            <a:r>
              <a:rPr lang="zh-CN" altLang="en-US" sz="2400" u="sng" smtClean="0"/>
              <a:t>远离</a:t>
            </a:r>
            <a:r>
              <a:rPr lang="zh-CN" altLang="en-US" sz="2400" smtClean="0"/>
              <a:t>凸透镜。</a:t>
            </a:r>
            <a:endParaRPr lang="zh-CN" altLang="en-US" sz="2400"/>
          </a:p>
        </p:txBody>
      </p:sp>
    </p:spTree>
  </p:cSld>
  <p:clrMapOvr>
    <a:masterClrMapping/>
  </p:clrMapOvr>
  <p:transition>
    <p:fade/>
  </p:transition>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951670" y="786588"/>
            <a:ext cx="10715700" cy="286232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13.</a:t>
            </a:r>
            <a:r>
              <a:rPr lang="zh-CN" altLang="en-US" sz="2400" smtClean="0"/>
              <a:t>换用焦距不同的凸透镜进行实验</a:t>
            </a:r>
            <a:r>
              <a:rPr lang="en-US" sz="2400" smtClean="0"/>
              <a:t>,</a:t>
            </a:r>
            <a:r>
              <a:rPr lang="zh-CN" altLang="en-US" sz="2400" smtClean="0"/>
              <a:t>保持物体距凸透镜的距离不变</a:t>
            </a:r>
            <a:r>
              <a:rPr lang="en-US" sz="2400" smtClean="0"/>
              <a:t>,</a:t>
            </a:r>
            <a:r>
              <a:rPr lang="zh-CN" altLang="en-US" sz="2400" smtClean="0"/>
              <a:t>若凸透镜</a:t>
            </a:r>
            <a:r>
              <a:rPr lang="zh-CN" altLang="en-US" sz="2400" u="sng" smtClean="0"/>
              <a:t>焦距变大</a:t>
            </a:r>
            <a:r>
              <a:rPr lang="en-US" sz="2400" smtClean="0"/>
              <a:t>,</a:t>
            </a:r>
            <a:r>
              <a:rPr lang="zh-CN" altLang="en-US" sz="2400" smtClean="0"/>
              <a:t>成像</a:t>
            </a:r>
            <a:r>
              <a:rPr lang="zh-CN" altLang="en-US" sz="2400" u="sng" smtClean="0"/>
              <a:t>靠后</a:t>
            </a:r>
            <a:r>
              <a:rPr lang="en-US" sz="2400" smtClean="0"/>
              <a:t>,</a:t>
            </a:r>
            <a:r>
              <a:rPr lang="zh-CN" altLang="en-US" sz="2400" smtClean="0"/>
              <a:t>则应将光屏向</a:t>
            </a:r>
            <a:r>
              <a:rPr lang="zh-CN" altLang="en-US" sz="2400" u="sng" smtClean="0"/>
              <a:t>远离</a:t>
            </a:r>
            <a:r>
              <a:rPr lang="zh-CN" altLang="en-US" sz="2400" smtClean="0"/>
              <a:t>透镜的方向移动</a:t>
            </a:r>
            <a:r>
              <a:rPr lang="en-US" sz="2400" smtClean="0"/>
              <a:t>,</a:t>
            </a:r>
            <a:r>
              <a:rPr lang="zh-CN" altLang="en-US" sz="2400" smtClean="0"/>
              <a:t>才能得到清晰的像。</a:t>
            </a:r>
            <a:endParaRPr lang="zh-CN" altLang="en-US" sz="2400" smtClean="0"/>
          </a:p>
          <a:p>
            <a:pPr>
              <a:lnSpc>
                <a:spcPct val="150000"/>
              </a:lnSpc>
            </a:pPr>
            <a:r>
              <a:rPr lang="en-US" sz="2400" b="1" smtClean="0"/>
              <a:t>14.</a:t>
            </a:r>
            <a:r>
              <a:rPr lang="zh-CN" altLang="en-US" sz="2400" smtClean="0"/>
              <a:t>实验改进</a:t>
            </a:r>
            <a:r>
              <a:rPr lang="en-US" sz="2400" smtClean="0"/>
              <a:t>:</a:t>
            </a:r>
            <a:r>
              <a:rPr lang="zh-CN" altLang="en-US" sz="2400" smtClean="0"/>
              <a:t>用发光二极管代替蜡烛的好处</a:t>
            </a:r>
            <a:r>
              <a:rPr lang="en-US" sz="2400" smtClean="0"/>
              <a:t>:</a:t>
            </a:r>
            <a:r>
              <a:rPr lang="zh-CN" altLang="en-US" sz="2400" smtClean="0"/>
              <a:t>可增加物体的亮度</a:t>
            </a:r>
            <a:r>
              <a:rPr lang="en-US" sz="2400" smtClean="0"/>
              <a:t>,</a:t>
            </a:r>
            <a:r>
              <a:rPr lang="zh-CN" altLang="en-US" sz="2400" smtClean="0"/>
              <a:t>使成像</a:t>
            </a:r>
            <a:r>
              <a:rPr lang="zh-CN" altLang="en-US" sz="2400" u="sng" smtClean="0"/>
              <a:t>更清晰</a:t>
            </a:r>
            <a:r>
              <a:rPr lang="en-US" sz="2400" smtClean="0"/>
              <a:t>;</a:t>
            </a:r>
            <a:r>
              <a:rPr lang="zh-CN" altLang="en-US" sz="2400" smtClean="0"/>
              <a:t>所成的像</a:t>
            </a:r>
            <a:r>
              <a:rPr lang="zh-CN" altLang="en-US" sz="2400" u="sng" smtClean="0"/>
              <a:t>不会晃动</a:t>
            </a:r>
            <a:r>
              <a:rPr lang="en-US" sz="2400" smtClean="0"/>
              <a:t>;</a:t>
            </a:r>
            <a:r>
              <a:rPr lang="zh-CN" altLang="en-US" sz="2400" smtClean="0"/>
              <a:t>便于分析像的性质</a:t>
            </a:r>
            <a:r>
              <a:rPr lang="en-US" sz="2400" smtClean="0"/>
              <a:t>,</a:t>
            </a:r>
            <a:r>
              <a:rPr lang="zh-CN" altLang="en-US" sz="2400" smtClean="0"/>
              <a:t>如倒正、大小</a:t>
            </a:r>
            <a:r>
              <a:rPr lang="en-US" sz="2400" smtClean="0"/>
              <a:t>;</a:t>
            </a:r>
            <a:r>
              <a:rPr lang="zh-CN" altLang="en-US" sz="2400" smtClean="0"/>
              <a:t>发光二极管安全、环保</a:t>
            </a:r>
            <a:r>
              <a:rPr lang="en-US" sz="2400" smtClean="0"/>
              <a:t>;</a:t>
            </a:r>
            <a:r>
              <a:rPr lang="zh-CN" altLang="en-US" sz="2400" smtClean="0"/>
              <a:t>高度不会变化</a:t>
            </a:r>
            <a:r>
              <a:rPr lang="en-US" sz="2400" smtClean="0"/>
              <a:t>,</a:t>
            </a:r>
            <a:r>
              <a:rPr lang="zh-CN" altLang="en-US" sz="2400" smtClean="0"/>
              <a:t>光屏高度不用调节等。</a:t>
            </a:r>
            <a:endParaRPr lang="zh-CN" altLang="en-US" sz="2400"/>
          </a:p>
        </p:txBody>
      </p:sp>
    </p:spTree>
  </p:cSld>
  <p:clrMapOvr>
    <a:masterClrMapping/>
  </p:clrMapOvr>
  <p:transition>
    <p:fade/>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1"/>
          <p:cNvSpPr txBox="1"/>
          <p:nvPr/>
        </p:nvSpPr>
        <p:spPr>
          <a:xfrm>
            <a:off x="951670" y="775622"/>
            <a:ext cx="10787138" cy="581057"/>
          </a:xfrm>
          <a:prstGeom prst="rect">
            <a:avLst/>
          </a:prstGeom>
          <a:noFill/>
        </p:spPr>
        <p:txBody>
          <a:bodyPr wrap="square" rtlCol="0">
            <a:spAutoFit/>
          </a:bodyPr>
          <a:lstStyle/>
          <a:p>
            <a:pPr>
              <a:lnSpc>
                <a:spcPct val="150000"/>
              </a:lnSpc>
            </a:pPr>
            <a:r>
              <a:rPr lang="en-US" b="1" smtClean="0"/>
              <a:t>3.</a:t>
            </a:r>
            <a:r>
              <a:rPr lang="zh-CN" altLang="en-US" b="1" smtClean="0"/>
              <a:t>三条特殊光线</a:t>
            </a:r>
            <a:r>
              <a:rPr lang="en-US" b="1" smtClean="0"/>
              <a:t>(</a:t>
            </a:r>
            <a:r>
              <a:rPr lang="zh-CN" altLang="en-US" b="1" smtClean="0"/>
              <a:t>请完成下列光路图</a:t>
            </a:r>
            <a:r>
              <a:rPr lang="en-US" b="1" smtClean="0"/>
              <a:t>)</a:t>
            </a:r>
            <a:endParaRPr lang="zh-CN" altLang="en-US" b="1"/>
          </a:p>
        </p:txBody>
      </p:sp>
      <p:graphicFrame>
        <p:nvGraphicFramePr>
          <p:cNvPr id="3" name="表格 2"/>
          <p:cNvGraphicFramePr>
            <a:graphicFrameLocks noGrp="1"/>
          </p:cNvGraphicFramePr>
          <p:nvPr/>
        </p:nvGraphicFramePr>
        <p:xfrm>
          <a:off x="951670" y="1429530"/>
          <a:ext cx="10787139" cy="4389120"/>
        </p:xfrm>
        <a:graphic>
          <a:graphicData uri="http://schemas.openxmlformats.org/drawingml/2006/table">
            <a:tbl>
              <a:tblPr/>
              <a:tblGrid>
                <a:gridCol w="3595713"/>
                <a:gridCol w="3905277"/>
                <a:gridCol w="3286149"/>
              </a:tblGrid>
              <a:tr h="0">
                <a:tc>
                  <a:txBody>
                    <a:bodyPr vert="horz" wrap="square"/>
                    <a:lstStyle/>
                    <a:p>
                      <a:pPr algn="ctr">
                        <a:lnSpc>
                          <a:spcPct val="150000"/>
                        </a:lnSpc>
                        <a:spcAft>
                          <a:spcPct val="0"/>
                        </a:spcAft>
                      </a:pPr>
                      <a:endParaRPr lang="en-US" sz="2400" kern="100" smtClean="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endParaRPr lang="en-US" sz="2400" kern="100" smtClean="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平行于主光轴</a:t>
                      </a:r>
                      <a:r>
                        <a:rPr lang="en-US" sz="2400" kern="100" smtClean="0">
                          <a:solidFill>
                            <a:srgbClr val="000000"/>
                          </a:solidFill>
                          <a:latin typeface="NEU-BZ-S92"/>
                          <a:ea typeface="微软雅黑" panose="020b0503020204020204" pitchFamily="34" charset="-122"/>
                          <a:cs typeface="Times New Roman" panose="02020603050405020304"/>
                        </a:rPr>
                        <a:t>,</a:t>
                      </a:r>
                      <a:r>
                        <a:rPr lang="zh-CN" sz="2400" kern="100" smtClean="0">
                          <a:solidFill>
                            <a:srgbClr val="000000"/>
                          </a:solidFill>
                          <a:latin typeface="NEU-BZ-S92"/>
                          <a:ea typeface="微软雅黑" panose="020b0503020204020204" pitchFamily="34" charset="-122"/>
                          <a:cs typeface="Times New Roman" panose="02020603050405020304"/>
                        </a:rPr>
                        <a:t>过</a:t>
                      </a:r>
                      <a:r>
                        <a:rPr lang="zh-CN" sz="2400" kern="100">
                          <a:solidFill>
                            <a:srgbClr val="000000"/>
                          </a:solidFill>
                          <a:latin typeface="NEU-BZ-S92"/>
                          <a:ea typeface="微软雅黑" panose="020b0503020204020204" pitchFamily="34" charset="-122"/>
                          <a:cs typeface="Times New Roman" panose="02020603050405020304"/>
                        </a:rPr>
                        <a:t>焦点</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smtClean="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endParaRPr lang="en-US" sz="2400" kern="100" smtClean="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过焦点</a:t>
                      </a:r>
                      <a:r>
                        <a:rPr lang="en-US" sz="2400" kern="100" smtClean="0">
                          <a:solidFill>
                            <a:srgbClr val="000000"/>
                          </a:solidFill>
                          <a:latin typeface="NEU-BZ-S92"/>
                          <a:ea typeface="微软雅黑" panose="020b0503020204020204" pitchFamily="34" charset="-122"/>
                          <a:cs typeface="Times New Roman" panose="02020603050405020304"/>
                        </a:rPr>
                        <a:t>,</a:t>
                      </a:r>
                      <a:r>
                        <a:rPr lang="zh-CN" sz="2400" kern="100" smtClean="0">
                          <a:solidFill>
                            <a:srgbClr val="000000"/>
                          </a:solidFill>
                          <a:latin typeface="NEU-BZ-S92"/>
                          <a:ea typeface="微软雅黑" panose="020b0503020204020204" pitchFamily="34" charset="-122"/>
                          <a:cs typeface="Times New Roman" panose="02020603050405020304"/>
                        </a:rPr>
                        <a:t>平行</a:t>
                      </a:r>
                      <a:r>
                        <a:rPr lang="zh-CN" sz="2400" kern="100">
                          <a:solidFill>
                            <a:srgbClr val="000000"/>
                          </a:solidFill>
                          <a:latin typeface="NEU-BZ-S92"/>
                          <a:ea typeface="微软雅黑" panose="020b0503020204020204" pitchFamily="34" charset="-122"/>
                          <a:cs typeface="Times New Roman" panose="02020603050405020304"/>
                        </a:rPr>
                        <a:t>于主光轴</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smtClean="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endParaRPr lang="en-US" sz="2400" kern="100" smtClean="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过光心</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传播</a:t>
                      </a:r>
                      <a:r>
                        <a:rPr lang="zh-CN" sz="2400" kern="100" smtClean="0">
                          <a:solidFill>
                            <a:srgbClr val="000000"/>
                          </a:solidFill>
                          <a:latin typeface="NEU-BZ-S92"/>
                          <a:ea typeface="微软雅黑" panose="020b0503020204020204" pitchFamily="34" charset="-122"/>
                          <a:cs typeface="Times New Roman" panose="02020603050405020304"/>
                        </a:rPr>
                        <a:t>方向不变</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endParaRPr lang="en-US" sz="2400" kern="100" smtClean="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平行于主光轴</a:t>
                      </a:r>
                      <a:r>
                        <a:rPr lang="en-US" sz="2400" kern="100" smtClean="0">
                          <a:solidFill>
                            <a:srgbClr val="000000"/>
                          </a:solidFill>
                          <a:latin typeface="NEU-BZ-S92"/>
                          <a:ea typeface="微软雅黑" panose="020b0503020204020204" pitchFamily="34" charset="-122"/>
                          <a:cs typeface="Times New Roman" panose="02020603050405020304"/>
                        </a:rPr>
                        <a:t>,</a:t>
                      </a:r>
                      <a:endParaRPr lang="en-US" sz="2400" kern="100" smtClean="0">
                        <a:solidFill>
                          <a:srgbClr val="000000"/>
                        </a:solidFill>
                        <a:latin typeface="NEU-BZ-S92"/>
                        <a:ea typeface="微软雅黑" panose="020b0503020204020204" pitchFamily="34" charset="-122"/>
                        <a:cs typeface="Times New Roman" panose="02020603050405020304"/>
                      </a:endParaRPr>
                    </a:p>
                    <a:p>
                      <a:pPr algn="ctr">
                        <a:lnSpc>
                          <a:spcPct val="150000"/>
                        </a:lnSpc>
                        <a:spcAft>
                          <a:spcPct val="0"/>
                        </a:spcAft>
                      </a:pPr>
                      <a:r>
                        <a:rPr lang="zh-CN" sz="2400" kern="100" smtClean="0">
                          <a:solidFill>
                            <a:srgbClr val="000000"/>
                          </a:solidFill>
                          <a:latin typeface="NEU-BZ-S92"/>
                          <a:ea typeface="微软雅黑" panose="020b0503020204020204" pitchFamily="34" charset="-122"/>
                          <a:cs typeface="Times New Roman" panose="02020603050405020304"/>
                        </a:rPr>
                        <a:t>过</a:t>
                      </a:r>
                      <a:r>
                        <a:rPr lang="zh-CN" sz="2400" kern="100">
                          <a:solidFill>
                            <a:srgbClr val="000000"/>
                          </a:solidFill>
                          <a:latin typeface="NEU-BZ-S92"/>
                          <a:ea typeface="微软雅黑" panose="020b0503020204020204" pitchFamily="34" charset="-122"/>
                          <a:cs typeface="Times New Roman" panose="02020603050405020304"/>
                        </a:rPr>
                        <a:t>另侧虚焦点</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smtClean="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过另侧虚焦点</a:t>
                      </a:r>
                      <a:r>
                        <a:rPr lang="en-US" sz="2400" kern="100" smtClean="0">
                          <a:solidFill>
                            <a:srgbClr val="000000"/>
                          </a:solidFill>
                          <a:latin typeface="NEU-BZ-S92"/>
                          <a:ea typeface="微软雅黑" panose="020b0503020204020204" pitchFamily="34" charset="-122"/>
                          <a:cs typeface="Times New Roman" panose="02020603050405020304"/>
                        </a:rPr>
                        <a:t>,</a:t>
                      </a:r>
                      <a:r>
                        <a:rPr lang="zh-CN" sz="2400" kern="100" smtClean="0">
                          <a:solidFill>
                            <a:srgbClr val="000000"/>
                          </a:solidFill>
                          <a:latin typeface="NEU-BZ-S92"/>
                          <a:ea typeface="微软雅黑" panose="020b0503020204020204" pitchFamily="34" charset="-122"/>
                          <a:cs typeface="Times New Roman" panose="02020603050405020304"/>
                        </a:rPr>
                        <a:t>平行</a:t>
                      </a:r>
                      <a:r>
                        <a:rPr lang="zh-CN" sz="2400" kern="100">
                          <a:solidFill>
                            <a:srgbClr val="000000"/>
                          </a:solidFill>
                          <a:latin typeface="NEU-BZ-S92"/>
                          <a:ea typeface="微软雅黑" panose="020b0503020204020204" pitchFamily="34" charset="-122"/>
                          <a:cs typeface="Times New Roman" panose="02020603050405020304"/>
                        </a:rPr>
                        <a:t>于主光轴</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smtClean="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过光心</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传播</a:t>
                      </a:r>
                      <a:r>
                        <a:rPr lang="zh-CN" sz="2400" kern="100" smtClean="0">
                          <a:solidFill>
                            <a:srgbClr val="000000"/>
                          </a:solidFill>
                          <a:latin typeface="NEU-BZ-S92"/>
                          <a:ea typeface="微软雅黑" panose="020b0503020204020204" pitchFamily="34" charset="-122"/>
                          <a:cs typeface="Times New Roman" panose="02020603050405020304"/>
                        </a:rPr>
                        <a:t>方向不变</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pic>
        <p:nvPicPr>
          <p:cNvPr id="30726" name="20JX6.EPS"/>
          <p:cNvPicPr>
            <a:picLocks noChangeAspect="1" noChangeArrowheads="1"/>
          </p:cNvPicPr>
          <p:nvPr/>
        </p:nvPicPr>
        <p:blipFill>
          <a:blip r:embed="rId2"/>
          <a:stretch>
            <a:fillRect/>
          </a:stretch>
        </p:blipFill>
        <p:spPr bwMode="auto">
          <a:xfrm>
            <a:off x="2023240" y="1843254"/>
            <a:ext cx="1692392" cy="1086474"/>
          </a:xfrm>
          <a:prstGeom prst="rect">
            <a:avLst/>
          </a:prstGeom>
          <a:noFill/>
        </p:spPr>
      </p:pic>
      <p:pic>
        <p:nvPicPr>
          <p:cNvPr id="30725" name="20JX7.EPS"/>
          <p:cNvPicPr>
            <a:picLocks noChangeAspect="1" noChangeArrowheads="1"/>
          </p:cNvPicPr>
          <p:nvPr/>
        </p:nvPicPr>
        <p:blipFill>
          <a:blip r:embed="rId3"/>
          <a:stretch>
            <a:fillRect/>
          </a:stretch>
        </p:blipFill>
        <p:spPr bwMode="auto">
          <a:xfrm>
            <a:off x="5518169" y="1663968"/>
            <a:ext cx="2005797" cy="1337198"/>
          </a:xfrm>
          <a:prstGeom prst="rect">
            <a:avLst/>
          </a:prstGeom>
          <a:noFill/>
        </p:spPr>
      </p:pic>
      <p:pic>
        <p:nvPicPr>
          <p:cNvPr id="30724" name="20JX8.EPS"/>
          <p:cNvPicPr>
            <a:picLocks noChangeAspect="1" noChangeArrowheads="1"/>
          </p:cNvPicPr>
          <p:nvPr/>
        </p:nvPicPr>
        <p:blipFill>
          <a:blip r:embed="rId4"/>
          <a:stretch>
            <a:fillRect/>
          </a:stretch>
        </p:blipFill>
        <p:spPr bwMode="auto">
          <a:xfrm>
            <a:off x="9095602" y="1643844"/>
            <a:ext cx="1901329" cy="1378986"/>
          </a:xfrm>
          <a:prstGeom prst="rect">
            <a:avLst/>
          </a:prstGeom>
          <a:noFill/>
        </p:spPr>
      </p:pic>
      <p:pic>
        <p:nvPicPr>
          <p:cNvPr id="30723" name="20JX9.EPS"/>
          <p:cNvPicPr>
            <a:picLocks noChangeAspect="1" noChangeArrowheads="1"/>
          </p:cNvPicPr>
          <p:nvPr/>
        </p:nvPicPr>
        <p:blipFill>
          <a:blip r:embed="rId5"/>
          <a:stretch>
            <a:fillRect/>
          </a:stretch>
        </p:blipFill>
        <p:spPr bwMode="auto">
          <a:xfrm>
            <a:off x="1880364" y="3644108"/>
            <a:ext cx="1817755" cy="1086474"/>
          </a:xfrm>
          <a:prstGeom prst="rect">
            <a:avLst/>
          </a:prstGeom>
          <a:noFill/>
        </p:spPr>
      </p:pic>
      <p:pic>
        <p:nvPicPr>
          <p:cNvPr id="30722" name="20JX10.EPS"/>
          <p:cNvPicPr>
            <a:picLocks noChangeAspect="1" noChangeArrowheads="1"/>
          </p:cNvPicPr>
          <p:nvPr/>
        </p:nvPicPr>
        <p:blipFill>
          <a:blip r:embed="rId6"/>
          <a:stretch>
            <a:fillRect/>
          </a:stretch>
        </p:blipFill>
        <p:spPr bwMode="auto">
          <a:xfrm>
            <a:off x="5592987" y="3786984"/>
            <a:ext cx="1859541" cy="1128261"/>
          </a:xfrm>
          <a:prstGeom prst="rect">
            <a:avLst/>
          </a:prstGeom>
          <a:noFill/>
        </p:spPr>
      </p:pic>
      <p:pic>
        <p:nvPicPr>
          <p:cNvPr id="30721" name="20JX11.EPS"/>
          <p:cNvPicPr>
            <a:picLocks noChangeAspect="1" noChangeArrowheads="1"/>
          </p:cNvPicPr>
          <p:nvPr/>
        </p:nvPicPr>
        <p:blipFill>
          <a:blip r:embed="rId7"/>
          <a:stretch>
            <a:fillRect/>
          </a:stretch>
        </p:blipFill>
        <p:spPr bwMode="auto">
          <a:xfrm>
            <a:off x="9167040" y="3644108"/>
            <a:ext cx="1922223" cy="1358092"/>
          </a:xfrm>
          <a:prstGeom prst="rect">
            <a:avLst/>
          </a:prstGeom>
          <a:noFill/>
        </p:spPr>
      </p:pic>
    </p:spTree>
  </p:cSld>
  <p:clrMapOvr>
    <a:masterClrMapping/>
  </p:clrMapOvr>
  <p:transition>
    <p:fade/>
  </p:transition>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787138" cy="4524315"/>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400" b="1" smtClean="0"/>
              <a:t>例 </a:t>
            </a:r>
            <a:r>
              <a:rPr lang="en-US" altLang="zh-CN" sz="2400" b="1" smtClean="0">
                <a:solidFill>
                  <a:srgbClr val="18B48F"/>
                </a:solidFill>
              </a:rPr>
              <a:t>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江西节选</a:t>
            </a:r>
            <a:r>
              <a:rPr lang="en-US" sz="2400" smtClean="0">
                <a:solidFill>
                  <a:srgbClr val="18B48F"/>
                </a:solidFill>
              </a:rPr>
              <a:t>]</a:t>
            </a:r>
            <a:r>
              <a:rPr lang="zh-CN" altLang="en-US" sz="2400" smtClean="0"/>
              <a:t>科学探究是物理学科核心素养的重要内容</a:t>
            </a:r>
            <a:r>
              <a:rPr lang="en-US" sz="2400" smtClean="0"/>
              <a:t>,</a:t>
            </a:r>
            <a:r>
              <a:rPr lang="zh-CN" altLang="en-US" sz="2400" smtClean="0"/>
              <a:t>探究的形式可以是多种多样的。</a:t>
            </a:r>
            <a:endParaRPr lang="zh-CN" altLang="en-US" sz="2400" smtClean="0"/>
          </a:p>
          <a:p>
            <a:pPr>
              <a:lnSpc>
                <a:spcPct val="150000"/>
              </a:lnSpc>
            </a:pPr>
            <a:r>
              <a:rPr lang="zh-CN" altLang="en-US" sz="2400" smtClean="0"/>
              <a:t>探究凸透镜成像的规律</a:t>
            </a:r>
            <a:r>
              <a:rPr lang="en-US" sz="2400" smtClean="0"/>
              <a:t>:</a:t>
            </a:r>
            <a:endParaRPr lang="zh-CN" altLang="en-US" sz="2400" smtClean="0"/>
          </a:p>
          <a:p>
            <a:pPr>
              <a:lnSpc>
                <a:spcPct val="150000"/>
              </a:lnSpc>
            </a:pPr>
            <a:r>
              <a:rPr lang="en-US" sz="2400" smtClean="0"/>
              <a:t>(1)</a:t>
            </a:r>
            <a:r>
              <a:rPr lang="zh-CN" altLang="en-US" sz="2400" smtClean="0"/>
              <a:t>实验器材</a:t>
            </a:r>
            <a:r>
              <a:rPr lang="en-US" sz="2400" smtClean="0"/>
              <a:t>:</a:t>
            </a:r>
            <a:r>
              <a:rPr lang="zh-CN" altLang="en-US" sz="2400" smtClean="0"/>
              <a:t>刻度尺、凸透镜、</a:t>
            </a:r>
            <a:endParaRPr lang="en-US" altLang="zh-CN" sz="2400" smtClean="0"/>
          </a:p>
          <a:p>
            <a:pPr>
              <a:lnSpc>
                <a:spcPct val="150000"/>
              </a:lnSpc>
            </a:pPr>
            <a:r>
              <a:rPr lang="zh-CN" altLang="en-US" sz="2400" smtClean="0"/>
              <a:t>光屏、三个底座、蜡烛及火柴。</a:t>
            </a:r>
            <a:endParaRPr lang="zh-CN" altLang="en-US" sz="2400" smtClean="0"/>
          </a:p>
          <a:p>
            <a:pPr>
              <a:lnSpc>
                <a:spcPct val="150000"/>
              </a:lnSpc>
            </a:pPr>
            <a:r>
              <a:rPr lang="en-US" sz="2400" smtClean="0"/>
              <a:t>(2)</a:t>
            </a:r>
            <a:r>
              <a:rPr lang="zh-CN" altLang="en-US" sz="2400" smtClean="0"/>
              <a:t>如图</a:t>
            </a:r>
            <a:r>
              <a:rPr lang="en-US" sz="2400" smtClean="0"/>
              <a:t>3-14</a:t>
            </a:r>
            <a:r>
              <a:rPr lang="zh-CN" altLang="en-US" sz="2400" smtClean="0"/>
              <a:t>甲所示</a:t>
            </a:r>
            <a:r>
              <a:rPr lang="en-US" sz="2400" smtClean="0"/>
              <a:t>,</a:t>
            </a:r>
            <a:r>
              <a:rPr lang="zh-CN" altLang="en-US" sz="2400" smtClean="0"/>
              <a:t>为保证像能成在光屏中央</a:t>
            </a:r>
            <a:r>
              <a:rPr lang="en-US" sz="2400" smtClean="0"/>
              <a:t>,</a:t>
            </a:r>
            <a:r>
              <a:rPr lang="zh-CN" altLang="en-US" sz="2400" smtClean="0"/>
              <a:t>将装有底座的蜡烛、凸透镜、光屏从左到右摆放在水平桌面上</a:t>
            </a:r>
            <a:r>
              <a:rPr lang="en-US" sz="2400" smtClean="0"/>
              <a:t>,</a:t>
            </a:r>
            <a:r>
              <a:rPr lang="zh-CN" altLang="en-US" sz="2400" smtClean="0"/>
              <a:t>调整位置</a:t>
            </a:r>
            <a:r>
              <a:rPr lang="en-US" sz="2400" smtClean="0"/>
              <a:t>,</a:t>
            </a:r>
            <a:r>
              <a:rPr lang="zh-CN" altLang="en-US" sz="2400" smtClean="0"/>
              <a:t>使它们排列在</a:t>
            </a:r>
            <a:r>
              <a:rPr lang="zh-CN" altLang="en-US" sz="2400" i="1" u="sng" smtClean="0"/>
              <a:t>　        　　　</a:t>
            </a:r>
            <a:r>
              <a:rPr lang="zh-CN" altLang="en-US" sz="2400" smtClean="0"/>
              <a:t>上</a:t>
            </a:r>
            <a:r>
              <a:rPr lang="en-US" sz="2400" smtClean="0"/>
              <a:t>,</a:t>
            </a:r>
            <a:r>
              <a:rPr lang="zh-CN" altLang="en-US" sz="2400" smtClean="0"/>
              <a:t>再调节凸透镜和光屏的高度</a:t>
            </a:r>
            <a:r>
              <a:rPr lang="en-US" sz="2400" smtClean="0"/>
              <a:t>,</a:t>
            </a:r>
            <a:r>
              <a:rPr lang="zh-CN" altLang="en-US" sz="2400" smtClean="0"/>
              <a:t>使它们的中心跟烛焰的中心大致在同一高度。</a:t>
            </a:r>
            <a:r>
              <a:rPr lang="en-US" sz="2400" smtClean="0"/>
              <a:t> </a:t>
            </a:r>
            <a:endParaRPr lang="zh-CN" altLang="en-US" sz="2400"/>
          </a:p>
        </p:txBody>
      </p:sp>
      <p:sp>
        <p:nvSpPr>
          <p:cNvPr id="9" name="矩形 8"/>
          <p:cNvSpPr/>
          <p:nvPr/>
        </p:nvSpPr>
        <p:spPr>
          <a:xfrm>
            <a:off x="7381090" y="2854901"/>
            <a:ext cx="1168910" cy="646331"/>
          </a:xfrm>
          <a:prstGeom prst="rect">
            <a:avLst/>
          </a:prstGeom>
        </p:spPr>
        <p:txBody>
          <a:bodyPr wrap="none">
            <a:spAutoFit/>
          </a:bodyPr>
          <a:lstStyle/>
          <a:p>
            <a:pPr>
              <a:lnSpc>
                <a:spcPct val="150000"/>
              </a:lnSpc>
            </a:pPr>
            <a:r>
              <a:rPr lang="zh-CN" altLang="en-US" smtClean="0"/>
              <a:t>图</a:t>
            </a:r>
            <a:r>
              <a:rPr lang="en-US" smtClean="0"/>
              <a:t>3-14</a:t>
            </a:r>
            <a:endParaRPr lang="zh-CN" altLang="en-US" smtClean="0"/>
          </a:p>
        </p:txBody>
      </p:sp>
      <p:pic>
        <p:nvPicPr>
          <p:cNvPr id="10" name="21BJZTWLS253.EPS" descr="id:2147499092;FounderCES"/>
          <p:cNvPicPr/>
          <p:nvPr/>
        </p:nvPicPr>
        <p:blipFill>
          <a:blip r:embed="rId2"/>
          <a:stretch>
            <a:fillRect/>
          </a:stretch>
        </p:blipFill>
        <p:spPr>
          <a:xfrm>
            <a:off x="7269165" y="1429530"/>
            <a:ext cx="4230101" cy="1543666"/>
          </a:xfrm>
          <a:prstGeom prst="rect">
            <a:avLst/>
          </a:prstGeom>
        </p:spPr>
      </p:pic>
      <p:pic>
        <p:nvPicPr>
          <p:cNvPr id="11" name="21BJZTWLS252.EPS" descr="id:2147499085;FounderCES"/>
          <p:cNvPicPr/>
          <p:nvPr/>
        </p:nvPicPr>
        <p:blipFill>
          <a:blip r:embed="rId3"/>
          <a:stretch>
            <a:fillRect/>
          </a:stretch>
        </p:blipFill>
        <p:spPr>
          <a:xfrm>
            <a:off x="5309388" y="1435650"/>
            <a:ext cx="1828936" cy="1514970"/>
          </a:xfrm>
          <a:prstGeom prst="rect">
            <a:avLst/>
          </a:prstGeom>
        </p:spPr>
      </p:pic>
      <p:sp>
        <p:nvSpPr>
          <p:cNvPr id="12" name="Rectangle 14"/>
          <p:cNvSpPr>
            <a:spLocks noChangeArrowheads="1"/>
          </p:cNvSpPr>
          <p:nvPr/>
        </p:nvSpPr>
        <p:spPr bwMode="auto">
          <a:xfrm>
            <a:off x="8465648" y="4039699"/>
            <a:ext cx="1415772"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同一直线</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3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715700" cy="168905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(3)</a:t>
            </a:r>
            <a:r>
              <a:rPr lang="zh-CN" altLang="en-US" sz="2400" smtClean="0"/>
              <a:t>如图乙所示</a:t>
            </a:r>
            <a:r>
              <a:rPr lang="en-US" sz="2400" smtClean="0"/>
              <a:t>,</a:t>
            </a:r>
            <a:r>
              <a:rPr lang="en-US" sz="2400" i="1" smtClean="0"/>
              <a:t>F</a:t>
            </a:r>
            <a:r>
              <a:rPr lang="zh-CN" altLang="en-US" sz="2400" smtClean="0"/>
              <a:t>为凸透镜的焦点</a:t>
            </a:r>
            <a:r>
              <a:rPr lang="en-US" sz="2400" smtClean="0"/>
              <a:t>,</a:t>
            </a:r>
            <a:r>
              <a:rPr lang="en-US" sz="2400" i="1" smtClean="0"/>
              <a:t>A'B'</a:t>
            </a:r>
            <a:r>
              <a:rPr lang="zh-CN" altLang="en-US" sz="2400" smtClean="0"/>
              <a:t>为某次实验时物体</a:t>
            </a:r>
            <a:r>
              <a:rPr lang="en-US" sz="2400" i="1" smtClean="0"/>
              <a:t>AB</a:t>
            </a:r>
            <a:r>
              <a:rPr lang="zh-CN" altLang="en-US" sz="2400" smtClean="0"/>
              <a:t>通过凸透镜在光屏上成的像</a:t>
            </a:r>
            <a:r>
              <a:rPr lang="en-US" sz="2400" smtClean="0"/>
              <a:t>,</a:t>
            </a:r>
            <a:r>
              <a:rPr lang="zh-CN" altLang="en-US" sz="2400" smtClean="0"/>
              <a:t>则物体</a:t>
            </a:r>
            <a:r>
              <a:rPr lang="en-US" sz="2400" i="1" smtClean="0"/>
              <a:t>AB</a:t>
            </a:r>
            <a:r>
              <a:rPr lang="zh-CN" altLang="en-US" sz="2400" smtClean="0"/>
              <a:t>在图中</a:t>
            </a:r>
            <a:r>
              <a:rPr lang="zh-CN" altLang="en-US" sz="2400" i="1" u="sng" smtClean="0"/>
              <a:t>　　　　</a:t>
            </a:r>
            <a:r>
              <a:rPr lang="zh-CN" altLang="en-US" sz="2400" smtClean="0"/>
              <a:t>区域</a:t>
            </a:r>
            <a:r>
              <a:rPr lang="en-US" sz="2400" smtClean="0"/>
              <a:t>,</a:t>
            </a:r>
            <a:r>
              <a:rPr lang="zh-CN" altLang="en-US" sz="2400" smtClean="0"/>
              <a:t>物体</a:t>
            </a:r>
            <a:r>
              <a:rPr lang="en-US" sz="2400" i="1" smtClean="0"/>
              <a:t>AB</a:t>
            </a:r>
            <a:r>
              <a:rPr lang="zh-CN" altLang="en-US" sz="2400" smtClean="0"/>
              <a:t>的箭头方向竖直向</a:t>
            </a:r>
            <a:r>
              <a:rPr lang="zh-CN" altLang="en-US" sz="2400" i="1" u="sng" smtClean="0"/>
              <a:t>　　　　</a:t>
            </a:r>
            <a:r>
              <a:rPr lang="en-US" sz="2400" smtClean="0"/>
              <a:t>,</a:t>
            </a:r>
            <a:r>
              <a:rPr lang="zh-CN" altLang="en-US" sz="2400" smtClean="0"/>
              <a:t>其大小比像</a:t>
            </a:r>
            <a:r>
              <a:rPr lang="en-US" sz="2400" i="1" smtClean="0"/>
              <a:t>A'B'</a:t>
            </a:r>
            <a:r>
              <a:rPr lang="zh-CN" altLang="en-US" sz="2400" i="1" u="sng" smtClean="0"/>
              <a:t>　　　　</a:t>
            </a:r>
            <a:r>
              <a:rPr lang="zh-CN" altLang="en-US" sz="2400" smtClean="0"/>
              <a:t>。</a:t>
            </a:r>
            <a:r>
              <a:rPr lang="en-US" sz="2400" smtClean="0"/>
              <a:t> </a:t>
            </a:r>
            <a:endParaRPr lang="zh-CN" altLang="en-US" sz="2400"/>
          </a:p>
        </p:txBody>
      </p:sp>
      <p:sp>
        <p:nvSpPr>
          <p:cNvPr id="12" name="Rectangle 14"/>
          <p:cNvSpPr>
            <a:spLocks noChangeArrowheads="1"/>
          </p:cNvSpPr>
          <p:nvPr/>
        </p:nvSpPr>
        <p:spPr bwMode="auto">
          <a:xfrm>
            <a:off x="4595008" y="1286654"/>
            <a:ext cx="583814"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④</a:t>
            </a:r>
            <a:r>
              <a:rPr lang="en-US" altLang="zh-CN" b="1" i="1" smtClean="0">
                <a:solidFill>
                  <a:srgbClr val="A50021"/>
                </a:solidFill>
              </a:rPr>
              <a:t> </a:t>
            </a:r>
            <a:endParaRPr lang="zh-CN" altLang="en-US">
              <a:solidFill>
                <a:srgbClr val="A50021"/>
              </a:solidFill>
            </a:endParaRPr>
          </a:p>
        </p:txBody>
      </p:sp>
      <p:sp>
        <p:nvSpPr>
          <p:cNvPr id="7" name="矩形 6"/>
          <p:cNvSpPr/>
          <p:nvPr/>
        </p:nvSpPr>
        <p:spPr>
          <a:xfrm>
            <a:off x="5237950" y="3926471"/>
            <a:ext cx="1168910" cy="646331"/>
          </a:xfrm>
          <a:prstGeom prst="rect">
            <a:avLst/>
          </a:prstGeom>
        </p:spPr>
        <p:txBody>
          <a:bodyPr wrap="none">
            <a:spAutoFit/>
          </a:bodyPr>
          <a:lstStyle/>
          <a:p>
            <a:pPr>
              <a:lnSpc>
                <a:spcPct val="150000"/>
              </a:lnSpc>
            </a:pPr>
            <a:r>
              <a:rPr lang="zh-CN" altLang="en-US" smtClean="0"/>
              <a:t>图</a:t>
            </a:r>
            <a:r>
              <a:rPr lang="en-US" smtClean="0"/>
              <a:t>3-14</a:t>
            </a:r>
            <a:endParaRPr lang="zh-CN" altLang="en-US" smtClean="0"/>
          </a:p>
        </p:txBody>
      </p:sp>
      <p:pic>
        <p:nvPicPr>
          <p:cNvPr id="8" name="21BJZTWLS253.EPS" descr="id:2147499092;FounderCES"/>
          <p:cNvPicPr/>
          <p:nvPr/>
        </p:nvPicPr>
        <p:blipFill>
          <a:blip r:embed="rId2"/>
          <a:stretch>
            <a:fillRect/>
          </a:stretch>
        </p:blipFill>
        <p:spPr>
          <a:xfrm>
            <a:off x="5126025" y="2501100"/>
            <a:ext cx="4230101" cy="1543666"/>
          </a:xfrm>
          <a:prstGeom prst="rect">
            <a:avLst/>
          </a:prstGeom>
        </p:spPr>
      </p:pic>
      <p:pic>
        <p:nvPicPr>
          <p:cNvPr id="13" name="21BJZTWLS252.EPS" descr="id:2147499085;FounderCES"/>
          <p:cNvPicPr/>
          <p:nvPr/>
        </p:nvPicPr>
        <p:blipFill>
          <a:blip r:embed="rId3"/>
          <a:stretch>
            <a:fillRect/>
          </a:stretch>
        </p:blipFill>
        <p:spPr>
          <a:xfrm>
            <a:off x="3166248" y="2507220"/>
            <a:ext cx="1828936" cy="1514970"/>
          </a:xfrm>
          <a:prstGeom prst="rect">
            <a:avLst/>
          </a:prstGeom>
        </p:spPr>
      </p:pic>
      <p:sp>
        <p:nvSpPr>
          <p:cNvPr id="14" name="Rectangle 14"/>
          <p:cNvSpPr>
            <a:spLocks noChangeArrowheads="1"/>
          </p:cNvSpPr>
          <p:nvPr/>
        </p:nvSpPr>
        <p:spPr bwMode="auto">
          <a:xfrm>
            <a:off x="10009895" y="1286654"/>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上</a:t>
            </a:r>
            <a:r>
              <a:rPr lang="zh-CN" altLang="en-US" b="1" i="1" smtClean="0">
                <a:solidFill>
                  <a:srgbClr val="A50021"/>
                </a:solidFill>
              </a:rPr>
              <a:t>　</a:t>
            </a:r>
            <a:endParaRPr lang="zh-CN" altLang="en-US">
              <a:solidFill>
                <a:srgbClr val="A50021"/>
              </a:solidFill>
            </a:endParaRPr>
          </a:p>
        </p:txBody>
      </p:sp>
      <p:sp>
        <p:nvSpPr>
          <p:cNvPr id="15" name="Rectangle 14"/>
          <p:cNvSpPr>
            <a:spLocks noChangeArrowheads="1"/>
          </p:cNvSpPr>
          <p:nvPr/>
        </p:nvSpPr>
        <p:spPr bwMode="auto">
          <a:xfrm>
            <a:off x="2880496" y="1845618"/>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大</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5" grpId="0"/>
    </p:bldLst>
  </p:timing>
</p:sld>
</file>

<file path=ppt/slides/slide3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644262" cy="621773"/>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150000"/>
              </a:lnSpc>
            </a:pPr>
            <a:r>
              <a:rPr lang="zh-CN" altLang="en-US" sz="2600" b="1" spc="150" smtClean="0">
                <a:solidFill>
                  <a:srgbClr val="18B48F"/>
                </a:solidFill>
                <a:latin typeface="微软雅黑" panose="020b0503020204020204" pitchFamily="34" charset="-122"/>
                <a:ea typeface="微软雅黑" panose="020b0503020204020204" pitchFamily="34" charset="-122"/>
              </a:rPr>
              <a:t>◀ 实验拓展 ▶</a:t>
            </a:r>
            <a:endParaRPr lang="en-US" altLang="zh-CN" sz="2600" spc="150" smtClean="0">
              <a:solidFill>
                <a:srgbClr val="18B48F"/>
              </a:solidFill>
              <a:latin typeface="微软雅黑" panose="020b0503020204020204" pitchFamily="34" charset="-122"/>
              <a:ea typeface="微软雅黑" panose="020b0503020204020204" pitchFamily="34" charset="-122"/>
            </a:endParaRPr>
          </a:p>
        </p:txBody>
      </p:sp>
      <p:sp>
        <p:nvSpPr>
          <p:cNvPr id="3" name="TextBox 15"/>
          <p:cNvSpPr txBox="1"/>
          <p:nvPr/>
        </p:nvSpPr>
        <p:spPr>
          <a:xfrm>
            <a:off x="951670" y="1358092"/>
            <a:ext cx="10644262" cy="3396690"/>
          </a:xfrm>
          <a:prstGeom prst="rect">
            <a:avLst/>
          </a:prstGeom>
          <a:noFill/>
        </p:spPr>
        <p:txBody>
          <a:bodyPr wrap="square" lIns="36000" tIns="36000" rIns="36000" bIns="3600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(4)</a:t>
            </a:r>
            <a:r>
              <a:rPr lang="zh-CN" altLang="en-US" sz="2400" smtClean="0"/>
              <a:t>当把点燃的蜡烛放在</a:t>
            </a:r>
            <a:r>
              <a:rPr lang="en-US" sz="2400" i="1" smtClean="0"/>
              <a:t>a</a:t>
            </a:r>
            <a:r>
              <a:rPr lang="zh-CN" altLang="en-US" sz="2400" smtClean="0"/>
              <a:t>点时</a:t>
            </a:r>
            <a:r>
              <a:rPr lang="en-US" sz="2400" smtClean="0"/>
              <a:t>,</a:t>
            </a:r>
            <a:r>
              <a:rPr lang="zh-CN" altLang="en-US" sz="2400" smtClean="0"/>
              <a:t>调节光屏位置</a:t>
            </a:r>
            <a:r>
              <a:rPr lang="en-US" sz="2400" smtClean="0"/>
              <a:t>,</a:t>
            </a:r>
            <a:r>
              <a:rPr lang="zh-CN" altLang="en-US" sz="2400" smtClean="0"/>
              <a:t>使光屏上出现清晰的像</a:t>
            </a:r>
            <a:r>
              <a:rPr lang="en-US" sz="2400" smtClean="0"/>
              <a:t>,</a:t>
            </a:r>
            <a:r>
              <a:rPr lang="zh-CN" altLang="en-US" sz="2400" smtClean="0"/>
              <a:t>如图</a:t>
            </a:r>
            <a:r>
              <a:rPr lang="en-US" sz="2400" smtClean="0"/>
              <a:t>3-15</a:t>
            </a:r>
            <a:r>
              <a:rPr lang="zh-CN" altLang="en-US" sz="2400" smtClean="0"/>
              <a:t>所示</a:t>
            </a:r>
            <a:r>
              <a:rPr lang="en-US" sz="2400" smtClean="0"/>
              <a:t>,</a:t>
            </a:r>
            <a:r>
              <a:rPr lang="zh-CN" altLang="en-US" sz="2400" smtClean="0"/>
              <a:t>则此时光屏上的像是倒立、</a:t>
            </a:r>
            <a:r>
              <a:rPr lang="zh-CN" altLang="en-US" sz="2400" i="1" u="sng" smtClean="0"/>
              <a:t>　　　　</a:t>
            </a:r>
            <a:r>
              <a:rPr lang="zh-CN" altLang="en-US" sz="2400" smtClean="0"/>
              <a:t>的实像。再将蜡烛由</a:t>
            </a:r>
            <a:r>
              <a:rPr lang="en-US" sz="2400" i="1" smtClean="0"/>
              <a:t>a</a:t>
            </a:r>
            <a:r>
              <a:rPr lang="zh-CN" altLang="en-US" sz="2400" smtClean="0"/>
              <a:t>点移动到</a:t>
            </a:r>
            <a:r>
              <a:rPr lang="en-US" sz="2400" i="1" smtClean="0"/>
              <a:t>b</a:t>
            </a:r>
            <a:r>
              <a:rPr lang="zh-CN" altLang="en-US" sz="2400" smtClean="0"/>
              <a:t>点</a:t>
            </a:r>
            <a:r>
              <a:rPr lang="en-US" sz="2400" smtClean="0"/>
              <a:t>,</a:t>
            </a:r>
            <a:r>
              <a:rPr lang="zh-CN" altLang="en-US" sz="2400" smtClean="0"/>
              <a:t>要想找到像的位置</a:t>
            </a:r>
            <a:r>
              <a:rPr lang="en-US" sz="2400" smtClean="0"/>
              <a:t>,</a:t>
            </a:r>
            <a:r>
              <a:rPr lang="zh-CN" altLang="en-US" sz="2400" smtClean="0"/>
              <a:t>应向</a:t>
            </a:r>
            <a:r>
              <a:rPr lang="zh-CN" altLang="en-US" sz="2400" i="1" u="sng" smtClean="0"/>
              <a:t>　　　　</a:t>
            </a:r>
            <a:r>
              <a:rPr lang="zh-CN" altLang="en-US" sz="2400" smtClean="0"/>
              <a:t>移动光屏</a:t>
            </a:r>
            <a:r>
              <a:rPr lang="en-US" sz="2400" smtClean="0"/>
              <a:t>,</a:t>
            </a:r>
            <a:r>
              <a:rPr lang="zh-CN" altLang="en-US" sz="2400" smtClean="0"/>
              <a:t>再次使光屏上出现清晰的像为止</a:t>
            </a:r>
            <a:r>
              <a:rPr lang="en-US" sz="2400" smtClean="0"/>
              <a:t>,</a:t>
            </a:r>
            <a:r>
              <a:rPr lang="zh-CN" altLang="en-US" sz="2400" smtClean="0"/>
              <a:t>像将变</a:t>
            </a:r>
            <a:r>
              <a:rPr lang="zh-CN" altLang="en-US" sz="2400" i="1" u="sng" smtClean="0"/>
              <a:t>　　　　</a:t>
            </a:r>
            <a:r>
              <a:rPr lang="zh-CN" altLang="en-US" sz="2400" smtClean="0"/>
              <a:t>。</a:t>
            </a:r>
            <a:endParaRPr lang="en-US" altLang="zh-CN" sz="2400" smtClean="0"/>
          </a:p>
          <a:p>
            <a:pPr>
              <a:lnSpc>
                <a:spcPct val="150000"/>
              </a:lnSpc>
            </a:pPr>
            <a:r>
              <a:rPr lang="en-US" sz="2400" smtClean="0"/>
              <a:t>(5)</a:t>
            </a:r>
            <a:r>
              <a:rPr lang="zh-CN" altLang="en-US" sz="2400" smtClean="0"/>
              <a:t>为了便于观察实验现象</a:t>
            </a:r>
            <a:r>
              <a:rPr lang="en-US" sz="2400" smtClean="0"/>
              <a:t>,</a:t>
            </a:r>
            <a:r>
              <a:rPr lang="zh-CN" altLang="en-US" sz="2400" smtClean="0"/>
              <a:t>应该在</a:t>
            </a:r>
            <a:r>
              <a:rPr lang="zh-CN" altLang="en-US" sz="2400" i="1" u="sng" smtClean="0"/>
              <a:t>　　　   　</a:t>
            </a:r>
            <a:r>
              <a:rPr lang="en-US" sz="2400" smtClean="0"/>
              <a:t>(</a:t>
            </a:r>
            <a:r>
              <a:rPr lang="zh-CN" altLang="en-US" sz="2400" smtClean="0"/>
              <a:t>选填“较亮”或“较暗”</a:t>
            </a:r>
            <a:r>
              <a:rPr lang="en-US" sz="2400" smtClean="0"/>
              <a:t>)</a:t>
            </a:r>
            <a:r>
              <a:rPr lang="zh-CN" altLang="en-US" sz="2400" smtClean="0"/>
              <a:t>的环境中进行实验。</a:t>
            </a:r>
            <a:r>
              <a:rPr lang="en-US" sz="2400" smtClean="0"/>
              <a:t>  </a:t>
            </a:r>
            <a:endParaRPr lang="zh-CN" altLang="en-US" sz="2400"/>
          </a:p>
        </p:txBody>
      </p:sp>
      <p:sp>
        <p:nvSpPr>
          <p:cNvPr id="9" name="矩形 8"/>
          <p:cNvSpPr/>
          <p:nvPr/>
        </p:nvSpPr>
        <p:spPr>
          <a:xfrm>
            <a:off x="5497800" y="5341519"/>
            <a:ext cx="1168910" cy="461665"/>
          </a:xfrm>
          <a:prstGeom prst="rect">
            <a:avLst/>
          </a:prstGeom>
        </p:spPr>
        <p:txBody>
          <a:bodyPr wrap="none">
            <a:spAutoFit/>
          </a:bodyPr>
          <a:lstStyle/>
          <a:p>
            <a:r>
              <a:rPr lang="zh-CN" altLang="en-US" smtClean="0"/>
              <a:t>图</a:t>
            </a:r>
            <a:r>
              <a:rPr lang="en-US" smtClean="0"/>
              <a:t>3-15</a:t>
            </a:r>
            <a:endParaRPr lang="zh-CN" altLang="en-US"/>
          </a:p>
        </p:txBody>
      </p:sp>
      <p:pic>
        <p:nvPicPr>
          <p:cNvPr id="10" name="21JFA10A.EPS" descr="id:2147499106;FounderCES"/>
          <p:cNvPicPr/>
          <p:nvPr/>
        </p:nvPicPr>
        <p:blipFill>
          <a:blip r:embed="rId2"/>
          <a:stretch>
            <a:fillRect/>
          </a:stretch>
        </p:blipFill>
        <p:spPr>
          <a:xfrm>
            <a:off x="4309256" y="4215612"/>
            <a:ext cx="3857652" cy="1143219"/>
          </a:xfrm>
          <a:prstGeom prst="rect">
            <a:avLst/>
          </a:prstGeom>
        </p:spPr>
      </p:pic>
      <p:sp>
        <p:nvSpPr>
          <p:cNvPr id="11" name="Rectangle 14"/>
          <p:cNvSpPr>
            <a:spLocks noChangeArrowheads="1"/>
          </p:cNvSpPr>
          <p:nvPr/>
        </p:nvSpPr>
        <p:spPr bwMode="auto">
          <a:xfrm>
            <a:off x="5595140" y="1896559"/>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放大</a:t>
            </a:r>
            <a:endParaRPr lang="zh-CN" altLang="en-US">
              <a:solidFill>
                <a:srgbClr val="A50021"/>
              </a:solidFill>
            </a:endParaRPr>
          </a:p>
        </p:txBody>
      </p:sp>
      <p:sp>
        <p:nvSpPr>
          <p:cNvPr id="12" name="Rectangle 14"/>
          <p:cNvSpPr>
            <a:spLocks noChangeArrowheads="1"/>
          </p:cNvSpPr>
          <p:nvPr/>
        </p:nvSpPr>
        <p:spPr bwMode="auto">
          <a:xfrm>
            <a:off x="4102565" y="2464073"/>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左</a:t>
            </a:r>
            <a:endParaRPr lang="zh-CN" altLang="en-US">
              <a:solidFill>
                <a:srgbClr val="A50021"/>
              </a:solidFill>
            </a:endParaRPr>
          </a:p>
        </p:txBody>
      </p:sp>
      <p:sp>
        <p:nvSpPr>
          <p:cNvPr id="13" name="Rectangle 14"/>
          <p:cNvSpPr>
            <a:spLocks noChangeArrowheads="1"/>
          </p:cNvSpPr>
          <p:nvPr/>
        </p:nvSpPr>
        <p:spPr bwMode="auto">
          <a:xfrm>
            <a:off x="1602235" y="3001166"/>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小</a:t>
            </a:r>
            <a:endParaRPr lang="zh-CN" altLang="en-US">
              <a:solidFill>
                <a:srgbClr val="A50021"/>
              </a:solidFill>
            </a:endParaRPr>
          </a:p>
        </p:txBody>
      </p:sp>
      <p:sp>
        <p:nvSpPr>
          <p:cNvPr id="14" name="Rectangle 14"/>
          <p:cNvSpPr>
            <a:spLocks noChangeArrowheads="1"/>
          </p:cNvSpPr>
          <p:nvPr/>
        </p:nvSpPr>
        <p:spPr bwMode="auto">
          <a:xfrm>
            <a:off x="5738016" y="3539633"/>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较暗</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Lst>
  </p:timing>
</p:sld>
</file>

<file path=ppt/slides/slide3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15"/>
          <p:cNvSpPr txBox="1"/>
          <p:nvPr/>
        </p:nvSpPr>
        <p:spPr>
          <a:xfrm>
            <a:off x="951670" y="786588"/>
            <a:ext cx="5857916" cy="3950688"/>
          </a:xfrm>
          <a:prstGeom prst="rect">
            <a:avLst/>
          </a:prstGeom>
          <a:noFill/>
        </p:spPr>
        <p:txBody>
          <a:bodyPr wrap="square" lIns="36000" tIns="36000" rIns="36000" bIns="3600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(6)</a:t>
            </a:r>
            <a:r>
              <a:rPr lang="zh-CN" altLang="en-US" sz="2400" smtClean="0"/>
              <a:t>林红同学把自己的近视眼镜放在蜡烛与凸透镜之间</a:t>
            </a:r>
            <a:r>
              <a:rPr lang="en-US" sz="2400" smtClean="0"/>
              <a:t>,</a:t>
            </a:r>
            <a:r>
              <a:rPr lang="zh-CN" altLang="en-US" sz="2400" smtClean="0"/>
              <a:t>如图</a:t>
            </a:r>
            <a:r>
              <a:rPr lang="en-US" sz="2400" smtClean="0"/>
              <a:t>3-16</a:t>
            </a:r>
            <a:r>
              <a:rPr lang="zh-CN" altLang="en-US" sz="2400" smtClean="0"/>
              <a:t>所示</a:t>
            </a:r>
            <a:r>
              <a:rPr lang="en-US" sz="2400" smtClean="0"/>
              <a:t>,</a:t>
            </a:r>
            <a:r>
              <a:rPr lang="zh-CN" altLang="en-US" sz="2400" smtClean="0"/>
              <a:t>因为近视眼镜对光有</a:t>
            </a:r>
            <a:r>
              <a:rPr lang="zh-CN" altLang="en-US" sz="2400" i="1" u="sng" smtClean="0"/>
              <a:t>　　　　</a:t>
            </a:r>
            <a:r>
              <a:rPr lang="en-US" sz="2400" smtClean="0"/>
              <a:t>(</a:t>
            </a:r>
            <a:r>
              <a:rPr lang="zh-CN" altLang="en-US" sz="2400" smtClean="0"/>
              <a:t>选填“会聚”或“发散”</a:t>
            </a:r>
            <a:r>
              <a:rPr lang="en-US" sz="2400" smtClean="0"/>
              <a:t>)</a:t>
            </a:r>
            <a:r>
              <a:rPr lang="zh-CN" altLang="en-US" sz="2400" smtClean="0"/>
              <a:t>作用</a:t>
            </a:r>
            <a:r>
              <a:rPr lang="en-US" sz="2400" smtClean="0"/>
              <a:t>,</a:t>
            </a:r>
            <a:r>
              <a:rPr lang="zh-CN" altLang="en-US" sz="2400" smtClean="0"/>
              <a:t>光屏上原来清晰的像变模糊了</a:t>
            </a:r>
            <a:r>
              <a:rPr lang="en-US" sz="2400" smtClean="0"/>
              <a:t>,</a:t>
            </a:r>
            <a:r>
              <a:rPr lang="zh-CN" altLang="en-US" sz="2400" smtClean="0"/>
              <a:t>为在光屏上重新得到烛焰清晰的像</a:t>
            </a:r>
            <a:r>
              <a:rPr lang="en-US" sz="2400" smtClean="0"/>
              <a:t>,</a:t>
            </a:r>
            <a:r>
              <a:rPr lang="zh-CN" altLang="en-US" sz="2400" smtClean="0"/>
              <a:t>若不改变蜡烛和凸透镜的位置</a:t>
            </a:r>
            <a:r>
              <a:rPr lang="en-US" sz="2400" smtClean="0"/>
              <a:t>,</a:t>
            </a:r>
            <a:r>
              <a:rPr lang="zh-CN" altLang="en-US" sz="2400" smtClean="0"/>
              <a:t>应将光屏</a:t>
            </a:r>
            <a:r>
              <a:rPr lang="zh-CN" altLang="en-US" sz="2400" i="1" u="sng" smtClean="0"/>
              <a:t>　　　　</a:t>
            </a:r>
            <a:r>
              <a:rPr lang="en-US" sz="2400" smtClean="0"/>
              <a:t>(</a:t>
            </a:r>
            <a:r>
              <a:rPr lang="zh-CN" altLang="en-US" sz="2400" smtClean="0"/>
              <a:t>选填“远离”或“靠近”</a:t>
            </a:r>
            <a:r>
              <a:rPr lang="en-US" sz="2400" smtClean="0"/>
              <a:t>)</a:t>
            </a:r>
            <a:r>
              <a:rPr lang="zh-CN" altLang="en-US" sz="2400" smtClean="0"/>
              <a:t>凸透镜。</a:t>
            </a:r>
            <a:r>
              <a:rPr lang="en-US" sz="2400" smtClean="0"/>
              <a:t> </a:t>
            </a:r>
            <a:endParaRPr lang="zh-CN" altLang="en-US" sz="2400"/>
          </a:p>
        </p:txBody>
      </p:sp>
      <p:sp>
        <p:nvSpPr>
          <p:cNvPr id="4" name="矩形 3"/>
          <p:cNvSpPr/>
          <p:nvPr/>
        </p:nvSpPr>
        <p:spPr>
          <a:xfrm>
            <a:off x="4783420" y="5611335"/>
            <a:ext cx="1168910" cy="461665"/>
          </a:xfrm>
          <a:prstGeom prst="rect">
            <a:avLst/>
          </a:prstGeom>
        </p:spPr>
        <p:txBody>
          <a:bodyPr wrap="none">
            <a:spAutoFit/>
          </a:bodyPr>
          <a:lstStyle/>
          <a:p>
            <a:r>
              <a:rPr lang="zh-CN" altLang="en-US" smtClean="0"/>
              <a:t>图</a:t>
            </a:r>
            <a:r>
              <a:rPr lang="en-US" smtClean="0"/>
              <a:t>3-16</a:t>
            </a:r>
            <a:endParaRPr lang="zh-CN" altLang="en-US"/>
          </a:p>
        </p:txBody>
      </p:sp>
      <p:pic>
        <p:nvPicPr>
          <p:cNvPr id="5" name="HH38A.EPS" descr="id:2147499113;FounderCES"/>
          <p:cNvPicPr/>
          <p:nvPr/>
        </p:nvPicPr>
        <p:blipFill>
          <a:blip r:embed="rId2"/>
          <a:stretch>
            <a:fillRect/>
          </a:stretch>
        </p:blipFill>
        <p:spPr>
          <a:xfrm>
            <a:off x="4595008" y="4144174"/>
            <a:ext cx="1767362" cy="1398838"/>
          </a:xfrm>
          <a:prstGeom prst="rect">
            <a:avLst/>
          </a:prstGeom>
        </p:spPr>
      </p:pic>
      <p:sp>
        <p:nvSpPr>
          <p:cNvPr id="6" name="TextBox 26"/>
          <p:cNvSpPr txBox="1">
            <a:spLocks noChangeArrowheads="1"/>
          </p:cNvSpPr>
          <p:nvPr/>
        </p:nvSpPr>
        <p:spPr bwMode="auto">
          <a:xfrm>
            <a:off x="6881024" y="786588"/>
            <a:ext cx="4857784" cy="3396690"/>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发散　远离</a:t>
            </a:r>
            <a:endParaRPr lang="zh-CN" altLang="en-US" smtClean="0">
              <a:solidFill>
                <a:srgbClr val="A50021"/>
              </a:solidFill>
            </a:endParaRPr>
          </a:p>
          <a:p>
            <a:pPr>
              <a:lnSpc>
                <a:spcPct val="150000"/>
              </a:lnSpc>
            </a:pPr>
            <a:r>
              <a:rPr lang="en-US" altLang="zh-CN" smtClean="0">
                <a:solidFill>
                  <a:srgbClr val="A50021"/>
                </a:solidFill>
              </a:rPr>
              <a:t>[</a:t>
            </a:r>
            <a:r>
              <a:rPr lang="zh-CN" altLang="en-US" smtClean="0">
                <a:solidFill>
                  <a:srgbClr val="A50021"/>
                </a:solidFill>
              </a:rPr>
              <a:t>解析</a:t>
            </a:r>
            <a:r>
              <a:rPr lang="en-US" altLang="zh-CN" smtClean="0">
                <a:solidFill>
                  <a:srgbClr val="A50021"/>
                </a:solidFill>
              </a:rPr>
              <a:t>]</a:t>
            </a:r>
            <a:r>
              <a:rPr lang="zh-CN" altLang="en-US" smtClean="0">
                <a:solidFill>
                  <a:srgbClr val="A50021"/>
                </a:solidFill>
              </a:rPr>
              <a:t>近视眼镜是凹透镜</a:t>
            </a:r>
            <a:r>
              <a:rPr lang="en-US" altLang="zh-CN" smtClean="0">
                <a:solidFill>
                  <a:srgbClr val="A50021"/>
                </a:solidFill>
              </a:rPr>
              <a:t>,</a:t>
            </a:r>
            <a:r>
              <a:rPr lang="zh-CN" altLang="en-US" smtClean="0">
                <a:solidFill>
                  <a:srgbClr val="A50021"/>
                </a:solidFill>
              </a:rPr>
              <a:t>凹透镜对光线有发散作用</a:t>
            </a:r>
            <a:r>
              <a:rPr lang="en-US" altLang="zh-CN" smtClean="0">
                <a:solidFill>
                  <a:srgbClr val="A50021"/>
                </a:solidFill>
              </a:rPr>
              <a:t>,</a:t>
            </a:r>
            <a:r>
              <a:rPr lang="zh-CN" altLang="en-US" smtClean="0">
                <a:solidFill>
                  <a:srgbClr val="A50021"/>
                </a:solidFill>
              </a:rPr>
              <a:t>使原来会聚成像的光线推迟会聚</a:t>
            </a:r>
            <a:r>
              <a:rPr lang="en-US" altLang="zh-CN" smtClean="0">
                <a:solidFill>
                  <a:srgbClr val="A50021"/>
                </a:solidFill>
              </a:rPr>
              <a:t>,</a:t>
            </a:r>
            <a:r>
              <a:rPr lang="zh-CN" altLang="en-US" smtClean="0">
                <a:solidFill>
                  <a:srgbClr val="A50021"/>
                </a:solidFill>
              </a:rPr>
              <a:t>像会远离凸透镜</a:t>
            </a:r>
            <a:r>
              <a:rPr lang="en-US" altLang="zh-CN" smtClean="0">
                <a:solidFill>
                  <a:srgbClr val="A50021"/>
                </a:solidFill>
              </a:rPr>
              <a:t>;</a:t>
            </a:r>
            <a:r>
              <a:rPr lang="zh-CN" altLang="en-US" smtClean="0">
                <a:solidFill>
                  <a:srgbClr val="A50021"/>
                </a:solidFill>
              </a:rPr>
              <a:t>要用光屏接收到清晰的像</a:t>
            </a:r>
            <a:r>
              <a:rPr lang="en-US" altLang="zh-CN" smtClean="0">
                <a:solidFill>
                  <a:srgbClr val="A50021"/>
                </a:solidFill>
              </a:rPr>
              <a:t>,</a:t>
            </a:r>
            <a:r>
              <a:rPr lang="zh-CN" altLang="en-US" smtClean="0">
                <a:solidFill>
                  <a:srgbClr val="A50021"/>
                </a:solidFill>
              </a:rPr>
              <a:t>应将光屏向远离凸透镜的方向移动。</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15"/>
          <p:cNvSpPr txBox="1"/>
          <p:nvPr/>
        </p:nvSpPr>
        <p:spPr>
          <a:xfrm>
            <a:off x="951670" y="786588"/>
            <a:ext cx="5286412" cy="4504686"/>
          </a:xfrm>
          <a:prstGeom prst="rect">
            <a:avLst/>
          </a:prstGeom>
          <a:noFill/>
        </p:spPr>
        <p:txBody>
          <a:bodyPr wrap="square" lIns="36000" tIns="36000" rIns="36000" bIns="3600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(7)</a:t>
            </a:r>
            <a:r>
              <a:rPr lang="zh-CN" altLang="en-US" sz="2400" smtClean="0"/>
              <a:t>保持蜡烛、凸透镜、光屏位置不变</a:t>
            </a:r>
            <a:r>
              <a:rPr lang="en-US" sz="2400" smtClean="0"/>
              <a:t>,</a:t>
            </a:r>
            <a:r>
              <a:rPr lang="zh-CN" altLang="en-US" sz="2400" smtClean="0"/>
              <a:t>林红同学用不透光的纸板遮住凸透镜的上半部分</a:t>
            </a:r>
            <a:r>
              <a:rPr lang="en-US" sz="2400" smtClean="0"/>
              <a:t>,</a:t>
            </a:r>
            <a:r>
              <a:rPr lang="zh-CN" altLang="en-US" sz="2400" smtClean="0"/>
              <a:t>则在光屏上观察到的像是</a:t>
            </a:r>
            <a:r>
              <a:rPr lang="zh-CN" altLang="en-US" sz="2400" i="1" u="sng" smtClean="0"/>
              <a:t>　　　</a:t>
            </a:r>
            <a:r>
              <a:rPr lang="zh-CN" altLang="en-US" sz="2400" smtClean="0"/>
              <a:t>。</a:t>
            </a:r>
            <a:r>
              <a:rPr lang="en-US" sz="2400" smtClean="0"/>
              <a:t>(</a:t>
            </a:r>
            <a:r>
              <a:rPr lang="zh-CN" altLang="en-US" sz="2400" smtClean="0"/>
              <a:t>选填选项前的字母</a:t>
            </a:r>
            <a:r>
              <a:rPr lang="en-US" sz="2400" smtClean="0"/>
              <a:t>) </a:t>
            </a:r>
            <a:endParaRPr lang="zh-CN" altLang="en-US" sz="2400" smtClean="0"/>
          </a:p>
          <a:p>
            <a:pPr>
              <a:lnSpc>
                <a:spcPct val="150000"/>
              </a:lnSpc>
            </a:pPr>
            <a:r>
              <a:rPr lang="en-US" sz="2400" smtClean="0"/>
              <a:t>A.</a:t>
            </a:r>
            <a:r>
              <a:rPr lang="zh-CN" altLang="en-US" sz="2400" smtClean="0"/>
              <a:t>烛焰的上半部分</a:t>
            </a:r>
            <a:r>
              <a:rPr lang="en-US" sz="2400" smtClean="0"/>
              <a:t>,</a:t>
            </a:r>
            <a:r>
              <a:rPr lang="zh-CN" altLang="en-US" sz="2400" smtClean="0"/>
              <a:t>亮度变暗</a:t>
            </a:r>
            <a:endParaRPr lang="zh-CN" altLang="en-US" sz="2400" smtClean="0"/>
          </a:p>
          <a:p>
            <a:pPr>
              <a:lnSpc>
                <a:spcPct val="150000"/>
              </a:lnSpc>
            </a:pPr>
            <a:r>
              <a:rPr lang="en-US" sz="2400" smtClean="0"/>
              <a:t>B.</a:t>
            </a:r>
            <a:r>
              <a:rPr lang="zh-CN" altLang="en-US" sz="2400" smtClean="0"/>
              <a:t>烛焰的下半部分</a:t>
            </a:r>
            <a:r>
              <a:rPr lang="en-US" sz="2400" smtClean="0"/>
              <a:t>,</a:t>
            </a:r>
            <a:r>
              <a:rPr lang="zh-CN" altLang="en-US" sz="2400" smtClean="0"/>
              <a:t>亮度变暗</a:t>
            </a:r>
            <a:endParaRPr lang="zh-CN" altLang="en-US" sz="2400" smtClean="0"/>
          </a:p>
          <a:p>
            <a:pPr>
              <a:lnSpc>
                <a:spcPct val="150000"/>
              </a:lnSpc>
            </a:pPr>
            <a:r>
              <a:rPr lang="en-US" sz="2400" smtClean="0"/>
              <a:t>C.</a:t>
            </a:r>
            <a:r>
              <a:rPr lang="zh-CN" altLang="en-US" sz="2400" smtClean="0"/>
              <a:t>完整的烛焰</a:t>
            </a:r>
            <a:r>
              <a:rPr lang="en-US" sz="2400" smtClean="0"/>
              <a:t>,</a:t>
            </a:r>
            <a:r>
              <a:rPr lang="zh-CN" altLang="en-US" sz="2400" smtClean="0"/>
              <a:t>亮度变暗</a:t>
            </a:r>
            <a:endParaRPr lang="zh-CN" altLang="en-US" sz="2400" smtClean="0"/>
          </a:p>
          <a:p>
            <a:pPr>
              <a:lnSpc>
                <a:spcPct val="150000"/>
              </a:lnSpc>
            </a:pPr>
            <a:r>
              <a:rPr lang="en-US" sz="2400" smtClean="0"/>
              <a:t>D.</a:t>
            </a:r>
            <a:r>
              <a:rPr lang="zh-CN" altLang="en-US" sz="2400" smtClean="0"/>
              <a:t>完整的烛焰</a:t>
            </a:r>
            <a:r>
              <a:rPr lang="en-US" sz="2400" smtClean="0"/>
              <a:t>,</a:t>
            </a:r>
            <a:r>
              <a:rPr lang="zh-CN" altLang="en-US" sz="2400" smtClean="0"/>
              <a:t>亮度不变</a:t>
            </a:r>
            <a:endParaRPr lang="zh-CN" altLang="en-US" sz="2400"/>
          </a:p>
        </p:txBody>
      </p:sp>
      <p:sp>
        <p:nvSpPr>
          <p:cNvPr id="4" name="矩形 3"/>
          <p:cNvSpPr/>
          <p:nvPr/>
        </p:nvSpPr>
        <p:spPr>
          <a:xfrm>
            <a:off x="4569106" y="5682773"/>
            <a:ext cx="1168910" cy="461665"/>
          </a:xfrm>
          <a:prstGeom prst="rect">
            <a:avLst/>
          </a:prstGeom>
        </p:spPr>
        <p:txBody>
          <a:bodyPr wrap="none">
            <a:spAutoFit/>
          </a:bodyPr>
          <a:lstStyle/>
          <a:p>
            <a:r>
              <a:rPr lang="zh-CN" altLang="en-US" smtClean="0"/>
              <a:t>图</a:t>
            </a:r>
            <a:r>
              <a:rPr lang="en-US" smtClean="0"/>
              <a:t>3-16</a:t>
            </a:r>
            <a:endParaRPr lang="zh-CN" altLang="en-US"/>
          </a:p>
        </p:txBody>
      </p:sp>
      <p:pic>
        <p:nvPicPr>
          <p:cNvPr id="5" name="HH38A.EPS" descr="id:2147499113;FounderCES"/>
          <p:cNvPicPr/>
          <p:nvPr/>
        </p:nvPicPr>
        <p:blipFill>
          <a:blip r:embed="rId2"/>
          <a:stretch>
            <a:fillRect/>
          </a:stretch>
        </p:blipFill>
        <p:spPr>
          <a:xfrm>
            <a:off x="4380694" y="4215612"/>
            <a:ext cx="1767362" cy="1398838"/>
          </a:xfrm>
          <a:prstGeom prst="rect">
            <a:avLst/>
          </a:prstGeom>
        </p:spPr>
      </p:pic>
      <p:sp>
        <p:nvSpPr>
          <p:cNvPr id="6" name="TextBox 26"/>
          <p:cNvSpPr txBox="1">
            <a:spLocks noChangeArrowheads="1"/>
          </p:cNvSpPr>
          <p:nvPr/>
        </p:nvSpPr>
        <p:spPr bwMode="auto">
          <a:xfrm>
            <a:off x="6380958" y="786588"/>
            <a:ext cx="4857784" cy="5058683"/>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]C</a:t>
            </a:r>
            <a:endParaRPr lang="zh-CN" altLang="en-US" smtClean="0">
              <a:solidFill>
                <a:srgbClr val="A50021"/>
              </a:solidFill>
            </a:endParaRPr>
          </a:p>
          <a:p>
            <a:pPr>
              <a:lnSpc>
                <a:spcPct val="150000"/>
              </a:lnSpc>
            </a:pPr>
            <a:r>
              <a:rPr lang="en-US" altLang="zh-CN" smtClean="0">
                <a:solidFill>
                  <a:srgbClr val="A50021"/>
                </a:solidFill>
              </a:rPr>
              <a:t>[</a:t>
            </a:r>
            <a:r>
              <a:rPr lang="zh-CN" altLang="en-US" smtClean="0">
                <a:solidFill>
                  <a:srgbClr val="A50021"/>
                </a:solidFill>
              </a:rPr>
              <a:t>解析</a:t>
            </a:r>
            <a:r>
              <a:rPr lang="en-US" altLang="zh-CN" smtClean="0">
                <a:solidFill>
                  <a:srgbClr val="A50021"/>
                </a:solidFill>
              </a:rPr>
              <a:t>]</a:t>
            </a:r>
            <a:r>
              <a:rPr lang="zh-CN" altLang="en-US" smtClean="0">
                <a:solidFill>
                  <a:srgbClr val="A50021"/>
                </a:solidFill>
              </a:rPr>
              <a:t>将透镜的上半部分用不透光的纸板遮住后</a:t>
            </a:r>
            <a:r>
              <a:rPr lang="en-US" altLang="zh-CN" smtClean="0">
                <a:solidFill>
                  <a:srgbClr val="A50021"/>
                </a:solidFill>
              </a:rPr>
              <a:t>,</a:t>
            </a:r>
            <a:r>
              <a:rPr lang="zh-CN" altLang="en-US" smtClean="0">
                <a:solidFill>
                  <a:srgbClr val="A50021"/>
                </a:solidFill>
              </a:rPr>
              <a:t>整个物体发出的光虽有一部分被遮住</a:t>
            </a:r>
            <a:r>
              <a:rPr lang="en-US" altLang="zh-CN" smtClean="0">
                <a:solidFill>
                  <a:srgbClr val="A50021"/>
                </a:solidFill>
              </a:rPr>
              <a:t>,</a:t>
            </a:r>
            <a:r>
              <a:rPr lang="zh-CN" altLang="en-US" smtClean="0">
                <a:solidFill>
                  <a:srgbClr val="A50021"/>
                </a:solidFill>
              </a:rPr>
              <a:t>但总会有一部分光通过下半部分凸透镜而会聚成像</a:t>
            </a:r>
            <a:r>
              <a:rPr lang="en-US" altLang="zh-CN" smtClean="0">
                <a:solidFill>
                  <a:srgbClr val="A50021"/>
                </a:solidFill>
              </a:rPr>
              <a:t>,</a:t>
            </a:r>
            <a:r>
              <a:rPr lang="zh-CN" altLang="en-US" smtClean="0">
                <a:solidFill>
                  <a:srgbClr val="A50021"/>
                </a:solidFill>
              </a:rPr>
              <a:t>因此像与原来相同</a:t>
            </a:r>
            <a:r>
              <a:rPr lang="en-US" altLang="zh-CN" smtClean="0">
                <a:solidFill>
                  <a:srgbClr val="A50021"/>
                </a:solidFill>
              </a:rPr>
              <a:t>,</a:t>
            </a:r>
            <a:r>
              <a:rPr lang="zh-CN" altLang="en-US" smtClean="0">
                <a:solidFill>
                  <a:srgbClr val="A50021"/>
                </a:solidFill>
              </a:rPr>
              <a:t>还是完整的像</a:t>
            </a:r>
            <a:r>
              <a:rPr lang="en-US" altLang="zh-CN" smtClean="0">
                <a:solidFill>
                  <a:srgbClr val="A50021"/>
                </a:solidFill>
              </a:rPr>
              <a:t>,</a:t>
            </a:r>
            <a:r>
              <a:rPr lang="zh-CN" altLang="en-US" smtClean="0">
                <a:solidFill>
                  <a:srgbClr val="A50021"/>
                </a:solidFill>
              </a:rPr>
              <a:t>只是由于透镜的一半被遮住</a:t>
            </a:r>
            <a:r>
              <a:rPr lang="en-US" altLang="zh-CN" smtClean="0">
                <a:solidFill>
                  <a:srgbClr val="A50021"/>
                </a:solidFill>
              </a:rPr>
              <a:t>,</a:t>
            </a:r>
            <a:r>
              <a:rPr lang="zh-CN" altLang="en-US" smtClean="0">
                <a:solidFill>
                  <a:srgbClr val="A50021"/>
                </a:solidFill>
              </a:rPr>
              <a:t>折射出的光线与原来相比减少了</a:t>
            </a:r>
            <a:r>
              <a:rPr lang="en-US" altLang="zh-CN" smtClean="0">
                <a:solidFill>
                  <a:srgbClr val="A50021"/>
                </a:solidFill>
              </a:rPr>
              <a:t>,</a:t>
            </a:r>
            <a:r>
              <a:rPr lang="zh-CN" altLang="en-US" smtClean="0">
                <a:solidFill>
                  <a:srgbClr val="A50021"/>
                </a:solidFill>
              </a:rPr>
              <a:t>因此像的亮度会减弱。</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15"/>
          <p:cNvSpPr txBox="1"/>
          <p:nvPr/>
        </p:nvSpPr>
        <p:spPr>
          <a:xfrm>
            <a:off x="951670" y="786588"/>
            <a:ext cx="10715700" cy="2842692"/>
          </a:xfrm>
          <a:prstGeom prst="rect">
            <a:avLst/>
          </a:prstGeom>
          <a:noFill/>
        </p:spPr>
        <p:txBody>
          <a:bodyPr wrap="square" lIns="36000" tIns="36000" rIns="36000" bIns="3600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(8)</a:t>
            </a:r>
            <a:r>
              <a:rPr lang="zh-CN" altLang="en-US" sz="2400" smtClean="0"/>
              <a:t>某次实验的成像情况如图</a:t>
            </a:r>
            <a:r>
              <a:rPr lang="en-US" sz="2400" smtClean="0"/>
              <a:t>3-17</a:t>
            </a:r>
            <a:r>
              <a:rPr lang="zh-CN" altLang="en-US" sz="2400" smtClean="0"/>
              <a:t>所示</a:t>
            </a:r>
            <a:r>
              <a:rPr lang="en-US" sz="2400" smtClean="0"/>
              <a:t>,</a:t>
            </a:r>
            <a:r>
              <a:rPr lang="zh-CN" altLang="en-US" sz="2400" smtClean="0"/>
              <a:t>林红同学想“有哪些方法可以让光屏上的像变大”的问题。经过思考后设计了两个方案</a:t>
            </a:r>
            <a:r>
              <a:rPr lang="en-US" sz="2400" smtClean="0"/>
              <a:t>,</a:t>
            </a:r>
            <a:r>
              <a:rPr lang="zh-CN" altLang="en-US" sz="2400" smtClean="0"/>
              <a:t>实验后结果都达到了目的。方案一</a:t>
            </a:r>
            <a:r>
              <a:rPr lang="en-US" sz="2400" smtClean="0"/>
              <a:t>:</a:t>
            </a:r>
            <a:r>
              <a:rPr lang="zh-CN" altLang="en-US" sz="2400" smtClean="0"/>
              <a:t>保持蜡烛和光屏的位置不动</a:t>
            </a:r>
            <a:r>
              <a:rPr lang="en-US" sz="2400" smtClean="0"/>
              <a:t>,</a:t>
            </a:r>
            <a:r>
              <a:rPr lang="zh-CN" altLang="en-US" sz="2400" smtClean="0"/>
              <a:t>只将凸透镜向</a:t>
            </a:r>
            <a:r>
              <a:rPr lang="zh-CN" altLang="en-US" sz="2400" i="1" u="sng" smtClean="0"/>
              <a:t>　　    　</a:t>
            </a:r>
            <a:r>
              <a:rPr lang="zh-CN" altLang="en-US" sz="2400" smtClean="0"/>
              <a:t>移动适当距离</a:t>
            </a:r>
            <a:r>
              <a:rPr lang="en-US" sz="2400" smtClean="0"/>
              <a:t>;</a:t>
            </a:r>
            <a:r>
              <a:rPr lang="zh-CN" altLang="en-US" sz="2400" smtClean="0"/>
              <a:t>方案二</a:t>
            </a:r>
            <a:r>
              <a:rPr lang="en-US" sz="2400" smtClean="0"/>
              <a:t>:</a:t>
            </a:r>
            <a:r>
              <a:rPr lang="zh-CN" altLang="en-US" sz="2400" smtClean="0"/>
              <a:t>保持凸透镜位置不动</a:t>
            </a:r>
            <a:r>
              <a:rPr lang="en-US" sz="2400" smtClean="0"/>
              <a:t>,</a:t>
            </a:r>
            <a:r>
              <a:rPr lang="zh-CN" altLang="en-US" sz="2400" smtClean="0"/>
              <a:t>将蜡烛和光屏都向</a:t>
            </a:r>
            <a:r>
              <a:rPr lang="zh-CN" altLang="en-US" sz="2400" i="1" u="sng" smtClean="0"/>
              <a:t>　           </a:t>
            </a:r>
            <a:r>
              <a:rPr lang="zh-CN" altLang="en-US" sz="2400" smtClean="0"/>
              <a:t>移动适当距离。</a:t>
            </a:r>
            <a:r>
              <a:rPr lang="en-US" sz="2400" smtClean="0"/>
              <a:t>(</a:t>
            </a:r>
            <a:r>
              <a:rPr lang="zh-CN" altLang="en-US" sz="2400" smtClean="0"/>
              <a:t>均选填“左”或“右”</a:t>
            </a:r>
            <a:r>
              <a:rPr lang="en-US" sz="2400" smtClean="0"/>
              <a:t>) </a:t>
            </a:r>
            <a:endParaRPr lang="zh-CN" altLang="en-US" sz="2400"/>
          </a:p>
        </p:txBody>
      </p:sp>
      <p:sp>
        <p:nvSpPr>
          <p:cNvPr id="4" name="矩形 3"/>
          <p:cNvSpPr/>
          <p:nvPr/>
        </p:nvSpPr>
        <p:spPr>
          <a:xfrm>
            <a:off x="5523702" y="4754079"/>
            <a:ext cx="1168910" cy="461665"/>
          </a:xfrm>
          <a:prstGeom prst="rect">
            <a:avLst/>
          </a:prstGeom>
        </p:spPr>
        <p:txBody>
          <a:bodyPr wrap="none">
            <a:spAutoFit/>
          </a:bodyPr>
          <a:lstStyle/>
          <a:p>
            <a:r>
              <a:rPr lang="zh-CN" altLang="en-US" smtClean="0"/>
              <a:t>图</a:t>
            </a:r>
            <a:r>
              <a:rPr lang="en-US" smtClean="0"/>
              <a:t>3-17</a:t>
            </a:r>
            <a:endParaRPr lang="zh-CN" altLang="en-US"/>
          </a:p>
        </p:txBody>
      </p:sp>
      <p:pic>
        <p:nvPicPr>
          <p:cNvPr id="6" name="20JX21.EPS" descr="id:2147499120;FounderCES"/>
          <p:cNvPicPr/>
          <p:nvPr/>
        </p:nvPicPr>
        <p:blipFill>
          <a:blip r:embed="rId2"/>
          <a:stretch>
            <a:fillRect/>
          </a:stretch>
        </p:blipFill>
        <p:spPr>
          <a:xfrm>
            <a:off x="3737752" y="3225713"/>
            <a:ext cx="4823262" cy="1599804"/>
          </a:xfrm>
          <a:prstGeom prst="rect">
            <a:avLst/>
          </a:prstGeom>
        </p:spPr>
      </p:pic>
      <p:sp>
        <p:nvSpPr>
          <p:cNvPr id="7" name="Rectangle 14"/>
          <p:cNvSpPr>
            <a:spLocks noChangeArrowheads="1"/>
          </p:cNvSpPr>
          <p:nvPr/>
        </p:nvSpPr>
        <p:spPr bwMode="auto">
          <a:xfrm>
            <a:off x="7309652" y="1896559"/>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左</a:t>
            </a:r>
            <a:endParaRPr lang="zh-CN" altLang="en-US">
              <a:solidFill>
                <a:srgbClr val="A50021"/>
              </a:solidFill>
            </a:endParaRPr>
          </a:p>
        </p:txBody>
      </p:sp>
      <p:sp>
        <p:nvSpPr>
          <p:cNvPr id="8" name="Rectangle 14"/>
          <p:cNvSpPr>
            <a:spLocks noChangeArrowheads="1"/>
          </p:cNvSpPr>
          <p:nvPr/>
        </p:nvSpPr>
        <p:spPr bwMode="auto">
          <a:xfrm>
            <a:off x="6380958" y="2464073"/>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右</a:t>
            </a:r>
            <a:endParaRPr lang="zh-CN" altLang="en-US">
              <a:solidFill>
                <a:srgbClr val="A50021"/>
              </a:solidFill>
            </a:endParaRPr>
          </a:p>
        </p:txBody>
      </p:sp>
      <p:pic>
        <p:nvPicPr>
          <p:cNvPr id="9" name="New picture"/>
          <p:cNvPicPr/>
          <p:nvPr/>
        </p:nvPicPr>
        <p:blipFill>
          <a:blip r:embed="rId3"/>
          <a:stretch>
            <a:fillRect/>
          </a:stretch>
        </p:blipFill>
        <p:spPr>
          <a:xfrm>
            <a:off x="12357100" y="12484100"/>
            <a:ext cx="355600" cy="266700"/>
          </a:xfrm>
          <a:prstGeom prst="cube">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Rectangle 14"/>
          <p:cNvSpPr>
            <a:spLocks noChangeArrowheads="1"/>
          </p:cNvSpPr>
          <p:nvPr/>
        </p:nvSpPr>
        <p:spPr bwMode="auto">
          <a:xfrm>
            <a:off x="951670" y="929464"/>
            <a:ext cx="1415772"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如图所示</a:t>
            </a:r>
            <a:endParaRPr lang="zh-CN" altLang="en-US">
              <a:solidFill>
                <a:srgbClr val="A50021"/>
              </a:solidFill>
            </a:endParaRPr>
          </a:p>
        </p:txBody>
      </p:sp>
      <p:pic>
        <p:nvPicPr>
          <p:cNvPr id="3" name="20JX12.EPS" descr="id:2147488757;FounderCES"/>
          <p:cNvPicPr/>
          <p:nvPr/>
        </p:nvPicPr>
        <p:blipFill>
          <a:blip r:embed="rId2"/>
          <a:stretch>
            <a:fillRect/>
          </a:stretch>
        </p:blipFill>
        <p:spPr>
          <a:xfrm>
            <a:off x="1722519" y="1429530"/>
            <a:ext cx="9301909" cy="4357718"/>
          </a:xfrm>
          <a:prstGeom prst="rect">
            <a:avLst/>
          </a:prstGeom>
        </p:spPr>
      </p:pic>
    </p:spTree>
  </p:cSld>
  <p:clrMapOvr>
    <a:masterClrMapping/>
  </p:clrMapOvr>
  <p:transition>
    <p:fade/>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644262"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考点二　凸透镜成像规律</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9" name="TextBox 8"/>
          <p:cNvSpPr txBox="1"/>
          <p:nvPr/>
        </p:nvSpPr>
        <p:spPr>
          <a:xfrm>
            <a:off x="951670" y="1286654"/>
            <a:ext cx="10572824" cy="581057"/>
          </a:xfrm>
          <a:prstGeom prst="rect">
            <a:avLst/>
          </a:prstGeom>
          <a:noFill/>
        </p:spPr>
        <p:txBody>
          <a:bodyPr wrap="square" rtlCol="0">
            <a:spAutoFit/>
          </a:bodyPr>
          <a:lstStyle/>
          <a:p>
            <a:pPr>
              <a:lnSpc>
                <a:spcPct val="150000"/>
              </a:lnSpc>
            </a:pPr>
            <a:r>
              <a:rPr lang="en-US" b="1" smtClean="0"/>
              <a:t>1.</a:t>
            </a:r>
            <a:r>
              <a:rPr lang="zh-CN" altLang="en-US" b="1" smtClean="0"/>
              <a:t>静态规律</a:t>
            </a:r>
            <a:endParaRPr lang="zh-CN" altLang="en-US" b="1"/>
          </a:p>
        </p:txBody>
      </p:sp>
      <p:graphicFrame>
        <p:nvGraphicFramePr>
          <p:cNvPr id="10" name="表格 9"/>
          <p:cNvGraphicFramePr>
            <a:graphicFrameLocks noGrp="1"/>
          </p:cNvGraphicFramePr>
          <p:nvPr/>
        </p:nvGraphicFramePr>
        <p:xfrm>
          <a:off x="1023109" y="1929596"/>
          <a:ext cx="10572822" cy="6583680"/>
        </p:xfrm>
        <a:graphic>
          <a:graphicData uri="http://schemas.openxmlformats.org/drawingml/2006/table">
            <a:tbl>
              <a:tblPr/>
              <a:tblGrid>
                <a:gridCol w="1326694"/>
                <a:gridCol w="1326694"/>
                <a:gridCol w="1326694"/>
                <a:gridCol w="989202"/>
                <a:gridCol w="989202"/>
                <a:gridCol w="989202"/>
                <a:gridCol w="989202"/>
                <a:gridCol w="2635932"/>
              </a:tblGrid>
              <a:tr h="0">
                <a:tc rowSpan="2">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物距、</a:t>
                      </a:r>
                      <a:endParaRPr lang="zh-CN" sz="2400" kern="100">
                        <a:solidFill>
                          <a:srgbClr val="000000"/>
                        </a:solidFill>
                        <a:latin typeface="NEU-BZ-S92"/>
                        <a:ea typeface="方正书宋_GBK"/>
                        <a:cs typeface="Times New Roman" panose="02020603050405020304"/>
                      </a:endParaRPr>
                    </a:p>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像距关系</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rowSpan="2">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物距</a:t>
                      </a:r>
                      <a:r>
                        <a:rPr lang="en-US" sz="2400" i="1" kern="100">
                          <a:solidFill>
                            <a:srgbClr val="000000"/>
                          </a:solidFill>
                          <a:latin typeface="NEU-BZ-S92"/>
                          <a:ea typeface="微软雅黑" panose="020b0503020204020204" pitchFamily="34" charset="-122"/>
                          <a:cs typeface="Times New Roman" panose="02020603050405020304"/>
                        </a:rPr>
                        <a:t>u</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rowSpan="2">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像距</a:t>
                      </a:r>
                      <a:r>
                        <a:rPr lang="en-US" sz="2400" i="1" kern="100">
                          <a:solidFill>
                            <a:srgbClr val="000000"/>
                          </a:solidFill>
                          <a:latin typeface="NEU-BZ-S92"/>
                          <a:ea typeface="微软雅黑" panose="020b0503020204020204" pitchFamily="34" charset="-122"/>
                          <a:cs typeface="Times New Roman" panose="02020603050405020304"/>
                        </a:rPr>
                        <a:t>v</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gridSpan="4">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像的性质</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hMerge="1">
                  <a:txBody>
                    <a:bodyPr vert="horz" wrap="square"/>
                    <a:lstStyle/>
                    <a:p/>
                  </a:txBody>
                  <a:tcPr/>
                </a:tc>
                <a:tc hMerge="1">
                  <a:txBody>
                    <a:bodyPr vert="horz" wrap="square"/>
                    <a:lstStyle/>
                    <a:p/>
                  </a:txBody>
                  <a:tcPr/>
                </a:tc>
                <a:tc hMerge="1">
                  <a:txBody>
                    <a:bodyPr vert="horz" wrap="square"/>
                    <a:lstStyle/>
                    <a:p/>
                  </a:txBody>
                  <a:tcPr/>
                </a:tc>
                <a:tc rowSpan="2">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应用</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r>
              <a:tr h="0">
                <a:tc vMerge="1">
                  <a:txBody>
                    <a:bodyPr vert="horz" wrap="square"/>
                    <a:lstStyle/>
                    <a:p/>
                  </a:txBody>
                  <a:tcPr/>
                </a:tc>
                <a:tc vMerge="1">
                  <a:txBody>
                    <a:bodyPr vert="horz" wrap="square"/>
                    <a:lstStyle/>
                    <a:p/>
                  </a:txBody>
                  <a:tcPr/>
                </a:tc>
                <a:tc vMerge="1">
                  <a:txBody>
                    <a:bodyPr vert="horz" wrap="square"/>
                    <a:lstStyle/>
                    <a:p/>
                  </a:txBody>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正倒</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放缩</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虚实</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位置</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vMerge="1">
                  <a:txBody>
                    <a:bodyPr vert="horz" wrap="square"/>
                    <a:lstStyle/>
                    <a:p/>
                  </a:txBody>
                  <a:tcPr/>
                </a:tc>
              </a:tr>
              <a:tr h="0">
                <a:tc>
                  <a:txBody>
                    <a:bodyPr vert="horz" wrap="square"/>
                    <a:lstStyle/>
                    <a:p>
                      <a:pPr algn="ctr">
                        <a:lnSpc>
                          <a:spcPct val="150000"/>
                        </a:lnSpc>
                        <a:spcAft>
                          <a:spcPct val="0"/>
                        </a:spcAft>
                      </a:pPr>
                      <a:r>
                        <a:rPr lang="en-US" sz="2400" i="1" kern="100">
                          <a:solidFill>
                            <a:srgbClr val="000000"/>
                          </a:solidFill>
                          <a:latin typeface="微软雅黑" panose="020b0503020204020204" pitchFamily="34" charset="-122"/>
                          <a:ea typeface="方正书宋_GBK"/>
                          <a:cs typeface="Times New Roman" panose="02020603050405020304"/>
                        </a:rPr>
                        <a:t>u</a:t>
                      </a:r>
                      <a:r>
                        <a:rPr lang="en-US" sz="2400" kern="100">
                          <a:solidFill>
                            <a:srgbClr val="000000"/>
                          </a:solidFill>
                          <a:latin typeface="微软雅黑" panose="020b0503020204020204" pitchFamily="34" charset="-122"/>
                          <a:ea typeface="方正书宋_GBK"/>
                          <a:cs typeface="Times New Roman" panose="02020603050405020304"/>
                        </a:rPr>
                        <a:t>&gt;</a:t>
                      </a:r>
                      <a:r>
                        <a:rPr lang="en-US" sz="2400" i="1" kern="100">
                          <a:solidFill>
                            <a:srgbClr val="000000"/>
                          </a:solidFill>
                          <a:latin typeface="微软雅黑" panose="020b0503020204020204" pitchFamily="34" charset="-122"/>
                          <a:ea typeface="方正书宋_GBK"/>
                          <a:cs typeface="Times New Roman" panose="02020603050405020304"/>
                        </a:rPr>
                        <a:t>v</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i="1" kern="100">
                          <a:solidFill>
                            <a:srgbClr val="000000"/>
                          </a:solidFill>
                          <a:latin typeface="微软雅黑" panose="020b0503020204020204" pitchFamily="34" charset="-122"/>
                          <a:ea typeface="方正书宋_GBK"/>
                          <a:cs typeface="Times New Roman" panose="02020603050405020304"/>
                        </a:rPr>
                        <a:t>u</a:t>
                      </a:r>
                      <a:r>
                        <a:rPr lang="en-US" sz="2400" kern="100">
                          <a:solidFill>
                            <a:srgbClr val="000000"/>
                          </a:solidFill>
                          <a:latin typeface="微软雅黑" panose="020b0503020204020204" pitchFamily="34" charset="-122"/>
                          <a:ea typeface="方正书宋_GBK"/>
                          <a:cs typeface="Times New Roman" panose="02020603050405020304"/>
                        </a:rPr>
                        <a:t>&gt;2</a:t>
                      </a:r>
                      <a:r>
                        <a:rPr lang="en-US" sz="2400" i="1" kern="100">
                          <a:solidFill>
                            <a:srgbClr val="000000"/>
                          </a:solidFill>
                          <a:latin typeface="微软雅黑" panose="020b0503020204020204" pitchFamily="34" charset="-122"/>
                          <a:ea typeface="方正书宋_GBK"/>
                          <a:cs typeface="Times New Roman" panose="02020603050405020304"/>
                        </a:rPr>
                        <a:t>f</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微软雅黑" panose="020b0503020204020204" pitchFamily="34" charset="-122"/>
                          <a:ea typeface="方正书宋_GBK"/>
                          <a:cs typeface="Times New Roman" panose="02020603050405020304"/>
                        </a:rPr>
                        <a:t>2</a:t>
                      </a:r>
                      <a:r>
                        <a:rPr lang="en-US" sz="2400" i="1" kern="100">
                          <a:solidFill>
                            <a:srgbClr val="000000"/>
                          </a:solidFill>
                          <a:latin typeface="微软雅黑" panose="020b0503020204020204" pitchFamily="34" charset="-122"/>
                          <a:ea typeface="方正书宋_GBK"/>
                          <a:cs typeface="Times New Roman" panose="02020603050405020304"/>
                        </a:rPr>
                        <a:t>f</a:t>
                      </a:r>
                      <a:r>
                        <a:rPr lang="en-US" sz="2400" kern="100">
                          <a:solidFill>
                            <a:srgbClr val="000000"/>
                          </a:solidFill>
                          <a:latin typeface="微软雅黑" panose="020b0503020204020204" pitchFamily="34" charset="-122"/>
                          <a:ea typeface="方正书宋_GBK"/>
                          <a:cs typeface="Times New Roman" panose="02020603050405020304"/>
                        </a:rPr>
                        <a:t>&gt;</a:t>
                      </a:r>
                      <a:r>
                        <a:rPr lang="en-US" sz="2400" i="1" kern="100">
                          <a:solidFill>
                            <a:srgbClr val="000000"/>
                          </a:solidFill>
                          <a:latin typeface="微软雅黑" panose="020b0503020204020204" pitchFamily="34" charset="-122"/>
                          <a:ea typeface="方正书宋_GBK"/>
                          <a:cs typeface="Times New Roman" panose="02020603050405020304"/>
                        </a:rPr>
                        <a:t>v</a:t>
                      </a:r>
                      <a:r>
                        <a:rPr lang="en-US" sz="2400" kern="100">
                          <a:solidFill>
                            <a:srgbClr val="000000"/>
                          </a:solidFill>
                          <a:latin typeface="微软雅黑" panose="020b0503020204020204" pitchFamily="34" charset="-122"/>
                          <a:ea typeface="方正书宋_GBK"/>
                          <a:cs typeface="Times New Roman" panose="02020603050405020304"/>
                        </a:rPr>
                        <a:t>&gt;</a:t>
                      </a:r>
                      <a:r>
                        <a:rPr lang="en-US" sz="2400" i="1" kern="100">
                          <a:solidFill>
                            <a:srgbClr val="000000"/>
                          </a:solidFill>
                          <a:latin typeface="微软雅黑" panose="020b0503020204020204" pitchFamily="34" charset="-122"/>
                          <a:ea typeface="方正书宋_GBK"/>
                          <a:cs typeface="Times New Roman" panose="02020603050405020304"/>
                        </a:rPr>
                        <a:t>f</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altLang="zh-CN" sz="2400" i="1" u="sng" kern="100" smtClean="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altLang="zh-CN" sz="2400" i="1" u="sng" kern="100" smtClean="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altLang="zh-CN" sz="2400" i="1" u="sng" kern="100" smtClean="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异侧</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照相机、摄影机</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en-US" sz="2400" i="1" kern="100">
                          <a:solidFill>
                            <a:srgbClr val="000000"/>
                          </a:solidFill>
                          <a:latin typeface="微软雅黑" panose="020b0503020204020204" pitchFamily="34" charset="-122"/>
                          <a:ea typeface="方正书宋_GBK"/>
                          <a:cs typeface="Times New Roman" panose="02020603050405020304"/>
                        </a:rPr>
                        <a:t>u</a:t>
                      </a:r>
                      <a:r>
                        <a:rPr lang="en-US" sz="2400" kern="100">
                          <a:solidFill>
                            <a:srgbClr val="000000"/>
                          </a:solidFill>
                          <a:latin typeface="微软雅黑" panose="020b0503020204020204" pitchFamily="34" charset="-122"/>
                          <a:ea typeface="方正书宋_GBK"/>
                          <a:cs typeface="Times New Roman" panose="02020603050405020304"/>
                        </a:rPr>
                        <a:t>=</a:t>
                      </a:r>
                      <a:r>
                        <a:rPr lang="en-US" sz="2400" i="1" kern="100">
                          <a:solidFill>
                            <a:srgbClr val="000000"/>
                          </a:solidFill>
                          <a:latin typeface="微软雅黑" panose="020b0503020204020204" pitchFamily="34" charset="-122"/>
                          <a:ea typeface="方正书宋_GBK"/>
                          <a:cs typeface="Times New Roman" panose="02020603050405020304"/>
                        </a:rPr>
                        <a:t>v</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i="1" kern="100">
                          <a:solidFill>
                            <a:srgbClr val="000000"/>
                          </a:solidFill>
                          <a:latin typeface="微软雅黑" panose="020b0503020204020204" pitchFamily="34" charset="-122"/>
                          <a:ea typeface="方正书宋_GBK"/>
                          <a:cs typeface="Times New Roman" panose="02020603050405020304"/>
                        </a:rPr>
                        <a:t>u</a:t>
                      </a:r>
                      <a:r>
                        <a:rPr lang="en-US" sz="2400" kern="100">
                          <a:solidFill>
                            <a:srgbClr val="000000"/>
                          </a:solidFill>
                          <a:latin typeface="微软雅黑" panose="020b0503020204020204" pitchFamily="34" charset="-122"/>
                          <a:ea typeface="方正书宋_GBK"/>
                          <a:cs typeface="Times New Roman" panose="02020603050405020304"/>
                        </a:rPr>
                        <a:t>=2</a:t>
                      </a:r>
                      <a:r>
                        <a:rPr lang="en-US" sz="2400" i="1" kern="100">
                          <a:solidFill>
                            <a:srgbClr val="000000"/>
                          </a:solidFill>
                          <a:latin typeface="微软雅黑" panose="020b0503020204020204" pitchFamily="34" charset="-122"/>
                          <a:ea typeface="方正书宋_GBK"/>
                          <a:cs typeface="Times New Roman" panose="02020603050405020304"/>
                        </a:rPr>
                        <a:t>f</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i="1" kern="100">
                          <a:solidFill>
                            <a:srgbClr val="000000"/>
                          </a:solidFill>
                          <a:latin typeface="微软雅黑" panose="020b0503020204020204" pitchFamily="34" charset="-122"/>
                          <a:ea typeface="方正书宋_GBK"/>
                          <a:cs typeface="Times New Roman" panose="02020603050405020304"/>
                        </a:rPr>
                        <a:t>v</a:t>
                      </a:r>
                      <a:r>
                        <a:rPr lang="en-US" sz="2400" kern="100">
                          <a:solidFill>
                            <a:srgbClr val="000000"/>
                          </a:solidFill>
                          <a:latin typeface="微软雅黑" panose="020b0503020204020204" pitchFamily="34" charset="-122"/>
                          <a:ea typeface="方正书宋_GBK"/>
                          <a:cs typeface="Times New Roman" panose="02020603050405020304"/>
                        </a:rPr>
                        <a:t>=2</a:t>
                      </a:r>
                      <a:r>
                        <a:rPr lang="en-US" sz="2400" i="1" kern="100">
                          <a:solidFill>
                            <a:srgbClr val="000000"/>
                          </a:solidFill>
                          <a:latin typeface="微软雅黑" panose="020b0503020204020204" pitchFamily="34" charset="-122"/>
                          <a:ea typeface="方正书宋_GBK"/>
                          <a:cs typeface="Times New Roman" panose="02020603050405020304"/>
                        </a:rPr>
                        <a:t>f</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倒立</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altLang="zh-CN" sz="2400" i="1" u="sng" kern="100" smtClean="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实像</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异侧</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等距法测算焦距</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en-US" sz="2400" i="1" kern="100">
                          <a:solidFill>
                            <a:srgbClr val="000000"/>
                          </a:solidFill>
                          <a:latin typeface="微软雅黑" panose="020b0503020204020204" pitchFamily="34" charset="-122"/>
                          <a:ea typeface="方正书宋_GBK"/>
                          <a:cs typeface="Times New Roman" panose="02020603050405020304"/>
                        </a:rPr>
                        <a:t>u&lt;v</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微软雅黑" panose="020b0503020204020204" pitchFamily="34" charset="-122"/>
                          <a:ea typeface="方正书宋_GBK"/>
                          <a:cs typeface="Times New Roman" panose="02020603050405020304"/>
                        </a:rPr>
                        <a:t>2</a:t>
                      </a:r>
                      <a:r>
                        <a:rPr lang="en-US" sz="2400" i="1" kern="100">
                          <a:solidFill>
                            <a:srgbClr val="000000"/>
                          </a:solidFill>
                          <a:latin typeface="微软雅黑" panose="020b0503020204020204" pitchFamily="34" charset="-122"/>
                          <a:ea typeface="方正书宋_GBK"/>
                          <a:cs typeface="Times New Roman" panose="02020603050405020304"/>
                        </a:rPr>
                        <a:t>f</a:t>
                      </a:r>
                      <a:r>
                        <a:rPr lang="en-US" sz="2400" kern="100">
                          <a:solidFill>
                            <a:srgbClr val="000000"/>
                          </a:solidFill>
                          <a:latin typeface="微软雅黑" panose="020b0503020204020204" pitchFamily="34" charset="-122"/>
                          <a:ea typeface="方正书宋_GBK"/>
                          <a:cs typeface="Times New Roman" panose="02020603050405020304"/>
                        </a:rPr>
                        <a:t>&gt;</a:t>
                      </a:r>
                      <a:r>
                        <a:rPr lang="en-US" sz="2400" i="1" kern="100">
                          <a:solidFill>
                            <a:srgbClr val="000000"/>
                          </a:solidFill>
                          <a:latin typeface="微软雅黑" panose="020b0503020204020204" pitchFamily="34" charset="-122"/>
                          <a:ea typeface="方正书宋_GBK"/>
                          <a:cs typeface="Times New Roman" panose="02020603050405020304"/>
                        </a:rPr>
                        <a:t>u</a:t>
                      </a:r>
                      <a:r>
                        <a:rPr lang="en-US" sz="2400" kern="100">
                          <a:solidFill>
                            <a:srgbClr val="000000"/>
                          </a:solidFill>
                          <a:latin typeface="微软雅黑" panose="020b0503020204020204" pitchFamily="34" charset="-122"/>
                          <a:ea typeface="方正书宋_GBK"/>
                          <a:cs typeface="Times New Roman" panose="02020603050405020304"/>
                        </a:rPr>
                        <a:t>&gt;</a:t>
                      </a:r>
                      <a:r>
                        <a:rPr lang="en-US" sz="2400" i="1" kern="100">
                          <a:solidFill>
                            <a:srgbClr val="000000"/>
                          </a:solidFill>
                          <a:latin typeface="微软雅黑" panose="020b0503020204020204" pitchFamily="34" charset="-122"/>
                          <a:ea typeface="方正书宋_GBK"/>
                          <a:cs typeface="Times New Roman" panose="02020603050405020304"/>
                        </a:rPr>
                        <a:t>f</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i="1" kern="100">
                          <a:solidFill>
                            <a:srgbClr val="000000"/>
                          </a:solidFill>
                          <a:latin typeface="微软雅黑" panose="020b0503020204020204" pitchFamily="34" charset="-122"/>
                          <a:ea typeface="方正书宋_GBK"/>
                          <a:cs typeface="Times New Roman" panose="02020603050405020304"/>
                        </a:rPr>
                        <a:t>v</a:t>
                      </a:r>
                      <a:r>
                        <a:rPr lang="en-US" sz="2400" kern="100">
                          <a:solidFill>
                            <a:srgbClr val="000000"/>
                          </a:solidFill>
                          <a:latin typeface="微软雅黑" panose="020b0503020204020204" pitchFamily="34" charset="-122"/>
                          <a:ea typeface="方正书宋_GBK"/>
                          <a:cs typeface="Times New Roman" panose="02020603050405020304"/>
                        </a:rPr>
                        <a:t>&gt;2</a:t>
                      </a:r>
                      <a:r>
                        <a:rPr lang="en-US" sz="2400" i="1" kern="100">
                          <a:solidFill>
                            <a:srgbClr val="000000"/>
                          </a:solidFill>
                          <a:latin typeface="微软雅黑" panose="020b0503020204020204" pitchFamily="34" charset="-122"/>
                          <a:ea typeface="方正书宋_GBK"/>
                          <a:cs typeface="Times New Roman" panose="02020603050405020304"/>
                        </a:rPr>
                        <a:t>f</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倒立</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altLang="zh-CN" sz="2400" i="1" u="sng" kern="100" smtClean="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实像</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异侧</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幻灯机、投影仪</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i="1" kern="100">
                          <a:solidFill>
                            <a:srgbClr val="000000"/>
                          </a:solidFill>
                          <a:latin typeface="微软雅黑" panose="020b0503020204020204" pitchFamily="34" charset="-122"/>
                          <a:ea typeface="方正书宋_GBK"/>
                          <a:cs typeface="Times New Roman" panose="02020603050405020304"/>
                        </a:rPr>
                        <a:t>u</a:t>
                      </a:r>
                      <a:r>
                        <a:rPr lang="en-US" sz="2400" kern="100">
                          <a:solidFill>
                            <a:srgbClr val="000000"/>
                          </a:solidFill>
                          <a:latin typeface="微软雅黑" panose="020b0503020204020204" pitchFamily="34" charset="-122"/>
                          <a:ea typeface="方正书宋_GBK"/>
                          <a:cs typeface="Times New Roman" panose="02020603050405020304"/>
                        </a:rPr>
                        <a:t>=</a:t>
                      </a:r>
                      <a:r>
                        <a:rPr lang="en-US" sz="2400" i="1" kern="100">
                          <a:solidFill>
                            <a:srgbClr val="000000"/>
                          </a:solidFill>
                          <a:latin typeface="微软雅黑" panose="020b0503020204020204" pitchFamily="34" charset="-122"/>
                          <a:ea typeface="方正书宋_GBK"/>
                          <a:cs typeface="Times New Roman" panose="02020603050405020304"/>
                        </a:rPr>
                        <a:t>ƒ</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gridSpan="4">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不成像</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hMerge="1">
                  <a:txBody>
                    <a:bodyPr vert="horz" wrap="square"/>
                    <a:lstStyle/>
                    <a:p/>
                  </a:txBody>
                  <a:tcPr/>
                </a:tc>
                <a:tc hMerge="1">
                  <a:txBody>
                    <a:bodyPr vert="horz" wrap="square"/>
                    <a:lstStyle/>
                    <a:p/>
                  </a:txBody>
                  <a:tcPr/>
                </a:tc>
                <a:tc hMerge="1">
                  <a:txBody>
                    <a:bodyPr vert="horz" wrap="square"/>
                    <a:lstStyle/>
                    <a:p/>
                  </a:txBody>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获得平行光</a:t>
                      </a:r>
                      <a:r>
                        <a:rPr lang="zh-CN" sz="2400" kern="100" smtClean="0">
                          <a:solidFill>
                            <a:srgbClr val="000000"/>
                          </a:solidFill>
                          <a:latin typeface="NEU-BZ-S92"/>
                          <a:ea typeface="微软雅黑" panose="020b0503020204020204" pitchFamily="34" charset="-122"/>
                          <a:cs typeface="Times New Roman" panose="02020603050405020304"/>
                        </a:rPr>
                        <a:t>、</a:t>
                      </a:r>
                      <a:endParaRPr lang="en-US" altLang="zh-CN" sz="2400" kern="100" smtClean="0">
                        <a:solidFill>
                          <a:srgbClr val="000000"/>
                        </a:solidFill>
                        <a:latin typeface="NEU-BZ-S92"/>
                        <a:ea typeface="微软雅黑" panose="020b0503020204020204" pitchFamily="34" charset="-122"/>
                        <a:cs typeface="Times New Roman" panose="02020603050405020304"/>
                      </a:endParaRPr>
                    </a:p>
                    <a:p>
                      <a:pPr algn="ctr">
                        <a:lnSpc>
                          <a:spcPct val="150000"/>
                        </a:lnSpc>
                        <a:spcAft>
                          <a:spcPct val="0"/>
                        </a:spcAft>
                      </a:pPr>
                      <a:r>
                        <a:rPr lang="zh-CN" sz="2400" kern="100" smtClean="0">
                          <a:solidFill>
                            <a:srgbClr val="000000"/>
                          </a:solidFill>
                          <a:latin typeface="NEU-BZ-S92"/>
                          <a:ea typeface="微软雅黑" panose="020b0503020204020204" pitchFamily="34" charset="-122"/>
                          <a:cs typeface="Times New Roman" panose="02020603050405020304"/>
                        </a:rPr>
                        <a:t>粗</a:t>
                      </a:r>
                      <a:r>
                        <a:rPr lang="zh-CN" sz="2400" kern="100">
                          <a:solidFill>
                            <a:srgbClr val="000000"/>
                          </a:solidFill>
                          <a:latin typeface="NEU-BZ-S92"/>
                          <a:ea typeface="微软雅黑" panose="020b0503020204020204" pitchFamily="34" charset="-122"/>
                          <a:cs typeface="Times New Roman" panose="02020603050405020304"/>
                        </a:rPr>
                        <a:t>测焦距</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i="1" kern="100">
                          <a:solidFill>
                            <a:srgbClr val="000000"/>
                          </a:solidFill>
                          <a:latin typeface="微软雅黑" panose="020b0503020204020204" pitchFamily="34" charset="-122"/>
                          <a:ea typeface="方正书宋_GBK"/>
                          <a:cs typeface="Times New Roman" panose="02020603050405020304"/>
                        </a:rPr>
                        <a:t>u&lt;f</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i="0" kern="100">
                          <a:solidFill>
                            <a:srgbClr val="000000"/>
                          </a:solidFill>
                          <a:latin typeface="微软雅黑" panose="020b0503020204020204" pitchFamily="34" charset="-122"/>
                          <a:ea typeface="方正书宋_GBK"/>
                          <a:cs typeface="Times New Roman" panose="02020603050405020304"/>
                        </a:rPr>
                        <a:t>|</a:t>
                      </a:r>
                      <a:r>
                        <a:rPr lang="en-US" sz="2400" i="1" kern="100">
                          <a:solidFill>
                            <a:srgbClr val="000000"/>
                          </a:solidFill>
                          <a:latin typeface="微软雅黑" panose="020b0503020204020204" pitchFamily="34" charset="-122"/>
                          <a:ea typeface="方正书宋_GBK"/>
                          <a:cs typeface="Times New Roman" panose="02020603050405020304"/>
                        </a:rPr>
                        <a:t>v</a:t>
                      </a:r>
                      <a:r>
                        <a:rPr lang="en-US" sz="2400" i="0" kern="100">
                          <a:solidFill>
                            <a:srgbClr val="000000"/>
                          </a:solidFill>
                          <a:latin typeface="微软雅黑" panose="020b0503020204020204" pitchFamily="34" charset="-122"/>
                          <a:ea typeface="方正书宋_GBK"/>
                          <a:cs typeface="Times New Roman" panose="02020603050405020304"/>
                        </a:rPr>
                        <a:t>|</a:t>
                      </a:r>
                      <a:r>
                        <a:rPr lang="en-US" sz="2400" kern="100">
                          <a:solidFill>
                            <a:srgbClr val="000000"/>
                          </a:solidFill>
                          <a:latin typeface="微软雅黑" panose="020b0503020204020204" pitchFamily="34" charset="-122"/>
                          <a:ea typeface="方正书宋_GBK"/>
                          <a:cs typeface="Times New Roman" panose="02020603050405020304"/>
                        </a:rPr>
                        <a:t>&gt;</a:t>
                      </a:r>
                      <a:r>
                        <a:rPr lang="en-US" sz="2400" i="1" kern="100">
                          <a:solidFill>
                            <a:srgbClr val="000000"/>
                          </a:solidFill>
                          <a:latin typeface="微软雅黑" panose="020b0503020204020204" pitchFamily="34" charset="-122"/>
                          <a:ea typeface="方正书宋_GBK"/>
                          <a:cs typeface="Times New Roman" panose="02020603050405020304"/>
                        </a:rPr>
                        <a:t>u</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altLang="zh-CN" sz="2400" i="1" u="sng" kern="100" smtClean="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放大</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altLang="zh-CN" sz="2400" i="1" u="sng" kern="100" smtClean="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altLang="zh-CN" sz="2400" i="1" u="sng" kern="100" smtClean="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放大镜</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sp>
        <p:nvSpPr>
          <p:cNvPr id="11" name="Rectangle 14"/>
          <p:cNvSpPr>
            <a:spLocks noChangeArrowheads="1"/>
          </p:cNvSpPr>
          <p:nvPr/>
        </p:nvSpPr>
        <p:spPr bwMode="auto">
          <a:xfrm>
            <a:off x="5023636" y="3001166"/>
            <a:ext cx="982961"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 </a:t>
            </a:r>
            <a:r>
              <a:rPr lang="zh-CN" altLang="en-US" b="1" smtClean="0">
                <a:solidFill>
                  <a:srgbClr val="A50021"/>
                </a:solidFill>
              </a:rPr>
              <a:t>倒立</a:t>
            </a:r>
            <a:r>
              <a:rPr lang="en-US" altLang="zh-CN" b="1" i="1" smtClean="0">
                <a:solidFill>
                  <a:srgbClr val="A50021"/>
                </a:solidFill>
              </a:rPr>
              <a:t> </a:t>
            </a:r>
            <a:endParaRPr lang="zh-CN" altLang="en-US">
              <a:solidFill>
                <a:srgbClr val="A50021"/>
              </a:solidFill>
            </a:endParaRPr>
          </a:p>
        </p:txBody>
      </p:sp>
      <p:sp>
        <p:nvSpPr>
          <p:cNvPr id="12" name="Rectangle 14"/>
          <p:cNvSpPr>
            <a:spLocks noChangeArrowheads="1"/>
          </p:cNvSpPr>
          <p:nvPr/>
        </p:nvSpPr>
        <p:spPr bwMode="auto">
          <a:xfrm>
            <a:off x="6095206" y="3001166"/>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缩小</a:t>
            </a:r>
            <a:endParaRPr lang="zh-CN" altLang="en-US">
              <a:solidFill>
                <a:srgbClr val="A50021"/>
              </a:solidFill>
            </a:endParaRPr>
          </a:p>
        </p:txBody>
      </p:sp>
      <p:sp>
        <p:nvSpPr>
          <p:cNvPr id="13" name="Rectangle 14"/>
          <p:cNvSpPr>
            <a:spLocks noChangeArrowheads="1"/>
          </p:cNvSpPr>
          <p:nvPr/>
        </p:nvSpPr>
        <p:spPr bwMode="auto">
          <a:xfrm>
            <a:off x="7080937" y="3001166"/>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实像</a:t>
            </a:r>
            <a:endParaRPr lang="zh-CN" altLang="en-US">
              <a:solidFill>
                <a:srgbClr val="A50021"/>
              </a:solidFill>
            </a:endParaRPr>
          </a:p>
        </p:txBody>
      </p:sp>
      <p:sp>
        <p:nvSpPr>
          <p:cNvPr id="14" name="Rectangle 14"/>
          <p:cNvSpPr>
            <a:spLocks noChangeArrowheads="1"/>
          </p:cNvSpPr>
          <p:nvPr/>
        </p:nvSpPr>
        <p:spPr bwMode="auto">
          <a:xfrm>
            <a:off x="6095206" y="3611071"/>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等大</a:t>
            </a:r>
            <a:endParaRPr lang="zh-CN" altLang="en-US">
              <a:solidFill>
                <a:srgbClr val="A50021"/>
              </a:solidFill>
            </a:endParaRPr>
          </a:p>
        </p:txBody>
      </p:sp>
      <p:sp>
        <p:nvSpPr>
          <p:cNvPr id="15" name="Rectangle 14"/>
          <p:cNvSpPr>
            <a:spLocks noChangeArrowheads="1"/>
          </p:cNvSpPr>
          <p:nvPr/>
        </p:nvSpPr>
        <p:spPr bwMode="auto">
          <a:xfrm>
            <a:off x="6095206" y="4111137"/>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放大</a:t>
            </a:r>
            <a:endParaRPr lang="zh-CN" altLang="en-US">
              <a:solidFill>
                <a:srgbClr val="A50021"/>
              </a:solidFill>
            </a:endParaRPr>
          </a:p>
        </p:txBody>
      </p:sp>
      <p:sp>
        <p:nvSpPr>
          <p:cNvPr id="16" name="Rectangle 14"/>
          <p:cNvSpPr>
            <a:spLocks noChangeArrowheads="1"/>
          </p:cNvSpPr>
          <p:nvPr/>
        </p:nvSpPr>
        <p:spPr bwMode="auto">
          <a:xfrm>
            <a:off x="5095074" y="5776441"/>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正立</a:t>
            </a:r>
            <a:endParaRPr lang="zh-CN" altLang="en-US">
              <a:solidFill>
                <a:srgbClr val="A50021"/>
              </a:solidFill>
            </a:endParaRPr>
          </a:p>
        </p:txBody>
      </p:sp>
      <p:sp>
        <p:nvSpPr>
          <p:cNvPr id="17" name="Rectangle 14"/>
          <p:cNvSpPr>
            <a:spLocks noChangeArrowheads="1"/>
          </p:cNvSpPr>
          <p:nvPr/>
        </p:nvSpPr>
        <p:spPr bwMode="auto">
          <a:xfrm>
            <a:off x="7080937" y="5776441"/>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虚像</a:t>
            </a:r>
            <a:endParaRPr lang="zh-CN" altLang="en-US">
              <a:solidFill>
                <a:srgbClr val="A50021"/>
              </a:solidFill>
            </a:endParaRPr>
          </a:p>
        </p:txBody>
      </p:sp>
      <p:sp>
        <p:nvSpPr>
          <p:cNvPr id="18" name="Rectangle 14"/>
          <p:cNvSpPr>
            <a:spLocks noChangeArrowheads="1"/>
          </p:cNvSpPr>
          <p:nvPr/>
        </p:nvSpPr>
        <p:spPr bwMode="auto">
          <a:xfrm>
            <a:off x="8024032" y="5776441"/>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同侧</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tgtEl>
                                          <p:spTgt spid="17"/>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16" grpId="0"/>
      <p:bldP spid="17" grpId="0"/>
      <p:bldP spid="18" grpId="0"/>
    </p:bldLs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1"/>
          <p:cNvSpPr txBox="1"/>
          <p:nvPr/>
        </p:nvSpPr>
        <p:spPr>
          <a:xfrm>
            <a:off x="951670" y="775622"/>
            <a:ext cx="10644262" cy="2308324"/>
          </a:xfrm>
          <a:prstGeom prst="rect">
            <a:avLst/>
          </a:prstGeom>
          <a:noFill/>
        </p:spPr>
        <p:txBody>
          <a:bodyPr wrap="square" rtlCol="0">
            <a:spAutoFit/>
          </a:bodyPr>
          <a:lstStyle/>
          <a:p>
            <a:pPr>
              <a:lnSpc>
                <a:spcPct val="150000"/>
              </a:lnSpc>
            </a:pPr>
            <a:r>
              <a:rPr lang="en-US" b="1" smtClean="0"/>
              <a:t>2.</a:t>
            </a:r>
            <a:r>
              <a:rPr lang="zh-CN" altLang="en-US" b="1" smtClean="0"/>
              <a:t>动态规律</a:t>
            </a:r>
            <a:endParaRPr lang="zh-CN" altLang="en-US" b="1" smtClean="0"/>
          </a:p>
          <a:p>
            <a:pPr>
              <a:lnSpc>
                <a:spcPct val="150000"/>
              </a:lnSpc>
            </a:pPr>
            <a:r>
              <a:rPr lang="en-US" smtClean="0"/>
              <a:t>①</a:t>
            </a:r>
            <a:r>
              <a:rPr lang="zh-CN" altLang="en-US" smtClean="0"/>
              <a:t>成实像时</a:t>
            </a:r>
            <a:r>
              <a:rPr lang="en-US" smtClean="0"/>
              <a:t>,</a:t>
            </a:r>
            <a:r>
              <a:rPr lang="zh-CN" altLang="en-US" smtClean="0"/>
              <a:t>物距增大</a:t>
            </a:r>
            <a:r>
              <a:rPr lang="en-US" smtClean="0"/>
              <a:t>,</a:t>
            </a:r>
            <a:r>
              <a:rPr lang="zh-CN" altLang="en-US" smtClean="0"/>
              <a:t>像距</a:t>
            </a:r>
            <a:r>
              <a:rPr lang="zh-CN" altLang="en-US" i="1" u="sng" smtClean="0"/>
              <a:t>　  　　　</a:t>
            </a:r>
            <a:r>
              <a:rPr lang="en-US" smtClean="0"/>
              <a:t>,</a:t>
            </a:r>
            <a:r>
              <a:rPr lang="zh-CN" altLang="en-US" smtClean="0"/>
              <a:t>像</a:t>
            </a:r>
            <a:r>
              <a:rPr lang="zh-CN" altLang="en-US" i="1" u="sng" smtClean="0"/>
              <a:t>　  　　　</a:t>
            </a:r>
            <a:r>
              <a:rPr lang="en-US" smtClean="0"/>
              <a:t>;</a:t>
            </a:r>
            <a:r>
              <a:rPr lang="zh-CN" altLang="en-US" smtClean="0"/>
              <a:t>物距减小</a:t>
            </a:r>
            <a:r>
              <a:rPr lang="en-US" smtClean="0"/>
              <a:t>,</a:t>
            </a:r>
            <a:r>
              <a:rPr lang="zh-CN" altLang="en-US" smtClean="0"/>
              <a:t>像距</a:t>
            </a:r>
            <a:r>
              <a:rPr lang="zh-CN" altLang="en-US" i="1" u="sng" smtClean="0"/>
              <a:t>　  　　　</a:t>
            </a:r>
            <a:r>
              <a:rPr lang="en-US" smtClean="0"/>
              <a:t>,</a:t>
            </a:r>
            <a:endParaRPr lang="en-US" smtClean="0"/>
          </a:p>
          <a:p>
            <a:pPr>
              <a:lnSpc>
                <a:spcPct val="150000"/>
              </a:lnSpc>
            </a:pPr>
            <a:r>
              <a:rPr lang="zh-CN" altLang="en-US" smtClean="0"/>
              <a:t>像</a:t>
            </a:r>
            <a:r>
              <a:rPr lang="zh-CN" altLang="en-US" i="1" u="sng" smtClean="0"/>
              <a:t>　　         </a:t>
            </a:r>
            <a:r>
              <a:rPr lang="en-US" smtClean="0"/>
              <a:t>(</a:t>
            </a:r>
            <a:r>
              <a:rPr lang="zh-CN" altLang="en-US" smtClean="0"/>
              <a:t>口诀</a:t>
            </a:r>
            <a:r>
              <a:rPr lang="en-US" smtClean="0"/>
              <a:t>:</a:t>
            </a:r>
            <a:r>
              <a:rPr lang="zh-CN" altLang="en-US" smtClean="0"/>
              <a:t>成实像时</a:t>
            </a:r>
            <a:r>
              <a:rPr lang="en-US" smtClean="0"/>
              <a:t>,</a:t>
            </a:r>
            <a:r>
              <a:rPr lang="zh-CN" altLang="en-US" smtClean="0"/>
              <a:t>物近像远像变大</a:t>
            </a:r>
            <a:r>
              <a:rPr lang="en-US" smtClean="0"/>
              <a:t>,</a:t>
            </a:r>
            <a:r>
              <a:rPr lang="zh-CN" altLang="en-US" smtClean="0"/>
              <a:t>物远像近像变小</a:t>
            </a:r>
            <a:r>
              <a:rPr lang="en-US" smtClean="0"/>
              <a:t>)</a:t>
            </a:r>
            <a:r>
              <a:rPr lang="zh-CN" altLang="en-US" smtClean="0"/>
              <a:t>。</a:t>
            </a:r>
            <a:r>
              <a:rPr lang="en-US" smtClean="0"/>
              <a:t> </a:t>
            </a:r>
            <a:endParaRPr lang="zh-CN" altLang="en-US" smtClean="0"/>
          </a:p>
          <a:p>
            <a:pPr>
              <a:lnSpc>
                <a:spcPct val="150000"/>
              </a:lnSpc>
            </a:pPr>
            <a:r>
              <a:rPr lang="en-US" smtClean="0"/>
              <a:t>②</a:t>
            </a:r>
            <a:r>
              <a:rPr lang="zh-CN" altLang="en-US" smtClean="0"/>
              <a:t>凸透镜无论成实像还是虚像</a:t>
            </a:r>
            <a:r>
              <a:rPr lang="en-US" smtClean="0"/>
              <a:t>,</a:t>
            </a:r>
            <a:r>
              <a:rPr lang="zh-CN" altLang="en-US" smtClean="0"/>
              <a:t>都是物体越靠近焦点</a:t>
            </a:r>
            <a:r>
              <a:rPr lang="en-US" smtClean="0"/>
              <a:t>,</a:t>
            </a:r>
            <a:r>
              <a:rPr lang="zh-CN" altLang="en-US" smtClean="0"/>
              <a:t>所成的像越大。</a:t>
            </a:r>
            <a:endParaRPr lang="zh-CN" altLang="en-US"/>
          </a:p>
        </p:txBody>
      </p:sp>
      <p:sp>
        <p:nvSpPr>
          <p:cNvPr id="5" name="Rectangle 14"/>
          <p:cNvSpPr>
            <a:spLocks noChangeArrowheads="1"/>
          </p:cNvSpPr>
          <p:nvPr/>
        </p:nvSpPr>
        <p:spPr bwMode="auto">
          <a:xfrm>
            <a:off x="4952198" y="1358092"/>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减小</a:t>
            </a:r>
            <a:endParaRPr lang="zh-CN" altLang="en-US">
              <a:solidFill>
                <a:srgbClr val="A50021"/>
              </a:solidFill>
            </a:endParaRPr>
          </a:p>
        </p:txBody>
      </p:sp>
      <p:sp>
        <p:nvSpPr>
          <p:cNvPr id="6" name="Rectangle 14"/>
          <p:cNvSpPr>
            <a:spLocks noChangeArrowheads="1"/>
          </p:cNvSpPr>
          <p:nvPr/>
        </p:nvSpPr>
        <p:spPr bwMode="auto">
          <a:xfrm>
            <a:off x="6652309" y="1358092"/>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变小</a:t>
            </a:r>
            <a:endParaRPr lang="zh-CN" altLang="en-US">
              <a:solidFill>
                <a:srgbClr val="A50021"/>
              </a:solidFill>
            </a:endParaRPr>
          </a:p>
        </p:txBody>
      </p:sp>
      <p:sp>
        <p:nvSpPr>
          <p:cNvPr id="7" name="Rectangle 14"/>
          <p:cNvSpPr>
            <a:spLocks noChangeArrowheads="1"/>
          </p:cNvSpPr>
          <p:nvPr/>
        </p:nvSpPr>
        <p:spPr bwMode="auto">
          <a:xfrm>
            <a:off x="10009895" y="1358092"/>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增大</a:t>
            </a:r>
            <a:endParaRPr lang="zh-CN" altLang="en-US">
              <a:solidFill>
                <a:srgbClr val="A50021"/>
              </a:solidFill>
            </a:endParaRPr>
          </a:p>
        </p:txBody>
      </p:sp>
      <p:sp>
        <p:nvSpPr>
          <p:cNvPr id="8" name="Rectangle 14"/>
          <p:cNvSpPr>
            <a:spLocks noChangeArrowheads="1"/>
          </p:cNvSpPr>
          <p:nvPr/>
        </p:nvSpPr>
        <p:spPr bwMode="auto">
          <a:xfrm>
            <a:off x="1651649" y="1896559"/>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变大</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429398"/>
            <a:ext cx="10644262"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考点三　眼睛和眼镜</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graphicFrame>
        <p:nvGraphicFramePr>
          <p:cNvPr id="11" name="表格 10"/>
          <p:cNvGraphicFramePr>
            <a:graphicFrameLocks noGrp="1"/>
          </p:cNvGraphicFramePr>
          <p:nvPr/>
        </p:nvGraphicFramePr>
        <p:xfrm>
          <a:off x="951670" y="1072340"/>
          <a:ext cx="10715698" cy="5486400"/>
        </p:xfrm>
        <a:graphic>
          <a:graphicData uri="http://schemas.openxmlformats.org/drawingml/2006/table">
            <a:tbl>
              <a:tblPr/>
              <a:tblGrid>
                <a:gridCol w="1785949"/>
                <a:gridCol w="4243842"/>
                <a:gridCol w="4685907"/>
              </a:tblGrid>
              <a:tr h="0">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眼睛</a:t>
                      </a:r>
                      <a:r>
                        <a:rPr lang="zh-CN" sz="2400" kern="100" smtClean="0">
                          <a:solidFill>
                            <a:srgbClr val="000000"/>
                          </a:solidFill>
                          <a:latin typeface="NEU-BZ-S92"/>
                          <a:ea typeface="微软雅黑" panose="020b0503020204020204" pitchFamily="34" charset="-122"/>
                          <a:cs typeface="Times New Roman" panose="02020603050405020304"/>
                        </a:rPr>
                        <a:t>成像</a:t>
                      </a:r>
                      <a:endParaRPr lang="en-US" altLang="zh-CN" sz="2400" kern="100" smtClean="0">
                        <a:solidFill>
                          <a:srgbClr val="000000"/>
                        </a:solidFill>
                        <a:latin typeface="NEU-BZ-S92"/>
                        <a:ea typeface="微软雅黑" panose="020b0503020204020204" pitchFamily="34" charset="-122"/>
                        <a:cs typeface="Times New Roman" panose="02020603050405020304"/>
                      </a:endParaRPr>
                    </a:p>
                    <a:p>
                      <a:pPr algn="ctr">
                        <a:lnSpc>
                          <a:spcPct val="150000"/>
                        </a:lnSpc>
                        <a:spcAft>
                          <a:spcPct val="0"/>
                        </a:spcAft>
                      </a:pPr>
                      <a:r>
                        <a:rPr lang="zh-CN" sz="2400" kern="100" smtClean="0">
                          <a:solidFill>
                            <a:srgbClr val="000000"/>
                          </a:solidFill>
                          <a:latin typeface="NEU-BZ-S92"/>
                          <a:ea typeface="微软雅黑" panose="020b0503020204020204" pitchFamily="34" charset="-122"/>
                          <a:cs typeface="Times New Roman" panose="02020603050405020304"/>
                        </a:rPr>
                        <a:t>原理</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gridSpan="2">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晶状体和眼角膜的共同作用相当于一个</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altLang="zh-CN" sz="2400" i="1" u="sng" kern="100" smtClean="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把来自物体的光会聚在视网膜上</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相当于光屏</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形成物体的像</a:t>
                      </a:r>
                      <a:r>
                        <a:rPr lang="en-US" sz="2400" kern="100">
                          <a:solidFill>
                            <a:srgbClr val="000000"/>
                          </a:solidFill>
                          <a:latin typeface="NEU-BZ-S92"/>
                          <a:ea typeface="微软雅黑" panose="020b0503020204020204" pitchFamily="34" charset="-122"/>
                          <a:cs typeface="Times New Roman" panose="02020603050405020304"/>
                        </a:rPr>
                        <a:t> </a:t>
                      </a:r>
                      <a:endParaRPr lang="zh-CN" sz="2400" kern="100">
                        <a:solidFill>
                          <a:srgbClr val="000000"/>
                        </a:solidFill>
                        <a:latin typeface="NEU-BZ-S92"/>
                        <a:ea typeface="方正书宋_GBK"/>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hMerge="1">
                  <a:txBody>
                    <a:bodyPr vert="horz" wrap="square"/>
                    <a:lstStyle/>
                    <a:p/>
                  </a:txBody>
                  <a:tcPr/>
                </a:tc>
              </a:tr>
              <a:tr h="0">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类型</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近视眼</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远视眼</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成像位置</a:t>
                      </a:r>
                      <a:endParaRPr lang="zh-CN" sz="2400" kern="100">
                        <a:solidFill>
                          <a:srgbClr val="000000"/>
                        </a:solidFill>
                        <a:latin typeface="NEU-BZ-S92"/>
                        <a:ea typeface="方正书宋_GBK"/>
                        <a:cs typeface="Times New Roman" panose="02020603050405020304"/>
                      </a:endParaRPr>
                    </a:p>
                    <a:p>
                      <a:pPr algn="ctr">
                        <a:lnSpc>
                          <a:spcPct val="150000"/>
                        </a:lnSpc>
                        <a:spcAft>
                          <a:spcPct val="0"/>
                        </a:spcAft>
                      </a:pPr>
                      <a:r>
                        <a:rPr lang="en-US" sz="2400" kern="100">
                          <a:solidFill>
                            <a:srgbClr val="000000"/>
                          </a:solidFill>
                          <a:latin typeface="微软雅黑" panose="020b0503020204020204" pitchFamily="34" charset="-122"/>
                          <a:ea typeface="方正书宋_GBK"/>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近前远后</a:t>
                      </a:r>
                      <a:r>
                        <a:rPr lang="en-US" sz="2400" kern="100">
                          <a:solidFill>
                            <a:srgbClr val="000000"/>
                          </a:solidFill>
                          <a:latin typeface="NEU-BZ-S92"/>
                          <a:ea typeface="微软雅黑" panose="020b0503020204020204" pitchFamily="34" charset="-122"/>
                          <a:cs typeface="Times New Roman" panose="02020603050405020304"/>
                        </a:rPr>
                        <a:t>)</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endParaRPr lang="en-US" sz="2400" kern="100" smtClean="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成像于视网膜</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altLang="zh-CN" sz="2400" i="1" u="sng" kern="100" smtClean="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smtClean="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成像于</a:t>
                      </a:r>
                      <a:r>
                        <a:rPr lang="zh-CN" sz="2400" kern="100" smtClean="0">
                          <a:solidFill>
                            <a:srgbClr val="000000"/>
                          </a:solidFill>
                          <a:latin typeface="NEU-BZ-S92"/>
                          <a:ea typeface="微软雅黑" panose="020b0503020204020204" pitchFamily="34" charset="-122"/>
                          <a:cs typeface="Times New Roman" panose="02020603050405020304"/>
                        </a:rPr>
                        <a:t>视网膜</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altLang="zh-CN" sz="2400" i="1" u="sng" kern="100" smtClean="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成因</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晶状体太厚</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折光能力太强</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晶状体太薄</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折光能力太弱</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1295525">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矫正方法</a:t>
                      </a:r>
                      <a:endParaRPr lang="zh-CN" sz="2400" kern="100">
                        <a:solidFill>
                          <a:srgbClr val="000000"/>
                        </a:solidFill>
                        <a:latin typeface="NEU-BZ-S92"/>
                        <a:ea typeface="方正书宋_GBK"/>
                        <a:cs typeface="Times New Roman" panose="02020603050405020304"/>
                      </a:endParaRPr>
                    </a:p>
                    <a:p>
                      <a:pPr algn="ctr">
                        <a:lnSpc>
                          <a:spcPct val="150000"/>
                        </a:lnSpc>
                        <a:spcAft>
                          <a:spcPct val="0"/>
                        </a:spcAft>
                      </a:pPr>
                      <a:r>
                        <a:rPr lang="en-US" sz="2400" kern="100">
                          <a:solidFill>
                            <a:srgbClr val="000000"/>
                          </a:solidFill>
                          <a:latin typeface="微软雅黑" panose="020b0503020204020204" pitchFamily="34" charset="-122"/>
                          <a:ea typeface="方正书宋_GBK"/>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近凹远凸</a:t>
                      </a:r>
                      <a:r>
                        <a:rPr lang="en-US" sz="2400" kern="100">
                          <a:solidFill>
                            <a:srgbClr val="000000"/>
                          </a:solidFill>
                          <a:latin typeface="NEU-BZ-S92"/>
                          <a:ea typeface="微软雅黑" panose="020b0503020204020204" pitchFamily="34" charset="-122"/>
                          <a:cs typeface="Times New Roman" panose="02020603050405020304"/>
                        </a:rPr>
                        <a:t>)</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endParaRPr lang="en-US" sz="2400" kern="100" smtClean="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配戴</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透镜做成的眼镜</a:t>
                      </a:r>
                      <a:r>
                        <a:rPr lang="en-US" sz="2400" kern="100">
                          <a:solidFill>
                            <a:srgbClr val="000000"/>
                          </a:solidFill>
                          <a:latin typeface="NEU-BZ-S92"/>
                          <a:ea typeface="微软雅黑" panose="020b0503020204020204" pitchFamily="34" charset="-122"/>
                          <a:cs typeface="Times New Roman" panose="02020603050405020304"/>
                        </a:rPr>
                        <a:t> </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smtClean="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配戴</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透镜做成的眼镜</a:t>
                      </a:r>
                      <a:r>
                        <a:rPr lang="en-US" sz="2400" kern="100">
                          <a:solidFill>
                            <a:srgbClr val="000000"/>
                          </a:solidFill>
                          <a:latin typeface="NEU-BZ-S92"/>
                          <a:ea typeface="微软雅黑" panose="020b0503020204020204" pitchFamily="34" charset="-122"/>
                          <a:cs typeface="Times New Roman" panose="02020603050405020304"/>
                        </a:rPr>
                        <a:t> </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pic>
        <p:nvPicPr>
          <p:cNvPr id="34820" name="20JX13.EPS"/>
          <p:cNvPicPr>
            <a:picLocks noChangeAspect="1" noChangeArrowheads="1"/>
          </p:cNvPicPr>
          <p:nvPr/>
        </p:nvPicPr>
        <p:blipFill>
          <a:blip r:embed="rId2"/>
          <a:stretch>
            <a:fillRect/>
          </a:stretch>
        </p:blipFill>
        <p:spPr bwMode="auto">
          <a:xfrm>
            <a:off x="3809190" y="2929728"/>
            <a:ext cx="1505093" cy="863578"/>
          </a:xfrm>
          <a:prstGeom prst="rect">
            <a:avLst/>
          </a:prstGeom>
          <a:noFill/>
        </p:spPr>
      </p:pic>
      <p:pic>
        <p:nvPicPr>
          <p:cNvPr id="34819" name="20JX14.EPS"/>
          <p:cNvPicPr>
            <a:picLocks noChangeAspect="1" noChangeArrowheads="1"/>
          </p:cNvPicPr>
          <p:nvPr/>
        </p:nvPicPr>
        <p:blipFill>
          <a:blip r:embed="rId3"/>
          <a:stretch>
            <a:fillRect/>
          </a:stretch>
        </p:blipFill>
        <p:spPr bwMode="auto">
          <a:xfrm>
            <a:off x="8215369" y="2945496"/>
            <a:ext cx="2023241" cy="912926"/>
          </a:xfrm>
          <a:prstGeom prst="rect">
            <a:avLst/>
          </a:prstGeom>
          <a:noFill/>
        </p:spPr>
      </p:pic>
      <p:pic>
        <p:nvPicPr>
          <p:cNvPr id="34818" name="20JX15.EPS"/>
          <p:cNvPicPr>
            <a:picLocks noChangeAspect="1" noChangeArrowheads="1"/>
          </p:cNvPicPr>
          <p:nvPr/>
        </p:nvPicPr>
        <p:blipFill>
          <a:blip r:embed="rId4"/>
          <a:stretch>
            <a:fillRect/>
          </a:stretch>
        </p:blipFill>
        <p:spPr bwMode="auto">
          <a:xfrm>
            <a:off x="3809190" y="5001430"/>
            <a:ext cx="1650135" cy="946799"/>
          </a:xfrm>
          <a:prstGeom prst="rect">
            <a:avLst/>
          </a:prstGeom>
          <a:noFill/>
        </p:spPr>
      </p:pic>
      <p:pic>
        <p:nvPicPr>
          <p:cNvPr id="34817" name="20JX16.EPS"/>
          <p:cNvPicPr>
            <a:picLocks noChangeAspect="1" noChangeArrowheads="1"/>
          </p:cNvPicPr>
          <p:nvPr/>
        </p:nvPicPr>
        <p:blipFill>
          <a:blip r:embed="rId5"/>
          <a:stretch>
            <a:fillRect/>
          </a:stretch>
        </p:blipFill>
        <p:spPr bwMode="auto">
          <a:xfrm>
            <a:off x="8238346" y="5054763"/>
            <a:ext cx="1758341" cy="946799"/>
          </a:xfrm>
          <a:prstGeom prst="rect">
            <a:avLst/>
          </a:prstGeom>
          <a:noFill/>
        </p:spPr>
      </p:pic>
      <p:sp>
        <p:nvSpPr>
          <p:cNvPr id="14" name="Rectangle 14"/>
          <p:cNvSpPr>
            <a:spLocks noChangeArrowheads="1"/>
          </p:cNvSpPr>
          <p:nvPr/>
        </p:nvSpPr>
        <p:spPr bwMode="auto">
          <a:xfrm>
            <a:off x="8524098" y="1072340"/>
            <a:ext cx="1107996"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凸透镜</a:t>
            </a:r>
            <a:endParaRPr lang="zh-CN" altLang="en-US">
              <a:solidFill>
                <a:srgbClr val="A50021"/>
              </a:solidFill>
            </a:endParaRPr>
          </a:p>
        </p:txBody>
      </p:sp>
      <p:sp>
        <p:nvSpPr>
          <p:cNvPr id="15" name="Rectangle 14"/>
          <p:cNvSpPr>
            <a:spLocks noChangeArrowheads="1"/>
          </p:cNvSpPr>
          <p:nvPr/>
        </p:nvSpPr>
        <p:spPr bwMode="auto">
          <a:xfrm>
            <a:off x="5523702" y="3760217"/>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前</a:t>
            </a:r>
            <a:endParaRPr lang="zh-CN" altLang="en-US">
              <a:solidFill>
                <a:srgbClr val="A50021"/>
              </a:solidFill>
            </a:endParaRPr>
          </a:p>
        </p:txBody>
      </p:sp>
      <p:sp>
        <p:nvSpPr>
          <p:cNvPr id="16" name="Rectangle 14"/>
          <p:cNvSpPr>
            <a:spLocks noChangeArrowheads="1"/>
          </p:cNvSpPr>
          <p:nvPr/>
        </p:nvSpPr>
        <p:spPr bwMode="auto">
          <a:xfrm>
            <a:off x="9952858" y="3760217"/>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后</a:t>
            </a:r>
            <a:endParaRPr lang="zh-CN" altLang="en-US">
              <a:solidFill>
                <a:srgbClr val="A50021"/>
              </a:solidFill>
            </a:endParaRPr>
          </a:p>
        </p:txBody>
      </p:sp>
      <p:sp>
        <p:nvSpPr>
          <p:cNvPr id="17" name="Rectangle 14"/>
          <p:cNvSpPr>
            <a:spLocks noChangeArrowheads="1"/>
          </p:cNvSpPr>
          <p:nvPr/>
        </p:nvSpPr>
        <p:spPr bwMode="auto">
          <a:xfrm>
            <a:off x="3816813" y="5992465"/>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凹</a:t>
            </a:r>
            <a:endParaRPr lang="zh-CN" altLang="en-US">
              <a:solidFill>
                <a:srgbClr val="A50021"/>
              </a:solidFill>
            </a:endParaRPr>
          </a:p>
        </p:txBody>
      </p:sp>
      <p:sp>
        <p:nvSpPr>
          <p:cNvPr id="18" name="Rectangle 14"/>
          <p:cNvSpPr>
            <a:spLocks noChangeArrowheads="1"/>
          </p:cNvSpPr>
          <p:nvPr/>
        </p:nvSpPr>
        <p:spPr bwMode="auto">
          <a:xfrm>
            <a:off x="8238346" y="5992465"/>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凸</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P spid="18" grpId="0"/>
    </p:bldLs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重难一　透镜分类及作图</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8" name="矩形 7"/>
          <p:cNvSpPr/>
          <p:nvPr/>
        </p:nvSpPr>
        <p:spPr>
          <a:xfrm>
            <a:off x="951670" y="1286654"/>
            <a:ext cx="10644262" cy="3970318"/>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 </a:t>
            </a:r>
            <a:r>
              <a:rPr lang="zh-CN" altLang="en-US" sz="2400" smtClean="0"/>
              <a:t>林红同学拿一个透镜正对着太阳光</a:t>
            </a:r>
            <a:r>
              <a:rPr lang="en-US" sz="2400" smtClean="0"/>
              <a:t>,</a:t>
            </a:r>
            <a:r>
              <a:rPr lang="zh-CN" altLang="en-US" sz="2400" smtClean="0"/>
              <a:t>用白纸作光屏在透镜的另一侧观察太阳光通过透镜后出现的现象</a:t>
            </a:r>
            <a:r>
              <a:rPr lang="en-US" sz="2400" smtClean="0"/>
              <a:t>,</a:t>
            </a:r>
            <a:r>
              <a:rPr lang="zh-CN" altLang="en-US" sz="2400" smtClean="0"/>
              <a:t>如图</a:t>
            </a:r>
            <a:r>
              <a:rPr lang="en-US" sz="2400" smtClean="0"/>
              <a:t>3-1</a:t>
            </a:r>
            <a:r>
              <a:rPr lang="zh-CN" altLang="en-US" sz="2400" smtClean="0"/>
              <a:t>所示。移动白纸使光斑最小、最亮</a:t>
            </a:r>
            <a:r>
              <a:rPr lang="en-US" sz="2400" smtClean="0"/>
              <a:t>,</a:t>
            </a:r>
            <a:r>
              <a:rPr lang="zh-CN" altLang="en-US" sz="2400" smtClean="0"/>
              <a:t>此时光斑离透镜</a:t>
            </a:r>
            <a:r>
              <a:rPr lang="en-US" sz="2400" smtClean="0"/>
              <a:t>10 cm,</a:t>
            </a:r>
            <a:r>
              <a:rPr lang="zh-CN" altLang="en-US" sz="2400" smtClean="0"/>
              <a:t>则此透镜</a:t>
            </a:r>
            <a:r>
              <a:rPr lang="en-US" sz="2400" smtClean="0"/>
              <a:t>	(</a:t>
            </a:r>
            <a:r>
              <a:rPr lang="zh-CN" altLang="en-US" sz="2400" i="1" smtClean="0"/>
              <a:t>　　</a:t>
            </a:r>
            <a:r>
              <a:rPr lang="en-US" sz="2400" smtClean="0"/>
              <a:t>)</a:t>
            </a:r>
            <a:endParaRPr lang="zh-CN" altLang="en-US" sz="2400" smtClean="0"/>
          </a:p>
          <a:p>
            <a:pPr>
              <a:lnSpc>
                <a:spcPct val="150000"/>
              </a:lnSpc>
            </a:pPr>
            <a:r>
              <a:rPr lang="en-US" sz="2400" smtClean="0"/>
              <a:t>A.</a:t>
            </a:r>
            <a:r>
              <a:rPr lang="zh-CN" altLang="en-US" sz="2400" smtClean="0"/>
              <a:t>是凸透镜</a:t>
            </a:r>
            <a:r>
              <a:rPr lang="en-US" sz="2400" smtClean="0"/>
              <a:t>,</a:t>
            </a:r>
            <a:r>
              <a:rPr lang="zh-CN" altLang="en-US" sz="2400" smtClean="0"/>
              <a:t>焦距为</a:t>
            </a:r>
            <a:r>
              <a:rPr lang="en-US" sz="2400" smtClean="0"/>
              <a:t>5 cm</a:t>
            </a:r>
            <a:endParaRPr lang="zh-CN" altLang="en-US" sz="2400" smtClean="0"/>
          </a:p>
          <a:p>
            <a:pPr>
              <a:lnSpc>
                <a:spcPct val="150000"/>
              </a:lnSpc>
            </a:pPr>
            <a:r>
              <a:rPr lang="en-US" sz="2400" smtClean="0"/>
              <a:t>B.</a:t>
            </a:r>
            <a:r>
              <a:rPr lang="zh-CN" altLang="en-US" sz="2400" smtClean="0"/>
              <a:t>是凸透镜</a:t>
            </a:r>
            <a:r>
              <a:rPr lang="en-US" sz="2400" smtClean="0"/>
              <a:t>,</a:t>
            </a:r>
            <a:r>
              <a:rPr lang="zh-CN" altLang="en-US" sz="2400" smtClean="0"/>
              <a:t>焦距为</a:t>
            </a:r>
            <a:r>
              <a:rPr lang="en-US" sz="2400" smtClean="0"/>
              <a:t>10 cm</a:t>
            </a:r>
            <a:endParaRPr lang="zh-CN" altLang="en-US" sz="2400" smtClean="0"/>
          </a:p>
          <a:p>
            <a:pPr>
              <a:lnSpc>
                <a:spcPct val="150000"/>
              </a:lnSpc>
            </a:pPr>
            <a:r>
              <a:rPr lang="en-US" sz="2400" smtClean="0"/>
              <a:t>C.</a:t>
            </a:r>
            <a:r>
              <a:rPr lang="zh-CN" altLang="en-US" sz="2400" smtClean="0"/>
              <a:t>是凹透镜</a:t>
            </a:r>
            <a:r>
              <a:rPr lang="en-US" sz="2400" smtClean="0"/>
              <a:t>,</a:t>
            </a:r>
            <a:r>
              <a:rPr lang="zh-CN" altLang="en-US" sz="2400" smtClean="0"/>
              <a:t>焦距为</a:t>
            </a:r>
            <a:r>
              <a:rPr lang="en-US" sz="2400" smtClean="0"/>
              <a:t>5 cm</a:t>
            </a:r>
            <a:endParaRPr lang="zh-CN" altLang="en-US" sz="2400" smtClean="0"/>
          </a:p>
          <a:p>
            <a:pPr>
              <a:lnSpc>
                <a:spcPct val="150000"/>
              </a:lnSpc>
            </a:pPr>
            <a:r>
              <a:rPr lang="en-US" sz="2400" smtClean="0"/>
              <a:t>D.</a:t>
            </a:r>
            <a:r>
              <a:rPr lang="zh-CN" altLang="en-US" sz="2400" smtClean="0"/>
              <a:t>是凹透镜</a:t>
            </a:r>
            <a:r>
              <a:rPr lang="en-US" sz="2400" smtClean="0"/>
              <a:t>,</a:t>
            </a:r>
            <a:r>
              <a:rPr lang="zh-CN" altLang="en-US" sz="2400" smtClean="0"/>
              <a:t>焦距为</a:t>
            </a:r>
            <a:r>
              <a:rPr lang="en-US" sz="2400" smtClean="0"/>
              <a:t>10 cm</a:t>
            </a:r>
            <a:endParaRPr lang="zh-CN" altLang="en-US" sz="2400"/>
          </a:p>
        </p:txBody>
      </p:sp>
      <p:sp>
        <p:nvSpPr>
          <p:cNvPr id="10" name="矩形 9"/>
          <p:cNvSpPr/>
          <p:nvPr/>
        </p:nvSpPr>
        <p:spPr>
          <a:xfrm>
            <a:off x="7095338" y="4426537"/>
            <a:ext cx="987771" cy="646331"/>
          </a:xfrm>
          <a:prstGeom prst="rect">
            <a:avLst/>
          </a:prstGeom>
        </p:spPr>
        <p:txBody>
          <a:bodyPr wrap="none">
            <a:spAutoFit/>
          </a:bodyPr>
          <a:lstStyle/>
          <a:p>
            <a:pPr>
              <a:lnSpc>
                <a:spcPct val="150000"/>
              </a:lnSpc>
            </a:pPr>
            <a:r>
              <a:rPr lang="zh-CN" altLang="en-US" smtClean="0"/>
              <a:t>图</a:t>
            </a:r>
            <a:r>
              <a:rPr lang="en-US" smtClean="0"/>
              <a:t>3-1</a:t>
            </a:r>
            <a:endParaRPr lang="zh-CN" altLang="en-US" smtClean="0"/>
          </a:p>
        </p:txBody>
      </p:sp>
      <p:pic>
        <p:nvPicPr>
          <p:cNvPr id="14" name="a18.jpg" descr="id:2147498951;FounderCES"/>
          <p:cNvPicPr/>
          <p:nvPr/>
        </p:nvPicPr>
        <p:blipFill>
          <a:blip r:embed="rId2"/>
          <a:stretch>
            <a:fillRect/>
          </a:stretch>
        </p:blipFill>
        <p:spPr>
          <a:xfrm>
            <a:off x="6666710" y="2854901"/>
            <a:ext cx="1740881" cy="1614384"/>
          </a:xfrm>
          <a:prstGeom prst="rect">
            <a:avLst/>
          </a:prstGeom>
        </p:spPr>
      </p:pic>
    </p:spTree>
  </p:cSld>
  <p:clrMapOvr>
    <a:masterClrMapping/>
  </p:clrMapOvr>
  <p:transition>
    <p:pull dir="u"/>
  </p:transition>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26"/>
          <p:cNvSpPr txBox="1">
            <a:spLocks noChangeArrowheads="1"/>
          </p:cNvSpPr>
          <p:nvPr/>
        </p:nvSpPr>
        <p:spPr bwMode="auto">
          <a:xfrm>
            <a:off x="1023108" y="786588"/>
            <a:ext cx="10644262" cy="2842692"/>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en-US" altLang="zh-CN" smtClean="0">
                <a:solidFill>
                  <a:srgbClr val="A50021"/>
                </a:solidFill>
              </a:rPr>
              <a:t>B</a:t>
            </a:r>
            <a:endParaRPr lang="zh-CN" altLang="en-US" smtClean="0">
              <a:solidFill>
                <a:srgbClr val="A50021"/>
              </a:solidFill>
            </a:endParaRPr>
          </a:p>
          <a:p>
            <a:pPr>
              <a:lnSpc>
                <a:spcPct val="150000"/>
              </a:lnSpc>
            </a:pPr>
            <a:r>
              <a:rPr lang="en-US" altLang="zh-CN" smtClean="0">
                <a:solidFill>
                  <a:srgbClr val="A50021"/>
                </a:solidFill>
              </a:rPr>
              <a:t>[</a:t>
            </a:r>
            <a:r>
              <a:rPr lang="zh-CN" altLang="en-US" smtClean="0">
                <a:solidFill>
                  <a:srgbClr val="A50021"/>
                </a:solidFill>
              </a:rPr>
              <a:t>解析</a:t>
            </a:r>
            <a:r>
              <a:rPr lang="en-US" altLang="zh-CN" smtClean="0">
                <a:solidFill>
                  <a:srgbClr val="A50021"/>
                </a:solidFill>
              </a:rPr>
              <a:t>]</a:t>
            </a:r>
            <a:r>
              <a:rPr lang="zh-CN" altLang="en-US" smtClean="0">
                <a:solidFill>
                  <a:srgbClr val="A50021"/>
                </a:solidFill>
              </a:rPr>
              <a:t>太阳光通过透镜后</a:t>
            </a:r>
            <a:r>
              <a:rPr lang="en-US" altLang="zh-CN" smtClean="0">
                <a:solidFill>
                  <a:srgbClr val="A50021"/>
                </a:solidFill>
              </a:rPr>
              <a:t>,</a:t>
            </a:r>
            <a:r>
              <a:rPr lang="zh-CN" altLang="en-US" smtClean="0">
                <a:solidFill>
                  <a:srgbClr val="A50021"/>
                </a:solidFill>
              </a:rPr>
              <a:t>在白纸上出现最小、最亮的光斑</a:t>
            </a:r>
            <a:r>
              <a:rPr lang="en-US" altLang="zh-CN" smtClean="0">
                <a:solidFill>
                  <a:srgbClr val="A50021"/>
                </a:solidFill>
              </a:rPr>
              <a:t>,</a:t>
            </a:r>
            <a:r>
              <a:rPr lang="zh-CN" altLang="en-US" smtClean="0">
                <a:solidFill>
                  <a:srgbClr val="A50021"/>
                </a:solidFill>
              </a:rPr>
              <a:t>说明该透镜对光有会聚作用</a:t>
            </a:r>
            <a:r>
              <a:rPr lang="en-US" altLang="zh-CN" smtClean="0">
                <a:solidFill>
                  <a:srgbClr val="A50021"/>
                </a:solidFill>
              </a:rPr>
              <a:t>,</a:t>
            </a:r>
            <a:r>
              <a:rPr lang="zh-CN" altLang="en-US" smtClean="0">
                <a:solidFill>
                  <a:srgbClr val="A50021"/>
                </a:solidFill>
              </a:rPr>
              <a:t>是凸透镜。把凸透镜正对着太阳光</a:t>
            </a:r>
            <a:r>
              <a:rPr lang="en-US" altLang="zh-CN" smtClean="0">
                <a:solidFill>
                  <a:srgbClr val="A50021"/>
                </a:solidFill>
              </a:rPr>
              <a:t>,</a:t>
            </a:r>
            <a:r>
              <a:rPr lang="zh-CN" altLang="en-US" smtClean="0">
                <a:solidFill>
                  <a:srgbClr val="A50021"/>
                </a:solidFill>
              </a:rPr>
              <a:t>在透镜的另一侧的白纸上找到光斑最小、最亮时</a:t>
            </a:r>
            <a:r>
              <a:rPr lang="en-US" altLang="zh-CN" smtClean="0">
                <a:solidFill>
                  <a:srgbClr val="A50021"/>
                </a:solidFill>
              </a:rPr>
              <a:t>,</a:t>
            </a:r>
            <a:r>
              <a:rPr lang="zh-CN" altLang="en-US" smtClean="0">
                <a:solidFill>
                  <a:srgbClr val="A50021"/>
                </a:solidFill>
              </a:rPr>
              <a:t>这个光斑位置就是焦点位置</a:t>
            </a:r>
            <a:r>
              <a:rPr lang="en-US" altLang="zh-CN" smtClean="0">
                <a:solidFill>
                  <a:srgbClr val="A50021"/>
                </a:solidFill>
              </a:rPr>
              <a:t>,</a:t>
            </a:r>
            <a:r>
              <a:rPr lang="zh-CN" altLang="en-US" smtClean="0">
                <a:solidFill>
                  <a:srgbClr val="A50021"/>
                </a:solidFill>
              </a:rPr>
              <a:t>透镜到焦点的距离就是焦距</a:t>
            </a:r>
            <a:r>
              <a:rPr lang="en-US" altLang="zh-CN" smtClean="0">
                <a:solidFill>
                  <a:srgbClr val="A50021"/>
                </a:solidFill>
              </a:rPr>
              <a:t>,</a:t>
            </a:r>
            <a:r>
              <a:rPr lang="zh-CN" altLang="en-US" smtClean="0">
                <a:solidFill>
                  <a:srgbClr val="A50021"/>
                </a:solidFill>
              </a:rPr>
              <a:t>即该凸透镜的焦距是</a:t>
            </a:r>
            <a:r>
              <a:rPr lang="en-US" altLang="zh-CN" smtClean="0">
                <a:solidFill>
                  <a:srgbClr val="A50021"/>
                </a:solidFill>
              </a:rPr>
              <a:t>10 cm</a:t>
            </a:r>
            <a:r>
              <a:rPr lang="zh-CN" altLang="en-US" smtClean="0">
                <a:solidFill>
                  <a:srgbClr val="A50021"/>
                </a:solidFill>
              </a:rPr>
              <a:t>。</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3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4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4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5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7.xml><?xml version="1.0" encoding="utf-8"?>
<p:tagLst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58.xml><?xml version="1.0" encoding="utf-8"?>
<p:tagLst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5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6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2.xml><?xml version="1.0" encoding="utf-8"?>
<p:tagLst xmlns:p="http://schemas.openxmlformats.org/presentationml/2006/main">
  <p:tag name="KSO_WM_BEAUTIFY_FLAG" val="#wm#"/>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63.xml><?xml version="1.0" encoding="utf-8"?>
<p:tagLst xmlns:p="http://schemas.openxmlformats.org/presentationml/2006/main">
  <p:tag name="AS_OS" val="Unix 3.10 unknown"/>
  <p:tag name="AS_RELEASE_DATE" val="2020.11.30"/>
  <p:tag name="AS_TITLE" val="Aspose.Slides for Java"/>
  <p:tag name="AS_VERSION" val="20.11"/>
</p:tagLst>
</file>

<file path=ppt/tags/tag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heme/theme1.xml><?xml version="1.0" encoding="utf-8"?>
<a:theme xmlns:r="http://schemas.openxmlformats.org/officeDocument/2006/relationships" xmlns:a="http://schemas.openxmlformats.org/drawingml/2006/main" name="自定义设计方案">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Paragraphs>161</Paragraphs>
  <Slides>35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35</vt:i4>
      </vt:variant>
    </vt:vector>
  </HeadingPairs>
  <TitlesOfParts>
    <vt:vector size="43" baseType="lpstr">
      <vt:lpstr>Arial</vt:lpstr>
      <vt:lpstr>微软雅黑</vt:lpstr>
      <vt:lpstr>Wingdings</vt:lpstr>
      <vt:lpstr>Calibri</vt:lpstr>
      <vt:lpstr>方正书宋_GBK</vt:lpstr>
      <vt:lpstr>Times New Roman</vt:lpstr>
      <vt:lpstr>NEU-BZ-S92</vt:lpstr>
      <vt:lpstr>自定义设计方案</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20.1100</AppVersion>
  <TotalTime>0</TotalTime>
  <Application>Aspose.Slides for Java</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2021-02-04T17:06:52Z</cp:lastPrinted>
  <dcterms:created xsi:type="dcterms:W3CDTF">2021-02-04T17:06:52Z</dcterms:created>
  <dcterms:modified xsi:type="dcterms:W3CDTF">2021-02-04T09:06:56Z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