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emf" ContentType="image/x-emf"/>
  <Default Extension="glb" ContentType="model/gltf.binary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7" r:id="rId4"/>
    <p:sldId id="281" r:id="rId5"/>
    <p:sldId id="278" r:id="rId6"/>
    <p:sldId id="279" r:id="rId7"/>
    <p:sldId id="280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25" userDrawn="1">
          <p15:clr>
            <a:srgbClr val="A4A3A4"/>
          </p15:clr>
        </p15:guide>
        <p15:guide id="4" orient="horz" pos="3657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pos="7446" userDrawn="1">
          <p15:clr>
            <a:srgbClr val="A4A3A4"/>
          </p15:clr>
        </p15:guide>
        <p15:guide id="7" pos="619" userDrawn="1">
          <p15:clr>
            <a:srgbClr val="A4A3A4"/>
          </p15:clr>
        </p15:guide>
        <p15:guide id="8" pos="3364" userDrawn="1">
          <p15:clr>
            <a:srgbClr val="A4A3A4"/>
          </p15:clr>
        </p15:guide>
        <p15:guide id="9" pos="70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30" y="62"/>
      </p:cViewPr>
      <p:guideLst>
        <p:guide orient="horz" pos="2137"/>
        <p:guide pos="3840"/>
        <p:guide orient="horz" pos="1525"/>
        <p:guide orient="horz" pos="3657"/>
        <p:guide pos="211"/>
        <p:guide pos="7446"/>
        <p:guide pos="619"/>
        <p:guide pos="3364"/>
        <p:guide pos="70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slide" Target="slides/slide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png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9.png" /><Relationship Id="rId2" Type="http://schemas.openxmlformats.org/officeDocument/2006/relationships/image" Target="../media/image10.wmf" /></Relationships>
</file>

<file path=ppt/drawings/_rels/vmlDrawing3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wmf" /></Relationships>
</file>

<file path=ppt/drawings/_rels/vmlDrawing4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png" /><Relationship Id="rId2" Type="http://schemas.openxmlformats.org/officeDocument/2006/relationships/image" Target="../media/image14.png" /></Relationships>
</file>

<file path=ppt/drawings/_rels/vmlDrawing5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4.png" /><Relationship Id="rId2" Type="http://schemas.openxmlformats.org/officeDocument/2006/relationships/image" Target="../media/image13.pn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/Relationships>
</file>

<file path=ppt/drawings/_rels/vmlDrawing6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5.png" /><Relationship Id="rId2" Type="http://schemas.openxmlformats.org/officeDocument/2006/relationships/image" Target="../media/image16.png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32752D-0318-2B83-8622-CB8AA6AF3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DC3A18-292F-7585-8BBC-950FD2D19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8953E4-83D5-A6D6-4AE5-3F7CA0873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E0ADA4-79C3-8D9B-4C9E-636FEE4C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CBF9C8-5BA1-487A-5290-0F51164F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05694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6CA590-A966-F736-61AD-65F7BD7A7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8D0DC3-BF9C-EFFB-6122-6D8187104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F202C2-669D-D64E-C703-E08F3F3E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B2748F-BB2C-AF6A-4E83-10B17ACE7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94C985-8E14-C347-D386-93E19F89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492501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3BF965-FFFB-106C-9048-385F669E2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5FC507-BB41-D6E4-B81E-4F813769A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D8C86-EB01-00B0-FA59-56376F41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AF0F9-60BA-834E-8708-433A1715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BD9463-B50E-D0F4-F3E2-2F78BD92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519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412641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E32D7D-A9DA-97D5-E034-B006B629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45C2D0-6180-3375-E392-F13AF6472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F93649-BF27-91F1-2973-718168C3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2A04BF-48E6-8B43-F277-B42E3D28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814138-E7BB-A873-014A-A97A65545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644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DE52CC-A49D-02D9-7990-B9092810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8BC1C-4B00-7F05-858F-DC7AC50E0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08B279-9221-5C67-CDD3-08283CCCD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1108BA-B66D-46EB-3D9A-92050BC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69D853-E0AC-EA6B-FC8C-B855098FF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622637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A92BB6-D4AA-4542-054C-DB478897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4FBF26-BEC7-3349-3E11-C3205F4A6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634587-FE21-4119-E2A6-C6274A2F4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60AB21-BC51-7DAF-CD7C-0BA0C0DC2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015FFB-AF0C-204D-9114-282F1A5C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31C0EE-57FD-570A-397E-E1ED37CD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77903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29C1A9-5DE8-7754-AB19-99309886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DBC1D2B-83B7-F915-98B8-B6FAA3774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746DAF-0F07-31FD-D136-ED425ECFE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5B7B2EB-D536-9F11-50F3-C1AB993C19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B2E9214-C8D1-E453-89F8-D8CDA68EA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D2C9FA8-A279-1671-1544-ACE09E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D6B3B2-61FD-3C02-75A9-9C106104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BF9FFF-99B7-C082-800D-BA221D9E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316331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58936-AA14-27AE-17AD-81E9FAB2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70071C-EE98-9375-6B14-5D52CF971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540A20C-F5D4-8C63-6C98-32761C7B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6475FE-7AD4-5FE4-31B0-6C764442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144149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A4420A-54C9-0334-2C1B-4351D491F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25D1FB6-66FE-4C4F-1B37-CA9361B7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85421A-2A52-3927-712C-A504935F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3782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6D377-1E3A-464D-7ACA-6F979D2A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A67094-6171-119C-E236-3D7E751D7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6E668-91A1-8A70-86B6-E2202213B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5852-E0AA-85A7-3B31-3C498BBC8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61617C-76C7-D225-1BB3-BCEB2167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F4274D-4393-0F86-3B80-7411685D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4314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02B74B-4EFF-6603-3FE7-7D82A9E3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3E3D397-D1A6-DEB1-838A-4C2430A52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1ED31A-B959-D888-A79F-9F6AFA43C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EC9219-4E27-0768-327E-BC3F37C9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3CF49B-32CF-7822-3FA8-F735FE61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EBC67D-1F0A-AAC7-5117-A7AFA518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326589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image" Target="file:///D:\qq&#25991;&#20214;\712321467\Image\C2C\Image2\%7b75232B38-A165-1FB7-499C-2E1C792CACB5%7d.png" TargetMode="External" /><Relationship Id="rId14" Type="http://schemas.openxmlformats.org/officeDocument/2006/relationships/image" Target="../media/image1.png" /><Relationship Id="rId15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441850-F872-B462-D423-8F26AD91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48D68B-0F0B-9688-BDE1-64DC947E7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855D94-1551-9111-A3BF-0A5675169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11EEF-1B2E-4C59-9EBC-2DA9EBBC7874}" type="datetimeFigureOut">
              <a:rPr lang="zh-CN" altLang="en-US" smtClean="0"/>
              <a:t>2022/7/24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29680A-491C-DDDB-DE10-137FBAF65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68B447-6D7A-3D4E-93E3-9D4B7CE00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DFD60-D8F8-4334-9F6B-C737B42B567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375695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image" Target="../media/image5.png" /><Relationship Id="rId6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microsoft.com/office/2007/relationships/hdphoto" Target="../media/image18.wdp" /><Relationship Id="rId11" Type="http://schemas.openxmlformats.org/officeDocument/2006/relationships/image" Target="../media/image19.png" /><Relationship Id="rId12" Type="http://schemas.openxmlformats.org/officeDocument/2006/relationships/image" Target="../media/image20.png" /><Relationship Id="rId13" Type="http://schemas.openxmlformats.org/officeDocument/2006/relationships/image" Target="../media/image21.png" /><Relationship Id="rId14" Type="http://schemas.openxmlformats.org/officeDocument/2006/relationships/image" Target="../media/image22.png" /><Relationship Id="rId15" Type="http://schemas.openxmlformats.org/officeDocument/2006/relationships/vmlDrawing" Target="../drawings/vmlDrawing6.v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oleObject" Target="../embeddings/oleObject14.bin" TargetMode="Internal" /><Relationship Id="rId5" Type="http://schemas.openxmlformats.org/officeDocument/2006/relationships/image" Target="../media/image15.png" /><Relationship Id="rId6" Type="http://schemas.openxmlformats.org/officeDocument/2006/relationships/oleObject" Target="../embeddings/oleObject15.bin" TargetMode="Internal" /><Relationship Id="rId7" Type="http://schemas.openxmlformats.org/officeDocument/2006/relationships/oleObject" Target="../embeddings/oleObject16.bin" TargetMode="Internal" /><Relationship Id="rId8" Type="http://schemas.openxmlformats.org/officeDocument/2006/relationships/image" Target="../media/image16.png" /><Relationship Id="rId9" Type="http://schemas.openxmlformats.org/officeDocument/2006/relationships/image" Target="../media/image17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23.jpeg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17.png" /><Relationship Id="rId5" Type="http://schemas.microsoft.com/office/2007/relationships/hdphoto" Target="../media/image18.wdp" /><Relationship Id="rId6" Type="http://schemas.openxmlformats.org/officeDocument/2006/relationships/image" Target="../media/image19.png" /><Relationship Id="rId7" Type="http://schemas.openxmlformats.org/officeDocument/2006/relationships/image" Target="../media/image20.png" /><Relationship Id="rId8" Type="http://schemas.openxmlformats.org/officeDocument/2006/relationships/image" Target="../media/image21.png" /><Relationship Id="rId9" Type="http://schemas.openxmlformats.org/officeDocument/2006/relationships/image" Target="../media/image2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microsoft.com/office/2007/relationships/hdphoto" Target="../media/image18.wdp" /><Relationship Id="rId11" Type="http://schemas.openxmlformats.org/officeDocument/2006/relationships/image" Target="../media/image24.png" /><Relationship Id="rId12" Type="http://schemas.openxmlformats.org/officeDocument/2006/relationships/image" Target="../media/image25.png" /><Relationship Id="rId13" Type="http://schemas.microsoft.com/office/2007/relationships/hdphoto" Target="../media/image26.wdp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19.png" /><Relationship Id="rId5" Type="http://schemas.openxmlformats.org/officeDocument/2006/relationships/image" Target="../media/image20.png" /><Relationship Id="rId6" Type="http://schemas.openxmlformats.org/officeDocument/2006/relationships/image" Target="../media/image21.png" /><Relationship Id="rId7" Type="http://schemas.openxmlformats.org/officeDocument/2006/relationships/image" Target="../media/image22.png" /><Relationship Id="rId8" Type="http://schemas.openxmlformats.org/officeDocument/2006/relationships/image" Target="../media/image23.jpeg" /><Relationship Id="rId9" Type="http://schemas.openxmlformats.org/officeDocument/2006/relationships/image" Target="../media/image17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25.png" /><Relationship Id="rId11" Type="http://schemas.microsoft.com/office/2007/relationships/hdphoto" Target="../media/image26.wdp" /><Relationship Id="rId12" Type="http://schemas.openxmlformats.org/officeDocument/2006/relationships/image" Target="../media/image27.jpeg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19.png" /><Relationship Id="rId5" Type="http://schemas.openxmlformats.org/officeDocument/2006/relationships/image" Target="../media/image20.png" /><Relationship Id="rId6" Type="http://schemas.openxmlformats.org/officeDocument/2006/relationships/image" Target="../media/image21.png" /><Relationship Id="rId7" Type="http://schemas.openxmlformats.org/officeDocument/2006/relationships/image" Target="../media/image17.png" /><Relationship Id="rId8" Type="http://schemas.microsoft.com/office/2007/relationships/hdphoto" Target="../media/image18.wdp" /><Relationship Id="rId9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27.jpeg" /><Relationship Id="rId11" Type="http://schemas.openxmlformats.org/officeDocument/2006/relationships/image" Target="../media/image19.png" /><Relationship Id="rId12" Type="http://schemas.openxmlformats.org/officeDocument/2006/relationships/image" Target="../media/image28.png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20.png" /><Relationship Id="rId5" Type="http://schemas.openxmlformats.org/officeDocument/2006/relationships/image" Target="../media/image21.png" /><Relationship Id="rId6" Type="http://schemas.openxmlformats.org/officeDocument/2006/relationships/image" Target="../media/image17.png" /><Relationship Id="rId7" Type="http://schemas.microsoft.com/office/2007/relationships/hdphoto" Target="../media/image18.wdp" /><Relationship Id="rId8" Type="http://schemas.openxmlformats.org/officeDocument/2006/relationships/image" Target="../media/image25.png" /><Relationship Id="rId9" Type="http://schemas.microsoft.com/office/2007/relationships/hdphoto" Target="../media/image26.wdp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17.png" /><Relationship Id="rId5" Type="http://schemas.microsoft.com/office/2007/relationships/hdphoto" Target="../media/image18.wdp" /><Relationship Id="rId6" Type="http://schemas.openxmlformats.org/officeDocument/2006/relationships/image" Target="../media/image19.png" /><Relationship Id="rId7" Type="http://schemas.openxmlformats.org/officeDocument/2006/relationships/image" Target="../media/image21.png" /><Relationship Id="rId8" Type="http://schemas.openxmlformats.org/officeDocument/2006/relationships/image" Target="../media/image20.png" /><Relationship Id="rId9" Type="http://schemas.microsoft.com/office/2017/06/relationships/model3d" Target="../media/model3d1.glb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microsoft.com/office/2017/06/relationships/model3d" Target="../media/model3d1.glb" /><Relationship Id="rId11" Type="http://schemas.openxmlformats.org/officeDocument/2006/relationships/image" Target="../media/image30.png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17.png" /><Relationship Id="rId5" Type="http://schemas.microsoft.com/office/2007/relationships/hdphoto" Target="../media/image18.wdp" /><Relationship Id="rId6" Type="http://schemas.openxmlformats.org/officeDocument/2006/relationships/image" Target="../media/image19.png" /><Relationship Id="rId7" Type="http://schemas.openxmlformats.org/officeDocument/2006/relationships/image" Target="../media/image21.png" /><Relationship Id="rId8" Type="http://schemas.openxmlformats.org/officeDocument/2006/relationships/image" Target="../media/image20.png" /><Relationship Id="rId9" Type="http://schemas.openxmlformats.org/officeDocument/2006/relationships/image" Target="../media/image29.emf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image" Target="../media/image5.png" /><Relationship Id="rId6" Type="http://schemas.openxmlformats.org/officeDocument/2006/relationships/image" Target="../media/image6.png" /><Relationship Id="rId7" Type="http://schemas.openxmlformats.org/officeDocument/2006/relationships/image" Target="../media/image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7.jpeg" /><Relationship Id="rId5" Type="http://schemas.openxmlformats.org/officeDocument/2006/relationships/image" Target="../media/image8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oleObject" Target="../embeddings/oleObject1.bin" TargetMode="Internal" /><Relationship Id="rId5" Type="http://schemas.openxmlformats.org/officeDocument/2006/relationships/image" Target="../media/image9.png" /><Relationship Id="rId6" Type="http://schemas.openxmlformats.org/officeDocument/2006/relationships/vmlDrawing" Target="../drawings/vmlDrawing1.v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oleObject" Target="../embeddings/oleObject2.bin" TargetMode="Internal" /><Relationship Id="rId5" Type="http://schemas.openxmlformats.org/officeDocument/2006/relationships/image" Target="../media/image9.png" /><Relationship Id="rId6" Type="http://schemas.openxmlformats.org/officeDocument/2006/relationships/oleObject" Target="../embeddings/oleObject3.bin" TargetMode="Internal" /><Relationship Id="rId7" Type="http://schemas.openxmlformats.org/officeDocument/2006/relationships/image" Target="../media/image10.wmf" /><Relationship Id="rId8" Type="http://schemas.openxmlformats.org/officeDocument/2006/relationships/image" Target="../media/image11.jpeg" /><Relationship Id="rId9" Type="http://schemas.openxmlformats.org/officeDocument/2006/relationships/vmlDrawing" Target="../drawings/vmlDrawing2.v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oleObject" Target="../embeddings/oleObject4.bin" TargetMode="Internal" /><Relationship Id="rId5" Type="http://schemas.openxmlformats.org/officeDocument/2006/relationships/image" Target="../media/image10.wmf" /><Relationship Id="rId6" Type="http://schemas.openxmlformats.org/officeDocument/2006/relationships/image" Target="../media/image11.jpeg" /><Relationship Id="rId7" Type="http://schemas.openxmlformats.org/officeDocument/2006/relationships/vmlDrawing" Target="../drawings/vmlDrawing3.v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1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vmlDrawing" Target="../drawings/vmlDrawing4.v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12.jpeg" /><Relationship Id="rId5" Type="http://schemas.openxmlformats.org/officeDocument/2006/relationships/oleObject" Target="../embeddings/oleObject5.bin" TargetMode="Internal" /><Relationship Id="rId6" Type="http://schemas.openxmlformats.org/officeDocument/2006/relationships/image" Target="../media/image13.png" /><Relationship Id="rId7" Type="http://schemas.openxmlformats.org/officeDocument/2006/relationships/oleObject" Target="../embeddings/oleObject6.bin" TargetMode="Internal" /><Relationship Id="rId8" Type="http://schemas.openxmlformats.org/officeDocument/2006/relationships/image" Target="../media/image14.png" /><Relationship Id="rId9" Type="http://schemas.openxmlformats.org/officeDocument/2006/relationships/oleObject" Target="../embeddings/oleObject7.bin" TargetMode="In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5.png" /><Relationship Id="rId11" Type="http://schemas.openxmlformats.org/officeDocument/2006/relationships/oleObject" Target="../embeddings/oleObject12.bin" TargetMode="Internal" /><Relationship Id="rId12" Type="http://schemas.openxmlformats.org/officeDocument/2006/relationships/oleObject" Target="../embeddings/oleObject13.bin" TargetMode="Internal" /><Relationship Id="rId13" Type="http://schemas.openxmlformats.org/officeDocument/2006/relationships/image" Target="../media/image16.png" /><Relationship Id="rId14" Type="http://schemas.openxmlformats.org/officeDocument/2006/relationships/vmlDrawing" Target="../drawings/vmlDrawing5.v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oleObject" Target="../embeddings/oleObject8.bin" TargetMode="Internal" /><Relationship Id="rId5" Type="http://schemas.openxmlformats.org/officeDocument/2006/relationships/image" Target="../media/image14.png" /><Relationship Id="rId6" Type="http://schemas.openxmlformats.org/officeDocument/2006/relationships/oleObject" Target="../embeddings/oleObject9.bin" TargetMode="Internal" /><Relationship Id="rId7" Type="http://schemas.openxmlformats.org/officeDocument/2006/relationships/image" Target="../media/image13.png" /><Relationship Id="rId8" Type="http://schemas.openxmlformats.org/officeDocument/2006/relationships/oleObject" Target="../embeddings/oleObject10.bin" TargetMode="Internal" /><Relationship Id="rId9" Type="http://schemas.openxmlformats.org/officeDocument/2006/relationships/oleObject" Target="../embeddings/oleObject11.bin" TargetMode="Interna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2383F61C-0ACD-2769-3CF1-43391A11DC73}"/>
              </a:ext>
            </a:extLst>
          </p:cNvPr>
          <p:cNvSpPr/>
          <p:nvPr/>
        </p:nvSpPr>
        <p:spPr>
          <a:xfrm>
            <a:off x="-5968663" y="-5659818"/>
            <a:ext cx="24129329" cy="19375816"/>
          </a:xfrm>
          <a:custGeom>
            <a:gdLst>
              <a:gd name="connsiteX0" fmla="*/ 3073064 w 24129329"/>
              <a:gd name="connsiteY0" fmla="*/ 3312858 h 19375816"/>
              <a:gd name="connsiteX1" fmla="*/ 3073064 w 24129329"/>
              <a:gd name="connsiteY1" fmla="*/ 15824737 h 19375816"/>
              <a:gd name="connsiteX2" fmla="*/ 21818263 w 24129329"/>
              <a:gd name="connsiteY2" fmla="*/ 15824737 h 19375816"/>
              <a:gd name="connsiteX3" fmla="*/ 21818263 w 24129329"/>
              <a:gd name="connsiteY3" fmla="*/ 3312858 h 19375816"/>
              <a:gd name="connsiteX4" fmla="*/ 0 w 24129329"/>
              <a:gd name="connsiteY4" fmla="*/ 0 h 19375816"/>
              <a:gd name="connsiteX5" fmla="*/ 24129329 w 24129329"/>
              <a:gd name="connsiteY5" fmla="*/ 0 h 19375816"/>
              <a:gd name="connsiteX6" fmla="*/ 24129329 w 24129329"/>
              <a:gd name="connsiteY6" fmla="*/ 19375816 h 19375816"/>
              <a:gd name="connsiteX7" fmla="*/ 0 w 24129329"/>
              <a:gd name="connsiteY7" fmla="*/ 19375816 h 1937581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9329" h="19375816">
                <a:moveTo>
                  <a:pt x="3073064" y="3312858"/>
                </a:moveTo>
                <a:lnTo>
                  <a:pt x="3073064" y="15824737"/>
                </a:lnTo>
                <a:lnTo>
                  <a:pt x="21818263" y="15824737"/>
                </a:lnTo>
                <a:lnTo>
                  <a:pt x="21818263" y="3312858"/>
                </a:lnTo>
                <a:close/>
                <a:moveTo>
                  <a:pt x="0" y="0"/>
                </a:moveTo>
                <a:lnTo>
                  <a:pt x="24129329" y="0"/>
                </a:lnTo>
                <a:lnTo>
                  <a:pt x="24129329" y="19375816"/>
                </a:lnTo>
                <a:lnTo>
                  <a:pt x="0" y="1937581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423CF632-9724-76D1-402D-C2456FDCA04E}"/>
              </a:ext>
            </a:extLst>
          </p:cNvPr>
          <p:cNvGrpSpPr/>
          <p:nvPr/>
        </p:nvGrpSpPr>
        <p:grpSpPr>
          <a:xfrm>
            <a:off x="-9386842" y="1016273"/>
            <a:ext cx="3026833" cy="4536743"/>
            <a:chOff x="876447" y="1382849"/>
            <a:chExt cx="3026833" cy="4536743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0B19DFB6-D728-259C-53E8-6B53ACA1C4D4}"/>
                </a:ext>
              </a:extLst>
            </p:cNvPr>
            <p:cNvSpPr/>
            <p:nvPr/>
          </p:nvSpPr>
          <p:spPr>
            <a:xfrm>
              <a:off x="876447" y="1382849"/>
              <a:ext cx="3026833" cy="4529958"/>
            </a:xfrm>
            <a:prstGeom prst="roundRect">
              <a:avLst>
                <a:gd name="adj" fmla="val 3732"/>
              </a:avLst>
            </a:prstGeom>
            <a:solidFill>
              <a:schemeClr val="bg1">
                <a:lumMod val="75000"/>
                <a:alpha val="97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09187E84-354A-F043-93F9-2D29F5A91418}"/>
                </a:ext>
              </a:extLst>
            </p:cNvPr>
            <p:cNvCxnSpPr/>
            <p:nvPr/>
          </p:nvCxnSpPr>
          <p:spPr>
            <a:xfrm flipV="1">
              <a:off x="3066120" y="5274385"/>
              <a:ext cx="834400" cy="6452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81E4BDEA-9B60-196A-CB7A-381AA4366E9E}"/>
                </a:ext>
              </a:extLst>
            </p:cNvPr>
            <p:cNvCxnSpPr/>
            <p:nvPr/>
          </p:nvCxnSpPr>
          <p:spPr>
            <a:xfrm flipV="1">
              <a:off x="3337089" y="5482215"/>
              <a:ext cx="563431" cy="430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C37FCB4C-CE0B-71B4-EFC4-3ADFD1ED1926}"/>
                </a:ext>
              </a:extLst>
            </p:cNvPr>
            <p:cNvCxnSpPr/>
            <p:nvPr/>
          </p:nvCxnSpPr>
          <p:spPr>
            <a:xfrm>
              <a:off x="876447" y="1932495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EF331289-8FB7-B4DA-74C6-8E7121A99150}"/>
                </a:ext>
              </a:extLst>
            </p:cNvPr>
            <p:cNvCxnSpPr/>
            <p:nvPr/>
          </p:nvCxnSpPr>
          <p:spPr>
            <a:xfrm>
              <a:off x="889973" y="2073897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D04FB201-FAE3-ECA1-BB55-CB7090A66393}"/>
              </a:ext>
            </a:extLst>
          </p:cNvPr>
          <p:cNvGrpSpPr/>
          <p:nvPr/>
        </p:nvGrpSpPr>
        <p:grpSpPr>
          <a:xfrm>
            <a:off x="4761333" y="-5190389"/>
            <a:ext cx="3015997" cy="4529958"/>
            <a:chOff x="4441019" y="1389634"/>
            <a:chExt cx="3015997" cy="4529958"/>
          </a:xfrm>
        </p:grpSpPr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6CDFB1E4-F820-6C5B-B2EC-FEC6CE5DF8FE}"/>
                </a:ext>
              </a:extLst>
            </p:cNvPr>
            <p:cNvSpPr/>
            <p:nvPr/>
          </p:nvSpPr>
          <p:spPr>
            <a:xfrm>
              <a:off x="4441019" y="1389634"/>
              <a:ext cx="3010912" cy="4529958"/>
            </a:xfrm>
            <a:prstGeom prst="roundRect">
              <a:avLst>
                <a:gd name="adj" fmla="val 3732"/>
              </a:avLst>
            </a:prstGeom>
            <a:solidFill>
              <a:schemeClr val="bg1">
                <a:lumMod val="75000"/>
                <a:alpha val="97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154DCB05-89DA-D97B-83F5-B0F2ECE3FC1D}"/>
                </a:ext>
              </a:extLst>
            </p:cNvPr>
            <p:cNvCxnSpPr/>
            <p:nvPr/>
          </p:nvCxnSpPr>
          <p:spPr>
            <a:xfrm>
              <a:off x="4443710" y="1960776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B63CC443-F176-FD63-C87C-C1AD257B3A7D}"/>
                </a:ext>
              </a:extLst>
            </p:cNvPr>
            <p:cNvCxnSpPr/>
            <p:nvPr/>
          </p:nvCxnSpPr>
          <p:spPr>
            <a:xfrm>
              <a:off x="4457236" y="2102178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3C5CE7F3-E754-C64F-9B0E-4BCA28825964}"/>
                </a:ext>
              </a:extLst>
            </p:cNvPr>
            <p:cNvCxnSpPr/>
            <p:nvPr/>
          </p:nvCxnSpPr>
          <p:spPr>
            <a:xfrm flipV="1">
              <a:off x="6618433" y="5274385"/>
              <a:ext cx="834400" cy="6452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2074D070-9CFD-7060-36FD-85152561FA54}"/>
                </a:ext>
              </a:extLst>
            </p:cNvPr>
            <p:cNvCxnSpPr/>
            <p:nvPr/>
          </p:nvCxnSpPr>
          <p:spPr>
            <a:xfrm flipV="1">
              <a:off x="6879975" y="5482215"/>
              <a:ext cx="563431" cy="430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7BD97775-1B56-4B5E-2444-C953E02563E3}"/>
              </a:ext>
            </a:extLst>
          </p:cNvPr>
          <p:cNvGrpSpPr/>
          <p:nvPr/>
        </p:nvGrpSpPr>
        <p:grpSpPr>
          <a:xfrm>
            <a:off x="8489269" y="8376981"/>
            <a:ext cx="3013306" cy="4529958"/>
            <a:chOff x="8239125" y="1423045"/>
            <a:chExt cx="3013306" cy="4529958"/>
          </a:xfrm>
        </p:grpSpPr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84B19DDB-9DF3-F12A-E276-E4DF2DA57558}"/>
                </a:ext>
              </a:extLst>
            </p:cNvPr>
            <p:cNvSpPr/>
            <p:nvPr/>
          </p:nvSpPr>
          <p:spPr>
            <a:xfrm>
              <a:off x="8239126" y="1423045"/>
              <a:ext cx="2999780" cy="4529958"/>
            </a:xfrm>
            <a:prstGeom prst="roundRect">
              <a:avLst>
                <a:gd name="adj" fmla="val 3732"/>
              </a:avLst>
            </a:prstGeom>
            <a:solidFill>
              <a:schemeClr val="bg1">
                <a:lumMod val="75000"/>
                <a:alpha val="97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7DDFF569-B9BB-1169-C416-0ED82339198A}"/>
                </a:ext>
              </a:extLst>
            </p:cNvPr>
            <p:cNvCxnSpPr/>
            <p:nvPr/>
          </p:nvCxnSpPr>
          <p:spPr>
            <a:xfrm>
              <a:off x="8239125" y="1932495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3F751647-FEC9-038D-8F6C-C37EB5040E85}"/>
                </a:ext>
              </a:extLst>
            </p:cNvPr>
            <p:cNvCxnSpPr/>
            <p:nvPr/>
          </p:nvCxnSpPr>
          <p:spPr>
            <a:xfrm>
              <a:off x="8252651" y="2073897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6F2ECDBC-358D-F096-B37A-5E4AA8A99A3A}"/>
                </a:ext>
              </a:extLst>
            </p:cNvPr>
            <p:cNvCxnSpPr/>
            <p:nvPr/>
          </p:nvCxnSpPr>
          <p:spPr>
            <a:xfrm flipV="1">
              <a:off x="10407776" y="5283769"/>
              <a:ext cx="834400" cy="6452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FC17E5CE-8997-16A0-C816-3E209608F99B}"/>
                </a:ext>
              </a:extLst>
            </p:cNvPr>
            <p:cNvCxnSpPr/>
            <p:nvPr/>
          </p:nvCxnSpPr>
          <p:spPr>
            <a:xfrm flipV="1">
              <a:off x="10669318" y="5510453"/>
              <a:ext cx="563431" cy="430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AutoShape 6" descr="查看源图像">
            <a:extLst>
              <a:ext uri="{FF2B5EF4-FFF2-40B4-BE49-F238E27FC236}">
                <a16:creationId xmlns:a16="http://schemas.microsoft.com/office/drawing/2014/main" id="{85D830AC-DE89-F050-DB6F-D4DBF22A77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18236" y="3800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3005720" y="2335830"/>
            <a:ext cx="6069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4400" b="1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3744471" y="3236047"/>
            <a:ext cx="4591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>
            <a:off x="2894586" y="3166870"/>
            <a:ext cx="6270539" cy="9266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42996FC6-82E1-9EA2-0E3D-A8FE72FCF697}"/>
              </a:ext>
            </a:extLst>
          </p:cNvPr>
          <p:cNvSpPr txBox="1"/>
          <p:nvPr/>
        </p:nvSpPr>
        <p:spPr>
          <a:xfrm>
            <a:off x="373177" y="6081062"/>
            <a:ext cx="2176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授课人：周焯勇</a:t>
            </a: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E3BC1B4A-63B3-6ED8-A139-76FCB080016B}"/>
              </a:ext>
            </a:extLst>
          </p:cNvPr>
          <p:cNvSpPr/>
          <p:nvPr/>
        </p:nvSpPr>
        <p:spPr>
          <a:xfrm>
            <a:off x="-11106014" y="-2525457"/>
            <a:ext cx="2907650" cy="3084843"/>
          </a:xfrm>
          <a:prstGeom prst="roundRect">
            <a:avLst>
              <a:gd name="adj" fmla="val 9484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DAA45BD2-4D4E-B939-8DB1-2F9FD297ACCA}"/>
              </a:ext>
            </a:extLst>
          </p:cNvPr>
          <p:cNvSpPr/>
          <p:nvPr/>
        </p:nvSpPr>
        <p:spPr>
          <a:xfrm>
            <a:off x="-3547578" y="-4182651"/>
            <a:ext cx="2907650" cy="3084843"/>
          </a:xfrm>
          <a:prstGeom prst="roundRect">
            <a:avLst>
              <a:gd name="adj" fmla="val 9484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7BAAD9FF-8BB6-1E5D-3E6A-3BEAA69860BE}"/>
              </a:ext>
            </a:extLst>
          </p:cNvPr>
          <p:cNvSpPr/>
          <p:nvPr/>
        </p:nvSpPr>
        <p:spPr>
          <a:xfrm>
            <a:off x="15691769" y="768699"/>
            <a:ext cx="2907650" cy="3084843"/>
          </a:xfrm>
          <a:prstGeom prst="roundRect">
            <a:avLst>
              <a:gd name="adj" fmla="val 9484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20EB2AC-5A59-EC7F-2C29-035CCEFC7952}"/>
              </a:ext>
            </a:extLst>
          </p:cNvPr>
          <p:cNvSpPr txBox="1"/>
          <p:nvPr/>
        </p:nvSpPr>
        <p:spPr>
          <a:xfrm>
            <a:off x="9351487" y="6092825"/>
            <a:ext cx="2528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贵阳市第一实验中学</a:t>
            </a:r>
          </a:p>
        </p:txBody>
      </p:sp>
    </p:spTree>
    <p:extLst>
      <p:ext uri="{BB962C8B-B14F-4D97-AF65-F5344CB8AC3E}">
        <p14:creationId xmlns:p14="http://schemas.microsoft.com/office/powerpoint/2010/main" val="1408496266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66" y="543506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五、生活中的光学仪器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5CABA89-D184-FCD8-D8A3-A6D334DE53DA}"/>
              </a:ext>
            </a:extLst>
          </p:cNvPr>
          <p:cNvSpPr/>
          <p:nvPr/>
        </p:nvSpPr>
        <p:spPr>
          <a:xfrm>
            <a:off x="1037936" y="8252144"/>
            <a:ext cx="4221951" cy="4749134"/>
          </a:xfrm>
          <a:prstGeom prst="roundRect">
            <a:avLst/>
          </a:prstGeom>
          <a:solidFill>
            <a:srgbClr val="C3D1E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14340">
            <a:extLst>
              <a:ext uri="{FF2B5EF4-FFF2-40B4-BE49-F238E27FC236}">
                <a16:creationId xmlns:a16="http://schemas.microsoft.com/office/drawing/2014/main" id="{8C2625A5-E384-8BA0-FC0C-00D0528DC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0336" y="8461776"/>
            <a:ext cx="1635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成因</a:t>
            </a:r>
            <a:endParaRPr lang="en-US" altLang="zh-CN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14342">
            <a:extLst>
              <a:ext uri="{FF2B5EF4-FFF2-40B4-BE49-F238E27FC236}">
                <a16:creationId xmlns:a16="http://schemas.microsoft.com/office/drawing/2014/main" id="{B8B6EA06-9996-FC3A-ACD0-713615F4B05D}"/>
              </a:ext>
            </a:extLst>
          </p:cNvPr>
          <p:cNvSpPr/>
          <p:nvPr/>
        </p:nvSpPr>
        <p:spPr>
          <a:xfrm>
            <a:off x="1378948" y="11469993"/>
            <a:ext cx="3457575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晶状体太薄，折射光的能力太弱，成像于视网膜后。</a:t>
            </a: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8465A3D3-3604-A023-CBC4-3098C3935222}"/>
              </a:ext>
            </a:extLst>
          </p:cNvPr>
          <p:cNvSpPr/>
          <p:nvPr/>
        </p:nvSpPr>
        <p:spPr>
          <a:xfrm>
            <a:off x="6501093" y="8090411"/>
            <a:ext cx="4405096" cy="4885866"/>
          </a:xfrm>
          <a:prstGeom prst="roundRect">
            <a:avLst/>
          </a:prstGeom>
          <a:solidFill>
            <a:srgbClr val="C3D1E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14341">
            <a:extLst>
              <a:ext uri="{FF2B5EF4-FFF2-40B4-BE49-F238E27FC236}">
                <a16:creationId xmlns:a16="http://schemas.microsoft.com/office/drawing/2014/main" id="{11828F06-9702-688F-42A3-496FB8F7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956" y="8385102"/>
            <a:ext cx="97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矫正</a:t>
            </a:r>
            <a:endParaRPr lang="en-US" altLang="zh-CN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文本框 14343">
            <a:extLst>
              <a:ext uri="{FF2B5EF4-FFF2-40B4-BE49-F238E27FC236}">
                <a16:creationId xmlns:a16="http://schemas.microsoft.com/office/drawing/2014/main" id="{3E555FA9-748D-74A8-139E-338C9DF0B645}"/>
              </a:ext>
            </a:extLst>
          </p:cNvPr>
          <p:cNvSpPr/>
          <p:nvPr/>
        </p:nvSpPr>
        <p:spPr>
          <a:xfrm>
            <a:off x="7230587" y="11500598"/>
            <a:ext cx="3505200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配戴用凸透镜做成的远视眼镜。（老花眼镜）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6A7481-6E56-75CD-2FA1-503FBD426EB0}"/>
              </a:ext>
            </a:extLst>
          </p:cNvPr>
          <p:cNvSpPr/>
          <p:nvPr/>
        </p:nvSpPr>
        <p:spPr>
          <a:xfrm>
            <a:off x="1026549" y="9123705"/>
            <a:ext cx="4216224" cy="198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6" name="对象 14338">
            <a:extLst>
              <a:ext uri="{FF2B5EF4-FFF2-40B4-BE49-F238E27FC236}">
                <a16:creationId xmlns:a16="http://schemas.microsoft.com/office/drawing/2014/main" id="{7E1A686D-EAFD-3EF1-7720-5E63387D0B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4649623"/>
              </p:ext>
            </p:extLst>
          </p:nvPr>
        </p:nvGraphicFramePr>
        <p:xfrm>
          <a:off x="2570562" y="9170203"/>
          <a:ext cx="2030412" cy="193516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51" r:id="rId4" imgW="2029108" imgH="1933333" progId="PBrush">
                  <p:embed/>
                </p:oleObj>
              </mc:Choice>
              <mc:Fallback>
                <p:oleObj r:id="rId4" imgW="2029108" imgH="193333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570562" y="9170203"/>
                        <a:ext cx="2030412" cy="193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2" name="直接连接符 14344">
            <a:extLst>
              <a:ext uri="{FF2B5EF4-FFF2-40B4-BE49-F238E27FC236}">
                <a16:creationId xmlns:a16="http://schemas.microsoft.com/office/drawing/2014/main" id="{BA5BE04D-D6B5-383B-BA6F-CBEE5CF769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00549" y="10292565"/>
            <a:ext cx="1800225" cy="128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" name="直接连接符 14352">
            <a:extLst>
              <a:ext uri="{FF2B5EF4-FFF2-40B4-BE49-F238E27FC236}">
                <a16:creationId xmlns:a16="http://schemas.microsoft.com/office/drawing/2014/main" id="{DBFAB94B-E606-9BB1-D0FD-48AF1CE464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00774" y="9886165"/>
            <a:ext cx="19050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直接连接符 14353">
            <a:extLst>
              <a:ext uri="{FF2B5EF4-FFF2-40B4-BE49-F238E27FC236}">
                <a16:creationId xmlns:a16="http://schemas.microsoft.com/office/drawing/2014/main" id="{81A035C1-CB65-4748-31E2-40D8C4AF9C5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00774" y="10190965"/>
            <a:ext cx="19050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直接连接符 14354">
            <a:extLst>
              <a:ext uri="{FF2B5EF4-FFF2-40B4-BE49-F238E27FC236}">
                <a16:creationId xmlns:a16="http://schemas.microsoft.com/office/drawing/2014/main" id="{940D7639-F0A1-C42A-2691-00773316173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200549" y="9860765"/>
            <a:ext cx="1779588" cy="431800"/>
          </a:xfrm>
          <a:prstGeom prst="line">
            <a:avLst/>
          </a:prstGeom>
          <a:noFill/>
          <a:ln w="28575" algn="ctr">
            <a:solidFill>
              <a:srgbClr val="FF0000"/>
            </a:solidFill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" name="矩形 96">
            <a:extLst>
              <a:ext uri="{FF2B5EF4-FFF2-40B4-BE49-F238E27FC236}">
                <a16:creationId xmlns:a16="http://schemas.microsoft.com/office/drawing/2014/main" id="{83355DC4-30F9-263D-34E4-C24CE4F1ECFE}"/>
              </a:ext>
            </a:extLst>
          </p:cNvPr>
          <p:cNvSpPr/>
          <p:nvPr/>
        </p:nvSpPr>
        <p:spPr>
          <a:xfrm>
            <a:off x="6519563" y="9200745"/>
            <a:ext cx="4386626" cy="198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7" name="对象 14339">
            <a:extLst>
              <a:ext uri="{FF2B5EF4-FFF2-40B4-BE49-F238E27FC236}">
                <a16:creationId xmlns:a16="http://schemas.microsoft.com/office/drawing/2014/main" id="{713AC166-DD80-2AA1-836E-EC5CB30978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733611"/>
              </p:ext>
            </p:extLst>
          </p:nvPr>
        </p:nvGraphicFramePr>
        <p:xfrm>
          <a:off x="8606960" y="9215480"/>
          <a:ext cx="2030413" cy="1935163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52" r:id="rId6" imgW="2029108" imgH="1933333" progId="PBrush">
                  <p:embed/>
                </p:oleObj>
              </mc:Choice>
              <mc:Fallback>
                <p:oleObj r:id="rId6" imgW="2029108" imgH="193333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606960" y="9215480"/>
                        <a:ext cx="2030413" cy="193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对象 14345">
            <a:extLst>
              <a:ext uri="{FF2B5EF4-FFF2-40B4-BE49-F238E27FC236}">
                <a16:creationId xmlns:a16="http://schemas.microsoft.com/office/drawing/2014/main" id="{6BAFCE6C-4D67-1F12-4DDB-2B3F021CA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723239"/>
              </p:ext>
            </p:extLst>
          </p:nvPr>
        </p:nvGraphicFramePr>
        <p:xfrm>
          <a:off x="8198973" y="9672680"/>
          <a:ext cx="320675" cy="10668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53" r:id="rId7" imgW="228571" imgH="762106" progId="PBrush">
                  <p:embed/>
                </p:oleObj>
              </mc:Choice>
              <mc:Fallback>
                <p:oleObj r:id="rId7" imgW="228571" imgH="762106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198973" y="9672680"/>
                        <a:ext cx="3206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4" name="直接连接符 14346">
            <a:extLst>
              <a:ext uri="{FF2B5EF4-FFF2-40B4-BE49-F238E27FC236}">
                <a16:creationId xmlns:a16="http://schemas.microsoft.com/office/drawing/2014/main" id="{474D345B-F083-1029-0951-EB12A93A12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16235" y="9825080"/>
            <a:ext cx="1762125" cy="35242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直接连接符 14347">
            <a:extLst>
              <a:ext uri="{FF2B5EF4-FFF2-40B4-BE49-F238E27FC236}">
                <a16:creationId xmlns:a16="http://schemas.microsoft.com/office/drawing/2014/main" id="{6E538FC7-6CE0-DB4F-E842-B8FF208C29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16235" y="10177505"/>
            <a:ext cx="1762125" cy="33813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直接连接符 14348">
            <a:extLst>
              <a:ext uri="{FF2B5EF4-FFF2-40B4-BE49-F238E27FC236}">
                <a16:creationId xmlns:a16="http://schemas.microsoft.com/office/drawing/2014/main" id="{03FB803C-85B7-14DF-77F9-7FCD67C48E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78360" y="9825080"/>
            <a:ext cx="6858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直接连接符 14349">
            <a:extLst>
              <a:ext uri="{FF2B5EF4-FFF2-40B4-BE49-F238E27FC236}">
                <a16:creationId xmlns:a16="http://schemas.microsoft.com/office/drawing/2014/main" id="{62052C14-21E4-1865-D0F1-F98287DE29F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78360" y="10434680"/>
            <a:ext cx="6858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直接连接符 14350">
            <a:extLst>
              <a:ext uri="{FF2B5EF4-FFF2-40B4-BE49-F238E27FC236}">
                <a16:creationId xmlns:a16="http://schemas.microsoft.com/office/drawing/2014/main" id="{866A2C9A-6C72-5316-5E8A-79A6B20749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64160" y="9977480"/>
            <a:ext cx="13716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直接连接符 14351">
            <a:extLst>
              <a:ext uri="{FF2B5EF4-FFF2-40B4-BE49-F238E27FC236}">
                <a16:creationId xmlns:a16="http://schemas.microsoft.com/office/drawing/2014/main" id="{026348F1-0D3B-3DB8-0CA4-A283A1D39D4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064160" y="10129880"/>
            <a:ext cx="13716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A483DC6E-C654-D0E7-6618-9C996F52B1D4}"/>
              </a:ext>
            </a:extLst>
          </p:cNvPr>
          <p:cNvSpPr/>
          <p:nvPr/>
        </p:nvSpPr>
        <p:spPr>
          <a:xfrm>
            <a:off x="1131660" y="1487262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F8CF3E8F-81C5-4EA1-C656-6927775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2094" r="8659" b="13584"/>
          <a:stretch>
            <a:fillRect/>
          </a:stretch>
        </p:blipFill>
        <p:spPr bwMode="auto">
          <a:xfrm>
            <a:off x="1073507" y="1547683"/>
            <a:ext cx="2091332" cy="19015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椭圆 114">
            <a:extLst>
              <a:ext uri="{FF2B5EF4-FFF2-40B4-BE49-F238E27FC236}">
                <a16:creationId xmlns:a16="http://schemas.microsoft.com/office/drawing/2014/main" id="{1F6F4021-6350-9D05-DC4F-9A1DC491A528}"/>
              </a:ext>
            </a:extLst>
          </p:cNvPr>
          <p:cNvSpPr/>
          <p:nvPr/>
        </p:nvSpPr>
        <p:spPr>
          <a:xfrm>
            <a:off x="4949214" y="1465007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7238995-B042-31AA-35D9-C41909D7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8499" y="1448009"/>
            <a:ext cx="1892286" cy="18922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椭圆 115">
            <a:extLst>
              <a:ext uri="{FF2B5EF4-FFF2-40B4-BE49-F238E27FC236}">
                <a16:creationId xmlns:a16="http://schemas.microsoft.com/office/drawing/2014/main" id="{BC939490-B4F3-3A03-F68F-3DE81E2EA2B3}"/>
              </a:ext>
            </a:extLst>
          </p:cNvPr>
          <p:cNvSpPr/>
          <p:nvPr/>
        </p:nvSpPr>
        <p:spPr>
          <a:xfrm>
            <a:off x="8805594" y="1454799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08688270-7FB1-759F-A972-83CEEC27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5074" y="1438438"/>
            <a:ext cx="2051115" cy="2051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椭圆 118">
            <a:extLst>
              <a:ext uri="{FF2B5EF4-FFF2-40B4-BE49-F238E27FC236}">
                <a16:creationId xmlns:a16="http://schemas.microsoft.com/office/drawing/2014/main" id="{9CBE8EC9-8B6A-C54C-49B0-1B637307ADAB}"/>
              </a:ext>
            </a:extLst>
          </p:cNvPr>
          <p:cNvSpPr/>
          <p:nvPr/>
        </p:nvSpPr>
        <p:spPr>
          <a:xfrm>
            <a:off x="2626700" y="3999085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7C01A34C-269F-F62E-5949-909F93CB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7698" y="3925149"/>
            <a:ext cx="2520777" cy="2520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椭圆 119">
            <a:extLst>
              <a:ext uri="{FF2B5EF4-FFF2-40B4-BE49-F238E27FC236}">
                <a16:creationId xmlns:a16="http://schemas.microsoft.com/office/drawing/2014/main" id="{20057790-277C-358D-A6B2-5C2CE71F4B0A}"/>
              </a:ext>
            </a:extLst>
          </p:cNvPr>
          <p:cNvSpPr/>
          <p:nvPr/>
        </p:nvSpPr>
        <p:spPr>
          <a:xfrm>
            <a:off x="6851466" y="3985203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40" name="Picture 16" descr="查看源图像">
            <a:extLst>
              <a:ext uri="{FF2B5EF4-FFF2-40B4-BE49-F238E27FC236}">
                <a16:creationId xmlns:a16="http://schemas.microsoft.com/office/drawing/2014/main" id="{88EE0BC7-1896-D69E-CB68-F5DD10AF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1" r="76634" b="26789"/>
          <a:stretch>
            <a:fillRect/>
          </a:stretch>
        </p:blipFill>
        <p:spPr bwMode="auto">
          <a:xfrm rot="2148410">
            <a:off x="6810177" y="3799104"/>
            <a:ext cx="1572422" cy="280820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556558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483DC6E-C654-D0E7-6618-9C996F52B1D4}"/>
              </a:ext>
            </a:extLst>
          </p:cNvPr>
          <p:cNvSpPr/>
          <p:nvPr/>
        </p:nvSpPr>
        <p:spPr>
          <a:xfrm>
            <a:off x="13079820" y="1266387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F8CF3E8F-81C5-4EA1-C656-6927775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2094" r="8659" b="13584"/>
          <a:stretch>
            <a:fillRect/>
          </a:stretch>
        </p:blipFill>
        <p:spPr bwMode="auto">
          <a:xfrm>
            <a:off x="13021667" y="1326808"/>
            <a:ext cx="2091332" cy="190156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椭圆 114">
            <a:extLst>
              <a:ext uri="{FF2B5EF4-FFF2-40B4-BE49-F238E27FC236}">
                <a16:creationId xmlns:a16="http://schemas.microsoft.com/office/drawing/2014/main" id="{1F6F4021-6350-9D05-DC4F-9A1DC491A528}"/>
              </a:ext>
            </a:extLst>
          </p:cNvPr>
          <p:cNvSpPr/>
          <p:nvPr/>
        </p:nvSpPr>
        <p:spPr>
          <a:xfrm>
            <a:off x="16897373" y="1244132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7238995-B042-31AA-35D9-C41909D7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76660" y="1227134"/>
            <a:ext cx="1892286" cy="18922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椭圆 115">
            <a:extLst>
              <a:ext uri="{FF2B5EF4-FFF2-40B4-BE49-F238E27FC236}">
                <a16:creationId xmlns:a16="http://schemas.microsoft.com/office/drawing/2014/main" id="{BC939490-B4F3-3A03-F68F-3DE81E2EA2B3}"/>
              </a:ext>
            </a:extLst>
          </p:cNvPr>
          <p:cNvSpPr/>
          <p:nvPr/>
        </p:nvSpPr>
        <p:spPr>
          <a:xfrm>
            <a:off x="20753753" y="1233924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08688270-7FB1-759F-A972-83CEEC27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03234" y="1217563"/>
            <a:ext cx="2051115" cy="2051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椭圆 118">
            <a:extLst>
              <a:ext uri="{FF2B5EF4-FFF2-40B4-BE49-F238E27FC236}">
                <a16:creationId xmlns:a16="http://schemas.microsoft.com/office/drawing/2014/main" id="{9CBE8EC9-8B6A-C54C-49B0-1B637307ADAB}"/>
              </a:ext>
            </a:extLst>
          </p:cNvPr>
          <p:cNvSpPr/>
          <p:nvPr/>
        </p:nvSpPr>
        <p:spPr>
          <a:xfrm>
            <a:off x="-4030750" y="3794566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7C01A34C-269F-F62E-5949-909F93CB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31029" y="3794566"/>
            <a:ext cx="2520777" cy="2520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标题 18434">
            <a:extLst>
              <a:ext uri="{FF2B5EF4-FFF2-40B4-BE49-F238E27FC236}">
                <a16:creationId xmlns:a16="http://schemas.microsoft.com/office/drawing/2014/main" id="{BA0A1EB6-57F9-1D3D-1880-0CB29AEECA48}"/>
              </a:ext>
            </a:extLst>
          </p:cNvPr>
          <p:cNvSpPr txBox="1">
            <a:spLocks noChangeArrowheads="1"/>
          </p:cNvSpPr>
          <p:nvPr/>
        </p:nvSpPr>
        <p:spPr>
          <a:xfrm>
            <a:off x="3475034" y="146047"/>
            <a:ext cx="300355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一、放大镜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F3A5B1-B141-9C99-99F7-2BE2FAA3EAD3}"/>
              </a:ext>
            </a:extLst>
          </p:cNvPr>
          <p:cNvSpPr/>
          <p:nvPr/>
        </p:nvSpPr>
        <p:spPr>
          <a:xfrm>
            <a:off x="1285450" y="2697953"/>
            <a:ext cx="2830437" cy="3360096"/>
          </a:xfrm>
          <a:prstGeom prst="roundRect">
            <a:avLst/>
          </a:prstGeom>
          <a:solidFill>
            <a:schemeClr val="accent1">
              <a:lumMod val="75000"/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12" y="610806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五、生活中的光学仪器</a:t>
            </a:r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20057790-277C-358D-A6B2-5C2CE71F4B0A}"/>
              </a:ext>
            </a:extLst>
          </p:cNvPr>
          <p:cNvSpPr/>
          <p:nvPr/>
        </p:nvSpPr>
        <p:spPr>
          <a:xfrm>
            <a:off x="1622615" y="1376687"/>
            <a:ext cx="2139505" cy="213950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40" name="Picture 16" descr="查看源图像">
            <a:extLst>
              <a:ext uri="{FF2B5EF4-FFF2-40B4-BE49-F238E27FC236}">
                <a16:creationId xmlns:a16="http://schemas.microsoft.com/office/drawing/2014/main" id="{88EE0BC7-1896-D69E-CB68-F5DD10AF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1" r="76634" b="26789"/>
          <a:stretch>
            <a:fillRect/>
          </a:stretch>
        </p:blipFill>
        <p:spPr bwMode="auto">
          <a:xfrm rot="2148410">
            <a:off x="1625880" y="944792"/>
            <a:ext cx="1572422" cy="280820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文本占位符 18433">
            <a:extLst>
              <a:ext uri="{FF2B5EF4-FFF2-40B4-BE49-F238E27FC236}">
                <a16:creationId xmlns:a16="http://schemas.microsoft.com/office/drawing/2014/main" id="{5B762CB9-13D7-4870-A8FF-23F6491FD237}"/>
              </a:ext>
            </a:extLst>
          </p:cNvPr>
          <p:cNvSpPr txBox="1">
            <a:spLocks noChangeArrowheads="1"/>
          </p:cNvSpPr>
          <p:nvPr/>
        </p:nvSpPr>
        <p:spPr>
          <a:xfrm>
            <a:off x="2001724" y="3738338"/>
            <a:ext cx="1581328" cy="155635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放大镜就是：一个短焦距的凸透镜</a:t>
            </a: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4C24EAF4-ABE3-FD87-9794-65045A3BEF4C}"/>
              </a:ext>
            </a:extLst>
          </p:cNvPr>
          <p:cNvSpPr/>
          <p:nvPr/>
        </p:nvSpPr>
        <p:spPr>
          <a:xfrm>
            <a:off x="5588056" y="1475201"/>
            <a:ext cx="4602220" cy="4540304"/>
          </a:xfrm>
          <a:prstGeom prst="roundRect">
            <a:avLst>
              <a:gd name="adj" fmla="val 4918"/>
            </a:avLst>
          </a:prstGeom>
          <a:solidFill>
            <a:schemeClr val="accent1">
              <a:lumMod val="75000"/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18435">
            <a:extLst>
              <a:ext uri="{FF2B5EF4-FFF2-40B4-BE49-F238E27FC236}">
                <a16:creationId xmlns:a16="http://schemas.microsoft.com/office/drawing/2014/main" id="{FAB4EF93-4C2F-1940-C0FA-27DAD623F04C}"/>
              </a:ext>
            </a:extLst>
          </p:cNvPr>
          <p:cNvSpPr/>
          <p:nvPr/>
        </p:nvSpPr>
        <p:spPr>
          <a:xfrm>
            <a:off x="6039183" y="1709156"/>
            <a:ext cx="1436897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成像原理：</a:t>
            </a:r>
          </a:p>
        </p:txBody>
      </p:sp>
      <p:sp>
        <p:nvSpPr>
          <p:cNvPr id="99" name="矩形 18436">
            <a:extLst>
              <a:ext uri="{FF2B5EF4-FFF2-40B4-BE49-F238E27FC236}">
                <a16:creationId xmlns:a16="http://schemas.microsoft.com/office/drawing/2014/main" id="{FE0ED6BD-F11B-3EFF-C02C-A019F92DA66B}"/>
              </a:ext>
            </a:extLst>
          </p:cNvPr>
          <p:cNvSpPr/>
          <p:nvPr/>
        </p:nvSpPr>
        <p:spPr>
          <a:xfrm>
            <a:off x="6075641" y="2145341"/>
            <a:ext cx="3489814" cy="30777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sz="1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距离小于焦距时，成正立、放大的虚像</a:t>
            </a:r>
          </a:p>
        </p:txBody>
      </p:sp>
      <p:pic>
        <p:nvPicPr>
          <p:cNvPr id="100" name="图片 18437">
            <a:extLst>
              <a:ext uri="{FF2B5EF4-FFF2-40B4-BE49-F238E27FC236}">
                <a16:creationId xmlns:a16="http://schemas.microsoft.com/office/drawing/2014/main" id="{362FB9B3-337F-6FB5-4E1F-BF3DDF84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5" b="6991"/>
          <a:stretch>
            <a:fillRect/>
          </a:stretch>
        </p:blipFill>
        <p:spPr bwMode="auto">
          <a:xfrm>
            <a:off x="6144259" y="2888626"/>
            <a:ext cx="3489814" cy="2746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73358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F6F4021-6350-9D05-DC4F-9A1DC491A528}"/>
              </a:ext>
            </a:extLst>
          </p:cNvPr>
          <p:cNvSpPr/>
          <p:nvPr/>
        </p:nvSpPr>
        <p:spPr>
          <a:xfrm>
            <a:off x="16897373" y="1244132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7238995-B042-31AA-35D9-C41909D7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76660" y="1227134"/>
            <a:ext cx="1892286" cy="18922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椭圆 115">
            <a:extLst>
              <a:ext uri="{FF2B5EF4-FFF2-40B4-BE49-F238E27FC236}">
                <a16:creationId xmlns:a16="http://schemas.microsoft.com/office/drawing/2014/main" id="{BC939490-B4F3-3A03-F68F-3DE81E2EA2B3}"/>
              </a:ext>
            </a:extLst>
          </p:cNvPr>
          <p:cNvSpPr/>
          <p:nvPr/>
        </p:nvSpPr>
        <p:spPr>
          <a:xfrm>
            <a:off x="20753753" y="1233924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08688270-7FB1-759F-A972-83CEEC27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03234" y="1217563"/>
            <a:ext cx="2051115" cy="2051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椭圆 118">
            <a:extLst>
              <a:ext uri="{FF2B5EF4-FFF2-40B4-BE49-F238E27FC236}">
                <a16:creationId xmlns:a16="http://schemas.microsoft.com/office/drawing/2014/main" id="{9CBE8EC9-8B6A-C54C-49B0-1B637307ADAB}"/>
              </a:ext>
            </a:extLst>
          </p:cNvPr>
          <p:cNvSpPr/>
          <p:nvPr/>
        </p:nvSpPr>
        <p:spPr>
          <a:xfrm>
            <a:off x="-4030750" y="3794566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7C01A34C-269F-F62E-5949-909F93CB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31029" y="3794566"/>
            <a:ext cx="2520777" cy="2520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标题 18434">
            <a:extLst>
              <a:ext uri="{FF2B5EF4-FFF2-40B4-BE49-F238E27FC236}">
                <a16:creationId xmlns:a16="http://schemas.microsoft.com/office/drawing/2014/main" id="{BA0A1EB6-57F9-1D3D-1880-0CB29AEECA48}"/>
              </a:ext>
            </a:extLst>
          </p:cNvPr>
          <p:cNvSpPr txBox="1">
            <a:spLocks noChangeArrowheads="1"/>
          </p:cNvSpPr>
          <p:nvPr/>
        </p:nvSpPr>
        <p:spPr>
          <a:xfrm>
            <a:off x="3475034" y="146047"/>
            <a:ext cx="300355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一、放大镜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F3A5B1-B141-9C99-99F7-2BE2FAA3EAD3}"/>
              </a:ext>
            </a:extLst>
          </p:cNvPr>
          <p:cNvSpPr/>
          <p:nvPr/>
        </p:nvSpPr>
        <p:spPr>
          <a:xfrm>
            <a:off x="1249340" y="9612274"/>
            <a:ext cx="2830437" cy="3360096"/>
          </a:xfrm>
          <a:prstGeom prst="roundRect">
            <a:avLst/>
          </a:prstGeom>
          <a:solidFill>
            <a:schemeClr val="accent1">
              <a:lumMod val="75000"/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12" y="610806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五、生活中的光学仪器</a:t>
            </a:r>
          </a:p>
        </p:txBody>
      </p:sp>
      <p:sp>
        <p:nvSpPr>
          <p:cNvPr id="120" name="椭圆 119">
            <a:extLst>
              <a:ext uri="{FF2B5EF4-FFF2-40B4-BE49-F238E27FC236}">
                <a16:creationId xmlns:a16="http://schemas.microsoft.com/office/drawing/2014/main" id="{20057790-277C-358D-A6B2-5C2CE71F4B0A}"/>
              </a:ext>
            </a:extLst>
          </p:cNvPr>
          <p:cNvSpPr/>
          <p:nvPr/>
        </p:nvSpPr>
        <p:spPr>
          <a:xfrm>
            <a:off x="1586505" y="8291008"/>
            <a:ext cx="2139505" cy="213950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40" name="Picture 16" descr="查看源图像">
            <a:extLst>
              <a:ext uri="{FF2B5EF4-FFF2-40B4-BE49-F238E27FC236}">
                <a16:creationId xmlns:a16="http://schemas.microsoft.com/office/drawing/2014/main" id="{88EE0BC7-1896-D69E-CB68-F5DD10AF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1" r="76634" b="26789"/>
          <a:stretch>
            <a:fillRect/>
          </a:stretch>
        </p:blipFill>
        <p:spPr bwMode="auto">
          <a:xfrm rot="2148410">
            <a:off x="1503060" y="8126562"/>
            <a:ext cx="1572422" cy="280820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文本占位符 18433">
            <a:extLst>
              <a:ext uri="{FF2B5EF4-FFF2-40B4-BE49-F238E27FC236}">
                <a16:creationId xmlns:a16="http://schemas.microsoft.com/office/drawing/2014/main" id="{5B762CB9-13D7-4870-A8FF-23F6491FD237}"/>
              </a:ext>
            </a:extLst>
          </p:cNvPr>
          <p:cNvSpPr txBox="1">
            <a:spLocks noChangeArrowheads="1"/>
          </p:cNvSpPr>
          <p:nvPr/>
        </p:nvSpPr>
        <p:spPr>
          <a:xfrm>
            <a:off x="1965614" y="10652659"/>
            <a:ext cx="1581328" cy="155635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放大镜就是：一个短焦距的凸透镜</a:t>
            </a: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4C24EAF4-ABE3-FD87-9794-65045A3BEF4C}"/>
              </a:ext>
            </a:extLst>
          </p:cNvPr>
          <p:cNvSpPr/>
          <p:nvPr/>
        </p:nvSpPr>
        <p:spPr>
          <a:xfrm>
            <a:off x="5551946" y="8389522"/>
            <a:ext cx="4602220" cy="4540304"/>
          </a:xfrm>
          <a:prstGeom prst="roundRect">
            <a:avLst>
              <a:gd name="adj" fmla="val 4918"/>
            </a:avLst>
          </a:prstGeom>
          <a:solidFill>
            <a:schemeClr val="accent1">
              <a:lumMod val="75000"/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18435">
            <a:extLst>
              <a:ext uri="{FF2B5EF4-FFF2-40B4-BE49-F238E27FC236}">
                <a16:creationId xmlns:a16="http://schemas.microsoft.com/office/drawing/2014/main" id="{FAB4EF93-4C2F-1940-C0FA-27DAD623F04C}"/>
              </a:ext>
            </a:extLst>
          </p:cNvPr>
          <p:cNvSpPr/>
          <p:nvPr/>
        </p:nvSpPr>
        <p:spPr>
          <a:xfrm>
            <a:off x="6003073" y="8623477"/>
            <a:ext cx="1436897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成像原理：</a:t>
            </a:r>
          </a:p>
        </p:txBody>
      </p:sp>
      <p:sp>
        <p:nvSpPr>
          <p:cNvPr id="99" name="矩形 18436">
            <a:extLst>
              <a:ext uri="{FF2B5EF4-FFF2-40B4-BE49-F238E27FC236}">
                <a16:creationId xmlns:a16="http://schemas.microsoft.com/office/drawing/2014/main" id="{FE0ED6BD-F11B-3EFF-C02C-A019F92DA66B}"/>
              </a:ext>
            </a:extLst>
          </p:cNvPr>
          <p:cNvSpPr/>
          <p:nvPr/>
        </p:nvSpPr>
        <p:spPr>
          <a:xfrm>
            <a:off x="6039531" y="9059662"/>
            <a:ext cx="3489814" cy="30777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sz="1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距离小于焦距时，成正立、放大的虚像</a:t>
            </a:r>
          </a:p>
        </p:txBody>
      </p:sp>
      <p:pic>
        <p:nvPicPr>
          <p:cNvPr id="100" name="图片 18437">
            <a:extLst>
              <a:ext uri="{FF2B5EF4-FFF2-40B4-BE49-F238E27FC236}">
                <a16:creationId xmlns:a16="http://schemas.microsoft.com/office/drawing/2014/main" id="{362FB9B3-337F-6FB5-4E1F-BF3DDF84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55" b="6991"/>
          <a:stretch>
            <a:fillRect/>
          </a:stretch>
        </p:blipFill>
        <p:spPr bwMode="auto">
          <a:xfrm>
            <a:off x="6108149" y="9802947"/>
            <a:ext cx="3489814" cy="2746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14EA52D-A83E-3E56-AD00-136B92F4694D}"/>
              </a:ext>
            </a:extLst>
          </p:cNvPr>
          <p:cNvSpPr/>
          <p:nvPr/>
        </p:nvSpPr>
        <p:spPr>
          <a:xfrm>
            <a:off x="877736" y="1203054"/>
            <a:ext cx="3628033" cy="4896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483DC6E-C654-D0E7-6618-9C996F52B1D4}"/>
              </a:ext>
            </a:extLst>
          </p:cNvPr>
          <p:cNvSpPr/>
          <p:nvPr/>
        </p:nvSpPr>
        <p:spPr>
          <a:xfrm>
            <a:off x="1610426" y="2573141"/>
            <a:ext cx="2139505" cy="1998103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F8CF3E8F-81C5-4EA1-C656-6927775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2094" r="8659" b="13584"/>
          <a:stretch>
            <a:fillRect/>
          </a:stretch>
        </p:blipFill>
        <p:spPr bwMode="auto">
          <a:xfrm>
            <a:off x="1223082" y="2334242"/>
            <a:ext cx="2420523" cy="20554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80C99C0A-C699-BBEF-0D1E-4F50C9D56588}"/>
              </a:ext>
            </a:extLst>
          </p:cNvPr>
          <p:cNvSpPr/>
          <p:nvPr/>
        </p:nvSpPr>
        <p:spPr>
          <a:xfrm>
            <a:off x="4743342" y="1222154"/>
            <a:ext cx="6508452" cy="1826795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19457">
            <a:extLst>
              <a:ext uri="{FF2B5EF4-FFF2-40B4-BE49-F238E27FC236}">
                <a16:creationId xmlns:a16="http://schemas.microsoft.com/office/drawing/2014/main" id="{F9FDA3C6-E3E2-2E76-4461-40353B00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2620" y="1462384"/>
            <a:ext cx="3005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照相机的构造及工作原理</a:t>
            </a:r>
          </a:p>
        </p:txBody>
      </p:sp>
      <p:sp>
        <p:nvSpPr>
          <p:cNvPr id="69" name="文本框 19459">
            <a:extLst>
              <a:ext uri="{FF2B5EF4-FFF2-40B4-BE49-F238E27FC236}">
                <a16:creationId xmlns:a16="http://schemas.microsoft.com/office/drawing/2014/main" id="{0068B44E-01F2-5255-BBF8-2FD2FF2A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350" y="2045207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镜头：</a:t>
            </a:r>
          </a:p>
        </p:txBody>
      </p:sp>
      <p:sp>
        <p:nvSpPr>
          <p:cNvPr id="70" name="文本框 19460">
            <a:extLst>
              <a:ext uri="{FF2B5EF4-FFF2-40B4-BE49-F238E27FC236}">
                <a16:creationId xmlns:a16="http://schemas.microsoft.com/office/drawing/2014/main" id="{D74E7F4D-E94B-815C-4777-9F7109B7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350" y="2598231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胶片：</a:t>
            </a:r>
          </a:p>
        </p:txBody>
      </p:sp>
      <p:sp>
        <p:nvSpPr>
          <p:cNvPr id="71" name="文本框 19461">
            <a:extLst>
              <a:ext uri="{FF2B5EF4-FFF2-40B4-BE49-F238E27FC236}">
                <a16:creationId xmlns:a16="http://schemas.microsoft.com/office/drawing/2014/main" id="{57DEB23D-3097-00C8-6C65-6B6FA0E7BD71}"/>
              </a:ext>
            </a:extLst>
          </p:cNvPr>
          <p:cNvSpPr/>
          <p:nvPr/>
        </p:nvSpPr>
        <p:spPr>
          <a:xfrm>
            <a:off x="6869827" y="2045207"/>
            <a:ext cx="224933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相当于一个凸透镜</a:t>
            </a:r>
          </a:p>
        </p:txBody>
      </p:sp>
      <p:sp>
        <p:nvSpPr>
          <p:cNvPr id="72" name="文本框 19462">
            <a:extLst>
              <a:ext uri="{FF2B5EF4-FFF2-40B4-BE49-F238E27FC236}">
                <a16:creationId xmlns:a16="http://schemas.microsoft.com/office/drawing/2014/main" id="{695FCC02-437F-4989-1FC1-EB9E4F6A97CA}"/>
              </a:ext>
            </a:extLst>
          </p:cNvPr>
          <p:cNvSpPr/>
          <p:nvPr/>
        </p:nvSpPr>
        <p:spPr>
          <a:xfrm>
            <a:off x="6869827" y="2598231"/>
            <a:ext cx="147508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相当于光屏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DE412826-7C21-E1E1-FF62-133908A7C4DA}"/>
              </a:ext>
            </a:extLst>
          </p:cNvPr>
          <p:cNvSpPr/>
          <p:nvPr/>
        </p:nvSpPr>
        <p:spPr>
          <a:xfrm>
            <a:off x="4752560" y="3269208"/>
            <a:ext cx="6508452" cy="2802286"/>
          </a:xfrm>
          <a:prstGeom prst="rect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5D56471-8C77-C1F9-258D-0985581D6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7710" y="3550361"/>
            <a:ext cx="5022830" cy="224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矩形 19457">
            <a:extLst>
              <a:ext uri="{FF2B5EF4-FFF2-40B4-BE49-F238E27FC236}">
                <a16:creationId xmlns:a16="http://schemas.microsoft.com/office/drawing/2014/main" id="{B136F692-F885-A228-FFF1-22329A783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596" y="4063367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</a:t>
            </a:r>
            <a:endParaRPr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79C779A4-8F98-CBE5-A3E6-A3AB32DC22D9}"/>
              </a:ext>
            </a:extLst>
          </p:cNvPr>
          <p:cNvSpPr/>
          <p:nvPr/>
        </p:nvSpPr>
        <p:spPr>
          <a:xfrm>
            <a:off x="-9182111" y="2069859"/>
            <a:ext cx="2139505" cy="2139505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8" name="Picture 4" descr="2007121211064457728">
            <a:extLst>
              <a:ext uri="{FF2B5EF4-FFF2-40B4-BE49-F238E27FC236}">
                <a16:creationId xmlns:a16="http://schemas.microsoft.com/office/drawing/2014/main" id="{27489779-B1CB-E6BC-35B5-EDF6E707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80" b="96564" l="14000" r="85000">
                        <a14:foregroundMark x1="43400" y1="6873" x2="50400" y2="33677"/>
                        <a14:foregroundMark x1="41400" y1="71306" x2="47400" y2="97079"/>
                        <a14:foregroundMark x1="18600" y1="73883" x2="28200" y2="90893"/>
                        <a14:foregroundMark x1="33200" y1="62027" x2="54000" y2="63058"/>
                        <a14:foregroundMark x1="57000" y1="62543" x2="65400" y2="65636"/>
                        <a14:foregroundMark x1="68000" y1="59966" x2="76600" y2="64605"/>
                        <a14:foregroundMark x1="79600" y1="66151" x2="85000" y2="75258"/>
                        <a14:foregroundMark x1="85000" y1="75258" x2="84600" y2="75945"/>
                        <a14:foregroundMark x1="83600" y1="35223" x2="84000" y2="41409"/>
                        <a14:foregroundMark x1="41800" y1="6357" x2="48800" y2="6357"/>
                        <a14:foregroundMark x1="40400" y1="3780" x2="42800" y2="15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1" t="-2321" r="10217" b="-1399"/>
          <a:stretch>
            <a:fillRect/>
          </a:stretch>
        </p:blipFill>
        <p:spPr bwMode="auto">
          <a:xfrm>
            <a:off x="-9209729" y="1203054"/>
            <a:ext cx="2139505" cy="25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901995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F6F4021-6350-9D05-DC4F-9A1DC491A528}"/>
              </a:ext>
            </a:extLst>
          </p:cNvPr>
          <p:cNvSpPr/>
          <p:nvPr/>
        </p:nvSpPr>
        <p:spPr>
          <a:xfrm>
            <a:off x="16897373" y="1244132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7238995-B042-31AA-35D9-C41909D7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76660" y="1227134"/>
            <a:ext cx="1892286" cy="18922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椭圆 115">
            <a:extLst>
              <a:ext uri="{FF2B5EF4-FFF2-40B4-BE49-F238E27FC236}">
                <a16:creationId xmlns:a16="http://schemas.microsoft.com/office/drawing/2014/main" id="{BC939490-B4F3-3A03-F68F-3DE81E2EA2B3}"/>
              </a:ext>
            </a:extLst>
          </p:cNvPr>
          <p:cNvSpPr/>
          <p:nvPr/>
        </p:nvSpPr>
        <p:spPr>
          <a:xfrm>
            <a:off x="20753753" y="1233924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08688270-7FB1-759F-A972-83CEEC27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03234" y="1217563"/>
            <a:ext cx="2051115" cy="2051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椭圆 118">
            <a:extLst>
              <a:ext uri="{FF2B5EF4-FFF2-40B4-BE49-F238E27FC236}">
                <a16:creationId xmlns:a16="http://schemas.microsoft.com/office/drawing/2014/main" id="{9CBE8EC9-8B6A-C54C-49B0-1B637307ADAB}"/>
              </a:ext>
            </a:extLst>
          </p:cNvPr>
          <p:cNvSpPr/>
          <p:nvPr/>
        </p:nvSpPr>
        <p:spPr>
          <a:xfrm>
            <a:off x="-4030750" y="3794566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7C01A34C-269F-F62E-5949-909F93CB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31029" y="3794566"/>
            <a:ext cx="2520777" cy="2520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12" y="610806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五、生活中的光学仪器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14EA52D-A83E-3E56-AD00-136B92F4694D}"/>
              </a:ext>
            </a:extLst>
          </p:cNvPr>
          <p:cNvSpPr/>
          <p:nvPr/>
        </p:nvSpPr>
        <p:spPr>
          <a:xfrm>
            <a:off x="427497" y="1220019"/>
            <a:ext cx="2035322" cy="4896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483DC6E-C654-D0E7-6618-9C996F52B1D4}"/>
              </a:ext>
            </a:extLst>
          </p:cNvPr>
          <p:cNvSpPr/>
          <p:nvPr/>
        </p:nvSpPr>
        <p:spPr>
          <a:xfrm>
            <a:off x="1675041" y="10210782"/>
            <a:ext cx="2139505" cy="1998103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F8CF3E8F-81C5-4EA1-C656-6927775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2094" r="8659" b="13584"/>
          <a:stretch>
            <a:fillRect/>
          </a:stretch>
        </p:blipFill>
        <p:spPr bwMode="auto">
          <a:xfrm>
            <a:off x="1287697" y="9971883"/>
            <a:ext cx="2420523" cy="20554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80C99C0A-C699-BBEF-0D1E-4F50C9D56588}"/>
              </a:ext>
            </a:extLst>
          </p:cNvPr>
          <p:cNvSpPr/>
          <p:nvPr/>
        </p:nvSpPr>
        <p:spPr>
          <a:xfrm>
            <a:off x="2613522" y="1217563"/>
            <a:ext cx="2703897" cy="4911366"/>
          </a:xfrm>
          <a:prstGeom prst="rect">
            <a:avLst/>
          </a:prstGeom>
          <a:solidFill>
            <a:srgbClr val="8FAADC"/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19457">
            <a:extLst>
              <a:ext uri="{FF2B5EF4-FFF2-40B4-BE49-F238E27FC236}">
                <a16:creationId xmlns:a16="http://schemas.microsoft.com/office/drawing/2014/main" id="{F9FDA3C6-E3E2-2E76-4461-40353B00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7235" y="9100025"/>
            <a:ext cx="30059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照相机的构造及工作原理</a:t>
            </a:r>
          </a:p>
        </p:txBody>
      </p:sp>
      <p:sp>
        <p:nvSpPr>
          <p:cNvPr id="69" name="文本框 19459">
            <a:extLst>
              <a:ext uri="{FF2B5EF4-FFF2-40B4-BE49-F238E27FC236}">
                <a16:creationId xmlns:a16="http://schemas.microsoft.com/office/drawing/2014/main" id="{0068B44E-01F2-5255-BBF8-2FD2FF2A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965" y="9682848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镜头：</a:t>
            </a:r>
          </a:p>
        </p:txBody>
      </p:sp>
      <p:sp>
        <p:nvSpPr>
          <p:cNvPr id="70" name="文本框 19460">
            <a:extLst>
              <a:ext uri="{FF2B5EF4-FFF2-40B4-BE49-F238E27FC236}">
                <a16:creationId xmlns:a16="http://schemas.microsoft.com/office/drawing/2014/main" id="{D74E7F4D-E94B-815C-4777-9F7109B7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965" y="10235872"/>
            <a:ext cx="958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胶片：</a:t>
            </a:r>
          </a:p>
        </p:txBody>
      </p:sp>
      <p:sp>
        <p:nvSpPr>
          <p:cNvPr id="71" name="文本框 19461">
            <a:extLst>
              <a:ext uri="{FF2B5EF4-FFF2-40B4-BE49-F238E27FC236}">
                <a16:creationId xmlns:a16="http://schemas.microsoft.com/office/drawing/2014/main" id="{57DEB23D-3097-00C8-6C65-6B6FA0E7BD71}"/>
              </a:ext>
            </a:extLst>
          </p:cNvPr>
          <p:cNvSpPr/>
          <p:nvPr/>
        </p:nvSpPr>
        <p:spPr>
          <a:xfrm>
            <a:off x="6934442" y="9682848"/>
            <a:ext cx="224933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相当于一个凸透镜</a:t>
            </a:r>
          </a:p>
        </p:txBody>
      </p:sp>
      <p:sp>
        <p:nvSpPr>
          <p:cNvPr id="72" name="文本框 19462">
            <a:extLst>
              <a:ext uri="{FF2B5EF4-FFF2-40B4-BE49-F238E27FC236}">
                <a16:creationId xmlns:a16="http://schemas.microsoft.com/office/drawing/2014/main" id="{695FCC02-437F-4989-1FC1-EB9E4F6A97CA}"/>
              </a:ext>
            </a:extLst>
          </p:cNvPr>
          <p:cNvSpPr/>
          <p:nvPr/>
        </p:nvSpPr>
        <p:spPr>
          <a:xfrm>
            <a:off x="6934442" y="10235872"/>
            <a:ext cx="147508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相当于光屏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DE412826-7C21-E1E1-FF62-133908A7C4DA}"/>
              </a:ext>
            </a:extLst>
          </p:cNvPr>
          <p:cNvSpPr/>
          <p:nvPr/>
        </p:nvSpPr>
        <p:spPr>
          <a:xfrm>
            <a:off x="5470685" y="1217563"/>
            <a:ext cx="6105011" cy="4947903"/>
          </a:xfrm>
          <a:prstGeom prst="rect">
            <a:avLst/>
          </a:prstGeom>
          <a:solidFill>
            <a:srgbClr val="8FAAD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5D56471-8C77-C1F9-258D-0985581D6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325" y="11188002"/>
            <a:ext cx="5022830" cy="224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矩形 19457">
            <a:extLst>
              <a:ext uri="{FF2B5EF4-FFF2-40B4-BE49-F238E27FC236}">
                <a16:creationId xmlns:a16="http://schemas.microsoft.com/office/drawing/2014/main" id="{B136F692-F885-A228-FFF1-22329A783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211" y="11701008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</a:t>
            </a:r>
            <a:endParaRPr lang="en-US" altLang="zh-CN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D07C84C9-48CA-7A10-E468-4968726C7C66}"/>
              </a:ext>
            </a:extLst>
          </p:cNvPr>
          <p:cNvSpPr/>
          <p:nvPr/>
        </p:nvSpPr>
        <p:spPr>
          <a:xfrm>
            <a:off x="476197" y="2981034"/>
            <a:ext cx="1833323" cy="174724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9" name="Picture 4" descr="2007121211064457728">
            <a:extLst>
              <a:ext uri="{FF2B5EF4-FFF2-40B4-BE49-F238E27FC236}">
                <a16:creationId xmlns:a16="http://schemas.microsoft.com/office/drawing/2014/main" id="{8AFE2A8F-A57D-B33C-F4CB-C26CE3DD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80" b="96564" l="14000" r="85000">
                        <a14:foregroundMark x1="43400" y1="6873" x2="50400" y2="33677"/>
                        <a14:foregroundMark x1="41400" y1="71306" x2="47400" y2="97079"/>
                        <a14:foregroundMark x1="18600" y1="73883" x2="28200" y2="90893"/>
                        <a14:foregroundMark x1="33200" y1="62027" x2="54000" y2="63058"/>
                        <a14:foregroundMark x1="57000" y1="62543" x2="65400" y2="65636"/>
                        <a14:foregroundMark x1="68000" y1="59966" x2="76600" y2="64605"/>
                        <a14:foregroundMark x1="79600" y1="66151" x2="85000" y2="75258"/>
                        <a14:foregroundMark x1="85000" y1="75258" x2="84600" y2="75945"/>
                        <a14:foregroundMark x1="83600" y1="35223" x2="84000" y2="41409"/>
                        <a14:foregroundMark x1="41800" y1="6357" x2="48800" y2="6357"/>
                        <a14:foregroundMark x1="40400" y1="3780" x2="42800" y2="15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1" t="-2321" r="10217" b="-1399"/>
          <a:stretch>
            <a:fillRect/>
          </a:stretch>
        </p:blipFill>
        <p:spPr bwMode="auto">
          <a:xfrm>
            <a:off x="448579" y="2090032"/>
            <a:ext cx="1833323" cy="220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 Box 76">
            <a:extLst>
              <a:ext uri="{FF2B5EF4-FFF2-40B4-BE49-F238E27FC236}">
                <a16:creationId xmlns:a16="http://schemas.microsoft.com/office/drawing/2014/main" id="{E97E553D-6A9D-0810-EB71-FF8D713E3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625" y="1463011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投影仪的原理</a:t>
            </a:r>
          </a:p>
        </p:txBody>
      </p:sp>
      <p:sp>
        <p:nvSpPr>
          <p:cNvPr id="88" name="Text Box 47">
            <a:extLst>
              <a:ext uri="{FF2B5EF4-FFF2-40B4-BE49-F238E27FC236}">
                <a16:creationId xmlns:a16="http://schemas.microsoft.com/office/drawing/2014/main" id="{3663EBB3-1F7F-94F8-8D20-36F18CC05958}"/>
              </a:ext>
            </a:extLst>
          </p:cNvPr>
          <p:cNvSpPr/>
          <p:nvPr/>
        </p:nvSpPr>
        <p:spPr>
          <a:xfrm>
            <a:off x="2918656" y="2193507"/>
            <a:ext cx="2296300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lang="en-US" altLang="zh-CN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f&lt;U&lt;2f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时，凸透镜能成</a:t>
            </a:r>
            <a:r>
              <a:rPr lang="zh-CN" altLang="en-US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倒立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、</a:t>
            </a:r>
            <a:r>
              <a:rPr lang="zh-CN" altLang="en-US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放大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、</a:t>
            </a:r>
            <a:r>
              <a:rPr lang="zh-CN" altLang="en-US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实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像。</a:t>
            </a:r>
            <a:endParaRPr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Text Box 36">
            <a:extLst>
              <a:ext uri="{FF2B5EF4-FFF2-40B4-BE49-F238E27FC236}">
                <a16:creationId xmlns:a16="http://schemas.microsoft.com/office/drawing/2014/main" id="{BB3C9E8F-5CCB-1A8B-8AB9-1798AEA56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8811" y="3001837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 sz="1400"/>
          </a:p>
        </p:txBody>
      </p:sp>
      <p:sp>
        <p:nvSpPr>
          <p:cNvPr id="92" name="Text Box 55">
            <a:extLst>
              <a:ext uri="{FF2B5EF4-FFF2-40B4-BE49-F238E27FC236}">
                <a16:creationId xmlns:a16="http://schemas.microsoft.com/office/drawing/2014/main" id="{2AAF6CB0-4931-7BFF-5976-68660FC01476}"/>
              </a:ext>
            </a:extLst>
          </p:cNvPr>
          <p:cNvSpPr/>
          <p:nvPr/>
        </p:nvSpPr>
        <p:spPr>
          <a:xfrm>
            <a:off x="2841241" y="3250465"/>
            <a:ext cx="2325895" cy="30777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平面镜在这里有什么作用？</a:t>
            </a:r>
            <a:endParaRPr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Rectangle 56">
            <a:extLst>
              <a:ext uri="{FF2B5EF4-FFF2-40B4-BE49-F238E27FC236}">
                <a16:creationId xmlns:a16="http://schemas.microsoft.com/office/drawing/2014/main" id="{94C06218-08A3-947A-FB8A-B3E09DA33AD5}"/>
              </a:ext>
            </a:extLst>
          </p:cNvPr>
          <p:cNvSpPr/>
          <p:nvPr/>
        </p:nvSpPr>
        <p:spPr>
          <a:xfrm>
            <a:off x="2858888" y="3710637"/>
            <a:ext cx="2216611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改变光的传播路径</a:t>
            </a:r>
            <a:r>
              <a:rPr lang="en-US" altLang="zh-CN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,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使投影片的像出现在投影仪前方的屏幕上</a:t>
            </a:r>
            <a:r>
              <a:rPr lang="en-US" altLang="zh-CN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.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4" name="Picture 21" descr="119">
            <a:extLst>
              <a:ext uri="{FF2B5EF4-FFF2-40B4-BE49-F238E27FC236}">
                <a16:creationId xmlns:a16="http://schemas.microsoft.com/office/drawing/2014/main" id="{AD0D8063-4F5A-A6BC-D78F-7C0A8248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00400"/>
              </a:clrFrom>
              <a:clrTo>
                <a:srgbClr val="F004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6770" y="3635082"/>
            <a:ext cx="2808288" cy="237648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miter lim="800000"/>
          </a:ln>
        </p:spPr>
      </p:pic>
      <p:cxnSp>
        <p:nvCxnSpPr>
          <p:cNvPr id="96" name="Line 23">
            <a:extLst>
              <a:ext uri="{FF2B5EF4-FFF2-40B4-BE49-F238E27FC236}">
                <a16:creationId xmlns:a16="http://schemas.microsoft.com/office/drawing/2014/main" id="{3F4FD07A-B63F-BB1A-8AD2-FBAF4EAA8E2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24470" y="1547519"/>
            <a:ext cx="1223963" cy="34559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Line 24">
            <a:extLst>
              <a:ext uri="{FF2B5EF4-FFF2-40B4-BE49-F238E27FC236}">
                <a16:creationId xmlns:a16="http://schemas.microsoft.com/office/drawing/2014/main" id="{77EAE069-41BC-FFD1-1A60-33B7C9A9027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987845" y="1547519"/>
            <a:ext cx="1441450" cy="34559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Line 25">
            <a:extLst>
              <a:ext uri="{FF2B5EF4-FFF2-40B4-BE49-F238E27FC236}">
                <a16:creationId xmlns:a16="http://schemas.microsoft.com/office/drawing/2014/main" id="{1FF558AB-3379-7189-E8E4-B5A2E90424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87845" y="1547519"/>
            <a:ext cx="2160588" cy="0"/>
          </a:xfrm>
          <a:prstGeom prst="line">
            <a:avLst/>
          </a:prstGeom>
          <a:noFill/>
          <a:ln w="5715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Line 40">
            <a:extLst>
              <a:ext uri="{FF2B5EF4-FFF2-40B4-BE49-F238E27FC236}">
                <a16:creationId xmlns:a16="http://schemas.microsoft.com/office/drawing/2014/main" id="{88267174-B1C5-372C-34A4-77F0DDFAF60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924470" y="5003507"/>
            <a:ext cx="503238" cy="0"/>
          </a:xfrm>
          <a:prstGeom prst="line">
            <a:avLst/>
          </a:prstGeom>
          <a:noFill/>
          <a:ln w="3810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" name="Oval 44">
            <a:extLst>
              <a:ext uri="{FF2B5EF4-FFF2-40B4-BE49-F238E27FC236}">
                <a16:creationId xmlns:a16="http://schemas.microsoft.com/office/drawing/2014/main" id="{D7E3B259-7683-E657-8EC9-922F07BC3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690" y="3739381"/>
            <a:ext cx="1944687" cy="3603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zh-CN" sz="7200"/>
          </a:p>
        </p:txBody>
      </p:sp>
      <p:cxnSp>
        <p:nvCxnSpPr>
          <p:cNvPr id="105" name="Line 46">
            <a:extLst>
              <a:ext uri="{FF2B5EF4-FFF2-40B4-BE49-F238E27FC236}">
                <a16:creationId xmlns:a16="http://schemas.microsoft.com/office/drawing/2014/main" id="{626A3247-FE5F-24BD-DA6A-49DC0C7A9F2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9642" y="5031408"/>
            <a:ext cx="431800" cy="0"/>
          </a:xfrm>
          <a:prstGeom prst="line">
            <a:avLst/>
          </a:prstGeom>
          <a:noFill/>
          <a:ln w="3810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Line 47">
            <a:extLst>
              <a:ext uri="{FF2B5EF4-FFF2-40B4-BE49-F238E27FC236}">
                <a16:creationId xmlns:a16="http://schemas.microsoft.com/office/drawing/2014/main" id="{00890143-4399-EAA3-9C54-459693AA2A0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089642" y="4096024"/>
            <a:ext cx="0" cy="93538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Line 48">
            <a:extLst>
              <a:ext uri="{FF2B5EF4-FFF2-40B4-BE49-F238E27FC236}">
                <a16:creationId xmlns:a16="http://schemas.microsoft.com/office/drawing/2014/main" id="{A68CCCBE-804D-91FD-5D19-76A2B9C79D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294978" y="1912934"/>
            <a:ext cx="1344880" cy="182494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Line 49">
            <a:extLst>
              <a:ext uri="{FF2B5EF4-FFF2-40B4-BE49-F238E27FC236}">
                <a16:creationId xmlns:a16="http://schemas.microsoft.com/office/drawing/2014/main" id="{71581C0C-EE2A-A20D-F956-6CA2D5974C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18828" y="1960367"/>
            <a:ext cx="851492" cy="173129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Line 50">
            <a:extLst>
              <a:ext uri="{FF2B5EF4-FFF2-40B4-BE49-F238E27FC236}">
                <a16:creationId xmlns:a16="http://schemas.microsoft.com/office/drawing/2014/main" id="{01C84611-EF84-5D04-179A-38A1977364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89642" y="4079969"/>
            <a:ext cx="961578" cy="95143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Line 51">
            <a:extLst>
              <a:ext uri="{FF2B5EF4-FFF2-40B4-BE49-F238E27FC236}">
                <a16:creationId xmlns:a16="http://schemas.microsoft.com/office/drawing/2014/main" id="{2FB3C481-4BF2-1E64-0E1B-65FE3CB31AE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182369" y="1734652"/>
            <a:ext cx="100013" cy="200229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" name="Line 52">
            <a:extLst>
              <a:ext uri="{FF2B5EF4-FFF2-40B4-BE49-F238E27FC236}">
                <a16:creationId xmlns:a16="http://schemas.microsoft.com/office/drawing/2014/main" id="{3B74F860-E368-C33E-8A65-D29EB96E3D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95860" y="2402952"/>
            <a:ext cx="733336" cy="0"/>
          </a:xfrm>
          <a:prstGeom prst="line">
            <a:avLst/>
          </a:prstGeom>
          <a:noFill/>
          <a:ln w="3810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" name="Text Box 53">
            <a:extLst>
              <a:ext uri="{FF2B5EF4-FFF2-40B4-BE49-F238E27FC236}">
                <a16:creationId xmlns:a16="http://schemas.microsoft.com/office/drawing/2014/main" id="{E499BD3E-AF8B-45FA-B993-338545CC3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005" y="4553570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/>
              <a:t>F</a:t>
            </a:r>
          </a:p>
        </p:txBody>
      </p:sp>
      <p:sp>
        <p:nvSpPr>
          <p:cNvPr id="113" name="Text Box 54">
            <a:extLst>
              <a:ext uri="{FF2B5EF4-FFF2-40B4-BE49-F238E27FC236}">
                <a16:creationId xmlns:a16="http://schemas.microsoft.com/office/drawing/2014/main" id="{7F755244-1E3F-7F82-770A-DC8554ADD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2090" y="3697452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/>
              <a:t>F</a:t>
            </a:r>
          </a:p>
        </p:txBody>
      </p:sp>
      <p:cxnSp>
        <p:nvCxnSpPr>
          <p:cNvPr id="114" name="Line 80">
            <a:extLst>
              <a:ext uri="{FF2B5EF4-FFF2-40B4-BE49-F238E27FC236}">
                <a16:creationId xmlns:a16="http://schemas.microsoft.com/office/drawing/2014/main" id="{88E6D7DE-E0A2-73D2-99AD-0159E16758D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89642" y="3667011"/>
            <a:ext cx="548092" cy="136439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" name="Text Box 36">
            <a:extLst>
              <a:ext uri="{FF2B5EF4-FFF2-40B4-BE49-F238E27FC236}">
                <a16:creationId xmlns:a16="http://schemas.microsoft.com/office/drawing/2014/main" id="{69E48548-7E4C-AED4-A4D5-FF9EB3E45B34}"/>
              </a:ext>
            </a:extLst>
          </p:cNvPr>
          <p:cNvSpPr/>
          <p:nvPr/>
        </p:nvSpPr>
        <p:spPr>
          <a:xfrm>
            <a:off x="5802305" y="4840908"/>
            <a:ext cx="336550" cy="3667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A</a:t>
            </a:r>
            <a:endParaRPr lang="en-US" altLang="zh-CN" sz="1800"/>
          </a:p>
        </p:txBody>
      </p:sp>
      <p:sp>
        <p:nvSpPr>
          <p:cNvPr id="118" name="Text Box 37">
            <a:extLst>
              <a:ext uri="{FF2B5EF4-FFF2-40B4-BE49-F238E27FC236}">
                <a16:creationId xmlns:a16="http://schemas.microsoft.com/office/drawing/2014/main" id="{CD37C86E-2BC1-CEE8-EC4B-77811B81801D}"/>
              </a:ext>
            </a:extLst>
          </p:cNvPr>
          <p:cNvSpPr/>
          <p:nvPr/>
        </p:nvSpPr>
        <p:spPr>
          <a:xfrm>
            <a:off x="6521442" y="4840908"/>
            <a:ext cx="336550" cy="3667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B</a:t>
            </a:r>
            <a:endParaRPr lang="en-US" altLang="zh-CN" sz="180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09A0962F-BB32-7D97-B526-D1EE967014BB}"/>
              </a:ext>
            </a:extLst>
          </p:cNvPr>
          <p:cNvSpPr/>
          <p:nvPr/>
        </p:nvSpPr>
        <p:spPr>
          <a:xfrm>
            <a:off x="7301415" y="2277581"/>
            <a:ext cx="3873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A’</a:t>
            </a:r>
            <a:endParaRPr lang="en-US" altLang="zh-CN" sz="1800"/>
          </a:p>
        </p:txBody>
      </p:sp>
      <p:sp>
        <p:nvSpPr>
          <p:cNvPr id="122" name="Text Box 39">
            <a:extLst>
              <a:ext uri="{FF2B5EF4-FFF2-40B4-BE49-F238E27FC236}">
                <a16:creationId xmlns:a16="http://schemas.microsoft.com/office/drawing/2014/main" id="{79175F15-493C-F650-DF53-0E44382BD7A4}"/>
              </a:ext>
            </a:extLst>
          </p:cNvPr>
          <p:cNvSpPr/>
          <p:nvPr/>
        </p:nvSpPr>
        <p:spPr>
          <a:xfrm>
            <a:off x="6189219" y="2219595"/>
            <a:ext cx="3873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B’</a:t>
            </a:r>
            <a:endParaRPr lang="en-US" altLang="zh-CN" sz="1800"/>
          </a:p>
        </p:txBody>
      </p:sp>
      <p:cxnSp>
        <p:nvCxnSpPr>
          <p:cNvPr id="127" name="Line 45">
            <a:extLst>
              <a:ext uri="{FF2B5EF4-FFF2-40B4-BE49-F238E27FC236}">
                <a16:creationId xmlns:a16="http://schemas.microsoft.com/office/drawing/2014/main" id="{F6AE1B5C-3D66-6BDE-3641-37F81D7D98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575270" y="1357477"/>
            <a:ext cx="0" cy="46799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30980249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 fill="hold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 fill="hold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21" grpId="0"/>
      <p:bldP spid="1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椭圆 115">
            <a:extLst>
              <a:ext uri="{FF2B5EF4-FFF2-40B4-BE49-F238E27FC236}">
                <a16:creationId xmlns:a16="http://schemas.microsoft.com/office/drawing/2014/main" id="{BC939490-B4F3-3A03-F68F-3DE81E2EA2B3}"/>
              </a:ext>
            </a:extLst>
          </p:cNvPr>
          <p:cNvSpPr/>
          <p:nvPr/>
        </p:nvSpPr>
        <p:spPr>
          <a:xfrm>
            <a:off x="20753753" y="1233924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08688270-7FB1-759F-A972-83CEEC27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03234" y="1217563"/>
            <a:ext cx="2051115" cy="2051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椭圆 118">
            <a:extLst>
              <a:ext uri="{FF2B5EF4-FFF2-40B4-BE49-F238E27FC236}">
                <a16:creationId xmlns:a16="http://schemas.microsoft.com/office/drawing/2014/main" id="{9CBE8EC9-8B6A-C54C-49B0-1B637307ADAB}"/>
              </a:ext>
            </a:extLst>
          </p:cNvPr>
          <p:cNvSpPr/>
          <p:nvPr/>
        </p:nvSpPr>
        <p:spPr>
          <a:xfrm>
            <a:off x="-4030750" y="3794566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7C01A34C-269F-F62E-5949-909F93CB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31029" y="3794566"/>
            <a:ext cx="2520777" cy="2520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12" y="610806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五、生活中的光学仪器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14EA52D-A83E-3E56-AD00-136B92F4694D}"/>
              </a:ext>
            </a:extLst>
          </p:cNvPr>
          <p:cNvSpPr/>
          <p:nvPr/>
        </p:nvSpPr>
        <p:spPr>
          <a:xfrm>
            <a:off x="12994636" y="6876070"/>
            <a:ext cx="2035322" cy="4896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483DC6E-C654-D0E7-6618-9C996F52B1D4}"/>
              </a:ext>
            </a:extLst>
          </p:cNvPr>
          <p:cNvSpPr/>
          <p:nvPr/>
        </p:nvSpPr>
        <p:spPr>
          <a:xfrm>
            <a:off x="1675041" y="10210782"/>
            <a:ext cx="2139505" cy="1998103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F8CF3E8F-81C5-4EA1-C656-6927775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2094" r="8659" b="13584"/>
          <a:stretch>
            <a:fillRect/>
          </a:stretch>
        </p:blipFill>
        <p:spPr bwMode="auto">
          <a:xfrm>
            <a:off x="1287697" y="9971883"/>
            <a:ext cx="2420523" cy="20554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80C99C0A-C699-BBEF-0D1E-4F50C9D56588}"/>
              </a:ext>
            </a:extLst>
          </p:cNvPr>
          <p:cNvSpPr/>
          <p:nvPr/>
        </p:nvSpPr>
        <p:spPr>
          <a:xfrm>
            <a:off x="15180661" y="6873614"/>
            <a:ext cx="2703897" cy="4911366"/>
          </a:xfrm>
          <a:prstGeom prst="rect">
            <a:avLst/>
          </a:prstGeom>
          <a:solidFill>
            <a:srgbClr val="8FAADC"/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DE412826-7C21-E1E1-FF62-133908A7C4DA}"/>
              </a:ext>
            </a:extLst>
          </p:cNvPr>
          <p:cNvSpPr/>
          <p:nvPr/>
        </p:nvSpPr>
        <p:spPr>
          <a:xfrm>
            <a:off x="18037825" y="6873614"/>
            <a:ext cx="6105011" cy="4947903"/>
          </a:xfrm>
          <a:prstGeom prst="rect">
            <a:avLst/>
          </a:prstGeom>
          <a:solidFill>
            <a:srgbClr val="8FAAD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D07C84C9-48CA-7A10-E468-4968726C7C66}"/>
              </a:ext>
            </a:extLst>
          </p:cNvPr>
          <p:cNvSpPr/>
          <p:nvPr/>
        </p:nvSpPr>
        <p:spPr>
          <a:xfrm>
            <a:off x="13043336" y="8637085"/>
            <a:ext cx="1833323" cy="1747246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9" name="Picture 4" descr="2007121211064457728">
            <a:extLst>
              <a:ext uri="{FF2B5EF4-FFF2-40B4-BE49-F238E27FC236}">
                <a16:creationId xmlns:a16="http://schemas.microsoft.com/office/drawing/2014/main" id="{8AFE2A8F-A57D-B33C-F4CB-C26CE3DD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0" b="96564" l="14000" r="85000">
                        <a14:foregroundMark x1="43400" y1="6873" x2="50400" y2="33677"/>
                        <a14:foregroundMark x1="41400" y1="71306" x2="47400" y2="97079"/>
                        <a14:foregroundMark x1="18600" y1="73883" x2="28200" y2="90893"/>
                        <a14:foregroundMark x1="33200" y1="62027" x2="54000" y2="63058"/>
                        <a14:foregroundMark x1="57000" y1="62543" x2="65400" y2="65636"/>
                        <a14:foregroundMark x1="68000" y1="59966" x2="76600" y2="64605"/>
                        <a14:foregroundMark x1="79600" y1="66151" x2="85000" y2="75258"/>
                        <a14:foregroundMark x1="85000" y1="75258" x2="84600" y2="75945"/>
                        <a14:foregroundMark x1="83600" y1="35223" x2="84000" y2="41409"/>
                        <a14:foregroundMark x1="41800" y1="6357" x2="48800" y2="6357"/>
                        <a14:foregroundMark x1="40400" y1="3780" x2="42800" y2="15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1" t="-2321" r="10217" b="-1399"/>
          <a:stretch>
            <a:fillRect/>
          </a:stretch>
        </p:blipFill>
        <p:spPr bwMode="auto">
          <a:xfrm>
            <a:off x="13015719" y="7746083"/>
            <a:ext cx="1833323" cy="220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 Box 76">
            <a:extLst>
              <a:ext uri="{FF2B5EF4-FFF2-40B4-BE49-F238E27FC236}">
                <a16:creationId xmlns:a16="http://schemas.microsoft.com/office/drawing/2014/main" id="{E97E553D-6A9D-0810-EB71-FF8D713E3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8765" y="7119062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投影仪的原理</a:t>
            </a:r>
          </a:p>
        </p:txBody>
      </p:sp>
      <p:sp>
        <p:nvSpPr>
          <p:cNvPr id="88" name="Text Box 47">
            <a:extLst>
              <a:ext uri="{FF2B5EF4-FFF2-40B4-BE49-F238E27FC236}">
                <a16:creationId xmlns:a16="http://schemas.microsoft.com/office/drawing/2014/main" id="{3663EBB3-1F7F-94F8-8D20-36F18CC05958}"/>
              </a:ext>
            </a:extLst>
          </p:cNvPr>
          <p:cNvSpPr/>
          <p:nvPr/>
        </p:nvSpPr>
        <p:spPr>
          <a:xfrm>
            <a:off x="15485794" y="7849558"/>
            <a:ext cx="2296300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lang="en-US" altLang="zh-CN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f&lt;U&lt;2f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时，凸透镜能成</a:t>
            </a:r>
            <a:r>
              <a:rPr lang="zh-CN" altLang="en-US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倒立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、</a:t>
            </a:r>
            <a:r>
              <a:rPr lang="zh-CN" altLang="en-US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放大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、</a:t>
            </a:r>
            <a:r>
              <a:rPr lang="zh-CN" altLang="en-US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实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像。</a:t>
            </a:r>
            <a:endParaRPr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Text Box 36">
            <a:extLst>
              <a:ext uri="{FF2B5EF4-FFF2-40B4-BE49-F238E27FC236}">
                <a16:creationId xmlns:a16="http://schemas.microsoft.com/office/drawing/2014/main" id="{BB3C9E8F-5CCB-1A8B-8AB9-1798AEA56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5951" y="865788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zh-CN" altLang="en-US" sz="1400"/>
          </a:p>
        </p:txBody>
      </p:sp>
      <p:sp>
        <p:nvSpPr>
          <p:cNvPr id="92" name="Text Box 55">
            <a:extLst>
              <a:ext uri="{FF2B5EF4-FFF2-40B4-BE49-F238E27FC236}">
                <a16:creationId xmlns:a16="http://schemas.microsoft.com/office/drawing/2014/main" id="{2AAF6CB0-4931-7BFF-5976-68660FC01476}"/>
              </a:ext>
            </a:extLst>
          </p:cNvPr>
          <p:cNvSpPr/>
          <p:nvPr/>
        </p:nvSpPr>
        <p:spPr>
          <a:xfrm>
            <a:off x="15408380" y="8906516"/>
            <a:ext cx="2325895" cy="30777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平面镜在这里有什么作用？</a:t>
            </a:r>
            <a:endParaRPr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Rectangle 56">
            <a:extLst>
              <a:ext uri="{FF2B5EF4-FFF2-40B4-BE49-F238E27FC236}">
                <a16:creationId xmlns:a16="http://schemas.microsoft.com/office/drawing/2014/main" id="{94C06218-08A3-947A-FB8A-B3E09DA33AD5}"/>
              </a:ext>
            </a:extLst>
          </p:cNvPr>
          <p:cNvSpPr/>
          <p:nvPr/>
        </p:nvSpPr>
        <p:spPr>
          <a:xfrm>
            <a:off x="15426027" y="9366688"/>
            <a:ext cx="2216611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改变光的传播路径</a:t>
            </a:r>
            <a:r>
              <a:rPr lang="en-US" altLang="zh-CN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,</a:t>
            </a: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使投影片的像出现在投影仪前方的屏幕上</a:t>
            </a:r>
            <a:r>
              <a:rPr lang="en-US" altLang="zh-CN"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.</a:t>
            </a:r>
            <a:endParaRPr lang="en-US" altLang="zh-CN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4" name="Picture 21" descr="119">
            <a:extLst>
              <a:ext uri="{FF2B5EF4-FFF2-40B4-BE49-F238E27FC236}">
                <a16:creationId xmlns:a16="http://schemas.microsoft.com/office/drawing/2014/main" id="{AD0D8063-4F5A-A6BC-D78F-7C0A8248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00400"/>
              </a:clrFrom>
              <a:clrTo>
                <a:srgbClr val="F004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43909" y="9291133"/>
            <a:ext cx="2808288" cy="237648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miter lim="800000"/>
          </a:ln>
        </p:spPr>
      </p:pic>
      <p:cxnSp>
        <p:nvCxnSpPr>
          <p:cNvPr id="96" name="Line 23">
            <a:extLst>
              <a:ext uri="{FF2B5EF4-FFF2-40B4-BE49-F238E27FC236}">
                <a16:creationId xmlns:a16="http://schemas.microsoft.com/office/drawing/2014/main" id="{3F4FD07A-B63F-BB1A-8AD2-FBAF4EAA8E2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491609" y="7203570"/>
            <a:ext cx="1223963" cy="34559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Line 24">
            <a:extLst>
              <a:ext uri="{FF2B5EF4-FFF2-40B4-BE49-F238E27FC236}">
                <a16:creationId xmlns:a16="http://schemas.microsoft.com/office/drawing/2014/main" id="{77EAE069-41BC-FFD1-1A60-33B7C9A9027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554984" y="7203570"/>
            <a:ext cx="1441450" cy="34559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Line 25">
            <a:extLst>
              <a:ext uri="{FF2B5EF4-FFF2-40B4-BE49-F238E27FC236}">
                <a16:creationId xmlns:a16="http://schemas.microsoft.com/office/drawing/2014/main" id="{1FF558AB-3379-7189-E8E4-B5A2E90424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0554984" y="7203570"/>
            <a:ext cx="2160588" cy="0"/>
          </a:xfrm>
          <a:prstGeom prst="line">
            <a:avLst/>
          </a:prstGeom>
          <a:noFill/>
          <a:ln w="5715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Line 40">
            <a:extLst>
              <a:ext uri="{FF2B5EF4-FFF2-40B4-BE49-F238E27FC236}">
                <a16:creationId xmlns:a16="http://schemas.microsoft.com/office/drawing/2014/main" id="{88267174-B1C5-372C-34A4-77F0DDFAF60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1491609" y="10659558"/>
            <a:ext cx="503238" cy="0"/>
          </a:xfrm>
          <a:prstGeom prst="line">
            <a:avLst/>
          </a:prstGeom>
          <a:noFill/>
          <a:ln w="3810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" name="Oval 44">
            <a:extLst>
              <a:ext uri="{FF2B5EF4-FFF2-40B4-BE49-F238E27FC236}">
                <a16:creationId xmlns:a16="http://schemas.microsoft.com/office/drawing/2014/main" id="{D7E3B259-7683-E657-8EC9-922F07BC3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9829" y="9395432"/>
            <a:ext cx="1944687" cy="360363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anchor="ctr">
            <a:spAutoFit/>
          </a:bodyPr>
          <a:lstStyle/>
          <a:p>
            <a:endParaRPr lang="zh-CN" altLang="zh-CN" sz="7200"/>
          </a:p>
        </p:txBody>
      </p:sp>
      <p:cxnSp>
        <p:nvCxnSpPr>
          <p:cNvPr id="105" name="Line 46">
            <a:extLst>
              <a:ext uri="{FF2B5EF4-FFF2-40B4-BE49-F238E27FC236}">
                <a16:creationId xmlns:a16="http://schemas.microsoft.com/office/drawing/2014/main" id="{626A3247-FE5F-24BD-DA6A-49DC0C7A9F2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8656781" y="10687459"/>
            <a:ext cx="431800" cy="0"/>
          </a:xfrm>
          <a:prstGeom prst="line">
            <a:avLst/>
          </a:prstGeom>
          <a:noFill/>
          <a:ln w="3810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Line 47">
            <a:extLst>
              <a:ext uri="{FF2B5EF4-FFF2-40B4-BE49-F238E27FC236}">
                <a16:creationId xmlns:a16="http://schemas.microsoft.com/office/drawing/2014/main" id="{00890143-4399-EAA3-9C54-459693AA2A0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8656781" y="9752075"/>
            <a:ext cx="0" cy="93538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Line 48">
            <a:extLst>
              <a:ext uri="{FF2B5EF4-FFF2-40B4-BE49-F238E27FC236}">
                <a16:creationId xmlns:a16="http://schemas.microsoft.com/office/drawing/2014/main" id="{A68CCCBE-804D-91FD-5D19-76A2B9C79D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862117" y="7568985"/>
            <a:ext cx="1344880" cy="182494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Line 49">
            <a:extLst>
              <a:ext uri="{FF2B5EF4-FFF2-40B4-BE49-F238E27FC236}">
                <a16:creationId xmlns:a16="http://schemas.microsoft.com/office/drawing/2014/main" id="{71581C0C-EE2A-A20D-F956-6CA2D5974C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185967" y="7616418"/>
            <a:ext cx="851492" cy="173129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Line 50">
            <a:extLst>
              <a:ext uri="{FF2B5EF4-FFF2-40B4-BE49-F238E27FC236}">
                <a16:creationId xmlns:a16="http://schemas.microsoft.com/office/drawing/2014/main" id="{01C84611-EF84-5D04-179A-38A1977364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656781" y="9736020"/>
            <a:ext cx="961578" cy="95143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Line 51">
            <a:extLst>
              <a:ext uri="{FF2B5EF4-FFF2-40B4-BE49-F238E27FC236}">
                <a16:creationId xmlns:a16="http://schemas.microsoft.com/office/drawing/2014/main" id="{2FB3C481-4BF2-1E64-0E1B-65FE3CB31AE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749508" y="7390703"/>
            <a:ext cx="100013" cy="200229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" name="Line 52">
            <a:extLst>
              <a:ext uri="{FF2B5EF4-FFF2-40B4-BE49-F238E27FC236}">
                <a16:creationId xmlns:a16="http://schemas.microsoft.com/office/drawing/2014/main" id="{3B74F860-E368-C33E-8A65-D29EB96E3D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162999" y="8059003"/>
            <a:ext cx="733336" cy="0"/>
          </a:xfrm>
          <a:prstGeom prst="line">
            <a:avLst/>
          </a:prstGeom>
          <a:noFill/>
          <a:ln w="38100" algn="ctr">
            <a:solidFill>
              <a:srgbClr val="CC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" name="Text Box 53">
            <a:extLst>
              <a:ext uri="{FF2B5EF4-FFF2-40B4-BE49-F238E27FC236}">
                <a16:creationId xmlns:a16="http://schemas.microsoft.com/office/drawing/2014/main" id="{E499BD3E-AF8B-45FA-B993-338545CC3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7145" y="10209621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/>
              <a:t>F</a:t>
            </a:r>
          </a:p>
        </p:txBody>
      </p:sp>
      <p:sp>
        <p:nvSpPr>
          <p:cNvPr id="113" name="Text Box 54">
            <a:extLst>
              <a:ext uri="{FF2B5EF4-FFF2-40B4-BE49-F238E27FC236}">
                <a16:creationId xmlns:a16="http://schemas.microsoft.com/office/drawing/2014/main" id="{7F755244-1E3F-7F82-770A-DC8554ADD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9229" y="9353503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/>
              <a:t>F</a:t>
            </a:r>
          </a:p>
        </p:txBody>
      </p:sp>
      <p:cxnSp>
        <p:nvCxnSpPr>
          <p:cNvPr id="114" name="Line 80">
            <a:extLst>
              <a:ext uri="{FF2B5EF4-FFF2-40B4-BE49-F238E27FC236}">
                <a16:creationId xmlns:a16="http://schemas.microsoft.com/office/drawing/2014/main" id="{88E6D7DE-E0A2-73D2-99AD-0159E16758D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656781" y="9323062"/>
            <a:ext cx="548092" cy="136439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" name="Text Box 36">
            <a:extLst>
              <a:ext uri="{FF2B5EF4-FFF2-40B4-BE49-F238E27FC236}">
                <a16:creationId xmlns:a16="http://schemas.microsoft.com/office/drawing/2014/main" id="{69E48548-7E4C-AED4-A4D5-FF9EB3E45B34}"/>
              </a:ext>
            </a:extLst>
          </p:cNvPr>
          <p:cNvSpPr/>
          <p:nvPr/>
        </p:nvSpPr>
        <p:spPr>
          <a:xfrm>
            <a:off x="18369445" y="10496959"/>
            <a:ext cx="336550" cy="3667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A</a:t>
            </a:r>
            <a:endParaRPr lang="en-US" altLang="zh-CN" sz="1800"/>
          </a:p>
        </p:txBody>
      </p:sp>
      <p:sp>
        <p:nvSpPr>
          <p:cNvPr id="118" name="Text Box 37">
            <a:extLst>
              <a:ext uri="{FF2B5EF4-FFF2-40B4-BE49-F238E27FC236}">
                <a16:creationId xmlns:a16="http://schemas.microsoft.com/office/drawing/2014/main" id="{CD37C86E-2BC1-CEE8-EC4B-77811B81801D}"/>
              </a:ext>
            </a:extLst>
          </p:cNvPr>
          <p:cNvSpPr/>
          <p:nvPr/>
        </p:nvSpPr>
        <p:spPr>
          <a:xfrm>
            <a:off x="19088581" y="10496959"/>
            <a:ext cx="336550" cy="3667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B</a:t>
            </a:r>
            <a:endParaRPr lang="en-US" altLang="zh-CN" sz="1800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09A0962F-BB32-7D97-B526-D1EE967014BB}"/>
              </a:ext>
            </a:extLst>
          </p:cNvPr>
          <p:cNvSpPr/>
          <p:nvPr/>
        </p:nvSpPr>
        <p:spPr>
          <a:xfrm>
            <a:off x="19868555" y="7933632"/>
            <a:ext cx="3873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A’</a:t>
            </a:r>
            <a:endParaRPr lang="en-US" altLang="zh-CN" sz="1800"/>
          </a:p>
        </p:txBody>
      </p:sp>
      <p:sp>
        <p:nvSpPr>
          <p:cNvPr id="122" name="Text Box 39">
            <a:extLst>
              <a:ext uri="{FF2B5EF4-FFF2-40B4-BE49-F238E27FC236}">
                <a16:creationId xmlns:a16="http://schemas.microsoft.com/office/drawing/2014/main" id="{79175F15-493C-F650-DF53-0E44382BD7A4}"/>
              </a:ext>
            </a:extLst>
          </p:cNvPr>
          <p:cNvSpPr/>
          <p:nvPr/>
        </p:nvSpPr>
        <p:spPr>
          <a:xfrm>
            <a:off x="18756357" y="7875646"/>
            <a:ext cx="387350" cy="3667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1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sym typeface="Wingdings"/>
              </a:rPr>
              <a:t>B’</a:t>
            </a:r>
            <a:endParaRPr lang="en-US" altLang="zh-CN" sz="1800"/>
          </a:p>
        </p:txBody>
      </p:sp>
      <p:cxnSp>
        <p:nvCxnSpPr>
          <p:cNvPr id="127" name="Line 45">
            <a:extLst>
              <a:ext uri="{FF2B5EF4-FFF2-40B4-BE49-F238E27FC236}">
                <a16:creationId xmlns:a16="http://schemas.microsoft.com/office/drawing/2014/main" id="{F6AE1B5C-3D66-6BDE-3641-37F81D7D98E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9142408" y="7013528"/>
            <a:ext cx="0" cy="46799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" name="矩形 98">
            <a:extLst>
              <a:ext uri="{FF2B5EF4-FFF2-40B4-BE49-F238E27FC236}">
                <a16:creationId xmlns:a16="http://schemas.microsoft.com/office/drawing/2014/main" id="{1686F62F-857A-CDC5-1DF9-F78F96F04BD0}"/>
              </a:ext>
            </a:extLst>
          </p:cNvPr>
          <p:cNvSpPr/>
          <p:nvPr/>
        </p:nvSpPr>
        <p:spPr>
          <a:xfrm>
            <a:off x="710087" y="1346383"/>
            <a:ext cx="2491596" cy="4896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F6F4021-6350-9D05-DC4F-9A1DC491A528}"/>
              </a:ext>
            </a:extLst>
          </p:cNvPr>
          <p:cNvSpPr/>
          <p:nvPr/>
        </p:nvSpPr>
        <p:spPr>
          <a:xfrm>
            <a:off x="890694" y="2484076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7238995-B042-31AA-35D9-C41909D7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979" y="2467078"/>
            <a:ext cx="1892286" cy="18922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矩形 29698">
            <a:extLst>
              <a:ext uri="{FF2B5EF4-FFF2-40B4-BE49-F238E27FC236}">
                <a16:creationId xmlns:a16="http://schemas.microsoft.com/office/drawing/2014/main" id="{1B55B2B0-C02C-6DA5-975B-7E52A2869DBD}"/>
              </a:ext>
            </a:extLst>
          </p:cNvPr>
          <p:cNvSpPr/>
          <p:nvPr/>
        </p:nvSpPr>
        <p:spPr>
          <a:xfrm>
            <a:off x="4274565" y="1630002"/>
            <a:ext cx="4971244" cy="242771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显微镜</a:t>
            </a:r>
            <a:endParaRPr lang="en-US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微软雅黑" panose="020b0503020204020204" pitchFamily="34" charset="-122"/>
              <a:ea typeface="微软雅黑" panose="020b0503020204020204" pitchFamily="34" charset="-122"/>
              <a:sym typeface="Wingdings"/>
            </a:endParaRPr>
          </a:p>
          <a:p>
            <a:endParaRPr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latin typeface="微软雅黑" panose="020b0503020204020204" pitchFamily="34" charset="-122"/>
              <a:ea typeface="微软雅黑" panose="020b0503020204020204" pitchFamily="34" charset="-122"/>
              <a:sym typeface="Wingdings"/>
            </a:endParaRPr>
          </a:p>
          <a:p>
            <a:pPr eaLnBrk="0" hangingPunct="0">
              <a:lnSpc>
                <a:spcPct val="150000"/>
              </a:lnSpc>
            </a:pPr>
            <a:r>
              <a:rPr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显微镜的目镜和物镜都是凸透镜。</a:t>
            </a:r>
          </a:p>
          <a:p>
            <a:pPr eaLnBrk="0" hangingPunct="0">
              <a:lnSpc>
                <a:spcPct val="150000"/>
              </a:lnSpc>
            </a:pPr>
            <a:r>
              <a:rPr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用显微镜可以观察微生物、细胞等人眼无法看见的物体。</a:t>
            </a:r>
            <a:r>
              <a:rPr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 </a:t>
            </a:r>
            <a:endParaRPr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图片 23555">
            <a:extLst>
              <a:ext uri="{FF2B5EF4-FFF2-40B4-BE49-F238E27FC236}">
                <a16:creationId xmlns:a16="http://schemas.microsoft.com/office/drawing/2014/main" id="{3E264636-5B62-58E3-8306-6C74B021A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9125" y="1923639"/>
            <a:ext cx="31253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645606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 fill="hold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 fill="hold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21" grpId="0"/>
      <p:bldP spid="122" grpId="0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812" y="610806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五、生活中的光学仪器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483DC6E-C654-D0E7-6618-9C996F52B1D4}"/>
              </a:ext>
            </a:extLst>
          </p:cNvPr>
          <p:cNvSpPr/>
          <p:nvPr/>
        </p:nvSpPr>
        <p:spPr>
          <a:xfrm>
            <a:off x="1675041" y="10210782"/>
            <a:ext cx="2139505" cy="1998103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F8CF3E8F-81C5-4EA1-C656-6927775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2094" r="8659" b="13584"/>
          <a:stretch>
            <a:fillRect/>
          </a:stretch>
        </p:blipFill>
        <p:spPr bwMode="auto">
          <a:xfrm>
            <a:off x="1287697" y="9971883"/>
            <a:ext cx="2420523" cy="20554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1686F62F-857A-CDC5-1DF9-F78F96F04BD0}"/>
              </a:ext>
            </a:extLst>
          </p:cNvPr>
          <p:cNvSpPr/>
          <p:nvPr/>
        </p:nvSpPr>
        <p:spPr>
          <a:xfrm>
            <a:off x="710087" y="1346383"/>
            <a:ext cx="2491596" cy="4896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F6F4021-6350-9D05-DC4F-9A1DC491A528}"/>
              </a:ext>
            </a:extLst>
          </p:cNvPr>
          <p:cNvSpPr/>
          <p:nvPr/>
        </p:nvSpPr>
        <p:spPr>
          <a:xfrm>
            <a:off x="-2833073" y="9712110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7238995-B042-31AA-35D9-C41909D7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53788" y="9695112"/>
            <a:ext cx="1892286" cy="18922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椭圆 118">
            <a:extLst>
              <a:ext uri="{FF2B5EF4-FFF2-40B4-BE49-F238E27FC236}">
                <a16:creationId xmlns:a16="http://schemas.microsoft.com/office/drawing/2014/main" id="{9CBE8EC9-8B6A-C54C-49B0-1B637307ADAB}"/>
              </a:ext>
            </a:extLst>
          </p:cNvPr>
          <p:cNvSpPr/>
          <p:nvPr/>
        </p:nvSpPr>
        <p:spPr>
          <a:xfrm>
            <a:off x="975860" y="3956850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7C01A34C-269F-F62E-5949-909F93CB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581" y="3956850"/>
            <a:ext cx="2520777" cy="2520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椭圆 115">
            <a:extLst>
              <a:ext uri="{FF2B5EF4-FFF2-40B4-BE49-F238E27FC236}">
                <a16:creationId xmlns:a16="http://schemas.microsoft.com/office/drawing/2014/main" id="{BC939490-B4F3-3A03-F68F-3DE81E2EA2B3}"/>
              </a:ext>
            </a:extLst>
          </p:cNvPr>
          <p:cNvSpPr/>
          <p:nvPr/>
        </p:nvSpPr>
        <p:spPr>
          <a:xfrm>
            <a:off x="924226" y="1671627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08688270-7FB1-759F-A972-83CEEC27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3706" y="1655266"/>
            <a:ext cx="2051115" cy="2051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文本框 31745">
            <a:extLst>
              <a:ext uri="{FF2B5EF4-FFF2-40B4-BE49-F238E27FC236}">
                <a16:creationId xmlns:a16="http://schemas.microsoft.com/office/drawing/2014/main" id="{105A6D1D-AC4D-DF14-952D-8E3996B464C8}"/>
              </a:ext>
            </a:extLst>
          </p:cNvPr>
          <p:cNvSpPr/>
          <p:nvPr/>
        </p:nvSpPr>
        <p:spPr>
          <a:xfrm>
            <a:off x="4410076" y="3616035"/>
            <a:ext cx="3148082" cy="13849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能使很远的物体成像在眼前，就象物体被拉近了。</a:t>
            </a:r>
            <a:endParaRPr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31747">
            <a:extLst>
              <a:ext uri="{FF2B5EF4-FFF2-40B4-BE49-F238E27FC236}">
                <a16:creationId xmlns:a16="http://schemas.microsoft.com/office/drawing/2014/main" id="{161FBB06-5139-EF6D-F80A-8B9225243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071" y="2057834"/>
            <a:ext cx="14729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望远镜</a:t>
            </a:r>
          </a:p>
        </p:txBody>
      </p:sp>
      <p:graphicFrame>
        <p:nvGraphicFramePr>
          <p:cNvPr id="102" name="3D 模型 101" descr="Telescope">
            <a:extLst>
              <a:ext uri="{FF2B5EF4-FFF2-40B4-BE49-F238E27FC236}">
                <a16:creationId xmlns:a16="http://schemas.microsoft.com/office/drawing/2014/main" id="{1700385B-F21F-7F37-67C5-0DB33BB53D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469799"/>
              </p:ext>
            </p:extLst>
          </p:nvPr>
        </p:nvGraphicFramePr>
        <p:xfrm>
          <a:off x="7675819" y="1217865"/>
          <a:ext cx="3387018" cy="5000893"/>
        </p:xfrm>
        <a:graphic>
          <a:graphicData uri="http://schemas.microsoft.com/office/drawing/2017/model3d">
            <am3d:model3d xmlns:r="http://schemas.openxmlformats.org/officeDocument/2006/relationships" xmlns:am3d="http://schemas.microsoft.com/office/drawing/2017/model3d" r:embed="rId9">
              <am3d:spPr>
                <a:xfrm xmlns:a="http://schemas.openxmlformats.org/drawingml/2006/main">
                  <a:off x="0" y="0"/>
                  <a:ext cx="3387018" cy="5000893"/>
                </a:xfrm>
                <a:prstGeom xmlns:a="http://schemas.openxmlformats.org/drawingml/2006/main" prst="rect">
                  <a:avLst/>
                </a:prstGeom>
              </am3d:spPr>
              <am3d:camera>
                <am3d:pos x="0" y="0" z="60755205"/>
                <am3d:up dx="0" dy="36000000" dz="0"/>
                <am3d:lookAt x="0" y="0" z="0"/>
                <am3d:perspective fov="2700000"/>
              </am3d:camera>
              <am3d:trans>
                <am3d:meterPerModelUnit n="724265" d="1000000"/>
                <am3d:preTrans dx="35332" dy="-773372" dz="85392"/>
                <am3d:scale>
                  <am3d:sx n="1000000" d="1000000"/>
                  <am3d:sy n="1000000" d="1000000"/>
                  <am3d:sz n="1000000" d="1000000"/>
                </am3d:scale>
                <am3d:rot ax="-10713251" ay="-988581" az="10775394"/>
                <am3d:postTrans dx="0" dy="0" dz="0"/>
              </am3d:trans>
              <am3d:raster rName="Office3DRenderer" rVer="16.0.8326">
                <am3d:blip r:embed="rId10"/>
              </am3d:raster>
              <am3d:objViewport viewportSz="6008267"/>
              <am3d:ambientLight>
                <am3d:clr>
                  <a:scrgbClr xmlns:a="http://schemas.openxmlformats.org/drawingml/2006/main" r="50000" g="50000" b="50000"/>
                </am3d:clr>
                <am3d:illuminance n="500000" d="1000000"/>
              </am3d:ambientLight>
              <am3d:ptLight rad="0">
                <am3d:clr>
                  <a:scrgbClr xmlns:a="http://schemas.openxmlformats.org/drawingml/2006/main" r="100000" g="75000" b="50000"/>
                </am3d:clr>
                <am3d:intensity n="9765625" d="1000000"/>
                <am3d:pos x="21959998" y="70920001" z="16344003"/>
              </am3d:ptLight>
              <am3d:ptLight rad="0">
                <am3d:clr>
                  <a:scrgbClr xmlns:a="http://schemas.openxmlformats.org/drawingml/2006/main" r="40000" g="60000" b="95000"/>
                </am3d:clr>
                <am3d:intensity n="12250000" d="1000000"/>
                <am3d:pos x="-37964106" y="51130435" z="57631972"/>
              </am3d:ptLight>
              <am3d:ptLight rad="0">
                <am3d:clr>
                  <a:scrgbClr xmlns:a="http://schemas.openxmlformats.org/drawingml/2006/main" r="86837" g="72700" b="100000"/>
                </am3d:clr>
                <am3d:intensity n="3125000" d="1000000"/>
                <am3d:pos x="-37739122" y="58056624" z="-34769649"/>
              </am3d:ptLight>
            </am3d:model3d>
          </a:graphicData>
        </a:graphic>
      </p:graphicFrame>
    </p:spTree>
    <p:extLst>
      <p:ext uri="{BB962C8B-B14F-4D97-AF65-F5344CB8AC3E}">
        <p14:creationId xmlns:p14="http://schemas.microsoft.com/office/powerpoint/2010/main" val="4021647804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mph" presetSubtype="0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2863" y="10210782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五、生活中的光学仪器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483DC6E-C654-D0E7-6618-9C996F52B1D4}"/>
              </a:ext>
            </a:extLst>
          </p:cNvPr>
          <p:cNvSpPr/>
          <p:nvPr/>
        </p:nvSpPr>
        <p:spPr>
          <a:xfrm>
            <a:off x="1675041" y="10210782"/>
            <a:ext cx="2139505" cy="1998103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查看源图像">
            <a:extLst>
              <a:ext uri="{FF2B5EF4-FFF2-40B4-BE49-F238E27FC236}">
                <a16:creationId xmlns:a16="http://schemas.microsoft.com/office/drawing/2014/main" id="{F8CF3E8F-81C5-4EA1-C656-692777585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2094" r="8659" b="13584"/>
          <a:stretch>
            <a:fillRect/>
          </a:stretch>
        </p:blipFill>
        <p:spPr bwMode="auto">
          <a:xfrm>
            <a:off x="1287697" y="9971883"/>
            <a:ext cx="2420523" cy="20554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1686F62F-857A-CDC5-1DF9-F78F96F04BD0}"/>
              </a:ext>
            </a:extLst>
          </p:cNvPr>
          <p:cNvSpPr/>
          <p:nvPr/>
        </p:nvSpPr>
        <p:spPr>
          <a:xfrm>
            <a:off x="20897138" y="10946359"/>
            <a:ext cx="2491596" cy="48963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1F6F4021-6350-9D05-DC4F-9A1DC491A528}"/>
              </a:ext>
            </a:extLst>
          </p:cNvPr>
          <p:cNvSpPr/>
          <p:nvPr/>
        </p:nvSpPr>
        <p:spPr>
          <a:xfrm>
            <a:off x="-2833073" y="9712110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A7238995-B042-31AA-35D9-C41909D7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53788" y="9695112"/>
            <a:ext cx="1892286" cy="189228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椭圆 118">
            <a:extLst>
              <a:ext uri="{FF2B5EF4-FFF2-40B4-BE49-F238E27FC236}">
                <a16:creationId xmlns:a16="http://schemas.microsoft.com/office/drawing/2014/main" id="{9CBE8EC9-8B6A-C54C-49B0-1B637307ADAB}"/>
              </a:ext>
            </a:extLst>
          </p:cNvPr>
          <p:cNvSpPr/>
          <p:nvPr/>
        </p:nvSpPr>
        <p:spPr>
          <a:xfrm>
            <a:off x="21162911" y="13556827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4" name="Picture 10" descr="查看源图像">
            <a:extLst>
              <a:ext uri="{FF2B5EF4-FFF2-40B4-BE49-F238E27FC236}">
                <a16:creationId xmlns:a16="http://schemas.microsoft.com/office/drawing/2014/main" id="{7C01A34C-269F-F62E-5949-909F93CB5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87842" y="13556827"/>
            <a:ext cx="2520777" cy="252077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椭圆 115">
            <a:extLst>
              <a:ext uri="{FF2B5EF4-FFF2-40B4-BE49-F238E27FC236}">
                <a16:creationId xmlns:a16="http://schemas.microsoft.com/office/drawing/2014/main" id="{BC939490-B4F3-3A03-F68F-3DE81E2EA2B3}"/>
              </a:ext>
            </a:extLst>
          </p:cNvPr>
          <p:cNvSpPr/>
          <p:nvPr/>
        </p:nvSpPr>
        <p:spPr>
          <a:xfrm>
            <a:off x="21111277" y="11271603"/>
            <a:ext cx="2139505" cy="2139505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2" name="Picture 8" descr="查看源图像">
            <a:extLst>
              <a:ext uri="{FF2B5EF4-FFF2-40B4-BE49-F238E27FC236}">
                <a16:creationId xmlns:a16="http://schemas.microsoft.com/office/drawing/2014/main" id="{08688270-7FB1-759F-A972-83CEEC27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60756" y="11255242"/>
            <a:ext cx="2051115" cy="205111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文本框 31745">
            <a:extLst>
              <a:ext uri="{FF2B5EF4-FFF2-40B4-BE49-F238E27FC236}">
                <a16:creationId xmlns:a16="http://schemas.microsoft.com/office/drawing/2014/main" id="{105A6D1D-AC4D-DF14-952D-8E3996B464C8}"/>
              </a:ext>
            </a:extLst>
          </p:cNvPr>
          <p:cNvSpPr/>
          <p:nvPr/>
        </p:nvSpPr>
        <p:spPr>
          <a:xfrm>
            <a:off x="24597127" y="13216010"/>
            <a:ext cx="3148082" cy="13849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能使很远的物体成像在眼前，就象物体被拉近了。</a:t>
            </a:r>
            <a:endParaRPr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31747">
            <a:extLst>
              <a:ext uri="{FF2B5EF4-FFF2-40B4-BE49-F238E27FC236}">
                <a16:creationId xmlns:a16="http://schemas.microsoft.com/office/drawing/2014/main" id="{161FBB06-5139-EF6D-F80A-8B9225243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8122" y="11657810"/>
            <a:ext cx="14729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望远镜</a:t>
            </a: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E4E66E0B-528A-E901-4F6B-133A49CBB93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71780" y="857414"/>
            <a:ext cx="1878628" cy="48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400" b="1">
                <a:ea typeface="微软雅黑" panose="020b0503020204020204" pitchFamily="34" charset="-122"/>
              </a:rPr>
              <a:t>课堂小结</a:t>
            </a:r>
          </a:p>
        </p:txBody>
      </p:sp>
      <p:sp>
        <p:nvSpPr>
          <p:cNvPr id="64" name="Text Box 5">
            <a:extLst>
              <a:ext uri="{FF2B5EF4-FFF2-40B4-BE49-F238E27FC236}">
                <a16:creationId xmlns:a16="http://schemas.microsoft.com/office/drawing/2014/main" id="{C6D56FFA-7905-46B0-C301-018974816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780" y="1631196"/>
            <a:ext cx="9477719" cy="5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2400" b="1">
                <a:ea typeface="微软雅黑" panose="020b0503020204020204" pitchFamily="34" charset="-122"/>
              </a:rPr>
              <a:t>放大镜、显微镜、望远镜、照相机、幻灯机和投影仪的工作原理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20239BDD-B6C7-CCF9-B660-E05745BFB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2663" y="2603793"/>
            <a:ext cx="9138887" cy="2544298"/>
          </a:xfrm>
          <a:prstGeom prst="rect">
            <a:avLst/>
          </a:prstGeom>
          <a:gradFill rotWithShape="1">
            <a:gsLst>
              <a:gs pos="0">
                <a:srgbClr val="00CCFF">
                  <a:alpha val="37999"/>
                </a:srgbClr>
              </a:gs>
              <a:gs pos="100000">
                <a:srgbClr val="FCE0E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2" name="3D 模型 101" descr="Telescope">
            <a:extLst>
              <a:ext uri="{FF2B5EF4-FFF2-40B4-BE49-F238E27FC236}">
                <a16:creationId xmlns:a16="http://schemas.microsoft.com/office/drawing/2014/main" id="{1700385B-F21F-7F37-67C5-0DB33BB53D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349001"/>
              </p:ext>
            </p:extLst>
          </p:nvPr>
        </p:nvGraphicFramePr>
        <p:xfrm>
          <a:off x="9600966" y="3544219"/>
          <a:ext cx="2046915" cy="3022246"/>
        </p:xfrm>
        <a:graphic>
          <a:graphicData uri="http://schemas.microsoft.com/office/drawing/2017/model3d">
            <am3d:model3d xmlns:r="http://schemas.openxmlformats.org/officeDocument/2006/relationships" xmlns:am3d="http://schemas.microsoft.com/office/drawing/2017/model3d" r:embed="rId10">
              <am3d:spPr>
                <a:xfrm xmlns:a="http://schemas.openxmlformats.org/drawingml/2006/main">
                  <a:off x="0" y="0"/>
                  <a:ext cx="2046915" cy="3022246"/>
                </a:xfrm>
                <a:prstGeom xmlns:a="http://schemas.openxmlformats.org/drawingml/2006/main" prst="rect">
                  <a:avLst/>
                </a:prstGeom>
              </am3d:spPr>
              <am3d:camera>
                <am3d:pos x="0" y="0" z="60755205"/>
                <am3d:up dx="0" dy="36000000" dz="0"/>
                <am3d:lookAt x="0" y="0" z="0"/>
                <am3d:perspective fov="2700000"/>
              </am3d:camera>
              <am3d:trans>
                <am3d:meterPerModelUnit n="724265" d="1000000"/>
                <am3d:preTrans dx="35332" dy="-773372" dz="85392"/>
                <am3d:scale>
                  <am3d:sx n="1000000" d="1000000"/>
                  <am3d:sy n="1000000" d="1000000"/>
                  <am3d:sz n="1000000" d="1000000"/>
                </am3d:scale>
                <am3d:rot ax="-10713251" ay="-988581" az="10775394"/>
                <am3d:postTrans dx="0" dy="0" dz="0"/>
              </am3d:trans>
              <am3d:raster rName="Office3DRenderer" rVer="16.0.8326">
                <am3d:blip r:embed="rId11"/>
              </am3d:raster>
              <am3d:objViewport viewportSz="3597912"/>
              <am3d:ambientLight>
                <am3d:clr>
                  <a:scrgbClr xmlns:a="http://schemas.openxmlformats.org/drawingml/2006/main" r="50000" g="50000" b="50000"/>
                </am3d:clr>
                <am3d:illuminance n="500000" d="1000000"/>
              </am3d:ambientLight>
              <am3d:ptLight rad="0">
                <am3d:clr>
                  <a:scrgbClr xmlns:a="http://schemas.openxmlformats.org/drawingml/2006/main" r="100000" g="75000" b="50000"/>
                </am3d:clr>
                <am3d:intensity n="9765625" d="1000000"/>
                <am3d:pos x="21959998" y="70920001" z="16344003"/>
              </am3d:ptLight>
              <am3d:ptLight rad="0">
                <am3d:clr>
                  <a:scrgbClr xmlns:a="http://schemas.openxmlformats.org/drawingml/2006/main" r="40000" g="60000" b="95000"/>
                </am3d:clr>
                <am3d:intensity n="12250000" d="1000000"/>
                <am3d:pos x="-37964106" y="51130435" z="57631972"/>
              </am3d:ptLight>
              <am3d:ptLight rad="0">
                <am3d:clr>
                  <a:scrgbClr xmlns:a="http://schemas.openxmlformats.org/drawingml/2006/main" r="86837" g="72700" b="100000"/>
                </am3d:clr>
                <am3d:intensity n="3125000" d="1000000"/>
                <am3d:pos x="-37739122" y="58056624" z="-34769649"/>
              </am3d:ptLight>
            </am3d:model3d>
          </a:graphicData>
        </a:graphic>
      </p:graphicFrame>
      <p:sp>
        <p:nvSpPr>
          <p:cNvPr id="66" name="Rectangle 4">
            <a:extLst>
              <a:ext uri="{FF2B5EF4-FFF2-40B4-BE49-F238E27FC236}">
                <a16:creationId xmlns:a16="http://schemas.microsoft.com/office/drawing/2014/main" id="{BCB106DA-491B-463B-A4EC-0A623D29B56E}"/>
              </a:ext>
            </a:extLst>
          </p:cNvPr>
          <p:cNvSpPr>
            <a:spLocks noGrp="1" noChangeArrowheads="1"/>
          </p:cNvSpPr>
          <p:nvPr/>
        </p:nvSpPr>
        <p:spPr bwMode="auto">
          <a:xfrm rot="1757658">
            <a:off x="-419985" y="5718229"/>
            <a:ext cx="4387710" cy="48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en-US" altLang="zh-CN" sz="4800" b="1">
                <a:solidFill>
                  <a:schemeClr val="bg2">
                    <a:lumMod val="90000"/>
                  </a:schemeClr>
                </a:solidFill>
                <a:ea typeface="微软雅黑" panose="020b0503020204020204" pitchFamily="34" charset="-122"/>
              </a:rPr>
              <a:t>THANK YOU</a:t>
            </a:r>
            <a:endParaRPr lang="zh-CN" altLang="en-US" sz="4800" b="1">
              <a:solidFill>
                <a:schemeClr val="bg2">
                  <a:lumMod val="9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35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12319000" y="12065000"/>
            <a:ext cx="355600" cy="2667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3618632008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mph" presetSubtype="0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2383F61C-0ACD-2769-3CF1-43391A11DC73}"/>
              </a:ext>
            </a:extLst>
          </p:cNvPr>
          <p:cNvSpPr/>
          <p:nvPr/>
        </p:nvSpPr>
        <p:spPr>
          <a:xfrm>
            <a:off x="-5968663" y="-5659818"/>
            <a:ext cx="24129329" cy="19375816"/>
          </a:xfrm>
          <a:custGeom>
            <a:gdLst>
              <a:gd name="connsiteX0" fmla="*/ 3073064 w 24129329"/>
              <a:gd name="connsiteY0" fmla="*/ 3312858 h 19375816"/>
              <a:gd name="connsiteX1" fmla="*/ 3073064 w 24129329"/>
              <a:gd name="connsiteY1" fmla="*/ 15824737 h 19375816"/>
              <a:gd name="connsiteX2" fmla="*/ 21818263 w 24129329"/>
              <a:gd name="connsiteY2" fmla="*/ 15824737 h 19375816"/>
              <a:gd name="connsiteX3" fmla="*/ 21818263 w 24129329"/>
              <a:gd name="connsiteY3" fmla="*/ 3312858 h 19375816"/>
              <a:gd name="connsiteX4" fmla="*/ 0 w 24129329"/>
              <a:gd name="connsiteY4" fmla="*/ 0 h 19375816"/>
              <a:gd name="connsiteX5" fmla="*/ 24129329 w 24129329"/>
              <a:gd name="connsiteY5" fmla="*/ 0 h 19375816"/>
              <a:gd name="connsiteX6" fmla="*/ 24129329 w 24129329"/>
              <a:gd name="connsiteY6" fmla="*/ 19375816 h 19375816"/>
              <a:gd name="connsiteX7" fmla="*/ 0 w 24129329"/>
              <a:gd name="connsiteY7" fmla="*/ 19375816 h 1937581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9329" h="19375816">
                <a:moveTo>
                  <a:pt x="3073064" y="3312858"/>
                </a:moveTo>
                <a:lnTo>
                  <a:pt x="3073064" y="15824737"/>
                </a:lnTo>
                <a:lnTo>
                  <a:pt x="21818263" y="15824737"/>
                </a:lnTo>
                <a:lnTo>
                  <a:pt x="21818263" y="3312858"/>
                </a:lnTo>
                <a:close/>
                <a:moveTo>
                  <a:pt x="0" y="0"/>
                </a:moveTo>
                <a:lnTo>
                  <a:pt x="24129329" y="0"/>
                </a:lnTo>
                <a:lnTo>
                  <a:pt x="24129329" y="19375816"/>
                </a:lnTo>
                <a:lnTo>
                  <a:pt x="0" y="1937581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423CF632-9724-76D1-402D-C2456FDCA04E}"/>
              </a:ext>
            </a:extLst>
          </p:cNvPr>
          <p:cNvGrpSpPr/>
          <p:nvPr/>
        </p:nvGrpSpPr>
        <p:grpSpPr>
          <a:xfrm>
            <a:off x="-9386842" y="1016273"/>
            <a:ext cx="3026833" cy="4536743"/>
            <a:chOff x="876447" y="1382849"/>
            <a:chExt cx="3026833" cy="4536743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0B19DFB6-D728-259C-53E8-6B53ACA1C4D4}"/>
                </a:ext>
              </a:extLst>
            </p:cNvPr>
            <p:cNvSpPr/>
            <p:nvPr/>
          </p:nvSpPr>
          <p:spPr>
            <a:xfrm>
              <a:off x="876447" y="1382849"/>
              <a:ext cx="3026833" cy="4529958"/>
            </a:xfrm>
            <a:prstGeom prst="roundRect">
              <a:avLst>
                <a:gd name="adj" fmla="val 3732"/>
              </a:avLst>
            </a:prstGeom>
            <a:solidFill>
              <a:schemeClr val="bg1">
                <a:lumMod val="75000"/>
                <a:alpha val="97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09187E84-354A-F043-93F9-2D29F5A91418}"/>
                </a:ext>
              </a:extLst>
            </p:cNvPr>
            <p:cNvCxnSpPr/>
            <p:nvPr/>
          </p:nvCxnSpPr>
          <p:spPr>
            <a:xfrm flipV="1">
              <a:off x="3066120" y="5274385"/>
              <a:ext cx="834400" cy="6452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81E4BDEA-9B60-196A-CB7A-381AA4366E9E}"/>
                </a:ext>
              </a:extLst>
            </p:cNvPr>
            <p:cNvCxnSpPr/>
            <p:nvPr/>
          </p:nvCxnSpPr>
          <p:spPr>
            <a:xfrm flipV="1">
              <a:off x="3337089" y="5482215"/>
              <a:ext cx="563431" cy="430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C37FCB4C-CE0B-71B4-EFC4-3ADFD1ED1926}"/>
                </a:ext>
              </a:extLst>
            </p:cNvPr>
            <p:cNvCxnSpPr/>
            <p:nvPr/>
          </p:nvCxnSpPr>
          <p:spPr>
            <a:xfrm>
              <a:off x="876447" y="1932495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EF331289-8FB7-B4DA-74C6-8E7121A99150}"/>
                </a:ext>
              </a:extLst>
            </p:cNvPr>
            <p:cNvCxnSpPr/>
            <p:nvPr/>
          </p:nvCxnSpPr>
          <p:spPr>
            <a:xfrm>
              <a:off x="889973" y="2073897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D04FB201-FAE3-ECA1-BB55-CB7090A66393}"/>
              </a:ext>
            </a:extLst>
          </p:cNvPr>
          <p:cNvGrpSpPr/>
          <p:nvPr/>
        </p:nvGrpSpPr>
        <p:grpSpPr>
          <a:xfrm>
            <a:off x="4761333" y="-5190389"/>
            <a:ext cx="3015997" cy="4529958"/>
            <a:chOff x="4441019" y="1389634"/>
            <a:chExt cx="3015997" cy="4529958"/>
          </a:xfrm>
        </p:grpSpPr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6CDFB1E4-F820-6C5B-B2EC-FEC6CE5DF8FE}"/>
                </a:ext>
              </a:extLst>
            </p:cNvPr>
            <p:cNvSpPr/>
            <p:nvPr/>
          </p:nvSpPr>
          <p:spPr>
            <a:xfrm>
              <a:off x="4441019" y="1389634"/>
              <a:ext cx="3010912" cy="4529958"/>
            </a:xfrm>
            <a:prstGeom prst="roundRect">
              <a:avLst>
                <a:gd name="adj" fmla="val 3732"/>
              </a:avLst>
            </a:prstGeom>
            <a:solidFill>
              <a:schemeClr val="bg1">
                <a:lumMod val="75000"/>
                <a:alpha val="97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154DCB05-89DA-D97B-83F5-B0F2ECE3FC1D}"/>
                </a:ext>
              </a:extLst>
            </p:cNvPr>
            <p:cNvCxnSpPr/>
            <p:nvPr/>
          </p:nvCxnSpPr>
          <p:spPr>
            <a:xfrm>
              <a:off x="4443710" y="1960776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B63CC443-F176-FD63-C87C-C1AD257B3A7D}"/>
                </a:ext>
              </a:extLst>
            </p:cNvPr>
            <p:cNvCxnSpPr/>
            <p:nvPr/>
          </p:nvCxnSpPr>
          <p:spPr>
            <a:xfrm>
              <a:off x="4457236" y="2102178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3C5CE7F3-E754-C64F-9B0E-4BCA28825964}"/>
                </a:ext>
              </a:extLst>
            </p:cNvPr>
            <p:cNvCxnSpPr/>
            <p:nvPr/>
          </p:nvCxnSpPr>
          <p:spPr>
            <a:xfrm flipV="1">
              <a:off x="6618433" y="5274385"/>
              <a:ext cx="834400" cy="6452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2074D070-9CFD-7060-36FD-85152561FA54}"/>
                </a:ext>
              </a:extLst>
            </p:cNvPr>
            <p:cNvCxnSpPr/>
            <p:nvPr/>
          </p:nvCxnSpPr>
          <p:spPr>
            <a:xfrm flipV="1">
              <a:off x="6879975" y="5482215"/>
              <a:ext cx="563431" cy="430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7BD97775-1B56-4B5E-2444-C953E02563E3}"/>
              </a:ext>
            </a:extLst>
          </p:cNvPr>
          <p:cNvGrpSpPr/>
          <p:nvPr/>
        </p:nvGrpSpPr>
        <p:grpSpPr>
          <a:xfrm>
            <a:off x="8489269" y="8376981"/>
            <a:ext cx="3013306" cy="4529958"/>
            <a:chOff x="8239125" y="1423045"/>
            <a:chExt cx="3013306" cy="4529958"/>
          </a:xfrm>
        </p:grpSpPr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84B19DDB-9DF3-F12A-E276-E4DF2DA57558}"/>
                </a:ext>
              </a:extLst>
            </p:cNvPr>
            <p:cNvSpPr/>
            <p:nvPr/>
          </p:nvSpPr>
          <p:spPr>
            <a:xfrm>
              <a:off x="8239126" y="1423045"/>
              <a:ext cx="2999780" cy="4529958"/>
            </a:xfrm>
            <a:prstGeom prst="roundRect">
              <a:avLst>
                <a:gd name="adj" fmla="val 3732"/>
              </a:avLst>
            </a:prstGeom>
            <a:solidFill>
              <a:schemeClr val="bg1">
                <a:lumMod val="75000"/>
                <a:alpha val="97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7DDFF569-B9BB-1169-C416-0ED82339198A}"/>
                </a:ext>
              </a:extLst>
            </p:cNvPr>
            <p:cNvCxnSpPr/>
            <p:nvPr/>
          </p:nvCxnSpPr>
          <p:spPr>
            <a:xfrm>
              <a:off x="8239125" y="1932495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3F751647-FEC9-038D-8F6C-C37EB5040E85}"/>
                </a:ext>
              </a:extLst>
            </p:cNvPr>
            <p:cNvCxnSpPr/>
            <p:nvPr/>
          </p:nvCxnSpPr>
          <p:spPr>
            <a:xfrm>
              <a:off x="8252651" y="2073897"/>
              <a:ext cx="29997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6F2ECDBC-358D-F096-B37A-5E4AA8A99A3A}"/>
                </a:ext>
              </a:extLst>
            </p:cNvPr>
            <p:cNvCxnSpPr/>
            <p:nvPr/>
          </p:nvCxnSpPr>
          <p:spPr>
            <a:xfrm flipV="1">
              <a:off x="10407776" y="5283769"/>
              <a:ext cx="834400" cy="64520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FC17E5CE-8997-16A0-C816-3E209608F99B}"/>
                </a:ext>
              </a:extLst>
            </p:cNvPr>
            <p:cNvCxnSpPr/>
            <p:nvPr/>
          </p:nvCxnSpPr>
          <p:spPr>
            <a:xfrm flipV="1">
              <a:off x="10669318" y="5510453"/>
              <a:ext cx="563431" cy="4304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E3BC1B4A-63B3-6ED8-A139-76FCB080016B}"/>
              </a:ext>
            </a:extLst>
          </p:cNvPr>
          <p:cNvSpPr/>
          <p:nvPr/>
        </p:nvSpPr>
        <p:spPr>
          <a:xfrm>
            <a:off x="-11106014" y="-2525457"/>
            <a:ext cx="2907650" cy="3084843"/>
          </a:xfrm>
          <a:prstGeom prst="roundRect">
            <a:avLst>
              <a:gd name="adj" fmla="val 9484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DAA45BD2-4D4E-B939-8DB1-2F9FD297ACCA}"/>
              </a:ext>
            </a:extLst>
          </p:cNvPr>
          <p:cNvSpPr/>
          <p:nvPr/>
        </p:nvSpPr>
        <p:spPr>
          <a:xfrm>
            <a:off x="-3547578" y="-4182651"/>
            <a:ext cx="2907650" cy="3084843"/>
          </a:xfrm>
          <a:prstGeom prst="roundRect">
            <a:avLst>
              <a:gd name="adj" fmla="val 9484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7BAAD9FF-8BB6-1E5D-3E6A-3BEAA69860BE}"/>
              </a:ext>
            </a:extLst>
          </p:cNvPr>
          <p:cNvSpPr/>
          <p:nvPr/>
        </p:nvSpPr>
        <p:spPr>
          <a:xfrm>
            <a:off x="15691769" y="768699"/>
            <a:ext cx="2907650" cy="3084843"/>
          </a:xfrm>
          <a:prstGeom prst="roundRect">
            <a:avLst>
              <a:gd name="adj" fmla="val 9484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2AFC33C3-37F7-4BED-F8C0-70EC0E7BF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582" y="463444"/>
            <a:ext cx="12141985" cy="60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" descr="查看源图像">
            <a:extLst>
              <a:ext uri="{FF2B5EF4-FFF2-40B4-BE49-F238E27FC236}">
                <a16:creationId xmlns:a16="http://schemas.microsoft.com/office/drawing/2014/main" id="{85D830AC-DE89-F050-DB6F-D4DBF22A77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26892" y="3618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: 对角圆角 20">
            <a:extLst>
              <a:ext uri="{FF2B5EF4-FFF2-40B4-BE49-F238E27FC236}">
                <a16:creationId xmlns:a16="http://schemas.microsoft.com/office/drawing/2014/main" id="{1059CB50-4409-87C9-31F1-4E7438B722CB}"/>
              </a:ext>
            </a:extLst>
          </p:cNvPr>
          <p:cNvSpPr/>
          <p:nvPr/>
        </p:nvSpPr>
        <p:spPr>
          <a:xfrm>
            <a:off x="982663" y="1805393"/>
            <a:ext cx="4655201" cy="3795323"/>
          </a:xfrm>
          <a:prstGeom prst="round2Diag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11C99698-8B48-E8BA-1DB3-69E074DAA210}"/>
              </a:ext>
            </a:extLst>
          </p:cNvPr>
          <p:cNvSpPr/>
          <p:nvPr/>
        </p:nvSpPr>
        <p:spPr>
          <a:xfrm>
            <a:off x="1440172" y="2114365"/>
            <a:ext cx="3487278" cy="280076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>
                <a:latin typeface="宋体" panose="02010600030101010101" pitchFamily="2" charset="-122"/>
              </a:rPr>
              <a:t>我多么渴望看看这世上的一切，如果说我凭我的触觉能得到如此大的乐趣，那么能让我亲眼目赌一下该有多好。奇怪的是明眼人对这一切却如此淡漠！那点缀世界的五彩缤纷和千姿百态在他们看来是那么的平庸。也许人就是这样，有了的东西不知道欣赏，没有的东西又一味追求。在明眼人的世上，视力这种天赋不过增添一点方便罢了，并没有赋予他们的生活更多的意义。</a:t>
            </a:r>
          </a:p>
          <a:p>
            <a:r>
              <a:rPr lang="en-US" altLang="zh-CN" sz="1600">
                <a:latin typeface="宋体" panose="02010600030101010101" pitchFamily="2" charset="-122"/>
              </a:rPr>
              <a:t>？你又会让你的眼睛停留在何处？ </a:t>
            </a:r>
          </a:p>
        </p:txBody>
      </p:sp>
      <p:sp>
        <p:nvSpPr>
          <p:cNvPr id="92" name="矩形: 对角圆角 91">
            <a:extLst>
              <a:ext uri="{FF2B5EF4-FFF2-40B4-BE49-F238E27FC236}">
                <a16:creationId xmlns:a16="http://schemas.microsoft.com/office/drawing/2014/main" id="{0CF7D789-2260-1BF1-11B4-92E43FF192F1}"/>
              </a:ext>
            </a:extLst>
          </p:cNvPr>
          <p:cNvSpPr/>
          <p:nvPr/>
        </p:nvSpPr>
        <p:spPr>
          <a:xfrm>
            <a:off x="6095373" y="1693556"/>
            <a:ext cx="4655201" cy="37953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392BC86A-E319-B695-4F32-97A51766B454}"/>
              </a:ext>
            </a:extLst>
          </p:cNvPr>
          <p:cNvSpPr/>
          <p:nvPr/>
        </p:nvSpPr>
        <p:spPr>
          <a:xfrm>
            <a:off x="6799919" y="2109150"/>
            <a:ext cx="3271894" cy="224676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latin typeface="宋体" panose="02010600030101010101" pitchFamily="2" charset="-122"/>
              </a:rPr>
              <a:t>请你思考一下这个问题：假如你只有三天的光明，你将如何使用你的眼睛？想到三天以后，太阳再也不会在你的眼前升起，你又将如何度过那宝贵的三日？你又会让你的眼睛停留在何处</a:t>
            </a:r>
            <a:r>
              <a:rPr lang="en-US" altLang="zh-CN" sz="1600">
                <a:latin typeface="宋体" panose="02010600030101010101" pitchFamily="2" charset="-122"/>
              </a:rPr>
              <a:t>？ 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BFB5F75-2A82-E7E8-8F0C-BCD5DC8F0FF1}"/>
              </a:ext>
            </a:extLst>
          </p:cNvPr>
          <p:cNvSpPr txBox="1"/>
          <p:nvPr/>
        </p:nvSpPr>
        <p:spPr>
          <a:xfrm>
            <a:off x="282214" y="695211"/>
            <a:ext cx="2484767" cy="5847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眼睛的故事</a:t>
            </a:r>
          </a:p>
        </p:txBody>
      </p:sp>
    </p:spTree>
    <p:extLst>
      <p:ext uri="{BB962C8B-B14F-4D97-AF65-F5344CB8AC3E}">
        <p14:creationId xmlns:p14="http://schemas.microsoft.com/office/powerpoint/2010/main" val="1330853847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2AFC33C3-37F7-4BED-F8C0-70EC0E7BF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969668" y="633025"/>
            <a:ext cx="12141985" cy="60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" descr="查看源图像">
            <a:extLst>
              <a:ext uri="{FF2B5EF4-FFF2-40B4-BE49-F238E27FC236}">
                <a16:creationId xmlns:a16="http://schemas.microsoft.com/office/drawing/2014/main" id="{85D830AC-DE89-F050-DB6F-D4DBF22A77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522012" y="37408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矩形: 对角圆角 20">
            <a:extLst>
              <a:ext uri="{FF2B5EF4-FFF2-40B4-BE49-F238E27FC236}">
                <a16:creationId xmlns:a16="http://schemas.microsoft.com/office/drawing/2014/main" id="{1059CB50-4409-87C9-31F1-4E7438B722CB}"/>
              </a:ext>
            </a:extLst>
          </p:cNvPr>
          <p:cNvSpPr/>
          <p:nvPr/>
        </p:nvSpPr>
        <p:spPr>
          <a:xfrm>
            <a:off x="15277784" y="1927313"/>
            <a:ext cx="4655201" cy="3795323"/>
          </a:xfrm>
          <a:prstGeom prst="round2Diag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11C99698-8B48-E8BA-1DB3-69E074DAA210}"/>
              </a:ext>
            </a:extLst>
          </p:cNvPr>
          <p:cNvSpPr/>
          <p:nvPr/>
        </p:nvSpPr>
        <p:spPr>
          <a:xfrm>
            <a:off x="15735292" y="2236285"/>
            <a:ext cx="3487278" cy="280076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altLang="zh-CN" sz="1600">
                <a:latin typeface="宋体" panose="02010600030101010101" pitchFamily="2" charset="-122"/>
              </a:rPr>
              <a:t>我多么渴望看看这世上的一切，如果说我凭我的触觉能得到如此大的乐趣，那么能让我亲眼目赌一下该有多好。奇怪的是明眼人对这一切却如此淡漠！那点缀世界的五彩缤纷和千姿百态在他们看来是那么的平庸。也许人就是这样，有了的东西不知道欣赏，没有的东西又一味追求。在明眼人的世上，视力这种天赋不过增添一点方便罢了，并没有赋予他们的生活更多的意义。</a:t>
            </a:r>
          </a:p>
          <a:p>
            <a:r>
              <a:rPr lang="en-US" altLang="zh-CN" sz="1600">
                <a:latin typeface="宋体" panose="02010600030101010101" pitchFamily="2" charset="-122"/>
              </a:rPr>
              <a:t>？你又会让你的眼睛停留在何处？ </a:t>
            </a:r>
          </a:p>
        </p:txBody>
      </p:sp>
      <p:sp>
        <p:nvSpPr>
          <p:cNvPr id="92" name="矩形: 对角圆角 91">
            <a:extLst>
              <a:ext uri="{FF2B5EF4-FFF2-40B4-BE49-F238E27FC236}">
                <a16:creationId xmlns:a16="http://schemas.microsoft.com/office/drawing/2014/main" id="{0CF7D789-2260-1BF1-11B4-92E43FF192F1}"/>
              </a:ext>
            </a:extLst>
          </p:cNvPr>
          <p:cNvSpPr/>
          <p:nvPr/>
        </p:nvSpPr>
        <p:spPr>
          <a:xfrm>
            <a:off x="20390493" y="1815476"/>
            <a:ext cx="4655201" cy="37953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392BC86A-E319-B695-4F32-97A51766B454}"/>
              </a:ext>
            </a:extLst>
          </p:cNvPr>
          <p:cNvSpPr/>
          <p:nvPr/>
        </p:nvSpPr>
        <p:spPr>
          <a:xfrm>
            <a:off x="21095040" y="2231070"/>
            <a:ext cx="3271894" cy="224676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en-US" altLang="zh-CN" sz="2000">
                <a:latin typeface="宋体" panose="02010600030101010101" pitchFamily="2" charset="-122"/>
              </a:rPr>
              <a:t>请你思考一下这个问题：假如你只有三天的光明，你将如何使用你的眼睛？想到三天以后，太阳再也不会在你的眼前升起，你又将如何度过那宝贵的三日？你又会让你的眼睛停留在何处</a:t>
            </a:r>
            <a:r>
              <a:rPr lang="en-US" altLang="zh-CN" sz="1600">
                <a:latin typeface="宋体" panose="02010600030101010101" pitchFamily="2" charset="-122"/>
              </a:rPr>
              <a:t>？ 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BFB5F75-2A82-E7E8-8F0C-BCD5DC8F0FF1}"/>
              </a:ext>
            </a:extLst>
          </p:cNvPr>
          <p:cNvSpPr txBox="1"/>
          <p:nvPr/>
        </p:nvSpPr>
        <p:spPr>
          <a:xfrm>
            <a:off x="14577333" y="817131"/>
            <a:ext cx="2484767" cy="5847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</a:rPr>
              <a:t>眼睛的故事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41DC563-9F3F-9470-E3C4-7B0EC6D9EDF2}"/>
              </a:ext>
            </a:extLst>
          </p:cNvPr>
          <p:cNvSpPr/>
          <p:nvPr/>
        </p:nvSpPr>
        <p:spPr>
          <a:xfrm>
            <a:off x="1450984" y="922898"/>
            <a:ext cx="9509329" cy="4984259"/>
          </a:xfrm>
          <a:prstGeom prst="roundRect">
            <a:avLst>
              <a:gd name="adj" fmla="val 5659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9" name="Picture 10">
            <a:extLst>
              <a:ext uri="{FF2B5EF4-FFF2-40B4-BE49-F238E27FC236}">
                <a16:creationId xmlns:a16="http://schemas.microsoft.com/office/drawing/2014/main" id="{AD44E3FB-A8C4-5261-B4AD-36A39057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0752" y="1401906"/>
            <a:ext cx="4545536" cy="3693247"/>
          </a:xfrm>
          <a:prstGeom prst="rect">
            <a:avLst/>
          </a:prstGeom>
          <a:noFill/>
          <a:ln w="9525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文本框 4099">
            <a:extLst>
              <a:ext uri="{FF2B5EF4-FFF2-40B4-BE49-F238E27FC236}">
                <a16:creationId xmlns:a16="http://schemas.microsoft.com/office/drawing/2014/main" id="{C364C3E8-2D9F-1356-D76C-117BF7865F13}"/>
              </a:ext>
            </a:extLst>
          </p:cNvPr>
          <p:cNvSpPr/>
          <p:nvPr/>
        </p:nvSpPr>
        <p:spPr>
          <a:xfrm>
            <a:off x="2948016" y="1997659"/>
            <a:ext cx="915988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角膜</a:t>
            </a:r>
          </a:p>
        </p:txBody>
      </p:sp>
      <p:sp>
        <p:nvSpPr>
          <p:cNvPr id="110" name="文本框 4100">
            <a:extLst>
              <a:ext uri="{FF2B5EF4-FFF2-40B4-BE49-F238E27FC236}">
                <a16:creationId xmlns:a16="http://schemas.microsoft.com/office/drawing/2014/main" id="{48CE7DD1-1D41-CB63-CDA8-05C6684A23CE}"/>
              </a:ext>
            </a:extLst>
          </p:cNvPr>
          <p:cNvSpPr/>
          <p:nvPr/>
        </p:nvSpPr>
        <p:spPr>
          <a:xfrm>
            <a:off x="2584809" y="2733691"/>
            <a:ext cx="1109663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</a:t>
            </a:r>
          </a:p>
        </p:txBody>
      </p:sp>
      <p:sp>
        <p:nvSpPr>
          <p:cNvPr id="111" name="文本框 4101">
            <a:extLst>
              <a:ext uri="{FF2B5EF4-FFF2-40B4-BE49-F238E27FC236}">
                <a16:creationId xmlns:a16="http://schemas.microsoft.com/office/drawing/2014/main" id="{03CF3DBA-9B87-9479-BB4F-6393D124C092}"/>
              </a:ext>
            </a:extLst>
          </p:cNvPr>
          <p:cNvSpPr/>
          <p:nvPr/>
        </p:nvSpPr>
        <p:spPr>
          <a:xfrm>
            <a:off x="2742533" y="4255670"/>
            <a:ext cx="77086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瞳孔</a:t>
            </a:r>
          </a:p>
        </p:txBody>
      </p:sp>
      <p:sp>
        <p:nvSpPr>
          <p:cNvPr id="112" name="文本框 4102">
            <a:extLst>
              <a:ext uri="{FF2B5EF4-FFF2-40B4-BE49-F238E27FC236}">
                <a16:creationId xmlns:a16="http://schemas.microsoft.com/office/drawing/2014/main" id="{82B7CCCC-CCAD-54CF-A4C4-3A0AA7E4909D}"/>
              </a:ext>
            </a:extLst>
          </p:cNvPr>
          <p:cNvSpPr/>
          <p:nvPr/>
        </p:nvSpPr>
        <p:spPr>
          <a:xfrm>
            <a:off x="8938777" y="3192433"/>
            <a:ext cx="156926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视网膜</a:t>
            </a:r>
          </a:p>
        </p:txBody>
      </p:sp>
      <p:sp>
        <p:nvSpPr>
          <p:cNvPr id="113" name="文本框 4103">
            <a:extLst>
              <a:ext uri="{FF2B5EF4-FFF2-40B4-BE49-F238E27FC236}">
                <a16:creationId xmlns:a16="http://schemas.microsoft.com/office/drawing/2014/main" id="{58765AE9-772E-2C02-61E1-6BB955296D0A}"/>
              </a:ext>
            </a:extLst>
          </p:cNvPr>
          <p:cNvSpPr/>
          <p:nvPr/>
        </p:nvSpPr>
        <p:spPr>
          <a:xfrm>
            <a:off x="9274989" y="1567120"/>
            <a:ext cx="179705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玻璃体</a:t>
            </a:r>
          </a:p>
        </p:txBody>
      </p:sp>
      <p:cxnSp>
        <p:nvCxnSpPr>
          <p:cNvPr id="115" name="直接连接符 4105">
            <a:extLst>
              <a:ext uri="{FF2B5EF4-FFF2-40B4-BE49-F238E27FC236}">
                <a16:creationId xmlns:a16="http://schemas.microsoft.com/office/drawing/2014/main" id="{09D825CC-AEC2-0A1E-BCED-40F46F5407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18634" y="2273343"/>
            <a:ext cx="1109663" cy="609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直接连接符 4106">
            <a:extLst>
              <a:ext uri="{FF2B5EF4-FFF2-40B4-BE49-F238E27FC236}">
                <a16:creationId xmlns:a16="http://schemas.microsoft.com/office/drawing/2014/main" id="{66C08693-0E33-B75F-B7AB-4BDA71AF52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2623" y="3046806"/>
            <a:ext cx="1484312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直接连接符 4107">
            <a:extLst>
              <a:ext uri="{FF2B5EF4-FFF2-40B4-BE49-F238E27FC236}">
                <a16:creationId xmlns:a16="http://schemas.microsoft.com/office/drawing/2014/main" id="{AD24C413-D9B5-49A4-17AE-BF6AC1BFEA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52271" y="3469343"/>
            <a:ext cx="1328736" cy="708634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" name="直接连接符 4108">
            <a:extLst>
              <a:ext uri="{FF2B5EF4-FFF2-40B4-BE49-F238E27FC236}">
                <a16:creationId xmlns:a16="http://schemas.microsoft.com/office/drawing/2014/main" id="{B1DE2577-CCC6-B3CB-0387-9E707F486E4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421185" y="2003469"/>
            <a:ext cx="1328738" cy="747712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" name="直接连接符 4109">
            <a:extLst>
              <a:ext uri="{FF2B5EF4-FFF2-40B4-BE49-F238E27FC236}">
                <a16:creationId xmlns:a16="http://schemas.microsoft.com/office/drawing/2014/main" id="{19DF255B-FB74-1922-8FD5-DD66637A0DC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999622" y="3395918"/>
            <a:ext cx="939155" cy="2711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02979678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12" grpId="0"/>
      <p:bldP spid="1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对象 4098">
            <a:extLst>
              <a:ext uri="{FF2B5EF4-FFF2-40B4-BE49-F238E27FC236}">
                <a16:creationId xmlns:a16="http://schemas.microsoft.com/office/drawing/2014/main" id="{08039F1A-ECCA-87BC-2767-1B0227E6B6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320932"/>
              </p:ext>
            </p:extLst>
          </p:nvPr>
        </p:nvGraphicFramePr>
        <p:xfrm>
          <a:off x="20100624" y="1818822"/>
          <a:ext cx="4973637" cy="44577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4" imgW="4847619" imgH="4458322" progId="PBrush">
                  <p:embed/>
                </p:oleObj>
              </mc:Choice>
              <mc:Fallback>
                <p:oleObj r:id="rId4" imgW="4847619" imgH="4458322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0100624" y="1818822"/>
                        <a:ext cx="4973637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文本框 4099">
            <a:extLst>
              <a:ext uri="{FF2B5EF4-FFF2-40B4-BE49-F238E27FC236}">
                <a16:creationId xmlns:a16="http://schemas.microsoft.com/office/drawing/2014/main" id="{C364C3E8-2D9F-1356-D76C-117BF7865F13}"/>
              </a:ext>
            </a:extLst>
          </p:cNvPr>
          <p:cNvSpPr/>
          <p:nvPr/>
        </p:nvSpPr>
        <p:spPr>
          <a:xfrm>
            <a:off x="18559162" y="1896609"/>
            <a:ext cx="125095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角膜</a:t>
            </a:r>
          </a:p>
        </p:txBody>
      </p:sp>
      <p:sp>
        <p:nvSpPr>
          <p:cNvPr id="110" name="文本框 4100">
            <a:extLst>
              <a:ext uri="{FF2B5EF4-FFF2-40B4-BE49-F238E27FC236}">
                <a16:creationId xmlns:a16="http://schemas.microsoft.com/office/drawing/2014/main" id="{48CE7DD1-1D41-CB63-CDA8-05C6684A23CE}"/>
              </a:ext>
            </a:extLst>
          </p:cNvPr>
          <p:cNvSpPr/>
          <p:nvPr/>
        </p:nvSpPr>
        <p:spPr>
          <a:xfrm>
            <a:off x="17911462" y="2917372"/>
            <a:ext cx="203200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</a:t>
            </a:r>
          </a:p>
        </p:txBody>
      </p:sp>
      <p:sp>
        <p:nvSpPr>
          <p:cNvPr id="111" name="文本框 4101">
            <a:extLst>
              <a:ext uri="{FF2B5EF4-FFF2-40B4-BE49-F238E27FC236}">
                <a16:creationId xmlns:a16="http://schemas.microsoft.com/office/drawing/2014/main" id="{03CF3DBA-9B87-9479-BB4F-6393D124C092}"/>
              </a:ext>
            </a:extLst>
          </p:cNvPr>
          <p:cNvSpPr/>
          <p:nvPr/>
        </p:nvSpPr>
        <p:spPr>
          <a:xfrm>
            <a:off x="18055924" y="3841297"/>
            <a:ext cx="1328737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瞳孔</a:t>
            </a:r>
          </a:p>
        </p:txBody>
      </p:sp>
      <p:sp>
        <p:nvSpPr>
          <p:cNvPr id="112" name="文本框 4102">
            <a:extLst>
              <a:ext uri="{FF2B5EF4-FFF2-40B4-BE49-F238E27FC236}">
                <a16:creationId xmlns:a16="http://schemas.microsoft.com/office/drawing/2014/main" id="{82B7CCCC-CCAD-54CF-A4C4-3A0AA7E4909D}"/>
              </a:ext>
            </a:extLst>
          </p:cNvPr>
          <p:cNvSpPr/>
          <p:nvPr/>
        </p:nvSpPr>
        <p:spPr>
          <a:xfrm>
            <a:off x="24867887" y="3419022"/>
            <a:ext cx="1798638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视网膜</a:t>
            </a:r>
          </a:p>
        </p:txBody>
      </p:sp>
      <p:sp>
        <p:nvSpPr>
          <p:cNvPr id="113" name="文本框 4103">
            <a:extLst>
              <a:ext uri="{FF2B5EF4-FFF2-40B4-BE49-F238E27FC236}">
                <a16:creationId xmlns:a16="http://schemas.microsoft.com/office/drawing/2014/main" id="{58765AE9-772E-2C02-61E1-6BB955296D0A}"/>
              </a:ext>
            </a:extLst>
          </p:cNvPr>
          <p:cNvSpPr/>
          <p:nvPr/>
        </p:nvSpPr>
        <p:spPr>
          <a:xfrm>
            <a:off x="24634524" y="1971222"/>
            <a:ext cx="179705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玻璃体</a:t>
            </a:r>
          </a:p>
        </p:txBody>
      </p:sp>
      <p:cxnSp>
        <p:nvCxnSpPr>
          <p:cNvPr id="115" name="直接连接符 4105">
            <a:extLst>
              <a:ext uri="{FF2B5EF4-FFF2-40B4-BE49-F238E27FC236}">
                <a16:creationId xmlns:a16="http://schemas.microsoft.com/office/drawing/2014/main" id="{09D825CC-AEC2-0A1E-BCED-40F46F5407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495787" y="2617334"/>
            <a:ext cx="1109663" cy="609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直接连接符 4106">
            <a:extLst>
              <a:ext uri="{FF2B5EF4-FFF2-40B4-BE49-F238E27FC236}">
                <a16:creationId xmlns:a16="http://schemas.microsoft.com/office/drawing/2014/main" id="{66C08693-0E33-B75F-B7AB-4BDA71AF52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475149" y="3419022"/>
            <a:ext cx="1484312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直接连接符 4107">
            <a:extLst>
              <a:ext uri="{FF2B5EF4-FFF2-40B4-BE49-F238E27FC236}">
                <a16:creationId xmlns:a16="http://schemas.microsoft.com/office/drawing/2014/main" id="{AD24C413-D9B5-49A4-17AE-BF6AC1BFEA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279887" y="4201659"/>
            <a:ext cx="140652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" name="直接连接符 4108">
            <a:extLst>
              <a:ext uri="{FF2B5EF4-FFF2-40B4-BE49-F238E27FC236}">
                <a16:creationId xmlns:a16="http://schemas.microsoft.com/office/drawing/2014/main" id="{B1DE2577-CCC6-B3CB-0387-9E707F486E4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3305787" y="2352222"/>
            <a:ext cx="1328738" cy="74771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" name="直接连接符 4109">
            <a:extLst>
              <a:ext uri="{FF2B5EF4-FFF2-40B4-BE49-F238E27FC236}">
                <a16:creationId xmlns:a16="http://schemas.microsoft.com/office/drawing/2014/main" id="{19DF255B-FB74-1922-8FD5-DD66637A0DC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4242412" y="3800022"/>
            <a:ext cx="54768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2" name="Rectangle 23">
            <a:hlinkClick action="ppaction://noaction"/>
            <a:extLst>
              <a:ext uri="{FF2B5EF4-FFF2-40B4-BE49-F238E27FC236}">
                <a16:creationId xmlns:a16="http://schemas.microsoft.com/office/drawing/2014/main" id="{B64CCF9A-8444-6DE9-8C2B-03B36D091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28302"/>
            <a:ext cx="1947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重要结构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75" name="Text Box 5">
            <a:extLst>
              <a:ext uri="{FF2B5EF4-FFF2-40B4-BE49-F238E27FC236}">
                <a16:creationId xmlns:a16="http://schemas.microsoft.com/office/drawing/2014/main" id="{C280CCB8-FAB8-53C0-544F-4D8792ED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37" y="634169"/>
            <a:ext cx="28490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一、眼睛视物原理</a:t>
            </a:r>
          </a:p>
        </p:txBody>
      </p:sp>
      <p:sp>
        <p:nvSpPr>
          <p:cNvPr id="76" name="Rectangle 23">
            <a:extLst>
              <a:ext uri="{FF2B5EF4-FFF2-40B4-BE49-F238E27FC236}">
                <a16:creationId xmlns:a16="http://schemas.microsoft.com/office/drawing/2014/main" id="{20A4B249-AFA0-1239-4009-854225402E52}"/>
              </a:ext>
            </a:extLst>
          </p:cNvPr>
          <p:cNvSpPr/>
          <p:nvPr/>
        </p:nvSpPr>
        <p:spPr>
          <a:xfrm>
            <a:off x="886653" y="4998382"/>
            <a:ext cx="242570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20000"/>
              </a:spcBef>
            </a:pP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2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、</a:t>
            </a: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【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原理</a:t>
            </a: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】</a:t>
            </a:r>
            <a:endParaRPr lang="en-US" altLang="zh-CN" sz="20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 Box 24">
            <a:hlinkClick action="ppaction://noaction"/>
            <a:extLst>
              <a:ext uri="{FF2B5EF4-FFF2-40B4-BE49-F238E27FC236}">
                <a16:creationId xmlns:a16="http://schemas.microsoft.com/office/drawing/2014/main" id="{69E8268A-C477-9D5C-8493-3CBD358B9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903" y="4988824"/>
            <a:ext cx="60886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</a:t>
            </a:r>
            <a:r>
              <a:rPr lang="en-US" altLang="zh-CN" sz="2000" b="1" i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u&gt;2f  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时，物体在视网膜上成倒立缩小实像。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FD635ED-CC51-5A44-0469-74FD59A433C7}"/>
              </a:ext>
            </a:extLst>
          </p:cNvPr>
          <p:cNvSpPr/>
          <p:nvPr/>
        </p:nvSpPr>
        <p:spPr>
          <a:xfrm>
            <a:off x="2248070" y="1785758"/>
            <a:ext cx="2752703" cy="2885900"/>
          </a:xfrm>
          <a:prstGeom prst="roundRect">
            <a:avLst>
              <a:gd name="adj" fmla="val 10340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Rectangle 83">
            <a:extLst>
              <a:ext uri="{FF2B5EF4-FFF2-40B4-BE49-F238E27FC236}">
                <a16:creationId xmlns:a16="http://schemas.microsoft.com/office/drawing/2014/main" id="{15BB0651-D77C-696C-CA5A-7BA96CB64721}"/>
              </a:ext>
            </a:extLst>
          </p:cNvPr>
          <p:cNvSpPr/>
          <p:nvPr/>
        </p:nvSpPr>
        <p:spPr>
          <a:xfrm>
            <a:off x="2675861" y="1918025"/>
            <a:ext cx="1953331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20000"/>
              </a:spcBef>
            </a:pPr>
            <a:r>
              <a:rPr lang="zh-CN" altLang="en-US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（</a:t>
            </a: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1</a:t>
            </a:r>
            <a:r>
              <a:rPr lang="zh-CN" altLang="en-US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）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Text Box 87">
            <a:extLst>
              <a:ext uri="{FF2B5EF4-FFF2-40B4-BE49-F238E27FC236}">
                <a16:creationId xmlns:a16="http://schemas.microsoft.com/office/drawing/2014/main" id="{4327AFC0-427B-762B-05E5-B211C9CDB898}"/>
              </a:ext>
            </a:extLst>
          </p:cNvPr>
          <p:cNvSpPr/>
          <p:nvPr/>
        </p:nvSpPr>
        <p:spPr>
          <a:xfrm>
            <a:off x="2709672" y="2725157"/>
            <a:ext cx="1943433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相当于凸透镜</a:t>
            </a:r>
            <a:endParaRPr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 Box 87">
            <a:extLst>
              <a:ext uri="{FF2B5EF4-FFF2-40B4-BE49-F238E27FC236}">
                <a16:creationId xmlns:a16="http://schemas.microsoft.com/office/drawing/2014/main" id="{08E821D7-ABCF-CF27-1F2E-4BE7A8FDEEFB}"/>
              </a:ext>
            </a:extLst>
          </p:cNvPr>
          <p:cNvSpPr/>
          <p:nvPr/>
        </p:nvSpPr>
        <p:spPr>
          <a:xfrm>
            <a:off x="2709672" y="3226807"/>
            <a:ext cx="1943432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焦距一般</a:t>
            </a: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5cm</a:t>
            </a:r>
            <a:endParaRPr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Text Box 87">
            <a:extLst>
              <a:ext uri="{FF2B5EF4-FFF2-40B4-BE49-F238E27FC236}">
                <a16:creationId xmlns:a16="http://schemas.microsoft.com/office/drawing/2014/main" id="{93C6381A-F929-8CCF-0C48-AF5455D1D8AB}"/>
              </a:ext>
            </a:extLst>
          </p:cNvPr>
          <p:cNvSpPr/>
          <p:nvPr/>
        </p:nvSpPr>
        <p:spPr>
          <a:xfrm>
            <a:off x="2709672" y="3725282"/>
            <a:ext cx="1943432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具有成像作用</a:t>
            </a:r>
            <a:endParaRPr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66C057AC-6C47-8E5B-C719-511025EE35D6}"/>
              </a:ext>
            </a:extLst>
          </p:cNvPr>
          <p:cNvSpPr/>
          <p:nvPr/>
        </p:nvSpPr>
        <p:spPr>
          <a:xfrm>
            <a:off x="6767001" y="1759175"/>
            <a:ext cx="2662149" cy="2967467"/>
          </a:xfrm>
          <a:prstGeom prst="roundRect">
            <a:avLst>
              <a:gd name="adj" fmla="val 1073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Rectangle 83">
            <a:extLst>
              <a:ext uri="{FF2B5EF4-FFF2-40B4-BE49-F238E27FC236}">
                <a16:creationId xmlns:a16="http://schemas.microsoft.com/office/drawing/2014/main" id="{69A04551-45D8-0DFE-1D59-CACC5AB17CE3}"/>
              </a:ext>
            </a:extLst>
          </p:cNvPr>
          <p:cNvSpPr/>
          <p:nvPr/>
        </p:nvSpPr>
        <p:spPr>
          <a:xfrm>
            <a:off x="7181182" y="1903165"/>
            <a:ext cx="202784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20000"/>
              </a:spcBef>
            </a:pPr>
            <a:r>
              <a:rPr lang="zh-CN" altLang="en-US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（</a:t>
            </a: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2</a:t>
            </a:r>
            <a:r>
              <a:rPr lang="zh-CN" altLang="en-US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）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视网膜</a:t>
            </a:r>
            <a:endParaRPr lang="en-US" altLang="zh-CN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Text Box 87">
            <a:extLst>
              <a:ext uri="{FF2B5EF4-FFF2-40B4-BE49-F238E27FC236}">
                <a16:creationId xmlns:a16="http://schemas.microsoft.com/office/drawing/2014/main" id="{F6E22785-F5BF-08FC-9796-1C56BDBD2210}"/>
              </a:ext>
            </a:extLst>
          </p:cNvPr>
          <p:cNvSpPr/>
          <p:nvPr/>
        </p:nvSpPr>
        <p:spPr>
          <a:xfrm>
            <a:off x="7324208" y="3307845"/>
            <a:ext cx="2017567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相当于光屏</a:t>
            </a:r>
            <a:endParaRPr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 Box 87">
            <a:extLst>
              <a:ext uri="{FF2B5EF4-FFF2-40B4-BE49-F238E27FC236}">
                <a16:creationId xmlns:a16="http://schemas.microsoft.com/office/drawing/2014/main" id="{51A2A4B4-C27C-E9DF-4A3C-F4AADE004ADB}"/>
              </a:ext>
            </a:extLst>
          </p:cNvPr>
          <p:cNvSpPr/>
          <p:nvPr/>
        </p:nvSpPr>
        <p:spPr>
          <a:xfrm>
            <a:off x="7324208" y="2774445"/>
            <a:ext cx="2017567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布满感光细胞</a:t>
            </a:r>
            <a:endParaRPr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 Box 87">
            <a:extLst>
              <a:ext uri="{FF2B5EF4-FFF2-40B4-BE49-F238E27FC236}">
                <a16:creationId xmlns:a16="http://schemas.microsoft.com/office/drawing/2014/main" id="{58F45149-AEB8-28BF-3741-4ED9EF2A44BA}"/>
              </a:ext>
            </a:extLst>
          </p:cNvPr>
          <p:cNvSpPr/>
          <p:nvPr/>
        </p:nvSpPr>
        <p:spPr>
          <a:xfrm>
            <a:off x="7324208" y="3841245"/>
            <a:ext cx="2017567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视觉暂留功能</a:t>
            </a:r>
            <a:endParaRPr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0833464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12" grpId="0"/>
      <p:bldP spid="1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8" name="对象 4098">
            <a:extLst>
              <a:ext uri="{FF2B5EF4-FFF2-40B4-BE49-F238E27FC236}">
                <a16:creationId xmlns:a16="http://schemas.microsoft.com/office/drawing/2014/main" id="{08039F1A-ECCA-87BC-2767-1B0227E6B6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422202"/>
              </p:ext>
            </p:extLst>
          </p:nvPr>
        </p:nvGraphicFramePr>
        <p:xfrm>
          <a:off x="24164951" y="15480100"/>
          <a:ext cx="4973637" cy="44577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4" imgW="4847619" imgH="4458322" progId="PBrush">
                  <p:embed/>
                </p:oleObj>
              </mc:Choice>
              <mc:Fallback>
                <p:oleObj r:id="rId4" imgW="4847619" imgH="4458322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4164951" y="15480100"/>
                        <a:ext cx="4973637" cy="445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文本框 4099">
            <a:extLst>
              <a:ext uri="{FF2B5EF4-FFF2-40B4-BE49-F238E27FC236}">
                <a16:creationId xmlns:a16="http://schemas.microsoft.com/office/drawing/2014/main" id="{C364C3E8-2D9F-1356-D76C-117BF7865F13}"/>
              </a:ext>
            </a:extLst>
          </p:cNvPr>
          <p:cNvSpPr/>
          <p:nvPr/>
        </p:nvSpPr>
        <p:spPr>
          <a:xfrm>
            <a:off x="22623489" y="15557888"/>
            <a:ext cx="125095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角膜</a:t>
            </a:r>
          </a:p>
        </p:txBody>
      </p:sp>
      <p:sp>
        <p:nvSpPr>
          <p:cNvPr id="110" name="文本框 4100">
            <a:extLst>
              <a:ext uri="{FF2B5EF4-FFF2-40B4-BE49-F238E27FC236}">
                <a16:creationId xmlns:a16="http://schemas.microsoft.com/office/drawing/2014/main" id="{48CE7DD1-1D41-CB63-CDA8-05C6684A23CE}"/>
              </a:ext>
            </a:extLst>
          </p:cNvPr>
          <p:cNvSpPr/>
          <p:nvPr/>
        </p:nvSpPr>
        <p:spPr>
          <a:xfrm>
            <a:off x="21975789" y="16578650"/>
            <a:ext cx="203200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</a:t>
            </a:r>
          </a:p>
        </p:txBody>
      </p:sp>
      <p:sp>
        <p:nvSpPr>
          <p:cNvPr id="111" name="文本框 4101">
            <a:extLst>
              <a:ext uri="{FF2B5EF4-FFF2-40B4-BE49-F238E27FC236}">
                <a16:creationId xmlns:a16="http://schemas.microsoft.com/office/drawing/2014/main" id="{03CF3DBA-9B87-9479-BB4F-6393D124C092}"/>
              </a:ext>
            </a:extLst>
          </p:cNvPr>
          <p:cNvSpPr/>
          <p:nvPr/>
        </p:nvSpPr>
        <p:spPr>
          <a:xfrm>
            <a:off x="22120251" y="17502575"/>
            <a:ext cx="1328737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瞳孔</a:t>
            </a:r>
          </a:p>
        </p:txBody>
      </p:sp>
      <p:sp>
        <p:nvSpPr>
          <p:cNvPr id="112" name="文本框 4102">
            <a:extLst>
              <a:ext uri="{FF2B5EF4-FFF2-40B4-BE49-F238E27FC236}">
                <a16:creationId xmlns:a16="http://schemas.microsoft.com/office/drawing/2014/main" id="{82B7CCCC-CCAD-54CF-A4C4-3A0AA7E4909D}"/>
              </a:ext>
            </a:extLst>
          </p:cNvPr>
          <p:cNvSpPr/>
          <p:nvPr/>
        </p:nvSpPr>
        <p:spPr>
          <a:xfrm>
            <a:off x="28932215" y="17080300"/>
            <a:ext cx="1798638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视网膜</a:t>
            </a:r>
          </a:p>
        </p:txBody>
      </p:sp>
      <p:sp>
        <p:nvSpPr>
          <p:cNvPr id="113" name="文本框 4103">
            <a:extLst>
              <a:ext uri="{FF2B5EF4-FFF2-40B4-BE49-F238E27FC236}">
                <a16:creationId xmlns:a16="http://schemas.microsoft.com/office/drawing/2014/main" id="{58765AE9-772E-2C02-61E1-6BB955296D0A}"/>
              </a:ext>
            </a:extLst>
          </p:cNvPr>
          <p:cNvSpPr/>
          <p:nvPr/>
        </p:nvSpPr>
        <p:spPr>
          <a:xfrm>
            <a:off x="28698853" y="15632500"/>
            <a:ext cx="1797050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玻璃体</a:t>
            </a:r>
          </a:p>
        </p:txBody>
      </p:sp>
      <p:cxnSp>
        <p:nvCxnSpPr>
          <p:cNvPr id="115" name="直接连接符 4105">
            <a:extLst>
              <a:ext uri="{FF2B5EF4-FFF2-40B4-BE49-F238E27FC236}">
                <a16:creationId xmlns:a16="http://schemas.microsoft.com/office/drawing/2014/main" id="{09D825CC-AEC2-0A1E-BCED-40F46F5407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60114" y="16278613"/>
            <a:ext cx="1109663" cy="609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直接连接符 4106">
            <a:extLst>
              <a:ext uri="{FF2B5EF4-FFF2-40B4-BE49-F238E27FC236}">
                <a16:creationId xmlns:a16="http://schemas.microsoft.com/office/drawing/2014/main" id="{66C08693-0E33-B75F-B7AB-4BDA71AF52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539476" y="17080300"/>
            <a:ext cx="1484312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直接连接符 4107">
            <a:extLst>
              <a:ext uri="{FF2B5EF4-FFF2-40B4-BE49-F238E27FC236}">
                <a16:creationId xmlns:a16="http://schemas.microsoft.com/office/drawing/2014/main" id="{AD24C413-D9B5-49A4-17AE-BF6AC1BFEA5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344214" y="17862938"/>
            <a:ext cx="1406525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" name="直接连接符 4108">
            <a:extLst>
              <a:ext uri="{FF2B5EF4-FFF2-40B4-BE49-F238E27FC236}">
                <a16:creationId xmlns:a16="http://schemas.microsoft.com/office/drawing/2014/main" id="{B1DE2577-CCC6-B3CB-0387-9E707F486E4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370115" y="16013500"/>
            <a:ext cx="1328738" cy="74771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" name="直接连接符 4109">
            <a:extLst>
              <a:ext uri="{FF2B5EF4-FFF2-40B4-BE49-F238E27FC236}">
                <a16:creationId xmlns:a16="http://schemas.microsoft.com/office/drawing/2014/main" id="{19DF255B-FB74-1922-8FD5-DD66637A0DC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306740" y="17461300"/>
            <a:ext cx="547688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文本框 12289">
            <a:extLst>
              <a:ext uri="{FF2B5EF4-FFF2-40B4-BE49-F238E27FC236}">
                <a16:creationId xmlns:a16="http://schemas.microsoft.com/office/drawing/2014/main" id="{2D059D00-C4CD-2FE2-7B80-78E4CE673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32" y="720111"/>
            <a:ext cx="5983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二、人眼看清远近物体的原理：</a:t>
            </a:r>
          </a:p>
        </p:txBody>
      </p:sp>
      <p:sp>
        <p:nvSpPr>
          <p:cNvPr id="81" name="文本框 12302">
            <a:extLst>
              <a:ext uri="{FF2B5EF4-FFF2-40B4-BE49-F238E27FC236}">
                <a16:creationId xmlns:a16="http://schemas.microsoft.com/office/drawing/2014/main" id="{F7A5C693-D76C-51D4-6E99-81B8364DC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846" y="1191491"/>
            <a:ext cx="2260308" cy="40011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blurRad="76200" dist="88900" dir="4200000" algn="t" rotWithShape="0">
              <a:schemeClr val="tx1">
                <a:alpha val="2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晶状体的调节作用</a:t>
            </a:r>
          </a:p>
        </p:txBody>
      </p:sp>
      <p:sp>
        <p:nvSpPr>
          <p:cNvPr id="3" name="矩形: 对角圆角 2">
            <a:extLst>
              <a:ext uri="{FF2B5EF4-FFF2-40B4-BE49-F238E27FC236}">
                <a16:creationId xmlns:a16="http://schemas.microsoft.com/office/drawing/2014/main" id="{2DD140A8-A198-51E0-63C8-210DD9315E7E}"/>
              </a:ext>
            </a:extLst>
          </p:cNvPr>
          <p:cNvSpPr/>
          <p:nvPr/>
        </p:nvSpPr>
        <p:spPr>
          <a:xfrm>
            <a:off x="1279575" y="2017635"/>
            <a:ext cx="4326866" cy="3960876"/>
          </a:xfrm>
          <a:prstGeom prst="round2DiagRect">
            <a:avLst>
              <a:gd name="adj1" fmla="val 10578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12292">
            <a:extLst>
              <a:ext uri="{FF2B5EF4-FFF2-40B4-BE49-F238E27FC236}">
                <a16:creationId xmlns:a16="http://schemas.microsoft.com/office/drawing/2014/main" id="{EDF76CE2-E6E4-F248-7AA5-41509D7E32A3}"/>
              </a:ext>
            </a:extLst>
          </p:cNvPr>
          <p:cNvSpPr/>
          <p:nvPr/>
        </p:nvSpPr>
        <p:spPr>
          <a:xfrm>
            <a:off x="1999142" y="4873966"/>
            <a:ext cx="2744979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当眼球看远处的物体时。睫状体比较放松，晶状体变薄，远处来的光线恰好会聚在视网膜上</a:t>
            </a:r>
          </a:p>
        </p:txBody>
      </p:sp>
      <p:sp>
        <p:nvSpPr>
          <p:cNvPr id="83" name="矩形: 对角圆角 82">
            <a:extLst>
              <a:ext uri="{FF2B5EF4-FFF2-40B4-BE49-F238E27FC236}">
                <a16:creationId xmlns:a16="http://schemas.microsoft.com/office/drawing/2014/main" id="{5AE02A16-BF29-CF33-10B2-0EF8DEAD566F}"/>
              </a:ext>
            </a:extLst>
          </p:cNvPr>
          <p:cNvSpPr/>
          <p:nvPr/>
        </p:nvSpPr>
        <p:spPr>
          <a:xfrm>
            <a:off x="6667501" y="2017635"/>
            <a:ext cx="4326866" cy="3960876"/>
          </a:xfrm>
          <a:prstGeom prst="round2DiagRect">
            <a:avLst>
              <a:gd name="adj1" fmla="val 10071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12293">
            <a:extLst>
              <a:ext uri="{FF2B5EF4-FFF2-40B4-BE49-F238E27FC236}">
                <a16:creationId xmlns:a16="http://schemas.microsoft.com/office/drawing/2014/main" id="{40ADB6C7-1239-5C45-C327-D8A061D66735}"/>
              </a:ext>
            </a:extLst>
          </p:cNvPr>
          <p:cNvSpPr/>
          <p:nvPr/>
        </p:nvSpPr>
        <p:spPr>
          <a:xfrm>
            <a:off x="7345346" y="4886292"/>
            <a:ext cx="3131848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当眼球看近处的物体时。睫状体收缩晶状体变厚，近处来的光线恰好会聚在视网膜上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4A83578-357D-3588-54B8-CFE2500588DD}"/>
              </a:ext>
            </a:extLst>
          </p:cNvPr>
          <p:cNvSpPr/>
          <p:nvPr/>
        </p:nvSpPr>
        <p:spPr>
          <a:xfrm>
            <a:off x="1283839" y="2513781"/>
            <a:ext cx="4341609" cy="2203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0" name="对象 12291">
            <a:extLst>
              <a:ext uri="{FF2B5EF4-FFF2-40B4-BE49-F238E27FC236}">
                <a16:creationId xmlns:a16="http://schemas.microsoft.com/office/drawing/2014/main" id="{39778751-3B88-0E22-1B4D-E6AA0A917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900844"/>
              </p:ext>
            </p:extLst>
          </p:nvPr>
        </p:nvGraphicFramePr>
        <p:xfrm>
          <a:off x="2359025" y="2589213"/>
          <a:ext cx="2095500" cy="19780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0" name="BMP 图像" r:id="rId6" imgW="1752480" imgH="1653480" progId="Paint.Picture">
                  <p:embed/>
                </p:oleObj>
              </mc:Choice>
              <mc:Fallback>
                <p:oleObj name="BMP 图像" r:id="rId6" imgW="1752480" imgH="165348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59025" y="2589213"/>
                        <a:ext cx="2095500" cy="197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3" name="直接连接符 12294">
            <a:extLst>
              <a:ext uri="{FF2B5EF4-FFF2-40B4-BE49-F238E27FC236}">
                <a16:creationId xmlns:a16="http://schemas.microsoft.com/office/drawing/2014/main" id="{0D128A4B-D1AB-FA06-B1D8-9C93AAB779E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87431" y="3160989"/>
            <a:ext cx="15240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直接连接符 12295">
            <a:extLst>
              <a:ext uri="{FF2B5EF4-FFF2-40B4-BE49-F238E27FC236}">
                <a16:creationId xmlns:a16="http://schemas.microsoft.com/office/drawing/2014/main" id="{5C199E67-C696-EB0E-7B86-85E63824F24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87431" y="3770589"/>
            <a:ext cx="15240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直接连接符 12296">
            <a:extLst>
              <a:ext uri="{FF2B5EF4-FFF2-40B4-BE49-F238E27FC236}">
                <a16:creationId xmlns:a16="http://schemas.microsoft.com/office/drawing/2014/main" id="{182827C8-F36B-E50B-926A-9C2C2AD453D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911431" y="3521532"/>
            <a:ext cx="1378500" cy="401457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直接连接符 12297">
            <a:extLst>
              <a:ext uri="{FF2B5EF4-FFF2-40B4-BE49-F238E27FC236}">
                <a16:creationId xmlns:a16="http://schemas.microsoft.com/office/drawing/2014/main" id="{F5DB57FE-ABC7-A36A-7291-691C9DD136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11431" y="3160989"/>
            <a:ext cx="1378500" cy="340066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" name="矩形 81">
            <a:extLst>
              <a:ext uri="{FF2B5EF4-FFF2-40B4-BE49-F238E27FC236}">
                <a16:creationId xmlns:a16="http://schemas.microsoft.com/office/drawing/2014/main" id="{898094CC-CCC6-250D-5BEB-58002F59B73D}"/>
              </a:ext>
            </a:extLst>
          </p:cNvPr>
          <p:cNvSpPr/>
          <p:nvPr/>
        </p:nvSpPr>
        <p:spPr>
          <a:xfrm>
            <a:off x="6667501" y="2568186"/>
            <a:ext cx="4341609" cy="2203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9" name="图片 12290">
            <a:extLst>
              <a:ext uri="{FF2B5EF4-FFF2-40B4-BE49-F238E27FC236}">
                <a16:creationId xmlns:a16="http://schemas.microsoft.com/office/drawing/2014/main" id="{E82E4F55-81E4-1628-47EF-FE78FD2E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8460" y="2568255"/>
            <a:ext cx="2590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直接连接符 12298">
            <a:extLst>
              <a:ext uri="{FF2B5EF4-FFF2-40B4-BE49-F238E27FC236}">
                <a16:creationId xmlns:a16="http://schemas.microsoft.com/office/drawing/2014/main" id="{010A2156-DBB2-EA7B-C597-3F433464C92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015060" y="3406455"/>
            <a:ext cx="1371600" cy="381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直接连接符 12299">
            <a:extLst>
              <a:ext uri="{FF2B5EF4-FFF2-40B4-BE49-F238E27FC236}">
                <a16:creationId xmlns:a16="http://schemas.microsoft.com/office/drawing/2014/main" id="{90050C08-51DA-7F24-3CF0-8BF921187C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5060" y="3711255"/>
            <a:ext cx="13716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直接连接符 12300">
            <a:extLst>
              <a:ext uri="{FF2B5EF4-FFF2-40B4-BE49-F238E27FC236}">
                <a16:creationId xmlns:a16="http://schemas.microsoft.com/office/drawing/2014/main" id="{C12F2739-72BC-D109-787F-2BB75BFD18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86660" y="3406455"/>
            <a:ext cx="16002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直接连接符 12301">
            <a:extLst>
              <a:ext uri="{FF2B5EF4-FFF2-40B4-BE49-F238E27FC236}">
                <a16:creationId xmlns:a16="http://schemas.microsoft.com/office/drawing/2014/main" id="{A54972B3-0480-AB47-E5C2-4F938AEDEC9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386660" y="3635055"/>
            <a:ext cx="1600200" cy="381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12004755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12289">
            <a:extLst>
              <a:ext uri="{FF2B5EF4-FFF2-40B4-BE49-F238E27FC236}">
                <a16:creationId xmlns:a16="http://schemas.microsoft.com/office/drawing/2014/main" id="{2D059D00-C4CD-2FE2-7B80-78E4CE673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32" y="549504"/>
            <a:ext cx="4120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二、人眼看清远近物体的原理：</a:t>
            </a:r>
          </a:p>
        </p:txBody>
      </p:sp>
      <p:sp>
        <p:nvSpPr>
          <p:cNvPr id="81" name="文本框 12302">
            <a:extLst>
              <a:ext uri="{FF2B5EF4-FFF2-40B4-BE49-F238E27FC236}">
                <a16:creationId xmlns:a16="http://schemas.microsoft.com/office/drawing/2014/main" id="{F7A5C693-D76C-51D4-6E99-81B8364DC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7515" y="5737081"/>
            <a:ext cx="2260308" cy="400110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blurRad="76200" dist="88900" dir="4200000" algn="t" rotWithShape="0">
              <a:schemeClr val="tx1">
                <a:alpha val="2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晶状体的调节作用</a:t>
            </a:r>
          </a:p>
        </p:txBody>
      </p:sp>
      <p:sp>
        <p:nvSpPr>
          <p:cNvPr id="3" name="矩形: 对角圆角 2">
            <a:extLst>
              <a:ext uri="{FF2B5EF4-FFF2-40B4-BE49-F238E27FC236}">
                <a16:creationId xmlns:a16="http://schemas.microsoft.com/office/drawing/2014/main" id="{2DD140A8-A198-51E0-63C8-210DD9315E7E}"/>
              </a:ext>
            </a:extLst>
          </p:cNvPr>
          <p:cNvSpPr/>
          <p:nvPr/>
        </p:nvSpPr>
        <p:spPr>
          <a:xfrm rot="1541292">
            <a:off x="13471575" y="6824097"/>
            <a:ext cx="4326866" cy="3960876"/>
          </a:xfrm>
          <a:prstGeom prst="round2DiagRect">
            <a:avLst>
              <a:gd name="adj1" fmla="val 10578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0" name="对象 12291">
            <a:extLst>
              <a:ext uri="{FF2B5EF4-FFF2-40B4-BE49-F238E27FC236}">
                <a16:creationId xmlns:a16="http://schemas.microsoft.com/office/drawing/2014/main" id="{39778751-3B88-0E22-1B4D-E6AA0A917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3821896"/>
              </p:ext>
            </p:extLst>
          </p:nvPr>
        </p:nvGraphicFramePr>
        <p:xfrm>
          <a:off x="14551023" y="7395675"/>
          <a:ext cx="2095500" cy="19780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1" name="BMP 图像" r:id="rId4" imgW="1752480" imgH="1653480" progId="Paint.Picture">
                  <p:embed/>
                </p:oleObj>
              </mc:Choice>
              <mc:Fallback>
                <p:oleObj name="BMP 图像" r:id="rId4" imgW="1752480" imgH="165348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51023" y="7395675"/>
                        <a:ext cx="2095500" cy="197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文本框 12292">
            <a:extLst>
              <a:ext uri="{FF2B5EF4-FFF2-40B4-BE49-F238E27FC236}">
                <a16:creationId xmlns:a16="http://schemas.microsoft.com/office/drawing/2014/main" id="{EDF76CE2-E6E4-F248-7AA5-41509D7E32A3}"/>
              </a:ext>
            </a:extLst>
          </p:cNvPr>
          <p:cNvSpPr/>
          <p:nvPr/>
        </p:nvSpPr>
        <p:spPr>
          <a:xfrm rot="1541292">
            <a:off x="14191142" y="9680428"/>
            <a:ext cx="2744979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当眼球看远处的物体时。睫状体比较放松，晶状体变薄，远处来的光线恰好会聚在视网膜上</a:t>
            </a:r>
          </a:p>
        </p:txBody>
      </p:sp>
      <p:cxnSp>
        <p:nvCxnSpPr>
          <p:cNvPr id="73" name="直接连接符 12294">
            <a:extLst>
              <a:ext uri="{FF2B5EF4-FFF2-40B4-BE49-F238E27FC236}">
                <a16:creationId xmlns:a16="http://schemas.microsoft.com/office/drawing/2014/main" id="{0D128A4B-D1AB-FA06-B1D8-9C93AAB779E6}"/>
              </a:ext>
            </a:extLst>
          </p:cNvPr>
          <p:cNvCxnSpPr>
            <a:cxnSpLocks noChangeShapeType="1"/>
          </p:cNvCxnSpPr>
          <p:nvPr/>
        </p:nvCxnSpPr>
        <p:spPr bwMode="auto">
          <a:xfrm rot="1541292" flipV="1">
            <a:off x="13579430" y="7967451"/>
            <a:ext cx="15240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直接连接符 12295">
            <a:extLst>
              <a:ext uri="{FF2B5EF4-FFF2-40B4-BE49-F238E27FC236}">
                <a16:creationId xmlns:a16="http://schemas.microsoft.com/office/drawing/2014/main" id="{5C199E67-C696-EB0E-7B86-85E63824F241}"/>
              </a:ext>
            </a:extLst>
          </p:cNvPr>
          <p:cNvCxnSpPr>
            <a:cxnSpLocks noChangeShapeType="1"/>
          </p:cNvCxnSpPr>
          <p:nvPr/>
        </p:nvCxnSpPr>
        <p:spPr bwMode="auto">
          <a:xfrm rot="1541292">
            <a:off x="13579430" y="8577051"/>
            <a:ext cx="15240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直接连接符 12296">
            <a:extLst>
              <a:ext uri="{FF2B5EF4-FFF2-40B4-BE49-F238E27FC236}">
                <a16:creationId xmlns:a16="http://schemas.microsoft.com/office/drawing/2014/main" id="{182827C8-F36B-E50B-926A-9C2C2AD453D9}"/>
              </a:ext>
            </a:extLst>
          </p:cNvPr>
          <p:cNvCxnSpPr>
            <a:cxnSpLocks noChangeShapeType="1"/>
          </p:cNvCxnSpPr>
          <p:nvPr/>
        </p:nvCxnSpPr>
        <p:spPr bwMode="auto">
          <a:xfrm rot="1541292" flipV="1">
            <a:off x="15103430" y="8327994"/>
            <a:ext cx="1378500" cy="401457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直接连接符 12297">
            <a:extLst>
              <a:ext uri="{FF2B5EF4-FFF2-40B4-BE49-F238E27FC236}">
                <a16:creationId xmlns:a16="http://schemas.microsoft.com/office/drawing/2014/main" id="{F5DB57FE-ABC7-A36A-7291-691C9DD136A7}"/>
              </a:ext>
            </a:extLst>
          </p:cNvPr>
          <p:cNvCxnSpPr>
            <a:cxnSpLocks noChangeShapeType="1"/>
          </p:cNvCxnSpPr>
          <p:nvPr/>
        </p:nvCxnSpPr>
        <p:spPr bwMode="auto">
          <a:xfrm rot="1541292">
            <a:off x="15103430" y="7967451"/>
            <a:ext cx="1378500" cy="340066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矩形: 对角圆角 82">
            <a:extLst>
              <a:ext uri="{FF2B5EF4-FFF2-40B4-BE49-F238E27FC236}">
                <a16:creationId xmlns:a16="http://schemas.microsoft.com/office/drawing/2014/main" id="{5AE02A16-BF29-CF33-10B2-0EF8DEAD566F}"/>
              </a:ext>
            </a:extLst>
          </p:cNvPr>
          <p:cNvSpPr/>
          <p:nvPr/>
        </p:nvSpPr>
        <p:spPr>
          <a:xfrm rot="1541292">
            <a:off x="18859500" y="6824097"/>
            <a:ext cx="4326866" cy="3960876"/>
          </a:xfrm>
          <a:prstGeom prst="round2DiagRect">
            <a:avLst>
              <a:gd name="adj1" fmla="val 10071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9" name="图片 12290">
            <a:extLst>
              <a:ext uri="{FF2B5EF4-FFF2-40B4-BE49-F238E27FC236}">
                <a16:creationId xmlns:a16="http://schemas.microsoft.com/office/drawing/2014/main" id="{E82E4F55-81E4-1628-47EF-FE78FD2E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41292">
            <a:off x="19740459" y="7164517"/>
            <a:ext cx="25908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文本框 12293">
            <a:extLst>
              <a:ext uri="{FF2B5EF4-FFF2-40B4-BE49-F238E27FC236}">
                <a16:creationId xmlns:a16="http://schemas.microsoft.com/office/drawing/2014/main" id="{40ADB6C7-1239-5C45-C327-D8A061D66735}"/>
              </a:ext>
            </a:extLst>
          </p:cNvPr>
          <p:cNvSpPr/>
          <p:nvPr/>
        </p:nvSpPr>
        <p:spPr>
          <a:xfrm rot="1541292">
            <a:off x="19656592" y="9496505"/>
            <a:ext cx="2711744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1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当眼球看近处的物体时。睫状体收缩晶状体变厚，近处来的光线恰好会聚在视网膜上</a:t>
            </a:r>
          </a:p>
        </p:txBody>
      </p:sp>
      <p:cxnSp>
        <p:nvCxnSpPr>
          <p:cNvPr id="77" name="直接连接符 12298">
            <a:extLst>
              <a:ext uri="{FF2B5EF4-FFF2-40B4-BE49-F238E27FC236}">
                <a16:creationId xmlns:a16="http://schemas.microsoft.com/office/drawing/2014/main" id="{010A2156-DBB2-EA7B-C597-3F433464C927}"/>
              </a:ext>
            </a:extLst>
          </p:cNvPr>
          <p:cNvCxnSpPr>
            <a:cxnSpLocks noChangeShapeType="1"/>
          </p:cNvCxnSpPr>
          <p:nvPr/>
        </p:nvCxnSpPr>
        <p:spPr bwMode="auto">
          <a:xfrm rot="1541292" flipV="1">
            <a:off x="19207059" y="8002717"/>
            <a:ext cx="1371600" cy="381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直接连接符 12299">
            <a:extLst>
              <a:ext uri="{FF2B5EF4-FFF2-40B4-BE49-F238E27FC236}">
                <a16:creationId xmlns:a16="http://schemas.microsoft.com/office/drawing/2014/main" id="{90050C08-51DA-7F24-3CF0-8BF921187C8D}"/>
              </a:ext>
            </a:extLst>
          </p:cNvPr>
          <p:cNvCxnSpPr>
            <a:cxnSpLocks noChangeShapeType="1"/>
          </p:cNvCxnSpPr>
          <p:nvPr/>
        </p:nvCxnSpPr>
        <p:spPr bwMode="auto">
          <a:xfrm rot="1541292">
            <a:off x="19207059" y="8307517"/>
            <a:ext cx="13716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直接连接符 12300">
            <a:extLst>
              <a:ext uri="{FF2B5EF4-FFF2-40B4-BE49-F238E27FC236}">
                <a16:creationId xmlns:a16="http://schemas.microsoft.com/office/drawing/2014/main" id="{C12F2739-72BC-D109-787F-2BB75BFD18E0}"/>
              </a:ext>
            </a:extLst>
          </p:cNvPr>
          <p:cNvCxnSpPr>
            <a:cxnSpLocks noChangeShapeType="1"/>
          </p:cNvCxnSpPr>
          <p:nvPr/>
        </p:nvCxnSpPr>
        <p:spPr bwMode="auto">
          <a:xfrm rot="1541292">
            <a:off x="20578659" y="8002717"/>
            <a:ext cx="16002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直接连接符 12301">
            <a:extLst>
              <a:ext uri="{FF2B5EF4-FFF2-40B4-BE49-F238E27FC236}">
                <a16:creationId xmlns:a16="http://schemas.microsoft.com/office/drawing/2014/main" id="{A54972B3-0480-AB47-E5C2-4F938AEDEC97}"/>
              </a:ext>
            </a:extLst>
          </p:cNvPr>
          <p:cNvCxnSpPr>
            <a:cxnSpLocks noChangeShapeType="1"/>
          </p:cNvCxnSpPr>
          <p:nvPr/>
        </p:nvCxnSpPr>
        <p:spPr bwMode="auto">
          <a:xfrm rot="1541292" flipV="1">
            <a:off x="20578659" y="8231317"/>
            <a:ext cx="1600200" cy="381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" name="AutoShape 9">
            <a:extLst>
              <a:ext uri="{FF2B5EF4-FFF2-40B4-BE49-F238E27FC236}">
                <a16:creationId xmlns:a16="http://schemas.microsoft.com/office/drawing/2014/main" id="{67D34C3A-D53F-6D94-7D18-DC37B8741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5608" y="5155416"/>
            <a:ext cx="500063" cy="718983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AutoShape 9">
            <a:extLst>
              <a:ext uri="{FF2B5EF4-FFF2-40B4-BE49-F238E27FC236}">
                <a16:creationId xmlns:a16="http://schemas.microsoft.com/office/drawing/2014/main" id="{7BEB467E-CE4D-E962-0891-89F96068B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233" y="5137189"/>
            <a:ext cx="500063" cy="627216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TextBox 15">
            <a:extLst>
              <a:ext uri="{FF2B5EF4-FFF2-40B4-BE49-F238E27FC236}">
                <a16:creationId xmlns:a16="http://schemas.microsoft.com/office/drawing/2014/main" id="{8508C5CE-C2F9-DDB3-31EC-6062A2E86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526" y="5880185"/>
            <a:ext cx="954107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近视眼</a:t>
            </a:r>
          </a:p>
        </p:txBody>
      </p:sp>
      <p:sp>
        <p:nvSpPr>
          <p:cNvPr id="94" name="TextBox 16">
            <a:extLst>
              <a:ext uri="{FF2B5EF4-FFF2-40B4-BE49-F238E27FC236}">
                <a16:creationId xmlns:a16="http://schemas.microsoft.com/office/drawing/2014/main" id="{4337D8C0-5DD7-A57F-D9DC-F801820DF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514" y="5880185"/>
            <a:ext cx="954107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远视眼</a:t>
            </a:r>
          </a:p>
        </p:txBody>
      </p:sp>
      <p:sp>
        <p:nvSpPr>
          <p:cNvPr id="22" name="梯形 21">
            <a:extLst>
              <a:ext uri="{FF2B5EF4-FFF2-40B4-BE49-F238E27FC236}">
                <a16:creationId xmlns:a16="http://schemas.microsoft.com/office/drawing/2014/main" id="{C927050C-1CAA-8390-BFBA-858D823E9E93}"/>
              </a:ext>
            </a:extLst>
          </p:cNvPr>
          <p:cNvSpPr/>
          <p:nvPr/>
        </p:nvSpPr>
        <p:spPr>
          <a:xfrm>
            <a:off x="1454158" y="1371129"/>
            <a:ext cx="8008536" cy="1133770"/>
          </a:xfrm>
          <a:prstGeom prst="trapezoid">
            <a:avLst>
              <a:gd name="adj" fmla="val 132058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Text Box 3">
            <a:extLst>
              <a:ext uri="{FF2B5EF4-FFF2-40B4-BE49-F238E27FC236}">
                <a16:creationId xmlns:a16="http://schemas.microsoft.com/office/drawing/2014/main" id="{7C265678-B417-9521-2A5C-EFCECC04C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3280" y="1264945"/>
            <a:ext cx="3316288" cy="826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25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latin typeface="微软雅黑" panose="020b0503020204020204" pitchFamily="34" charset="-122"/>
                <a:ea typeface="微软雅黑" panose="020b0503020204020204" pitchFamily="34" charset="-122"/>
              </a:rPr>
              <a:t>若晶状体不能调节或调节能力减弱会出现什么情况呢？</a:t>
            </a:r>
          </a:p>
        </p:txBody>
      </p:sp>
      <p:sp>
        <p:nvSpPr>
          <p:cNvPr id="96" name="梯形 95">
            <a:extLst>
              <a:ext uri="{FF2B5EF4-FFF2-40B4-BE49-F238E27FC236}">
                <a16:creationId xmlns:a16="http://schemas.microsoft.com/office/drawing/2014/main" id="{5683E2BE-80BC-EE45-03FD-6D433C941B5B}"/>
              </a:ext>
            </a:extLst>
          </p:cNvPr>
          <p:cNvSpPr/>
          <p:nvPr/>
        </p:nvSpPr>
        <p:spPr>
          <a:xfrm>
            <a:off x="1524598" y="3102864"/>
            <a:ext cx="8008536" cy="1133770"/>
          </a:xfrm>
          <a:prstGeom prst="trapezoid">
            <a:avLst>
              <a:gd name="adj" fmla="val 132058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03A9F4C-53BC-322A-5EF4-2A657CFB760F}"/>
              </a:ext>
            </a:extLst>
          </p:cNvPr>
          <p:cNvSpPr/>
          <p:nvPr/>
        </p:nvSpPr>
        <p:spPr>
          <a:xfrm>
            <a:off x="1556676" y="4237893"/>
            <a:ext cx="7974340" cy="897046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8" name="TextBox 10">
            <a:extLst>
              <a:ext uri="{FF2B5EF4-FFF2-40B4-BE49-F238E27FC236}">
                <a16:creationId xmlns:a16="http://schemas.microsoft.com/office/drawing/2014/main" id="{51B9619A-3716-26D4-F012-3A89BC31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225" y="4319616"/>
            <a:ext cx="249299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只能看清近处的物体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看不清远处的物体</a:t>
            </a:r>
          </a:p>
        </p:txBody>
      </p:sp>
      <p:sp>
        <p:nvSpPr>
          <p:cNvPr id="90" name="TextBox 12">
            <a:extLst>
              <a:ext uri="{FF2B5EF4-FFF2-40B4-BE49-F238E27FC236}">
                <a16:creationId xmlns:a16="http://schemas.microsoft.com/office/drawing/2014/main" id="{41F7536D-0713-52D4-7190-051BE5FB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785" y="4311272"/>
            <a:ext cx="249299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只能看清远处的物体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看不清近处的物体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F01081ED-EF73-8FCA-A021-7D8F78DE9128}"/>
              </a:ext>
            </a:extLst>
          </p:cNvPr>
          <p:cNvSpPr/>
          <p:nvPr/>
        </p:nvSpPr>
        <p:spPr>
          <a:xfrm>
            <a:off x="1488354" y="2485745"/>
            <a:ext cx="7974340" cy="897046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6" name="TextBox 23">
            <a:extLst>
              <a:ext uri="{FF2B5EF4-FFF2-40B4-BE49-F238E27FC236}">
                <a16:creationId xmlns:a16="http://schemas.microsoft.com/office/drawing/2014/main" id="{814EF559-6FE4-C5A5-7608-80E5E7BBA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411" y="2682494"/>
            <a:ext cx="3201474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看清物体的范围减小了</a:t>
            </a:r>
          </a:p>
        </p:txBody>
      </p:sp>
      <p:sp>
        <p:nvSpPr>
          <p:cNvPr id="87" name="AutoShape 9">
            <a:extLst>
              <a:ext uri="{FF2B5EF4-FFF2-40B4-BE49-F238E27FC236}">
                <a16:creationId xmlns:a16="http://schemas.microsoft.com/office/drawing/2014/main" id="{0A2DC752-AD76-F40E-B757-25DFCA77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999" y="3382791"/>
            <a:ext cx="500063" cy="686371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AutoShape 9">
            <a:extLst>
              <a:ext uri="{FF2B5EF4-FFF2-40B4-BE49-F238E27FC236}">
                <a16:creationId xmlns:a16="http://schemas.microsoft.com/office/drawing/2014/main" id="{F3C11310-E39C-9138-2D27-0B942AB8A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812" y="3382791"/>
            <a:ext cx="500063" cy="686371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203343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  <p:bldP spid="94" grpId="0"/>
      <p:bldP spid="88" grpId="0"/>
      <p:bldP spid="90" grpId="0"/>
      <p:bldP spid="86" grpId="0"/>
      <p:bldP spid="87" grpId="0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12289">
            <a:extLst>
              <a:ext uri="{FF2B5EF4-FFF2-40B4-BE49-F238E27FC236}">
                <a16:creationId xmlns:a16="http://schemas.microsoft.com/office/drawing/2014/main" id="{2D059D00-C4CD-2FE2-7B80-78E4CE673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32" y="549504"/>
            <a:ext cx="4120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二、人眼看清远近物体的原理：</a:t>
            </a:r>
          </a:p>
        </p:txBody>
      </p:sp>
      <p:sp>
        <p:nvSpPr>
          <p:cNvPr id="91" name="AutoShape 9">
            <a:extLst>
              <a:ext uri="{FF2B5EF4-FFF2-40B4-BE49-F238E27FC236}">
                <a16:creationId xmlns:a16="http://schemas.microsoft.com/office/drawing/2014/main" id="{67D34C3A-D53F-6D94-7D18-DC37B8741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668" y="12192384"/>
            <a:ext cx="500063" cy="718983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AutoShape 9">
            <a:extLst>
              <a:ext uri="{FF2B5EF4-FFF2-40B4-BE49-F238E27FC236}">
                <a16:creationId xmlns:a16="http://schemas.microsoft.com/office/drawing/2014/main" id="{7BEB467E-CE4D-E962-0891-89F96068B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293" y="12174157"/>
            <a:ext cx="500063" cy="627216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TextBox 15">
            <a:extLst>
              <a:ext uri="{FF2B5EF4-FFF2-40B4-BE49-F238E27FC236}">
                <a16:creationId xmlns:a16="http://schemas.microsoft.com/office/drawing/2014/main" id="{8508C5CE-C2F9-DDB3-31EC-6062A2E86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586" y="12917153"/>
            <a:ext cx="954107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近视眼</a:t>
            </a:r>
          </a:p>
        </p:txBody>
      </p:sp>
      <p:sp>
        <p:nvSpPr>
          <p:cNvPr id="94" name="TextBox 16">
            <a:extLst>
              <a:ext uri="{FF2B5EF4-FFF2-40B4-BE49-F238E27FC236}">
                <a16:creationId xmlns:a16="http://schemas.microsoft.com/office/drawing/2014/main" id="{4337D8C0-5DD7-A57F-D9DC-F801820DF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574" y="12917153"/>
            <a:ext cx="954107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远视眼</a:t>
            </a:r>
          </a:p>
        </p:txBody>
      </p:sp>
      <p:sp>
        <p:nvSpPr>
          <p:cNvPr id="22" name="梯形 21">
            <a:extLst>
              <a:ext uri="{FF2B5EF4-FFF2-40B4-BE49-F238E27FC236}">
                <a16:creationId xmlns:a16="http://schemas.microsoft.com/office/drawing/2014/main" id="{C927050C-1CAA-8390-BFBA-858D823E9E93}"/>
              </a:ext>
            </a:extLst>
          </p:cNvPr>
          <p:cNvSpPr/>
          <p:nvPr/>
        </p:nvSpPr>
        <p:spPr>
          <a:xfrm>
            <a:off x="2398218" y="8408097"/>
            <a:ext cx="8008536" cy="1133770"/>
          </a:xfrm>
          <a:prstGeom prst="trapezoid">
            <a:avLst>
              <a:gd name="adj" fmla="val 132058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Text Box 3">
            <a:extLst>
              <a:ext uri="{FF2B5EF4-FFF2-40B4-BE49-F238E27FC236}">
                <a16:creationId xmlns:a16="http://schemas.microsoft.com/office/drawing/2014/main" id="{7C265678-B417-9521-2A5C-EFCECC04C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340" y="8301913"/>
            <a:ext cx="3316288" cy="826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25000"/>
              </a:lnSpc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latin typeface="微软雅黑" panose="020b0503020204020204" pitchFamily="34" charset="-122"/>
                <a:ea typeface="微软雅黑" panose="020b0503020204020204" pitchFamily="34" charset="-122"/>
              </a:rPr>
              <a:t>若晶状体不能调节或调节能力减弱会出现什么情况呢？</a:t>
            </a:r>
          </a:p>
        </p:txBody>
      </p:sp>
      <p:sp>
        <p:nvSpPr>
          <p:cNvPr id="96" name="梯形 95">
            <a:extLst>
              <a:ext uri="{FF2B5EF4-FFF2-40B4-BE49-F238E27FC236}">
                <a16:creationId xmlns:a16="http://schemas.microsoft.com/office/drawing/2014/main" id="{5683E2BE-80BC-EE45-03FD-6D433C941B5B}"/>
              </a:ext>
            </a:extLst>
          </p:cNvPr>
          <p:cNvSpPr/>
          <p:nvPr/>
        </p:nvSpPr>
        <p:spPr>
          <a:xfrm>
            <a:off x="2468658" y="10139832"/>
            <a:ext cx="8008536" cy="1133770"/>
          </a:xfrm>
          <a:prstGeom prst="trapezoid">
            <a:avLst>
              <a:gd name="adj" fmla="val 132058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03A9F4C-53BC-322A-5EF4-2A657CFB760F}"/>
              </a:ext>
            </a:extLst>
          </p:cNvPr>
          <p:cNvSpPr/>
          <p:nvPr/>
        </p:nvSpPr>
        <p:spPr>
          <a:xfrm>
            <a:off x="2500736" y="11274861"/>
            <a:ext cx="7974340" cy="897046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8" name="TextBox 10">
            <a:extLst>
              <a:ext uri="{FF2B5EF4-FFF2-40B4-BE49-F238E27FC236}">
                <a16:creationId xmlns:a16="http://schemas.microsoft.com/office/drawing/2014/main" id="{51B9619A-3716-26D4-F012-3A89BC314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285" y="11356584"/>
            <a:ext cx="249299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只能看清近处的物体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看不清远处的物体</a:t>
            </a:r>
          </a:p>
        </p:txBody>
      </p:sp>
      <p:sp>
        <p:nvSpPr>
          <p:cNvPr id="90" name="TextBox 12">
            <a:extLst>
              <a:ext uri="{FF2B5EF4-FFF2-40B4-BE49-F238E27FC236}">
                <a16:creationId xmlns:a16="http://schemas.microsoft.com/office/drawing/2014/main" id="{41F7536D-0713-52D4-7190-051BE5FB4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845" y="11348240"/>
            <a:ext cx="2492990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只能看清远处的物体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看不清近处的物体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F01081ED-EF73-8FCA-A021-7D8F78DE9128}"/>
              </a:ext>
            </a:extLst>
          </p:cNvPr>
          <p:cNvSpPr/>
          <p:nvPr/>
        </p:nvSpPr>
        <p:spPr>
          <a:xfrm>
            <a:off x="2432414" y="9522713"/>
            <a:ext cx="7974340" cy="897046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6" name="TextBox 23">
            <a:extLst>
              <a:ext uri="{FF2B5EF4-FFF2-40B4-BE49-F238E27FC236}">
                <a16:creationId xmlns:a16="http://schemas.microsoft.com/office/drawing/2014/main" id="{814EF559-6FE4-C5A5-7608-80E5E7BBA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471" y="9719462"/>
            <a:ext cx="3201474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000" b="1" kern="1200" cap="none" spc="0" normalizeH="0" baseline="0" noProof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看清物体的范围减小了</a:t>
            </a:r>
          </a:p>
        </p:txBody>
      </p:sp>
      <p:sp>
        <p:nvSpPr>
          <p:cNvPr id="87" name="AutoShape 9">
            <a:extLst>
              <a:ext uri="{FF2B5EF4-FFF2-40B4-BE49-F238E27FC236}">
                <a16:creationId xmlns:a16="http://schemas.microsoft.com/office/drawing/2014/main" id="{0A2DC752-AD76-F40E-B757-25DFCA77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059" y="10419759"/>
            <a:ext cx="500063" cy="686371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AutoShape 9">
            <a:extLst>
              <a:ext uri="{FF2B5EF4-FFF2-40B4-BE49-F238E27FC236}">
                <a16:creationId xmlns:a16="http://schemas.microsoft.com/office/drawing/2014/main" id="{F3C11310-E39C-9138-2D27-0B942AB8A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872" y="10419759"/>
            <a:ext cx="500063" cy="686371"/>
          </a:xfrm>
          <a:prstGeom prst="downArrow">
            <a:avLst>
              <a:gd name="adj1" fmla="val 50000"/>
              <a:gd name="adj2" fmla="val 36324"/>
            </a:avLst>
          </a:prstGeom>
          <a:solidFill>
            <a:srgbClr val="BBE0E3"/>
          </a:solidFill>
          <a:ln w="9525">
            <a:solidFill>
              <a:srgbClr val="3D8F95"/>
            </a:solidFill>
            <a:miter lim="800000"/>
          </a:ln>
        </p:spPr>
        <p:txBody>
          <a:bodyPr vert="eaVert"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D6439B7-D34F-2E71-00BE-8E8CA375948B}"/>
              </a:ext>
            </a:extLst>
          </p:cNvPr>
          <p:cNvSpPr/>
          <p:nvPr/>
        </p:nvSpPr>
        <p:spPr>
          <a:xfrm>
            <a:off x="383585" y="1178063"/>
            <a:ext cx="6551882" cy="101278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Rectangle 7">
            <a:extLst>
              <a:ext uri="{FF2B5EF4-FFF2-40B4-BE49-F238E27FC236}">
                <a16:creationId xmlns:a16="http://schemas.microsoft.com/office/drawing/2014/main" id="{49D28709-8D75-3867-6C28-79DF35531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40" y="1230264"/>
            <a:ext cx="11930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97" name="Rectangle 20">
            <a:extLst>
              <a:ext uri="{FF2B5EF4-FFF2-40B4-BE49-F238E27FC236}">
                <a16:creationId xmlns:a16="http://schemas.microsoft.com/office/drawing/2014/main" id="{82CBBF49-6765-40D4-79C6-6BD9736D9252}"/>
              </a:ext>
            </a:extLst>
          </p:cNvPr>
          <p:cNvSpPr/>
          <p:nvPr/>
        </p:nvSpPr>
        <p:spPr>
          <a:xfrm>
            <a:off x="452872" y="1618258"/>
            <a:ext cx="3533498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1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晶状体的平凸程度，即焦距来实现。</a:t>
            </a:r>
            <a:endParaRPr sz="16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804165C0-45E1-D261-6F66-12F805C0C51E}"/>
              </a:ext>
            </a:extLst>
          </p:cNvPr>
          <p:cNvSpPr/>
          <p:nvPr/>
        </p:nvSpPr>
        <p:spPr>
          <a:xfrm>
            <a:off x="398889" y="2493270"/>
            <a:ext cx="6551882" cy="160098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Text Box 3">
            <a:extLst>
              <a:ext uri="{FF2B5EF4-FFF2-40B4-BE49-F238E27FC236}">
                <a16:creationId xmlns:a16="http://schemas.microsoft.com/office/drawing/2014/main" id="{C1EABAF9-2048-12E6-4D78-FA570767569B}"/>
              </a:ext>
            </a:extLst>
          </p:cNvPr>
          <p:cNvSpPr/>
          <p:nvPr/>
        </p:nvSpPr>
        <p:spPr>
          <a:xfrm>
            <a:off x="452872" y="2914594"/>
            <a:ext cx="5290687" cy="107721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sz="1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眼睛调节物体在视网膜上成清晰的像的两个极限点叫远点和近点。正常眼睛的远点在无限远，近点大约在</a:t>
            </a:r>
            <a:r>
              <a:rPr lang="en-US" altLang="zh-CN" sz="1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20cm</a:t>
            </a:r>
            <a:r>
              <a:rPr sz="1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处。正常眼睛观察近处物体最清晰而又不疲劳的距离约</a:t>
            </a:r>
            <a:r>
              <a:rPr lang="en-US" altLang="zh-CN" sz="1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25cm</a:t>
            </a:r>
            <a:r>
              <a:rPr sz="1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，叫做明视距离。</a:t>
            </a:r>
            <a:endParaRPr sz="16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Rectangle 23">
            <a:hlinkClick action="ppaction://noaction"/>
            <a:extLst>
              <a:ext uri="{FF2B5EF4-FFF2-40B4-BE49-F238E27FC236}">
                <a16:creationId xmlns:a16="http://schemas.microsoft.com/office/drawing/2014/main" id="{B01D7B3F-0ACB-DAE0-C757-B49BA0BC4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19" y="2549764"/>
            <a:ext cx="11930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201645FD-EE74-E42C-BB0C-74C8965D51F3}"/>
              </a:ext>
            </a:extLst>
          </p:cNvPr>
          <p:cNvSpPr/>
          <p:nvPr/>
        </p:nvSpPr>
        <p:spPr>
          <a:xfrm>
            <a:off x="383585" y="4462564"/>
            <a:ext cx="6551882" cy="122771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B0F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Rectangle 20">
            <a:extLst>
              <a:ext uri="{FF2B5EF4-FFF2-40B4-BE49-F238E27FC236}">
                <a16:creationId xmlns:a16="http://schemas.microsoft.com/office/drawing/2014/main" id="{7890B670-BEAE-0B0B-75E7-01E864E347D6}"/>
              </a:ext>
            </a:extLst>
          </p:cNvPr>
          <p:cNvSpPr/>
          <p:nvPr/>
        </p:nvSpPr>
        <p:spPr>
          <a:xfrm>
            <a:off x="489777" y="4972146"/>
            <a:ext cx="4394468" cy="33855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1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所有人的眼睛都能看清远近不同的物体吗？</a:t>
            </a:r>
            <a:endParaRPr sz="16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Rectangle 23">
            <a:hlinkClick action="ppaction://noaction"/>
            <a:extLst>
              <a:ext uri="{FF2B5EF4-FFF2-40B4-BE49-F238E27FC236}">
                <a16:creationId xmlns:a16="http://schemas.microsoft.com/office/drawing/2014/main" id="{BD6D8822-BB7C-79F3-D008-244508B2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84" y="4603874"/>
            <a:ext cx="1080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pic>
        <p:nvPicPr>
          <p:cNvPr id="105" name="图片 104" descr="See the source image">
            <a:extLst>
              <a:ext uri="{FF2B5EF4-FFF2-40B4-BE49-F238E27FC236}">
                <a16:creationId xmlns:a16="http://schemas.microsoft.com/office/drawing/2014/main" id="{39A7A57F-EB61-CCAA-640B-11EE613A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r="7321"/>
          <a:stretch>
            <a:fillRect/>
          </a:stretch>
        </p:blipFill>
        <p:spPr bwMode="auto">
          <a:xfrm>
            <a:off x="6089832" y="460795"/>
            <a:ext cx="6061368" cy="6043163"/>
          </a:xfrm>
          <a:custGeom>
            <a:gdLst>
              <a:gd name="connsiteX0" fmla="*/ 992429 w 6061368"/>
              <a:gd name="connsiteY0" fmla="*/ 0 h 6043163"/>
              <a:gd name="connsiteX1" fmla="*/ 6061368 w 6061368"/>
              <a:gd name="connsiteY1" fmla="*/ 0 h 6043163"/>
              <a:gd name="connsiteX2" fmla="*/ 6061368 w 6061368"/>
              <a:gd name="connsiteY2" fmla="*/ 6043163 h 6043163"/>
              <a:gd name="connsiteX3" fmla="*/ 896804 w 6061368"/>
              <a:gd name="connsiteY3" fmla="*/ 6043163 h 6043163"/>
              <a:gd name="connsiteX4" fmla="*/ 845680 w 6061368"/>
              <a:gd name="connsiteY4" fmla="*/ 5970934 h 6043163"/>
              <a:gd name="connsiteX5" fmla="*/ 5896 w 6061368"/>
              <a:gd name="connsiteY5" fmla="*/ 3580621 h 6043163"/>
              <a:gd name="connsiteX6" fmla="*/ 0 w 6061368"/>
              <a:gd name="connsiteY6" fmla="*/ 3494538 h 6043163"/>
              <a:gd name="connsiteX7" fmla="*/ 0 w 6061368"/>
              <a:gd name="connsiteY7" fmla="*/ 2681380 h 6043163"/>
              <a:gd name="connsiteX8" fmla="*/ 5896 w 6061368"/>
              <a:gd name="connsiteY8" fmla="*/ 2595297 h 6043163"/>
              <a:gd name="connsiteX9" fmla="*/ 974518 w 6061368"/>
              <a:gd name="connsiteY9" fmla="*/ 22957 h 604316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61368" h="6043163">
                <a:moveTo>
                  <a:pt x="992429" y="0"/>
                </a:moveTo>
                <a:lnTo>
                  <a:pt x="6061368" y="0"/>
                </a:lnTo>
                <a:lnTo>
                  <a:pt x="6061368" y="6043163"/>
                </a:lnTo>
                <a:lnTo>
                  <a:pt x="896804" y="6043163"/>
                </a:lnTo>
                <a:lnTo>
                  <a:pt x="845680" y="5970934"/>
                </a:lnTo>
                <a:cubicBezTo>
                  <a:pt x="387478" y="5290687"/>
                  <a:pt x="87387" y="4471529"/>
                  <a:pt x="5896" y="3580621"/>
                </a:cubicBezTo>
                <a:lnTo>
                  <a:pt x="0" y="3494538"/>
                </a:lnTo>
                <a:lnTo>
                  <a:pt x="0" y="2681380"/>
                </a:lnTo>
                <a:lnTo>
                  <a:pt x="5896" y="2595297"/>
                </a:lnTo>
                <a:cubicBezTo>
                  <a:pt x="94795" y="1623398"/>
                  <a:pt x="443847" y="736887"/>
                  <a:pt x="974518" y="2295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C3673801-FB9A-D735-7974-1DB9E505F7A9}"/>
              </a:ext>
            </a:extLst>
          </p:cNvPr>
          <p:cNvSpPr/>
          <p:nvPr/>
        </p:nvSpPr>
        <p:spPr>
          <a:xfrm>
            <a:off x="5947316" y="472499"/>
            <a:ext cx="6266857" cy="6018808"/>
          </a:xfrm>
          <a:custGeom>
            <a:gdLst>
              <a:gd name="connsiteX0" fmla="*/ 1058631 w 8094852"/>
              <a:gd name="connsiteY0" fmla="*/ 0 h 6018808"/>
              <a:gd name="connsiteX1" fmla="*/ 8094852 w 8094852"/>
              <a:gd name="connsiteY1" fmla="*/ 0 h 6018808"/>
              <a:gd name="connsiteX2" fmla="*/ 8094852 w 8094852"/>
              <a:gd name="connsiteY2" fmla="*/ 6018808 h 6018808"/>
              <a:gd name="connsiteX3" fmla="*/ 689309 w 8094852"/>
              <a:gd name="connsiteY3" fmla="*/ 6018808 h 6018808"/>
              <a:gd name="connsiteX4" fmla="*/ 615813 w 8094852"/>
              <a:gd name="connsiteY4" fmla="*/ 5882368 h 6018808"/>
              <a:gd name="connsiteX5" fmla="*/ 0 w 8094852"/>
              <a:gd name="connsiteY5" fmla="*/ 3308122 h 6018808"/>
              <a:gd name="connsiteX6" fmla="*/ 904092 w 8094852"/>
              <a:gd name="connsiteY6" fmla="*/ 229200 h 60188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4851" h="6018808">
                <a:moveTo>
                  <a:pt x="1058631" y="0"/>
                </a:moveTo>
                <a:lnTo>
                  <a:pt x="8094852" y="0"/>
                </a:lnTo>
                <a:lnTo>
                  <a:pt x="8094852" y="6018808"/>
                </a:lnTo>
                <a:lnTo>
                  <a:pt x="689309" y="6018808"/>
                </a:lnTo>
                <a:lnTo>
                  <a:pt x="615813" y="5882368"/>
                </a:lnTo>
                <a:cubicBezTo>
                  <a:pt x="221163" y="5103620"/>
                  <a:pt x="0" y="4230428"/>
                  <a:pt x="0" y="3308122"/>
                </a:cubicBezTo>
                <a:cubicBezTo>
                  <a:pt x="0" y="2180859"/>
                  <a:pt x="330378" y="1126965"/>
                  <a:pt x="904092" y="22920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26000"/>
                </a:schemeClr>
              </a:gs>
              <a:gs pos="100000">
                <a:srgbClr val="00B0F0"/>
              </a:gs>
            </a:gsLst>
            <a:lin ang="10800000" scaled="0"/>
          </a:gradFill>
          <a:ln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10841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82" grpId="0"/>
      <p:bldP spid="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12289">
            <a:extLst>
              <a:ext uri="{FF2B5EF4-FFF2-40B4-BE49-F238E27FC236}">
                <a16:creationId xmlns:a16="http://schemas.microsoft.com/office/drawing/2014/main" id="{2D059D00-C4CD-2FE2-7B80-78E4CE673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33" y="549504"/>
            <a:ext cx="243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三、近视及其矫正</a:t>
            </a:r>
          </a:p>
        </p:txBody>
      </p:sp>
      <p:sp>
        <p:nvSpPr>
          <p:cNvPr id="82" name="Text Box 3">
            <a:extLst>
              <a:ext uri="{FF2B5EF4-FFF2-40B4-BE49-F238E27FC236}">
                <a16:creationId xmlns:a16="http://schemas.microsoft.com/office/drawing/2014/main" id="{C1EABAF9-2048-12E6-4D78-FA570767569B}"/>
              </a:ext>
            </a:extLst>
          </p:cNvPr>
          <p:cNvSpPr/>
          <p:nvPr/>
        </p:nvSpPr>
        <p:spPr>
          <a:xfrm>
            <a:off x="-11168894" y="2697897"/>
            <a:ext cx="5290687" cy="163121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眼睛调节物体在视网膜上成清晰的像的两个极限点叫远点和近点。正常眼睛的远点在无限远，近点大约在</a:t>
            </a: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20cm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处。正常眼睛观察近处物体最清晰而又不疲劳的距离约</a:t>
            </a:r>
            <a:r>
              <a:rPr lang="en-US" altLang="zh-CN"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25cm</a:t>
            </a: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，叫做明视距离。</a:t>
            </a:r>
            <a:endParaRPr sz="20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Rectangle 7">
            <a:extLst>
              <a:ext uri="{FF2B5EF4-FFF2-40B4-BE49-F238E27FC236}">
                <a16:creationId xmlns:a16="http://schemas.microsoft.com/office/drawing/2014/main" id="{49D28709-8D75-3867-6C28-79DF35531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68894" y="1452588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调节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97" name="Rectangle 20">
            <a:extLst>
              <a:ext uri="{FF2B5EF4-FFF2-40B4-BE49-F238E27FC236}">
                <a16:creationId xmlns:a16="http://schemas.microsoft.com/office/drawing/2014/main" id="{82CBBF49-6765-40D4-79C6-6BD9736D9252}"/>
              </a:ext>
            </a:extLst>
          </p:cNvPr>
          <p:cNvSpPr/>
          <p:nvPr/>
        </p:nvSpPr>
        <p:spPr>
          <a:xfrm>
            <a:off x="-9753339" y="1459914"/>
            <a:ext cx="4394468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晶状体的平凸程度，即焦距来实现。</a:t>
            </a:r>
            <a:endParaRPr sz="20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Rectangle 23">
            <a:hlinkClick action="ppaction://noaction"/>
            <a:extLst>
              <a:ext uri="{FF2B5EF4-FFF2-40B4-BE49-F238E27FC236}">
                <a16:creationId xmlns:a16="http://schemas.microsoft.com/office/drawing/2014/main" id="{B01D7B3F-0ACB-DAE0-C757-B49BA0BC4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68894" y="2187105"/>
            <a:ext cx="2425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101" name="Rectangle 20">
            <a:extLst>
              <a:ext uri="{FF2B5EF4-FFF2-40B4-BE49-F238E27FC236}">
                <a16:creationId xmlns:a16="http://schemas.microsoft.com/office/drawing/2014/main" id="{7890B670-BEAE-0B0B-75E7-01E864E347D6}"/>
              </a:ext>
            </a:extLst>
          </p:cNvPr>
          <p:cNvSpPr/>
          <p:nvPr/>
        </p:nvSpPr>
        <p:spPr>
          <a:xfrm>
            <a:off x="-10085426" y="4852441"/>
            <a:ext cx="4394468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24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所有人的眼睛都能看清远近不同的物体吗？</a:t>
            </a:r>
            <a:endParaRPr sz="20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" name="Rectangle 23">
            <a:hlinkClick action="ppaction://noaction"/>
            <a:extLst>
              <a:ext uri="{FF2B5EF4-FFF2-40B4-BE49-F238E27FC236}">
                <a16:creationId xmlns:a16="http://schemas.microsoft.com/office/drawing/2014/main" id="{BD6D8822-BB7C-79F3-D008-244508B25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06879" y="4871707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r>
              <a:rPr lang="en-US" altLang="zh-CN"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pic>
        <p:nvPicPr>
          <p:cNvPr id="105" name="图片 104" descr="See the source image">
            <a:extLst>
              <a:ext uri="{FF2B5EF4-FFF2-40B4-BE49-F238E27FC236}">
                <a16:creationId xmlns:a16="http://schemas.microsoft.com/office/drawing/2014/main" id="{39A7A57F-EB61-CCAA-640B-11EE613A2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r="7321"/>
          <a:stretch>
            <a:fillRect/>
          </a:stretch>
        </p:blipFill>
        <p:spPr bwMode="auto">
          <a:xfrm>
            <a:off x="15199103" y="797098"/>
            <a:ext cx="6061368" cy="6043163"/>
          </a:xfrm>
          <a:custGeom>
            <a:gdLst>
              <a:gd name="connsiteX0" fmla="*/ 992429 w 6061368"/>
              <a:gd name="connsiteY0" fmla="*/ 0 h 6043163"/>
              <a:gd name="connsiteX1" fmla="*/ 6061368 w 6061368"/>
              <a:gd name="connsiteY1" fmla="*/ 0 h 6043163"/>
              <a:gd name="connsiteX2" fmla="*/ 6061368 w 6061368"/>
              <a:gd name="connsiteY2" fmla="*/ 6043163 h 6043163"/>
              <a:gd name="connsiteX3" fmla="*/ 896804 w 6061368"/>
              <a:gd name="connsiteY3" fmla="*/ 6043163 h 6043163"/>
              <a:gd name="connsiteX4" fmla="*/ 845680 w 6061368"/>
              <a:gd name="connsiteY4" fmla="*/ 5970934 h 6043163"/>
              <a:gd name="connsiteX5" fmla="*/ 5896 w 6061368"/>
              <a:gd name="connsiteY5" fmla="*/ 3580621 h 6043163"/>
              <a:gd name="connsiteX6" fmla="*/ 0 w 6061368"/>
              <a:gd name="connsiteY6" fmla="*/ 3494538 h 6043163"/>
              <a:gd name="connsiteX7" fmla="*/ 0 w 6061368"/>
              <a:gd name="connsiteY7" fmla="*/ 2681380 h 6043163"/>
              <a:gd name="connsiteX8" fmla="*/ 5896 w 6061368"/>
              <a:gd name="connsiteY8" fmla="*/ 2595297 h 6043163"/>
              <a:gd name="connsiteX9" fmla="*/ 974518 w 6061368"/>
              <a:gd name="connsiteY9" fmla="*/ 22957 h 604316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61368" h="6043163">
                <a:moveTo>
                  <a:pt x="992429" y="0"/>
                </a:moveTo>
                <a:lnTo>
                  <a:pt x="6061368" y="0"/>
                </a:lnTo>
                <a:lnTo>
                  <a:pt x="6061368" y="6043163"/>
                </a:lnTo>
                <a:lnTo>
                  <a:pt x="896804" y="6043163"/>
                </a:lnTo>
                <a:lnTo>
                  <a:pt x="845680" y="5970934"/>
                </a:lnTo>
                <a:cubicBezTo>
                  <a:pt x="387478" y="5290687"/>
                  <a:pt x="87387" y="4471529"/>
                  <a:pt x="5896" y="3580621"/>
                </a:cubicBezTo>
                <a:lnTo>
                  <a:pt x="0" y="3494538"/>
                </a:lnTo>
                <a:lnTo>
                  <a:pt x="0" y="2681380"/>
                </a:lnTo>
                <a:lnTo>
                  <a:pt x="5896" y="2595297"/>
                </a:lnTo>
                <a:cubicBezTo>
                  <a:pt x="94795" y="1623398"/>
                  <a:pt x="443847" y="736887"/>
                  <a:pt x="974518" y="2295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293475F-0C16-A73D-8DF0-0609FF81D2BD}"/>
              </a:ext>
            </a:extLst>
          </p:cNvPr>
          <p:cNvSpPr/>
          <p:nvPr/>
        </p:nvSpPr>
        <p:spPr>
          <a:xfrm>
            <a:off x="536892" y="1108667"/>
            <a:ext cx="4963797" cy="4693041"/>
          </a:xfrm>
          <a:prstGeom prst="roundRect">
            <a:avLst>
              <a:gd name="adj" fmla="val 7037"/>
            </a:avLst>
          </a:prstGeom>
          <a:solidFill>
            <a:schemeClr val="accent6">
              <a:lumMod val="60000"/>
              <a:lumOff val="40000"/>
              <a:alpha val="7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13315">
            <a:extLst>
              <a:ext uri="{FF2B5EF4-FFF2-40B4-BE49-F238E27FC236}">
                <a16:creationId xmlns:a16="http://schemas.microsoft.com/office/drawing/2014/main" id="{4AA3E3F2-B04F-F906-C442-227C37BB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619" y="1386475"/>
            <a:ext cx="889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err="1">
                <a:latin typeface="微软雅黑" panose="020b0503020204020204" pitchFamily="34" charset="-122"/>
                <a:ea typeface="微软雅黑" panose="020b0503020204020204" pitchFamily="34" charset="-122"/>
              </a:rPr>
              <a:t>成因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13325">
            <a:extLst>
              <a:ext uri="{FF2B5EF4-FFF2-40B4-BE49-F238E27FC236}">
                <a16:creationId xmlns:a16="http://schemas.microsoft.com/office/drawing/2014/main" id="{391B1A3B-FF82-0D79-0A54-174FC510C184}"/>
              </a:ext>
            </a:extLst>
          </p:cNvPr>
          <p:cNvSpPr/>
          <p:nvPr/>
        </p:nvSpPr>
        <p:spPr>
          <a:xfrm>
            <a:off x="970413" y="4550888"/>
            <a:ext cx="4320997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晶状体太厚，折射光的能力太强，成像于视网膜前。</a:t>
            </a:r>
          </a:p>
        </p:txBody>
      </p:sp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624AE8F2-D53A-2EE0-8030-C8EEA8DF41B6}"/>
              </a:ext>
            </a:extLst>
          </p:cNvPr>
          <p:cNvSpPr/>
          <p:nvPr/>
        </p:nvSpPr>
        <p:spPr>
          <a:xfrm>
            <a:off x="6249852" y="1077475"/>
            <a:ext cx="4963797" cy="4693041"/>
          </a:xfrm>
          <a:prstGeom prst="roundRect">
            <a:avLst>
              <a:gd name="adj" fmla="val 6589"/>
            </a:avLst>
          </a:prstGeom>
          <a:solidFill>
            <a:schemeClr val="accent6">
              <a:lumMod val="60000"/>
              <a:lumOff val="40000"/>
              <a:alpha val="7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文本框 13316">
            <a:extLst>
              <a:ext uri="{FF2B5EF4-FFF2-40B4-BE49-F238E27FC236}">
                <a16:creationId xmlns:a16="http://schemas.microsoft.com/office/drawing/2014/main" id="{C01457AC-57A8-BDDE-A4CC-D24F6C13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2432" y="1517319"/>
            <a:ext cx="7236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err="1">
                <a:latin typeface="微软雅黑" panose="020b0503020204020204" pitchFamily="34" charset="-122"/>
                <a:ea typeface="微软雅黑" panose="020b0503020204020204" pitchFamily="34" charset="-122"/>
              </a:rPr>
              <a:t>矫正</a:t>
            </a:r>
            <a:endParaRPr lang="en-US" altLang="zh-CN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13326">
            <a:extLst>
              <a:ext uri="{FF2B5EF4-FFF2-40B4-BE49-F238E27FC236}">
                <a16:creationId xmlns:a16="http://schemas.microsoft.com/office/drawing/2014/main" id="{36BBFBD4-D7AF-939C-4B62-2858594CB946}"/>
              </a:ext>
            </a:extLst>
          </p:cNvPr>
          <p:cNvSpPr/>
          <p:nvPr/>
        </p:nvSpPr>
        <p:spPr>
          <a:xfrm>
            <a:off x="7282034" y="4434871"/>
            <a:ext cx="3888754" cy="40011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配戴用凹透镜做成的近视眼镜。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14756EB-AD24-2603-B01E-883325A38021}"/>
              </a:ext>
            </a:extLst>
          </p:cNvPr>
          <p:cNvSpPr/>
          <p:nvPr/>
        </p:nvSpPr>
        <p:spPr>
          <a:xfrm>
            <a:off x="536892" y="2198445"/>
            <a:ext cx="4963797" cy="1871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5" name="对象 13317">
            <a:extLst>
              <a:ext uri="{FF2B5EF4-FFF2-40B4-BE49-F238E27FC236}">
                <a16:creationId xmlns:a16="http://schemas.microsoft.com/office/drawing/2014/main" id="{9C984D09-28EC-F3A9-00E2-894393FD2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126714"/>
              </p:ext>
            </p:extLst>
          </p:nvPr>
        </p:nvGraphicFramePr>
        <p:xfrm>
          <a:off x="2105183" y="2223497"/>
          <a:ext cx="1881187" cy="16891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2" r:id="rId5" imgW="2066667" imgH="1857143" progId="PBrush">
                  <p:embed/>
                </p:oleObj>
              </mc:Choice>
              <mc:Fallback>
                <p:oleObj r:id="rId5" imgW="2066667" imgH="185714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105183" y="2223497"/>
                        <a:ext cx="1881187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7" name="直接连接符 13319">
            <a:extLst>
              <a:ext uri="{FF2B5EF4-FFF2-40B4-BE49-F238E27FC236}">
                <a16:creationId xmlns:a16="http://schemas.microsoft.com/office/drawing/2014/main" id="{8487DDC8-1E76-8626-F924-5A5B20A200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59868" y="2769597"/>
            <a:ext cx="1178702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直接连接符 13320">
            <a:extLst>
              <a:ext uri="{FF2B5EF4-FFF2-40B4-BE49-F238E27FC236}">
                <a16:creationId xmlns:a16="http://schemas.microsoft.com/office/drawing/2014/main" id="{15A98F0C-0CDD-9C32-13B4-E7605F1A1E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16442" y="3379197"/>
            <a:ext cx="1222128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直接连接符 13323">
            <a:extLst>
              <a:ext uri="{FF2B5EF4-FFF2-40B4-BE49-F238E27FC236}">
                <a16:creationId xmlns:a16="http://schemas.microsoft.com/office/drawing/2014/main" id="{6585F96E-0685-CC05-E92A-CA69DE44B5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38570" y="2769597"/>
            <a:ext cx="1219200" cy="457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直接连接符 13324">
            <a:extLst>
              <a:ext uri="{FF2B5EF4-FFF2-40B4-BE49-F238E27FC236}">
                <a16:creationId xmlns:a16="http://schemas.microsoft.com/office/drawing/2014/main" id="{0A3BB44B-4553-00AC-5500-D2FE588212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38570" y="2921997"/>
            <a:ext cx="1219200" cy="457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6" name="矩形 85">
            <a:extLst>
              <a:ext uri="{FF2B5EF4-FFF2-40B4-BE49-F238E27FC236}">
                <a16:creationId xmlns:a16="http://schemas.microsoft.com/office/drawing/2014/main" id="{C780FD22-8E10-939B-C27C-176D1864B428}"/>
              </a:ext>
            </a:extLst>
          </p:cNvPr>
          <p:cNvSpPr/>
          <p:nvPr/>
        </p:nvSpPr>
        <p:spPr>
          <a:xfrm>
            <a:off x="6252412" y="2198445"/>
            <a:ext cx="4963797" cy="1871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2" name="对象 13313">
            <a:extLst>
              <a:ext uri="{FF2B5EF4-FFF2-40B4-BE49-F238E27FC236}">
                <a16:creationId xmlns:a16="http://schemas.microsoft.com/office/drawing/2014/main" id="{174E7833-D2CF-5B0C-5347-39C97D59C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446199"/>
              </p:ext>
            </p:extLst>
          </p:nvPr>
        </p:nvGraphicFramePr>
        <p:xfrm>
          <a:off x="7731135" y="2706686"/>
          <a:ext cx="284162" cy="8667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3" r:id="rId7" imgW="219222" imgH="666667" progId="PBrush">
                  <p:embed/>
                </p:oleObj>
              </mc:Choice>
              <mc:Fallback>
                <p:oleObj r:id="rId7" imgW="219222" imgH="666667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731135" y="2706686"/>
                        <a:ext cx="284162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对象 13318">
            <a:extLst>
              <a:ext uri="{FF2B5EF4-FFF2-40B4-BE49-F238E27FC236}">
                <a16:creationId xmlns:a16="http://schemas.microsoft.com/office/drawing/2014/main" id="{73F15FDD-D1EF-9BA3-C968-F290E53751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364900"/>
              </p:ext>
            </p:extLst>
          </p:nvPr>
        </p:nvGraphicFramePr>
        <p:xfrm>
          <a:off x="8188335" y="2295523"/>
          <a:ext cx="1881187" cy="16891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4" r:id="rId9" imgW="2066667" imgH="1857143" progId="PBrush">
                  <p:embed/>
                </p:oleObj>
              </mc:Choice>
              <mc:Fallback>
                <p:oleObj r:id="rId9" imgW="2066667" imgH="185714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188335" y="2295523"/>
                        <a:ext cx="1881187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9" name="直接连接符 13321">
            <a:extLst>
              <a:ext uri="{FF2B5EF4-FFF2-40B4-BE49-F238E27FC236}">
                <a16:creationId xmlns:a16="http://schemas.microsoft.com/office/drawing/2014/main" id="{5827A380-6962-2263-4568-4C2EE72569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74044" y="2994023"/>
            <a:ext cx="1009478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直接连接符 13322">
            <a:extLst>
              <a:ext uri="{FF2B5EF4-FFF2-40B4-BE49-F238E27FC236}">
                <a16:creationId xmlns:a16="http://schemas.microsoft.com/office/drawing/2014/main" id="{75D13895-F747-FD25-129A-3E6F90771C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74044" y="3298823"/>
            <a:ext cx="1009478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直接连接符 13327">
            <a:extLst>
              <a:ext uri="{FF2B5EF4-FFF2-40B4-BE49-F238E27FC236}">
                <a16:creationId xmlns:a16="http://schemas.microsoft.com/office/drawing/2014/main" id="{2439C9BF-2C8F-E6A5-C2D9-1E51F41C46F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859722" y="2917823"/>
            <a:ext cx="7620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直接连接符 13328">
            <a:extLst>
              <a:ext uri="{FF2B5EF4-FFF2-40B4-BE49-F238E27FC236}">
                <a16:creationId xmlns:a16="http://schemas.microsoft.com/office/drawing/2014/main" id="{47F3E0B5-53BD-23A9-D4F7-D4756F8C89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59722" y="3298823"/>
            <a:ext cx="7620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直接连接符 13329">
            <a:extLst>
              <a:ext uri="{FF2B5EF4-FFF2-40B4-BE49-F238E27FC236}">
                <a16:creationId xmlns:a16="http://schemas.microsoft.com/office/drawing/2014/main" id="{80610ABC-D0EB-9C6F-9EF1-AD3E06A00E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21722" y="2917823"/>
            <a:ext cx="12954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直接连接符 13330">
            <a:extLst>
              <a:ext uri="{FF2B5EF4-FFF2-40B4-BE49-F238E27FC236}">
                <a16:creationId xmlns:a16="http://schemas.microsoft.com/office/drawing/2014/main" id="{E3AEF28F-E31E-66B0-DC2F-AAC4CD90C23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621722" y="3146423"/>
            <a:ext cx="12954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38559576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 fill="hold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 fill="hold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DE0B77-2DE1-3DBB-AE33-4CF4614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0286" y="-16533"/>
            <a:ext cx="12232286" cy="697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C72BE5BA-6B9B-3EE8-1F24-FB20A0F875D0}"/>
              </a:ext>
            </a:extLst>
          </p:cNvPr>
          <p:cNvSpPr/>
          <p:nvPr/>
        </p:nvSpPr>
        <p:spPr>
          <a:xfrm>
            <a:off x="-24002998" y="-20820697"/>
            <a:ext cx="61341000" cy="52596095"/>
          </a:xfrm>
          <a:custGeom>
            <a:gdLst>
              <a:gd name="connsiteX0" fmla="*/ 6400798 w 61340998"/>
              <a:gd name="connsiteY0" fmla="*/ 7790497 h 52596094"/>
              <a:gd name="connsiteX1" fmla="*/ 6400798 w 61340998"/>
              <a:gd name="connsiteY1" fmla="*/ 42613896 h 52596094"/>
              <a:gd name="connsiteX2" fmla="*/ 54711598 w 61340998"/>
              <a:gd name="connsiteY2" fmla="*/ 42613896 h 52596094"/>
              <a:gd name="connsiteX3" fmla="*/ 54711598 w 61340998"/>
              <a:gd name="connsiteY3" fmla="*/ 7790497 h 52596094"/>
              <a:gd name="connsiteX4" fmla="*/ 0 w 61340998"/>
              <a:gd name="connsiteY4" fmla="*/ 0 h 52596094"/>
              <a:gd name="connsiteX5" fmla="*/ 61340998 w 61340998"/>
              <a:gd name="connsiteY5" fmla="*/ 0 h 52596094"/>
              <a:gd name="connsiteX6" fmla="*/ 61340998 w 61340998"/>
              <a:gd name="connsiteY6" fmla="*/ 52596094 h 52596094"/>
              <a:gd name="connsiteX7" fmla="*/ 0 w 61340998"/>
              <a:gd name="connsiteY7" fmla="*/ 52596094 h 5259609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40998" h="52596094">
                <a:moveTo>
                  <a:pt x="6400798" y="7790497"/>
                </a:moveTo>
                <a:lnTo>
                  <a:pt x="6400798" y="42613896"/>
                </a:lnTo>
                <a:lnTo>
                  <a:pt x="54711598" y="42613896"/>
                </a:lnTo>
                <a:lnTo>
                  <a:pt x="54711598" y="7790497"/>
                </a:lnTo>
                <a:close/>
                <a:moveTo>
                  <a:pt x="0" y="0"/>
                </a:moveTo>
                <a:lnTo>
                  <a:pt x="61340998" y="0"/>
                </a:lnTo>
                <a:lnTo>
                  <a:pt x="61340998" y="52596094"/>
                </a:lnTo>
                <a:lnTo>
                  <a:pt x="0" y="52596094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2CCD1126-DDFF-CEF4-84D4-8830806457E6}"/>
              </a:ext>
            </a:extLst>
          </p:cNvPr>
          <p:cNvSpPr/>
          <p:nvPr/>
        </p:nvSpPr>
        <p:spPr>
          <a:xfrm>
            <a:off x="7853056" y="-9688664"/>
            <a:ext cx="2624138" cy="125413"/>
          </a:xfrm>
          <a:custGeom>
            <a:gdLst>
              <a:gd name="connsiteX0" fmla="*/ 0 w 2844800"/>
              <a:gd name="connsiteY0" fmla="*/ 0 h 356773"/>
              <a:gd name="connsiteX1" fmla="*/ 2844800 w 2844800"/>
              <a:gd name="connsiteY1" fmla="*/ 0 h 356773"/>
              <a:gd name="connsiteX2" fmla="*/ 2844800 w 2844800"/>
              <a:gd name="connsiteY2" fmla="*/ 356773 h 356773"/>
              <a:gd name="connsiteX3" fmla="*/ 0 w 2844800"/>
              <a:gd name="connsiteY3" fmla="*/ 356773 h 356773"/>
              <a:gd name="connsiteX4" fmla="*/ 0 w 2844800"/>
              <a:gd name="connsiteY4" fmla="*/ 0 h 356773"/>
              <a:gd name="connsiteX0-1" fmla="*/ 180975 w 2844800"/>
              <a:gd name="connsiteY0-2" fmla="*/ 2381 h 356773"/>
              <a:gd name="connsiteX1-3" fmla="*/ 2844800 w 2844800"/>
              <a:gd name="connsiteY1-4" fmla="*/ 0 h 356773"/>
              <a:gd name="connsiteX2-5" fmla="*/ 2844800 w 2844800"/>
              <a:gd name="connsiteY2-6" fmla="*/ 356773 h 356773"/>
              <a:gd name="connsiteX3-7" fmla="*/ 0 w 2844800"/>
              <a:gd name="connsiteY3-8" fmla="*/ 356773 h 356773"/>
              <a:gd name="connsiteX4-9" fmla="*/ 180975 w 2844800"/>
              <a:gd name="connsiteY4-10" fmla="*/ 2381 h 356773"/>
              <a:gd name="connsiteX0-11" fmla="*/ 180975 w 2844800"/>
              <a:gd name="connsiteY0-12" fmla="*/ 2381 h 356773"/>
              <a:gd name="connsiteX1-13" fmla="*/ 2844800 w 2844800"/>
              <a:gd name="connsiteY1-14" fmla="*/ 0 h 356773"/>
              <a:gd name="connsiteX2-15" fmla="*/ 2844800 w 2844800"/>
              <a:gd name="connsiteY2-16" fmla="*/ 356773 h 356773"/>
              <a:gd name="connsiteX3-17" fmla="*/ 0 w 2844800"/>
              <a:gd name="connsiteY3-18" fmla="*/ 356773 h 356773"/>
              <a:gd name="connsiteX4-19" fmla="*/ 180975 w 2844800"/>
              <a:gd name="connsiteY4-20" fmla="*/ 2381 h 356773"/>
              <a:gd name="connsiteX0-21" fmla="*/ 138112 w 2801937"/>
              <a:gd name="connsiteY0-22" fmla="*/ 2381 h 356773"/>
              <a:gd name="connsiteX1-23" fmla="*/ 2801937 w 2801937"/>
              <a:gd name="connsiteY1-24" fmla="*/ 0 h 356773"/>
              <a:gd name="connsiteX2-25" fmla="*/ 2801937 w 2801937"/>
              <a:gd name="connsiteY2-26" fmla="*/ 356773 h 356773"/>
              <a:gd name="connsiteX3-27" fmla="*/ 0 w 2801937"/>
              <a:gd name="connsiteY3-28" fmla="*/ 356773 h 356773"/>
              <a:gd name="connsiteX4-29" fmla="*/ 138112 w 2801937"/>
              <a:gd name="connsiteY4-30" fmla="*/ 2381 h 356773"/>
              <a:gd name="connsiteX0-31" fmla="*/ 138112 w 2801937"/>
              <a:gd name="connsiteY0-32" fmla="*/ 2381 h 356773"/>
              <a:gd name="connsiteX1-33" fmla="*/ 2801937 w 2801937"/>
              <a:gd name="connsiteY1-34" fmla="*/ 0 h 356773"/>
              <a:gd name="connsiteX2-35" fmla="*/ 2801937 w 2801937"/>
              <a:gd name="connsiteY2-36" fmla="*/ 356773 h 356773"/>
              <a:gd name="connsiteX3-37" fmla="*/ 0 w 2801937"/>
              <a:gd name="connsiteY3-38" fmla="*/ 356773 h 356773"/>
              <a:gd name="connsiteX4-39" fmla="*/ 138112 w 2801937"/>
              <a:gd name="connsiteY4-40" fmla="*/ 2381 h 356773"/>
              <a:gd name="connsiteX0-41" fmla="*/ 123825 w 2801937"/>
              <a:gd name="connsiteY0-42" fmla="*/ 2381 h 356773"/>
              <a:gd name="connsiteX1-43" fmla="*/ 2801937 w 2801937"/>
              <a:gd name="connsiteY1-44" fmla="*/ 0 h 356773"/>
              <a:gd name="connsiteX2-45" fmla="*/ 2801937 w 2801937"/>
              <a:gd name="connsiteY2-46" fmla="*/ 356773 h 356773"/>
              <a:gd name="connsiteX3-47" fmla="*/ 0 w 2801937"/>
              <a:gd name="connsiteY3-48" fmla="*/ 356773 h 356773"/>
              <a:gd name="connsiteX4-49" fmla="*/ 123825 w 2801937"/>
              <a:gd name="connsiteY4-50" fmla="*/ 2381 h 356773"/>
              <a:gd name="connsiteX0-51" fmla="*/ 123825 w 2801937"/>
              <a:gd name="connsiteY0-52" fmla="*/ 2381 h 356773"/>
              <a:gd name="connsiteX1-53" fmla="*/ 2801937 w 2801937"/>
              <a:gd name="connsiteY1-54" fmla="*/ 0 h 356773"/>
              <a:gd name="connsiteX2-55" fmla="*/ 2801937 w 2801937"/>
              <a:gd name="connsiteY2-56" fmla="*/ 356773 h 356773"/>
              <a:gd name="connsiteX3-57" fmla="*/ 0 w 2801937"/>
              <a:gd name="connsiteY3-58" fmla="*/ 356773 h 356773"/>
              <a:gd name="connsiteX4-59" fmla="*/ 123825 w 2801937"/>
              <a:gd name="connsiteY4-60" fmla="*/ 2381 h 356773"/>
              <a:gd name="connsiteX0-61" fmla="*/ 123825 w 2801937"/>
              <a:gd name="connsiteY0-62" fmla="*/ 2381 h 356773"/>
              <a:gd name="connsiteX1-63" fmla="*/ 2801937 w 2801937"/>
              <a:gd name="connsiteY1-64" fmla="*/ 0 h 356773"/>
              <a:gd name="connsiteX2-65" fmla="*/ 2801937 w 2801937"/>
              <a:gd name="connsiteY2-66" fmla="*/ 356773 h 356773"/>
              <a:gd name="connsiteX3-67" fmla="*/ 0 w 2801937"/>
              <a:gd name="connsiteY3-68" fmla="*/ 356773 h 356773"/>
              <a:gd name="connsiteX4-69" fmla="*/ 123825 w 2801937"/>
              <a:gd name="connsiteY4-70" fmla="*/ 2381 h 356773"/>
              <a:gd name="connsiteX0-71" fmla="*/ 123825 w 2801937"/>
              <a:gd name="connsiteY0-72" fmla="*/ 2381 h 356773"/>
              <a:gd name="connsiteX1-73" fmla="*/ 2801937 w 2801937"/>
              <a:gd name="connsiteY1-74" fmla="*/ 0 h 356773"/>
              <a:gd name="connsiteX2-75" fmla="*/ 2801937 w 2801937"/>
              <a:gd name="connsiteY2-76" fmla="*/ 356773 h 356773"/>
              <a:gd name="connsiteX3-77" fmla="*/ 0 w 2801937"/>
              <a:gd name="connsiteY3-78" fmla="*/ 356773 h 356773"/>
              <a:gd name="connsiteX4-79" fmla="*/ 123825 w 2801937"/>
              <a:gd name="connsiteY4-80" fmla="*/ 2381 h 356773"/>
              <a:gd name="connsiteX0-81" fmla="*/ 123825 w 2801937"/>
              <a:gd name="connsiteY0-82" fmla="*/ 2381 h 356773"/>
              <a:gd name="connsiteX1-83" fmla="*/ 2801937 w 2801937"/>
              <a:gd name="connsiteY1-84" fmla="*/ 0 h 356773"/>
              <a:gd name="connsiteX2-85" fmla="*/ 2801937 w 2801937"/>
              <a:gd name="connsiteY2-86" fmla="*/ 356773 h 356773"/>
              <a:gd name="connsiteX3-87" fmla="*/ 0 w 2801937"/>
              <a:gd name="connsiteY3-88" fmla="*/ 356773 h 356773"/>
              <a:gd name="connsiteX4-89" fmla="*/ 123825 w 2801937"/>
              <a:gd name="connsiteY4-90" fmla="*/ 2381 h 356773"/>
              <a:gd name="connsiteX0-91" fmla="*/ 109537 w 2801937"/>
              <a:gd name="connsiteY0-92" fmla="*/ 2381 h 356773"/>
              <a:gd name="connsiteX1-93" fmla="*/ 2801937 w 2801937"/>
              <a:gd name="connsiteY1-94" fmla="*/ 0 h 356773"/>
              <a:gd name="connsiteX2-95" fmla="*/ 2801937 w 2801937"/>
              <a:gd name="connsiteY2-96" fmla="*/ 356773 h 356773"/>
              <a:gd name="connsiteX3-97" fmla="*/ 0 w 2801937"/>
              <a:gd name="connsiteY3-98" fmla="*/ 356773 h 356773"/>
              <a:gd name="connsiteX4-99" fmla="*/ 109537 w 2801937"/>
              <a:gd name="connsiteY4-100" fmla="*/ 2381 h 356773"/>
              <a:gd name="connsiteX0-101" fmla="*/ 109537 w 2801937"/>
              <a:gd name="connsiteY0-102" fmla="*/ 2381 h 356773"/>
              <a:gd name="connsiteX1-103" fmla="*/ 2801937 w 2801937"/>
              <a:gd name="connsiteY1-104" fmla="*/ 0 h 356773"/>
              <a:gd name="connsiteX2-105" fmla="*/ 2801937 w 2801937"/>
              <a:gd name="connsiteY2-106" fmla="*/ 356773 h 356773"/>
              <a:gd name="connsiteX3-107" fmla="*/ 0 w 2801937"/>
              <a:gd name="connsiteY3-108" fmla="*/ 356773 h 356773"/>
              <a:gd name="connsiteX4-109" fmla="*/ 109537 w 2801937"/>
              <a:gd name="connsiteY4-110" fmla="*/ 2381 h 356773"/>
              <a:gd name="connsiteX0-111" fmla="*/ 109537 w 2801937"/>
              <a:gd name="connsiteY0-112" fmla="*/ 2381 h 356773"/>
              <a:gd name="connsiteX1-113" fmla="*/ 2801937 w 2801937"/>
              <a:gd name="connsiteY1-114" fmla="*/ 0 h 356773"/>
              <a:gd name="connsiteX2-115" fmla="*/ 2801937 w 2801937"/>
              <a:gd name="connsiteY2-116" fmla="*/ 356773 h 356773"/>
              <a:gd name="connsiteX3-117" fmla="*/ 0 w 2801937"/>
              <a:gd name="connsiteY3-118" fmla="*/ 356773 h 356773"/>
              <a:gd name="connsiteX4-119" fmla="*/ 109537 w 2801937"/>
              <a:gd name="connsiteY4-120" fmla="*/ 2381 h 356773"/>
              <a:gd name="connsiteX0-121" fmla="*/ 130969 w 2823369"/>
              <a:gd name="connsiteY0-122" fmla="*/ 2381 h 356773"/>
              <a:gd name="connsiteX1-123" fmla="*/ 2823369 w 2823369"/>
              <a:gd name="connsiteY1-124" fmla="*/ 0 h 356773"/>
              <a:gd name="connsiteX2-125" fmla="*/ 2823369 w 2823369"/>
              <a:gd name="connsiteY2-126" fmla="*/ 356773 h 356773"/>
              <a:gd name="connsiteX3-127" fmla="*/ 0 w 2823369"/>
              <a:gd name="connsiteY3-128" fmla="*/ 356773 h 356773"/>
              <a:gd name="connsiteX4-129" fmla="*/ 130969 w 2823369"/>
              <a:gd name="connsiteY4-130" fmla="*/ 2381 h 356773"/>
              <a:gd name="connsiteX0-131" fmla="*/ 130969 w 2823369"/>
              <a:gd name="connsiteY0-132" fmla="*/ 2381 h 356773"/>
              <a:gd name="connsiteX1-133" fmla="*/ 2823369 w 2823369"/>
              <a:gd name="connsiteY1-134" fmla="*/ 0 h 356773"/>
              <a:gd name="connsiteX2-135" fmla="*/ 2823369 w 2823369"/>
              <a:gd name="connsiteY2-136" fmla="*/ 356773 h 356773"/>
              <a:gd name="connsiteX3-137" fmla="*/ 0 w 2823369"/>
              <a:gd name="connsiteY3-138" fmla="*/ 356773 h 356773"/>
              <a:gd name="connsiteX4-139" fmla="*/ 130969 w 2823369"/>
              <a:gd name="connsiteY4-140" fmla="*/ 2381 h 356773"/>
              <a:gd name="connsiteX0-141" fmla="*/ 130969 w 2823369"/>
              <a:gd name="connsiteY0-142" fmla="*/ 2381 h 356773"/>
              <a:gd name="connsiteX1-143" fmla="*/ 2823369 w 2823369"/>
              <a:gd name="connsiteY1-144" fmla="*/ 0 h 356773"/>
              <a:gd name="connsiteX2-145" fmla="*/ 2823369 w 2823369"/>
              <a:gd name="connsiteY2-146" fmla="*/ 356773 h 356773"/>
              <a:gd name="connsiteX3-147" fmla="*/ 0 w 2823369"/>
              <a:gd name="connsiteY3-148" fmla="*/ 356773 h 356773"/>
              <a:gd name="connsiteX4-149" fmla="*/ 130969 w 2823369"/>
              <a:gd name="connsiteY4-150" fmla="*/ 2381 h 356773"/>
              <a:gd name="connsiteX0-151" fmla="*/ 130969 w 2823369"/>
              <a:gd name="connsiteY0-152" fmla="*/ 2381 h 356773"/>
              <a:gd name="connsiteX1-153" fmla="*/ 2823369 w 2823369"/>
              <a:gd name="connsiteY1-154" fmla="*/ 0 h 356773"/>
              <a:gd name="connsiteX2-155" fmla="*/ 2823369 w 2823369"/>
              <a:gd name="connsiteY2-156" fmla="*/ 356773 h 356773"/>
              <a:gd name="connsiteX3-157" fmla="*/ 0 w 2823369"/>
              <a:gd name="connsiteY3-158" fmla="*/ 356773 h 356773"/>
              <a:gd name="connsiteX4-159" fmla="*/ 130969 w 2823369"/>
              <a:gd name="connsiteY4-160" fmla="*/ 2381 h 356773"/>
              <a:gd name="connsiteX0-161" fmla="*/ 130969 w 2823369"/>
              <a:gd name="connsiteY0-162" fmla="*/ 2381 h 356773"/>
              <a:gd name="connsiteX1-163" fmla="*/ 2823369 w 2823369"/>
              <a:gd name="connsiteY1-164" fmla="*/ 0 h 356773"/>
              <a:gd name="connsiteX2-165" fmla="*/ 2823369 w 2823369"/>
              <a:gd name="connsiteY2-166" fmla="*/ 356773 h 356773"/>
              <a:gd name="connsiteX3-167" fmla="*/ 0 w 2823369"/>
              <a:gd name="connsiteY3-168" fmla="*/ 356773 h 356773"/>
              <a:gd name="connsiteX4-169" fmla="*/ 130969 w 2823369"/>
              <a:gd name="connsiteY4-170" fmla="*/ 2381 h 356773"/>
              <a:gd name="connsiteX0-171" fmla="*/ 130969 w 2823369"/>
              <a:gd name="connsiteY0-172" fmla="*/ 2381 h 356773"/>
              <a:gd name="connsiteX1-173" fmla="*/ 2823369 w 2823369"/>
              <a:gd name="connsiteY1-174" fmla="*/ 0 h 356773"/>
              <a:gd name="connsiteX2-175" fmla="*/ 2823369 w 2823369"/>
              <a:gd name="connsiteY2-176" fmla="*/ 356773 h 356773"/>
              <a:gd name="connsiteX3-177" fmla="*/ 0 w 2823369"/>
              <a:gd name="connsiteY3-178" fmla="*/ 356773 h 356773"/>
              <a:gd name="connsiteX4-179" fmla="*/ 130969 w 2823369"/>
              <a:gd name="connsiteY4-180" fmla="*/ 2381 h 356773"/>
              <a:gd name="connsiteX0-181" fmla="*/ 130969 w 2823369"/>
              <a:gd name="connsiteY0-182" fmla="*/ 2381 h 356773"/>
              <a:gd name="connsiteX1-183" fmla="*/ 2823369 w 2823369"/>
              <a:gd name="connsiteY1-184" fmla="*/ 0 h 356773"/>
              <a:gd name="connsiteX2-185" fmla="*/ 2823369 w 2823369"/>
              <a:gd name="connsiteY2-186" fmla="*/ 356773 h 356773"/>
              <a:gd name="connsiteX3-187" fmla="*/ 0 w 2823369"/>
              <a:gd name="connsiteY3-188" fmla="*/ 356773 h 356773"/>
              <a:gd name="connsiteX4-189" fmla="*/ 130969 w 2823369"/>
              <a:gd name="connsiteY4-190" fmla="*/ 2381 h 356773"/>
              <a:gd name="connsiteX0-191" fmla="*/ 145256 w 2823369"/>
              <a:gd name="connsiteY0-192" fmla="*/ 6267 h 356773"/>
              <a:gd name="connsiteX1-193" fmla="*/ 2823369 w 2823369"/>
              <a:gd name="connsiteY1-194" fmla="*/ 0 h 356773"/>
              <a:gd name="connsiteX2-195" fmla="*/ 2823369 w 2823369"/>
              <a:gd name="connsiteY2-196" fmla="*/ 356773 h 356773"/>
              <a:gd name="connsiteX3-197" fmla="*/ 0 w 2823369"/>
              <a:gd name="connsiteY3-198" fmla="*/ 356773 h 356773"/>
              <a:gd name="connsiteX4-199" fmla="*/ 145256 w 2823369"/>
              <a:gd name="connsiteY4-200" fmla="*/ 6267 h 356773"/>
              <a:gd name="connsiteX0-201" fmla="*/ 145256 w 2823369"/>
              <a:gd name="connsiteY0-202" fmla="*/ 6267 h 356773"/>
              <a:gd name="connsiteX1-203" fmla="*/ 2823369 w 2823369"/>
              <a:gd name="connsiteY1-204" fmla="*/ 0 h 356773"/>
              <a:gd name="connsiteX2-205" fmla="*/ 2823369 w 2823369"/>
              <a:gd name="connsiteY2-206" fmla="*/ 356773 h 356773"/>
              <a:gd name="connsiteX3-207" fmla="*/ 0 w 2823369"/>
              <a:gd name="connsiteY3-208" fmla="*/ 356773 h 356773"/>
              <a:gd name="connsiteX4-209" fmla="*/ 145256 w 2823369"/>
              <a:gd name="connsiteY4-210" fmla="*/ 6267 h 356773"/>
              <a:gd name="connsiteX0-211" fmla="*/ 161924 w 2840037"/>
              <a:gd name="connsiteY0-212" fmla="*/ 6267 h 360660"/>
              <a:gd name="connsiteX1-213" fmla="*/ 2840037 w 2840037"/>
              <a:gd name="connsiteY1-214" fmla="*/ 0 h 360660"/>
              <a:gd name="connsiteX2-215" fmla="*/ 2840037 w 2840037"/>
              <a:gd name="connsiteY2-216" fmla="*/ 356773 h 360660"/>
              <a:gd name="connsiteX3-217" fmla="*/ 0 w 2840037"/>
              <a:gd name="connsiteY3-218" fmla="*/ 360660 h 360660"/>
              <a:gd name="connsiteX4-219" fmla="*/ 161924 w 2840037"/>
              <a:gd name="connsiteY4-220" fmla="*/ 6267 h 360660"/>
              <a:gd name="connsiteX0-221" fmla="*/ 161924 w 2840037"/>
              <a:gd name="connsiteY0-222" fmla="*/ 6267 h 360660"/>
              <a:gd name="connsiteX1-223" fmla="*/ 2840037 w 2840037"/>
              <a:gd name="connsiteY1-224" fmla="*/ 0 h 360660"/>
              <a:gd name="connsiteX2-225" fmla="*/ 2840037 w 2840037"/>
              <a:gd name="connsiteY2-226" fmla="*/ 356773 h 360660"/>
              <a:gd name="connsiteX3-227" fmla="*/ 0 w 2840037"/>
              <a:gd name="connsiteY3-228" fmla="*/ 360660 h 360660"/>
              <a:gd name="connsiteX4-229" fmla="*/ 161924 w 2840037"/>
              <a:gd name="connsiteY4-230" fmla="*/ 6267 h 360660"/>
              <a:gd name="connsiteX0-231" fmla="*/ 161924 w 2840037"/>
              <a:gd name="connsiteY0-232" fmla="*/ 6267 h 360660"/>
              <a:gd name="connsiteX1-233" fmla="*/ 2840037 w 2840037"/>
              <a:gd name="connsiteY1-234" fmla="*/ 0 h 360660"/>
              <a:gd name="connsiteX2-235" fmla="*/ 2840037 w 2840037"/>
              <a:gd name="connsiteY2-236" fmla="*/ 356773 h 360660"/>
              <a:gd name="connsiteX3-237" fmla="*/ 0 w 2840037"/>
              <a:gd name="connsiteY3-238" fmla="*/ 360660 h 360660"/>
              <a:gd name="connsiteX4-239" fmla="*/ 161924 w 2840037"/>
              <a:gd name="connsiteY4-240" fmla="*/ 6267 h 360660"/>
              <a:gd name="connsiteX0-241" fmla="*/ 161924 w 2840037"/>
              <a:gd name="connsiteY0-242" fmla="*/ 6267 h 360660"/>
              <a:gd name="connsiteX1-243" fmla="*/ 2840037 w 2840037"/>
              <a:gd name="connsiteY1-244" fmla="*/ 0 h 360660"/>
              <a:gd name="connsiteX2-245" fmla="*/ 2840037 w 2840037"/>
              <a:gd name="connsiteY2-246" fmla="*/ 356773 h 360660"/>
              <a:gd name="connsiteX3-247" fmla="*/ 0 w 2840037"/>
              <a:gd name="connsiteY3-248" fmla="*/ 360660 h 360660"/>
              <a:gd name="connsiteX4-249" fmla="*/ 161924 w 2840037"/>
              <a:gd name="connsiteY4-250" fmla="*/ 6267 h 360660"/>
              <a:gd name="connsiteX0-251" fmla="*/ 152399 w 2840037"/>
              <a:gd name="connsiteY0-252" fmla="*/ 6267 h 360660"/>
              <a:gd name="connsiteX1-253" fmla="*/ 2840037 w 2840037"/>
              <a:gd name="connsiteY1-254" fmla="*/ 0 h 360660"/>
              <a:gd name="connsiteX2-255" fmla="*/ 2840037 w 2840037"/>
              <a:gd name="connsiteY2-256" fmla="*/ 356773 h 360660"/>
              <a:gd name="connsiteX3-257" fmla="*/ 0 w 2840037"/>
              <a:gd name="connsiteY3-258" fmla="*/ 360660 h 360660"/>
              <a:gd name="connsiteX4-259" fmla="*/ 152399 w 2840037"/>
              <a:gd name="connsiteY4-260" fmla="*/ 6267 h 360660"/>
              <a:gd name="connsiteX0-261" fmla="*/ 152399 w 2840037"/>
              <a:gd name="connsiteY0-262" fmla="*/ 6267 h 360660"/>
              <a:gd name="connsiteX1-263" fmla="*/ 2840037 w 2840037"/>
              <a:gd name="connsiteY1-264" fmla="*/ 0 h 360660"/>
              <a:gd name="connsiteX2-265" fmla="*/ 2840037 w 2840037"/>
              <a:gd name="connsiteY2-266" fmla="*/ 356773 h 360660"/>
              <a:gd name="connsiteX3-267" fmla="*/ 0 w 2840037"/>
              <a:gd name="connsiteY3-268" fmla="*/ 360660 h 360660"/>
              <a:gd name="connsiteX4-269" fmla="*/ 152399 w 2840037"/>
              <a:gd name="connsiteY4-270" fmla="*/ 6267 h 360660"/>
              <a:gd name="connsiteX0-271" fmla="*/ 152399 w 2840037"/>
              <a:gd name="connsiteY0-272" fmla="*/ 6267 h 360660"/>
              <a:gd name="connsiteX1-273" fmla="*/ 2840037 w 2840037"/>
              <a:gd name="connsiteY1-274" fmla="*/ 0 h 360660"/>
              <a:gd name="connsiteX2-275" fmla="*/ 2840037 w 2840037"/>
              <a:gd name="connsiteY2-276" fmla="*/ 356773 h 360660"/>
              <a:gd name="connsiteX3-277" fmla="*/ 0 w 2840037"/>
              <a:gd name="connsiteY3-278" fmla="*/ 360660 h 360660"/>
              <a:gd name="connsiteX4-279" fmla="*/ 152399 w 2840037"/>
              <a:gd name="connsiteY4-280" fmla="*/ 6267 h 360660"/>
              <a:gd name="connsiteX0-281" fmla="*/ 152399 w 2840037"/>
              <a:gd name="connsiteY0-282" fmla="*/ 6267 h 360660"/>
              <a:gd name="connsiteX1-283" fmla="*/ 2840037 w 2840037"/>
              <a:gd name="connsiteY1-284" fmla="*/ 0 h 360660"/>
              <a:gd name="connsiteX2-285" fmla="*/ 2840037 w 2840037"/>
              <a:gd name="connsiteY2-286" fmla="*/ 356773 h 360660"/>
              <a:gd name="connsiteX3-287" fmla="*/ 0 w 2840037"/>
              <a:gd name="connsiteY3-288" fmla="*/ 360660 h 360660"/>
              <a:gd name="connsiteX4-289" fmla="*/ 152399 w 2840037"/>
              <a:gd name="connsiteY4-290" fmla="*/ 6267 h 360660"/>
              <a:gd name="connsiteX0-291" fmla="*/ 152399 w 2840037"/>
              <a:gd name="connsiteY0-292" fmla="*/ 6267 h 360660"/>
              <a:gd name="connsiteX1-293" fmla="*/ 2840037 w 2840037"/>
              <a:gd name="connsiteY1-294" fmla="*/ 0 h 360660"/>
              <a:gd name="connsiteX2-295" fmla="*/ 2840037 w 2840037"/>
              <a:gd name="connsiteY2-296" fmla="*/ 356773 h 360660"/>
              <a:gd name="connsiteX3-297" fmla="*/ 0 w 2840037"/>
              <a:gd name="connsiteY3-298" fmla="*/ 360660 h 360660"/>
              <a:gd name="connsiteX4-299" fmla="*/ 152399 w 2840037"/>
              <a:gd name="connsiteY4-300" fmla="*/ 6267 h 360660"/>
              <a:gd name="connsiteX0-301" fmla="*/ 152399 w 2840037"/>
              <a:gd name="connsiteY0-302" fmla="*/ 6267 h 360660"/>
              <a:gd name="connsiteX1-303" fmla="*/ 2840037 w 2840037"/>
              <a:gd name="connsiteY1-304" fmla="*/ 0 h 360660"/>
              <a:gd name="connsiteX2-305" fmla="*/ 2840037 w 2840037"/>
              <a:gd name="connsiteY2-306" fmla="*/ 356773 h 360660"/>
              <a:gd name="connsiteX3-307" fmla="*/ 0 w 2840037"/>
              <a:gd name="connsiteY3-308" fmla="*/ 360660 h 360660"/>
              <a:gd name="connsiteX4-309" fmla="*/ 152399 w 2840037"/>
              <a:gd name="connsiteY4-310" fmla="*/ 6267 h 360660"/>
              <a:gd name="connsiteX0-311" fmla="*/ 152399 w 2840037"/>
              <a:gd name="connsiteY0-312" fmla="*/ 6267 h 360660"/>
              <a:gd name="connsiteX1-313" fmla="*/ 2840037 w 2840037"/>
              <a:gd name="connsiteY1-314" fmla="*/ 0 h 360660"/>
              <a:gd name="connsiteX2-315" fmla="*/ 2840037 w 2840037"/>
              <a:gd name="connsiteY2-316" fmla="*/ 356773 h 360660"/>
              <a:gd name="connsiteX3-317" fmla="*/ 0 w 2840037"/>
              <a:gd name="connsiteY3-318" fmla="*/ 360660 h 360660"/>
              <a:gd name="connsiteX4-319" fmla="*/ 152399 w 2840037"/>
              <a:gd name="connsiteY4-320" fmla="*/ 6267 h 360660"/>
              <a:gd name="connsiteX0-321" fmla="*/ 152399 w 2840037"/>
              <a:gd name="connsiteY0-322" fmla="*/ 6266 h 360660"/>
              <a:gd name="connsiteX1-323" fmla="*/ 2840037 w 2840037"/>
              <a:gd name="connsiteY1-324" fmla="*/ 0 h 360660"/>
              <a:gd name="connsiteX2-325" fmla="*/ 2840037 w 2840037"/>
              <a:gd name="connsiteY2-326" fmla="*/ 356773 h 360660"/>
              <a:gd name="connsiteX3-327" fmla="*/ 0 w 2840037"/>
              <a:gd name="connsiteY3-328" fmla="*/ 360660 h 360660"/>
              <a:gd name="connsiteX4-329" fmla="*/ 152399 w 2840037"/>
              <a:gd name="connsiteY4-330" fmla="*/ 6266 h 360660"/>
              <a:gd name="connsiteX0-331" fmla="*/ 152399 w 2840037"/>
              <a:gd name="connsiteY0-332" fmla="*/ 6266 h 360660"/>
              <a:gd name="connsiteX1-333" fmla="*/ 2840037 w 2840037"/>
              <a:gd name="connsiteY1-334" fmla="*/ 0 h 360660"/>
              <a:gd name="connsiteX2-335" fmla="*/ 2840037 w 2840037"/>
              <a:gd name="connsiteY2-336" fmla="*/ 356773 h 360660"/>
              <a:gd name="connsiteX3-337" fmla="*/ 0 w 2840037"/>
              <a:gd name="connsiteY3-338" fmla="*/ 360660 h 360660"/>
              <a:gd name="connsiteX4-339" fmla="*/ 152399 w 2840037"/>
              <a:gd name="connsiteY4-340" fmla="*/ 6266 h 360660"/>
              <a:gd name="connsiteX0-341" fmla="*/ 152399 w 2840037"/>
              <a:gd name="connsiteY0-342" fmla="*/ 6266 h 360660"/>
              <a:gd name="connsiteX1-343" fmla="*/ 2840037 w 2840037"/>
              <a:gd name="connsiteY1-344" fmla="*/ 0 h 360660"/>
              <a:gd name="connsiteX2-345" fmla="*/ 2840037 w 2840037"/>
              <a:gd name="connsiteY2-346" fmla="*/ 356773 h 360660"/>
              <a:gd name="connsiteX3-347" fmla="*/ 0 w 2840037"/>
              <a:gd name="connsiteY3-348" fmla="*/ 360660 h 360660"/>
              <a:gd name="connsiteX4-349" fmla="*/ 152399 w 2840037"/>
              <a:gd name="connsiteY4-350" fmla="*/ 6266 h 360660"/>
              <a:gd name="connsiteX0-351" fmla="*/ 152399 w 2840037"/>
              <a:gd name="connsiteY0-352" fmla="*/ 6266 h 360660"/>
              <a:gd name="connsiteX1-353" fmla="*/ 2840037 w 2840037"/>
              <a:gd name="connsiteY1-354" fmla="*/ 0 h 360660"/>
              <a:gd name="connsiteX2-355" fmla="*/ 2840037 w 2840037"/>
              <a:gd name="connsiteY2-356" fmla="*/ 356773 h 360660"/>
              <a:gd name="connsiteX3-357" fmla="*/ 0 w 2840037"/>
              <a:gd name="connsiteY3-358" fmla="*/ 360660 h 360660"/>
              <a:gd name="connsiteX4-359" fmla="*/ 152399 w 2840037"/>
              <a:gd name="connsiteY4-360" fmla="*/ 6266 h 360660"/>
              <a:gd name="connsiteX0-361" fmla="*/ 152399 w 2840037"/>
              <a:gd name="connsiteY0-362" fmla="*/ 6266 h 360660"/>
              <a:gd name="connsiteX1-363" fmla="*/ 2840037 w 2840037"/>
              <a:gd name="connsiteY1-364" fmla="*/ 0 h 360660"/>
              <a:gd name="connsiteX2-365" fmla="*/ 2840037 w 2840037"/>
              <a:gd name="connsiteY2-366" fmla="*/ 356773 h 360660"/>
              <a:gd name="connsiteX3-367" fmla="*/ 0 w 2840037"/>
              <a:gd name="connsiteY3-368" fmla="*/ 360660 h 360660"/>
              <a:gd name="connsiteX4-369" fmla="*/ 152399 w 2840037"/>
              <a:gd name="connsiteY4-370" fmla="*/ 6266 h 360660"/>
              <a:gd name="connsiteX0-371" fmla="*/ 147245 w 2840037"/>
              <a:gd name="connsiteY0-372" fmla="*/ 6266 h 360660"/>
              <a:gd name="connsiteX1-373" fmla="*/ 2840037 w 2840037"/>
              <a:gd name="connsiteY1-374" fmla="*/ 0 h 360660"/>
              <a:gd name="connsiteX2-375" fmla="*/ 2840037 w 2840037"/>
              <a:gd name="connsiteY2-376" fmla="*/ 356773 h 360660"/>
              <a:gd name="connsiteX3-377" fmla="*/ 0 w 2840037"/>
              <a:gd name="connsiteY3-378" fmla="*/ 360660 h 360660"/>
              <a:gd name="connsiteX4-379" fmla="*/ 147245 w 2840037"/>
              <a:gd name="connsiteY4-380" fmla="*/ 6266 h 360660"/>
              <a:gd name="connsiteX0-381" fmla="*/ 152400 w 2840037"/>
              <a:gd name="connsiteY0-382" fmla="*/ 6266 h 360660"/>
              <a:gd name="connsiteX1-383" fmla="*/ 2840037 w 2840037"/>
              <a:gd name="connsiteY1-384" fmla="*/ 0 h 360660"/>
              <a:gd name="connsiteX2-385" fmla="*/ 2840037 w 2840037"/>
              <a:gd name="connsiteY2-386" fmla="*/ 356773 h 360660"/>
              <a:gd name="connsiteX3-387" fmla="*/ 0 w 2840037"/>
              <a:gd name="connsiteY3-388" fmla="*/ 360660 h 360660"/>
              <a:gd name="connsiteX4-389" fmla="*/ 152400 w 2840037"/>
              <a:gd name="connsiteY4-390" fmla="*/ 6266 h 360660"/>
              <a:gd name="connsiteX0-391" fmla="*/ 149823 w 2840037"/>
              <a:gd name="connsiteY0-392" fmla="*/ 6266 h 360660"/>
              <a:gd name="connsiteX1-393" fmla="*/ 2840037 w 2840037"/>
              <a:gd name="connsiteY1-394" fmla="*/ 0 h 360660"/>
              <a:gd name="connsiteX2-395" fmla="*/ 2840037 w 2840037"/>
              <a:gd name="connsiteY2-396" fmla="*/ 356773 h 360660"/>
              <a:gd name="connsiteX3-397" fmla="*/ 0 w 2840037"/>
              <a:gd name="connsiteY3-398" fmla="*/ 360660 h 360660"/>
              <a:gd name="connsiteX4-399" fmla="*/ 149823 w 2840037"/>
              <a:gd name="connsiteY4-400" fmla="*/ 6266 h 360660"/>
              <a:gd name="connsiteX0-401" fmla="*/ 149823 w 2840037"/>
              <a:gd name="connsiteY0-402" fmla="*/ 6266 h 360660"/>
              <a:gd name="connsiteX1-403" fmla="*/ 2840037 w 2840037"/>
              <a:gd name="connsiteY1-404" fmla="*/ 0 h 360660"/>
              <a:gd name="connsiteX2-405" fmla="*/ 2840037 w 2840037"/>
              <a:gd name="connsiteY2-406" fmla="*/ 356773 h 360660"/>
              <a:gd name="connsiteX3-407" fmla="*/ 0 w 2840037"/>
              <a:gd name="connsiteY3-408" fmla="*/ 360660 h 360660"/>
              <a:gd name="connsiteX4-409" fmla="*/ 149823 w 2840037"/>
              <a:gd name="connsiteY4-410" fmla="*/ 6266 h 360660"/>
              <a:gd name="connsiteX0-411" fmla="*/ 149823 w 2840037"/>
              <a:gd name="connsiteY0-412" fmla="*/ 6266 h 360660"/>
              <a:gd name="connsiteX1-413" fmla="*/ 2840037 w 2840037"/>
              <a:gd name="connsiteY1-414" fmla="*/ 0 h 360660"/>
              <a:gd name="connsiteX2-415" fmla="*/ 2840037 w 2840037"/>
              <a:gd name="connsiteY2-416" fmla="*/ 356773 h 360660"/>
              <a:gd name="connsiteX3-417" fmla="*/ 0 w 2840037"/>
              <a:gd name="connsiteY3-418" fmla="*/ 360660 h 360660"/>
              <a:gd name="connsiteX4-419" fmla="*/ 149823 w 2840037"/>
              <a:gd name="connsiteY4-420" fmla="*/ 6266 h 36066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40037" h="360660">
                <a:moveTo>
                  <a:pt x="149823" y="6266"/>
                </a:moveTo>
                <a:lnTo>
                  <a:pt x="2840037" y="0"/>
                </a:lnTo>
                <a:lnTo>
                  <a:pt x="2840037" y="356773"/>
                </a:lnTo>
                <a:lnTo>
                  <a:pt x="0" y="360660"/>
                </a:lnTo>
                <a:cubicBezTo>
                  <a:pt x="113694" y="181291"/>
                  <a:pt x="82186" y="219413"/>
                  <a:pt x="149823" y="6266"/>
                </a:cubicBezTo>
                <a:close/>
              </a:path>
            </a:pathLst>
          </a:cu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Guiyang No.1 Experimental Middle School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367CA9A-E6A8-1635-D7CA-3CEC8D402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329" y="-10031523"/>
            <a:ext cx="465293" cy="465295"/>
          </a:xfrm>
          <a:prstGeom prst="rect">
            <a:avLst/>
          </a:prstGeom>
          <a:effectLst>
            <a:softEdge rad="0"/>
          </a:effectLst>
        </p:spPr>
      </p:pic>
      <p:sp>
        <p:nvSpPr>
          <p:cNvPr id="27" name="文本框 2">
            <a:extLst>
              <a:ext uri="{FF2B5EF4-FFF2-40B4-BE49-F238E27FC236}">
                <a16:creationId xmlns:a16="http://schemas.microsoft.com/office/drawing/2014/main" id="{22053922-C890-54B9-45EF-ED20D2EBD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9622" y="-10034788"/>
            <a:ext cx="249237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行楷" pitchFamily="2" charset="-122"/>
                <a:ea typeface="华文行楷" pitchFamily="2" charset="-122"/>
                <a:cs typeface="+mn-cs"/>
              </a:rPr>
              <a:t>贵阳市第一实验中学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14942D28-237C-14F4-A405-6D4BCF849468}"/>
              </a:ext>
            </a:extLst>
          </p:cNvPr>
          <p:cNvGrpSpPr/>
          <p:nvPr/>
        </p:nvGrpSpPr>
        <p:grpSpPr>
          <a:xfrm>
            <a:off x="418962" y="-9977163"/>
            <a:ext cx="6098977" cy="463784"/>
            <a:chOff x="-2977" y="-36682"/>
            <a:chExt cx="6098977" cy="46378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D5FEC5B2-5929-945D-BFFF-C813FCE4EFAC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62332"/>
              <a:chOff x="-2977" y="-36682"/>
              <a:chExt cx="6098977" cy="462332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3E1F5890-6EEC-B576-3357-19AA0F960B78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45AD3F05-BE80-931A-CBE1-71EE14F9D513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13" name="矩形 12">
                    <a:extLst>
                      <a:ext uri="{FF2B5EF4-FFF2-40B4-BE49-F238E27FC236}">
                        <a16:creationId xmlns:a16="http://schemas.microsoft.com/office/drawing/2014/main" id="{EF209A41-F032-1F6D-C7C1-0DA833F250D7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" name="组合 7">
                    <a:extLst>
                      <a:ext uri="{FF2B5EF4-FFF2-40B4-BE49-F238E27FC236}">
                        <a16:creationId xmlns:a16="http://schemas.microsoft.com/office/drawing/2014/main" id="{F69EF137-5675-A852-17B0-E28E2BD34AF8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9" name="矩形 8">
                      <a:extLst>
                        <a:ext uri="{FF2B5EF4-FFF2-40B4-BE49-F238E27FC236}">
                          <a16:creationId xmlns:a16="http://schemas.microsoft.com/office/drawing/2014/main" id="{DF263375-01FE-86DB-CA76-D129FE70F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" name="矩形 9">
                      <a:extLst>
                        <a:ext uri="{FF2B5EF4-FFF2-40B4-BE49-F238E27FC236}">
                          <a16:creationId xmlns:a16="http://schemas.microsoft.com/office/drawing/2014/main" id="{26338DC1-7232-D1B9-ACF3-F3CAAE833C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" name="标题 16385">
                      <a:extLst>
                        <a:ext uri="{FF2B5EF4-FFF2-40B4-BE49-F238E27FC236}">
                          <a16:creationId xmlns:a16="http://schemas.microsoft.com/office/drawing/2014/main" id="{33CA00CE-8D73-7D14-2315-3E6DDC542008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声的世界</a:t>
                      </a:r>
                    </a:p>
                  </p:txBody>
                </p:sp>
                <p:sp>
                  <p:nvSpPr>
                    <p:cNvPr id="12" name="标题 16385">
                      <a:extLst>
                        <a:ext uri="{FF2B5EF4-FFF2-40B4-BE49-F238E27FC236}">
                          <a16:creationId xmlns:a16="http://schemas.microsoft.com/office/drawing/2014/main" id="{56A304E2-4FE3-8855-AF4D-528FB32F25F2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第三章</a:t>
                      </a:r>
                    </a:p>
                  </p:txBody>
                </p:sp>
              </p:grpSp>
            </p:grpSp>
            <p:sp>
              <p:nvSpPr>
                <p:cNvPr id="28" name="等腰三角形 27">
                  <a:extLst>
                    <a:ext uri="{FF2B5EF4-FFF2-40B4-BE49-F238E27FC236}">
                      <a16:creationId xmlns:a16="http://schemas.microsoft.com/office/drawing/2014/main" id="{E3A6F3F8-AAE4-CC95-7E79-A883769896F2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4A1F8BB9-46CB-2A6C-F45B-41C045F89754}"/>
                  </a:ext>
                </a:extLst>
              </p:cNvPr>
              <p:cNvCxnSpPr/>
              <p:nvPr/>
            </p:nvCxnSpPr>
            <p:spPr>
              <a:xfrm>
                <a:off x="-2977" y="425649"/>
                <a:ext cx="609897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B2B8C2E5-E9F1-2DDF-B4D0-C6F89EDCFAAA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53F8C7E6-4AF1-9C33-FE6C-76EB4F04C009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9">
            <a:extLst>
              <a:ext uri="{FF2B5EF4-FFF2-40B4-BE49-F238E27FC236}">
                <a16:creationId xmlns:a16="http://schemas.microsoft.com/office/drawing/2014/main" id="{2FB40D7C-5241-6A8D-5F81-37738A1841CA}"/>
              </a:ext>
            </a:extLst>
          </p:cNvPr>
          <p:cNvGrpSpPr/>
          <p:nvPr/>
        </p:nvGrpSpPr>
        <p:grpSpPr>
          <a:xfrm>
            <a:off x="7937500" y="6512879"/>
            <a:ext cx="4254500" cy="329274"/>
            <a:chOff x="7933915" y="6583330"/>
            <a:chExt cx="4253581" cy="276437"/>
          </a:xfrm>
        </p:grpSpPr>
        <p:sp>
          <p:nvSpPr>
            <p:cNvPr id="52" name="平行四边形 51">
              <a:extLst>
                <a:ext uri="{FF2B5EF4-FFF2-40B4-BE49-F238E27FC236}">
                  <a16:creationId xmlns:a16="http://schemas.microsoft.com/office/drawing/2014/main" id="{D135B115-8843-1ADB-D601-FAD87BBA4456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平行四边形 52">
              <a:extLst>
                <a:ext uri="{FF2B5EF4-FFF2-40B4-BE49-F238E27FC236}">
                  <a16:creationId xmlns:a16="http://schemas.microsoft.com/office/drawing/2014/main" id="{1B1ED8C0-7421-F291-0C32-D1AA96716683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矩形 7">
              <a:extLst>
                <a:ext uri="{FF2B5EF4-FFF2-40B4-BE49-F238E27FC236}">
                  <a16:creationId xmlns:a16="http://schemas.microsoft.com/office/drawing/2014/main" id="{C281724F-5E8C-C7CD-2CBE-65A1DCAC5A0F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 多彩的光</a:t>
              </a:r>
            </a:p>
          </p:txBody>
        </p:sp>
      </p:grpSp>
      <p:grpSp>
        <p:nvGrpSpPr>
          <p:cNvPr id="54" name="组合 9">
            <a:extLst>
              <a:ext uri="{FF2B5EF4-FFF2-40B4-BE49-F238E27FC236}">
                <a16:creationId xmlns:a16="http://schemas.microsoft.com/office/drawing/2014/main" id="{52DC0970-E6E5-1703-ED52-74E38A565037}"/>
              </a:ext>
            </a:extLst>
          </p:cNvPr>
          <p:cNvGrpSpPr/>
          <p:nvPr/>
        </p:nvGrpSpPr>
        <p:grpSpPr>
          <a:xfrm>
            <a:off x="11062837" y="-9910635"/>
            <a:ext cx="4254500" cy="329274"/>
            <a:chOff x="7933915" y="6583330"/>
            <a:chExt cx="4253581" cy="276437"/>
          </a:xfrm>
        </p:grpSpPr>
        <p:sp>
          <p:nvSpPr>
            <p:cNvPr id="55" name="矩形 7">
              <a:extLst>
                <a:ext uri="{FF2B5EF4-FFF2-40B4-BE49-F238E27FC236}">
                  <a16:creationId xmlns:a16="http://schemas.microsoft.com/office/drawing/2014/main" id="{344A1344-0DE5-08CF-3723-AEBFAE13FE9B}"/>
                </a:ext>
              </a:extLst>
            </p:cNvPr>
            <p:cNvSpPr/>
            <p:nvPr/>
          </p:nvSpPr>
          <p:spPr>
            <a:xfrm>
              <a:off x="8178337" y="6583330"/>
              <a:ext cx="4009159" cy="274849"/>
            </a:xfrm>
            <a:custGeom>
              <a:gdLst>
                <a:gd name="connsiteX0" fmla="*/ 0 w 4007768"/>
                <a:gd name="connsiteY0" fmla="*/ 0 h 274638"/>
                <a:gd name="connsiteX1" fmla="*/ 4007768 w 4007768"/>
                <a:gd name="connsiteY1" fmla="*/ 0 h 274638"/>
                <a:gd name="connsiteX2" fmla="*/ 4007768 w 4007768"/>
                <a:gd name="connsiteY2" fmla="*/ 274638 h 274638"/>
                <a:gd name="connsiteX3" fmla="*/ 0 w 4007768"/>
                <a:gd name="connsiteY3" fmla="*/ 274638 h 274638"/>
                <a:gd name="connsiteX4" fmla="*/ 0 w 4007768"/>
                <a:gd name="connsiteY4" fmla="*/ 0 h 274638"/>
                <a:gd name="connsiteX0-1" fmla="*/ 233362 w 4007768"/>
                <a:gd name="connsiteY0-2" fmla="*/ 0 h 274638"/>
                <a:gd name="connsiteX1-3" fmla="*/ 4007768 w 4007768"/>
                <a:gd name="connsiteY1-4" fmla="*/ 0 h 274638"/>
                <a:gd name="connsiteX2-5" fmla="*/ 4007768 w 4007768"/>
                <a:gd name="connsiteY2-6" fmla="*/ 274638 h 274638"/>
                <a:gd name="connsiteX3-7" fmla="*/ 0 w 4007768"/>
                <a:gd name="connsiteY3-8" fmla="*/ 274638 h 274638"/>
                <a:gd name="connsiteX4-9" fmla="*/ 233362 w 4007768"/>
                <a:gd name="connsiteY4-10" fmla="*/ 0 h 274638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07767" h="274638">
                  <a:moveTo>
                    <a:pt x="233362" y="0"/>
                  </a:moveTo>
                  <a:lnTo>
                    <a:pt x="4007768" y="0"/>
                  </a:lnTo>
                  <a:lnTo>
                    <a:pt x="4007768" y="274638"/>
                  </a:lnTo>
                  <a:lnTo>
                    <a:pt x="0" y="274638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1200" kern="2000">
                  <a:latin typeface="微软雅黑" panose="020b0503020204020204" charset="-122"/>
                  <a:ea typeface="微软雅黑" panose="020b0503020204020204" charset="-122"/>
                </a:rPr>
                <a:t>沪科版八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年级物理教学课件 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• 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第</a:t>
              </a:r>
              <a:r>
                <a:rPr kumimoji="0" lang="en-US" altLang="zh-CN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zh-CN" altLang="en-US" sz="1200" b="0" i="0" u="none" strike="noStrike" kern="20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章声音的世界</a:t>
              </a:r>
            </a:p>
          </p:txBody>
        </p:sp>
        <p:sp>
          <p:nvSpPr>
            <p:cNvPr id="56" name="平行四边形 55">
              <a:extLst>
                <a:ext uri="{FF2B5EF4-FFF2-40B4-BE49-F238E27FC236}">
                  <a16:creationId xmlns:a16="http://schemas.microsoft.com/office/drawing/2014/main" id="{0F6568F8-0A10-3AC0-24C3-D3D8FFF0960D}"/>
                </a:ext>
              </a:extLst>
            </p:cNvPr>
            <p:cNvSpPr/>
            <p:nvPr/>
          </p:nvSpPr>
          <p:spPr>
            <a:xfrm>
              <a:off x="8041842" y="6584919"/>
              <a:ext cx="331716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91D25EB5-FCF7-30F4-C6B9-ACAEDF398A7D}"/>
                </a:ext>
              </a:extLst>
            </p:cNvPr>
            <p:cNvSpPr/>
            <p:nvPr/>
          </p:nvSpPr>
          <p:spPr>
            <a:xfrm>
              <a:off x="7933915" y="6584919"/>
              <a:ext cx="301560" cy="274848"/>
            </a:xfrm>
            <a:prstGeom prst="parallelogram">
              <a:avLst>
                <a:gd name="adj" fmla="val 856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1DFB6429-6649-13F6-FB6E-5F3806E59459}"/>
              </a:ext>
            </a:extLst>
          </p:cNvPr>
          <p:cNvSpPr/>
          <p:nvPr/>
        </p:nvSpPr>
        <p:spPr>
          <a:xfrm>
            <a:off x="-6167" y="6493557"/>
            <a:ext cx="12191999" cy="46166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AE481AD-63FF-9AB9-CCE7-26A1579DFB29}"/>
              </a:ext>
            </a:extLst>
          </p:cNvPr>
          <p:cNvSpPr txBox="1"/>
          <p:nvPr/>
        </p:nvSpPr>
        <p:spPr>
          <a:xfrm>
            <a:off x="383585" y="6504282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err="1"/>
              <a:t>xxx.x.xx</a:t>
            </a:r>
            <a:endParaRPr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3E66BAB-939F-1CB0-22F4-FB367CADC727}"/>
              </a:ext>
            </a:extLst>
          </p:cNvPr>
          <p:cNvSpPr/>
          <p:nvPr/>
        </p:nvSpPr>
        <p:spPr>
          <a:xfrm>
            <a:off x="-21214" y="-13571"/>
            <a:ext cx="12191999" cy="48607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3BB5838-48E7-B549-B598-0FEB56778856}"/>
              </a:ext>
            </a:extLst>
          </p:cNvPr>
          <p:cNvGrpSpPr/>
          <p:nvPr/>
        </p:nvGrpSpPr>
        <p:grpSpPr>
          <a:xfrm>
            <a:off x="-9144" y="-37010"/>
            <a:ext cx="6098977" cy="471475"/>
            <a:chOff x="-2977" y="-36682"/>
            <a:chExt cx="6098977" cy="471475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88647A4B-CF61-19BD-47B6-B8C58B7B78BD}"/>
                </a:ext>
              </a:extLst>
            </p:cNvPr>
            <p:cNvGrpSpPr/>
            <p:nvPr/>
          </p:nvGrpSpPr>
          <p:grpSpPr>
            <a:xfrm>
              <a:off x="-2977" y="-36682"/>
              <a:ext cx="6098977" cy="471475"/>
              <a:chOff x="-2977" y="-36682"/>
              <a:chExt cx="6098977" cy="471475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5A47BD7D-39C7-C21F-E72C-4FE0AA6C4E1E}"/>
                  </a:ext>
                </a:extLst>
              </p:cNvPr>
              <p:cNvGrpSpPr/>
              <p:nvPr/>
            </p:nvGrpSpPr>
            <p:grpSpPr>
              <a:xfrm>
                <a:off x="-2977" y="-36682"/>
                <a:ext cx="4062109" cy="462332"/>
                <a:chOff x="-2977" y="-36682"/>
                <a:chExt cx="4062109" cy="462332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D0EF78B4-1738-32C9-40A0-315FF7ABDC42}"/>
                    </a:ext>
                  </a:extLst>
                </p:cNvPr>
                <p:cNvGrpSpPr/>
                <p:nvPr/>
              </p:nvGrpSpPr>
              <p:grpSpPr>
                <a:xfrm>
                  <a:off x="-2977" y="-9326"/>
                  <a:ext cx="3814759" cy="434976"/>
                  <a:chOff x="407988" y="257174"/>
                  <a:chExt cx="4094162" cy="434976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A16790F5-D902-2F98-D89F-9855A15C6AF5}"/>
                      </a:ext>
                    </a:extLst>
                  </p:cNvPr>
                  <p:cNvSpPr/>
                  <p:nvPr/>
                </p:nvSpPr>
                <p:spPr>
                  <a:xfrm>
                    <a:off x="1462825" y="257174"/>
                    <a:ext cx="465957" cy="434976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3" name="组合 42">
                    <a:extLst>
                      <a:ext uri="{FF2B5EF4-FFF2-40B4-BE49-F238E27FC236}">
                        <a16:creationId xmlns:a16="http://schemas.microsoft.com/office/drawing/2014/main" id="{CA7ECA95-DAC4-15C7-67E8-556C0AD32F3D}"/>
                      </a:ext>
                    </a:extLst>
                  </p:cNvPr>
                  <p:cNvGrpSpPr/>
                  <p:nvPr/>
                </p:nvGrpSpPr>
                <p:grpSpPr>
                  <a:xfrm>
                    <a:off x="407988" y="257174"/>
                    <a:ext cx="4094162" cy="434976"/>
                    <a:chOff x="515938" y="441324"/>
                    <a:chExt cx="4094162" cy="434976"/>
                  </a:xfrm>
                </p:grpSpPr>
                <p:sp>
                  <p:nvSpPr>
                    <p:cNvPr id="44" name="矩形 43">
                      <a:extLst>
                        <a:ext uri="{FF2B5EF4-FFF2-40B4-BE49-F238E27FC236}">
                          <a16:creationId xmlns:a16="http://schemas.microsoft.com/office/drawing/2014/main" id="{E1029A2B-39F1-2F8B-0944-37217D69F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938" y="441325"/>
                      <a:ext cx="1186616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5" name="矩形 44">
                      <a:extLst>
                        <a:ext uri="{FF2B5EF4-FFF2-40B4-BE49-F238E27FC236}">
                          <a16:creationId xmlns:a16="http://schemas.microsoft.com/office/drawing/2014/main" id="{89C6B4F4-CF7E-75D6-458A-3392DAEA32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9883" y="441324"/>
                      <a:ext cx="2600217" cy="434975"/>
                    </a:xfrm>
                    <a:prstGeom prst="rect">
                      <a:avLst/>
                    </a:prstGeom>
                    <a:solidFill>
                      <a:srgbClr val="79598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6" name="标题 16385">
                      <a:extLst>
                        <a:ext uri="{FF2B5EF4-FFF2-40B4-BE49-F238E27FC236}">
                          <a16:creationId xmlns:a16="http://schemas.microsoft.com/office/drawing/2014/main" id="{C1D92940-4909-CA1E-FD32-28CA04D6839B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2009883" y="469104"/>
                      <a:ext cx="1512778" cy="358776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多彩的光</a:t>
                      </a:r>
                    </a:p>
                  </p:txBody>
                </p:sp>
                <p:sp>
                  <p:nvSpPr>
                    <p:cNvPr id="47" name="标题 16385">
                      <a:extLst>
                        <a:ext uri="{FF2B5EF4-FFF2-40B4-BE49-F238E27FC236}">
                          <a16:creationId xmlns:a16="http://schemas.microsoft.com/office/drawing/2014/main" id="{FB880889-FD3E-1E45-6561-6198B7A48019}"/>
                        </a:ext>
                      </a:extLst>
                    </p:cNvPr>
                    <p:cNvSpPr txBox="1">
                      <a:spLocks noRot="1" noChangeArrowheads="1"/>
                    </p:cNvSpPr>
                    <p:nvPr/>
                  </p:nvSpPr>
                  <p:spPr>
                    <a:xfrm>
                      <a:off x="563563" y="489741"/>
                      <a:ext cx="1285875" cy="33813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vert="horz" lIns="91440" tIns="45720" rIns="91440" bIns="45720" rtlCol="0" anchor="b">
                      <a:normAutofit lnSpcReduction="10000"/>
                    </a:bodyPr>
                    <a:lstStyle>
                      <a:lvl1pPr algn="ctr" defTabSz="914400" rtl="0" eaLnBrk="1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None/>
                        <a:defRPr sz="6000" kern="1200">
                          <a:solidFill>
                            <a:schemeClr val="tx1"/>
                          </a:solidFill>
                          <a:latin typeface="+mj-lt"/>
                          <a:ea typeface="+mj-ea"/>
                          <a:cs typeface="+mj-cs"/>
                        </a:defRPr>
                      </a:lvl1pPr>
                    </a:lstStyle>
                    <a:p>
                      <a:pPr algn="l"/>
                      <a:r>
                        <a:rPr lang="zh-CN" altLang="en-US" sz="1800" b="1">
                          <a:solidFill>
                            <a:schemeClr val="bg1"/>
                          </a:solidFill>
                        </a:rPr>
                        <a:t>   第四章</a:t>
                      </a:r>
                    </a:p>
                  </p:txBody>
                </p:sp>
              </p:grpSp>
            </p:grpSp>
            <p:sp>
              <p:nvSpPr>
                <p:cNvPr id="41" name="等腰三角形 40">
                  <a:extLst>
                    <a:ext uri="{FF2B5EF4-FFF2-40B4-BE49-F238E27FC236}">
                      <a16:creationId xmlns:a16="http://schemas.microsoft.com/office/drawing/2014/main" id="{BEE05187-0855-C757-9ED9-347807FDE93A}"/>
                    </a:ext>
                  </a:extLst>
                </p:cNvPr>
                <p:cNvSpPr/>
                <p:nvPr/>
              </p:nvSpPr>
              <p:spPr>
                <a:xfrm>
                  <a:off x="3564431" y="-36682"/>
                  <a:ext cx="494701" cy="462331"/>
                </a:xfrm>
                <a:prstGeom prst="triangle">
                  <a:avLst/>
                </a:prstGeom>
                <a:solidFill>
                  <a:srgbClr val="7959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42AC6A78-4D44-D457-53B0-ABC5B09458AB}"/>
                  </a:ext>
                </a:extLst>
              </p:cNvPr>
              <p:cNvCxnSpPr/>
              <p:nvPr/>
            </p:nvCxnSpPr>
            <p:spPr>
              <a:xfrm>
                <a:off x="-2977" y="434793"/>
                <a:ext cx="6098977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35B3EBB7-0D5D-6C24-6C27-6C98B779EBF3}"/>
                </a:ext>
              </a:extLst>
            </p:cNvPr>
            <p:cNvSpPr/>
            <p:nvPr/>
          </p:nvSpPr>
          <p:spPr>
            <a:xfrm>
              <a:off x="3909447" y="-14540"/>
              <a:ext cx="279736" cy="441642"/>
            </a:xfrm>
            <a:custGeom>
              <a:gdLst>
                <a:gd name="connsiteX0" fmla="*/ 0 w 297806"/>
                <a:gd name="connsiteY0" fmla="*/ 0 h 441642"/>
                <a:gd name="connsiteX1" fmla="*/ 53666 w 297806"/>
                <a:gd name="connsiteY1" fmla="*/ 0 h 441642"/>
                <a:gd name="connsiteX2" fmla="*/ 297806 w 297806"/>
                <a:gd name="connsiteY2" fmla="*/ 441642 h 441642"/>
                <a:gd name="connsiteX3" fmla="*/ 244139 w 297806"/>
                <a:gd name="connsiteY3" fmla="*/ 441642 h 441642"/>
                <a:gd name="connsiteX4" fmla="*/ 0 w 297806"/>
                <a:gd name="connsiteY4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806" h="441642">
                  <a:moveTo>
                    <a:pt x="0" y="0"/>
                  </a:moveTo>
                  <a:lnTo>
                    <a:pt x="53666" y="0"/>
                  </a:lnTo>
                  <a:lnTo>
                    <a:pt x="297806" y="441642"/>
                  </a:lnTo>
                  <a:lnTo>
                    <a:pt x="244139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5B50DFB9-2B3A-8B36-ED56-0C09AC1BBC74}"/>
                </a:ext>
              </a:extLst>
            </p:cNvPr>
            <p:cNvSpPr/>
            <p:nvPr/>
          </p:nvSpPr>
          <p:spPr>
            <a:xfrm>
              <a:off x="4042446" y="-9779"/>
              <a:ext cx="279736" cy="434975"/>
            </a:xfrm>
            <a:custGeom>
              <a:gdLst>
                <a:gd name="connsiteX0" fmla="*/ 0 w 279736"/>
                <a:gd name="connsiteY0" fmla="*/ 0 h 441642"/>
                <a:gd name="connsiteX1" fmla="*/ 58327 w 279736"/>
                <a:gd name="connsiteY1" fmla="*/ 0 h 441642"/>
                <a:gd name="connsiteX2" fmla="*/ 279736 w 279736"/>
                <a:gd name="connsiteY2" fmla="*/ 441546 h 441642"/>
                <a:gd name="connsiteX3" fmla="*/ 279696 w 279736"/>
                <a:gd name="connsiteY3" fmla="*/ 441642 h 441642"/>
                <a:gd name="connsiteX4" fmla="*/ 221458 w 279736"/>
                <a:gd name="connsiteY4" fmla="*/ 441642 h 441642"/>
                <a:gd name="connsiteX5" fmla="*/ 0 w 279736"/>
                <a:gd name="connsiteY5" fmla="*/ 0 h 4416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736" h="441642">
                  <a:moveTo>
                    <a:pt x="0" y="0"/>
                  </a:moveTo>
                  <a:lnTo>
                    <a:pt x="58327" y="0"/>
                  </a:lnTo>
                  <a:lnTo>
                    <a:pt x="279736" y="441546"/>
                  </a:lnTo>
                  <a:lnTo>
                    <a:pt x="279696" y="441642"/>
                  </a:lnTo>
                  <a:lnTo>
                    <a:pt x="221458" y="4416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CED32C3-993F-5150-2DFF-AECEEC9B86B2}"/>
              </a:ext>
            </a:extLst>
          </p:cNvPr>
          <p:cNvSpPr/>
          <p:nvPr/>
        </p:nvSpPr>
        <p:spPr>
          <a:xfrm>
            <a:off x="-28340" y="457181"/>
            <a:ext cx="12176157" cy="60518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9D4E8A5-AA8C-248A-9754-FF49A1B42191}"/>
              </a:ext>
            </a:extLst>
          </p:cNvPr>
          <p:cNvSpPr txBox="1"/>
          <p:nvPr/>
        </p:nvSpPr>
        <p:spPr>
          <a:xfrm>
            <a:off x="10624424" y="-40560"/>
            <a:ext cx="15951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节 神奇的眼睛</a:t>
            </a:r>
            <a:endParaRPr lang="zh-CN" altLang="en-US" sz="1400" b="1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720460FD-5644-B1B6-E505-53EBEAEBB09E}"/>
              </a:ext>
            </a:extLst>
          </p:cNvPr>
          <p:cNvCxnSpPr/>
          <p:nvPr/>
        </p:nvCxnSpPr>
        <p:spPr>
          <a:xfrm flipV="1">
            <a:off x="10477194" y="248145"/>
            <a:ext cx="1648167" cy="8772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408E2B0-05B9-817C-3CF0-4A3F9BAE60DC}"/>
              </a:ext>
            </a:extLst>
          </p:cNvPr>
          <p:cNvSpPr txBox="1"/>
          <p:nvPr/>
        </p:nvSpPr>
        <p:spPr>
          <a:xfrm>
            <a:off x="9958843" y="209569"/>
            <a:ext cx="2240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section 6 magical eyes</a:t>
            </a:r>
            <a:endParaRPr lang="zh-CN" altLang="en-US" sz="1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2" name="对象 13313">
            <a:extLst>
              <a:ext uri="{FF2B5EF4-FFF2-40B4-BE49-F238E27FC236}">
                <a16:creationId xmlns:a16="http://schemas.microsoft.com/office/drawing/2014/main" id="{174E7833-D2CF-5B0C-5347-39C97D59C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969533"/>
              </p:ext>
            </p:extLst>
          </p:nvPr>
        </p:nvGraphicFramePr>
        <p:xfrm>
          <a:off x="16711612" y="4382429"/>
          <a:ext cx="284162" cy="86677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5" r:id="rId4" imgW="219222" imgH="666667" progId="PBrush">
                  <p:embed/>
                </p:oleObj>
              </mc:Choice>
              <mc:Fallback>
                <p:oleObj r:id="rId4" imgW="219222" imgH="666667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6711612" y="4382429"/>
                        <a:ext cx="284162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文本框 13315">
            <a:extLst>
              <a:ext uri="{FF2B5EF4-FFF2-40B4-BE49-F238E27FC236}">
                <a16:creationId xmlns:a16="http://schemas.microsoft.com/office/drawing/2014/main" id="{4AA3E3F2-B04F-F906-C442-227C37BB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35125" y="1431266"/>
            <a:ext cx="2133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latin typeface="宋体" panose="02010600030101010101" pitchFamily="2" charset="-122"/>
              </a:rPr>
              <a:t>1、成因：</a:t>
            </a:r>
          </a:p>
        </p:txBody>
      </p:sp>
      <p:sp>
        <p:nvSpPr>
          <p:cNvPr id="74" name="文本框 13316">
            <a:extLst>
              <a:ext uri="{FF2B5EF4-FFF2-40B4-BE49-F238E27FC236}">
                <a16:creationId xmlns:a16="http://schemas.microsoft.com/office/drawing/2014/main" id="{C01457AC-57A8-BDDE-A4CC-D24F6C13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8150" y="3734729"/>
            <a:ext cx="1981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600" b="1">
                <a:latin typeface="宋体" panose="02010600030101010101" pitchFamily="2" charset="-122"/>
              </a:rPr>
              <a:t>2、矫正：</a:t>
            </a:r>
          </a:p>
        </p:txBody>
      </p:sp>
      <p:graphicFrame>
        <p:nvGraphicFramePr>
          <p:cNvPr id="75" name="对象 13317">
            <a:extLst>
              <a:ext uri="{FF2B5EF4-FFF2-40B4-BE49-F238E27FC236}">
                <a16:creationId xmlns:a16="http://schemas.microsoft.com/office/drawing/2014/main" id="{9C984D09-28EC-F3A9-00E2-894393FD24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901353"/>
              </p:ext>
            </p:extLst>
          </p:nvPr>
        </p:nvGraphicFramePr>
        <p:xfrm>
          <a:off x="17168812" y="1837666"/>
          <a:ext cx="1881187" cy="16891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6" r:id="rId6" imgW="2066667" imgH="1857143" progId="PBrush">
                  <p:embed/>
                </p:oleObj>
              </mc:Choice>
              <mc:Fallback>
                <p:oleObj r:id="rId6" imgW="2066667" imgH="185714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7168812" y="1837666"/>
                        <a:ext cx="1881187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对象 13318">
            <a:extLst>
              <a:ext uri="{FF2B5EF4-FFF2-40B4-BE49-F238E27FC236}">
                <a16:creationId xmlns:a16="http://schemas.microsoft.com/office/drawing/2014/main" id="{73F15FDD-D1EF-9BA3-C968-F290E53751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105767"/>
              </p:ext>
            </p:extLst>
          </p:nvPr>
        </p:nvGraphicFramePr>
        <p:xfrm>
          <a:off x="17168812" y="3971266"/>
          <a:ext cx="1881187" cy="16891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7" r:id="rId8" imgW="2066667" imgH="1857143" progId="PBrush">
                  <p:embed/>
                </p:oleObj>
              </mc:Choice>
              <mc:Fallback>
                <p:oleObj r:id="rId8" imgW="2066667" imgH="185714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7168812" y="3971266"/>
                        <a:ext cx="1881187" cy="168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7" name="直接连接符 13319">
            <a:extLst>
              <a:ext uri="{FF2B5EF4-FFF2-40B4-BE49-F238E27FC236}">
                <a16:creationId xmlns:a16="http://schemas.microsoft.com/office/drawing/2014/main" id="{8487DDC8-1E76-8626-F924-5A5B20A200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002000" y="2383766"/>
            <a:ext cx="160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直接连接符 13320">
            <a:extLst>
              <a:ext uri="{FF2B5EF4-FFF2-40B4-BE49-F238E27FC236}">
                <a16:creationId xmlns:a16="http://schemas.microsoft.com/office/drawing/2014/main" id="{15A98F0C-0CDD-9C32-13B4-E7605F1A1E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002000" y="2993366"/>
            <a:ext cx="160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直接连接符 13321">
            <a:extLst>
              <a:ext uri="{FF2B5EF4-FFF2-40B4-BE49-F238E27FC236}">
                <a16:creationId xmlns:a16="http://schemas.microsoft.com/office/drawing/2014/main" id="{5827A380-6962-2263-4568-4C2EE72569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163800" y="4669766"/>
            <a:ext cx="160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直接连接符 13322">
            <a:extLst>
              <a:ext uri="{FF2B5EF4-FFF2-40B4-BE49-F238E27FC236}">
                <a16:creationId xmlns:a16="http://schemas.microsoft.com/office/drawing/2014/main" id="{75D13895-F747-FD25-129A-3E6F90771C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163800" y="4974566"/>
            <a:ext cx="160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直接连接符 13323">
            <a:extLst>
              <a:ext uri="{FF2B5EF4-FFF2-40B4-BE49-F238E27FC236}">
                <a16:creationId xmlns:a16="http://schemas.microsoft.com/office/drawing/2014/main" id="{6585F96E-0685-CC05-E92A-CA69DE44B5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602200" y="2383766"/>
            <a:ext cx="1219200" cy="457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直接连接符 13324">
            <a:extLst>
              <a:ext uri="{FF2B5EF4-FFF2-40B4-BE49-F238E27FC236}">
                <a16:creationId xmlns:a16="http://schemas.microsoft.com/office/drawing/2014/main" id="{0A3BB44B-4553-00AC-5500-D2FE588212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602200" y="2536166"/>
            <a:ext cx="1219200" cy="457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" name="文本框 13325">
            <a:extLst>
              <a:ext uri="{FF2B5EF4-FFF2-40B4-BE49-F238E27FC236}">
                <a16:creationId xmlns:a16="http://schemas.microsoft.com/office/drawing/2014/main" id="{391B1A3B-FF82-0D79-0A54-174FC510C184}"/>
              </a:ext>
            </a:extLst>
          </p:cNvPr>
          <p:cNvSpPr/>
          <p:nvPr/>
        </p:nvSpPr>
        <p:spPr>
          <a:xfrm>
            <a:off x="19592925" y="1502704"/>
            <a:ext cx="3168650" cy="2286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ahoma" pitchFamily="34" charset="0"/>
                <a:sym typeface="Wingdings"/>
              </a:rPr>
              <a:t>晶状体太厚，折射光的能力太强，成像于视网膜前。</a:t>
            </a:r>
          </a:p>
        </p:txBody>
      </p:sp>
      <p:sp>
        <p:nvSpPr>
          <p:cNvPr id="99" name="文本框 13326">
            <a:extLst>
              <a:ext uri="{FF2B5EF4-FFF2-40B4-BE49-F238E27FC236}">
                <a16:creationId xmlns:a16="http://schemas.microsoft.com/office/drawing/2014/main" id="{36BBFBD4-D7AF-939C-4B62-2858594CB946}"/>
              </a:ext>
            </a:extLst>
          </p:cNvPr>
          <p:cNvSpPr/>
          <p:nvPr/>
        </p:nvSpPr>
        <p:spPr>
          <a:xfrm>
            <a:off x="19278600" y="4457041"/>
            <a:ext cx="3505200" cy="1189038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36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ahoma" pitchFamily="34" charset="0"/>
                <a:sym typeface="Wingdings"/>
              </a:rPr>
              <a:t>配戴用凹透镜做成的近视眼镜。</a:t>
            </a:r>
          </a:p>
        </p:txBody>
      </p:sp>
      <p:cxnSp>
        <p:nvCxnSpPr>
          <p:cNvPr id="103" name="直接连接符 13327">
            <a:extLst>
              <a:ext uri="{FF2B5EF4-FFF2-40B4-BE49-F238E27FC236}">
                <a16:creationId xmlns:a16="http://schemas.microsoft.com/office/drawing/2014/main" id="{2439C9BF-2C8F-E6A5-C2D9-1E51F41C46F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840200" y="4593566"/>
            <a:ext cx="7620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直接连接符 13328">
            <a:extLst>
              <a:ext uri="{FF2B5EF4-FFF2-40B4-BE49-F238E27FC236}">
                <a16:creationId xmlns:a16="http://schemas.microsoft.com/office/drawing/2014/main" id="{47F3E0B5-53BD-23A9-D4F7-D4756F8C89E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840200" y="4974566"/>
            <a:ext cx="7620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直接连接符 13329">
            <a:extLst>
              <a:ext uri="{FF2B5EF4-FFF2-40B4-BE49-F238E27FC236}">
                <a16:creationId xmlns:a16="http://schemas.microsoft.com/office/drawing/2014/main" id="{80610ABC-D0EB-9C6F-9EF1-AD3E06A00E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602200" y="4593566"/>
            <a:ext cx="12954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直接连接符 13330">
            <a:extLst>
              <a:ext uri="{FF2B5EF4-FFF2-40B4-BE49-F238E27FC236}">
                <a16:creationId xmlns:a16="http://schemas.microsoft.com/office/drawing/2014/main" id="{E3AEF28F-E31E-66B0-DC2F-AAC4CD90C23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602200" y="4822166"/>
            <a:ext cx="12954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" name="文本框 14337">
            <a:extLst>
              <a:ext uri="{FF2B5EF4-FFF2-40B4-BE49-F238E27FC236}">
                <a16:creationId xmlns:a16="http://schemas.microsoft.com/office/drawing/2014/main" id="{B5730ABB-AAED-7E02-D2DD-16F80EA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66" y="543506"/>
            <a:ext cx="37307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四、远视眼及其矫正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5CABA89-D184-FCD8-D8A3-A6D334DE53DA}"/>
              </a:ext>
            </a:extLst>
          </p:cNvPr>
          <p:cNvSpPr/>
          <p:nvPr/>
        </p:nvSpPr>
        <p:spPr>
          <a:xfrm>
            <a:off x="901347" y="1211751"/>
            <a:ext cx="4221951" cy="4749134"/>
          </a:xfrm>
          <a:prstGeom prst="roundRect">
            <a:avLst/>
          </a:prstGeom>
          <a:solidFill>
            <a:srgbClr val="C3D1E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文本框 14340">
            <a:extLst>
              <a:ext uri="{FF2B5EF4-FFF2-40B4-BE49-F238E27FC236}">
                <a16:creationId xmlns:a16="http://schemas.microsoft.com/office/drawing/2014/main" id="{8C2625A5-E384-8BA0-FC0C-00D0528DC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747" y="1421383"/>
            <a:ext cx="1635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成因</a:t>
            </a:r>
            <a:endParaRPr lang="en-US" altLang="zh-CN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14342">
            <a:extLst>
              <a:ext uri="{FF2B5EF4-FFF2-40B4-BE49-F238E27FC236}">
                <a16:creationId xmlns:a16="http://schemas.microsoft.com/office/drawing/2014/main" id="{B8B6EA06-9996-FC3A-ACD0-713615F4B05D}"/>
              </a:ext>
            </a:extLst>
          </p:cNvPr>
          <p:cNvSpPr/>
          <p:nvPr/>
        </p:nvSpPr>
        <p:spPr>
          <a:xfrm>
            <a:off x="1242359" y="4429600"/>
            <a:ext cx="3457575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晶状体太薄，折射光的能力太弱，成像于视网膜后。</a:t>
            </a: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8465A3D3-3604-A023-CBC4-3098C3935222}"/>
              </a:ext>
            </a:extLst>
          </p:cNvPr>
          <p:cNvSpPr/>
          <p:nvPr/>
        </p:nvSpPr>
        <p:spPr>
          <a:xfrm>
            <a:off x="6364504" y="1050018"/>
            <a:ext cx="4405096" cy="4885866"/>
          </a:xfrm>
          <a:prstGeom prst="roundRect">
            <a:avLst/>
          </a:prstGeom>
          <a:solidFill>
            <a:srgbClr val="C3D1E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文本框 14341">
            <a:extLst>
              <a:ext uri="{FF2B5EF4-FFF2-40B4-BE49-F238E27FC236}">
                <a16:creationId xmlns:a16="http://schemas.microsoft.com/office/drawing/2014/main" id="{11828F06-9702-688F-42A3-496FB8F7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367" y="1344709"/>
            <a:ext cx="972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defRPr>
                <a:solidFill>
                  <a:srgbClr val="000000"/>
                </a:solidFill>
                <a:latin typeface="Garamond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err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矫正</a:t>
            </a:r>
            <a:endParaRPr lang="en-US" altLang="zh-CN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文本框 14343">
            <a:extLst>
              <a:ext uri="{FF2B5EF4-FFF2-40B4-BE49-F238E27FC236}">
                <a16:creationId xmlns:a16="http://schemas.microsoft.com/office/drawing/2014/main" id="{3E555FA9-748D-74A8-139E-338C9DF0B645}"/>
              </a:ext>
            </a:extLst>
          </p:cNvPr>
          <p:cNvSpPr/>
          <p:nvPr/>
        </p:nvSpPr>
        <p:spPr>
          <a:xfrm>
            <a:off x="7093998" y="4460205"/>
            <a:ext cx="3505200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Garamond" pitchFamily="18" charset="0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50000"/>
              </a:spcBef>
            </a:pPr>
            <a:r>
              <a:rPr sz="20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/>
              </a:rPr>
              <a:t>配戴用凸透镜做成的远视眼镜。（老花眼镜）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6A7481-6E56-75CD-2FA1-503FBD426EB0}"/>
              </a:ext>
            </a:extLst>
          </p:cNvPr>
          <p:cNvSpPr/>
          <p:nvPr/>
        </p:nvSpPr>
        <p:spPr>
          <a:xfrm>
            <a:off x="889960" y="2083312"/>
            <a:ext cx="4216224" cy="198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6" name="对象 14338">
            <a:extLst>
              <a:ext uri="{FF2B5EF4-FFF2-40B4-BE49-F238E27FC236}">
                <a16:creationId xmlns:a16="http://schemas.microsoft.com/office/drawing/2014/main" id="{7E1A686D-EAFD-3EF1-7720-5E63387D0B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2892114"/>
              </p:ext>
            </p:extLst>
          </p:nvPr>
        </p:nvGraphicFramePr>
        <p:xfrm>
          <a:off x="2433973" y="2129810"/>
          <a:ext cx="2030412" cy="1935162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8" r:id="rId9" imgW="2029108" imgH="1933333" progId="PBrush">
                  <p:embed/>
                </p:oleObj>
              </mc:Choice>
              <mc:Fallback>
                <p:oleObj r:id="rId9" imgW="2029108" imgH="193333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433973" y="2129810"/>
                        <a:ext cx="2030412" cy="193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2" name="直接连接符 14344">
            <a:extLst>
              <a:ext uri="{FF2B5EF4-FFF2-40B4-BE49-F238E27FC236}">
                <a16:creationId xmlns:a16="http://schemas.microsoft.com/office/drawing/2014/main" id="{BA5BE04D-D6B5-383B-BA6F-CBEE5CF769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63960" y="3252172"/>
            <a:ext cx="1800225" cy="12858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" name="直接连接符 14352">
            <a:extLst>
              <a:ext uri="{FF2B5EF4-FFF2-40B4-BE49-F238E27FC236}">
                <a16:creationId xmlns:a16="http://schemas.microsoft.com/office/drawing/2014/main" id="{DBFAB94B-E606-9BB1-D0FD-48AF1CE464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64185" y="2845772"/>
            <a:ext cx="19050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直接连接符 14353">
            <a:extLst>
              <a:ext uri="{FF2B5EF4-FFF2-40B4-BE49-F238E27FC236}">
                <a16:creationId xmlns:a16="http://schemas.microsoft.com/office/drawing/2014/main" id="{81A035C1-CB65-4748-31E2-40D8C4AF9C5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864185" y="3150572"/>
            <a:ext cx="1905000" cy="2286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直接连接符 14354">
            <a:extLst>
              <a:ext uri="{FF2B5EF4-FFF2-40B4-BE49-F238E27FC236}">
                <a16:creationId xmlns:a16="http://schemas.microsoft.com/office/drawing/2014/main" id="{940D7639-F0A1-C42A-2691-00773316173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63960" y="2820372"/>
            <a:ext cx="1779588" cy="431800"/>
          </a:xfrm>
          <a:prstGeom prst="line">
            <a:avLst/>
          </a:prstGeom>
          <a:noFill/>
          <a:ln w="28575" algn="ctr">
            <a:solidFill>
              <a:srgbClr val="FF0000"/>
            </a:solidFill>
            <a:bevel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" name="矩形 96">
            <a:extLst>
              <a:ext uri="{FF2B5EF4-FFF2-40B4-BE49-F238E27FC236}">
                <a16:creationId xmlns:a16="http://schemas.microsoft.com/office/drawing/2014/main" id="{83355DC4-30F9-263D-34E4-C24CE4F1ECFE}"/>
              </a:ext>
            </a:extLst>
          </p:cNvPr>
          <p:cNvSpPr/>
          <p:nvPr/>
        </p:nvSpPr>
        <p:spPr>
          <a:xfrm>
            <a:off x="6382974" y="2160352"/>
            <a:ext cx="4386626" cy="198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7" name="对象 14339">
            <a:extLst>
              <a:ext uri="{FF2B5EF4-FFF2-40B4-BE49-F238E27FC236}">
                <a16:creationId xmlns:a16="http://schemas.microsoft.com/office/drawing/2014/main" id="{713AC166-DD80-2AA1-836E-EC5CB30978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061169"/>
              </p:ext>
            </p:extLst>
          </p:nvPr>
        </p:nvGraphicFramePr>
        <p:xfrm>
          <a:off x="8470371" y="2175087"/>
          <a:ext cx="2030413" cy="1935163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49" r:id="rId11" imgW="2029108" imgH="1933333" progId="PBrush">
                  <p:embed/>
                </p:oleObj>
              </mc:Choice>
              <mc:Fallback>
                <p:oleObj r:id="rId11" imgW="2029108" imgH="1933333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470371" y="2175087"/>
                        <a:ext cx="2030413" cy="193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对象 14345">
            <a:extLst>
              <a:ext uri="{FF2B5EF4-FFF2-40B4-BE49-F238E27FC236}">
                <a16:creationId xmlns:a16="http://schemas.microsoft.com/office/drawing/2014/main" id="{6BAFCE6C-4D67-1F12-4DDB-2B3F021CA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718194"/>
              </p:ext>
            </p:extLst>
          </p:nvPr>
        </p:nvGraphicFramePr>
        <p:xfrm>
          <a:off x="8062384" y="2632287"/>
          <a:ext cx="320675" cy="106680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50" r:id="rId12" imgW="228571" imgH="762106" progId="PBrush">
                  <p:embed/>
                </p:oleObj>
              </mc:Choice>
              <mc:Fallback>
                <p:oleObj r:id="rId12" imgW="228571" imgH="762106" progId="PBrush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062384" y="2632287"/>
                        <a:ext cx="3206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4" name="直接连接符 14346">
            <a:extLst>
              <a:ext uri="{FF2B5EF4-FFF2-40B4-BE49-F238E27FC236}">
                <a16:creationId xmlns:a16="http://schemas.microsoft.com/office/drawing/2014/main" id="{474D345B-F083-1029-0951-EB12A93A12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479646" y="2784687"/>
            <a:ext cx="1762125" cy="35242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直接连接符 14347">
            <a:extLst>
              <a:ext uri="{FF2B5EF4-FFF2-40B4-BE49-F238E27FC236}">
                <a16:creationId xmlns:a16="http://schemas.microsoft.com/office/drawing/2014/main" id="{6E538FC7-6CE0-DB4F-E842-B8FF208C29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9646" y="3137112"/>
            <a:ext cx="1762125" cy="338138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直接连接符 14348">
            <a:extLst>
              <a:ext uri="{FF2B5EF4-FFF2-40B4-BE49-F238E27FC236}">
                <a16:creationId xmlns:a16="http://schemas.microsoft.com/office/drawing/2014/main" id="{03FB803C-85B7-14DF-77F9-7FCD67C48E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41771" y="2784687"/>
            <a:ext cx="6858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直接连接符 14349">
            <a:extLst>
              <a:ext uri="{FF2B5EF4-FFF2-40B4-BE49-F238E27FC236}">
                <a16:creationId xmlns:a16="http://schemas.microsoft.com/office/drawing/2014/main" id="{62052C14-21E4-1865-D0F1-F98287DE29F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241771" y="3394287"/>
            <a:ext cx="6858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直接连接符 14350">
            <a:extLst>
              <a:ext uri="{FF2B5EF4-FFF2-40B4-BE49-F238E27FC236}">
                <a16:creationId xmlns:a16="http://schemas.microsoft.com/office/drawing/2014/main" id="{866A2C9A-6C72-5316-5E8A-79A6B20749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27571" y="2937087"/>
            <a:ext cx="1371600" cy="1524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直接连接符 14351">
            <a:extLst>
              <a:ext uri="{FF2B5EF4-FFF2-40B4-BE49-F238E27FC236}">
                <a16:creationId xmlns:a16="http://schemas.microsoft.com/office/drawing/2014/main" id="{026348F1-0D3B-3DB8-0CA4-A283A1D39D4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27571" y="3089487"/>
            <a:ext cx="13716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05687409"/>
      </p:ext>
    </p:extLst>
  </p:cSld>
  <p:clrMapOvr>
    <a:masterClrMapping/>
  </p:clrMapOvr>
  <mc:AlternateContent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 fill="hold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 fill="hold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 fill="hold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 fill="hold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 fill="hold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 fill="hold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74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327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等线 Light</vt:lpstr>
      <vt:lpstr>等线</vt:lpstr>
      <vt:lpstr>宋体</vt:lpstr>
      <vt:lpstr>华文行楷</vt:lpstr>
      <vt:lpstr>微软雅黑</vt:lpstr>
      <vt:lpstr>Times New Roman</vt:lpstr>
      <vt:lpstr>Garamond</vt:lpstr>
      <vt:lpstr>Wingdings</vt:lpstr>
      <vt:lpstr>Tahoma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20.1100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2022-07-25T09:53:25Z</cp:lastPrinted>
  <dcterms:created xsi:type="dcterms:W3CDTF">2022-07-25T09:53:25Z</dcterms:created>
  <dcterms:modified xsi:type="dcterms:W3CDTF">2022-07-25T01:53:33Z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