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0" r:id="rId5"/>
    <p:sldId id="261" r:id="rId6"/>
    <p:sldId id="263" r:id="rId7"/>
    <p:sldId id="264" r:id="rId8"/>
    <p:sldId id="272" r:id="rId9"/>
    <p:sldId id="265" r:id="rId10"/>
    <p:sldId id="266" r:id="rId11"/>
    <p:sldId id="267" r:id="rId12"/>
    <p:sldId id="268" r:id="rId13"/>
    <p:sldId id="269" r:id="rId14"/>
    <p:sldId id="279" r:id="rId15"/>
    <p:sldId id="275" r:id="rId16"/>
    <p:sldId id="277" r:id="rId17"/>
    <p:sldId id="270" r:id="rId18"/>
    <p:sldId id="271" r:id="rId19"/>
    <p:sldId id="284" r:id="rId20"/>
    <p:sldId id="283" r:id="rId21"/>
    <p:sldId id="288" r:id="rId22"/>
    <p:sldId id="289" r:id="rId23"/>
    <p:sldId id="290" r:id="rId24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996600"/>
    <a:srgbClr val="FF9900"/>
    <a:srgbClr val="663300"/>
    <a:srgbClr val="894400"/>
    <a:srgbClr val="66FF33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5"/>
    <p:restoredTop sz="94545"/>
  </p:normalViewPr>
  <p:slideViewPr>
    <p:cSldViewPr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6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1030"/>
          <p:cNvGrpSpPr/>
          <p:nvPr/>
        </p:nvGrpSpPr>
        <p:grpSpPr>
          <a:xfrm>
            <a:off x="457200" y="2363788"/>
            <a:ext cx="8153400" cy="1600200"/>
            <a:chOff x="288" y="1489"/>
            <a:chExt cx="5136" cy="1008"/>
          </a:xfrm>
        </p:grpSpPr>
        <p:sp>
          <p:nvSpPr>
            <p:cNvPr id="13" name="Arc 1026"/>
            <p:cNvSpPr/>
            <p:nvPr/>
          </p:nvSpPr>
          <p:spPr bwMode="invGray">
            <a:xfrm>
              <a:off x="3595" y="1489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Arc 1027"/>
            <p:cNvSpPr/>
            <p:nvPr/>
          </p:nvSpPr>
          <p:spPr bwMode="invGray">
            <a:xfrm>
              <a:off x="3548" y="1593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Arc 1028"/>
            <p:cNvSpPr/>
            <p:nvPr/>
          </p:nvSpPr>
          <p:spPr bwMode="invGray">
            <a:xfrm>
              <a:off x="3521" y="1732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AutoShape 1029"/>
            <p:cNvSpPr>
              <a:spLocks noChangeArrowheads="1"/>
            </p:cNvSpPr>
            <p:nvPr/>
          </p:nvSpPr>
          <p:spPr bwMode="invGray">
            <a:xfrm>
              <a:off x="288" y="1940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9" name="Rectangle 103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80" name="Rectangle 103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7" name="Rectangle 103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2075" tIns="46038" rIns="92075" bIns="4603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103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2075" tIns="46038" rIns="92075" bIns="4603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Rectangle 103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2075" tIns="46038" rIns="92075" bIns="46038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9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9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2057400"/>
            <a:ext cx="3810000" cy="4114800"/>
          </a:xfrm>
        </p:spPr>
        <p:txBody>
          <a:bodyPr vert="horz" wrap="square" lIns="92075" tIns="46038" rIns="92075" bIns="46038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6"/>
          <p:cNvGrpSpPr/>
          <p:nvPr/>
        </p:nvGrpSpPr>
        <p:grpSpPr>
          <a:xfrm>
            <a:off x="457200" y="992188"/>
            <a:ext cx="8153400" cy="1600200"/>
            <a:chOff x="288" y="625"/>
            <a:chExt cx="5136" cy="1008"/>
          </a:xfrm>
        </p:grpSpPr>
        <p:sp>
          <p:nvSpPr>
            <p:cNvPr id="1026" name="Arc 2"/>
            <p:cNvSpPr/>
            <p:nvPr/>
          </p:nvSpPr>
          <p:spPr bwMode="invGray">
            <a:xfrm>
              <a:off x="3595" y="625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7" name="Arc 3"/>
            <p:cNvSpPr/>
            <p:nvPr/>
          </p:nvSpPr>
          <p:spPr bwMode="invGray">
            <a:xfrm>
              <a:off x="3548" y="729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Arc 4"/>
            <p:cNvSpPr/>
            <p:nvPr/>
          </p:nvSpPr>
          <p:spPr bwMode="invGray">
            <a:xfrm>
              <a:off x="3521" y="868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9" name="AutoShape 5"/>
            <p:cNvSpPr>
              <a:spLocks noChangeArrowheads="1"/>
            </p:cNvSpPr>
            <p:nvPr/>
          </p:nvSpPr>
          <p:spPr bwMode="invGray">
            <a:xfrm>
              <a:off x="288" y="1076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7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2" name="Rectangle 8"/>
          <p:cNvSpPr>
            <a:spLocks noGrp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>
              <a:defRPr kumimoji="0"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ctr">
              <a:defRPr kumimoji="0"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Bar dir="vert"/>
  </p:transition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microsoft.com/office/2007/relationships/media" Target="file:///D:\&#25105;&#30340;&#25991;&#26723;\&#26700;&#38754;\&#26032;&#24314;&#25991;&#20214;&#22841;\&#20809;&#30340;&#25240;&#23556;\&#20809;&#20174;&#31354;&#27668;&#23556;&#21521;&#27700;.mpg" TargetMode="External"/><Relationship Id="rId2" Type="http://schemas.openxmlformats.org/officeDocument/2006/relationships/video" Target="file:///D:\&#25105;&#30340;&#25991;&#26723;\&#26700;&#38754;\&#26032;&#24314;&#25991;&#20214;&#22841;\&#20809;&#30340;&#25240;&#23556;\&#20809;&#20174;&#31354;&#27668;&#23556;&#21521;&#27700;.mpg" TargetMode="Externa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microsoft.com/office/2007/relationships/media" Target="file:///D:\&#25105;&#30340;&#25991;&#26723;\&#26700;&#38754;\&#26032;&#24314;&#25991;&#20214;&#22841;\&#20809;&#30340;&#25240;&#23556;\&#20809;&#20174;&#27700;&#23556;&#21521;&#31354;&#27668;.mpg" TargetMode="External"/><Relationship Id="rId1" Type="http://schemas.openxmlformats.org/officeDocument/2006/relationships/video" Target="file:///D:\&#25105;&#30340;&#25991;&#26723;\&#26700;&#38754;\&#26032;&#24314;&#25991;&#20214;&#22841;\&#20809;&#30340;&#25240;&#23556;\&#20809;&#20174;&#27700;&#23556;&#21521;&#31354;&#27668;.mp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microsoft.com/office/2007/relationships/media" Target="file:///D:\&#25105;&#30340;&#25991;&#26723;\&#26700;&#38754;\&#26032;&#24314;&#25991;&#20214;&#22841;\&#20809;&#30340;&#25240;&#23556;\&#20809;&#30340;&#25240;&#23556;&#23454;&#39564;.mpg" TargetMode="External"/><Relationship Id="rId2" Type="http://schemas.openxmlformats.org/officeDocument/2006/relationships/video" Target="file:///D:\&#25105;&#30340;&#25991;&#26723;\&#26700;&#38754;\&#26032;&#24314;&#25991;&#20214;&#22841;\&#20809;&#30340;&#25240;&#23556;\&#20809;&#30340;&#25240;&#23556;&#23454;&#39564;.mpg" TargetMode="External"/><Relationship Id="rId1" Type="http://schemas.openxmlformats.org/officeDocument/2006/relationships/hyperlink" Target="&#21021;&#20013;&#29289;&#29702;&#23454;&#39564;&#183;&#20809;&#30340;&#25240;&#23556;.flv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ctrTitle" sz="quarter"/>
          </p:nvPr>
        </p:nvSpPr>
        <p:spPr>
          <a:xfrm>
            <a:off x="1990725" y="2852738"/>
            <a:ext cx="5029200" cy="1143000"/>
          </a:xfrm>
          <a:ln/>
        </p:spPr>
        <p:txBody>
          <a:bodyPr vert="horz" wrap="square" lIns="92075" tIns="46038" rIns="92075" bIns="46038" anchor="b"/>
          <a:p>
            <a:pPr algn="ctr" eaLnBrk="1" hangingPunct="1"/>
            <a:r>
              <a:rPr kumimoji="1" lang="zh-CN" altLang="en-US" sz="6000" b="1" i="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四、光的折射</a:t>
            </a:r>
            <a:endParaRPr kumimoji="1" lang="zh-CN" altLang="en-US" sz="6000" b="1" i="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099" name="Text Box 11"/>
          <p:cNvSpPr txBox="1"/>
          <p:nvPr/>
        </p:nvSpPr>
        <p:spPr>
          <a:xfrm>
            <a:off x="1554163" y="2195513"/>
            <a:ext cx="4095750" cy="7620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第四章    光现象</a:t>
            </a:r>
            <a:endParaRPr lang="zh-CN" altLang="en-US" sz="4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b"/>
          <a:p>
            <a:pPr algn="l" eaLnBrk="1" hangingPunct="1"/>
            <a:r>
              <a:rPr lang="zh-CN" altLang="en-US" dirty="0"/>
              <a:t>折射</a:t>
            </a:r>
            <a:endParaRPr lang="zh-CN" altLang="en-US" dirty="0"/>
          </a:p>
        </p:txBody>
      </p:sp>
      <p:sp>
        <p:nvSpPr>
          <p:cNvPr id="133123" name="Rectangle 3"/>
          <p:cNvSpPr>
            <a:spLocks noGrp="1"/>
          </p:cNvSpPr>
          <p:nvPr>
            <p:ph type="body" sz="half" idx="1"/>
          </p:nvPr>
        </p:nvSpPr>
        <p:spPr>
          <a:xfrm>
            <a:off x="-323850" y="1844675"/>
            <a:ext cx="9864725" cy="1512888"/>
          </a:xfrm>
          <a:ln/>
        </p:spPr>
        <p:txBody>
          <a:bodyPr vert="horz" wrap="square" lIns="92075" tIns="46038" rIns="92075" bIns="46038" anchor="t"/>
          <a:p>
            <a:pPr eaLnBrk="1" hangingPunct="1"/>
            <a:r>
              <a:rPr lang="zh-CN" altLang="en-US" sz="2800" dirty="0">
                <a:solidFill>
                  <a:srgbClr val="66FF33"/>
                </a:solidFill>
              </a:rPr>
              <a:t>当光从空气斜射入水或其他介质中时，折射角小于入射角。</a:t>
            </a:r>
            <a:endParaRPr lang="zh-CN" altLang="en-US" sz="2800" dirty="0"/>
          </a:p>
          <a:p>
            <a:pPr eaLnBrk="1" hangingPunct="1"/>
            <a:endParaRPr lang="zh-CN" altLang="en-US" sz="2800" dirty="0">
              <a:solidFill>
                <a:srgbClr val="66FF33"/>
              </a:solidFill>
            </a:endParaRPr>
          </a:p>
        </p:txBody>
      </p:sp>
      <p:pic>
        <p:nvPicPr>
          <p:cNvPr id="133124" name="Picture 4"/>
          <p:cNvPicPr>
            <a:picLocks noChangeAspect="1"/>
          </p:cNvPicPr>
          <p:nvPr/>
        </p:nvPicPr>
        <p:blipFill>
          <a:blip r:embed="rId1"/>
          <a:srcRect l="6375" t="18425" r="18425" b="885"/>
          <a:stretch>
            <a:fillRect/>
          </a:stretch>
        </p:blipFill>
        <p:spPr>
          <a:xfrm>
            <a:off x="4859338" y="3213100"/>
            <a:ext cx="4284662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27" name="光从空气射向水.mpg">
            <a:hlinkClick r:id="" action="ppaction://media"/>
          </p:cNvPr>
          <p:cNvPicPr>
            <a:picLocks noRot="1" noChangeAspect="1"/>
          </p:cNvPicPr>
          <p:nvPr>
            <p:ph type="media" sz="half" idx="2"/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250825" y="3173413"/>
            <a:ext cx="4465638" cy="3359150"/>
          </a:xfrm>
          <a:ln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33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27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3127"/>
                </p:tgtEl>
              </p:cMediaNode>
            </p:video>
          </p:childTnLst>
        </p:cTn>
      </p:par>
    </p:tnLst>
    <p:bldLst>
      <p:bldP spid="13312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b"/>
          <a:p>
            <a:pPr algn="l" eaLnBrk="1" hangingPunct="1"/>
            <a:r>
              <a:rPr lang="zh-CN" altLang="en-US" dirty="0"/>
              <a:t>折射</a:t>
            </a:r>
            <a:endParaRPr lang="zh-CN" altLang="en-US" dirty="0"/>
          </a:p>
        </p:txBody>
      </p:sp>
      <p:sp>
        <p:nvSpPr>
          <p:cNvPr id="134147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16113"/>
            <a:ext cx="7702550" cy="1657350"/>
          </a:xfrm>
          <a:ln/>
        </p:spPr>
        <p:txBody>
          <a:bodyPr vert="horz" wrap="square" lIns="92075" tIns="46038" rIns="92075" bIns="46038" anchor="t"/>
          <a:p>
            <a:pPr eaLnBrk="1" hangingPunct="1"/>
            <a:r>
              <a:rPr lang="zh-CN" altLang="en-US" sz="2800" dirty="0">
                <a:solidFill>
                  <a:srgbClr val="66FF33"/>
                </a:solidFill>
              </a:rPr>
              <a:t>当光从水或其他介质斜射入空气中时，折射角大于入射角。</a:t>
            </a:r>
            <a:endParaRPr lang="zh-CN" altLang="en-US" sz="2800" dirty="0">
              <a:solidFill>
                <a:srgbClr val="66FF33"/>
              </a:solidFill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4724400" y="3175000"/>
            <a:ext cx="4006850" cy="3133725"/>
            <a:chOff x="2976" y="1866"/>
            <a:chExt cx="2524" cy="1974"/>
          </a:xfrm>
        </p:grpSpPr>
        <p:sp>
          <p:nvSpPr>
            <p:cNvPr id="13318" name="Line 6"/>
            <p:cNvSpPr/>
            <p:nvPr/>
          </p:nvSpPr>
          <p:spPr>
            <a:xfrm>
              <a:off x="4097" y="1866"/>
              <a:ext cx="0" cy="191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grpSp>
          <p:nvGrpSpPr>
            <p:cNvPr id="13319" name="Group 16"/>
            <p:cNvGrpSpPr/>
            <p:nvPr/>
          </p:nvGrpSpPr>
          <p:grpSpPr>
            <a:xfrm>
              <a:off x="2976" y="2024"/>
              <a:ext cx="2524" cy="1816"/>
              <a:chOff x="2976" y="2024"/>
              <a:chExt cx="2524" cy="1816"/>
            </a:xfrm>
          </p:grpSpPr>
          <p:sp>
            <p:nvSpPr>
              <p:cNvPr id="13320" name="Line 5"/>
              <p:cNvSpPr/>
              <p:nvPr/>
            </p:nvSpPr>
            <p:spPr>
              <a:xfrm>
                <a:off x="2976" y="2792"/>
                <a:ext cx="2524" cy="0"/>
              </a:xfrm>
              <a:prstGeom prst="line">
                <a:avLst/>
              </a:prstGeom>
              <a:ln w="76200" cap="flat" cmpd="sng">
                <a:solidFill>
                  <a:srgbClr val="0099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21" name="Line 7"/>
              <p:cNvSpPr/>
              <p:nvPr/>
            </p:nvSpPr>
            <p:spPr>
              <a:xfrm flipV="1">
                <a:off x="3537" y="2792"/>
                <a:ext cx="560" cy="1048"/>
              </a:xfrm>
              <a:prstGeom prst="line">
                <a:avLst/>
              </a:prstGeom>
              <a:ln w="57150" cap="flat" cmpd="sng">
                <a:solidFill>
                  <a:srgbClr val="66FF33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13322" name="Line 8"/>
              <p:cNvSpPr/>
              <p:nvPr/>
            </p:nvSpPr>
            <p:spPr>
              <a:xfrm flipV="1">
                <a:off x="4097" y="2298"/>
                <a:ext cx="1029" cy="494"/>
              </a:xfrm>
              <a:prstGeom prst="line">
                <a:avLst/>
              </a:prstGeom>
              <a:ln w="57150" cap="flat" cmpd="sng">
                <a:solidFill>
                  <a:srgbClr val="66FF33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13323" name="Text Box 9"/>
              <p:cNvSpPr txBox="1"/>
              <p:nvPr/>
            </p:nvSpPr>
            <p:spPr>
              <a:xfrm>
                <a:off x="3163" y="2175"/>
                <a:ext cx="60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66FF33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空气</a:t>
                </a:r>
                <a:endParaRPr lang="zh-CN" altLang="en-US" b="1" dirty="0">
                  <a:solidFill>
                    <a:srgbClr val="66FF33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3324" name="Text Box 10"/>
              <p:cNvSpPr txBox="1"/>
              <p:nvPr/>
            </p:nvSpPr>
            <p:spPr>
              <a:xfrm>
                <a:off x="3116" y="3038"/>
                <a:ext cx="60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66FF33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水</a:t>
                </a:r>
                <a:endParaRPr lang="zh-CN" altLang="en-US" b="1" dirty="0">
                  <a:solidFill>
                    <a:srgbClr val="66FF33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3325" name="Text Box 11"/>
              <p:cNvSpPr txBox="1"/>
              <p:nvPr/>
            </p:nvSpPr>
            <p:spPr>
              <a:xfrm>
                <a:off x="4105" y="2423"/>
                <a:ext cx="191" cy="32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2800" dirty="0">
                    <a:solidFill>
                      <a:srgbClr val="66FF33"/>
                    </a:solidFill>
                    <a:latin typeface="Times New Roman" panose="02020603050405020304" pitchFamily="18" charset="0"/>
                  </a:rPr>
                  <a:t>r</a:t>
                </a:r>
                <a:endParaRPr lang="en-US" altLang="zh-CN" sz="2800" dirty="0">
                  <a:solidFill>
                    <a:srgbClr val="66FF33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26" name="Text Box 12"/>
              <p:cNvSpPr txBox="1"/>
              <p:nvPr/>
            </p:nvSpPr>
            <p:spPr>
              <a:xfrm>
                <a:off x="3937" y="2967"/>
                <a:ext cx="178" cy="32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2800" dirty="0">
                    <a:solidFill>
                      <a:srgbClr val="66FF33"/>
                    </a:solidFill>
                    <a:latin typeface="Times New Roman" panose="02020603050405020304" pitchFamily="18" charset="0"/>
                  </a:rPr>
                  <a:t>i</a:t>
                </a:r>
                <a:endParaRPr lang="en-US" altLang="zh-CN" sz="2800" dirty="0">
                  <a:solidFill>
                    <a:srgbClr val="66FF33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27" name="AutoShape 14"/>
              <p:cNvSpPr/>
              <p:nvPr/>
            </p:nvSpPr>
            <p:spPr>
              <a:xfrm>
                <a:off x="4150" y="3294"/>
                <a:ext cx="862" cy="273"/>
              </a:xfrm>
              <a:prstGeom prst="wedgeRoundRectCallout">
                <a:avLst>
                  <a:gd name="adj1" fmla="val -54292"/>
                  <a:gd name="adj2" fmla="val -99815"/>
                  <a:gd name="adj3" fmla="val 16667"/>
                </a:avLst>
              </a:prstGeom>
              <a:noFill/>
              <a:ln w="12700" cap="flat" cmpd="sng">
                <a:solidFill>
                  <a:schemeClr val="tx1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algn="ctr"/>
                <a:r>
                  <a:rPr lang="zh-CN" altLang="en-US" dirty="0">
                    <a:solidFill>
                      <a:srgbClr val="66FF33"/>
                    </a:solidFill>
                    <a:latin typeface="Times New Roman" panose="02020603050405020304" pitchFamily="18" charset="0"/>
                  </a:rPr>
                  <a:t>入射角</a:t>
                </a:r>
                <a:endParaRPr lang="zh-CN" altLang="en-US" dirty="0">
                  <a:solidFill>
                    <a:srgbClr val="66FF33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28" name="AutoShape 15"/>
              <p:cNvSpPr/>
              <p:nvPr/>
            </p:nvSpPr>
            <p:spPr>
              <a:xfrm>
                <a:off x="4150" y="2024"/>
                <a:ext cx="862" cy="273"/>
              </a:xfrm>
              <a:prstGeom prst="wedgeRoundRectCallout">
                <a:avLst>
                  <a:gd name="adj1" fmla="val -45245"/>
                  <a:gd name="adj2" fmla="val 143407"/>
                  <a:gd name="adj3" fmla="val 16667"/>
                </a:avLst>
              </a:prstGeom>
              <a:noFill/>
              <a:ln w="12700" cap="flat" cmpd="sng">
                <a:solidFill>
                  <a:schemeClr val="tx1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algn="ctr"/>
                <a:r>
                  <a:rPr lang="zh-CN" altLang="en-US" dirty="0">
                    <a:solidFill>
                      <a:srgbClr val="66FF33"/>
                    </a:solidFill>
                    <a:latin typeface="Times New Roman" panose="02020603050405020304" pitchFamily="18" charset="0"/>
                  </a:rPr>
                  <a:t>折射角</a:t>
                </a:r>
                <a:endParaRPr lang="zh-CN" altLang="en-US" dirty="0">
                  <a:solidFill>
                    <a:srgbClr val="66FF33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134162" name="光从水射向空气.mpg">
            <a:hlinkClick r:id="" action="ppaction://media"/>
          </p:cNvPr>
          <p:cNvPicPr>
            <a:picLocks noRot="1" noChangeAspect="1"/>
          </p:cNvPicPr>
          <p:nvPr>
            <p:ph type="media" sz="half" idx="2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427038" y="2990850"/>
            <a:ext cx="4144962" cy="3390900"/>
          </a:xfrm>
          <a:ln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4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4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34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162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4162"/>
                </p:tgtEl>
              </p:cMediaNode>
            </p:video>
          </p:childTnLst>
        </p:cTn>
      </p:par>
    </p:tnLst>
    <p:bldLst>
      <p:bldP spid="13414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b"/>
          <a:p>
            <a:pPr eaLnBrk="1" hangingPunct="1"/>
            <a:br>
              <a:rPr lang="zh-CN" altLang="en-US" sz="4000" dirty="0">
                <a:solidFill>
                  <a:schemeClr val="tx1"/>
                </a:solidFill>
              </a:rPr>
            </a:b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3517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/>
          <a:p>
            <a:pPr eaLnBrk="1" hangingPunct="1"/>
            <a:r>
              <a:rPr lang="en-US" altLang="zh-CN" dirty="0"/>
              <a:t>3.</a:t>
            </a:r>
            <a:r>
              <a:rPr lang="zh-CN" altLang="en-US" dirty="0"/>
              <a:t>光</a:t>
            </a:r>
            <a:r>
              <a:rPr lang="zh-CN" altLang="en-US" dirty="0">
                <a:solidFill>
                  <a:srgbClr val="66FF33"/>
                </a:solidFill>
              </a:rPr>
              <a:t>垂直</a:t>
            </a:r>
            <a:r>
              <a:rPr lang="zh-CN" altLang="en-US" dirty="0"/>
              <a:t>射向介质表面时，传播方向</a:t>
            </a:r>
            <a:r>
              <a:rPr lang="zh-CN" altLang="en-US" dirty="0">
                <a:solidFill>
                  <a:srgbClr val="66FF33"/>
                </a:solidFill>
              </a:rPr>
              <a:t>不改变。</a:t>
            </a:r>
            <a:endParaRPr lang="zh-CN" altLang="en-US" dirty="0"/>
          </a:p>
        </p:txBody>
      </p:sp>
      <p:grpSp>
        <p:nvGrpSpPr>
          <p:cNvPr id="14340" name="Group 4"/>
          <p:cNvGrpSpPr/>
          <p:nvPr/>
        </p:nvGrpSpPr>
        <p:grpSpPr>
          <a:xfrm>
            <a:off x="5219700" y="2997200"/>
            <a:ext cx="3225800" cy="3200400"/>
            <a:chOff x="3888" y="2064"/>
            <a:chExt cx="1200" cy="1584"/>
          </a:xfrm>
        </p:grpSpPr>
        <p:sp>
          <p:nvSpPr>
            <p:cNvPr id="14351" name="Line 5"/>
            <p:cNvSpPr/>
            <p:nvPr/>
          </p:nvSpPr>
          <p:spPr>
            <a:xfrm>
              <a:off x="3888" y="2784"/>
              <a:ext cx="1200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2" name="Line 6"/>
            <p:cNvSpPr/>
            <p:nvPr/>
          </p:nvSpPr>
          <p:spPr>
            <a:xfrm>
              <a:off x="4464" y="2064"/>
              <a:ext cx="0" cy="1584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dash"/>
              <a:headEnd type="none" w="med" len="med"/>
              <a:tailEnd type="none" w="med" len="med"/>
            </a:ln>
          </p:spPr>
        </p:sp>
        <p:grpSp>
          <p:nvGrpSpPr>
            <p:cNvPr id="14353" name="Group 7"/>
            <p:cNvGrpSpPr/>
            <p:nvPr/>
          </p:nvGrpSpPr>
          <p:grpSpPr>
            <a:xfrm>
              <a:off x="4464" y="2640"/>
              <a:ext cx="144" cy="144"/>
              <a:chOff x="2832" y="2112"/>
              <a:chExt cx="192" cy="240"/>
            </a:xfrm>
          </p:grpSpPr>
          <p:sp>
            <p:nvSpPr>
              <p:cNvPr id="14360" name="Line 8"/>
              <p:cNvSpPr/>
              <p:nvPr/>
            </p:nvSpPr>
            <p:spPr>
              <a:xfrm>
                <a:off x="2832" y="2112"/>
                <a:ext cx="192" cy="0"/>
              </a:xfrm>
              <a:prstGeom prst="line">
                <a:avLst/>
              </a:prstGeom>
              <a:ln w="9525" cap="flat" cmpd="sng">
                <a:solidFill>
                  <a:srgbClr val="D6009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61" name="Line 9"/>
              <p:cNvSpPr/>
              <p:nvPr/>
            </p:nvSpPr>
            <p:spPr>
              <a:xfrm>
                <a:off x="3024" y="2112"/>
                <a:ext cx="0" cy="240"/>
              </a:xfrm>
              <a:prstGeom prst="line">
                <a:avLst/>
              </a:prstGeom>
              <a:ln w="9525" cap="flat" cmpd="sng">
                <a:solidFill>
                  <a:srgbClr val="D60093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4354" name="Line 10"/>
            <p:cNvSpPr/>
            <p:nvPr/>
          </p:nvSpPr>
          <p:spPr>
            <a:xfrm>
              <a:off x="4464" y="2064"/>
              <a:ext cx="0" cy="720"/>
            </a:xfrm>
            <a:prstGeom prst="line">
              <a:avLst/>
            </a:prstGeom>
            <a:ln w="57150" cap="flat" cmpd="sng">
              <a:solidFill>
                <a:srgbClr val="F40C0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5" name="Line 11"/>
            <p:cNvSpPr/>
            <p:nvPr/>
          </p:nvSpPr>
          <p:spPr>
            <a:xfrm>
              <a:off x="4464" y="2784"/>
              <a:ext cx="0" cy="768"/>
            </a:xfrm>
            <a:prstGeom prst="line">
              <a:avLst/>
            </a:prstGeom>
            <a:ln w="57150" cap="flat" cmpd="sng">
              <a:solidFill>
                <a:srgbClr val="F40C0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6" name="Rectangle 12"/>
            <p:cNvSpPr/>
            <p:nvPr/>
          </p:nvSpPr>
          <p:spPr>
            <a:xfrm>
              <a:off x="4800" y="2544"/>
              <a:ext cx="239" cy="1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800" dirty="0">
                  <a:latin typeface="Arial" panose="020B0604020202020204" pitchFamily="34" charset="0"/>
                </a:rPr>
                <a:t>空气</a:t>
              </a: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4357" name="Rectangle 13"/>
            <p:cNvSpPr/>
            <p:nvPr/>
          </p:nvSpPr>
          <p:spPr>
            <a:xfrm>
              <a:off x="4896" y="2784"/>
              <a:ext cx="154" cy="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800" dirty="0">
                  <a:latin typeface="Arial" panose="020B0604020202020204" pitchFamily="34" charset="0"/>
                </a:rPr>
                <a:t>水</a:t>
              </a: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4358" name="Line 14"/>
            <p:cNvSpPr/>
            <p:nvPr/>
          </p:nvSpPr>
          <p:spPr>
            <a:xfrm>
              <a:off x="4464" y="2304"/>
              <a:ext cx="0" cy="144"/>
            </a:xfrm>
            <a:prstGeom prst="line">
              <a:avLst/>
            </a:prstGeom>
            <a:ln w="57150" cap="flat" cmpd="sng">
              <a:solidFill>
                <a:srgbClr val="F40C0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4359" name="Line 15"/>
            <p:cNvSpPr/>
            <p:nvPr/>
          </p:nvSpPr>
          <p:spPr>
            <a:xfrm>
              <a:off x="4464" y="3072"/>
              <a:ext cx="0" cy="96"/>
            </a:xfrm>
            <a:prstGeom prst="line">
              <a:avLst/>
            </a:prstGeom>
            <a:ln w="57150" cap="flat" cmpd="sng">
              <a:solidFill>
                <a:srgbClr val="F40C0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4341" name="Line 29"/>
          <p:cNvSpPr/>
          <p:nvPr/>
        </p:nvSpPr>
        <p:spPr>
          <a:xfrm>
            <a:off x="1042988" y="4451350"/>
            <a:ext cx="32258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2" name="Line 30"/>
          <p:cNvSpPr/>
          <p:nvPr/>
        </p:nvSpPr>
        <p:spPr>
          <a:xfrm>
            <a:off x="2590800" y="2997200"/>
            <a:ext cx="0" cy="3200400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14343" name="Group 31"/>
          <p:cNvGrpSpPr/>
          <p:nvPr/>
        </p:nvGrpSpPr>
        <p:grpSpPr>
          <a:xfrm>
            <a:off x="2590800" y="4160838"/>
            <a:ext cx="387350" cy="290512"/>
            <a:chOff x="2832" y="2112"/>
            <a:chExt cx="192" cy="240"/>
          </a:xfrm>
        </p:grpSpPr>
        <p:sp>
          <p:nvSpPr>
            <p:cNvPr id="14349" name="Line 32"/>
            <p:cNvSpPr/>
            <p:nvPr/>
          </p:nvSpPr>
          <p:spPr>
            <a:xfrm>
              <a:off x="2832" y="2112"/>
              <a:ext cx="192" cy="0"/>
            </a:xfrm>
            <a:prstGeom prst="line">
              <a:avLst/>
            </a:prstGeom>
            <a:ln w="9525" cap="flat" cmpd="sng">
              <a:solidFill>
                <a:srgbClr val="D6009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0" name="Line 33"/>
            <p:cNvSpPr/>
            <p:nvPr/>
          </p:nvSpPr>
          <p:spPr>
            <a:xfrm>
              <a:off x="3024" y="2112"/>
              <a:ext cx="0" cy="240"/>
            </a:xfrm>
            <a:prstGeom prst="line">
              <a:avLst/>
            </a:prstGeom>
            <a:ln w="9525" cap="flat" cmpd="sng">
              <a:solidFill>
                <a:srgbClr val="D60093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344" name="Rectangle 36"/>
          <p:cNvSpPr/>
          <p:nvPr/>
        </p:nvSpPr>
        <p:spPr>
          <a:xfrm>
            <a:off x="3851275" y="3933825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800" dirty="0">
                <a:latin typeface="Arial" panose="020B0604020202020204" pitchFamily="34" charset="0"/>
              </a:rPr>
              <a:t>水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4345" name="Rectangle 37"/>
          <p:cNvSpPr/>
          <p:nvPr/>
        </p:nvSpPr>
        <p:spPr>
          <a:xfrm>
            <a:off x="3752850" y="4451350"/>
            <a:ext cx="6413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800" dirty="0">
                <a:latin typeface="Arial" panose="020B0604020202020204" pitchFamily="34" charset="0"/>
              </a:rPr>
              <a:t>空气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4346" name="Line 40"/>
          <p:cNvSpPr/>
          <p:nvPr/>
        </p:nvSpPr>
        <p:spPr>
          <a:xfrm flipV="1">
            <a:off x="2627313" y="5157788"/>
            <a:ext cx="0" cy="863600"/>
          </a:xfrm>
          <a:prstGeom prst="line">
            <a:avLst/>
          </a:prstGeom>
          <a:ln w="47625" cap="flat" cmpd="sng">
            <a:solidFill>
              <a:srgbClr val="FF0000"/>
            </a:solidFill>
            <a:prstDash val="solid"/>
            <a:headEnd type="none" w="sm" len="sm"/>
            <a:tailEnd type="stealth" w="lg" len="lg"/>
          </a:ln>
        </p:spPr>
      </p:sp>
      <p:sp>
        <p:nvSpPr>
          <p:cNvPr id="14347" name="Line 41"/>
          <p:cNvSpPr/>
          <p:nvPr/>
        </p:nvSpPr>
        <p:spPr>
          <a:xfrm flipV="1">
            <a:off x="2627313" y="3789363"/>
            <a:ext cx="0" cy="1368425"/>
          </a:xfrm>
          <a:prstGeom prst="line">
            <a:avLst/>
          </a:prstGeom>
          <a:ln w="47625" cap="flat" cmpd="sng">
            <a:solidFill>
              <a:srgbClr val="FF0000"/>
            </a:solidFill>
            <a:prstDash val="solid"/>
            <a:headEnd type="none" w="sm" len="sm"/>
            <a:tailEnd type="stealth" w="lg" len="lg"/>
          </a:ln>
        </p:spPr>
      </p:sp>
      <p:sp>
        <p:nvSpPr>
          <p:cNvPr id="14348" name="Line 42"/>
          <p:cNvSpPr/>
          <p:nvPr/>
        </p:nvSpPr>
        <p:spPr>
          <a:xfrm flipV="1">
            <a:off x="2627313" y="2997200"/>
            <a:ext cx="0" cy="792163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Line 2"/>
          <p:cNvSpPr/>
          <p:nvPr/>
        </p:nvSpPr>
        <p:spPr>
          <a:xfrm>
            <a:off x="6794500" y="5157788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3" name="Rectangle 3"/>
          <p:cNvSpPr>
            <a:spLocks noGrp="1"/>
          </p:cNvSpPr>
          <p:nvPr>
            <p:ph type="title"/>
          </p:nvPr>
        </p:nvSpPr>
        <p:spPr>
          <a:xfrm>
            <a:off x="688975" y="381000"/>
            <a:ext cx="7772400" cy="1143000"/>
          </a:xfrm>
          <a:ln/>
        </p:spPr>
        <p:txBody>
          <a:bodyPr vert="horz" wrap="square" lIns="92075" tIns="46038" rIns="92075" bIns="46038" anchor="b"/>
          <a:p>
            <a:pPr algn="l" eaLnBrk="1" hangingPunct="1"/>
            <a:r>
              <a:rPr lang="zh-CN" altLang="en-US" dirty="0"/>
              <a:t>折射角与入射角</a:t>
            </a:r>
            <a:endParaRPr lang="zh-CN" altLang="en-US" dirty="0"/>
          </a:p>
        </p:txBody>
      </p:sp>
      <p:sp>
        <p:nvSpPr>
          <p:cNvPr id="15364" name="Rectangle 4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/>
          <a:p>
            <a:pPr eaLnBrk="1" hangingPunct="1"/>
            <a:r>
              <a:rPr lang="en-US" altLang="zh-CN" sz="2400" dirty="0"/>
              <a:t>1</a:t>
            </a:r>
            <a:r>
              <a:rPr lang="zh-CN" altLang="en-US" sz="2400" dirty="0"/>
              <a:t>、在光的折射现象中，当入射光线靠近法线时，入射角        ，折射光线也        法线，折射角也       。当入射光线远离法线时，入射角        ，折射光线也         法线，折射角也        。</a:t>
            </a:r>
            <a:endParaRPr lang="zh-CN" altLang="en-US" sz="2400" u="sng" dirty="0"/>
          </a:p>
        </p:txBody>
      </p:sp>
      <p:sp>
        <p:nvSpPr>
          <p:cNvPr id="15365" name="Line 5"/>
          <p:cNvSpPr/>
          <p:nvPr/>
        </p:nvSpPr>
        <p:spPr>
          <a:xfrm>
            <a:off x="6915150" y="3213100"/>
            <a:ext cx="609600" cy="0"/>
          </a:xfrm>
          <a:prstGeom prst="line">
            <a:avLst/>
          </a:prstGeom>
          <a:ln w="38100" cap="flat" cmpd="sng">
            <a:solidFill>
              <a:srgbClr val="F40C0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6" name="Line 6"/>
          <p:cNvSpPr/>
          <p:nvPr/>
        </p:nvSpPr>
        <p:spPr>
          <a:xfrm>
            <a:off x="1452563" y="2803525"/>
            <a:ext cx="609600" cy="0"/>
          </a:xfrm>
          <a:prstGeom prst="line">
            <a:avLst/>
          </a:prstGeom>
          <a:ln w="38100" cap="flat" cmpd="sng">
            <a:solidFill>
              <a:srgbClr val="F40C0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7" name="Line 7"/>
          <p:cNvSpPr/>
          <p:nvPr/>
        </p:nvSpPr>
        <p:spPr>
          <a:xfrm>
            <a:off x="6626225" y="2841625"/>
            <a:ext cx="609600" cy="0"/>
          </a:xfrm>
          <a:prstGeom prst="line">
            <a:avLst/>
          </a:prstGeom>
          <a:ln w="38100" cap="flat" cmpd="sng">
            <a:solidFill>
              <a:srgbClr val="F40C0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8" name="Line 8"/>
          <p:cNvSpPr/>
          <p:nvPr/>
        </p:nvSpPr>
        <p:spPr>
          <a:xfrm>
            <a:off x="4467225" y="3213100"/>
            <a:ext cx="609600" cy="0"/>
          </a:xfrm>
          <a:prstGeom prst="line">
            <a:avLst/>
          </a:prstGeom>
          <a:ln w="38100" cap="flat" cmpd="sng">
            <a:solidFill>
              <a:srgbClr val="F40C0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9" name="Line 9"/>
          <p:cNvSpPr/>
          <p:nvPr/>
        </p:nvSpPr>
        <p:spPr>
          <a:xfrm>
            <a:off x="3890963" y="2803525"/>
            <a:ext cx="609600" cy="0"/>
          </a:xfrm>
          <a:prstGeom prst="line">
            <a:avLst/>
          </a:prstGeom>
          <a:ln w="38100" cap="flat" cmpd="sng">
            <a:solidFill>
              <a:srgbClr val="F40C0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1562" name="Rectangle 10"/>
          <p:cNvSpPr/>
          <p:nvPr/>
        </p:nvSpPr>
        <p:spPr>
          <a:xfrm>
            <a:off x="1331913" y="2360613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66FF33"/>
                </a:solidFill>
                <a:latin typeface="Arial" panose="020B0604020202020204" pitchFamily="34" charset="0"/>
              </a:rPr>
              <a:t>减小</a:t>
            </a:r>
            <a:endParaRPr lang="zh-CN" altLang="en-US" b="1" dirty="0">
              <a:solidFill>
                <a:srgbClr val="66FF33"/>
              </a:solidFill>
              <a:latin typeface="Arial" panose="020B0604020202020204" pitchFamily="34" charset="0"/>
            </a:endParaRPr>
          </a:p>
        </p:txBody>
      </p:sp>
      <p:sp>
        <p:nvSpPr>
          <p:cNvPr id="151563" name="Rectangle 11"/>
          <p:cNvSpPr/>
          <p:nvPr/>
        </p:nvSpPr>
        <p:spPr>
          <a:xfrm>
            <a:off x="6845300" y="27813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66FF33"/>
                </a:solidFill>
                <a:latin typeface="Arial" panose="020B0604020202020204" pitchFamily="34" charset="0"/>
              </a:rPr>
              <a:t>远离</a:t>
            </a:r>
            <a:endParaRPr lang="zh-CN" altLang="en-US" b="1" dirty="0">
              <a:solidFill>
                <a:srgbClr val="66FF33"/>
              </a:solidFill>
              <a:latin typeface="Arial" panose="020B0604020202020204" pitchFamily="34" charset="0"/>
            </a:endParaRPr>
          </a:p>
        </p:txBody>
      </p:sp>
      <p:sp>
        <p:nvSpPr>
          <p:cNvPr id="151564" name="Rectangle 12"/>
          <p:cNvSpPr/>
          <p:nvPr/>
        </p:nvSpPr>
        <p:spPr>
          <a:xfrm>
            <a:off x="6516688" y="2420938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66FF33"/>
                </a:solidFill>
                <a:latin typeface="Arial" panose="020B0604020202020204" pitchFamily="34" charset="0"/>
              </a:rPr>
              <a:t>减小</a:t>
            </a:r>
            <a:endParaRPr lang="zh-CN" altLang="en-US" b="1" dirty="0">
              <a:solidFill>
                <a:srgbClr val="66FF33"/>
              </a:solidFill>
              <a:latin typeface="Arial" panose="020B0604020202020204" pitchFamily="34" charset="0"/>
            </a:endParaRPr>
          </a:p>
        </p:txBody>
      </p:sp>
      <p:sp>
        <p:nvSpPr>
          <p:cNvPr id="151565" name="Rectangle 13"/>
          <p:cNvSpPr/>
          <p:nvPr/>
        </p:nvSpPr>
        <p:spPr>
          <a:xfrm>
            <a:off x="3789363" y="2395538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66FF33"/>
                </a:solidFill>
                <a:latin typeface="Arial" panose="020B0604020202020204" pitchFamily="34" charset="0"/>
              </a:rPr>
              <a:t>靠近</a:t>
            </a:r>
            <a:endParaRPr lang="zh-CN" altLang="en-US" b="1" dirty="0">
              <a:solidFill>
                <a:srgbClr val="66FF33"/>
              </a:solidFill>
              <a:latin typeface="Arial" panose="020B0604020202020204" pitchFamily="34" charset="0"/>
            </a:endParaRPr>
          </a:p>
        </p:txBody>
      </p:sp>
      <p:sp>
        <p:nvSpPr>
          <p:cNvPr id="151566" name="Rectangle 14"/>
          <p:cNvSpPr/>
          <p:nvPr/>
        </p:nvSpPr>
        <p:spPr>
          <a:xfrm>
            <a:off x="4365625" y="278130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66FF33"/>
                </a:solidFill>
                <a:latin typeface="Arial" panose="020B0604020202020204" pitchFamily="34" charset="0"/>
              </a:rPr>
              <a:t>增大</a:t>
            </a:r>
            <a:endParaRPr lang="zh-CN" altLang="en-US" b="1" dirty="0">
              <a:solidFill>
                <a:srgbClr val="66FF33"/>
              </a:solidFill>
              <a:latin typeface="Arial" panose="020B0604020202020204" pitchFamily="34" charset="0"/>
            </a:endParaRPr>
          </a:p>
        </p:txBody>
      </p:sp>
      <p:sp>
        <p:nvSpPr>
          <p:cNvPr id="15375" name="Line 16"/>
          <p:cNvSpPr/>
          <p:nvPr/>
        </p:nvSpPr>
        <p:spPr>
          <a:xfrm>
            <a:off x="5651500" y="5081588"/>
            <a:ext cx="19050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6" name="Line 17"/>
          <p:cNvSpPr/>
          <p:nvPr/>
        </p:nvSpPr>
        <p:spPr>
          <a:xfrm>
            <a:off x="1476375" y="5094288"/>
            <a:ext cx="19050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7" name="Line 19"/>
          <p:cNvSpPr/>
          <p:nvPr/>
        </p:nvSpPr>
        <p:spPr>
          <a:xfrm>
            <a:off x="6565900" y="3938588"/>
            <a:ext cx="0" cy="2514600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378" name="Line 20"/>
          <p:cNvSpPr/>
          <p:nvPr/>
        </p:nvSpPr>
        <p:spPr>
          <a:xfrm>
            <a:off x="2390775" y="3933825"/>
            <a:ext cx="0" cy="2514600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15379" name="Group 26"/>
          <p:cNvGrpSpPr/>
          <p:nvPr/>
        </p:nvGrpSpPr>
        <p:grpSpPr>
          <a:xfrm>
            <a:off x="6565900" y="4852988"/>
            <a:ext cx="228600" cy="228600"/>
            <a:chOff x="2832" y="2112"/>
            <a:chExt cx="192" cy="240"/>
          </a:xfrm>
        </p:grpSpPr>
        <p:sp>
          <p:nvSpPr>
            <p:cNvPr id="15405" name="Line 27"/>
            <p:cNvSpPr/>
            <p:nvPr/>
          </p:nvSpPr>
          <p:spPr>
            <a:xfrm>
              <a:off x="2832" y="2112"/>
              <a:ext cx="192" cy="0"/>
            </a:xfrm>
            <a:prstGeom prst="line">
              <a:avLst/>
            </a:prstGeom>
            <a:ln w="9525" cap="flat" cmpd="sng">
              <a:solidFill>
                <a:srgbClr val="D6009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6" name="Line 28"/>
            <p:cNvSpPr/>
            <p:nvPr/>
          </p:nvSpPr>
          <p:spPr>
            <a:xfrm>
              <a:off x="3024" y="2112"/>
              <a:ext cx="0" cy="240"/>
            </a:xfrm>
            <a:prstGeom prst="line">
              <a:avLst/>
            </a:prstGeom>
            <a:ln w="9525" cap="flat" cmpd="sng">
              <a:solidFill>
                <a:srgbClr val="D6009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380" name="Group 29"/>
          <p:cNvGrpSpPr/>
          <p:nvPr/>
        </p:nvGrpSpPr>
        <p:grpSpPr>
          <a:xfrm>
            <a:off x="2390775" y="4865688"/>
            <a:ext cx="228600" cy="228600"/>
            <a:chOff x="2832" y="2112"/>
            <a:chExt cx="192" cy="240"/>
          </a:xfrm>
        </p:grpSpPr>
        <p:sp>
          <p:nvSpPr>
            <p:cNvPr id="15403" name="Line 30"/>
            <p:cNvSpPr/>
            <p:nvPr/>
          </p:nvSpPr>
          <p:spPr>
            <a:xfrm>
              <a:off x="2832" y="2112"/>
              <a:ext cx="192" cy="0"/>
            </a:xfrm>
            <a:prstGeom prst="line">
              <a:avLst/>
            </a:prstGeom>
            <a:ln w="9525" cap="flat" cmpd="sng">
              <a:solidFill>
                <a:srgbClr val="D6009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4" name="Line 31"/>
            <p:cNvSpPr/>
            <p:nvPr/>
          </p:nvSpPr>
          <p:spPr>
            <a:xfrm>
              <a:off x="3024" y="2112"/>
              <a:ext cx="0" cy="240"/>
            </a:xfrm>
            <a:prstGeom prst="line">
              <a:avLst/>
            </a:prstGeom>
            <a:ln w="9525" cap="flat" cmpd="sng">
              <a:solidFill>
                <a:srgbClr val="D60093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381" name="Line 36"/>
          <p:cNvSpPr/>
          <p:nvPr/>
        </p:nvSpPr>
        <p:spPr>
          <a:xfrm>
            <a:off x="6032500" y="4014788"/>
            <a:ext cx="533400" cy="1066800"/>
          </a:xfrm>
          <a:prstGeom prst="line">
            <a:avLst/>
          </a:prstGeom>
          <a:ln w="57150" cap="flat" cmpd="sng">
            <a:solidFill>
              <a:srgbClr val="F40C0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2" name="Line 37"/>
          <p:cNvSpPr/>
          <p:nvPr/>
        </p:nvSpPr>
        <p:spPr>
          <a:xfrm>
            <a:off x="6565900" y="5081588"/>
            <a:ext cx="304800" cy="1219200"/>
          </a:xfrm>
          <a:prstGeom prst="line">
            <a:avLst/>
          </a:prstGeom>
          <a:ln w="57150" cap="flat" cmpd="sng">
            <a:solidFill>
              <a:srgbClr val="F40C0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3" name="Line 38"/>
          <p:cNvSpPr/>
          <p:nvPr/>
        </p:nvSpPr>
        <p:spPr>
          <a:xfrm>
            <a:off x="1476375" y="4332288"/>
            <a:ext cx="914400" cy="762000"/>
          </a:xfrm>
          <a:prstGeom prst="line">
            <a:avLst/>
          </a:prstGeom>
          <a:ln w="57150" cap="flat" cmpd="sng">
            <a:solidFill>
              <a:srgbClr val="F40C0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4" name="Line 39"/>
          <p:cNvSpPr/>
          <p:nvPr/>
        </p:nvSpPr>
        <p:spPr>
          <a:xfrm>
            <a:off x="2390775" y="5094288"/>
            <a:ext cx="609600" cy="1143000"/>
          </a:xfrm>
          <a:prstGeom prst="line">
            <a:avLst/>
          </a:prstGeom>
          <a:ln w="57150" cap="flat" cmpd="sng">
            <a:solidFill>
              <a:srgbClr val="F40C0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5" name="Rectangle 40"/>
          <p:cNvSpPr/>
          <p:nvPr/>
        </p:nvSpPr>
        <p:spPr>
          <a:xfrm rot="-742144">
            <a:off x="6261100" y="4395788"/>
            <a:ext cx="5334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800" dirty="0">
                <a:latin typeface="Arial" panose="020B0604020202020204" pitchFamily="34" charset="0"/>
              </a:rPr>
              <a:t>︿</a:t>
            </a:r>
            <a:endParaRPr lang="en-US" altLang="zh-CN" sz="1800" dirty="0">
              <a:latin typeface="Arial" panose="020B0604020202020204" pitchFamily="34" charset="0"/>
            </a:endParaRPr>
          </a:p>
        </p:txBody>
      </p:sp>
      <p:sp>
        <p:nvSpPr>
          <p:cNvPr id="15386" name="Rectangle 41"/>
          <p:cNvSpPr/>
          <p:nvPr/>
        </p:nvSpPr>
        <p:spPr>
          <a:xfrm rot="-742144">
            <a:off x="2085975" y="4637088"/>
            <a:ext cx="6096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800" dirty="0">
                <a:latin typeface="Arial" panose="020B0604020202020204" pitchFamily="34" charset="0"/>
              </a:rPr>
              <a:t>︿</a:t>
            </a:r>
            <a:endParaRPr lang="en-US" altLang="zh-CN" sz="1800" dirty="0">
              <a:latin typeface="Arial" panose="020B0604020202020204" pitchFamily="34" charset="0"/>
            </a:endParaRPr>
          </a:p>
        </p:txBody>
      </p:sp>
      <p:sp>
        <p:nvSpPr>
          <p:cNvPr id="15387" name="Rectangle 42"/>
          <p:cNvSpPr/>
          <p:nvPr/>
        </p:nvSpPr>
        <p:spPr>
          <a:xfrm>
            <a:off x="6337300" y="4167188"/>
            <a:ext cx="2349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800" dirty="0">
                <a:latin typeface="Arial" panose="020B0604020202020204" pitchFamily="34" charset="0"/>
              </a:rPr>
              <a:t>i</a:t>
            </a:r>
            <a:endParaRPr lang="en-US" altLang="zh-CN" sz="1800" dirty="0">
              <a:latin typeface="Arial" panose="020B0604020202020204" pitchFamily="34" charset="0"/>
            </a:endParaRPr>
          </a:p>
        </p:txBody>
      </p:sp>
      <p:sp>
        <p:nvSpPr>
          <p:cNvPr id="15388" name="Rectangle 43"/>
          <p:cNvSpPr/>
          <p:nvPr/>
        </p:nvSpPr>
        <p:spPr>
          <a:xfrm>
            <a:off x="2085975" y="4484688"/>
            <a:ext cx="2349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800" dirty="0">
                <a:latin typeface="Arial" panose="020B0604020202020204" pitchFamily="34" charset="0"/>
              </a:rPr>
              <a:t>i</a:t>
            </a:r>
            <a:endParaRPr lang="en-US" altLang="zh-CN" sz="1800" dirty="0">
              <a:latin typeface="Arial" panose="020B0604020202020204" pitchFamily="34" charset="0"/>
            </a:endParaRPr>
          </a:p>
        </p:txBody>
      </p:sp>
      <p:sp>
        <p:nvSpPr>
          <p:cNvPr id="15389" name="Rectangle 44"/>
          <p:cNvSpPr/>
          <p:nvPr/>
        </p:nvSpPr>
        <p:spPr>
          <a:xfrm>
            <a:off x="6565900" y="5919788"/>
            <a:ext cx="4572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800" dirty="0">
                <a:latin typeface="Arial" panose="020B0604020202020204" pitchFamily="34" charset="0"/>
              </a:rPr>
              <a:t>r’</a:t>
            </a:r>
            <a:endParaRPr lang="en-US" altLang="zh-CN" sz="1800" dirty="0">
              <a:latin typeface="Arial" panose="020B0604020202020204" pitchFamily="34" charset="0"/>
            </a:endParaRPr>
          </a:p>
        </p:txBody>
      </p:sp>
      <p:sp>
        <p:nvSpPr>
          <p:cNvPr id="15390" name="Rectangle 45"/>
          <p:cNvSpPr/>
          <p:nvPr/>
        </p:nvSpPr>
        <p:spPr>
          <a:xfrm>
            <a:off x="2314575" y="5399088"/>
            <a:ext cx="6096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800" dirty="0">
                <a:latin typeface="Arial" panose="020B0604020202020204" pitchFamily="34" charset="0"/>
              </a:rPr>
              <a:t>r’</a:t>
            </a:r>
            <a:endParaRPr lang="en-US" altLang="zh-CN" sz="1800" dirty="0">
              <a:latin typeface="Arial" panose="020B0604020202020204" pitchFamily="34" charset="0"/>
            </a:endParaRPr>
          </a:p>
        </p:txBody>
      </p:sp>
      <p:sp>
        <p:nvSpPr>
          <p:cNvPr id="15391" name="Rectangle 46"/>
          <p:cNvSpPr/>
          <p:nvPr/>
        </p:nvSpPr>
        <p:spPr>
          <a:xfrm>
            <a:off x="6489700" y="5691188"/>
            <a:ext cx="304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800" dirty="0">
                <a:latin typeface="Arial" panose="020B0604020202020204" pitchFamily="34" charset="0"/>
              </a:rPr>
              <a:t>﹀</a:t>
            </a:r>
            <a:endParaRPr lang="en-US" altLang="zh-CN" sz="1800" dirty="0">
              <a:latin typeface="Arial" panose="020B0604020202020204" pitchFamily="34" charset="0"/>
            </a:endParaRPr>
          </a:p>
        </p:txBody>
      </p:sp>
      <p:sp>
        <p:nvSpPr>
          <p:cNvPr id="15392" name="Rectangle 47"/>
          <p:cNvSpPr/>
          <p:nvPr/>
        </p:nvSpPr>
        <p:spPr>
          <a:xfrm>
            <a:off x="2238375" y="5246688"/>
            <a:ext cx="304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800" dirty="0">
                <a:latin typeface="Arial" panose="020B0604020202020204" pitchFamily="34" charset="0"/>
              </a:rPr>
              <a:t>﹀</a:t>
            </a:r>
            <a:endParaRPr lang="en-US" altLang="zh-CN" sz="1800" dirty="0">
              <a:latin typeface="Arial" panose="020B0604020202020204" pitchFamily="34" charset="0"/>
            </a:endParaRPr>
          </a:p>
        </p:txBody>
      </p:sp>
      <p:sp>
        <p:nvSpPr>
          <p:cNvPr id="15393" name="Rectangle 50"/>
          <p:cNvSpPr/>
          <p:nvPr/>
        </p:nvSpPr>
        <p:spPr>
          <a:xfrm>
            <a:off x="7099300" y="4700588"/>
            <a:ext cx="6413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800" dirty="0">
                <a:latin typeface="Arial" panose="020B0604020202020204" pitchFamily="34" charset="0"/>
              </a:rPr>
              <a:t>空气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5394" name="Rectangle 51"/>
          <p:cNvSpPr/>
          <p:nvPr/>
        </p:nvSpPr>
        <p:spPr>
          <a:xfrm>
            <a:off x="2924175" y="4713288"/>
            <a:ext cx="6413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800" dirty="0">
                <a:latin typeface="Arial" panose="020B0604020202020204" pitchFamily="34" charset="0"/>
              </a:rPr>
              <a:t>空气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5395" name="Rectangle 52"/>
          <p:cNvSpPr/>
          <p:nvPr/>
        </p:nvSpPr>
        <p:spPr>
          <a:xfrm>
            <a:off x="7175500" y="5081588"/>
            <a:ext cx="4127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800" dirty="0">
                <a:latin typeface="Arial" panose="020B0604020202020204" pitchFamily="34" charset="0"/>
              </a:rPr>
              <a:t>水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5396" name="Rectangle 53"/>
          <p:cNvSpPr/>
          <p:nvPr/>
        </p:nvSpPr>
        <p:spPr>
          <a:xfrm>
            <a:off x="3076575" y="5094288"/>
            <a:ext cx="4127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800" dirty="0">
                <a:latin typeface="Arial" panose="020B0604020202020204" pitchFamily="34" charset="0"/>
              </a:rPr>
              <a:t>水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5397" name="Line 56"/>
          <p:cNvSpPr/>
          <p:nvPr/>
        </p:nvSpPr>
        <p:spPr>
          <a:xfrm>
            <a:off x="6642100" y="5386388"/>
            <a:ext cx="76200" cy="228600"/>
          </a:xfrm>
          <a:prstGeom prst="line">
            <a:avLst/>
          </a:prstGeom>
          <a:ln w="57150" cap="flat" cmpd="sng">
            <a:solidFill>
              <a:srgbClr val="F40C0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98" name="Line 57"/>
          <p:cNvSpPr/>
          <p:nvPr/>
        </p:nvSpPr>
        <p:spPr>
          <a:xfrm>
            <a:off x="6261100" y="4395788"/>
            <a:ext cx="76200" cy="228600"/>
          </a:xfrm>
          <a:prstGeom prst="line">
            <a:avLst/>
          </a:prstGeom>
          <a:ln w="57150" cap="flat" cmpd="sng">
            <a:solidFill>
              <a:srgbClr val="F40C0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99" name="Line 58"/>
          <p:cNvSpPr/>
          <p:nvPr/>
        </p:nvSpPr>
        <p:spPr>
          <a:xfrm>
            <a:off x="1857375" y="4637088"/>
            <a:ext cx="152400" cy="152400"/>
          </a:xfrm>
          <a:prstGeom prst="line">
            <a:avLst/>
          </a:prstGeom>
          <a:ln w="57150" cap="flat" cmpd="sng">
            <a:solidFill>
              <a:srgbClr val="F40C0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400" name="Line 59"/>
          <p:cNvSpPr/>
          <p:nvPr/>
        </p:nvSpPr>
        <p:spPr>
          <a:xfrm>
            <a:off x="2619375" y="5551488"/>
            <a:ext cx="76200" cy="152400"/>
          </a:xfrm>
          <a:prstGeom prst="line">
            <a:avLst/>
          </a:prstGeom>
          <a:ln w="57150" cap="flat" cmpd="sng">
            <a:solidFill>
              <a:srgbClr val="F40C0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1612" name="Rectangle 60"/>
          <p:cNvSpPr/>
          <p:nvPr/>
        </p:nvSpPr>
        <p:spPr>
          <a:xfrm>
            <a:off x="2852738" y="3135313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66FF33"/>
                </a:solidFill>
                <a:latin typeface="Arial" panose="020B0604020202020204" pitchFamily="34" charset="0"/>
              </a:rPr>
              <a:t>增大</a:t>
            </a:r>
            <a:endParaRPr lang="zh-CN" altLang="en-US" b="1" dirty="0">
              <a:solidFill>
                <a:srgbClr val="66FF33"/>
              </a:solidFill>
              <a:latin typeface="Arial" panose="020B0604020202020204" pitchFamily="34" charset="0"/>
            </a:endParaRPr>
          </a:p>
        </p:txBody>
      </p:sp>
      <p:sp>
        <p:nvSpPr>
          <p:cNvPr id="15402" name="Line 61"/>
          <p:cNvSpPr/>
          <p:nvPr/>
        </p:nvSpPr>
        <p:spPr>
          <a:xfrm>
            <a:off x="2954338" y="3573463"/>
            <a:ext cx="609600" cy="0"/>
          </a:xfrm>
          <a:prstGeom prst="line">
            <a:avLst/>
          </a:prstGeom>
          <a:ln w="38100" cap="flat" cmpd="sng">
            <a:solidFill>
              <a:srgbClr val="F40C0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6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6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156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156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16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16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40" name="Text Box 8"/>
          <p:cNvSpPr txBox="1"/>
          <p:nvPr/>
        </p:nvSpPr>
        <p:spPr>
          <a:xfrm>
            <a:off x="457200" y="657225"/>
            <a:ext cx="7934325" cy="3563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i="1" dirty="0">
                <a:solidFill>
                  <a:schemeClr val="tx2"/>
                </a:solidFill>
                <a:latin typeface="Times New Roman" panose="02020603050405020304" pitchFamily="18" charset="0"/>
              </a:rPr>
              <a:t>折射规律：</a:t>
            </a:r>
            <a:endParaRPr lang="zh-CN" altLang="en-US" sz="4400" i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</a:t>
            </a:r>
            <a:endParaRPr lang="zh-CN" altLang="en-US" sz="3200" b="1" dirty="0">
              <a:solidFill>
                <a:srgbClr val="66FF3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r>
              <a:rPr lang="en-US" altLang="zh-CN" sz="32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1</a:t>
            </a:r>
            <a:r>
              <a:rPr lang="zh-CN" altLang="en-US" sz="32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、光从空气斜射入水中或其它介质中时，</a:t>
            </a:r>
            <a:endParaRPr lang="zh-CN" altLang="en-US" sz="3200" b="1" dirty="0">
              <a:solidFill>
                <a:srgbClr val="66FF3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折射光线向法线方向偏折，即折射角小于</a:t>
            </a:r>
            <a:endParaRPr lang="zh-CN" altLang="en-US" sz="3200" b="1" dirty="0">
              <a:solidFill>
                <a:srgbClr val="66FF3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入射角，折射角随着入射角变化而变化。</a:t>
            </a:r>
            <a:endParaRPr lang="zh-CN" altLang="en-US" sz="3200" b="1" dirty="0">
              <a:solidFill>
                <a:srgbClr val="66FF3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  <a:endParaRPr lang="zh-CN" altLang="en-US" sz="3200" b="1" dirty="0">
              <a:solidFill>
                <a:srgbClr val="66FF3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rgbClr val="66FF33"/>
                </a:solidFill>
                <a:latin typeface="Times New Roman" panose="02020603050405020304" pitchFamily="18" charset="0"/>
              </a:rPr>
              <a:t>     </a:t>
            </a:r>
            <a:endParaRPr lang="zh-CN" altLang="en-US" sz="3200" b="1" dirty="0">
              <a:solidFill>
                <a:srgbClr val="66FF3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46445" name="Text Box 13"/>
          <p:cNvSpPr txBox="1"/>
          <p:nvPr/>
        </p:nvSpPr>
        <p:spPr>
          <a:xfrm>
            <a:off x="609600" y="3644900"/>
            <a:ext cx="6889750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2</a:t>
            </a:r>
            <a:r>
              <a:rPr lang="zh-CN" altLang="en-US" sz="32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、当光垂直入射时，传播方向不变。</a:t>
            </a:r>
            <a:endParaRPr lang="zh-CN" altLang="en-US" sz="3200" b="1" dirty="0">
              <a:solidFill>
                <a:srgbClr val="66FF3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r>
              <a:rPr lang="zh-CN" altLang="en-US" sz="32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  <a:endParaRPr lang="zh-CN" altLang="en-US" dirty="0">
              <a:solidFill>
                <a:srgbClr val="66FF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46" name="Text Box 14"/>
          <p:cNvSpPr txBox="1"/>
          <p:nvPr/>
        </p:nvSpPr>
        <p:spPr>
          <a:xfrm>
            <a:off x="611188" y="4500563"/>
            <a:ext cx="6483350" cy="9445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  <a:r>
              <a:rPr lang="zh-CN" altLang="en-US" sz="32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、在折射过程中，光路是可逆的。</a:t>
            </a:r>
            <a:endParaRPr lang="zh-CN" altLang="en-US" sz="3200" b="1" dirty="0">
              <a:solidFill>
                <a:srgbClr val="66FF3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endParaRPr lang="zh-CN" altLang="en-US" dirty="0">
              <a:solidFill>
                <a:srgbClr val="66FF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0" grpId="0"/>
      <p:bldP spid="146445" grpId="0"/>
      <p:bldP spid="1464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365125" y="144463"/>
            <a:ext cx="59182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应用光的折射规律完成光路图：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Line 3"/>
          <p:cNvSpPr/>
          <p:nvPr/>
        </p:nvSpPr>
        <p:spPr>
          <a:xfrm>
            <a:off x="609600" y="3429000"/>
            <a:ext cx="1981200" cy="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2" name="Line 4"/>
          <p:cNvSpPr/>
          <p:nvPr/>
        </p:nvSpPr>
        <p:spPr>
          <a:xfrm>
            <a:off x="457200" y="2514600"/>
            <a:ext cx="914400" cy="91440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3" name="Text Box 5"/>
          <p:cNvSpPr txBox="1"/>
          <p:nvPr/>
        </p:nvSpPr>
        <p:spPr>
          <a:xfrm>
            <a:off x="593725" y="1849438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</a:rPr>
              <a:t>空气</a:t>
            </a:r>
            <a:endParaRPr lang="zh-CN" altLang="en-US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288925" y="3602038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</a:rPr>
              <a:t>玻璃</a:t>
            </a:r>
            <a:endParaRPr lang="zh-CN" altLang="en-US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5" name="Line 7"/>
          <p:cNvSpPr/>
          <p:nvPr/>
        </p:nvSpPr>
        <p:spPr>
          <a:xfrm>
            <a:off x="3200400" y="3429000"/>
            <a:ext cx="1981200" cy="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6" name="Line 8"/>
          <p:cNvSpPr/>
          <p:nvPr/>
        </p:nvSpPr>
        <p:spPr>
          <a:xfrm>
            <a:off x="4038600" y="2362200"/>
            <a:ext cx="0" cy="106680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7" name="Text Box 9"/>
          <p:cNvSpPr txBox="1"/>
          <p:nvPr/>
        </p:nvSpPr>
        <p:spPr>
          <a:xfrm>
            <a:off x="3108325" y="1620838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</a:rPr>
              <a:t>空气</a:t>
            </a:r>
            <a:endParaRPr lang="zh-CN" altLang="en-US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2955925" y="3678238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</a:rPr>
              <a:t>水</a:t>
            </a:r>
            <a:endParaRPr lang="zh-CN" altLang="en-US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9" name="Line 11"/>
          <p:cNvSpPr/>
          <p:nvPr/>
        </p:nvSpPr>
        <p:spPr>
          <a:xfrm>
            <a:off x="6248400" y="3429000"/>
            <a:ext cx="1981200" cy="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0" name="Line 12"/>
          <p:cNvSpPr/>
          <p:nvPr/>
        </p:nvSpPr>
        <p:spPr>
          <a:xfrm flipV="1">
            <a:off x="6553200" y="3429000"/>
            <a:ext cx="703263" cy="121920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21" name="Text Box 13"/>
          <p:cNvSpPr txBox="1"/>
          <p:nvPr/>
        </p:nvSpPr>
        <p:spPr>
          <a:xfrm>
            <a:off x="6232525" y="2535238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</a:rPr>
              <a:t>空气</a:t>
            </a:r>
            <a:endParaRPr lang="zh-CN" altLang="en-US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2" name="Text Box 14"/>
          <p:cNvSpPr txBox="1"/>
          <p:nvPr/>
        </p:nvSpPr>
        <p:spPr>
          <a:xfrm>
            <a:off x="6172200" y="47244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</a:rPr>
              <a:t>玻璃</a:t>
            </a:r>
            <a:endParaRPr lang="zh-CN" altLang="en-US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3" name="Text Box 17"/>
          <p:cNvSpPr txBox="1"/>
          <p:nvPr/>
        </p:nvSpPr>
        <p:spPr>
          <a:xfrm>
            <a:off x="87313" y="2106613"/>
            <a:ext cx="330200" cy="3365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en-US" altLang="zh-CN" sz="1600" dirty="0">
                <a:latin typeface="Times New Roman" panose="02020603050405020304" pitchFamily="18" charset="0"/>
              </a:rPr>
              <a:t>A</a:t>
            </a:r>
            <a:endParaRPr lang="en-US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17424" name="Text Box 18"/>
          <p:cNvSpPr txBox="1"/>
          <p:nvPr/>
        </p:nvSpPr>
        <p:spPr>
          <a:xfrm>
            <a:off x="3851275" y="2012950"/>
            <a:ext cx="330200" cy="3365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en-US" altLang="zh-CN" sz="1600" dirty="0">
                <a:latin typeface="Times New Roman" panose="02020603050405020304" pitchFamily="18" charset="0"/>
              </a:rPr>
              <a:t>A</a:t>
            </a:r>
            <a:endParaRPr lang="en-US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17425" name="Text Box 19"/>
          <p:cNvSpPr txBox="1"/>
          <p:nvPr/>
        </p:nvSpPr>
        <p:spPr>
          <a:xfrm>
            <a:off x="6329363" y="4508500"/>
            <a:ext cx="330200" cy="3365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en-US" altLang="zh-CN" sz="1600" dirty="0">
                <a:latin typeface="Times New Roman" panose="02020603050405020304" pitchFamily="18" charset="0"/>
              </a:rPr>
              <a:t>A</a:t>
            </a:r>
            <a:endParaRPr lang="en-US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17426" name="Text Box 20"/>
          <p:cNvSpPr txBox="1"/>
          <p:nvPr/>
        </p:nvSpPr>
        <p:spPr>
          <a:xfrm>
            <a:off x="1042988" y="3357563"/>
            <a:ext cx="330200" cy="3365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en-US" altLang="zh-CN" sz="1600" dirty="0">
                <a:latin typeface="Times New Roman" panose="02020603050405020304" pitchFamily="18" charset="0"/>
              </a:rPr>
              <a:t>O</a:t>
            </a:r>
            <a:endParaRPr lang="en-US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17427" name="Text Box 21"/>
          <p:cNvSpPr txBox="1"/>
          <p:nvPr/>
        </p:nvSpPr>
        <p:spPr>
          <a:xfrm>
            <a:off x="3779838" y="3357563"/>
            <a:ext cx="330200" cy="3365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en-US" altLang="zh-CN" sz="1600" dirty="0">
                <a:latin typeface="Times New Roman" panose="02020603050405020304" pitchFamily="18" charset="0"/>
              </a:rPr>
              <a:t>O</a:t>
            </a:r>
            <a:endParaRPr lang="en-US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17428" name="Text Box 24"/>
          <p:cNvSpPr txBox="1"/>
          <p:nvPr/>
        </p:nvSpPr>
        <p:spPr>
          <a:xfrm>
            <a:off x="6978650" y="3141663"/>
            <a:ext cx="330200" cy="3365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en-US" altLang="zh-CN" sz="1600" dirty="0">
                <a:latin typeface="Times New Roman" panose="02020603050405020304" pitchFamily="18" charset="0"/>
              </a:rPr>
              <a:t>O</a:t>
            </a:r>
            <a:endParaRPr lang="en-US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148505" name="Line 25"/>
          <p:cNvSpPr/>
          <p:nvPr/>
        </p:nvSpPr>
        <p:spPr>
          <a:xfrm>
            <a:off x="1403350" y="2276475"/>
            <a:ext cx="0" cy="2447925"/>
          </a:xfrm>
          <a:prstGeom prst="line">
            <a:avLst/>
          </a:prstGeom>
          <a:ln w="28575" cap="flat" cmpd="sng">
            <a:solidFill>
              <a:srgbClr val="FFFFFF"/>
            </a:solidFill>
            <a:prstDash val="lgDash"/>
            <a:headEnd type="none" w="sm" len="sm"/>
            <a:tailEnd type="none" w="sm" len="sm"/>
          </a:ln>
        </p:spPr>
      </p:sp>
      <p:sp>
        <p:nvSpPr>
          <p:cNvPr id="148507" name="Line 27"/>
          <p:cNvSpPr/>
          <p:nvPr/>
        </p:nvSpPr>
        <p:spPr>
          <a:xfrm>
            <a:off x="7235825" y="2205038"/>
            <a:ext cx="0" cy="2447925"/>
          </a:xfrm>
          <a:prstGeom prst="line">
            <a:avLst/>
          </a:prstGeom>
          <a:ln w="28575" cap="flat" cmpd="sng">
            <a:solidFill>
              <a:srgbClr val="FFFFFF"/>
            </a:solidFill>
            <a:prstDash val="lgDash"/>
            <a:headEnd type="none" w="sm" len="sm"/>
            <a:tailEnd type="none" w="sm" len="sm"/>
          </a:ln>
        </p:spPr>
      </p:sp>
      <p:sp>
        <p:nvSpPr>
          <p:cNvPr id="148508" name="Line 28"/>
          <p:cNvSpPr/>
          <p:nvPr/>
        </p:nvSpPr>
        <p:spPr>
          <a:xfrm>
            <a:off x="1403350" y="3500438"/>
            <a:ext cx="504825" cy="1296987"/>
          </a:xfrm>
          <a:prstGeom prst="line">
            <a:avLst/>
          </a:prstGeom>
          <a:ln w="28575" cap="flat" cmpd="sng">
            <a:solidFill>
              <a:srgbClr val="FFFFFF"/>
            </a:solidFill>
            <a:prstDash val="solid"/>
            <a:headEnd type="none" w="sm" len="sm"/>
            <a:tailEnd type="stealth" w="lg" len="lg"/>
          </a:ln>
        </p:spPr>
      </p:sp>
      <p:sp>
        <p:nvSpPr>
          <p:cNvPr id="148509" name="Line 29"/>
          <p:cNvSpPr/>
          <p:nvPr/>
        </p:nvSpPr>
        <p:spPr>
          <a:xfrm>
            <a:off x="4067175" y="3429000"/>
            <a:ext cx="0" cy="106680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8511" name="Line 31"/>
          <p:cNvSpPr/>
          <p:nvPr/>
        </p:nvSpPr>
        <p:spPr>
          <a:xfrm rot="180000" flipV="1">
            <a:off x="7308850" y="2636838"/>
            <a:ext cx="1008063" cy="792162"/>
          </a:xfrm>
          <a:prstGeom prst="line">
            <a:avLst/>
          </a:prstGeom>
          <a:ln w="28575" cap="flat" cmpd="sng">
            <a:solidFill>
              <a:srgbClr val="FFFFFF"/>
            </a:solidFill>
            <a:prstDash val="solid"/>
            <a:headEnd type="none" w="sm" len="sm"/>
            <a:tailEnd type="triangle" w="lg" len="lg"/>
          </a:ln>
        </p:spPr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85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85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8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85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4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b"/>
          <a:p>
            <a:pPr algn="l" eaLnBrk="1" hangingPunct="1"/>
            <a:r>
              <a:rPr lang="zh-CN" altLang="en-US" dirty="0"/>
              <a:t>折射与生活</a:t>
            </a:r>
            <a:endParaRPr lang="zh-CN" altLang="en-US" dirty="0"/>
          </a:p>
        </p:txBody>
      </p:sp>
      <p:sp>
        <p:nvSpPr>
          <p:cNvPr id="18435" name="Line 5"/>
          <p:cNvSpPr/>
          <p:nvPr/>
        </p:nvSpPr>
        <p:spPr>
          <a:xfrm>
            <a:off x="6610350" y="28194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6"/>
          <p:cNvGrpSpPr/>
          <p:nvPr/>
        </p:nvGrpSpPr>
        <p:grpSpPr>
          <a:xfrm>
            <a:off x="5391150" y="2819400"/>
            <a:ext cx="1600200" cy="2895600"/>
            <a:chOff x="2592" y="1776"/>
            <a:chExt cx="1008" cy="1824"/>
          </a:xfrm>
        </p:grpSpPr>
        <p:sp>
          <p:nvSpPr>
            <p:cNvPr id="18490" name="Line 7"/>
            <p:cNvSpPr/>
            <p:nvPr/>
          </p:nvSpPr>
          <p:spPr>
            <a:xfrm flipV="1">
              <a:off x="2592" y="1776"/>
              <a:ext cx="480" cy="182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91" name="Line 8"/>
            <p:cNvSpPr/>
            <p:nvPr/>
          </p:nvSpPr>
          <p:spPr>
            <a:xfrm flipV="1">
              <a:off x="2592" y="1776"/>
              <a:ext cx="1008" cy="182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92" name="Line 9"/>
            <p:cNvSpPr/>
            <p:nvPr/>
          </p:nvSpPr>
          <p:spPr>
            <a:xfrm flipH="1">
              <a:off x="2784" y="2400"/>
              <a:ext cx="144" cy="4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arrow" w="med" len="med"/>
              <a:tailEnd type="none" w="med" len="med"/>
            </a:ln>
          </p:spPr>
        </p:sp>
        <p:sp>
          <p:nvSpPr>
            <p:cNvPr id="18493" name="Line 10"/>
            <p:cNvSpPr/>
            <p:nvPr/>
          </p:nvSpPr>
          <p:spPr>
            <a:xfrm flipV="1">
              <a:off x="2976" y="2496"/>
              <a:ext cx="240" cy="38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</p:spPr>
        </p:sp>
      </p:grpSp>
      <p:grpSp>
        <p:nvGrpSpPr>
          <p:cNvPr id="3" name="Group 11"/>
          <p:cNvGrpSpPr/>
          <p:nvPr/>
        </p:nvGrpSpPr>
        <p:grpSpPr>
          <a:xfrm>
            <a:off x="6153150" y="914400"/>
            <a:ext cx="2057400" cy="1905000"/>
            <a:chOff x="3072" y="576"/>
            <a:chExt cx="1296" cy="1200"/>
          </a:xfrm>
        </p:grpSpPr>
        <p:sp>
          <p:nvSpPr>
            <p:cNvPr id="18486" name="Line 12"/>
            <p:cNvSpPr/>
            <p:nvPr/>
          </p:nvSpPr>
          <p:spPr>
            <a:xfrm flipV="1">
              <a:off x="3072" y="576"/>
              <a:ext cx="576" cy="120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87" name="Line 13"/>
            <p:cNvSpPr/>
            <p:nvPr/>
          </p:nvSpPr>
          <p:spPr>
            <a:xfrm flipV="1">
              <a:off x="3600" y="1248"/>
              <a:ext cx="768" cy="52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88" name="Line 14"/>
            <p:cNvSpPr/>
            <p:nvPr/>
          </p:nvSpPr>
          <p:spPr>
            <a:xfrm rot="-209484" flipV="1">
              <a:off x="3792" y="1440"/>
              <a:ext cx="288" cy="19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8489" name="Line 15"/>
            <p:cNvSpPr/>
            <p:nvPr/>
          </p:nvSpPr>
          <p:spPr>
            <a:xfrm flipV="1">
              <a:off x="3264" y="1008"/>
              <a:ext cx="192" cy="38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</p:spPr>
        </p:sp>
      </p:grpSp>
      <p:sp>
        <p:nvSpPr>
          <p:cNvPr id="18438" name="Line 16"/>
          <p:cNvSpPr/>
          <p:nvPr/>
        </p:nvSpPr>
        <p:spPr>
          <a:xfrm>
            <a:off x="6153150" y="27432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" name="Group 17"/>
          <p:cNvGrpSpPr/>
          <p:nvPr/>
        </p:nvGrpSpPr>
        <p:grpSpPr>
          <a:xfrm>
            <a:off x="5467350" y="2819400"/>
            <a:ext cx="1524000" cy="1219200"/>
            <a:chOff x="2640" y="1776"/>
            <a:chExt cx="960" cy="768"/>
          </a:xfrm>
        </p:grpSpPr>
        <p:sp>
          <p:nvSpPr>
            <p:cNvPr id="18484" name="Line 18"/>
            <p:cNvSpPr/>
            <p:nvPr/>
          </p:nvSpPr>
          <p:spPr>
            <a:xfrm flipH="1">
              <a:off x="2688" y="1776"/>
              <a:ext cx="384" cy="72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8485" name="Line 19"/>
            <p:cNvSpPr/>
            <p:nvPr/>
          </p:nvSpPr>
          <p:spPr>
            <a:xfrm flipH="1">
              <a:off x="2640" y="1776"/>
              <a:ext cx="960" cy="76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5" name="Group 20"/>
          <p:cNvGrpSpPr/>
          <p:nvPr/>
        </p:nvGrpSpPr>
        <p:grpSpPr>
          <a:xfrm>
            <a:off x="7372350" y="533400"/>
            <a:ext cx="1447800" cy="838200"/>
            <a:chOff x="3840" y="336"/>
            <a:chExt cx="912" cy="528"/>
          </a:xfrm>
        </p:grpSpPr>
        <p:sp>
          <p:nvSpPr>
            <p:cNvPr id="18469" name="AutoShape 21"/>
            <p:cNvSpPr/>
            <p:nvPr/>
          </p:nvSpPr>
          <p:spPr>
            <a:xfrm rot="4382799">
              <a:off x="4272" y="192"/>
              <a:ext cx="96" cy="672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8470" name="AutoShape 22"/>
            <p:cNvSpPr/>
            <p:nvPr/>
          </p:nvSpPr>
          <p:spPr>
            <a:xfrm rot="-7017195">
              <a:off x="4344" y="360"/>
              <a:ext cx="96" cy="720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8471" name="Oval 23"/>
            <p:cNvSpPr/>
            <p:nvPr/>
          </p:nvSpPr>
          <p:spPr>
            <a:xfrm>
              <a:off x="4224" y="5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8472" name="Oval 24"/>
            <p:cNvSpPr/>
            <p:nvPr/>
          </p:nvSpPr>
          <p:spPr>
            <a:xfrm>
              <a:off x="4176" y="528"/>
              <a:ext cx="240" cy="240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8473" name="Arc 25"/>
            <p:cNvSpPr/>
            <p:nvPr/>
          </p:nvSpPr>
          <p:spPr>
            <a:xfrm rot="-4715379" flipH="1">
              <a:off x="4296" y="312"/>
              <a:ext cx="48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48" y="192"/>
                </a:cxn>
                <a:cxn ang="0">
                  <a:pos x="0" y="192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8474" name="Group 26"/>
            <p:cNvGrpSpPr/>
            <p:nvPr/>
          </p:nvGrpSpPr>
          <p:grpSpPr>
            <a:xfrm>
              <a:off x="3840" y="336"/>
              <a:ext cx="864" cy="528"/>
              <a:chOff x="3840" y="336"/>
              <a:chExt cx="864" cy="528"/>
            </a:xfrm>
          </p:grpSpPr>
          <p:grpSp>
            <p:nvGrpSpPr>
              <p:cNvPr id="18475" name="Group 27"/>
              <p:cNvGrpSpPr/>
              <p:nvPr/>
            </p:nvGrpSpPr>
            <p:grpSpPr>
              <a:xfrm>
                <a:off x="3840" y="336"/>
                <a:ext cx="768" cy="528"/>
                <a:chOff x="3840" y="336"/>
                <a:chExt cx="768" cy="528"/>
              </a:xfrm>
            </p:grpSpPr>
            <p:sp>
              <p:nvSpPr>
                <p:cNvPr id="18477" name="Arc 28"/>
                <p:cNvSpPr/>
                <p:nvPr/>
              </p:nvSpPr>
              <p:spPr>
                <a:xfrm rot="-4715379" flipH="1">
                  <a:off x="4104" y="360"/>
                  <a:ext cx="48" cy="192"/>
                </a:xfrm>
                <a:custGeom>
                  <a:avLst/>
                  <a:gdLst>
                    <a:gd name="txL" fmla="*/ 0 w 21600"/>
                    <a:gd name="txT" fmla="*/ 0 h 21600"/>
                    <a:gd name="txR" fmla="*/ 21600 w 21600"/>
                    <a:gd name="txB" fmla="*/ 21600 h 21600"/>
                  </a:gdLst>
                  <a:ahLst/>
                  <a:cxnLst>
                    <a:cxn ang="0">
                      <a:pos x="0" y="0"/>
                    </a:cxn>
                    <a:cxn ang="0">
                      <a:pos x="48" y="192"/>
                    </a:cxn>
                    <a:cxn ang="0">
                      <a:pos x="0" y="192"/>
                    </a:cxn>
                  </a:cxnLst>
                  <a:rect l="txL" t="txT" r="txR" b="txB"/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8478" name="Group 29"/>
                <p:cNvGrpSpPr/>
                <p:nvPr/>
              </p:nvGrpSpPr>
              <p:grpSpPr>
                <a:xfrm>
                  <a:off x="3840" y="336"/>
                  <a:ext cx="768" cy="528"/>
                  <a:chOff x="3840" y="336"/>
                  <a:chExt cx="768" cy="528"/>
                </a:xfrm>
              </p:grpSpPr>
              <p:sp>
                <p:nvSpPr>
                  <p:cNvPr id="18479" name="Oval 30"/>
                  <p:cNvSpPr/>
                  <p:nvPr/>
                </p:nvSpPr>
                <p:spPr>
                  <a:xfrm>
                    <a:off x="4272" y="624"/>
                    <a:ext cx="48" cy="48"/>
                  </a:xfrm>
                  <a:prstGeom prst="ellipse">
                    <a:avLst/>
                  </a:prstGeom>
                  <a:solidFill>
                    <a:srgbClr val="0000FF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8480" name="Arc 31"/>
                  <p:cNvSpPr/>
                  <p:nvPr/>
                </p:nvSpPr>
                <p:spPr>
                  <a:xfrm rot="-4715379" flipH="1">
                    <a:off x="4437" y="312"/>
                    <a:ext cx="51" cy="192"/>
                  </a:xfrm>
                  <a:custGeom>
                    <a:avLst/>
                    <a:gdLst>
                      <a:gd name="txL" fmla="*/ 0 w 21600"/>
                      <a:gd name="txT" fmla="*/ 0 h 21600"/>
                      <a:gd name="txR" fmla="*/ 21600 w 21600"/>
                      <a:gd name="txB" fmla="*/ 2160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51" y="192"/>
                      </a:cxn>
                      <a:cxn ang="0">
                        <a:pos x="0" y="192"/>
                      </a:cxn>
                    </a:cxnLst>
                    <a:rect l="txL" t="txT" r="txR" b="txB"/>
                    <a:pathLst>
                      <a:path w="21600" h="216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81" name="Arc 32"/>
                  <p:cNvSpPr/>
                  <p:nvPr/>
                </p:nvSpPr>
                <p:spPr>
                  <a:xfrm rot="-4715379" flipH="1">
                    <a:off x="3957" y="480"/>
                    <a:ext cx="51" cy="192"/>
                  </a:xfrm>
                  <a:custGeom>
                    <a:avLst/>
                    <a:gdLst>
                      <a:gd name="txL" fmla="*/ 0 w 21600"/>
                      <a:gd name="txT" fmla="*/ 0 h 21600"/>
                      <a:gd name="txR" fmla="*/ 21600 w 21600"/>
                      <a:gd name="txB" fmla="*/ 2160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51" y="192"/>
                      </a:cxn>
                      <a:cxn ang="0">
                        <a:pos x="0" y="192"/>
                      </a:cxn>
                    </a:cxnLst>
                    <a:rect l="txL" t="txT" r="txR" b="txB"/>
                    <a:pathLst>
                      <a:path w="21600" h="216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82" name="AutoShape 33"/>
                  <p:cNvSpPr/>
                  <p:nvPr/>
                </p:nvSpPr>
                <p:spPr>
                  <a:xfrm rot="4309761">
                    <a:off x="4200" y="-24"/>
                    <a:ext cx="48" cy="768"/>
                  </a:xfrm>
                  <a:prstGeom prst="moon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8483" name="Arc 34"/>
                  <p:cNvSpPr/>
                  <p:nvPr/>
                </p:nvSpPr>
                <p:spPr>
                  <a:xfrm rot="-1017082" flipV="1">
                    <a:off x="4128" y="720"/>
                    <a:ext cx="480" cy="144"/>
                  </a:xfrm>
                  <a:custGeom>
                    <a:avLst/>
                    <a:gdLst>
                      <a:gd name="txL" fmla="*/ 0 w 21600"/>
                      <a:gd name="txT" fmla="*/ 0 h 21600"/>
                      <a:gd name="txR" fmla="*/ 21600 w 21600"/>
                      <a:gd name="txB" fmla="*/ 2160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480" y="144"/>
                      </a:cxn>
                      <a:cxn ang="0">
                        <a:pos x="0" y="144"/>
                      </a:cxn>
                    </a:cxnLst>
                    <a:rect l="txL" t="txT" r="txR" b="txB"/>
                    <a:pathLst>
                      <a:path w="21600" h="216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18476" name="Arc 35"/>
              <p:cNvSpPr/>
              <p:nvPr/>
            </p:nvSpPr>
            <p:spPr>
              <a:xfrm rot="720688" flipV="1">
                <a:off x="4608" y="384"/>
                <a:ext cx="96" cy="93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96" y="93"/>
                  </a:cxn>
                  <a:cxn ang="0">
                    <a:pos x="0" y="93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762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9" name="Group 36"/>
          <p:cNvGrpSpPr/>
          <p:nvPr/>
        </p:nvGrpSpPr>
        <p:grpSpPr>
          <a:xfrm>
            <a:off x="3878263" y="2139950"/>
            <a:ext cx="4725987" cy="3810000"/>
            <a:chOff x="2100" y="1361"/>
            <a:chExt cx="2977" cy="2400"/>
          </a:xfrm>
        </p:grpSpPr>
        <p:sp>
          <p:nvSpPr>
            <p:cNvPr id="18448" name="Arc 37"/>
            <p:cNvSpPr/>
            <p:nvPr/>
          </p:nvSpPr>
          <p:spPr>
            <a:xfrm rot="-10752271" flipH="1">
              <a:off x="4913" y="3552"/>
              <a:ext cx="164" cy="192"/>
            </a:xfrm>
            <a:custGeom>
              <a:avLst/>
              <a:gdLst>
                <a:gd name="txL" fmla="*/ 0 w 24534"/>
                <a:gd name="txT" fmla="*/ 0 h 21600"/>
                <a:gd name="txR" fmla="*/ 24534 w 24534"/>
                <a:gd name="txB" fmla="*/ 21600 h 21600"/>
              </a:gdLst>
              <a:ahLst/>
              <a:cxnLst>
                <a:cxn ang="0">
                  <a:pos x="0" y="2"/>
                </a:cxn>
                <a:cxn ang="0">
                  <a:pos x="164" y="191"/>
                </a:cxn>
                <a:cxn ang="0">
                  <a:pos x="20" y="192"/>
                </a:cxn>
              </a:cxnLst>
              <a:rect l="txL" t="txT" r="txR" b="txB"/>
              <a:pathLst>
                <a:path w="24534" h="21600" fill="none">
                  <a:moveTo>
                    <a:pt x="0" y="200"/>
                  </a:moveTo>
                  <a:cubicBezTo>
                    <a:pt x="972" y="66"/>
                    <a:pt x="1952" y="-1"/>
                    <a:pt x="2934" y="0"/>
                  </a:cubicBezTo>
                  <a:cubicBezTo>
                    <a:pt x="14833" y="0"/>
                    <a:pt x="24491" y="9623"/>
                    <a:pt x="24533" y="21523"/>
                  </a:cubicBezTo>
                </a:path>
                <a:path w="24534" h="21600" stroke="0">
                  <a:moveTo>
                    <a:pt x="0" y="200"/>
                  </a:moveTo>
                  <a:cubicBezTo>
                    <a:pt x="972" y="66"/>
                    <a:pt x="1952" y="-1"/>
                    <a:pt x="2934" y="0"/>
                  </a:cubicBezTo>
                  <a:cubicBezTo>
                    <a:pt x="14833" y="0"/>
                    <a:pt x="24491" y="9623"/>
                    <a:pt x="24533" y="21523"/>
                  </a:cubicBezTo>
                  <a:lnTo>
                    <a:pt x="2934" y="21600"/>
                  </a:lnTo>
                  <a:close/>
                </a:path>
              </a:pathLst>
            </a:custGeom>
            <a:noFill/>
            <a:ln w="762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9" name="Arc 38"/>
            <p:cNvSpPr/>
            <p:nvPr/>
          </p:nvSpPr>
          <p:spPr>
            <a:xfrm rot="-5863471" flipH="1">
              <a:off x="2074" y="3555"/>
              <a:ext cx="237" cy="168"/>
            </a:xfrm>
            <a:custGeom>
              <a:avLst/>
              <a:gdLst>
                <a:gd name="txL" fmla="*/ 0 w 35592"/>
                <a:gd name="txT" fmla="*/ 0 h 27714"/>
                <a:gd name="txR" fmla="*/ 35592 w 35592"/>
                <a:gd name="txB" fmla="*/ 27714 h 27714"/>
              </a:gdLst>
              <a:ahLst/>
              <a:cxnLst>
                <a:cxn ang="0">
                  <a:pos x="0" y="31"/>
                </a:cxn>
                <a:cxn ang="0">
                  <a:pos x="231" y="168"/>
                </a:cxn>
                <a:cxn ang="0">
                  <a:pos x="93" y="131"/>
                </a:cxn>
              </a:cxnLst>
              <a:rect l="txL" t="txT" r="txR" b="txB"/>
              <a:pathLst>
                <a:path w="35592" h="27714" fill="none">
                  <a:moveTo>
                    <a:pt x="0" y="5144"/>
                  </a:moveTo>
                  <a:cubicBezTo>
                    <a:pt x="3905" y="1823"/>
                    <a:pt x="8865" y="-1"/>
                    <a:pt x="13992" y="0"/>
                  </a:cubicBezTo>
                  <a:cubicBezTo>
                    <a:pt x="25921" y="0"/>
                    <a:pt x="35592" y="9670"/>
                    <a:pt x="35592" y="21600"/>
                  </a:cubicBezTo>
                  <a:cubicBezTo>
                    <a:pt x="35592" y="23669"/>
                    <a:pt x="35294" y="25728"/>
                    <a:pt x="34708" y="27713"/>
                  </a:cubicBezTo>
                </a:path>
                <a:path w="35592" h="27714" stroke="0">
                  <a:moveTo>
                    <a:pt x="0" y="5144"/>
                  </a:moveTo>
                  <a:cubicBezTo>
                    <a:pt x="3905" y="1823"/>
                    <a:pt x="8865" y="-1"/>
                    <a:pt x="13992" y="0"/>
                  </a:cubicBezTo>
                  <a:cubicBezTo>
                    <a:pt x="25921" y="0"/>
                    <a:pt x="35592" y="9670"/>
                    <a:pt x="35592" y="21600"/>
                  </a:cubicBezTo>
                  <a:cubicBezTo>
                    <a:pt x="35592" y="23669"/>
                    <a:pt x="35294" y="25728"/>
                    <a:pt x="34708" y="27713"/>
                  </a:cubicBezTo>
                  <a:lnTo>
                    <a:pt x="13992" y="21600"/>
                  </a:lnTo>
                  <a:close/>
                </a:path>
              </a:pathLst>
            </a:custGeom>
            <a:noFill/>
            <a:ln w="571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8450" name="Group 39"/>
            <p:cNvGrpSpPr/>
            <p:nvPr/>
          </p:nvGrpSpPr>
          <p:grpSpPr>
            <a:xfrm>
              <a:off x="2100" y="1361"/>
              <a:ext cx="2976" cy="2400"/>
              <a:chOff x="2100" y="1344"/>
              <a:chExt cx="2976" cy="2400"/>
            </a:xfrm>
          </p:grpSpPr>
          <p:sp>
            <p:nvSpPr>
              <p:cNvPr id="18451" name="Line 40"/>
              <p:cNvSpPr/>
              <p:nvPr/>
            </p:nvSpPr>
            <p:spPr>
              <a:xfrm>
                <a:off x="2100" y="1344"/>
                <a:ext cx="0" cy="2304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2" name="Line 41"/>
              <p:cNvSpPr/>
              <p:nvPr/>
            </p:nvSpPr>
            <p:spPr>
              <a:xfrm>
                <a:off x="5076" y="1440"/>
                <a:ext cx="0" cy="2208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8453" name="Group 42"/>
              <p:cNvGrpSpPr/>
              <p:nvPr/>
            </p:nvGrpSpPr>
            <p:grpSpPr>
              <a:xfrm>
                <a:off x="2148" y="1776"/>
                <a:ext cx="2928" cy="1968"/>
                <a:chOff x="2148" y="1776"/>
                <a:chExt cx="2928" cy="1968"/>
              </a:xfrm>
            </p:grpSpPr>
            <p:sp>
              <p:nvSpPr>
                <p:cNvPr id="18454" name="Line 43"/>
                <p:cNvSpPr/>
                <p:nvPr/>
              </p:nvSpPr>
              <p:spPr>
                <a:xfrm>
                  <a:off x="2244" y="3744"/>
                  <a:ext cx="2736" cy="0"/>
                </a:xfrm>
                <a:prstGeom prst="line">
                  <a:avLst/>
                </a:prstGeom>
                <a:ln w="762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55" name="Line 44"/>
                <p:cNvSpPr/>
                <p:nvPr/>
              </p:nvSpPr>
              <p:spPr>
                <a:xfrm>
                  <a:off x="2148" y="1776"/>
                  <a:ext cx="2928" cy="0"/>
                </a:xfrm>
                <a:prstGeom prst="line">
                  <a:avLst/>
                </a:prstGeom>
                <a:ln w="76200" cap="flat" cmpd="sng">
                  <a:solidFill>
                    <a:srgbClr val="0099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8456" name="Group 45"/>
                <p:cNvGrpSpPr/>
                <p:nvPr/>
              </p:nvGrpSpPr>
              <p:grpSpPr>
                <a:xfrm>
                  <a:off x="2148" y="2064"/>
                  <a:ext cx="2880" cy="1392"/>
                  <a:chOff x="1344" y="2064"/>
                  <a:chExt cx="2880" cy="1392"/>
                </a:xfrm>
              </p:grpSpPr>
              <p:sp>
                <p:nvSpPr>
                  <p:cNvPr id="18457" name="Line 46"/>
                  <p:cNvSpPr/>
                  <p:nvPr/>
                </p:nvSpPr>
                <p:spPr>
                  <a:xfrm>
                    <a:off x="2928" y="2400"/>
                    <a:ext cx="43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58" name="Line 47"/>
                  <p:cNvSpPr/>
                  <p:nvPr/>
                </p:nvSpPr>
                <p:spPr>
                  <a:xfrm>
                    <a:off x="1488" y="2928"/>
                    <a:ext cx="43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59" name="Line 48"/>
                  <p:cNvSpPr/>
                  <p:nvPr/>
                </p:nvSpPr>
                <p:spPr>
                  <a:xfrm>
                    <a:off x="1344" y="2112"/>
                    <a:ext cx="43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60" name="Line 49"/>
                  <p:cNvSpPr/>
                  <p:nvPr/>
                </p:nvSpPr>
                <p:spPr>
                  <a:xfrm>
                    <a:off x="3792" y="2400"/>
                    <a:ext cx="43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61" name="Line 50"/>
                  <p:cNvSpPr/>
                  <p:nvPr/>
                </p:nvSpPr>
                <p:spPr>
                  <a:xfrm>
                    <a:off x="1632" y="2400"/>
                    <a:ext cx="67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62" name="Line 51"/>
                  <p:cNvSpPr/>
                  <p:nvPr/>
                </p:nvSpPr>
                <p:spPr>
                  <a:xfrm>
                    <a:off x="2160" y="2112"/>
                    <a:ext cx="67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63" name="Line 52"/>
                  <p:cNvSpPr/>
                  <p:nvPr/>
                </p:nvSpPr>
                <p:spPr>
                  <a:xfrm>
                    <a:off x="3552" y="2880"/>
                    <a:ext cx="67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64" name="Line 53"/>
                  <p:cNvSpPr/>
                  <p:nvPr/>
                </p:nvSpPr>
                <p:spPr>
                  <a:xfrm>
                    <a:off x="3456" y="2064"/>
                    <a:ext cx="67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65" name="Line 54"/>
                  <p:cNvSpPr/>
                  <p:nvPr/>
                </p:nvSpPr>
                <p:spPr>
                  <a:xfrm>
                    <a:off x="2304" y="3360"/>
                    <a:ext cx="43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66" name="Line 55"/>
                  <p:cNvSpPr/>
                  <p:nvPr/>
                </p:nvSpPr>
                <p:spPr>
                  <a:xfrm>
                    <a:off x="1344" y="3456"/>
                    <a:ext cx="67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67" name="Line 56"/>
                  <p:cNvSpPr/>
                  <p:nvPr/>
                </p:nvSpPr>
                <p:spPr>
                  <a:xfrm>
                    <a:off x="3312" y="3408"/>
                    <a:ext cx="67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68" name="Line 57"/>
                  <p:cNvSpPr/>
                  <p:nvPr/>
                </p:nvSpPr>
                <p:spPr>
                  <a:xfrm>
                    <a:off x="2448" y="2928"/>
                    <a:ext cx="672" cy="0"/>
                  </a:xfrm>
                  <a:prstGeom prst="line">
                    <a:avLst/>
                  </a:prstGeom>
                  <a:ln w="9525" cap="flat" cmpd="sng">
                    <a:solidFill>
                      <a:srgbClr val="0099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</p:grpSp>
      </p:grpSp>
      <p:sp>
        <p:nvSpPr>
          <p:cNvPr id="136251" name="AutoShape 59"/>
          <p:cNvSpPr/>
          <p:nvPr/>
        </p:nvSpPr>
        <p:spPr>
          <a:xfrm>
            <a:off x="179388" y="0"/>
            <a:ext cx="3457575" cy="2952750"/>
          </a:xfrm>
          <a:prstGeom prst="wedgeRectCallout">
            <a:avLst>
              <a:gd name="adj1" fmla="val 70616"/>
              <a:gd name="adj2" fmla="val 45324"/>
            </a:avLst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    人在水上看到鱼的像，比实际鱼位置</a:t>
            </a: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偏上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，同理也可以解释</a:t>
            </a: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水池变浅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36252" name="Picture 60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997200"/>
            <a:ext cx="3105150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6253" name="Picture 61" descr="{FCBE084F-B544-472F-8A2A-6272B9FB2B64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4005263"/>
            <a:ext cx="838200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6254" name="Picture 62" descr="{FCBE084F-B544-472F-8A2A-6272B9FB2B64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5516563"/>
            <a:ext cx="83820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255" name="Line 63"/>
          <p:cNvSpPr/>
          <p:nvPr/>
        </p:nvSpPr>
        <p:spPr>
          <a:xfrm>
            <a:off x="6156325" y="1412875"/>
            <a:ext cx="0" cy="2663825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headEnd type="none" w="sm" len="sm"/>
            <a:tailEnd type="none" w="sm" len="sm"/>
          </a:ln>
        </p:spPr>
      </p:sp>
      <p:sp>
        <p:nvSpPr>
          <p:cNvPr id="136257" name="Line 65"/>
          <p:cNvSpPr/>
          <p:nvPr/>
        </p:nvSpPr>
        <p:spPr>
          <a:xfrm>
            <a:off x="6948488" y="1412875"/>
            <a:ext cx="0" cy="2663825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headEnd type="none" w="sm" len="sm"/>
            <a:tailEnd type="none" w="sm" len="sm"/>
          </a:ln>
        </p:spPr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36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6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6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6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6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36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6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6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b"/>
          <a:p>
            <a:pPr algn="l" eaLnBrk="1" hangingPunct="1"/>
            <a:r>
              <a:rPr lang="zh-CN" altLang="en-US" dirty="0"/>
              <a:t>自我小结</a:t>
            </a:r>
            <a:endParaRPr lang="zh-CN" altLang="en-US" dirty="0"/>
          </a:p>
        </p:txBody>
      </p:sp>
      <p:sp>
        <p:nvSpPr>
          <p:cNvPr id="13721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/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一、光从一种介质斜射入另一种介质时，传播方向发生生偏折，这种现象叫做</a:t>
            </a:r>
            <a:r>
              <a:rPr lang="zh-CN" altLang="en-US" sz="2800" b="1" dirty="0">
                <a:solidFill>
                  <a:srgbClr val="66FF33"/>
                </a:solidFill>
              </a:rPr>
              <a:t>光的折射</a:t>
            </a:r>
            <a:r>
              <a:rPr lang="zh-CN" altLang="en-US" sz="2800" b="1" dirty="0"/>
              <a:t>。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chemeClr val="tx2"/>
                </a:solidFill>
              </a:rPr>
              <a:t>二、光的折射定律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① 折射光线、入射光线、法线在同一平面内；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② 折射光线和入射光线分居法线两侧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③当光从</a:t>
            </a:r>
            <a:r>
              <a:rPr lang="zh-CN" altLang="en-US" sz="2800" b="1" dirty="0">
                <a:solidFill>
                  <a:srgbClr val="66FF33"/>
                </a:solidFill>
              </a:rPr>
              <a:t>空气</a:t>
            </a:r>
            <a:r>
              <a:rPr lang="zh-CN" altLang="en-US" sz="2800" b="1" dirty="0"/>
              <a:t>斜射入</a:t>
            </a:r>
            <a:r>
              <a:rPr lang="zh-CN" altLang="en-US" sz="2800" b="1" dirty="0">
                <a:solidFill>
                  <a:srgbClr val="66FF33"/>
                </a:solidFill>
              </a:rPr>
              <a:t>水或玻璃</a:t>
            </a:r>
            <a:r>
              <a:rPr lang="zh-CN" altLang="en-US" sz="2800" b="1" dirty="0"/>
              <a:t>中时，折射角</a:t>
            </a:r>
            <a:r>
              <a:rPr lang="zh-CN" altLang="en-US" sz="2800" b="1" dirty="0">
                <a:solidFill>
                  <a:srgbClr val="66FF33"/>
                </a:solidFill>
              </a:rPr>
              <a:t>小于</a:t>
            </a:r>
            <a:r>
              <a:rPr lang="zh-CN" altLang="en-US" sz="2800" b="1" dirty="0"/>
              <a:t>入射角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④当光从</a:t>
            </a:r>
            <a:r>
              <a:rPr lang="zh-CN" altLang="en-US" sz="2800" b="1" dirty="0">
                <a:solidFill>
                  <a:srgbClr val="66FF33"/>
                </a:solidFill>
              </a:rPr>
              <a:t>水或玻璃</a:t>
            </a:r>
            <a:r>
              <a:rPr lang="zh-CN" altLang="en-US" sz="2800" b="1" dirty="0"/>
              <a:t>斜射入</a:t>
            </a:r>
            <a:r>
              <a:rPr lang="zh-CN" altLang="en-US" sz="2800" b="1" dirty="0">
                <a:solidFill>
                  <a:srgbClr val="66FF33"/>
                </a:solidFill>
              </a:rPr>
              <a:t>空气</a:t>
            </a:r>
            <a:r>
              <a:rPr lang="zh-CN" altLang="en-US" sz="2800" b="1" dirty="0"/>
              <a:t>中时，折射角</a:t>
            </a:r>
            <a:r>
              <a:rPr lang="zh-CN" altLang="en-US" sz="2800" b="1" dirty="0">
                <a:solidFill>
                  <a:srgbClr val="66FF33"/>
                </a:solidFill>
              </a:rPr>
              <a:t>大于</a:t>
            </a:r>
            <a:r>
              <a:rPr lang="zh-CN" altLang="en-US" sz="2800" b="1" dirty="0"/>
              <a:t>入射角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⑤光</a:t>
            </a:r>
            <a:r>
              <a:rPr lang="zh-CN" altLang="en-US" sz="2800" b="1" dirty="0">
                <a:solidFill>
                  <a:srgbClr val="66FF33"/>
                </a:solidFill>
              </a:rPr>
              <a:t>垂直</a:t>
            </a:r>
            <a:r>
              <a:rPr lang="zh-CN" altLang="en-US" sz="2800" b="1" dirty="0"/>
              <a:t>射向介质表面时，传播方向</a:t>
            </a:r>
            <a:r>
              <a:rPr lang="zh-CN" altLang="en-US" sz="2800" b="1" dirty="0">
                <a:solidFill>
                  <a:srgbClr val="66FF33"/>
                </a:solidFill>
              </a:rPr>
              <a:t>不改变</a:t>
            </a:r>
            <a:r>
              <a:rPr lang="zh-CN" altLang="en-US" sz="2800" b="1" dirty="0"/>
              <a:t>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三、折射现象中，光路是</a:t>
            </a:r>
            <a:r>
              <a:rPr lang="zh-CN" altLang="en-US" sz="2800" b="1" dirty="0">
                <a:solidFill>
                  <a:srgbClr val="66FF33"/>
                </a:solidFill>
              </a:rPr>
              <a:t>可逆</a:t>
            </a:r>
            <a:r>
              <a:rPr lang="zh-CN" altLang="en-US" sz="2800" b="1" dirty="0"/>
              <a:t>的。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endParaRPr lang="zh-CN" altLang="en-US" sz="24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19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4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219">
                                            <p:txEl>
                                              <p:charRg st="4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49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7219">
                                            <p:txEl>
                                              <p:charRg st="49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7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7219">
                                            <p:txEl>
                                              <p:charRg st="71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89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7219">
                                            <p:txEl>
                                              <p:charRg st="89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114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7219">
                                            <p:txEl>
                                              <p:charRg st="114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139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7219">
                                            <p:txEl>
                                              <p:charRg st="139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160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7219">
                                            <p:txEl>
                                              <p:charRg st="160" end="1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/>
          <p:nvPr>
            <p:ph type="title"/>
          </p:nvPr>
        </p:nvSpPr>
        <p:spPr>
          <a:ln/>
        </p:spPr>
        <p:txBody>
          <a:bodyPr vert="horz" wrap="square" lIns="92075" tIns="46038" rIns="92075" bIns="46038" anchor="b"/>
          <a:p>
            <a:pPr eaLnBrk="1" hangingPunct="1"/>
            <a:endParaRPr lang="zh-CN" altLang="en-US" dirty="0"/>
          </a:p>
        </p:txBody>
      </p:sp>
      <p:pic>
        <p:nvPicPr>
          <p:cNvPr id="20483" name="Picture 3" descr="图片8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1547813" y="476250"/>
            <a:ext cx="7127875" cy="3290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光从空气斜射入水中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折射角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)    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入射角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如果光线垂直水面入射时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则入射角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 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),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反射角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),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折射角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)    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池水看起来比实际的浅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这是由于光从水中射入空气发生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          )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造成的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    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7701" name="Text Box 5"/>
          <p:cNvSpPr txBox="1"/>
          <p:nvPr/>
        </p:nvSpPr>
        <p:spPr>
          <a:xfrm>
            <a:off x="7235825" y="476250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小于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57702" name="Text Box 6"/>
          <p:cNvSpPr txBox="1"/>
          <p:nvPr/>
        </p:nvSpPr>
        <p:spPr>
          <a:xfrm>
            <a:off x="5508625" y="2852738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折射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57703" name="Text Box 7"/>
          <p:cNvSpPr txBox="1">
            <a:spLocks noChangeArrowheads="1"/>
          </p:cNvSpPr>
          <p:nvPr/>
        </p:nvSpPr>
        <p:spPr bwMode="auto">
          <a:xfrm>
            <a:off x="1763713" y="1989138"/>
            <a:ext cx="10096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0°</a:t>
            </a:r>
            <a:endParaRPr kumimoji="0" lang="en-US" altLang="zh-CN" sz="32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7704" name="Text Box 8"/>
          <p:cNvSpPr txBox="1">
            <a:spLocks noChangeArrowheads="1"/>
          </p:cNvSpPr>
          <p:nvPr/>
        </p:nvSpPr>
        <p:spPr bwMode="auto">
          <a:xfrm>
            <a:off x="4067175" y="1989138"/>
            <a:ext cx="10429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0°  </a:t>
            </a:r>
            <a:endParaRPr kumimoji="0" lang="en-US" altLang="zh-CN" sz="32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7705" name="Text Box 9"/>
          <p:cNvSpPr txBox="1">
            <a:spLocks noChangeArrowheads="1"/>
          </p:cNvSpPr>
          <p:nvPr/>
        </p:nvSpPr>
        <p:spPr bwMode="auto">
          <a:xfrm>
            <a:off x="6156325" y="1989138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0°</a:t>
            </a:r>
            <a:endParaRPr kumimoji="0" lang="en-US" altLang="zh-CN" sz="32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90" name="WordArt 10"/>
          <p:cNvSpPr>
            <a:spLocks noTextEdit="1"/>
          </p:cNvSpPr>
          <p:nvPr/>
        </p:nvSpPr>
        <p:spPr>
          <a:xfrm rot="5400000">
            <a:off x="-506412" y="1162050"/>
            <a:ext cx="182880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当堂训练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sm" len="sm"/>
                <a:tailEnd type="none" w="sm" len="sm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2" grpId="0"/>
      <p:bldP spid="157703" grpId="0"/>
      <p:bldP spid="157704" grpId="0"/>
      <p:bldP spid="1577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>
            <p:ph type="title"/>
          </p:nvPr>
        </p:nvSpPr>
        <p:spPr>
          <a:ln/>
        </p:spPr>
        <p:txBody>
          <a:bodyPr vert="horz" wrap="square" lIns="92075" tIns="46038" rIns="92075" bIns="46038" anchor="b"/>
          <a:p>
            <a:pPr eaLnBrk="1" hangingPunct="1"/>
            <a:endParaRPr lang="zh-CN" altLang="en-US" dirty="0"/>
          </a:p>
        </p:txBody>
      </p:sp>
      <p:sp>
        <p:nvSpPr>
          <p:cNvPr id="21507" name="Rectangle 3"/>
          <p:cNvSpPr/>
          <p:nvPr>
            <p:ph idx="1"/>
          </p:nvPr>
        </p:nvSpPr>
        <p:spPr>
          <a:ln/>
        </p:spPr>
        <p:txBody>
          <a:bodyPr vert="horz" wrap="square" lIns="92075" tIns="46038" rIns="92075" bIns="46038" anchor="t"/>
          <a:p>
            <a:pPr eaLnBrk="1" hangingPunct="1"/>
            <a:endParaRPr lang="zh-CN" altLang="en-US" dirty="0"/>
          </a:p>
        </p:txBody>
      </p:sp>
      <p:pic>
        <p:nvPicPr>
          <p:cNvPr id="21508" name="Picture 4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Rectangle 5"/>
          <p:cNvSpPr/>
          <p:nvPr/>
        </p:nvSpPr>
        <p:spPr>
          <a:xfrm>
            <a:off x="1042988" y="404813"/>
            <a:ext cx="7632700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图中哪个图正确表示了光从空气射入玻璃中的情况   （          ） ．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    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5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春游时，看到鱼儿在山水树木的倒影中自由的游        动动动，看到鱼儿是由于光的（　　　）现象形成的          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                （           ）像，它比实际位置要（　　）。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Rectangle 6"/>
          <p:cNvSpPr/>
          <p:nvPr/>
        </p:nvSpPr>
        <p:spPr>
          <a:xfrm>
            <a:off x="4787900" y="1916113"/>
            <a:ext cx="1447800" cy="762000"/>
          </a:xfrm>
          <a:prstGeom prst="rect">
            <a:avLst/>
          </a:prstGeom>
          <a:solidFill>
            <a:srgbClr val="6699FF">
              <a:alpha val="50195"/>
            </a:srgbClr>
          </a:solidFill>
          <a:ln w="9525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en-US" altLang="zh-CN" b="1" dirty="0">
                <a:latin typeface="Tahoma" panose="020B0604030504040204" pitchFamily="34" charset="0"/>
              </a:rPr>
              <a:t>C</a:t>
            </a:r>
            <a:endParaRPr lang="en-US" altLang="zh-CN" b="1" dirty="0">
              <a:latin typeface="Tahoma" panose="020B0604030504040204" pitchFamily="34" charset="0"/>
            </a:endParaRPr>
          </a:p>
        </p:txBody>
      </p:sp>
      <p:sp>
        <p:nvSpPr>
          <p:cNvPr id="21511" name="Rectangle 7"/>
          <p:cNvSpPr/>
          <p:nvPr/>
        </p:nvSpPr>
        <p:spPr>
          <a:xfrm>
            <a:off x="6588125" y="1916113"/>
            <a:ext cx="1447800" cy="762000"/>
          </a:xfrm>
          <a:prstGeom prst="rect">
            <a:avLst/>
          </a:prstGeom>
          <a:solidFill>
            <a:srgbClr val="6699FF">
              <a:alpha val="50195"/>
            </a:srgbClr>
          </a:solidFill>
          <a:ln w="9525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en-US" altLang="zh-CN" b="1" dirty="0">
                <a:latin typeface="Tahoma" panose="020B0604030504040204" pitchFamily="34" charset="0"/>
              </a:rPr>
              <a:t>D</a:t>
            </a:r>
            <a:endParaRPr lang="en-US" altLang="zh-CN" b="1" dirty="0">
              <a:latin typeface="Tahoma" panose="020B0604030504040204" pitchFamily="34" charset="0"/>
            </a:endParaRPr>
          </a:p>
        </p:txBody>
      </p:sp>
      <p:sp>
        <p:nvSpPr>
          <p:cNvPr id="21512" name="Rectangle 8"/>
          <p:cNvSpPr/>
          <p:nvPr/>
        </p:nvSpPr>
        <p:spPr>
          <a:xfrm>
            <a:off x="1258888" y="1916113"/>
            <a:ext cx="1447800" cy="762000"/>
          </a:xfrm>
          <a:prstGeom prst="rect">
            <a:avLst/>
          </a:prstGeom>
          <a:solidFill>
            <a:srgbClr val="6699FF">
              <a:alpha val="50195"/>
            </a:srgbClr>
          </a:solidFill>
          <a:ln w="9525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en-US" altLang="zh-CN" b="1" dirty="0">
                <a:latin typeface="Tahoma" panose="020B0604030504040204" pitchFamily="34" charset="0"/>
              </a:rPr>
              <a:t>A</a:t>
            </a:r>
            <a:endParaRPr lang="en-US" altLang="zh-CN" b="1" dirty="0">
              <a:latin typeface="Tahoma" panose="020B0604030504040204" pitchFamily="34" charset="0"/>
            </a:endParaRPr>
          </a:p>
        </p:txBody>
      </p:sp>
      <p:sp>
        <p:nvSpPr>
          <p:cNvPr id="21513" name="Rectangle 9"/>
          <p:cNvSpPr/>
          <p:nvPr/>
        </p:nvSpPr>
        <p:spPr>
          <a:xfrm>
            <a:off x="2987675" y="1916113"/>
            <a:ext cx="1447800" cy="762000"/>
          </a:xfrm>
          <a:prstGeom prst="rect">
            <a:avLst/>
          </a:prstGeom>
          <a:solidFill>
            <a:srgbClr val="6699FF">
              <a:alpha val="50195"/>
            </a:srgbClr>
          </a:solidFill>
          <a:ln w="9525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en-US" altLang="zh-CN" b="1" dirty="0">
                <a:latin typeface="Tahoma" panose="020B0604030504040204" pitchFamily="34" charset="0"/>
              </a:rPr>
              <a:t>B</a:t>
            </a:r>
            <a:endParaRPr lang="en-US" altLang="zh-CN" b="1" dirty="0">
              <a:latin typeface="Tahoma" panose="020B0604030504040204" pitchFamily="34" charset="0"/>
            </a:endParaRPr>
          </a:p>
        </p:txBody>
      </p:sp>
      <p:sp>
        <p:nvSpPr>
          <p:cNvPr id="21514" name="Line 10"/>
          <p:cNvSpPr/>
          <p:nvPr/>
        </p:nvSpPr>
        <p:spPr>
          <a:xfrm>
            <a:off x="1979613" y="1268413"/>
            <a:ext cx="0" cy="152400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21515" name="Line 11"/>
          <p:cNvSpPr/>
          <p:nvPr/>
        </p:nvSpPr>
        <p:spPr>
          <a:xfrm>
            <a:off x="7380288" y="1268413"/>
            <a:ext cx="0" cy="152400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21516" name="Line 12"/>
          <p:cNvSpPr/>
          <p:nvPr/>
        </p:nvSpPr>
        <p:spPr>
          <a:xfrm>
            <a:off x="5508625" y="1268413"/>
            <a:ext cx="0" cy="152400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21517" name="Line 13"/>
          <p:cNvSpPr/>
          <p:nvPr/>
        </p:nvSpPr>
        <p:spPr>
          <a:xfrm>
            <a:off x="3708400" y="1268413"/>
            <a:ext cx="0" cy="152400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21518" name="Rectangle 14"/>
          <p:cNvSpPr/>
          <p:nvPr/>
        </p:nvSpPr>
        <p:spPr>
          <a:xfrm>
            <a:off x="2120900" y="1341438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Tahoma" panose="020B0604030504040204" pitchFamily="34" charset="0"/>
              </a:rPr>
              <a:t>空气</a:t>
            </a:r>
            <a:endParaRPr lang="zh-CN" altLang="en-US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21519" name="Rectangle 15"/>
          <p:cNvSpPr/>
          <p:nvPr/>
        </p:nvSpPr>
        <p:spPr>
          <a:xfrm>
            <a:off x="7448550" y="1412875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Tahoma" panose="020B0604030504040204" pitchFamily="34" charset="0"/>
              </a:rPr>
              <a:t>空气</a:t>
            </a:r>
            <a:endParaRPr lang="zh-CN" altLang="en-US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21520" name="Rectangle 16"/>
          <p:cNvSpPr/>
          <p:nvPr/>
        </p:nvSpPr>
        <p:spPr>
          <a:xfrm>
            <a:off x="5576888" y="1412875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Tahoma" panose="020B0604030504040204" pitchFamily="34" charset="0"/>
              </a:rPr>
              <a:t>空气</a:t>
            </a:r>
            <a:endParaRPr lang="zh-CN" altLang="en-US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21521" name="Rectangle 17"/>
          <p:cNvSpPr/>
          <p:nvPr/>
        </p:nvSpPr>
        <p:spPr>
          <a:xfrm>
            <a:off x="3776663" y="1412875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Tahoma" panose="020B0604030504040204" pitchFamily="34" charset="0"/>
              </a:rPr>
              <a:t>空气</a:t>
            </a:r>
            <a:endParaRPr lang="zh-CN" altLang="en-US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21522" name="Line 18"/>
          <p:cNvSpPr/>
          <p:nvPr/>
        </p:nvSpPr>
        <p:spPr>
          <a:xfrm>
            <a:off x="1331913" y="1268413"/>
            <a:ext cx="647700" cy="6477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23" name="Line 19"/>
          <p:cNvSpPr/>
          <p:nvPr/>
        </p:nvSpPr>
        <p:spPr>
          <a:xfrm>
            <a:off x="1979613" y="1916113"/>
            <a:ext cx="647700" cy="217487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24" name="Line 20"/>
          <p:cNvSpPr/>
          <p:nvPr/>
        </p:nvSpPr>
        <p:spPr>
          <a:xfrm>
            <a:off x="2987675" y="1268413"/>
            <a:ext cx="720725" cy="6477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25" name="Line 21"/>
          <p:cNvSpPr/>
          <p:nvPr/>
        </p:nvSpPr>
        <p:spPr>
          <a:xfrm flipH="1">
            <a:off x="3203575" y="1916113"/>
            <a:ext cx="504825" cy="649287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26" name="Line 22"/>
          <p:cNvSpPr/>
          <p:nvPr/>
        </p:nvSpPr>
        <p:spPr>
          <a:xfrm>
            <a:off x="4859338" y="1341438"/>
            <a:ext cx="649287" cy="574675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27" name="Line 23"/>
          <p:cNvSpPr/>
          <p:nvPr/>
        </p:nvSpPr>
        <p:spPr>
          <a:xfrm>
            <a:off x="5508625" y="1916113"/>
            <a:ext cx="215900" cy="649287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28" name="Line 24"/>
          <p:cNvSpPr/>
          <p:nvPr/>
        </p:nvSpPr>
        <p:spPr>
          <a:xfrm>
            <a:off x="6732588" y="1412875"/>
            <a:ext cx="647700" cy="503238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29" name="Line 25"/>
          <p:cNvSpPr/>
          <p:nvPr/>
        </p:nvSpPr>
        <p:spPr>
          <a:xfrm>
            <a:off x="7380288" y="1916113"/>
            <a:ext cx="576262" cy="433387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5674" name="Text Box 26"/>
          <p:cNvSpPr txBox="1"/>
          <p:nvPr/>
        </p:nvSpPr>
        <p:spPr>
          <a:xfrm>
            <a:off x="1619250" y="684213"/>
            <a:ext cx="4778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C</a:t>
            </a:r>
            <a:endParaRPr lang="en-US" altLang="zh-CN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55675" name="Text Box 27"/>
          <p:cNvSpPr txBox="1"/>
          <p:nvPr/>
        </p:nvSpPr>
        <p:spPr>
          <a:xfrm>
            <a:off x="5364163" y="3213100"/>
            <a:ext cx="12239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折射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55676" name="Text Box 28"/>
          <p:cNvSpPr txBox="1"/>
          <p:nvPr/>
        </p:nvSpPr>
        <p:spPr>
          <a:xfrm>
            <a:off x="2987675" y="36449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虚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55677" name="Text Box 29"/>
          <p:cNvSpPr txBox="1"/>
          <p:nvPr/>
        </p:nvSpPr>
        <p:spPr>
          <a:xfrm>
            <a:off x="7092950" y="36449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浅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b"/>
          <a:p>
            <a:pPr algn="l" eaLnBrk="1" hangingPunct="1"/>
            <a:r>
              <a:rPr lang="zh-CN" altLang="en-US" dirty="0"/>
              <a:t>复习巩固：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/>
          <a:p>
            <a:pPr eaLnBrk="1" hangingPunct="1">
              <a:lnSpc>
                <a:spcPct val="90000"/>
              </a:lnSpc>
            </a:pPr>
            <a:r>
              <a:rPr lang="en-US" altLang="zh-CN" dirty="0">
                <a:latin typeface="宋体" panose="02010600030101010101" pitchFamily="2" charset="-122"/>
              </a:rPr>
              <a:t>1.</a:t>
            </a:r>
            <a:r>
              <a:rPr lang="zh-CN" altLang="en-US" dirty="0">
                <a:latin typeface="宋体" panose="02010600030101010101" pitchFamily="2" charset="-122"/>
              </a:rPr>
              <a:t>光沿直线传播的条件</a:t>
            </a:r>
            <a:endParaRPr lang="zh-CN" altLang="en-US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dirty="0">
                <a:latin typeface="宋体" panose="02010600030101010101" pitchFamily="2" charset="-122"/>
              </a:rPr>
              <a:t>2.</a:t>
            </a:r>
            <a:r>
              <a:rPr lang="zh-CN" altLang="en-US" dirty="0">
                <a:latin typeface="宋体" panose="02010600030101010101" pitchFamily="2" charset="-122"/>
              </a:rPr>
              <a:t>光在空气、水、玻璃三种介质中的速度比较</a:t>
            </a:r>
            <a:endParaRPr lang="zh-CN" altLang="en-US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dirty="0">
                <a:latin typeface="宋体" panose="02010600030101010101" pitchFamily="2" charset="-122"/>
              </a:rPr>
              <a:t>3.</a:t>
            </a:r>
            <a:r>
              <a:rPr lang="zh-CN" altLang="en-US" dirty="0">
                <a:latin typeface="宋体" panose="02010600030101010101" pitchFamily="2" charset="-122"/>
              </a:rPr>
              <a:t>光的反射定律</a:t>
            </a:r>
            <a:endParaRPr lang="zh-CN" altLang="en-US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dirty="0">
                <a:latin typeface="宋体" panose="02010600030101010101" pitchFamily="2" charset="-122"/>
              </a:rPr>
              <a:t>4.</a:t>
            </a:r>
            <a:r>
              <a:rPr lang="zh-CN" altLang="en-US" dirty="0">
                <a:latin typeface="宋体" panose="02010600030101010101" pitchFamily="2" charset="-122"/>
              </a:rPr>
              <a:t>平面镜成像的几个特点</a:t>
            </a:r>
            <a:endParaRPr lang="zh-CN" altLang="en-US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dirty="0">
                <a:latin typeface="宋体" panose="02010600030101010101" pitchFamily="2" charset="-122"/>
              </a:rPr>
              <a:t>5.</a:t>
            </a:r>
            <a:r>
              <a:rPr lang="zh-CN" altLang="en-US" dirty="0">
                <a:latin typeface="宋体" panose="02010600030101010101" pitchFamily="2" charset="-122"/>
              </a:rPr>
              <a:t>实像与虚像的区别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7"/>
          <p:cNvSpPr txBox="1"/>
          <p:nvPr/>
        </p:nvSpPr>
        <p:spPr>
          <a:xfrm>
            <a:off x="425450" y="1196975"/>
            <a:ext cx="8312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宋体" panose="02010600030101010101" pitchFamily="2" charset="-122"/>
              </a:rPr>
              <a:t>6.</a:t>
            </a:r>
            <a:r>
              <a:rPr lang="zh-CN" altLang="en-US" sz="3200" dirty="0">
                <a:latin typeface="宋体" panose="02010600030101010101" pitchFamily="2" charset="-122"/>
              </a:rPr>
              <a:t>以前渔民用鱼叉叉鱼，有经验的渔民总是将</a:t>
            </a:r>
            <a:endParaRPr lang="zh-CN" altLang="en-US" sz="3200" dirty="0">
              <a:latin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宋体" panose="02010600030101010101" pitchFamily="2" charset="-122"/>
              </a:rPr>
              <a:t>鱼叉对准（        ）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61800" name="Text Box 8"/>
          <p:cNvSpPr txBox="1"/>
          <p:nvPr/>
        </p:nvSpPr>
        <p:spPr>
          <a:xfrm>
            <a:off x="914400" y="4397375"/>
            <a:ext cx="6553200" cy="107632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宋体" panose="02010600030101010101" pitchFamily="2" charset="-122"/>
              </a:rPr>
              <a:t>渔民看到的是鱼的视位置（鱼的虚像），比鱼的实际位置偏高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2532" name="Text Box 9"/>
          <p:cNvSpPr txBox="1"/>
          <p:nvPr/>
        </p:nvSpPr>
        <p:spPr>
          <a:xfrm>
            <a:off x="685800" y="2720975"/>
            <a:ext cx="342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宋体" panose="02010600030101010101" pitchFamily="2" charset="-122"/>
              </a:rPr>
              <a:t>A</a:t>
            </a:r>
            <a:r>
              <a:rPr lang="zh-CN" altLang="en-US" sz="3200" dirty="0">
                <a:latin typeface="宋体" panose="02010600030101010101" pitchFamily="2" charset="-122"/>
              </a:rPr>
              <a:t>、鱼的上面一些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2533" name="Text Box 10"/>
          <p:cNvSpPr txBox="1"/>
          <p:nvPr/>
        </p:nvSpPr>
        <p:spPr>
          <a:xfrm>
            <a:off x="4648200" y="2797175"/>
            <a:ext cx="342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宋体" panose="02010600030101010101" pitchFamily="2" charset="-122"/>
              </a:rPr>
              <a:t>B</a:t>
            </a:r>
            <a:r>
              <a:rPr lang="zh-CN" altLang="en-US" sz="3200" dirty="0">
                <a:latin typeface="宋体" panose="02010600030101010101" pitchFamily="2" charset="-122"/>
              </a:rPr>
              <a:t>、鱼的下面一些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2534" name="Text Box 11"/>
          <p:cNvSpPr txBox="1"/>
          <p:nvPr/>
        </p:nvSpPr>
        <p:spPr>
          <a:xfrm>
            <a:off x="685800" y="3559175"/>
            <a:ext cx="342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宋体" panose="02010600030101010101" pitchFamily="2" charset="-122"/>
              </a:rPr>
              <a:t>C</a:t>
            </a:r>
            <a:r>
              <a:rPr lang="zh-CN" altLang="en-US" sz="3200" dirty="0">
                <a:latin typeface="宋体" panose="02010600030101010101" pitchFamily="2" charset="-122"/>
              </a:rPr>
              <a:t>、看到的鱼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61804" name="Text Box 12"/>
          <p:cNvSpPr txBox="1"/>
          <p:nvPr/>
        </p:nvSpPr>
        <p:spPr>
          <a:xfrm>
            <a:off x="2895600" y="1958975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宋体" panose="02010600030101010101" pitchFamily="2" charset="-122"/>
              </a:rPr>
              <a:t>B</a:t>
            </a:r>
            <a:endParaRPr lang="en-US" altLang="zh-CN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00" grpId="0" animBg="1"/>
      <p:bldP spid="1618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8"/>
          <p:cNvSpPr txBox="1"/>
          <p:nvPr/>
        </p:nvSpPr>
        <p:spPr>
          <a:xfrm>
            <a:off x="889000" y="476250"/>
            <a:ext cx="68516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宋体" panose="02010600030101010101" pitchFamily="2" charset="-122"/>
              </a:rPr>
              <a:t>7.</a:t>
            </a:r>
            <a:r>
              <a:rPr lang="zh-CN" altLang="en-US" sz="3200" dirty="0">
                <a:latin typeface="宋体" panose="02010600030101010101" pitchFamily="2" charset="-122"/>
              </a:rPr>
              <a:t>潜水员看岸上的物体（如高楼上的红旗），问：比实际高了还是低了？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3555" name="Line 17"/>
          <p:cNvSpPr/>
          <p:nvPr/>
        </p:nvSpPr>
        <p:spPr>
          <a:xfrm>
            <a:off x="5980113" y="3525838"/>
            <a:ext cx="0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ysDot"/>
            <a:miter/>
            <a:headEnd type="none" w="med" len="med"/>
            <a:tailEnd type="none" w="med" len="med"/>
          </a:ln>
        </p:spPr>
      </p:sp>
      <p:pic>
        <p:nvPicPr>
          <p:cNvPr id="2355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2392363"/>
            <a:ext cx="6481762" cy="35861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7" name="Group 9"/>
          <p:cNvGrpSpPr/>
          <p:nvPr/>
        </p:nvGrpSpPr>
        <p:grpSpPr>
          <a:xfrm>
            <a:off x="3486150" y="2803525"/>
            <a:ext cx="2703513" cy="1781175"/>
            <a:chOff x="4560" y="3072"/>
            <a:chExt cx="720" cy="720"/>
          </a:xfrm>
        </p:grpSpPr>
        <p:sp>
          <p:nvSpPr>
            <p:cNvPr id="23566" name="Line 10"/>
            <p:cNvSpPr/>
            <p:nvPr/>
          </p:nvSpPr>
          <p:spPr>
            <a:xfrm flipH="1">
              <a:off x="4800" y="3072"/>
              <a:ext cx="480" cy="480"/>
            </a:xfrm>
            <a:prstGeom prst="line">
              <a:avLst/>
            </a:prstGeom>
            <a:ln w="38100" cap="flat" cmpd="sng">
              <a:solidFill>
                <a:srgbClr val="CC0099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23567" name="Line 11"/>
            <p:cNvSpPr/>
            <p:nvPr/>
          </p:nvSpPr>
          <p:spPr>
            <a:xfrm flipH="1">
              <a:off x="4560" y="3456"/>
              <a:ext cx="336" cy="336"/>
            </a:xfrm>
            <a:prstGeom prst="line">
              <a:avLst/>
            </a:prstGeom>
            <a:ln w="38100" cap="flat" cmpd="sng">
              <a:solidFill>
                <a:srgbClr val="CC0099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23558" name="Line 12"/>
          <p:cNvSpPr/>
          <p:nvPr/>
        </p:nvSpPr>
        <p:spPr>
          <a:xfrm>
            <a:off x="3644900" y="1981200"/>
            <a:ext cx="0" cy="4111625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23559" name="Line 14"/>
          <p:cNvSpPr/>
          <p:nvPr/>
        </p:nvSpPr>
        <p:spPr>
          <a:xfrm flipH="1">
            <a:off x="2817813" y="4584700"/>
            <a:ext cx="668337" cy="531813"/>
          </a:xfrm>
          <a:prstGeom prst="line">
            <a:avLst/>
          </a:prstGeom>
          <a:ln w="38100" cap="flat" cmpd="sng">
            <a:solidFill>
              <a:srgbClr val="CC0099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3560" name="Line 15"/>
          <p:cNvSpPr/>
          <p:nvPr/>
        </p:nvSpPr>
        <p:spPr>
          <a:xfrm flipH="1">
            <a:off x="2627313" y="4851400"/>
            <a:ext cx="525462" cy="449263"/>
          </a:xfrm>
          <a:prstGeom prst="line">
            <a:avLst/>
          </a:prstGeom>
          <a:ln w="38100" cap="flat" cmpd="sng">
            <a:solidFill>
              <a:srgbClr val="CC0099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61" name="Line 16"/>
          <p:cNvSpPr/>
          <p:nvPr/>
        </p:nvSpPr>
        <p:spPr>
          <a:xfrm flipV="1">
            <a:off x="3644900" y="1844675"/>
            <a:ext cx="2544763" cy="2603500"/>
          </a:xfrm>
          <a:prstGeom prst="line">
            <a:avLst/>
          </a:prstGeom>
          <a:ln w="38100" cap="flat" cmpd="sng">
            <a:solidFill>
              <a:srgbClr val="66FF33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23562" name="Line 19"/>
          <p:cNvSpPr/>
          <p:nvPr/>
        </p:nvSpPr>
        <p:spPr>
          <a:xfrm flipV="1">
            <a:off x="6175375" y="1844675"/>
            <a:ext cx="0" cy="1096963"/>
          </a:xfrm>
          <a:prstGeom prst="line">
            <a:avLst/>
          </a:prstGeom>
          <a:ln w="38100" cap="flat" cmpd="sng">
            <a:solidFill>
              <a:srgbClr val="66FF33"/>
            </a:solidFill>
            <a:prstDash val="sysDot"/>
            <a:miter/>
            <a:headEnd type="none" w="med" len="med"/>
            <a:tailEnd type="none" w="med" len="med"/>
          </a:ln>
        </p:spPr>
      </p:sp>
      <p:sp>
        <p:nvSpPr>
          <p:cNvPr id="23563" name="Line 20"/>
          <p:cNvSpPr/>
          <p:nvPr/>
        </p:nvSpPr>
        <p:spPr>
          <a:xfrm>
            <a:off x="6175375" y="1981200"/>
            <a:ext cx="492125" cy="274638"/>
          </a:xfrm>
          <a:prstGeom prst="line">
            <a:avLst/>
          </a:prstGeom>
          <a:ln w="38100" cap="flat" cmpd="sng">
            <a:solidFill>
              <a:srgbClr val="66FF33"/>
            </a:solidFill>
            <a:prstDash val="sysDot"/>
            <a:miter/>
            <a:headEnd type="none" w="med" len="med"/>
            <a:tailEnd type="none" w="med" len="med"/>
          </a:ln>
        </p:spPr>
      </p:sp>
      <p:sp>
        <p:nvSpPr>
          <p:cNvPr id="23564" name="Line 21"/>
          <p:cNvSpPr/>
          <p:nvPr/>
        </p:nvSpPr>
        <p:spPr>
          <a:xfrm flipV="1">
            <a:off x="6156325" y="2255838"/>
            <a:ext cx="511175" cy="20637"/>
          </a:xfrm>
          <a:prstGeom prst="line">
            <a:avLst/>
          </a:prstGeom>
          <a:ln w="38100" cap="flat" cmpd="sng">
            <a:solidFill>
              <a:srgbClr val="66FF33"/>
            </a:solidFill>
            <a:prstDash val="sysDot"/>
            <a:miter/>
            <a:headEnd type="none" w="med" len="med"/>
            <a:tailEnd type="none" w="med" len="med"/>
          </a:ln>
        </p:spPr>
      </p:sp>
      <p:sp>
        <p:nvSpPr>
          <p:cNvPr id="162838" name="Text Box 22"/>
          <p:cNvSpPr txBox="1"/>
          <p:nvPr/>
        </p:nvSpPr>
        <p:spPr>
          <a:xfrm>
            <a:off x="1547813" y="6089650"/>
            <a:ext cx="655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66FF33"/>
                </a:solidFill>
                <a:latin typeface="宋体" panose="02010600030101010101" pitchFamily="2" charset="-122"/>
              </a:rPr>
              <a:t>如图所示比实际位置偏高</a:t>
            </a:r>
            <a:endParaRPr lang="zh-CN" altLang="en-US" sz="3200" dirty="0">
              <a:solidFill>
                <a:srgbClr val="66FF33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2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2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b"/>
          <a:p>
            <a:pPr eaLnBrk="1" hangingPunct="1"/>
            <a:endParaRPr lang="zh-CN" altLang="en-US" dirty="0"/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/>
          <a:p>
            <a:pPr eaLnBrk="1" hangingPunct="1"/>
            <a:endParaRPr lang="zh-CN" altLang="en-US" dirty="0"/>
          </a:p>
        </p:txBody>
      </p:sp>
      <p:sp>
        <p:nvSpPr>
          <p:cNvPr id="24580" name="WordArt 4">
            <a:hlinkClick r:id="" action="ppaction://noaction">
              <a:snd r:embed="rId1" name="drumroll.wav"/>
            </a:hlinkClick>
          </p:cNvPr>
          <p:cNvSpPr>
            <a:spLocks noTextEdit="1"/>
          </p:cNvSpPr>
          <p:nvPr/>
        </p:nvSpPr>
        <p:spPr>
          <a:xfrm>
            <a:off x="3200400" y="2970213"/>
            <a:ext cx="2743200" cy="923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7200" i="1">
                <a:ln w="9525" cap="flat" cmpd="sng">
                  <a:solidFill>
                    <a:srgbClr val="FF0000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下课了！</a:t>
            </a:r>
            <a:endParaRPr lang="zh-CN" altLang="en-US" sz="7200" i="1">
              <a:ln w="9525" cap="flat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DSC032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3297238"/>
            <a:ext cx="4500562" cy="357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DSC032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35338"/>
            <a:ext cx="4572000" cy="3535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5956" name="Cloud"/>
          <p:cNvSpPr>
            <a:spLocks noChangeAspect="1" noEditPoints="1" noChangeArrowheads="1"/>
          </p:cNvSpPr>
          <p:nvPr/>
        </p:nvSpPr>
        <p:spPr bwMode="auto">
          <a:xfrm>
            <a:off x="0" y="0"/>
            <a:ext cx="8027988" cy="30448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827088" y="981075"/>
            <a:ext cx="71278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rgbClr val="66FF3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筷子怎么折断了？</a:t>
            </a:r>
            <a:endParaRPr lang="zh-CN" altLang="en-US" sz="6600" dirty="0">
              <a:solidFill>
                <a:srgbClr val="66FF33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grpSp>
        <p:nvGrpSpPr>
          <p:cNvPr id="6150" name="Group 6"/>
          <p:cNvGrpSpPr/>
          <p:nvPr/>
        </p:nvGrpSpPr>
        <p:grpSpPr>
          <a:xfrm>
            <a:off x="8534400" y="6553200"/>
            <a:ext cx="457200" cy="304800"/>
            <a:chOff x="5376" y="4128"/>
            <a:chExt cx="288" cy="192"/>
          </a:xfrm>
        </p:grpSpPr>
        <p:sp>
          <p:nvSpPr>
            <p:cNvPr id="6152" name="AutoShape 7">
              <a:hlinkClick r:id="" action="ppaction://hlinkshowjump?jump=previousslide"/>
            </p:cNvPr>
            <p:cNvSpPr/>
            <p:nvPr/>
          </p:nvSpPr>
          <p:spPr>
            <a:xfrm>
              <a:off x="5376" y="4128"/>
              <a:ext cx="144" cy="192"/>
            </a:xfrm>
            <a:prstGeom prst="actionButtonBackPrevious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153" name="AutoShape 8">
              <a:hlinkClick r:id="" action="ppaction://hlinkshowjump?jump=nextslide"/>
            </p:cNvPr>
            <p:cNvSpPr/>
            <p:nvPr/>
          </p:nvSpPr>
          <p:spPr>
            <a:xfrm>
              <a:off x="5520" y="4128"/>
              <a:ext cx="144" cy="192"/>
            </a:xfrm>
            <a:prstGeom prst="actionButtonForwardNex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25961" name="Text Box 9"/>
          <p:cNvSpPr txBox="1">
            <a:spLocks noChangeArrowheads="1"/>
          </p:cNvSpPr>
          <p:nvPr/>
        </p:nvSpPr>
        <p:spPr bwMode="auto">
          <a:xfrm>
            <a:off x="0" y="2971800"/>
            <a:ext cx="8991600" cy="8239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smtClean="0">
                <a:solidFill>
                  <a:srgbClr val="66FF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看起来向上弯折</a:t>
            </a:r>
            <a:endParaRPr kumimoji="0" lang="zh-CN" altLang="en-US" sz="4800" b="1" kern="1200" cap="none" spc="0" normalizeH="0" baseline="30000" noProof="0" smtClean="0">
              <a:solidFill>
                <a:srgbClr val="66FF33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图片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79" name="Text Box 3"/>
          <p:cNvSpPr txBox="1"/>
          <p:nvPr/>
        </p:nvSpPr>
        <p:spPr>
          <a:xfrm>
            <a:off x="381000" y="457200"/>
            <a:ext cx="374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66FF33"/>
                </a:solidFill>
                <a:latin typeface="Garamond" panose="02020404030301010803" pitchFamily="18" charset="0"/>
              </a:rPr>
              <a:t>神奇的海市蜃楼</a:t>
            </a:r>
            <a:endParaRPr lang="zh-CN" altLang="en-US" sz="4000" b="1" dirty="0">
              <a:solidFill>
                <a:srgbClr val="66FF33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b"/>
          <a:p>
            <a:pPr algn="l" eaLnBrk="1" hangingPunct="1"/>
            <a:r>
              <a:rPr lang="zh-CN" altLang="en-US" dirty="0"/>
              <a:t>自学指导</a:t>
            </a:r>
            <a:endParaRPr lang="zh-CN" altLang="en-US" dirty="0"/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/>
          <a:p>
            <a:pPr eaLnBrk="1" hangingPunct="1"/>
            <a:r>
              <a:rPr lang="en-US" altLang="zh-CN" dirty="0"/>
              <a:t>1.</a:t>
            </a:r>
            <a:r>
              <a:rPr lang="zh-CN" altLang="en-US" dirty="0"/>
              <a:t>阅读教材</a:t>
            </a:r>
            <a:r>
              <a:rPr lang="en-US" altLang="zh-CN" dirty="0"/>
              <a:t>47</a:t>
            </a:r>
            <a:r>
              <a:rPr lang="zh-CN" altLang="en-US" dirty="0"/>
              <a:t>、</a:t>
            </a:r>
            <a:r>
              <a:rPr lang="en-US" altLang="zh-CN" dirty="0"/>
              <a:t>48</a:t>
            </a:r>
            <a:r>
              <a:rPr lang="zh-CN" altLang="en-US" dirty="0"/>
              <a:t>页回答下列问题：</a:t>
            </a:r>
            <a:endParaRPr lang="zh-CN" altLang="en-US" dirty="0"/>
          </a:p>
          <a:p>
            <a:pPr eaLnBrk="1" hangingPunct="1"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）什么叫做光的折射现象</a:t>
            </a:r>
            <a:endParaRPr lang="zh-CN" altLang="en-US" dirty="0"/>
          </a:p>
          <a:p>
            <a:pPr eaLnBrk="1" hangingPunct="1">
              <a:buNone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）光从空气斜射入其他介质中时，折射光线的偏折方向</a:t>
            </a:r>
            <a:endParaRPr lang="zh-CN" altLang="en-US" dirty="0"/>
          </a:p>
          <a:p>
            <a:pPr eaLnBrk="1" hangingPunct="1">
              <a:buNone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）试分析水池“变浅”的原因</a:t>
            </a:r>
            <a:endParaRPr lang="zh-CN" altLang="en-US" dirty="0"/>
          </a:p>
        </p:txBody>
      </p:sp>
    </p:spTree>
  </p:cSld>
  <p:clrMapOvr>
    <a:masterClrMapping/>
  </p:clrMapOvr>
  <p:transition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Text Box 2"/>
          <p:cNvSpPr txBox="1"/>
          <p:nvPr/>
        </p:nvSpPr>
        <p:spPr>
          <a:xfrm>
            <a:off x="755650" y="260350"/>
            <a:ext cx="35353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一、光的折射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0051" name="Text Box 3"/>
          <p:cNvSpPr txBox="1"/>
          <p:nvPr/>
        </p:nvSpPr>
        <p:spPr>
          <a:xfrm>
            <a:off x="684213" y="836613"/>
            <a:ext cx="80772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66FF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定义：</a:t>
            </a:r>
            <a:r>
              <a:rPr lang="zh-CN" altLang="en-US" sz="36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光从一种介质斜射入另一种介质时，传播方向发生偏折，这种现象叫做</a:t>
            </a:r>
            <a:r>
              <a:rPr lang="zh-CN" altLang="en-US" sz="3600" b="1" dirty="0">
                <a:solidFill>
                  <a:srgbClr val="66FF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光的折射</a:t>
            </a:r>
            <a:r>
              <a:rPr lang="zh-CN" altLang="en-US" sz="3600" b="1" dirty="0">
                <a:latin typeface="宋体" panose="0201060003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dirty="0">
                <a:latin typeface="Times New Roman" panose="02020603050405020304" pitchFamily="18" charset="0"/>
              </a:rPr>
              <a:t>（</a:t>
            </a:r>
            <a:r>
              <a:rPr lang="zh-CN" altLang="en-US" dirty="0">
                <a:solidFill>
                  <a:srgbClr val="66FF33"/>
                </a:solidFill>
                <a:latin typeface="Times New Roman" panose="02020603050405020304" pitchFamily="18" charset="0"/>
              </a:rPr>
              <a:t>注：介质透明，且发生折射现象同时也伴随着反射现象</a:t>
            </a:r>
            <a:r>
              <a:rPr lang="zh-CN" altLang="en-US" dirty="0">
                <a:latin typeface="Times New Roman" panose="02020603050405020304" pitchFamily="18" charset="0"/>
              </a:rPr>
              <a:t>）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30052" name="Object 4"/>
          <p:cNvGraphicFramePr/>
          <p:nvPr/>
        </p:nvGraphicFramePr>
        <p:xfrm>
          <a:off x="755650" y="3213100"/>
          <a:ext cx="7777163" cy="338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096000" imgH="3810000" progId="MSPhotoEd.3">
                  <p:embed/>
                </p:oleObj>
              </mc:Choice>
              <mc:Fallback>
                <p:oleObj name="" r:id="rId1" imgW="6096000" imgH="381000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5650" y="3213100"/>
                        <a:ext cx="7777163" cy="3384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/>
      <p:bldP spid="1300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b"/>
          <a:p>
            <a:pPr algn="l" eaLnBrk="1" hangingPunct="1"/>
            <a:r>
              <a:rPr lang="zh-CN" altLang="en-US" dirty="0">
                <a:hlinkClick r:id="rId1" action="ppaction://hlinkfile"/>
              </a:rPr>
              <a:t>光的折射实验</a:t>
            </a:r>
            <a:endParaRPr lang="zh-CN" altLang="en-US" dirty="0"/>
          </a:p>
        </p:txBody>
      </p:sp>
      <p:pic>
        <p:nvPicPr>
          <p:cNvPr id="138244" name="光的折射实验.mpg">
            <a:hlinkClick r:id="" action="ppaction://media"/>
          </p:cNvPr>
          <p:cNvPicPr>
            <a:picLocks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1403350" y="1916113"/>
            <a:ext cx="6551613" cy="4587875"/>
          </a:xfrm>
          <a:ln/>
        </p:spPr>
      </p:pic>
      <p:pic>
        <p:nvPicPr>
          <p:cNvPr id="138246" name="Picture 6"/>
          <p:cNvPicPr>
            <a:picLocks noChangeAspect="1"/>
          </p:cNvPicPr>
          <p:nvPr/>
        </p:nvPicPr>
        <p:blipFill>
          <a:blip r:embed="rId5"/>
          <a:srcRect l="6375" t="18425" r="18425" b="885"/>
          <a:stretch>
            <a:fillRect/>
          </a:stretch>
        </p:blipFill>
        <p:spPr>
          <a:xfrm>
            <a:off x="1619250" y="2276475"/>
            <a:ext cx="4284663" cy="364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8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8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24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824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4648200" y="2819400"/>
            <a:ext cx="990600" cy="2209800"/>
            <a:chOff x="2736" y="1920"/>
            <a:chExt cx="528" cy="1248"/>
          </a:xfrm>
        </p:grpSpPr>
        <p:sp>
          <p:nvSpPr>
            <p:cNvPr id="10280" name="Line 4"/>
            <p:cNvSpPr/>
            <p:nvPr/>
          </p:nvSpPr>
          <p:spPr>
            <a:xfrm>
              <a:off x="2736" y="1920"/>
              <a:ext cx="528" cy="1248"/>
            </a:xfrm>
            <a:prstGeom prst="line">
              <a:avLst/>
            </a:prstGeom>
            <a:ln w="381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281" name="AutoShape 5"/>
            <p:cNvSpPr/>
            <p:nvPr/>
          </p:nvSpPr>
          <p:spPr>
            <a:xfrm rot="9209269">
              <a:off x="2836" y="2274"/>
              <a:ext cx="188" cy="222"/>
            </a:xfrm>
            <a:prstGeom prst="triangle">
              <a:avLst>
                <a:gd name="adj" fmla="val 50000"/>
              </a:avLst>
            </a:prstGeom>
            <a:solidFill>
              <a:srgbClr val="FF0066"/>
            </a:solidFill>
            <a:ln w="12700" cap="sq" cmpd="sng">
              <a:solidFill>
                <a:srgbClr val="FF0066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4648200" y="2819400"/>
            <a:ext cx="990600" cy="2209800"/>
            <a:chOff x="2736" y="1920"/>
            <a:chExt cx="528" cy="1248"/>
          </a:xfrm>
        </p:grpSpPr>
        <p:sp>
          <p:nvSpPr>
            <p:cNvPr id="10278" name="Line 7"/>
            <p:cNvSpPr/>
            <p:nvPr/>
          </p:nvSpPr>
          <p:spPr>
            <a:xfrm>
              <a:off x="2736" y="1920"/>
              <a:ext cx="528" cy="1248"/>
            </a:xfrm>
            <a:prstGeom prst="line">
              <a:avLst/>
            </a:prstGeom>
            <a:ln w="381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279" name="AutoShape 8"/>
            <p:cNvSpPr/>
            <p:nvPr/>
          </p:nvSpPr>
          <p:spPr>
            <a:xfrm rot="9209269">
              <a:off x="2836" y="2274"/>
              <a:ext cx="188" cy="222"/>
            </a:xfrm>
            <a:prstGeom prst="triangle">
              <a:avLst>
                <a:gd name="adj" fmla="val 50000"/>
              </a:avLst>
            </a:prstGeom>
            <a:solidFill>
              <a:srgbClr val="FF0066"/>
            </a:solidFill>
            <a:ln w="12700" cap="sq" cmpd="sng">
              <a:solidFill>
                <a:srgbClr val="FF0066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4648200" y="2819400"/>
            <a:ext cx="990600" cy="2209800"/>
            <a:chOff x="2736" y="1920"/>
            <a:chExt cx="528" cy="1248"/>
          </a:xfrm>
        </p:grpSpPr>
        <p:sp>
          <p:nvSpPr>
            <p:cNvPr id="10276" name="Line 10"/>
            <p:cNvSpPr/>
            <p:nvPr/>
          </p:nvSpPr>
          <p:spPr>
            <a:xfrm>
              <a:off x="2736" y="1920"/>
              <a:ext cx="528" cy="1248"/>
            </a:xfrm>
            <a:prstGeom prst="line">
              <a:avLst/>
            </a:prstGeom>
            <a:ln w="381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277" name="AutoShape 11"/>
            <p:cNvSpPr/>
            <p:nvPr/>
          </p:nvSpPr>
          <p:spPr>
            <a:xfrm rot="9209269">
              <a:off x="2836" y="2274"/>
              <a:ext cx="188" cy="222"/>
            </a:xfrm>
            <a:prstGeom prst="triangle">
              <a:avLst>
                <a:gd name="adj" fmla="val 50000"/>
              </a:avLst>
            </a:prstGeom>
            <a:solidFill>
              <a:srgbClr val="FF0066"/>
            </a:solidFill>
            <a:ln w="12700" cap="sq" cmpd="sng">
              <a:solidFill>
                <a:srgbClr val="FF0066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31084" name="Text Box 12"/>
          <p:cNvSpPr txBox="1"/>
          <p:nvPr/>
        </p:nvSpPr>
        <p:spPr>
          <a:xfrm>
            <a:off x="2395538" y="723900"/>
            <a:ext cx="304800" cy="15525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入射光线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0247" name="Freeform 13"/>
          <p:cNvSpPr/>
          <p:nvPr/>
        </p:nvSpPr>
        <p:spPr>
          <a:xfrm>
            <a:off x="1066800" y="3048000"/>
            <a:ext cx="6858000" cy="3581400"/>
          </a:xfrm>
          <a:custGeom>
            <a:avLst/>
            <a:gdLst>
              <a:gd name="txL" fmla="*/ 0 w 2544"/>
              <a:gd name="txT" fmla="*/ 0 h 1632"/>
              <a:gd name="txR" fmla="*/ 2544 w 2544"/>
              <a:gd name="txB" fmla="*/ 1632 h 1632"/>
            </a:gdLst>
            <a:ahLst/>
            <a:cxnLst>
              <a:cxn ang="0">
                <a:pos x="0" y="0"/>
              </a:cxn>
              <a:cxn ang="0">
                <a:pos x="2544" y="0"/>
              </a:cxn>
              <a:cxn ang="0">
                <a:pos x="2544" y="1632"/>
              </a:cxn>
              <a:cxn ang="0">
                <a:pos x="0" y="1632"/>
              </a:cxn>
              <a:cxn ang="0">
                <a:pos x="0" y="0"/>
              </a:cxn>
            </a:cxnLst>
            <a:rect l="txL" t="txT" r="txR" b="txB"/>
            <a:pathLst>
              <a:path w="2544" h="1632">
                <a:moveTo>
                  <a:pt x="0" y="0"/>
                </a:moveTo>
                <a:lnTo>
                  <a:pt x="2544" y="0"/>
                </a:lnTo>
                <a:lnTo>
                  <a:pt x="2544" y="1632"/>
                </a:lnTo>
                <a:lnTo>
                  <a:pt x="0" y="1632"/>
                </a:lnTo>
                <a:lnTo>
                  <a:pt x="0" y="0"/>
                </a:lnTo>
                <a:close/>
              </a:path>
            </a:pathLst>
          </a:custGeom>
          <a:solidFill>
            <a:srgbClr val="66CCFF">
              <a:alpha val="50195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PerspectiveTopRight">
              <a:rot lat="0" lon="0" rev="0"/>
            </a:camera>
            <a:lightRig rig="legacyNormal4" dir="b"/>
          </a:scene3d>
          <a:sp3d extrusionH="3630600" prstMaterial="legacyMatte">
            <a:bevelT w="13500" h="13500" prst="angle"/>
            <a:bevelB w="13500" h="13500" prst="angle"/>
            <a:extrusionClr>
              <a:srgbClr val="CCECFF"/>
            </a:extrusionClr>
          </a:sp3d>
        </p:spPr>
        <p:txBody>
          <a:bodyPr/>
          <a:p>
            <a:endParaRPr lang="zh-CN" altLang="en-US"/>
          </a:p>
        </p:txBody>
      </p:sp>
      <p:sp>
        <p:nvSpPr>
          <p:cNvPr id="131086" name="Rectangle 14"/>
          <p:cNvSpPr>
            <a:spLocks noChangeArrowheads="1"/>
          </p:cNvSpPr>
          <p:nvPr/>
        </p:nvSpPr>
        <p:spPr bwMode="auto">
          <a:xfrm>
            <a:off x="34925" y="-100012"/>
            <a:ext cx="4968875" cy="792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5F5F5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二、入射角与折射角</a:t>
            </a:r>
            <a:endParaRPr kumimoji="1" lang="zh-CN" altLang="en-US" sz="36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1087" name="Text Box 15"/>
          <p:cNvSpPr txBox="1"/>
          <p:nvPr/>
        </p:nvSpPr>
        <p:spPr>
          <a:xfrm>
            <a:off x="5622925" y="3789363"/>
            <a:ext cx="549275" cy="1905000"/>
          </a:xfrm>
          <a:prstGeom prst="rect">
            <a:avLst/>
          </a:prstGeom>
          <a:noFill/>
          <a:ln w="12700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折射光线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88" name="Text Box 16"/>
          <p:cNvSpPr txBox="1"/>
          <p:nvPr/>
        </p:nvSpPr>
        <p:spPr>
          <a:xfrm rot="-1302123">
            <a:off x="3821113" y="519113"/>
            <a:ext cx="671512" cy="2333625"/>
          </a:xfrm>
          <a:prstGeom prst="rect">
            <a:avLst/>
          </a:prstGeom>
          <a:noFill/>
          <a:ln w="12700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入射角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31089" name="Rectangle 17"/>
          <p:cNvSpPr/>
          <p:nvPr/>
        </p:nvSpPr>
        <p:spPr>
          <a:xfrm rot="-925838">
            <a:off x="4778375" y="4146550"/>
            <a:ext cx="719138" cy="1187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折射角</a:t>
            </a:r>
            <a:endParaRPr lang="zh-CN" altLang="en-US" sz="1800" b="1" dirty="0">
              <a:latin typeface="Times New Roman" panose="02020603050405020304" pitchFamily="18" charset="0"/>
            </a:endParaRPr>
          </a:p>
        </p:txBody>
      </p:sp>
      <p:sp>
        <p:nvSpPr>
          <p:cNvPr id="131090" name="Text Box 18"/>
          <p:cNvSpPr txBox="1">
            <a:spLocks noChangeArrowheads="1"/>
          </p:cNvSpPr>
          <p:nvPr/>
        </p:nvSpPr>
        <p:spPr bwMode="auto">
          <a:xfrm>
            <a:off x="4140200" y="908050"/>
            <a:ext cx="137160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法 线</a:t>
            </a:r>
            <a:endParaRPr kumimoji="1" lang="zh-CN" altLang="en-US" sz="36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仿宋_GB2312" pitchFamily="49" charset="-122"/>
              <a:cs typeface="+mn-cs"/>
            </a:endParaRPr>
          </a:p>
        </p:txBody>
      </p:sp>
      <p:sp>
        <p:nvSpPr>
          <p:cNvPr id="131091" name="Text Box 19"/>
          <p:cNvSpPr txBox="1"/>
          <p:nvPr/>
        </p:nvSpPr>
        <p:spPr>
          <a:xfrm rot="-2360985">
            <a:off x="4495800" y="1644650"/>
            <a:ext cx="22098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入射点</a:t>
            </a:r>
            <a:endParaRPr lang="zh-CN" altLang="en-US" sz="36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" name="Group 20"/>
          <p:cNvGrpSpPr/>
          <p:nvPr/>
        </p:nvGrpSpPr>
        <p:grpSpPr>
          <a:xfrm>
            <a:off x="2819400" y="990600"/>
            <a:ext cx="1828800" cy="1828800"/>
            <a:chOff x="1584" y="768"/>
            <a:chExt cx="1152" cy="1152"/>
          </a:xfrm>
        </p:grpSpPr>
        <p:sp>
          <p:nvSpPr>
            <p:cNvPr id="10274" name="Line 21"/>
            <p:cNvSpPr/>
            <p:nvPr/>
          </p:nvSpPr>
          <p:spPr>
            <a:xfrm flipH="1" flipV="1">
              <a:off x="1584" y="768"/>
              <a:ext cx="1152" cy="1152"/>
            </a:xfrm>
            <a:prstGeom prst="line">
              <a:avLst/>
            </a:prstGeom>
            <a:ln w="381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275" name="AutoShape 22"/>
            <p:cNvSpPr/>
            <p:nvPr/>
          </p:nvSpPr>
          <p:spPr>
            <a:xfrm rot="8200322">
              <a:off x="1971" y="1152"/>
              <a:ext cx="237" cy="266"/>
            </a:xfrm>
            <a:prstGeom prst="triangle">
              <a:avLst>
                <a:gd name="adj" fmla="val 50000"/>
              </a:avLst>
            </a:prstGeom>
            <a:solidFill>
              <a:srgbClr val="FF0066"/>
            </a:solidFill>
            <a:ln w="38100" cap="sq" cmpd="sng">
              <a:solidFill>
                <a:srgbClr val="FF0066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31095" name="Arc 23"/>
          <p:cNvSpPr/>
          <p:nvPr/>
        </p:nvSpPr>
        <p:spPr>
          <a:xfrm rot="-5631702">
            <a:off x="3863975" y="1882775"/>
            <a:ext cx="914400" cy="654050"/>
          </a:xfrm>
          <a:custGeom>
            <a:avLst/>
            <a:gdLst>
              <a:gd name="txL" fmla="*/ 0 w 21600"/>
              <a:gd name="txT" fmla="*/ 0 h 15454"/>
              <a:gd name="txR" fmla="*/ 21600 w 21600"/>
              <a:gd name="txB" fmla="*/ 15454 h 15454"/>
            </a:gdLst>
            <a:ahLst/>
            <a:cxnLst>
              <a:cxn ang="0">
                <a:pos x="638852" y="0"/>
              </a:cxn>
              <a:cxn ang="0">
                <a:pos x="914400" y="654050"/>
              </a:cxn>
              <a:cxn ang="0">
                <a:pos x="0" y="654050"/>
              </a:cxn>
            </a:cxnLst>
            <a:rect l="txL" t="txT" r="txR" b="txB"/>
            <a:pathLst>
              <a:path w="21600" h="15454" fill="none">
                <a:moveTo>
                  <a:pt x="15090" y="0"/>
                </a:moveTo>
                <a:cubicBezTo>
                  <a:pt x="19253" y="4064"/>
                  <a:pt x="21600" y="9636"/>
                  <a:pt x="21600" y="15454"/>
                </a:cubicBezTo>
              </a:path>
              <a:path w="21600" h="15454" stroke="0">
                <a:moveTo>
                  <a:pt x="15090" y="0"/>
                </a:moveTo>
                <a:cubicBezTo>
                  <a:pt x="19253" y="4064"/>
                  <a:pt x="21600" y="9636"/>
                  <a:pt x="21600" y="15454"/>
                </a:cubicBezTo>
                <a:lnTo>
                  <a:pt x="0" y="15454"/>
                </a:lnTo>
                <a:close/>
              </a:path>
            </a:pathLst>
          </a:custGeom>
          <a:noFill/>
          <a:ln w="57150" cap="sq" cmpd="sng">
            <a:solidFill>
              <a:schemeClr val="tx1">
                <a:alpha val="10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131096" name="Arc 24"/>
          <p:cNvSpPr/>
          <p:nvPr/>
        </p:nvSpPr>
        <p:spPr>
          <a:xfrm rot="-5631702">
            <a:off x="3863975" y="1882775"/>
            <a:ext cx="914400" cy="654050"/>
          </a:xfrm>
          <a:custGeom>
            <a:avLst/>
            <a:gdLst>
              <a:gd name="txL" fmla="*/ 0 w 21600"/>
              <a:gd name="txT" fmla="*/ 0 h 15454"/>
              <a:gd name="txR" fmla="*/ 21600 w 21600"/>
              <a:gd name="txB" fmla="*/ 15454 h 15454"/>
            </a:gdLst>
            <a:ahLst/>
            <a:cxnLst>
              <a:cxn ang="0">
                <a:pos x="638852" y="0"/>
              </a:cxn>
              <a:cxn ang="0">
                <a:pos x="914400" y="654050"/>
              </a:cxn>
              <a:cxn ang="0">
                <a:pos x="0" y="654050"/>
              </a:cxn>
            </a:cxnLst>
            <a:rect l="txL" t="txT" r="txR" b="txB"/>
            <a:pathLst>
              <a:path w="21600" h="15454" fill="none">
                <a:moveTo>
                  <a:pt x="15090" y="0"/>
                </a:moveTo>
                <a:cubicBezTo>
                  <a:pt x="19253" y="4064"/>
                  <a:pt x="21600" y="9636"/>
                  <a:pt x="21600" y="15454"/>
                </a:cubicBezTo>
              </a:path>
              <a:path w="21600" h="15454" stroke="0">
                <a:moveTo>
                  <a:pt x="15090" y="0"/>
                </a:moveTo>
                <a:cubicBezTo>
                  <a:pt x="19253" y="4064"/>
                  <a:pt x="21600" y="9636"/>
                  <a:pt x="21600" y="15454"/>
                </a:cubicBezTo>
                <a:lnTo>
                  <a:pt x="0" y="15454"/>
                </a:lnTo>
                <a:close/>
              </a:path>
            </a:pathLst>
          </a:custGeom>
          <a:noFill/>
          <a:ln w="57150" cap="sq" cmpd="sng">
            <a:solidFill>
              <a:schemeClr val="tx1">
                <a:alpha val="10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grpSp>
        <p:nvGrpSpPr>
          <p:cNvPr id="6" name="Group 25"/>
          <p:cNvGrpSpPr/>
          <p:nvPr/>
        </p:nvGrpSpPr>
        <p:grpSpPr>
          <a:xfrm>
            <a:off x="2819400" y="990600"/>
            <a:ext cx="1828800" cy="1828800"/>
            <a:chOff x="1584" y="768"/>
            <a:chExt cx="1152" cy="1152"/>
          </a:xfrm>
        </p:grpSpPr>
        <p:sp>
          <p:nvSpPr>
            <p:cNvPr id="10272" name="Line 26"/>
            <p:cNvSpPr/>
            <p:nvPr/>
          </p:nvSpPr>
          <p:spPr>
            <a:xfrm flipH="1" flipV="1">
              <a:off x="1584" y="768"/>
              <a:ext cx="1152" cy="1152"/>
            </a:xfrm>
            <a:prstGeom prst="line">
              <a:avLst/>
            </a:prstGeom>
            <a:ln w="381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273" name="AutoShape 27"/>
            <p:cNvSpPr/>
            <p:nvPr/>
          </p:nvSpPr>
          <p:spPr>
            <a:xfrm rot="8200322">
              <a:off x="1971" y="1152"/>
              <a:ext cx="237" cy="266"/>
            </a:xfrm>
            <a:prstGeom prst="triangle">
              <a:avLst>
                <a:gd name="adj" fmla="val 50000"/>
              </a:avLst>
            </a:prstGeom>
            <a:solidFill>
              <a:srgbClr val="FF0066"/>
            </a:solidFill>
            <a:ln w="38100" cap="sq" cmpd="sng">
              <a:solidFill>
                <a:srgbClr val="FF0066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28"/>
          <p:cNvGrpSpPr/>
          <p:nvPr/>
        </p:nvGrpSpPr>
        <p:grpSpPr>
          <a:xfrm>
            <a:off x="2819400" y="990600"/>
            <a:ext cx="1828800" cy="1828800"/>
            <a:chOff x="1584" y="768"/>
            <a:chExt cx="1152" cy="1152"/>
          </a:xfrm>
        </p:grpSpPr>
        <p:sp>
          <p:nvSpPr>
            <p:cNvPr id="10270" name="Line 29"/>
            <p:cNvSpPr/>
            <p:nvPr/>
          </p:nvSpPr>
          <p:spPr>
            <a:xfrm flipH="1" flipV="1">
              <a:off x="1584" y="768"/>
              <a:ext cx="1152" cy="1152"/>
            </a:xfrm>
            <a:prstGeom prst="line">
              <a:avLst/>
            </a:prstGeom>
            <a:ln w="381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271" name="AutoShape 30"/>
            <p:cNvSpPr/>
            <p:nvPr/>
          </p:nvSpPr>
          <p:spPr>
            <a:xfrm rot="8200322">
              <a:off x="1971" y="1152"/>
              <a:ext cx="237" cy="266"/>
            </a:xfrm>
            <a:prstGeom prst="triangle">
              <a:avLst>
                <a:gd name="adj" fmla="val 50000"/>
              </a:avLst>
            </a:prstGeom>
            <a:solidFill>
              <a:srgbClr val="FF0066"/>
            </a:solidFill>
            <a:ln w="38100" cap="sq" cmpd="sng">
              <a:solidFill>
                <a:srgbClr val="FF0066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31103" name="Text Box 31"/>
          <p:cNvSpPr txBox="1"/>
          <p:nvPr/>
        </p:nvSpPr>
        <p:spPr>
          <a:xfrm>
            <a:off x="4114800" y="2819400"/>
            <a:ext cx="1219200" cy="82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rgbClr val="FF0066"/>
                </a:solidFill>
                <a:latin typeface="Times New Roman" panose="02020603050405020304" pitchFamily="18" charset="0"/>
                <a:ea typeface="仿宋_GB2312" pitchFamily="49" charset="-122"/>
              </a:rPr>
              <a:t>0</a:t>
            </a:r>
            <a:endParaRPr lang="en-US" altLang="zh-CN" sz="4800" dirty="0">
              <a:solidFill>
                <a:srgbClr val="FF0066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31104" name="Text Box 32"/>
          <p:cNvSpPr txBox="1">
            <a:spLocks noChangeArrowheads="1"/>
          </p:cNvSpPr>
          <p:nvPr/>
        </p:nvSpPr>
        <p:spPr bwMode="auto">
          <a:xfrm>
            <a:off x="6443663" y="2492375"/>
            <a:ext cx="18288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i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界  面</a:t>
            </a:r>
            <a:endParaRPr kumimoji="1" lang="zh-CN" altLang="en-US" sz="3200" b="1" i="1" kern="1200" cap="none" spc="0" normalizeH="0" baseline="0" noProof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仿宋_GB2312" pitchFamily="49" charset="-122"/>
              <a:cs typeface="+mn-cs"/>
            </a:endParaRPr>
          </a:p>
        </p:txBody>
      </p:sp>
      <p:sp>
        <p:nvSpPr>
          <p:cNvPr id="131105" name="Text Box 33"/>
          <p:cNvSpPr txBox="1"/>
          <p:nvPr/>
        </p:nvSpPr>
        <p:spPr>
          <a:xfrm>
            <a:off x="6516688" y="3141663"/>
            <a:ext cx="12192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玻璃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106" name="Text Box 34"/>
          <p:cNvSpPr txBox="1"/>
          <p:nvPr/>
        </p:nvSpPr>
        <p:spPr>
          <a:xfrm>
            <a:off x="6516688" y="1916113"/>
            <a:ext cx="14478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空气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grpSp>
        <p:nvGrpSpPr>
          <p:cNvPr id="8" name="Group 35"/>
          <p:cNvGrpSpPr/>
          <p:nvPr/>
        </p:nvGrpSpPr>
        <p:grpSpPr>
          <a:xfrm flipH="1">
            <a:off x="4643438" y="188913"/>
            <a:ext cx="73025" cy="4968875"/>
            <a:chOff x="2928" y="96"/>
            <a:chExt cx="0" cy="3072"/>
          </a:xfrm>
        </p:grpSpPr>
        <p:sp>
          <p:nvSpPr>
            <p:cNvPr id="10268" name="Line 36"/>
            <p:cNvSpPr/>
            <p:nvPr/>
          </p:nvSpPr>
          <p:spPr>
            <a:xfrm>
              <a:off x="2928" y="1776"/>
              <a:ext cx="0" cy="13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0269" name="Line 37"/>
            <p:cNvSpPr/>
            <p:nvPr/>
          </p:nvSpPr>
          <p:spPr>
            <a:xfrm>
              <a:off x="2928" y="96"/>
              <a:ext cx="0" cy="16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headEnd type="none" w="sm" len="sm"/>
              <a:tailEnd type="none" w="sm" len="sm"/>
            </a:ln>
          </p:spPr>
        </p:sp>
      </p:grpSp>
      <p:sp>
        <p:nvSpPr>
          <p:cNvPr id="131110" name="Oval 38"/>
          <p:cNvSpPr/>
          <p:nvPr/>
        </p:nvSpPr>
        <p:spPr>
          <a:xfrm>
            <a:off x="4572000" y="2743200"/>
            <a:ext cx="179388" cy="169863"/>
          </a:xfrm>
          <a:prstGeom prst="ellipse">
            <a:avLst/>
          </a:prstGeom>
          <a:solidFill>
            <a:srgbClr val="FF0066"/>
          </a:solidFill>
          <a:ln w="12700">
            <a:noFill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31111" name="Arc 39"/>
          <p:cNvSpPr/>
          <p:nvPr/>
        </p:nvSpPr>
        <p:spPr>
          <a:xfrm rot="6238657">
            <a:off x="4454525" y="3471863"/>
            <a:ext cx="963613" cy="754062"/>
          </a:xfrm>
          <a:custGeom>
            <a:avLst/>
            <a:gdLst>
              <a:gd name="txL" fmla="*/ 0 w 21029"/>
              <a:gd name="txT" fmla="*/ 0 h 14701"/>
              <a:gd name="txR" fmla="*/ 21029 w 21029"/>
              <a:gd name="txB" fmla="*/ 14701 h 14701"/>
            </a:gdLst>
            <a:ahLst/>
            <a:cxnLst>
              <a:cxn ang="0">
                <a:pos x="725195" y="0"/>
              </a:cxn>
              <a:cxn ang="0">
                <a:pos x="963612" y="501033"/>
              </a:cxn>
              <a:cxn ang="0">
                <a:pos x="0" y="754063"/>
              </a:cxn>
            </a:cxnLst>
            <a:rect l="txL" t="txT" r="txR" b="txB"/>
            <a:pathLst>
              <a:path w="21029" h="14701" fill="none">
                <a:moveTo>
                  <a:pt x="15825" y="0"/>
                </a:moveTo>
                <a:cubicBezTo>
                  <a:pt x="18378" y="2749"/>
                  <a:pt x="20172" y="6115"/>
                  <a:pt x="21029" y="9767"/>
                </a:cubicBezTo>
              </a:path>
              <a:path w="21029" h="14701" stroke="0">
                <a:moveTo>
                  <a:pt x="15825" y="0"/>
                </a:moveTo>
                <a:cubicBezTo>
                  <a:pt x="18378" y="2749"/>
                  <a:pt x="20172" y="6115"/>
                  <a:pt x="21029" y="9767"/>
                </a:cubicBezTo>
                <a:lnTo>
                  <a:pt x="0" y="14701"/>
                </a:lnTo>
                <a:close/>
              </a:path>
            </a:pathLst>
          </a:custGeom>
          <a:noFill/>
          <a:ln w="57150" cap="sq" cmpd="sng">
            <a:solidFill>
              <a:schemeClr val="tx1">
                <a:alpha val="10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131112" name="Arc 40"/>
          <p:cNvSpPr/>
          <p:nvPr/>
        </p:nvSpPr>
        <p:spPr>
          <a:xfrm rot="6238657">
            <a:off x="4475163" y="3484563"/>
            <a:ext cx="963612" cy="754062"/>
          </a:xfrm>
          <a:custGeom>
            <a:avLst/>
            <a:gdLst>
              <a:gd name="txL" fmla="*/ 0 w 21029"/>
              <a:gd name="txT" fmla="*/ 0 h 14701"/>
              <a:gd name="txR" fmla="*/ 21029 w 21029"/>
              <a:gd name="txB" fmla="*/ 14701 h 14701"/>
            </a:gdLst>
            <a:ahLst/>
            <a:cxnLst>
              <a:cxn ang="0">
                <a:pos x="725195" y="0"/>
              </a:cxn>
              <a:cxn ang="0">
                <a:pos x="963612" y="501032"/>
              </a:cxn>
              <a:cxn ang="0">
                <a:pos x="0" y="754062"/>
              </a:cxn>
            </a:cxnLst>
            <a:rect l="txL" t="txT" r="txR" b="txB"/>
            <a:pathLst>
              <a:path w="21029" h="14701" fill="none">
                <a:moveTo>
                  <a:pt x="15825" y="0"/>
                </a:moveTo>
                <a:cubicBezTo>
                  <a:pt x="18378" y="2749"/>
                  <a:pt x="20172" y="6115"/>
                  <a:pt x="21029" y="9767"/>
                </a:cubicBezTo>
              </a:path>
              <a:path w="21029" h="14701" stroke="0">
                <a:moveTo>
                  <a:pt x="15825" y="0"/>
                </a:moveTo>
                <a:cubicBezTo>
                  <a:pt x="18378" y="2749"/>
                  <a:pt x="20172" y="6115"/>
                  <a:pt x="21029" y="9767"/>
                </a:cubicBezTo>
                <a:lnTo>
                  <a:pt x="0" y="14701"/>
                </a:lnTo>
                <a:close/>
              </a:path>
            </a:pathLst>
          </a:custGeom>
          <a:noFill/>
          <a:ln w="57150" cap="sq" cmpd="sng">
            <a:solidFill>
              <a:schemeClr val="tx1">
                <a:alpha val="10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131113" name="Rectangle 41"/>
          <p:cNvSpPr/>
          <p:nvPr/>
        </p:nvSpPr>
        <p:spPr>
          <a:xfrm>
            <a:off x="431800" y="5300663"/>
            <a:ext cx="7380288" cy="126047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入射光线与法线的夹角叫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入射角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折射光线与法线的夹角叫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折射角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3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1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1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1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1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1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7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310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0"/>
                                            </p:cond>
                                          </p:stCondLst>
                                        </p:cTn>
                                        <p:tgtEl>
                                          <p:spTgt spid="13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3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7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31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8"/>
                                            </p:cond>
                                          </p:stCondLst>
                                        </p:cTn>
                                        <p:tgtEl>
                                          <p:spTgt spid="13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3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13111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3111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4" grpId="0"/>
      <p:bldP spid="131086" grpId="0" animBg="1"/>
      <p:bldP spid="131087" grpId="0"/>
      <p:bldP spid="131088" grpId="0"/>
      <p:bldP spid="131089" grpId="0"/>
      <p:bldP spid="131090" grpId="0"/>
      <p:bldP spid="131091" grpId="0"/>
      <p:bldP spid="131103" grpId="0"/>
      <p:bldP spid="131104" grpId="0"/>
      <p:bldP spid="131105" grpId="0"/>
      <p:bldP spid="131106" grpId="0"/>
      <p:bldP spid="1311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533400" y="76200"/>
            <a:ext cx="6096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三、光的折射定律</a:t>
            </a:r>
            <a:endParaRPr lang="zh-CN" altLang="en-US" sz="44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2099" name="Text Box 3"/>
          <p:cNvSpPr txBox="1"/>
          <p:nvPr/>
        </p:nvSpPr>
        <p:spPr>
          <a:xfrm>
            <a:off x="322263" y="928688"/>
            <a:ext cx="849788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66FF33"/>
                </a:solidFill>
                <a:latin typeface="Times New Roman" panose="02020603050405020304" pitchFamily="18" charset="0"/>
              </a:rPr>
              <a:t>① 折射光线、入射光线、法线在同一平面内；</a:t>
            </a:r>
            <a:endParaRPr lang="zh-CN" altLang="en-US" sz="3600" b="1" dirty="0">
              <a:solidFill>
                <a:srgbClr val="66FF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2100" name="Text Box 4"/>
          <p:cNvSpPr txBox="1"/>
          <p:nvPr/>
        </p:nvSpPr>
        <p:spPr>
          <a:xfrm>
            <a:off x="258763" y="2141538"/>
            <a:ext cx="83518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66FF33"/>
                </a:solidFill>
                <a:latin typeface="Times New Roman" panose="02020603050405020304" pitchFamily="18" charset="0"/>
              </a:rPr>
              <a:t>② 折射光线和入射光线分居法线两侧</a:t>
            </a:r>
            <a:endParaRPr lang="zh-CN" altLang="en-US" sz="3600" b="1" dirty="0">
              <a:solidFill>
                <a:srgbClr val="66FF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2101" name="Text Box 5"/>
          <p:cNvSpPr txBox="1"/>
          <p:nvPr/>
        </p:nvSpPr>
        <p:spPr>
          <a:xfrm>
            <a:off x="576263" y="3473450"/>
            <a:ext cx="4211637" cy="18891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入射角、折射角有什么定量关系呢？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0" name="Line 6"/>
          <p:cNvSpPr/>
          <p:nvPr/>
        </p:nvSpPr>
        <p:spPr>
          <a:xfrm flipV="1">
            <a:off x="6948488" y="2924175"/>
            <a:ext cx="1584325" cy="1584325"/>
          </a:xfrm>
          <a:prstGeom prst="line">
            <a:avLst/>
          </a:prstGeom>
          <a:ln w="1905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271" name="Group 7"/>
          <p:cNvGrpSpPr/>
          <p:nvPr/>
        </p:nvGrpSpPr>
        <p:grpSpPr>
          <a:xfrm>
            <a:off x="4968875" y="2955925"/>
            <a:ext cx="4140200" cy="3857625"/>
            <a:chOff x="576" y="480"/>
            <a:chExt cx="2112" cy="2024"/>
          </a:xfrm>
        </p:grpSpPr>
        <p:sp>
          <p:nvSpPr>
            <p:cNvPr id="11272" name="Rectangle 8"/>
            <p:cNvSpPr/>
            <p:nvPr/>
          </p:nvSpPr>
          <p:spPr>
            <a:xfrm>
              <a:off x="576" y="480"/>
              <a:ext cx="2112" cy="2024"/>
            </a:xfrm>
            <a:prstGeom prst="rect">
              <a:avLst/>
            </a:prstGeom>
            <a:solidFill>
              <a:srgbClr val="0000FF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 eaLnBrk="0" hangingPunct="0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1273" name="Rectangle 9" descr="5%"/>
            <p:cNvSpPr/>
            <p:nvPr/>
          </p:nvSpPr>
          <p:spPr>
            <a:xfrm>
              <a:off x="761" y="1552"/>
              <a:ext cx="1783" cy="752"/>
            </a:xfrm>
            <a:prstGeom prst="rect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1274" name="Line 10"/>
            <p:cNvSpPr/>
            <p:nvPr/>
          </p:nvSpPr>
          <p:spPr>
            <a:xfrm>
              <a:off x="720" y="1552"/>
              <a:ext cx="182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75" name="Line 11"/>
            <p:cNvSpPr/>
            <p:nvPr/>
          </p:nvSpPr>
          <p:spPr>
            <a:xfrm flipH="1">
              <a:off x="1584" y="912"/>
              <a:ext cx="7" cy="13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1276" name="Line 12"/>
            <p:cNvSpPr/>
            <p:nvPr/>
          </p:nvSpPr>
          <p:spPr>
            <a:xfrm>
              <a:off x="761" y="952"/>
              <a:ext cx="498" cy="36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1277" name="Line 13"/>
            <p:cNvSpPr/>
            <p:nvPr/>
          </p:nvSpPr>
          <p:spPr>
            <a:xfrm>
              <a:off x="1259" y="1312"/>
              <a:ext cx="332" cy="24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1278" name="Line 14"/>
            <p:cNvSpPr/>
            <p:nvPr/>
          </p:nvSpPr>
          <p:spPr>
            <a:xfrm>
              <a:off x="1591" y="1552"/>
              <a:ext cx="165" cy="32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1279" name="Line 15"/>
            <p:cNvSpPr/>
            <p:nvPr/>
          </p:nvSpPr>
          <p:spPr>
            <a:xfrm>
              <a:off x="1715" y="1792"/>
              <a:ext cx="253" cy="464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lg" len="lg"/>
            </a:ln>
          </p:spPr>
        </p:sp>
        <p:grpSp>
          <p:nvGrpSpPr>
            <p:cNvPr id="11280" name="Group 16"/>
            <p:cNvGrpSpPr/>
            <p:nvPr/>
          </p:nvGrpSpPr>
          <p:grpSpPr>
            <a:xfrm>
              <a:off x="1248" y="1008"/>
              <a:ext cx="384" cy="389"/>
              <a:chOff x="2928" y="2928"/>
              <a:chExt cx="384" cy="389"/>
            </a:xfrm>
          </p:grpSpPr>
          <p:sp>
            <p:nvSpPr>
              <p:cNvPr id="11290" name="Freeform 17"/>
              <p:cNvSpPr/>
              <p:nvPr/>
            </p:nvSpPr>
            <p:spPr>
              <a:xfrm>
                <a:off x="3072" y="3216"/>
                <a:ext cx="192" cy="101"/>
              </a:xfrm>
              <a:custGeom>
                <a:avLst/>
                <a:gdLst>
                  <a:gd name="txL" fmla="*/ 0 w 192"/>
                  <a:gd name="txT" fmla="*/ 0 h 101"/>
                  <a:gd name="txR" fmla="*/ 192 w 192"/>
                  <a:gd name="txB" fmla="*/ 101 h 101"/>
                </a:gdLst>
                <a:ahLst/>
                <a:cxnLst>
                  <a:cxn ang="0">
                    <a:pos x="0" y="101"/>
                  </a:cxn>
                  <a:cxn ang="0">
                    <a:pos x="81" y="16"/>
                  </a:cxn>
                  <a:cxn ang="0">
                    <a:pos x="192" y="5"/>
                  </a:cxn>
                </a:cxnLst>
                <a:rect l="txL" t="txT" r="txR" b="txB"/>
                <a:pathLst>
                  <a:path w="192" h="101">
                    <a:moveTo>
                      <a:pt x="0" y="101"/>
                    </a:moveTo>
                    <a:cubicBezTo>
                      <a:pt x="14" y="87"/>
                      <a:pt x="49" y="32"/>
                      <a:pt x="81" y="16"/>
                    </a:cubicBezTo>
                    <a:cubicBezTo>
                      <a:pt x="113" y="0"/>
                      <a:pt x="169" y="7"/>
                      <a:pt x="192" y="5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91" name="Text Box 18"/>
              <p:cNvSpPr txBox="1"/>
              <p:nvPr/>
            </p:nvSpPr>
            <p:spPr>
              <a:xfrm>
                <a:off x="2928" y="2928"/>
                <a:ext cx="384" cy="2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θ</a:t>
                </a:r>
                <a:r>
                  <a:rPr lang="en-US" altLang="zh-CN" b="1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altLang="zh-CN" b="1" i="1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1281" name="Freeform 19"/>
            <p:cNvSpPr/>
            <p:nvPr/>
          </p:nvSpPr>
          <p:spPr>
            <a:xfrm>
              <a:off x="1584" y="1776"/>
              <a:ext cx="122" cy="74"/>
            </a:xfrm>
            <a:custGeom>
              <a:avLst/>
              <a:gdLst>
                <a:gd name="txL" fmla="*/ 0 w 122"/>
                <a:gd name="txT" fmla="*/ 0 h 74"/>
                <a:gd name="txR" fmla="*/ 122 w 122"/>
                <a:gd name="txB" fmla="*/ 74 h 74"/>
              </a:gdLst>
              <a:ahLst/>
              <a:cxnLst>
                <a:cxn ang="0">
                  <a:pos x="0" y="74"/>
                </a:cxn>
                <a:cxn ang="0">
                  <a:pos x="78" y="56"/>
                </a:cxn>
                <a:cxn ang="0">
                  <a:pos x="122" y="0"/>
                </a:cxn>
              </a:cxnLst>
              <a:rect l="txL" t="txT" r="txR" b="txB"/>
              <a:pathLst>
                <a:path w="122" h="74">
                  <a:moveTo>
                    <a:pt x="0" y="74"/>
                  </a:moveTo>
                  <a:cubicBezTo>
                    <a:pt x="13" y="71"/>
                    <a:pt x="58" y="68"/>
                    <a:pt x="78" y="56"/>
                  </a:cubicBezTo>
                  <a:cubicBezTo>
                    <a:pt x="98" y="44"/>
                    <a:pt x="113" y="12"/>
                    <a:pt x="122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2" name="Text Box 20"/>
            <p:cNvSpPr txBox="1"/>
            <p:nvPr/>
          </p:nvSpPr>
          <p:spPr>
            <a:xfrm>
              <a:off x="1584" y="1824"/>
              <a:ext cx="384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θ</a:t>
              </a:r>
              <a:r>
                <a:rPr lang="en-US" altLang="zh-CN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altLang="zh-CN" b="1" i="1" baseline="-250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1283" name="Text Box 21"/>
            <p:cNvSpPr txBox="1"/>
            <p:nvPr/>
          </p:nvSpPr>
          <p:spPr>
            <a:xfrm>
              <a:off x="2160" y="1296"/>
              <a:ext cx="528" cy="2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Times New Roman" panose="02020603050405020304" pitchFamily="18" charset="0"/>
                  <a:ea typeface="华文楷体" panose="02010600040101010101" pitchFamily="2" charset="-122"/>
                </a:rPr>
                <a:t>空气</a:t>
              </a:r>
              <a:endParaRPr lang="zh-CN" altLang="en-US" sz="2000" dirty="0"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11284" name="Text Box 22"/>
            <p:cNvSpPr txBox="1"/>
            <p:nvPr/>
          </p:nvSpPr>
          <p:spPr>
            <a:xfrm>
              <a:off x="2160" y="1536"/>
              <a:ext cx="528" cy="2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Times New Roman" panose="02020603050405020304" pitchFamily="18" charset="0"/>
                  <a:ea typeface="华文楷体" panose="02010600040101010101" pitchFamily="2" charset="-122"/>
                </a:rPr>
                <a:t>玻璃</a:t>
              </a:r>
              <a:endParaRPr lang="zh-CN" altLang="en-US" sz="2000" dirty="0"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11285" name="Text Box 23"/>
            <p:cNvSpPr txBox="1"/>
            <p:nvPr/>
          </p:nvSpPr>
          <p:spPr>
            <a:xfrm>
              <a:off x="1488" y="624"/>
              <a:ext cx="288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N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1286" name="Text Box 24"/>
            <p:cNvSpPr txBox="1"/>
            <p:nvPr/>
          </p:nvSpPr>
          <p:spPr>
            <a:xfrm>
              <a:off x="1440" y="2256"/>
              <a:ext cx="384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N</a:t>
              </a:r>
              <a:r>
                <a: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'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1287" name="Text Box 25"/>
            <p:cNvSpPr txBox="1"/>
            <p:nvPr/>
          </p:nvSpPr>
          <p:spPr>
            <a:xfrm>
              <a:off x="576" y="768"/>
              <a:ext cx="336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A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1288" name="Text Box 26"/>
            <p:cNvSpPr txBox="1"/>
            <p:nvPr/>
          </p:nvSpPr>
          <p:spPr>
            <a:xfrm>
              <a:off x="1584" y="1296"/>
              <a:ext cx="336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O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1289" name="Text Box 27"/>
            <p:cNvSpPr txBox="1"/>
            <p:nvPr/>
          </p:nvSpPr>
          <p:spPr>
            <a:xfrm>
              <a:off x="1968" y="2112"/>
              <a:ext cx="336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B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/>
      <p:bldP spid="132100" grpId="0"/>
      <p:bldP spid="132101" grpId="0" animBg="1"/>
    </p:bldLst>
  </p:timing>
</p:sld>
</file>

<file path=ppt/theme/theme1.xml><?xml version="1.0" encoding="utf-8"?>
<a:theme xmlns:a="http://schemas.openxmlformats.org/drawingml/2006/main" name="Fireball">
  <a:themeElements>
    <a:clrScheme name="Fireball 1">
      <a:dk1>
        <a:srgbClr val="5F5F5F"/>
      </a:dk1>
      <a:lt1>
        <a:srgbClr val="FFFFCC"/>
      </a:lt1>
      <a:dk2>
        <a:srgbClr val="000000"/>
      </a:dk2>
      <a:lt2>
        <a:srgbClr val="FFCC66"/>
      </a:lt2>
      <a:accent1>
        <a:srgbClr val="FF9933"/>
      </a:accent1>
      <a:accent2>
        <a:srgbClr val="CC0066"/>
      </a:accent2>
      <a:accent3>
        <a:srgbClr val="AAAAAA"/>
      </a:accent3>
      <a:accent4>
        <a:srgbClr val="DADAAE"/>
      </a:accent4>
      <a:accent5>
        <a:srgbClr val="FFCAAD"/>
      </a:accent5>
      <a:accent6>
        <a:srgbClr val="B9005C"/>
      </a:accent6>
      <a:hlink>
        <a:srgbClr val="CC00CC"/>
      </a:hlink>
      <a:folHlink>
        <a:srgbClr val="990099"/>
      </a:folHlink>
    </a:clrScheme>
    <a:fontScheme name="Fireball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Fireball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ball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eball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Designs\Fireball.pot</Template>
  <TotalTime>0</TotalTime>
  <Words>1478</Words>
  <Application>WPS 演示</Application>
  <PresentationFormat>全屏显示(4:3)</PresentationFormat>
  <Paragraphs>280</Paragraphs>
  <Slides>22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Calibri</vt:lpstr>
      <vt:lpstr>华文新魏</vt:lpstr>
      <vt:lpstr>黑体</vt:lpstr>
      <vt:lpstr>Garamond</vt:lpstr>
      <vt:lpstr>华文楷体</vt:lpstr>
      <vt:lpstr>仿宋_GB2312</vt:lpstr>
      <vt:lpstr>华文行楷</vt:lpstr>
      <vt:lpstr>Tahoma</vt:lpstr>
      <vt:lpstr>仿宋</vt:lpstr>
      <vt:lpstr>微软雅黑</vt:lpstr>
      <vt:lpstr>Arial Unicode MS</vt:lpstr>
      <vt:lpstr>Fireball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光的反射</dc:title>
  <dc:creator/>
  <cp:lastModifiedBy>非你莫属</cp:lastModifiedBy>
  <cp:revision>43</cp:revision>
  <dcterms:created xsi:type="dcterms:W3CDTF">2003-02-09T07:59:08Z</dcterms:created>
  <dcterms:modified xsi:type="dcterms:W3CDTF">2018-11-12T08:21:33Z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