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78" r:id="rId3"/>
    <p:sldId id="405" r:id="rId4"/>
    <p:sldId id="293" r:id="rId5"/>
    <p:sldId id="288" r:id="rId6"/>
    <p:sldId id="408" r:id="rId7"/>
    <p:sldId id="407" r:id="rId8"/>
    <p:sldId id="440" r:id="rId9"/>
    <p:sldId id="441" r:id="rId10"/>
    <p:sldId id="442" r:id="rId11"/>
    <p:sldId id="428" r:id="rId12"/>
    <p:sldId id="443" r:id="rId13"/>
    <p:sldId id="444" r:id="rId14"/>
    <p:sldId id="445" r:id="rId15"/>
    <p:sldId id="289" r:id="rId16"/>
    <p:sldId id="311" r:id="rId17"/>
    <p:sldId id="310" r:id="rId18"/>
    <p:sldId id="312" r:id="rId19"/>
    <p:sldId id="431" r:id="rId20"/>
  </p:sldIdLst>
  <p:sldSz cx="9144000" cy="51308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xmlns="" val="1"/>
      </p:ext>
    </p:extLst>
  </p:showPr>
  <p:clrMru>
    <a:srgbClr val="FF0000"/>
    <a:srgbClr val="6666FF"/>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4813" autoAdjust="0"/>
  </p:normalViewPr>
  <p:slideViewPr>
    <p:cSldViewPr snapToGrid="0">
      <p:cViewPr varScale="1">
        <p:scale>
          <a:sx n="128" d="100"/>
          <a:sy n="128" d="100"/>
        </p:scale>
        <p:origin x="-1134" y="-96"/>
      </p:cViewPr>
      <p:guideLst>
        <p:guide orient="horz" pos="1602"/>
        <p:guide pos="286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B3CC9A-C028-4026-98B9-DCDA5385B8AC}" type="doc">
      <dgm:prSet loTypeId="urn:microsoft.com/office/officeart/2005/8/layout/hierarchy1#1" loCatId="hierarchy" qsTypeId="urn:microsoft.com/office/officeart/2005/8/quickstyle/simple1#1" qsCatId="simple" csTypeId="urn:microsoft.com/office/officeart/2005/8/colors/accent1_2#1" csCatId="accent1" phldr="1"/>
      <dgm:spPr/>
      <dgm:t>
        <a:bodyPr/>
        <a:lstStyle/>
        <a:p>
          <a:endParaRPr lang="zh-CN" altLang="en-US"/>
        </a:p>
      </dgm:t>
    </dgm:pt>
    <dgm:pt modelId="{09A558BF-764F-4C78-BCA8-0B7A11AF2DF6}">
      <dgm:prSet phldrT="[文本]"/>
      <dgm:spPr/>
      <dgm:t>
        <a:bodyPr/>
        <a:lstStyle/>
        <a:p>
          <a:r>
            <a:rPr lang="zh-CN" altLang="en-US"/>
            <a:t>噪声危害与控制</a:t>
          </a:r>
        </a:p>
      </dgm:t>
    </dgm:pt>
    <dgm:pt modelId="{281241D3-1685-4EAA-9EB8-24C0476F9500}" type="parTrans" cxnId="{12374669-793B-4C34-AC0A-C330D88B696E}">
      <dgm:prSet/>
      <dgm:spPr/>
      <dgm:t>
        <a:bodyPr/>
        <a:lstStyle/>
        <a:p>
          <a:endParaRPr lang="zh-CN" altLang="en-US"/>
        </a:p>
      </dgm:t>
    </dgm:pt>
    <dgm:pt modelId="{D4FB3198-ACD8-4C0D-A0FB-5DDDFADB53EB}" type="sibTrans" cxnId="{12374669-793B-4C34-AC0A-C330D88B696E}">
      <dgm:prSet/>
      <dgm:spPr/>
      <dgm:t>
        <a:bodyPr/>
        <a:lstStyle/>
        <a:p>
          <a:endParaRPr lang="zh-CN" altLang="en-US"/>
        </a:p>
      </dgm:t>
    </dgm:pt>
    <dgm:pt modelId="{43BF0736-1E09-41B7-A283-5FA1D3E1D6C8}">
      <dgm:prSet phldrT="[文本]"/>
      <dgm:spPr/>
      <dgm:t>
        <a:bodyPr/>
        <a:lstStyle/>
        <a:p>
          <a:r>
            <a:rPr lang="zh-CN" altLang="en-US"/>
            <a:t>噪声概念</a:t>
          </a:r>
        </a:p>
      </dgm:t>
    </dgm:pt>
    <dgm:pt modelId="{0EF6D731-F32B-4F49-9DD7-62F811CA00FC}" type="parTrans" cxnId="{3F237EF7-81E3-4BDA-AB44-BCDA866818E2}">
      <dgm:prSet/>
      <dgm:spPr/>
      <dgm:t>
        <a:bodyPr/>
        <a:lstStyle/>
        <a:p>
          <a:endParaRPr lang="zh-CN" altLang="en-US"/>
        </a:p>
      </dgm:t>
    </dgm:pt>
    <dgm:pt modelId="{88BC7E74-14F0-41E9-81AF-3BED80B206B8}" type="sibTrans" cxnId="{3F237EF7-81E3-4BDA-AB44-BCDA866818E2}">
      <dgm:prSet/>
      <dgm:spPr/>
      <dgm:t>
        <a:bodyPr/>
        <a:lstStyle/>
        <a:p>
          <a:endParaRPr lang="zh-CN" altLang="en-US"/>
        </a:p>
      </dgm:t>
    </dgm:pt>
    <dgm:pt modelId="{CB1413D0-300D-47B7-BC45-05BBF1F60F49}">
      <dgm:prSet phldrT="[文本]"/>
      <dgm:spPr/>
      <dgm:t>
        <a:bodyPr/>
        <a:lstStyle/>
        <a:p>
          <a:r>
            <a:rPr lang="zh-CN" altLang="en-US"/>
            <a:t>噪声的产生</a:t>
          </a:r>
        </a:p>
      </dgm:t>
    </dgm:pt>
    <dgm:pt modelId="{498B7E06-7E85-435E-A26F-D646794F27DE}" type="parTrans" cxnId="{F5489C37-9127-4AC1-9FEC-950245DC037D}">
      <dgm:prSet/>
      <dgm:spPr/>
      <dgm:t>
        <a:bodyPr/>
        <a:lstStyle/>
        <a:p>
          <a:endParaRPr lang="zh-CN" altLang="en-US"/>
        </a:p>
      </dgm:t>
    </dgm:pt>
    <dgm:pt modelId="{5B8721B4-66CD-4264-8C9F-F46F555C2271}" type="sibTrans" cxnId="{F5489C37-9127-4AC1-9FEC-950245DC037D}">
      <dgm:prSet/>
      <dgm:spPr/>
      <dgm:t>
        <a:bodyPr/>
        <a:lstStyle/>
        <a:p>
          <a:endParaRPr lang="zh-CN" altLang="en-US"/>
        </a:p>
      </dgm:t>
    </dgm:pt>
    <dgm:pt modelId="{F35932CC-FA9A-4A67-9C88-DD74803DEF41}">
      <dgm:prSet phldrT="[文本]"/>
      <dgm:spPr/>
      <dgm:t>
        <a:bodyPr/>
        <a:lstStyle/>
        <a:p>
          <a:r>
            <a:rPr lang="zh-CN" altLang="en-US"/>
            <a:t>噪声对社会生活影响</a:t>
          </a:r>
        </a:p>
      </dgm:t>
    </dgm:pt>
    <dgm:pt modelId="{4565C722-3B54-4B79-997F-4EAF88F06F9E}" type="parTrans" cxnId="{DEF64B67-3B97-44C5-B85A-4DB2D661CB10}">
      <dgm:prSet/>
      <dgm:spPr/>
      <dgm:t>
        <a:bodyPr/>
        <a:lstStyle/>
        <a:p>
          <a:endParaRPr lang="zh-CN" altLang="en-US"/>
        </a:p>
      </dgm:t>
    </dgm:pt>
    <dgm:pt modelId="{CC78651C-6A57-42C8-B9E3-0FE65163EA55}" type="sibTrans" cxnId="{DEF64B67-3B97-44C5-B85A-4DB2D661CB10}">
      <dgm:prSet/>
      <dgm:spPr/>
      <dgm:t>
        <a:bodyPr/>
        <a:lstStyle/>
        <a:p>
          <a:endParaRPr lang="zh-CN" altLang="en-US"/>
        </a:p>
      </dgm:t>
    </dgm:pt>
    <dgm:pt modelId="{D2D6FAB7-4925-433C-A9EB-535DD514B3CE}">
      <dgm:prSet phldrT="[文本]"/>
      <dgm:spPr/>
      <dgm:t>
        <a:bodyPr/>
        <a:lstStyle/>
        <a:p>
          <a:r>
            <a:rPr lang="zh-CN" altLang="en-US"/>
            <a:t>噪声控制</a:t>
          </a:r>
        </a:p>
      </dgm:t>
    </dgm:pt>
    <dgm:pt modelId="{92FE1F0D-1653-4721-B0A6-8A92481E1F12}" type="parTrans" cxnId="{1DD921E9-6330-46E0-A80B-922342F5AB58}">
      <dgm:prSet/>
      <dgm:spPr/>
      <dgm:t>
        <a:bodyPr/>
        <a:lstStyle/>
        <a:p>
          <a:endParaRPr lang="zh-CN" altLang="en-US"/>
        </a:p>
      </dgm:t>
    </dgm:pt>
    <dgm:pt modelId="{D957998A-ABE7-44BD-8AF2-8FD9AE3F8EF3}" type="sibTrans" cxnId="{1DD921E9-6330-46E0-A80B-922342F5AB58}">
      <dgm:prSet/>
      <dgm:spPr/>
      <dgm:t>
        <a:bodyPr/>
        <a:lstStyle/>
        <a:p>
          <a:endParaRPr lang="zh-CN" altLang="en-US"/>
        </a:p>
      </dgm:t>
    </dgm:pt>
    <dgm:pt modelId="{A0D9D232-4704-4483-BEB5-43948C969987}">
      <dgm:prSet phldrT="[文本]"/>
      <dgm:spPr/>
      <dgm:t>
        <a:bodyPr/>
        <a:lstStyle/>
        <a:p>
          <a:r>
            <a:rPr lang="zh-CN" altLang="en-US"/>
            <a:t>在声源处</a:t>
          </a:r>
        </a:p>
      </dgm:t>
    </dgm:pt>
    <dgm:pt modelId="{E18320B4-4994-42CD-BA90-70A399174F32}" type="parTrans" cxnId="{CD855238-33A4-442B-AF21-436220B4AD36}">
      <dgm:prSet/>
      <dgm:spPr/>
      <dgm:t>
        <a:bodyPr/>
        <a:lstStyle/>
        <a:p>
          <a:endParaRPr lang="zh-CN" altLang="en-US"/>
        </a:p>
      </dgm:t>
    </dgm:pt>
    <dgm:pt modelId="{E651F90A-F4EF-47F6-B363-B46E54B3AF99}" type="sibTrans" cxnId="{CD855238-33A4-442B-AF21-436220B4AD36}">
      <dgm:prSet/>
      <dgm:spPr/>
      <dgm:t>
        <a:bodyPr/>
        <a:lstStyle/>
        <a:p>
          <a:endParaRPr lang="zh-CN" altLang="en-US"/>
        </a:p>
      </dgm:t>
    </dgm:pt>
    <dgm:pt modelId="{029D8EFE-A057-41E5-A93E-F2795A309525}">
      <dgm:prSet/>
      <dgm:spPr/>
      <dgm:t>
        <a:bodyPr/>
        <a:lstStyle/>
        <a:p>
          <a:r>
            <a:rPr lang="zh-CN" altLang="en-US"/>
            <a:t>在接受处</a:t>
          </a:r>
        </a:p>
      </dgm:t>
    </dgm:pt>
    <dgm:pt modelId="{3354862B-4630-49AF-8511-A372B3A2EE25}" type="parTrans" cxnId="{CFC0B64A-49D8-4ABC-9B2E-2415E2941FE0}">
      <dgm:prSet/>
      <dgm:spPr/>
      <dgm:t>
        <a:bodyPr/>
        <a:lstStyle/>
        <a:p>
          <a:endParaRPr lang="zh-CN" altLang="en-US"/>
        </a:p>
      </dgm:t>
    </dgm:pt>
    <dgm:pt modelId="{C46466EC-33A1-4877-93D9-537956493197}" type="sibTrans" cxnId="{CFC0B64A-49D8-4ABC-9B2E-2415E2941FE0}">
      <dgm:prSet/>
      <dgm:spPr/>
      <dgm:t>
        <a:bodyPr/>
        <a:lstStyle/>
        <a:p>
          <a:endParaRPr lang="zh-CN" altLang="en-US"/>
        </a:p>
      </dgm:t>
    </dgm:pt>
    <dgm:pt modelId="{BDEA17DA-A828-49F4-AA03-20ACF74B00D8}">
      <dgm:prSet/>
      <dgm:spPr/>
      <dgm:t>
        <a:bodyPr/>
        <a:lstStyle/>
        <a:p>
          <a:r>
            <a:rPr lang="zh-CN" altLang="en-US"/>
            <a:t>在传播途中</a:t>
          </a:r>
        </a:p>
      </dgm:t>
    </dgm:pt>
    <dgm:pt modelId="{1124D002-7741-4843-B696-B5D5C436CEF4}" type="parTrans" cxnId="{D058F648-A47F-4330-8616-F4157929D834}">
      <dgm:prSet/>
      <dgm:spPr/>
      <dgm:t>
        <a:bodyPr/>
        <a:lstStyle/>
        <a:p>
          <a:endParaRPr lang="zh-CN" altLang="en-US"/>
        </a:p>
      </dgm:t>
    </dgm:pt>
    <dgm:pt modelId="{54B5C678-736E-470E-9013-CBE367180CEE}" type="sibTrans" cxnId="{D058F648-A47F-4330-8616-F4157929D834}">
      <dgm:prSet/>
      <dgm:spPr/>
      <dgm:t>
        <a:bodyPr/>
        <a:lstStyle/>
        <a:p>
          <a:endParaRPr lang="zh-CN" altLang="en-US"/>
        </a:p>
      </dgm:t>
    </dgm:pt>
    <dgm:pt modelId="{E71E033D-8CA7-4175-8712-DAADAEDD239F}" type="pres">
      <dgm:prSet presAssocID="{79B3CC9A-C028-4026-98B9-DCDA5385B8AC}" presName="hierChild1" presStyleCnt="0">
        <dgm:presLayoutVars>
          <dgm:chPref val="1"/>
          <dgm:dir/>
          <dgm:animOne val="branch"/>
          <dgm:animLvl val="lvl"/>
          <dgm:resizeHandles/>
        </dgm:presLayoutVars>
      </dgm:prSet>
      <dgm:spPr/>
      <dgm:t>
        <a:bodyPr/>
        <a:lstStyle/>
        <a:p>
          <a:endParaRPr lang="zh-CN" altLang="en-US"/>
        </a:p>
      </dgm:t>
    </dgm:pt>
    <dgm:pt modelId="{B54D03B9-42DB-4F61-8BBC-E06D9FBB7743}" type="pres">
      <dgm:prSet presAssocID="{09A558BF-764F-4C78-BCA8-0B7A11AF2DF6}" presName="hierRoot1" presStyleCnt="0"/>
      <dgm:spPr/>
    </dgm:pt>
    <dgm:pt modelId="{1455EF1A-FA90-4860-9A92-72CB30D44881}" type="pres">
      <dgm:prSet presAssocID="{09A558BF-764F-4C78-BCA8-0B7A11AF2DF6}" presName="composite" presStyleCnt="0"/>
      <dgm:spPr/>
    </dgm:pt>
    <dgm:pt modelId="{DF31DFE1-9878-4675-BEAC-07A2BF1F6D60}" type="pres">
      <dgm:prSet presAssocID="{09A558BF-764F-4C78-BCA8-0B7A11AF2DF6}" presName="background" presStyleLbl="node0" presStyleIdx="0" presStyleCnt="1"/>
      <dgm:spPr/>
    </dgm:pt>
    <dgm:pt modelId="{286DB1CF-127A-459E-BA03-76501A5807C7}" type="pres">
      <dgm:prSet presAssocID="{09A558BF-764F-4C78-BCA8-0B7A11AF2DF6}" presName="text" presStyleLbl="fgAcc0" presStyleIdx="0" presStyleCnt="1" custLinFactNeighborX="-10273" custLinFactNeighborY="-9398">
        <dgm:presLayoutVars>
          <dgm:chPref val="3"/>
        </dgm:presLayoutVars>
      </dgm:prSet>
      <dgm:spPr/>
      <dgm:t>
        <a:bodyPr/>
        <a:lstStyle/>
        <a:p>
          <a:endParaRPr lang="zh-CN" altLang="en-US"/>
        </a:p>
      </dgm:t>
    </dgm:pt>
    <dgm:pt modelId="{89197E65-2C05-4921-AA3E-C26DE767A32A}" type="pres">
      <dgm:prSet presAssocID="{09A558BF-764F-4C78-BCA8-0B7A11AF2DF6}" presName="hierChild2" presStyleCnt="0"/>
      <dgm:spPr/>
    </dgm:pt>
    <dgm:pt modelId="{C5E3C3B1-5072-4F14-83A4-76BED92967B8}" type="pres">
      <dgm:prSet presAssocID="{0EF6D731-F32B-4F49-9DD7-62F811CA00FC}" presName="Name10" presStyleLbl="parChTrans1D2" presStyleIdx="0" presStyleCnt="2"/>
      <dgm:spPr/>
      <dgm:t>
        <a:bodyPr/>
        <a:lstStyle/>
        <a:p>
          <a:endParaRPr lang="zh-CN" altLang="en-US"/>
        </a:p>
      </dgm:t>
    </dgm:pt>
    <dgm:pt modelId="{D6E20DA0-14B7-454E-88FE-2DCC77AEBB96}" type="pres">
      <dgm:prSet presAssocID="{43BF0736-1E09-41B7-A283-5FA1D3E1D6C8}" presName="hierRoot2" presStyleCnt="0"/>
      <dgm:spPr/>
    </dgm:pt>
    <dgm:pt modelId="{89FD3885-75BB-427B-B5D7-8504B05F178D}" type="pres">
      <dgm:prSet presAssocID="{43BF0736-1E09-41B7-A283-5FA1D3E1D6C8}" presName="composite2" presStyleCnt="0"/>
      <dgm:spPr/>
    </dgm:pt>
    <dgm:pt modelId="{F34CF80D-7301-4A40-9127-814F2E3BC444}" type="pres">
      <dgm:prSet presAssocID="{43BF0736-1E09-41B7-A283-5FA1D3E1D6C8}" presName="background2" presStyleLbl="node2" presStyleIdx="0" presStyleCnt="2"/>
      <dgm:spPr/>
    </dgm:pt>
    <dgm:pt modelId="{6A8B838F-C874-412E-A80E-43C51E450414}" type="pres">
      <dgm:prSet presAssocID="{43BF0736-1E09-41B7-A283-5FA1D3E1D6C8}" presName="text2" presStyleLbl="fgAcc2" presStyleIdx="0" presStyleCnt="2">
        <dgm:presLayoutVars>
          <dgm:chPref val="3"/>
        </dgm:presLayoutVars>
      </dgm:prSet>
      <dgm:spPr/>
      <dgm:t>
        <a:bodyPr/>
        <a:lstStyle/>
        <a:p>
          <a:endParaRPr lang="zh-CN" altLang="en-US"/>
        </a:p>
      </dgm:t>
    </dgm:pt>
    <dgm:pt modelId="{04C9F432-3901-4591-A167-EC5942025797}" type="pres">
      <dgm:prSet presAssocID="{43BF0736-1E09-41B7-A283-5FA1D3E1D6C8}" presName="hierChild3" presStyleCnt="0"/>
      <dgm:spPr/>
    </dgm:pt>
    <dgm:pt modelId="{313D5B4D-C9C3-426B-8AC5-69A3AEB80FFB}" type="pres">
      <dgm:prSet presAssocID="{498B7E06-7E85-435E-A26F-D646794F27DE}" presName="Name17" presStyleLbl="parChTrans1D3" presStyleIdx="0" presStyleCnt="5"/>
      <dgm:spPr/>
      <dgm:t>
        <a:bodyPr/>
        <a:lstStyle/>
        <a:p>
          <a:endParaRPr lang="zh-CN" altLang="en-US"/>
        </a:p>
      </dgm:t>
    </dgm:pt>
    <dgm:pt modelId="{A536424D-5430-4DB6-AAC3-2C1C4452475C}" type="pres">
      <dgm:prSet presAssocID="{CB1413D0-300D-47B7-BC45-05BBF1F60F49}" presName="hierRoot3" presStyleCnt="0"/>
      <dgm:spPr/>
    </dgm:pt>
    <dgm:pt modelId="{0EB62340-0E38-45F6-A327-7572A9568BB0}" type="pres">
      <dgm:prSet presAssocID="{CB1413D0-300D-47B7-BC45-05BBF1F60F49}" presName="composite3" presStyleCnt="0"/>
      <dgm:spPr/>
    </dgm:pt>
    <dgm:pt modelId="{48E708EE-2A4D-4CBA-A291-1B4FB3609BDC}" type="pres">
      <dgm:prSet presAssocID="{CB1413D0-300D-47B7-BC45-05BBF1F60F49}" presName="background3" presStyleLbl="node3" presStyleIdx="0" presStyleCnt="5"/>
      <dgm:spPr/>
    </dgm:pt>
    <dgm:pt modelId="{F9A4A0BF-6801-4879-921D-66F02E0F87FD}" type="pres">
      <dgm:prSet presAssocID="{CB1413D0-300D-47B7-BC45-05BBF1F60F49}" presName="text3" presStyleLbl="fgAcc3" presStyleIdx="0" presStyleCnt="5">
        <dgm:presLayoutVars>
          <dgm:chPref val="3"/>
        </dgm:presLayoutVars>
      </dgm:prSet>
      <dgm:spPr/>
      <dgm:t>
        <a:bodyPr/>
        <a:lstStyle/>
        <a:p>
          <a:endParaRPr lang="zh-CN" altLang="en-US"/>
        </a:p>
      </dgm:t>
    </dgm:pt>
    <dgm:pt modelId="{C375B9B1-432F-41F3-8D07-4C5243F51DC6}" type="pres">
      <dgm:prSet presAssocID="{CB1413D0-300D-47B7-BC45-05BBF1F60F49}" presName="hierChild4" presStyleCnt="0"/>
      <dgm:spPr/>
    </dgm:pt>
    <dgm:pt modelId="{1E21EC40-4934-43E6-BD60-4B7F206EDF9E}" type="pres">
      <dgm:prSet presAssocID="{4565C722-3B54-4B79-997F-4EAF88F06F9E}" presName="Name17" presStyleLbl="parChTrans1D3" presStyleIdx="1" presStyleCnt="5"/>
      <dgm:spPr/>
      <dgm:t>
        <a:bodyPr/>
        <a:lstStyle/>
        <a:p>
          <a:endParaRPr lang="zh-CN" altLang="en-US"/>
        </a:p>
      </dgm:t>
    </dgm:pt>
    <dgm:pt modelId="{2074E8CA-B529-4EB7-AEC2-EA90E50D6B08}" type="pres">
      <dgm:prSet presAssocID="{F35932CC-FA9A-4A67-9C88-DD74803DEF41}" presName="hierRoot3" presStyleCnt="0"/>
      <dgm:spPr/>
    </dgm:pt>
    <dgm:pt modelId="{1D77F26F-84B4-4E69-BD9A-C0EA4C03E2D6}" type="pres">
      <dgm:prSet presAssocID="{F35932CC-FA9A-4A67-9C88-DD74803DEF41}" presName="composite3" presStyleCnt="0"/>
      <dgm:spPr/>
    </dgm:pt>
    <dgm:pt modelId="{E3A74836-3083-4B17-AD77-BB63D5C9A63F}" type="pres">
      <dgm:prSet presAssocID="{F35932CC-FA9A-4A67-9C88-DD74803DEF41}" presName="background3" presStyleLbl="node3" presStyleIdx="1" presStyleCnt="5"/>
      <dgm:spPr/>
    </dgm:pt>
    <dgm:pt modelId="{F4A2A791-A8E1-4632-820F-0B7E08C2F9B1}" type="pres">
      <dgm:prSet presAssocID="{F35932CC-FA9A-4A67-9C88-DD74803DEF41}" presName="text3" presStyleLbl="fgAcc3" presStyleIdx="1" presStyleCnt="5">
        <dgm:presLayoutVars>
          <dgm:chPref val="3"/>
        </dgm:presLayoutVars>
      </dgm:prSet>
      <dgm:spPr/>
      <dgm:t>
        <a:bodyPr/>
        <a:lstStyle/>
        <a:p>
          <a:endParaRPr lang="zh-CN" altLang="en-US"/>
        </a:p>
      </dgm:t>
    </dgm:pt>
    <dgm:pt modelId="{AE944656-D161-457C-9E3D-9343B2D7780C}" type="pres">
      <dgm:prSet presAssocID="{F35932CC-FA9A-4A67-9C88-DD74803DEF41}" presName="hierChild4" presStyleCnt="0"/>
      <dgm:spPr/>
    </dgm:pt>
    <dgm:pt modelId="{65EB1846-D4E0-4FBA-A6E4-023C277A516B}" type="pres">
      <dgm:prSet presAssocID="{92FE1F0D-1653-4721-B0A6-8A92481E1F12}" presName="Name10" presStyleLbl="parChTrans1D2" presStyleIdx="1" presStyleCnt="2"/>
      <dgm:spPr/>
      <dgm:t>
        <a:bodyPr/>
        <a:lstStyle/>
        <a:p>
          <a:endParaRPr lang="zh-CN" altLang="en-US"/>
        </a:p>
      </dgm:t>
    </dgm:pt>
    <dgm:pt modelId="{FBEAD03D-C088-45D1-B7A5-99220FE348EE}" type="pres">
      <dgm:prSet presAssocID="{D2D6FAB7-4925-433C-A9EB-535DD514B3CE}" presName="hierRoot2" presStyleCnt="0"/>
      <dgm:spPr/>
    </dgm:pt>
    <dgm:pt modelId="{E28AC8EB-5C07-4275-BF9E-593D9B6DBAE6}" type="pres">
      <dgm:prSet presAssocID="{D2D6FAB7-4925-433C-A9EB-535DD514B3CE}" presName="composite2" presStyleCnt="0"/>
      <dgm:spPr/>
    </dgm:pt>
    <dgm:pt modelId="{352334B6-83EA-48F7-A1C7-EE8441C6E0DE}" type="pres">
      <dgm:prSet presAssocID="{D2D6FAB7-4925-433C-A9EB-535DD514B3CE}" presName="background2" presStyleLbl="node2" presStyleIdx="1" presStyleCnt="2"/>
      <dgm:spPr/>
    </dgm:pt>
    <dgm:pt modelId="{8DDA4872-3EF2-4C7A-AB6F-F2FEC9117BF6}" type="pres">
      <dgm:prSet presAssocID="{D2D6FAB7-4925-433C-A9EB-535DD514B3CE}" presName="text2" presStyleLbl="fgAcc2" presStyleIdx="1" presStyleCnt="2">
        <dgm:presLayoutVars>
          <dgm:chPref val="3"/>
        </dgm:presLayoutVars>
      </dgm:prSet>
      <dgm:spPr/>
      <dgm:t>
        <a:bodyPr/>
        <a:lstStyle/>
        <a:p>
          <a:endParaRPr lang="zh-CN" altLang="en-US"/>
        </a:p>
      </dgm:t>
    </dgm:pt>
    <dgm:pt modelId="{FC8F225F-7D55-450A-A316-3ADE769C2FFF}" type="pres">
      <dgm:prSet presAssocID="{D2D6FAB7-4925-433C-A9EB-535DD514B3CE}" presName="hierChild3" presStyleCnt="0"/>
      <dgm:spPr/>
    </dgm:pt>
    <dgm:pt modelId="{F3ABB6C9-AAF8-44C2-8C7B-E60C3009E2B6}" type="pres">
      <dgm:prSet presAssocID="{E18320B4-4994-42CD-BA90-70A399174F32}" presName="Name17" presStyleLbl="parChTrans1D3" presStyleIdx="2" presStyleCnt="5"/>
      <dgm:spPr/>
      <dgm:t>
        <a:bodyPr/>
        <a:lstStyle/>
        <a:p>
          <a:endParaRPr lang="zh-CN" altLang="en-US"/>
        </a:p>
      </dgm:t>
    </dgm:pt>
    <dgm:pt modelId="{4803DB94-C0C5-4C63-B90B-7C175386E473}" type="pres">
      <dgm:prSet presAssocID="{A0D9D232-4704-4483-BEB5-43948C969987}" presName="hierRoot3" presStyleCnt="0"/>
      <dgm:spPr/>
    </dgm:pt>
    <dgm:pt modelId="{65AE9832-9AFC-403F-AE97-3401F55888ED}" type="pres">
      <dgm:prSet presAssocID="{A0D9D232-4704-4483-BEB5-43948C969987}" presName="composite3" presStyleCnt="0"/>
      <dgm:spPr/>
    </dgm:pt>
    <dgm:pt modelId="{2C6A2E9B-B5A9-45E7-A03C-3F58C32C0DD1}" type="pres">
      <dgm:prSet presAssocID="{A0D9D232-4704-4483-BEB5-43948C969987}" presName="background3" presStyleLbl="node3" presStyleIdx="2" presStyleCnt="5"/>
      <dgm:spPr/>
    </dgm:pt>
    <dgm:pt modelId="{44B80212-05EF-423A-A755-935678EA2BED}" type="pres">
      <dgm:prSet presAssocID="{A0D9D232-4704-4483-BEB5-43948C969987}" presName="text3" presStyleLbl="fgAcc3" presStyleIdx="2" presStyleCnt="5" custLinFactNeighborY="373">
        <dgm:presLayoutVars>
          <dgm:chPref val="3"/>
        </dgm:presLayoutVars>
      </dgm:prSet>
      <dgm:spPr/>
      <dgm:t>
        <a:bodyPr/>
        <a:lstStyle/>
        <a:p>
          <a:endParaRPr lang="zh-CN" altLang="en-US"/>
        </a:p>
      </dgm:t>
    </dgm:pt>
    <dgm:pt modelId="{84A4893A-8E0D-49CB-BEEB-87FD2A0CEAB3}" type="pres">
      <dgm:prSet presAssocID="{A0D9D232-4704-4483-BEB5-43948C969987}" presName="hierChild4" presStyleCnt="0"/>
      <dgm:spPr/>
    </dgm:pt>
    <dgm:pt modelId="{B1D39B1D-545D-4518-915B-84164464B540}" type="pres">
      <dgm:prSet presAssocID="{1124D002-7741-4843-B696-B5D5C436CEF4}" presName="Name17" presStyleLbl="parChTrans1D3" presStyleIdx="3" presStyleCnt="5"/>
      <dgm:spPr/>
      <dgm:t>
        <a:bodyPr/>
        <a:lstStyle/>
        <a:p>
          <a:endParaRPr lang="zh-CN" altLang="en-US"/>
        </a:p>
      </dgm:t>
    </dgm:pt>
    <dgm:pt modelId="{82A8B8E6-EC96-455F-9672-A7009A6E31B4}" type="pres">
      <dgm:prSet presAssocID="{BDEA17DA-A828-49F4-AA03-20ACF74B00D8}" presName="hierRoot3" presStyleCnt="0"/>
      <dgm:spPr/>
    </dgm:pt>
    <dgm:pt modelId="{62F5F817-3B34-4848-8642-98C1B114B345}" type="pres">
      <dgm:prSet presAssocID="{BDEA17DA-A828-49F4-AA03-20ACF74B00D8}" presName="composite3" presStyleCnt="0"/>
      <dgm:spPr/>
    </dgm:pt>
    <dgm:pt modelId="{956E1B3D-429E-4974-AAF9-29B5A13EB667}" type="pres">
      <dgm:prSet presAssocID="{BDEA17DA-A828-49F4-AA03-20ACF74B00D8}" presName="background3" presStyleLbl="node3" presStyleIdx="3" presStyleCnt="5"/>
      <dgm:spPr/>
    </dgm:pt>
    <dgm:pt modelId="{F2AAD6EA-5611-461F-81D5-8C888D80A77E}" type="pres">
      <dgm:prSet presAssocID="{BDEA17DA-A828-49F4-AA03-20ACF74B00D8}" presName="text3" presStyleLbl="fgAcc3" presStyleIdx="3" presStyleCnt="5">
        <dgm:presLayoutVars>
          <dgm:chPref val="3"/>
        </dgm:presLayoutVars>
      </dgm:prSet>
      <dgm:spPr/>
      <dgm:t>
        <a:bodyPr/>
        <a:lstStyle/>
        <a:p>
          <a:endParaRPr lang="zh-CN" altLang="en-US"/>
        </a:p>
      </dgm:t>
    </dgm:pt>
    <dgm:pt modelId="{C6BAB482-E870-4E5D-9C0E-5C148407D76A}" type="pres">
      <dgm:prSet presAssocID="{BDEA17DA-A828-49F4-AA03-20ACF74B00D8}" presName="hierChild4" presStyleCnt="0"/>
      <dgm:spPr/>
    </dgm:pt>
    <dgm:pt modelId="{56C99E57-3C39-4F1B-A576-B22BD37F9F92}" type="pres">
      <dgm:prSet presAssocID="{3354862B-4630-49AF-8511-A372B3A2EE25}" presName="Name17" presStyleLbl="parChTrans1D3" presStyleIdx="4" presStyleCnt="5"/>
      <dgm:spPr/>
      <dgm:t>
        <a:bodyPr/>
        <a:lstStyle/>
        <a:p>
          <a:endParaRPr lang="zh-CN" altLang="en-US"/>
        </a:p>
      </dgm:t>
    </dgm:pt>
    <dgm:pt modelId="{2BCCCEDA-1D16-4E20-A58A-8408B8ABD2A7}" type="pres">
      <dgm:prSet presAssocID="{029D8EFE-A057-41E5-A93E-F2795A309525}" presName="hierRoot3" presStyleCnt="0"/>
      <dgm:spPr/>
    </dgm:pt>
    <dgm:pt modelId="{EBD4D9A7-0C68-498F-8D3F-304F243445BF}" type="pres">
      <dgm:prSet presAssocID="{029D8EFE-A057-41E5-A93E-F2795A309525}" presName="composite3" presStyleCnt="0"/>
      <dgm:spPr/>
    </dgm:pt>
    <dgm:pt modelId="{160CEDDE-348A-4050-A43E-C0FDDF17CB98}" type="pres">
      <dgm:prSet presAssocID="{029D8EFE-A057-41E5-A93E-F2795A309525}" presName="background3" presStyleLbl="node3" presStyleIdx="4" presStyleCnt="5"/>
      <dgm:spPr/>
    </dgm:pt>
    <dgm:pt modelId="{26FE1BC3-CB3F-4EFA-A894-EC5EECDCAE3D}" type="pres">
      <dgm:prSet presAssocID="{029D8EFE-A057-41E5-A93E-F2795A309525}" presName="text3" presStyleLbl="fgAcc3" presStyleIdx="4" presStyleCnt="5">
        <dgm:presLayoutVars>
          <dgm:chPref val="3"/>
        </dgm:presLayoutVars>
      </dgm:prSet>
      <dgm:spPr/>
      <dgm:t>
        <a:bodyPr/>
        <a:lstStyle/>
        <a:p>
          <a:endParaRPr lang="zh-CN" altLang="en-US"/>
        </a:p>
      </dgm:t>
    </dgm:pt>
    <dgm:pt modelId="{ABB9A71C-826D-4EF6-BBF9-E6B2F502F03B}" type="pres">
      <dgm:prSet presAssocID="{029D8EFE-A057-41E5-A93E-F2795A309525}" presName="hierChild4" presStyleCnt="0"/>
      <dgm:spPr/>
    </dgm:pt>
  </dgm:ptLst>
  <dgm:cxnLst>
    <dgm:cxn modelId="{B3C259DF-CC11-4F1C-8A9B-DF1650C59273}" type="presOf" srcId="{CB1413D0-300D-47B7-BC45-05BBF1F60F49}" destId="{F9A4A0BF-6801-4879-921D-66F02E0F87FD}" srcOrd="0" destOrd="0" presId="urn:microsoft.com/office/officeart/2005/8/layout/hierarchy1#1"/>
    <dgm:cxn modelId="{37557B43-9D0A-4861-8D85-35A0F73D8D2C}" type="presOf" srcId="{029D8EFE-A057-41E5-A93E-F2795A309525}" destId="{26FE1BC3-CB3F-4EFA-A894-EC5EECDCAE3D}" srcOrd="0" destOrd="0" presId="urn:microsoft.com/office/officeart/2005/8/layout/hierarchy1#1"/>
    <dgm:cxn modelId="{DEF64B67-3B97-44C5-B85A-4DB2D661CB10}" srcId="{43BF0736-1E09-41B7-A283-5FA1D3E1D6C8}" destId="{F35932CC-FA9A-4A67-9C88-DD74803DEF41}" srcOrd="1" destOrd="0" parTransId="{4565C722-3B54-4B79-997F-4EAF88F06F9E}" sibTransId="{CC78651C-6A57-42C8-B9E3-0FE65163EA55}"/>
    <dgm:cxn modelId="{3F237EF7-81E3-4BDA-AB44-BCDA866818E2}" srcId="{09A558BF-764F-4C78-BCA8-0B7A11AF2DF6}" destId="{43BF0736-1E09-41B7-A283-5FA1D3E1D6C8}" srcOrd="0" destOrd="0" parTransId="{0EF6D731-F32B-4F49-9DD7-62F811CA00FC}" sibTransId="{88BC7E74-14F0-41E9-81AF-3BED80B206B8}"/>
    <dgm:cxn modelId="{0EE8A946-0DAA-465B-B38D-7FD608ABDD9A}" type="presOf" srcId="{F35932CC-FA9A-4A67-9C88-DD74803DEF41}" destId="{F4A2A791-A8E1-4632-820F-0B7E08C2F9B1}" srcOrd="0" destOrd="0" presId="urn:microsoft.com/office/officeart/2005/8/layout/hierarchy1#1"/>
    <dgm:cxn modelId="{831FDABC-4E5C-4F03-B33D-8EF55F0A5941}" type="presOf" srcId="{4565C722-3B54-4B79-997F-4EAF88F06F9E}" destId="{1E21EC40-4934-43E6-BD60-4B7F206EDF9E}" srcOrd="0" destOrd="0" presId="urn:microsoft.com/office/officeart/2005/8/layout/hierarchy1#1"/>
    <dgm:cxn modelId="{12374669-793B-4C34-AC0A-C330D88B696E}" srcId="{79B3CC9A-C028-4026-98B9-DCDA5385B8AC}" destId="{09A558BF-764F-4C78-BCA8-0B7A11AF2DF6}" srcOrd="0" destOrd="0" parTransId="{281241D3-1685-4EAA-9EB8-24C0476F9500}" sibTransId="{D4FB3198-ACD8-4C0D-A0FB-5DDDFADB53EB}"/>
    <dgm:cxn modelId="{D058F648-A47F-4330-8616-F4157929D834}" srcId="{D2D6FAB7-4925-433C-A9EB-535DD514B3CE}" destId="{BDEA17DA-A828-49F4-AA03-20ACF74B00D8}" srcOrd="1" destOrd="0" parTransId="{1124D002-7741-4843-B696-B5D5C436CEF4}" sibTransId="{54B5C678-736E-470E-9013-CBE367180CEE}"/>
    <dgm:cxn modelId="{1DD921E9-6330-46E0-A80B-922342F5AB58}" srcId="{09A558BF-764F-4C78-BCA8-0B7A11AF2DF6}" destId="{D2D6FAB7-4925-433C-A9EB-535DD514B3CE}" srcOrd="1" destOrd="0" parTransId="{92FE1F0D-1653-4721-B0A6-8A92481E1F12}" sibTransId="{D957998A-ABE7-44BD-8AF2-8FD9AE3F8EF3}"/>
    <dgm:cxn modelId="{CFC0B64A-49D8-4ABC-9B2E-2415E2941FE0}" srcId="{D2D6FAB7-4925-433C-A9EB-535DD514B3CE}" destId="{029D8EFE-A057-41E5-A93E-F2795A309525}" srcOrd="2" destOrd="0" parTransId="{3354862B-4630-49AF-8511-A372B3A2EE25}" sibTransId="{C46466EC-33A1-4877-93D9-537956493197}"/>
    <dgm:cxn modelId="{17954869-BF4B-4266-A475-8D63CA18BC72}" type="presOf" srcId="{E18320B4-4994-42CD-BA90-70A399174F32}" destId="{F3ABB6C9-AAF8-44C2-8C7B-E60C3009E2B6}" srcOrd="0" destOrd="0" presId="urn:microsoft.com/office/officeart/2005/8/layout/hierarchy1#1"/>
    <dgm:cxn modelId="{B219E21F-2F0B-4F95-AC0A-FC58B53ED230}" type="presOf" srcId="{BDEA17DA-A828-49F4-AA03-20ACF74B00D8}" destId="{F2AAD6EA-5611-461F-81D5-8C888D80A77E}" srcOrd="0" destOrd="0" presId="urn:microsoft.com/office/officeart/2005/8/layout/hierarchy1#1"/>
    <dgm:cxn modelId="{FB6E33F5-58D5-4892-9200-3BE45A8BEB02}" type="presOf" srcId="{09A558BF-764F-4C78-BCA8-0B7A11AF2DF6}" destId="{286DB1CF-127A-459E-BA03-76501A5807C7}" srcOrd="0" destOrd="0" presId="urn:microsoft.com/office/officeart/2005/8/layout/hierarchy1#1"/>
    <dgm:cxn modelId="{3C2FCDF6-7291-4CE0-BB5E-DDAD8908E07A}" type="presOf" srcId="{1124D002-7741-4843-B696-B5D5C436CEF4}" destId="{B1D39B1D-545D-4518-915B-84164464B540}" srcOrd="0" destOrd="0" presId="urn:microsoft.com/office/officeart/2005/8/layout/hierarchy1#1"/>
    <dgm:cxn modelId="{70AF688E-7A06-4E58-8243-51C98B257FB3}" type="presOf" srcId="{3354862B-4630-49AF-8511-A372B3A2EE25}" destId="{56C99E57-3C39-4F1B-A576-B22BD37F9F92}" srcOrd="0" destOrd="0" presId="urn:microsoft.com/office/officeart/2005/8/layout/hierarchy1#1"/>
    <dgm:cxn modelId="{3C02181D-4D9C-4300-98AD-BDAB39D90337}" type="presOf" srcId="{92FE1F0D-1653-4721-B0A6-8A92481E1F12}" destId="{65EB1846-D4E0-4FBA-A6E4-023C277A516B}" srcOrd="0" destOrd="0" presId="urn:microsoft.com/office/officeart/2005/8/layout/hierarchy1#1"/>
    <dgm:cxn modelId="{47ABD53B-8E4E-4EB7-881A-DB30A081BBCE}" type="presOf" srcId="{498B7E06-7E85-435E-A26F-D646794F27DE}" destId="{313D5B4D-C9C3-426B-8AC5-69A3AEB80FFB}" srcOrd="0" destOrd="0" presId="urn:microsoft.com/office/officeart/2005/8/layout/hierarchy1#1"/>
    <dgm:cxn modelId="{F5489C37-9127-4AC1-9FEC-950245DC037D}" srcId="{43BF0736-1E09-41B7-A283-5FA1D3E1D6C8}" destId="{CB1413D0-300D-47B7-BC45-05BBF1F60F49}" srcOrd="0" destOrd="0" parTransId="{498B7E06-7E85-435E-A26F-D646794F27DE}" sibTransId="{5B8721B4-66CD-4264-8C9F-F46F555C2271}"/>
    <dgm:cxn modelId="{CD855238-33A4-442B-AF21-436220B4AD36}" srcId="{D2D6FAB7-4925-433C-A9EB-535DD514B3CE}" destId="{A0D9D232-4704-4483-BEB5-43948C969987}" srcOrd="0" destOrd="0" parTransId="{E18320B4-4994-42CD-BA90-70A399174F32}" sibTransId="{E651F90A-F4EF-47F6-B363-B46E54B3AF99}"/>
    <dgm:cxn modelId="{B290F171-37AC-4F3E-AE4C-D7CA5B3F5601}" type="presOf" srcId="{43BF0736-1E09-41B7-A283-5FA1D3E1D6C8}" destId="{6A8B838F-C874-412E-A80E-43C51E450414}" srcOrd="0" destOrd="0" presId="urn:microsoft.com/office/officeart/2005/8/layout/hierarchy1#1"/>
    <dgm:cxn modelId="{E1CBA122-37D7-4C25-AC71-775DF6EDCEA0}" type="presOf" srcId="{D2D6FAB7-4925-433C-A9EB-535DD514B3CE}" destId="{8DDA4872-3EF2-4C7A-AB6F-F2FEC9117BF6}" srcOrd="0" destOrd="0" presId="urn:microsoft.com/office/officeart/2005/8/layout/hierarchy1#1"/>
    <dgm:cxn modelId="{B1100F2F-55EE-407B-B980-420D0985AA2B}" type="presOf" srcId="{A0D9D232-4704-4483-BEB5-43948C969987}" destId="{44B80212-05EF-423A-A755-935678EA2BED}" srcOrd="0" destOrd="0" presId="urn:microsoft.com/office/officeart/2005/8/layout/hierarchy1#1"/>
    <dgm:cxn modelId="{5CF5DCDD-BE0B-474A-9754-FFE2093B6C07}" type="presOf" srcId="{79B3CC9A-C028-4026-98B9-DCDA5385B8AC}" destId="{E71E033D-8CA7-4175-8712-DAADAEDD239F}" srcOrd="0" destOrd="0" presId="urn:microsoft.com/office/officeart/2005/8/layout/hierarchy1#1"/>
    <dgm:cxn modelId="{AFDB3CDE-D630-4CAF-A1D1-4340B0F3BD1F}" type="presOf" srcId="{0EF6D731-F32B-4F49-9DD7-62F811CA00FC}" destId="{C5E3C3B1-5072-4F14-83A4-76BED92967B8}" srcOrd="0" destOrd="0" presId="urn:microsoft.com/office/officeart/2005/8/layout/hierarchy1#1"/>
    <dgm:cxn modelId="{6A0F7685-4B41-4FFA-B7D9-D3E9D8DD4979}" type="presParOf" srcId="{E71E033D-8CA7-4175-8712-DAADAEDD239F}" destId="{B54D03B9-42DB-4F61-8BBC-E06D9FBB7743}" srcOrd="0" destOrd="0" presId="urn:microsoft.com/office/officeart/2005/8/layout/hierarchy1#1"/>
    <dgm:cxn modelId="{0F53DCE7-90EF-442A-833D-EB765D76E220}" type="presParOf" srcId="{B54D03B9-42DB-4F61-8BBC-E06D9FBB7743}" destId="{1455EF1A-FA90-4860-9A92-72CB30D44881}" srcOrd="0" destOrd="0" presId="urn:microsoft.com/office/officeart/2005/8/layout/hierarchy1#1"/>
    <dgm:cxn modelId="{4A7209C9-CA0B-4678-AF45-8D7860AAD05D}" type="presParOf" srcId="{1455EF1A-FA90-4860-9A92-72CB30D44881}" destId="{DF31DFE1-9878-4675-BEAC-07A2BF1F6D60}" srcOrd="0" destOrd="0" presId="urn:microsoft.com/office/officeart/2005/8/layout/hierarchy1#1"/>
    <dgm:cxn modelId="{208C52FD-095A-4E4C-8444-C777E7530ACE}" type="presParOf" srcId="{1455EF1A-FA90-4860-9A92-72CB30D44881}" destId="{286DB1CF-127A-459E-BA03-76501A5807C7}" srcOrd="1" destOrd="0" presId="urn:microsoft.com/office/officeart/2005/8/layout/hierarchy1#1"/>
    <dgm:cxn modelId="{A17BDC14-AE12-4A78-ACEE-30D110133401}" type="presParOf" srcId="{B54D03B9-42DB-4F61-8BBC-E06D9FBB7743}" destId="{89197E65-2C05-4921-AA3E-C26DE767A32A}" srcOrd="1" destOrd="0" presId="urn:microsoft.com/office/officeart/2005/8/layout/hierarchy1#1"/>
    <dgm:cxn modelId="{4907F8C0-F74D-443A-8BEE-E3899695346A}" type="presParOf" srcId="{89197E65-2C05-4921-AA3E-C26DE767A32A}" destId="{C5E3C3B1-5072-4F14-83A4-76BED92967B8}" srcOrd="0" destOrd="0" presId="urn:microsoft.com/office/officeart/2005/8/layout/hierarchy1#1"/>
    <dgm:cxn modelId="{5C9C4D4F-C4AD-41FC-8A88-DF5D94447910}" type="presParOf" srcId="{89197E65-2C05-4921-AA3E-C26DE767A32A}" destId="{D6E20DA0-14B7-454E-88FE-2DCC77AEBB96}" srcOrd="1" destOrd="0" presId="urn:microsoft.com/office/officeart/2005/8/layout/hierarchy1#1"/>
    <dgm:cxn modelId="{C654EE25-5AE7-40A9-A2E8-7B62447A6B75}" type="presParOf" srcId="{D6E20DA0-14B7-454E-88FE-2DCC77AEBB96}" destId="{89FD3885-75BB-427B-B5D7-8504B05F178D}" srcOrd="0" destOrd="0" presId="urn:microsoft.com/office/officeart/2005/8/layout/hierarchy1#1"/>
    <dgm:cxn modelId="{C9F9DA4C-ED09-40B4-8136-8D9471B7D230}" type="presParOf" srcId="{89FD3885-75BB-427B-B5D7-8504B05F178D}" destId="{F34CF80D-7301-4A40-9127-814F2E3BC444}" srcOrd="0" destOrd="0" presId="urn:microsoft.com/office/officeart/2005/8/layout/hierarchy1#1"/>
    <dgm:cxn modelId="{B8DE991B-2E83-4DC4-8A20-1A09EDF8D564}" type="presParOf" srcId="{89FD3885-75BB-427B-B5D7-8504B05F178D}" destId="{6A8B838F-C874-412E-A80E-43C51E450414}" srcOrd="1" destOrd="0" presId="urn:microsoft.com/office/officeart/2005/8/layout/hierarchy1#1"/>
    <dgm:cxn modelId="{EAC06C3B-376A-4969-9F10-1B689089AD9F}" type="presParOf" srcId="{D6E20DA0-14B7-454E-88FE-2DCC77AEBB96}" destId="{04C9F432-3901-4591-A167-EC5942025797}" srcOrd="1" destOrd="0" presId="urn:microsoft.com/office/officeart/2005/8/layout/hierarchy1#1"/>
    <dgm:cxn modelId="{DA2771F8-B360-4220-8365-EA1AA2344310}" type="presParOf" srcId="{04C9F432-3901-4591-A167-EC5942025797}" destId="{313D5B4D-C9C3-426B-8AC5-69A3AEB80FFB}" srcOrd="0" destOrd="0" presId="urn:microsoft.com/office/officeart/2005/8/layout/hierarchy1#1"/>
    <dgm:cxn modelId="{06610251-E199-497F-A548-D2C6731A16AA}" type="presParOf" srcId="{04C9F432-3901-4591-A167-EC5942025797}" destId="{A536424D-5430-4DB6-AAC3-2C1C4452475C}" srcOrd="1" destOrd="0" presId="urn:microsoft.com/office/officeart/2005/8/layout/hierarchy1#1"/>
    <dgm:cxn modelId="{B2C2C308-A217-44A8-82DF-5BDFFAA846FB}" type="presParOf" srcId="{A536424D-5430-4DB6-AAC3-2C1C4452475C}" destId="{0EB62340-0E38-45F6-A327-7572A9568BB0}" srcOrd="0" destOrd="0" presId="urn:microsoft.com/office/officeart/2005/8/layout/hierarchy1#1"/>
    <dgm:cxn modelId="{26F932B5-998C-4C28-AE09-02B2C2C56BC0}" type="presParOf" srcId="{0EB62340-0E38-45F6-A327-7572A9568BB0}" destId="{48E708EE-2A4D-4CBA-A291-1B4FB3609BDC}" srcOrd="0" destOrd="0" presId="urn:microsoft.com/office/officeart/2005/8/layout/hierarchy1#1"/>
    <dgm:cxn modelId="{2E940301-0295-4927-82FE-20688F857FB5}" type="presParOf" srcId="{0EB62340-0E38-45F6-A327-7572A9568BB0}" destId="{F9A4A0BF-6801-4879-921D-66F02E0F87FD}" srcOrd="1" destOrd="0" presId="urn:microsoft.com/office/officeart/2005/8/layout/hierarchy1#1"/>
    <dgm:cxn modelId="{A80875A4-CE99-473D-B541-200FB737F47F}" type="presParOf" srcId="{A536424D-5430-4DB6-AAC3-2C1C4452475C}" destId="{C375B9B1-432F-41F3-8D07-4C5243F51DC6}" srcOrd="1" destOrd="0" presId="urn:microsoft.com/office/officeart/2005/8/layout/hierarchy1#1"/>
    <dgm:cxn modelId="{E07D65DC-A053-4288-BFDC-54F374C56FA2}" type="presParOf" srcId="{04C9F432-3901-4591-A167-EC5942025797}" destId="{1E21EC40-4934-43E6-BD60-4B7F206EDF9E}" srcOrd="2" destOrd="0" presId="urn:microsoft.com/office/officeart/2005/8/layout/hierarchy1#1"/>
    <dgm:cxn modelId="{597F1318-6C1E-4F0B-8CD2-D633F77488A5}" type="presParOf" srcId="{04C9F432-3901-4591-A167-EC5942025797}" destId="{2074E8CA-B529-4EB7-AEC2-EA90E50D6B08}" srcOrd="3" destOrd="0" presId="urn:microsoft.com/office/officeart/2005/8/layout/hierarchy1#1"/>
    <dgm:cxn modelId="{99AA3C88-5F79-4C4E-9595-6C428CAC8504}" type="presParOf" srcId="{2074E8CA-B529-4EB7-AEC2-EA90E50D6B08}" destId="{1D77F26F-84B4-4E69-BD9A-C0EA4C03E2D6}" srcOrd="0" destOrd="0" presId="urn:microsoft.com/office/officeart/2005/8/layout/hierarchy1#1"/>
    <dgm:cxn modelId="{FE543E10-68F5-4460-A4F9-A0351345202A}" type="presParOf" srcId="{1D77F26F-84B4-4E69-BD9A-C0EA4C03E2D6}" destId="{E3A74836-3083-4B17-AD77-BB63D5C9A63F}" srcOrd="0" destOrd="0" presId="urn:microsoft.com/office/officeart/2005/8/layout/hierarchy1#1"/>
    <dgm:cxn modelId="{8AE79863-5AB5-4DB6-BE10-B7BCEEEF55B0}" type="presParOf" srcId="{1D77F26F-84B4-4E69-BD9A-C0EA4C03E2D6}" destId="{F4A2A791-A8E1-4632-820F-0B7E08C2F9B1}" srcOrd="1" destOrd="0" presId="urn:microsoft.com/office/officeart/2005/8/layout/hierarchy1#1"/>
    <dgm:cxn modelId="{C749AFFE-3614-43B0-B7C0-877714D4A256}" type="presParOf" srcId="{2074E8CA-B529-4EB7-AEC2-EA90E50D6B08}" destId="{AE944656-D161-457C-9E3D-9343B2D7780C}" srcOrd="1" destOrd="0" presId="urn:microsoft.com/office/officeart/2005/8/layout/hierarchy1#1"/>
    <dgm:cxn modelId="{C40489DD-B142-4C34-B4AA-01ED7ABD9D67}" type="presParOf" srcId="{89197E65-2C05-4921-AA3E-C26DE767A32A}" destId="{65EB1846-D4E0-4FBA-A6E4-023C277A516B}" srcOrd="2" destOrd="0" presId="urn:microsoft.com/office/officeart/2005/8/layout/hierarchy1#1"/>
    <dgm:cxn modelId="{876D2601-A1B3-4AE4-93EE-47B004345B1C}" type="presParOf" srcId="{89197E65-2C05-4921-AA3E-C26DE767A32A}" destId="{FBEAD03D-C088-45D1-B7A5-99220FE348EE}" srcOrd="3" destOrd="0" presId="urn:microsoft.com/office/officeart/2005/8/layout/hierarchy1#1"/>
    <dgm:cxn modelId="{D08AD952-E478-4F15-BCE6-31843FF86EAD}" type="presParOf" srcId="{FBEAD03D-C088-45D1-B7A5-99220FE348EE}" destId="{E28AC8EB-5C07-4275-BF9E-593D9B6DBAE6}" srcOrd="0" destOrd="0" presId="urn:microsoft.com/office/officeart/2005/8/layout/hierarchy1#1"/>
    <dgm:cxn modelId="{101022B7-7ACF-4991-9E4C-F75E91445DA3}" type="presParOf" srcId="{E28AC8EB-5C07-4275-BF9E-593D9B6DBAE6}" destId="{352334B6-83EA-48F7-A1C7-EE8441C6E0DE}" srcOrd="0" destOrd="0" presId="urn:microsoft.com/office/officeart/2005/8/layout/hierarchy1#1"/>
    <dgm:cxn modelId="{4C9D2336-BFF8-4A17-93BD-E638C761607D}" type="presParOf" srcId="{E28AC8EB-5C07-4275-BF9E-593D9B6DBAE6}" destId="{8DDA4872-3EF2-4C7A-AB6F-F2FEC9117BF6}" srcOrd="1" destOrd="0" presId="urn:microsoft.com/office/officeart/2005/8/layout/hierarchy1#1"/>
    <dgm:cxn modelId="{7B9DC667-56CB-4213-8C69-0AA05ECF7525}" type="presParOf" srcId="{FBEAD03D-C088-45D1-B7A5-99220FE348EE}" destId="{FC8F225F-7D55-450A-A316-3ADE769C2FFF}" srcOrd="1" destOrd="0" presId="urn:microsoft.com/office/officeart/2005/8/layout/hierarchy1#1"/>
    <dgm:cxn modelId="{68EFEB04-5748-4498-A819-FDBD8F0496F4}" type="presParOf" srcId="{FC8F225F-7D55-450A-A316-3ADE769C2FFF}" destId="{F3ABB6C9-AAF8-44C2-8C7B-E60C3009E2B6}" srcOrd="0" destOrd="0" presId="urn:microsoft.com/office/officeart/2005/8/layout/hierarchy1#1"/>
    <dgm:cxn modelId="{3C41FB37-ADE2-4AE2-8A7D-C2F4CA1E2083}" type="presParOf" srcId="{FC8F225F-7D55-450A-A316-3ADE769C2FFF}" destId="{4803DB94-C0C5-4C63-B90B-7C175386E473}" srcOrd="1" destOrd="0" presId="urn:microsoft.com/office/officeart/2005/8/layout/hierarchy1#1"/>
    <dgm:cxn modelId="{85C6F98C-9A49-41F9-9D70-787530C42130}" type="presParOf" srcId="{4803DB94-C0C5-4C63-B90B-7C175386E473}" destId="{65AE9832-9AFC-403F-AE97-3401F55888ED}" srcOrd="0" destOrd="0" presId="urn:microsoft.com/office/officeart/2005/8/layout/hierarchy1#1"/>
    <dgm:cxn modelId="{BDCCD762-7BCE-46C8-9530-4D0177FE4227}" type="presParOf" srcId="{65AE9832-9AFC-403F-AE97-3401F55888ED}" destId="{2C6A2E9B-B5A9-45E7-A03C-3F58C32C0DD1}" srcOrd="0" destOrd="0" presId="urn:microsoft.com/office/officeart/2005/8/layout/hierarchy1#1"/>
    <dgm:cxn modelId="{B7D7BB1F-9BF5-4F98-B412-936B745B14B0}" type="presParOf" srcId="{65AE9832-9AFC-403F-AE97-3401F55888ED}" destId="{44B80212-05EF-423A-A755-935678EA2BED}" srcOrd="1" destOrd="0" presId="urn:microsoft.com/office/officeart/2005/8/layout/hierarchy1#1"/>
    <dgm:cxn modelId="{568DADF9-4976-482C-AEE5-DB95BE3C2242}" type="presParOf" srcId="{4803DB94-C0C5-4C63-B90B-7C175386E473}" destId="{84A4893A-8E0D-49CB-BEEB-87FD2A0CEAB3}" srcOrd="1" destOrd="0" presId="urn:microsoft.com/office/officeart/2005/8/layout/hierarchy1#1"/>
    <dgm:cxn modelId="{E090646A-B669-4106-B68A-82C3C193F143}" type="presParOf" srcId="{FC8F225F-7D55-450A-A316-3ADE769C2FFF}" destId="{B1D39B1D-545D-4518-915B-84164464B540}" srcOrd="2" destOrd="0" presId="urn:microsoft.com/office/officeart/2005/8/layout/hierarchy1#1"/>
    <dgm:cxn modelId="{6203A19A-F7C8-4217-A949-E8CE5B009841}" type="presParOf" srcId="{FC8F225F-7D55-450A-A316-3ADE769C2FFF}" destId="{82A8B8E6-EC96-455F-9672-A7009A6E31B4}" srcOrd="3" destOrd="0" presId="urn:microsoft.com/office/officeart/2005/8/layout/hierarchy1#1"/>
    <dgm:cxn modelId="{E015C99A-1C4C-4168-B8C4-278220EC87B9}" type="presParOf" srcId="{82A8B8E6-EC96-455F-9672-A7009A6E31B4}" destId="{62F5F817-3B34-4848-8642-98C1B114B345}" srcOrd="0" destOrd="0" presId="urn:microsoft.com/office/officeart/2005/8/layout/hierarchy1#1"/>
    <dgm:cxn modelId="{93FDD86C-EF15-4547-BA93-3FFDA3DA5A85}" type="presParOf" srcId="{62F5F817-3B34-4848-8642-98C1B114B345}" destId="{956E1B3D-429E-4974-AAF9-29B5A13EB667}" srcOrd="0" destOrd="0" presId="urn:microsoft.com/office/officeart/2005/8/layout/hierarchy1#1"/>
    <dgm:cxn modelId="{6FF227A1-02D2-4167-A8D4-27A233870B96}" type="presParOf" srcId="{62F5F817-3B34-4848-8642-98C1B114B345}" destId="{F2AAD6EA-5611-461F-81D5-8C888D80A77E}" srcOrd="1" destOrd="0" presId="urn:microsoft.com/office/officeart/2005/8/layout/hierarchy1#1"/>
    <dgm:cxn modelId="{D6EA6B55-052F-4670-83AB-DC988D03AFCA}" type="presParOf" srcId="{82A8B8E6-EC96-455F-9672-A7009A6E31B4}" destId="{C6BAB482-E870-4E5D-9C0E-5C148407D76A}" srcOrd="1" destOrd="0" presId="urn:microsoft.com/office/officeart/2005/8/layout/hierarchy1#1"/>
    <dgm:cxn modelId="{B6CEAD47-CF30-4553-BEE1-900B5928AB16}" type="presParOf" srcId="{FC8F225F-7D55-450A-A316-3ADE769C2FFF}" destId="{56C99E57-3C39-4F1B-A576-B22BD37F9F92}" srcOrd="4" destOrd="0" presId="urn:microsoft.com/office/officeart/2005/8/layout/hierarchy1#1"/>
    <dgm:cxn modelId="{1072ED3F-8AFB-41B0-8A89-04AEE783728F}" type="presParOf" srcId="{FC8F225F-7D55-450A-A316-3ADE769C2FFF}" destId="{2BCCCEDA-1D16-4E20-A58A-8408B8ABD2A7}" srcOrd="5" destOrd="0" presId="urn:microsoft.com/office/officeart/2005/8/layout/hierarchy1#1"/>
    <dgm:cxn modelId="{65E5009E-D970-4848-B103-4AE23A2FF45B}" type="presParOf" srcId="{2BCCCEDA-1D16-4E20-A58A-8408B8ABD2A7}" destId="{EBD4D9A7-0C68-498F-8D3F-304F243445BF}" srcOrd="0" destOrd="0" presId="urn:microsoft.com/office/officeart/2005/8/layout/hierarchy1#1"/>
    <dgm:cxn modelId="{12581237-B7AC-487A-913D-49CDEC3D5D02}" type="presParOf" srcId="{EBD4D9A7-0C68-498F-8D3F-304F243445BF}" destId="{160CEDDE-348A-4050-A43E-C0FDDF17CB98}" srcOrd="0" destOrd="0" presId="urn:microsoft.com/office/officeart/2005/8/layout/hierarchy1#1"/>
    <dgm:cxn modelId="{8DF4B58A-71CC-4388-95FF-B013827A6D85}" type="presParOf" srcId="{EBD4D9A7-0C68-498F-8D3F-304F243445BF}" destId="{26FE1BC3-CB3F-4EFA-A894-EC5EECDCAE3D}" srcOrd="1" destOrd="0" presId="urn:microsoft.com/office/officeart/2005/8/layout/hierarchy1#1"/>
    <dgm:cxn modelId="{E81B2668-EAB1-467E-A8E6-3E153B8B09C4}" type="presParOf" srcId="{2BCCCEDA-1D16-4E20-A58A-8408B8ABD2A7}" destId="{ABB9A71C-826D-4EF6-BBF9-E6B2F502F03B}" srcOrd="1" destOrd="0" presId="urn:microsoft.com/office/officeart/2005/8/layout/hierarchy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895715" cy="4702810"/>
        <a:chOff x="0" y="0"/>
        <a:chExt cx="8895715" cy="4702810"/>
      </a:xfrm>
    </dsp:grpSpPr>
    <dsp:sp modelId="{C5E3C3B1-5072-4F14-83A4-76BED92967B8}">
      <dsp:nvSpPr>
        <dsp:cNvPr id="5" name="任意多边形 4"/>
        <dsp:cNvSpPr/>
      </dsp:nvSpPr>
      <dsp:spPr bwMode="white">
        <a:xfrm>
          <a:off x="1647355" y="1281927"/>
          <a:ext cx="2112803" cy="520497"/>
        </a:xfrm>
        <a:custGeom>
          <a:avLst/>
          <a:gdLst/>
          <a:ahLst/>
          <a:cxnLst/>
          <a:pathLst>
            <a:path w="3327" h="820">
              <a:moveTo>
                <a:pt x="3327" y="0"/>
              </a:moveTo>
              <a:lnTo>
                <a:pt x="3327" y="690"/>
              </a:lnTo>
              <a:lnTo>
                <a:pt x="0" y="690"/>
              </a:lnTo>
              <a:lnTo>
                <a:pt x="0" y="820"/>
              </a:lnTo>
            </a:path>
          </a:pathLst>
        </a:custGeom>
      </dsp:spPr>
      <dsp:style>
        <a:lnRef idx="2">
          <a:schemeClr val="accent1">
            <a:shade val="60000"/>
          </a:schemeClr>
        </a:lnRef>
        <a:fillRef idx="0">
          <a:schemeClr val="accent1"/>
        </a:fillRef>
        <a:effectRef idx="0">
          <a:scrgbClr r="0" g="0" b="0"/>
        </a:effectRef>
        <a:fontRef idx="minor"/>
      </dsp:style>
      <dsp:txXfrm>
        <a:off x="1647355" y="1281927"/>
        <a:ext cx="2112803" cy="520497"/>
      </dsp:txXfrm>
    </dsp:sp>
    <dsp:sp modelId="{313D5B4D-C9C3-426B-8AC5-69A3AEB80FFB}">
      <dsp:nvSpPr>
        <dsp:cNvPr id="8" name="任意多边形 7"/>
        <dsp:cNvSpPr/>
      </dsp:nvSpPr>
      <dsp:spPr bwMode="white">
        <a:xfrm>
          <a:off x="741310" y="2743887"/>
          <a:ext cx="906045" cy="432019"/>
        </a:xfrm>
        <a:custGeom>
          <a:avLst/>
          <a:gdLst/>
          <a:ahLst/>
          <a:cxnLst/>
          <a:pathLst>
            <a:path w="1427" h="680">
              <a:moveTo>
                <a:pt x="1427" y="0"/>
              </a:moveTo>
              <a:lnTo>
                <a:pt x="1427" y="551"/>
              </a:lnTo>
              <a:lnTo>
                <a:pt x="0" y="551"/>
              </a:lnTo>
              <a:lnTo>
                <a:pt x="0" y="680"/>
              </a:lnTo>
            </a:path>
          </a:pathLst>
        </a:custGeom>
      </dsp:spPr>
      <dsp:style>
        <a:lnRef idx="2">
          <a:schemeClr val="accent1">
            <a:shade val="80000"/>
          </a:schemeClr>
        </a:lnRef>
        <a:fillRef idx="0">
          <a:schemeClr val="accent1"/>
        </a:fillRef>
        <a:effectRef idx="0">
          <a:scrgbClr r="0" g="0" b="0"/>
        </a:effectRef>
        <a:fontRef idx="minor"/>
      </dsp:style>
      <dsp:txXfrm>
        <a:off x="741310" y="2743887"/>
        <a:ext cx="906045" cy="432019"/>
      </dsp:txXfrm>
    </dsp:sp>
    <dsp:sp modelId="{1E21EC40-4934-43E6-BD60-4B7F206EDF9E}">
      <dsp:nvSpPr>
        <dsp:cNvPr id="11" name="任意多边形 10"/>
        <dsp:cNvSpPr/>
      </dsp:nvSpPr>
      <dsp:spPr bwMode="white">
        <a:xfrm>
          <a:off x="1647355" y="2743887"/>
          <a:ext cx="906045" cy="432019"/>
        </a:xfrm>
        <a:custGeom>
          <a:avLst/>
          <a:gdLst/>
          <a:ahLst/>
          <a:cxnLst/>
          <a:pathLst>
            <a:path w="1427" h="680">
              <a:moveTo>
                <a:pt x="0" y="0"/>
              </a:moveTo>
              <a:lnTo>
                <a:pt x="0" y="551"/>
              </a:lnTo>
              <a:lnTo>
                <a:pt x="1427" y="551"/>
              </a:lnTo>
              <a:lnTo>
                <a:pt x="1427" y="680"/>
              </a:lnTo>
            </a:path>
          </a:pathLst>
        </a:custGeom>
      </dsp:spPr>
      <dsp:style>
        <a:lnRef idx="2">
          <a:schemeClr val="accent1">
            <a:shade val="80000"/>
          </a:schemeClr>
        </a:lnRef>
        <a:fillRef idx="0">
          <a:schemeClr val="accent1"/>
        </a:fillRef>
        <a:effectRef idx="0">
          <a:scrgbClr r="0" g="0" b="0"/>
        </a:effectRef>
        <a:fontRef idx="minor"/>
      </dsp:style>
      <dsp:txXfrm>
        <a:off x="1647355" y="2743887"/>
        <a:ext cx="906045" cy="432019"/>
      </dsp:txXfrm>
    </dsp:sp>
    <dsp:sp modelId="{65EB1846-D4E0-4FBA-A6E4-023C277A516B}">
      <dsp:nvSpPr>
        <dsp:cNvPr id="14" name="任意多边形 13"/>
        <dsp:cNvSpPr/>
      </dsp:nvSpPr>
      <dsp:spPr bwMode="white">
        <a:xfrm>
          <a:off x="3760158" y="1281927"/>
          <a:ext cx="2417422" cy="520497"/>
        </a:xfrm>
        <a:custGeom>
          <a:avLst/>
          <a:gdLst/>
          <a:ahLst/>
          <a:cxnLst/>
          <a:pathLst>
            <a:path w="3807" h="820">
              <a:moveTo>
                <a:pt x="0" y="0"/>
              </a:moveTo>
              <a:lnTo>
                <a:pt x="0" y="690"/>
              </a:lnTo>
              <a:lnTo>
                <a:pt x="3807" y="690"/>
              </a:lnTo>
              <a:lnTo>
                <a:pt x="3807" y="820"/>
              </a:lnTo>
            </a:path>
          </a:pathLst>
        </a:custGeom>
      </dsp:spPr>
      <dsp:style>
        <a:lnRef idx="2">
          <a:schemeClr val="accent1">
            <a:shade val="60000"/>
          </a:schemeClr>
        </a:lnRef>
        <a:fillRef idx="0">
          <a:schemeClr val="accent1"/>
        </a:fillRef>
        <a:effectRef idx="0">
          <a:scrgbClr r="0" g="0" b="0"/>
        </a:effectRef>
        <a:fontRef idx="minor"/>
      </dsp:style>
      <dsp:txXfrm>
        <a:off x="3760158" y="1281927"/>
        <a:ext cx="2417422" cy="520497"/>
      </dsp:txXfrm>
    </dsp:sp>
    <dsp:sp modelId="{F3ABB6C9-AAF8-44C2-8C7B-E60C3009E2B6}">
      <dsp:nvSpPr>
        <dsp:cNvPr id="17" name="任意多边形 16"/>
        <dsp:cNvSpPr/>
      </dsp:nvSpPr>
      <dsp:spPr bwMode="white">
        <a:xfrm>
          <a:off x="4365490" y="2743887"/>
          <a:ext cx="1812090" cy="435530"/>
        </a:xfrm>
        <a:custGeom>
          <a:avLst/>
          <a:gdLst/>
          <a:ahLst/>
          <a:cxnLst/>
          <a:pathLst>
            <a:path w="2854" h="686">
              <a:moveTo>
                <a:pt x="2854" y="0"/>
              </a:moveTo>
              <a:lnTo>
                <a:pt x="2854" y="556"/>
              </a:lnTo>
              <a:lnTo>
                <a:pt x="0" y="556"/>
              </a:lnTo>
              <a:lnTo>
                <a:pt x="0" y="686"/>
              </a:lnTo>
            </a:path>
          </a:pathLst>
        </a:custGeom>
      </dsp:spPr>
      <dsp:style>
        <a:lnRef idx="2">
          <a:schemeClr val="accent1">
            <a:shade val="80000"/>
          </a:schemeClr>
        </a:lnRef>
        <a:fillRef idx="0">
          <a:schemeClr val="accent1"/>
        </a:fillRef>
        <a:effectRef idx="0">
          <a:scrgbClr r="0" g="0" b="0"/>
        </a:effectRef>
        <a:fontRef idx="minor"/>
      </dsp:style>
      <dsp:txXfrm>
        <a:off x="4365490" y="2743887"/>
        <a:ext cx="1812090" cy="435530"/>
      </dsp:txXfrm>
    </dsp:sp>
    <dsp:sp modelId="{B1D39B1D-545D-4518-915B-84164464B540}">
      <dsp:nvSpPr>
        <dsp:cNvPr id="20" name="任意多边形 19"/>
        <dsp:cNvSpPr/>
      </dsp:nvSpPr>
      <dsp:spPr bwMode="white">
        <a:xfrm>
          <a:off x="6177580" y="2743887"/>
          <a:ext cx="0" cy="432019"/>
        </a:xfrm>
        <a:custGeom>
          <a:avLst/>
          <a:gdLst/>
          <a:ahLst/>
          <a:cxnLst/>
          <a:pathLst>
            <a:path h="680">
              <a:moveTo>
                <a:pt x="0" y="0"/>
              </a:moveTo>
              <a:lnTo>
                <a:pt x="0" y="551"/>
              </a:lnTo>
              <a:lnTo>
                <a:pt x="0" y="551"/>
              </a:lnTo>
              <a:lnTo>
                <a:pt x="0" y="680"/>
              </a:lnTo>
            </a:path>
          </a:pathLst>
        </a:custGeom>
      </dsp:spPr>
      <dsp:style>
        <a:lnRef idx="2">
          <a:schemeClr val="accent1">
            <a:shade val="80000"/>
          </a:schemeClr>
        </a:lnRef>
        <a:fillRef idx="0">
          <a:schemeClr val="accent1"/>
        </a:fillRef>
        <a:effectRef idx="0">
          <a:scrgbClr r="0" g="0" b="0"/>
        </a:effectRef>
        <a:fontRef idx="minor"/>
      </dsp:style>
      <dsp:txXfrm>
        <a:off x="6177580" y="2743887"/>
        <a:ext cx="0" cy="432019"/>
      </dsp:txXfrm>
    </dsp:sp>
    <dsp:sp modelId="{56C99E57-3C39-4F1B-A576-B22BD37F9F92}">
      <dsp:nvSpPr>
        <dsp:cNvPr id="23" name="任意多边形 22"/>
        <dsp:cNvSpPr/>
      </dsp:nvSpPr>
      <dsp:spPr bwMode="white">
        <a:xfrm>
          <a:off x="6177580" y="2743887"/>
          <a:ext cx="1812090" cy="432019"/>
        </a:xfrm>
        <a:custGeom>
          <a:avLst/>
          <a:gdLst/>
          <a:ahLst/>
          <a:cxnLst/>
          <a:pathLst>
            <a:path w="2854" h="680">
              <a:moveTo>
                <a:pt x="0" y="0"/>
              </a:moveTo>
              <a:lnTo>
                <a:pt x="0" y="551"/>
              </a:lnTo>
              <a:lnTo>
                <a:pt x="2854" y="551"/>
              </a:lnTo>
              <a:lnTo>
                <a:pt x="2854" y="680"/>
              </a:lnTo>
            </a:path>
          </a:pathLst>
        </a:custGeom>
      </dsp:spPr>
      <dsp:style>
        <a:lnRef idx="2">
          <a:schemeClr val="accent1">
            <a:shade val="80000"/>
          </a:schemeClr>
        </a:lnRef>
        <a:fillRef idx="0">
          <a:schemeClr val="accent1"/>
        </a:fillRef>
        <a:effectRef idx="0">
          <a:scrgbClr r="0" g="0" b="0"/>
        </a:effectRef>
        <a:fontRef idx="minor"/>
      </dsp:style>
      <dsp:txXfrm>
        <a:off x="6177580" y="2743887"/>
        <a:ext cx="1812090" cy="432019"/>
      </dsp:txXfrm>
    </dsp:sp>
    <dsp:sp modelId="{DF31DFE1-9878-4675-BEAC-07A2BF1F6D60}">
      <dsp:nvSpPr>
        <dsp:cNvPr id="3" name="圆角矩形 2"/>
        <dsp:cNvSpPr/>
      </dsp:nvSpPr>
      <dsp:spPr bwMode="white">
        <a:xfrm>
          <a:off x="3018848" y="340463"/>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018848" y="340463"/>
        <a:ext cx="1482619" cy="941463"/>
      </dsp:txXfrm>
    </dsp:sp>
    <dsp:sp modelId="{286DB1CF-127A-459E-BA03-76501A5807C7}">
      <dsp:nvSpPr>
        <dsp:cNvPr id="4" name="圆角矩形 3"/>
        <dsp:cNvSpPr/>
      </dsp:nvSpPr>
      <dsp:spPr bwMode="white">
        <a:xfrm>
          <a:off x="3183584" y="496962"/>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噪声危害与控制</a:t>
          </a:r>
          <a:endParaRPr>
            <a:solidFill>
              <a:schemeClr val="dk1"/>
            </a:solidFill>
          </a:endParaRPr>
        </a:p>
      </dsp:txBody>
      <dsp:txXfrm>
        <a:off x="3183584" y="496962"/>
        <a:ext cx="1482619" cy="941463"/>
      </dsp:txXfrm>
    </dsp:sp>
    <dsp:sp modelId="{F34CF80D-7301-4A40-9127-814F2E3BC444}">
      <dsp:nvSpPr>
        <dsp:cNvPr id="6" name="圆角矩形 5"/>
        <dsp:cNvSpPr/>
      </dsp:nvSpPr>
      <dsp:spPr bwMode="white">
        <a:xfrm>
          <a:off x="906045" y="1802424"/>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906045" y="1802424"/>
        <a:ext cx="1482619" cy="941463"/>
      </dsp:txXfrm>
    </dsp:sp>
    <dsp:sp modelId="{6A8B838F-C874-412E-A80E-43C51E450414}">
      <dsp:nvSpPr>
        <dsp:cNvPr id="7" name="圆角矩形 6"/>
        <dsp:cNvSpPr/>
      </dsp:nvSpPr>
      <dsp:spPr bwMode="white">
        <a:xfrm>
          <a:off x="1070781" y="1958923"/>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噪声概念</a:t>
          </a:r>
          <a:endParaRPr>
            <a:solidFill>
              <a:schemeClr val="dk1"/>
            </a:solidFill>
          </a:endParaRPr>
        </a:p>
      </dsp:txBody>
      <dsp:txXfrm>
        <a:off x="1070781" y="1958923"/>
        <a:ext cx="1482619" cy="941463"/>
      </dsp:txXfrm>
    </dsp:sp>
    <dsp:sp modelId="{48E708EE-2A4D-4CBA-A291-1B4FB3609BDC}">
      <dsp:nvSpPr>
        <dsp:cNvPr id="9" name="圆角矩形 8"/>
        <dsp:cNvSpPr/>
      </dsp:nvSpPr>
      <dsp:spPr bwMode="white">
        <a:xfrm>
          <a:off x="0" y="3175906"/>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0" y="3175906"/>
        <a:ext cx="1482619" cy="941463"/>
      </dsp:txXfrm>
    </dsp:sp>
    <dsp:sp modelId="{F9A4A0BF-6801-4879-921D-66F02E0F87FD}">
      <dsp:nvSpPr>
        <dsp:cNvPr id="10" name="圆角矩形 9"/>
        <dsp:cNvSpPr/>
      </dsp:nvSpPr>
      <dsp:spPr bwMode="white">
        <a:xfrm>
          <a:off x="164735" y="3332405"/>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噪声的产生</a:t>
          </a:r>
          <a:endParaRPr>
            <a:solidFill>
              <a:schemeClr val="dk1"/>
            </a:solidFill>
          </a:endParaRPr>
        </a:p>
      </dsp:txBody>
      <dsp:txXfrm>
        <a:off x="164735" y="3332405"/>
        <a:ext cx="1482619" cy="941463"/>
      </dsp:txXfrm>
    </dsp:sp>
    <dsp:sp modelId="{E3A74836-3083-4B17-AD77-BB63D5C9A63F}">
      <dsp:nvSpPr>
        <dsp:cNvPr id="12" name="圆角矩形 11"/>
        <dsp:cNvSpPr/>
      </dsp:nvSpPr>
      <dsp:spPr bwMode="white">
        <a:xfrm>
          <a:off x="1812090" y="3175906"/>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1812090" y="3175906"/>
        <a:ext cx="1482619" cy="941463"/>
      </dsp:txXfrm>
    </dsp:sp>
    <dsp:sp modelId="{F4A2A791-A8E1-4632-820F-0B7E08C2F9B1}">
      <dsp:nvSpPr>
        <dsp:cNvPr id="13" name="圆角矩形 12"/>
        <dsp:cNvSpPr/>
      </dsp:nvSpPr>
      <dsp:spPr bwMode="white">
        <a:xfrm>
          <a:off x="1976826" y="3332405"/>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噪声对社会生活影响</a:t>
          </a:r>
          <a:endParaRPr>
            <a:solidFill>
              <a:schemeClr val="dk1"/>
            </a:solidFill>
          </a:endParaRPr>
        </a:p>
      </dsp:txBody>
      <dsp:txXfrm>
        <a:off x="1976826" y="3332405"/>
        <a:ext cx="1482619" cy="941463"/>
      </dsp:txXfrm>
    </dsp:sp>
    <dsp:sp modelId="{352334B6-83EA-48F7-A1C7-EE8441C6E0DE}">
      <dsp:nvSpPr>
        <dsp:cNvPr id="15" name="圆角矩形 14"/>
        <dsp:cNvSpPr/>
      </dsp:nvSpPr>
      <dsp:spPr bwMode="white">
        <a:xfrm>
          <a:off x="5436270" y="1802424"/>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436270" y="1802424"/>
        <a:ext cx="1482619" cy="941463"/>
      </dsp:txXfrm>
    </dsp:sp>
    <dsp:sp modelId="{8DDA4872-3EF2-4C7A-AB6F-F2FEC9117BF6}">
      <dsp:nvSpPr>
        <dsp:cNvPr id="16" name="圆角矩形 15"/>
        <dsp:cNvSpPr/>
      </dsp:nvSpPr>
      <dsp:spPr bwMode="white">
        <a:xfrm>
          <a:off x="5601006" y="1958923"/>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噪声控制</a:t>
          </a:r>
          <a:endParaRPr>
            <a:solidFill>
              <a:schemeClr val="dk1"/>
            </a:solidFill>
          </a:endParaRPr>
        </a:p>
      </dsp:txBody>
      <dsp:txXfrm>
        <a:off x="5601006" y="1958923"/>
        <a:ext cx="1482619" cy="941463"/>
      </dsp:txXfrm>
    </dsp:sp>
    <dsp:sp modelId="{2C6A2E9B-B5A9-45E7-A03C-3F58C32C0DD1}">
      <dsp:nvSpPr>
        <dsp:cNvPr id="18" name="圆角矩形 17"/>
        <dsp:cNvSpPr/>
      </dsp:nvSpPr>
      <dsp:spPr bwMode="white">
        <a:xfrm>
          <a:off x="3624180" y="3179418"/>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624180" y="3179418"/>
        <a:ext cx="1482619" cy="941463"/>
      </dsp:txXfrm>
    </dsp:sp>
    <dsp:sp modelId="{44B80212-05EF-423A-A755-935678EA2BED}">
      <dsp:nvSpPr>
        <dsp:cNvPr id="19" name="圆角矩形 18"/>
        <dsp:cNvSpPr/>
      </dsp:nvSpPr>
      <dsp:spPr bwMode="white">
        <a:xfrm>
          <a:off x="3788916" y="3335916"/>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在声源处</a:t>
          </a:r>
          <a:endParaRPr>
            <a:solidFill>
              <a:schemeClr val="dk1"/>
            </a:solidFill>
          </a:endParaRPr>
        </a:p>
      </dsp:txBody>
      <dsp:txXfrm>
        <a:off x="3788916" y="3335916"/>
        <a:ext cx="1482619" cy="941463"/>
      </dsp:txXfrm>
    </dsp:sp>
    <dsp:sp modelId="{956E1B3D-429E-4974-AAF9-29B5A13EB667}">
      <dsp:nvSpPr>
        <dsp:cNvPr id="21" name="圆角矩形 20"/>
        <dsp:cNvSpPr/>
      </dsp:nvSpPr>
      <dsp:spPr bwMode="white">
        <a:xfrm>
          <a:off x="5436270" y="3175906"/>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436270" y="3175906"/>
        <a:ext cx="1482619" cy="941463"/>
      </dsp:txXfrm>
    </dsp:sp>
    <dsp:sp modelId="{F2AAD6EA-5611-461F-81D5-8C888D80A77E}">
      <dsp:nvSpPr>
        <dsp:cNvPr id="22" name="圆角矩形 21"/>
        <dsp:cNvSpPr/>
      </dsp:nvSpPr>
      <dsp:spPr bwMode="white">
        <a:xfrm>
          <a:off x="5601006" y="3332405"/>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在传播途中</a:t>
          </a:r>
          <a:endParaRPr>
            <a:solidFill>
              <a:schemeClr val="dk1"/>
            </a:solidFill>
          </a:endParaRPr>
        </a:p>
      </dsp:txBody>
      <dsp:txXfrm>
        <a:off x="5601006" y="3332405"/>
        <a:ext cx="1482619" cy="941463"/>
      </dsp:txXfrm>
    </dsp:sp>
    <dsp:sp modelId="{160CEDDE-348A-4050-A43E-C0FDDF17CB98}">
      <dsp:nvSpPr>
        <dsp:cNvPr id="24" name="圆角矩形 23"/>
        <dsp:cNvSpPr/>
      </dsp:nvSpPr>
      <dsp:spPr bwMode="white">
        <a:xfrm>
          <a:off x="7248360" y="3175906"/>
          <a:ext cx="1482619" cy="941463"/>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7248360" y="3175906"/>
        <a:ext cx="1482619" cy="941463"/>
      </dsp:txXfrm>
    </dsp:sp>
    <dsp:sp modelId="{26FE1BC3-CB3F-4EFA-A894-EC5EECDCAE3D}">
      <dsp:nvSpPr>
        <dsp:cNvPr id="25" name="圆角矩形 24"/>
        <dsp:cNvSpPr/>
      </dsp:nvSpPr>
      <dsp:spPr bwMode="white">
        <a:xfrm>
          <a:off x="7413096" y="3332405"/>
          <a:ext cx="1482619" cy="94146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76200" tIns="76200" rIns="76200" bIns="762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a:solidFill>
                <a:schemeClr val="dk1"/>
              </a:solidFill>
            </a:rPr>
            <a:t>在接受处</a:t>
          </a:r>
          <a:endParaRPr>
            <a:solidFill>
              <a:schemeClr val="dk1"/>
            </a:solidFill>
          </a:endParaRPr>
        </a:p>
      </dsp:txBody>
      <dsp:txXfrm>
        <a:off x="7413096" y="3332405"/>
        <a:ext cx="1482619" cy="94146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noProof="0">
              <a:sym typeface="Helvetica Neue" panose="02000503000000020004"/>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noProof="0">
              <a:sym typeface="Helvetica Neue" panose="02000503000000020004"/>
            </a:endParaRPr>
          </a:p>
        </p:txBody>
      </p:sp>
    </p:spTree>
  </p:cSld>
  <p:clrMap bg1="lt1" tx1="dk1" bg2="lt2" tx2="dk2" accent1="accent1" accent2="accent2" accent3="accent3" accent4="accent4" accent5="accent5" accent6="accent6" hlink="hlink" folHlink="folHlink"/>
  <p:notesStyle>
    <a:lvl1pPr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1pPr>
    <a:lvl2pPr marL="742950" indent="-28575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2pPr>
    <a:lvl3pPr marL="1143000" indent="-22860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3pPr>
    <a:lvl4pPr marL="1600200" indent="-22860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4pPr>
    <a:lvl5pPr marL="2057400" indent="-22860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xfrm>
            <a:off x="374650" y="685800"/>
            <a:ext cx="6108700" cy="3429000"/>
          </a:xfrm>
          <a:noFill/>
        </p:spPr>
      </p:sp>
      <p:sp>
        <p:nvSpPr>
          <p:cNvPr id="28674"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mtClean="0">
                <a:solidFill>
                  <a:srgbClr val="FF0000"/>
                </a:solidFill>
                <a:latin typeface="仿宋" panose="02010609060101010101" pitchFamily="49" charset="-122"/>
                <a:ea typeface="仿宋" panose="02010609060101010101" pitchFamily="49" charset="-122"/>
              </a:rPr>
              <a:t> 【</a:t>
            </a:r>
            <a:r>
              <a:rPr lang="zh-CN" altLang="en-US" smtClean="0">
                <a:solidFill>
                  <a:srgbClr val="FF0000"/>
                </a:solidFill>
                <a:latin typeface="仿宋" panose="02010609060101010101" pitchFamily="49" charset="-122"/>
                <a:ea typeface="仿宋" panose="02010609060101010101" pitchFamily="49" charset="-122"/>
              </a:rPr>
              <a:t>解析</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常用温度计是根据液体热胀冷缩的原理制成的。     用温度计测量液体温度时，先要弄清楚温度计的分度值，读数时视线与液柱最高处所对刻度相垂直，并注意区分温度是零上还是零下。</a:t>
            </a:r>
          </a:p>
          <a:p>
            <a:r>
              <a:rPr lang="zh-CN" altLang="en-US" smtClean="0">
                <a:solidFill>
                  <a:srgbClr val="FF0000"/>
                </a:solidFill>
                <a:latin typeface="仿宋" panose="02010609060101010101" pitchFamily="49" charset="-122"/>
                <a:ea typeface="仿宋" panose="02010609060101010101" pitchFamily="49" charset="-122"/>
              </a:rPr>
              <a:t>    解答：在温度计上，</a:t>
            </a:r>
            <a:r>
              <a:rPr lang="en-US" altLang="zh-CN" smtClean="0">
                <a:solidFill>
                  <a:srgbClr val="FF0000"/>
                </a:solidFill>
                <a:latin typeface="仿宋" panose="02010609060101010101" pitchFamily="49" charset="-122"/>
                <a:ea typeface="仿宋" panose="02010609060101010101" pitchFamily="49" charset="-122"/>
              </a:rPr>
              <a:t>10℃</a:t>
            </a:r>
            <a:r>
              <a:rPr lang="zh-CN" altLang="en-US" smtClean="0">
                <a:solidFill>
                  <a:srgbClr val="FF0000"/>
                </a:solidFill>
                <a:latin typeface="仿宋" panose="02010609060101010101" pitchFamily="49" charset="-122"/>
                <a:ea typeface="仿宋" panose="02010609060101010101" pitchFamily="49" charset="-122"/>
              </a:rPr>
              <a:t>之间有</a:t>
            </a:r>
            <a:r>
              <a:rPr lang="en-US" altLang="zh-CN" smtClean="0">
                <a:solidFill>
                  <a:srgbClr val="FF0000"/>
                </a:solidFill>
                <a:latin typeface="仿宋" panose="02010609060101010101" pitchFamily="49" charset="-122"/>
                <a:ea typeface="仿宋" panose="02010609060101010101" pitchFamily="49" charset="-122"/>
              </a:rPr>
              <a:t>10</a:t>
            </a:r>
            <a:r>
              <a:rPr lang="zh-CN" altLang="en-US" smtClean="0">
                <a:solidFill>
                  <a:srgbClr val="FF0000"/>
                </a:solidFill>
                <a:latin typeface="仿宋" panose="02010609060101010101" pitchFamily="49" charset="-122"/>
                <a:ea typeface="仿宋" panose="02010609060101010101" pitchFamily="49" charset="-122"/>
              </a:rPr>
              <a:t>个小格，一个小格代表</a:t>
            </a:r>
            <a:r>
              <a:rPr lang="en-US" altLang="zh-CN" smtClean="0">
                <a:solidFill>
                  <a:srgbClr val="FF0000"/>
                </a:solidFill>
                <a:latin typeface="仿宋" panose="02010609060101010101" pitchFamily="49" charset="-122"/>
                <a:ea typeface="仿宋" panose="02010609060101010101" pitchFamily="49" charset="-122"/>
              </a:rPr>
              <a:t>1℃</a:t>
            </a:r>
            <a:r>
              <a:rPr lang="zh-CN" altLang="en-US" smtClean="0">
                <a:solidFill>
                  <a:srgbClr val="FF0000"/>
                </a:solidFill>
                <a:latin typeface="仿宋" panose="02010609060101010101" pitchFamily="49" charset="-122"/>
                <a:ea typeface="仿宋" panose="02010609060101010101" pitchFamily="49" charset="-122"/>
              </a:rPr>
              <a:t>，所以此温度计的分度值为</a:t>
            </a:r>
            <a:r>
              <a:rPr lang="en-US" altLang="zh-CN" smtClean="0">
                <a:solidFill>
                  <a:srgbClr val="FF0000"/>
                </a:solidFill>
                <a:latin typeface="仿宋" panose="02010609060101010101" pitchFamily="49" charset="-122"/>
                <a:ea typeface="仿宋" panose="02010609060101010101" pitchFamily="49" charset="-122"/>
              </a:rPr>
              <a:t>1℃</a:t>
            </a:r>
            <a:r>
              <a:rPr lang="zh-CN" altLang="en-US" smtClean="0">
                <a:solidFill>
                  <a:srgbClr val="FF0000"/>
                </a:solidFill>
                <a:latin typeface="仿宋" panose="02010609060101010101" pitchFamily="49" charset="-122"/>
                <a:ea typeface="仿宋" panose="02010609060101010101" pitchFamily="49" charset="-122"/>
              </a:rPr>
              <a:t>；“</a:t>
            </a:r>
            <a:r>
              <a:rPr lang="en-US" altLang="zh-CN" smtClean="0">
                <a:solidFill>
                  <a:srgbClr val="FF0000"/>
                </a:solidFill>
                <a:latin typeface="仿宋" panose="02010609060101010101" pitchFamily="49" charset="-122"/>
                <a:ea typeface="仿宋" panose="02010609060101010101" pitchFamily="49" charset="-122"/>
              </a:rPr>
              <a:t>40”</a:t>
            </a:r>
            <a:r>
              <a:rPr lang="zh-CN" altLang="en-US" smtClean="0">
                <a:solidFill>
                  <a:srgbClr val="FF0000"/>
                </a:solidFill>
                <a:latin typeface="仿宋" panose="02010609060101010101" pitchFamily="49" charset="-122"/>
                <a:ea typeface="仿宋" panose="02010609060101010101" pitchFamily="49" charset="-122"/>
              </a:rPr>
              <a:t>在“</a:t>
            </a:r>
            <a:r>
              <a:rPr lang="en-US" altLang="zh-CN" smtClean="0">
                <a:solidFill>
                  <a:srgbClr val="FF0000"/>
                </a:solidFill>
                <a:latin typeface="仿宋" panose="02010609060101010101" pitchFamily="49" charset="-122"/>
                <a:ea typeface="仿宋" panose="02010609060101010101" pitchFamily="49" charset="-122"/>
              </a:rPr>
              <a:t>30”</a:t>
            </a:r>
            <a:r>
              <a:rPr lang="zh-CN" altLang="en-US" smtClean="0">
                <a:solidFill>
                  <a:srgbClr val="FF0000"/>
                </a:solidFill>
                <a:latin typeface="仿宋" panose="02010609060101010101" pitchFamily="49" charset="-122"/>
                <a:ea typeface="仿宋" panose="02010609060101010101" pitchFamily="49" charset="-122"/>
              </a:rPr>
              <a:t>以上，说明温度高于</a:t>
            </a:r>
            <a:r>
              <a:rPr lang="en-US" altLang="zh-CN" smtClean="0">
                <a:solidFill>
                  <a:srgbClr val="FF0000"/>
                </a:solidFill>
                <a:latin typeface="仿宋" panose="02010609060101010101" pitchFamily="49" charset="-122"/>
                <a:ea typeface="仿宋" panose="02010609060101010101" pitchFamily="49" charset="-122"/>
              </a:rPr>
              <a:t>0℃</a:t>
            </a:r>
            <a:r>
              <a:rPr lang="zh-CN" altLang="en-US" smtClean="0">
                <a:solidFill>
                  <a:srgbClr val="FF0000"/>
                </a:solidFill>
                <a:latin typeface="仿宋" panose="02010609060101010101" pitchFamily="49" charset="-122"/>
                <a:ea typeface="仿宋" panose="02010609060101010101" pitchFamily="49" charset="-122"/>
              </a:rPr>
              <a:t>，为</a:t>
            </a:r>
            <a:r>
              <a:rPr lang="en-US" altLang="zh-CN" smtClean="0">
                <a:solidFill>
                  <a:srgbClr val="FF0000"/>
                </a:solidFill>
                <a:latin typeface="仿宋" panose="02010609060101010101" pitchFamily="49" charset="-122"/>
                <a:ea typeface="仿宋" panose="02010609060101010101" pitchFamily="49" charset="-122"/>
              </a:rPr>
              <a:t>36℃</a:t>
            </a:r>
            <a:r>
              <a:rPr lang="zh-CN" altLang="en-US" smtClean="0">
                <a:solidFill>
                  <a:srgbClr val="FF0000"/>
                </a:solidFill>
                <a:latin typeface="仿宋" panose="02010609060101010101" pitchFamily="49" charset="-122"/>
                <a:ea typeface="仿宋" panose="02010609060101010101" pitchFamily="49" charset="-122"/>
              </a:rPr>
              <a:t>。故答案为</a:t>
            </a:r>
            <a:r>
              <a:rPr lang="en-US" altLang="zh-CN" smtClean="0">
                <a:solidFill>
                  <a:srgbClr val="FF0000"/>
                </a:solidFill>
                <a:latin typeface="仿宋" panose="02010609060101010101" pitchFamily="49" charset="-122"/>
                <a:ea typeface="仿宋" panose="02010609060101010101" pitchFamily="49" charset="-122"/>
              </a:rPr>
              <a:t>36</a:t>
            </a:r>
            <a:r>
              <a:rPr lang="zh-CN" altLang="en-US"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xfrm>
            <a:off x="374650" y="685800"/>
            <a:ext cx="6108700" cy="3429000"/>
          </a:xfrm>
          <a:noFill/>
        </p:spPr>
      </p:sp>
      <p:sp>
        <p:nvSpPr>
          <p:cNvPr id="30722"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z="2400" smtClean="0">
                <a:solidFill>
                  <a:srgbClr val="FF0000"/>
                </a:solidFill>
                <a:latin typeface="仿宋" panose="02010609060101010101" pitchFamily="49" charset="-122"/>
                <a:ea typeface="仿宋" panose="02010609060101010101" pitchFamily="49" charset="-122"/>
              </a:rPr>
              <a:t> 【</a:t>
            </a:r>
            <a:r>
              <a:rPr lang="zh-CN" altLang="en-US" sz="2400" smtClean="0">
                <a:solidFill>
                  <a:srgbClr val="FF0000"/>
                </a:solidFill>
                <a:latin typeface="仿宋" panose="02010609060101010101" pitchFamily="49" charset="-122"/>
                <a:ea typeface="仿宋" panose="02010609060101010101" pitchFamily="49" charset="-122"/>
              </a:rPr>
              <a:t>解析</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体温计的分度值是</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，根据分度值和液面位置可以读出温度值，由于体温计液泡上方有缩口，所以可以离开被测物体读数，温度计都是利用液体热胀冷缩的规律制成的；同时体温计在使用前要用力甩一下，将水银甩回玻璃泡中。</a:t>
            </a:r>
          </a:p>
          <a:p>
            <a:r>
              <a:rPr lang="zh-CN" altLang="en-US" sz="2400" smtClean="0">
                <a:solidFill>
                  <a:srgbClr val="FF0000"/>
                </a:solidFill>
                <a:latin typeface="仿宋" panose="02010609060101010101" pitchFamily="49" charset="-122"/>
                <a:ea typeface="仿宋" panose="02010609060101010101" pitchFamily="49" charset="-122"/>
              </a:rPr>
              <a:t>    解：</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、体温计</a:t>
            </a:r>
            <a:r>
              <a:rPr lang="en-US" altLang="zh-CN" sz="2400" smtClean="0">
                <a:solidFill>
                  <a:srgbClr val="FF0000"/>
                </a:solidFill>
                <a:latin typeface="仿宋" panose="02010609060101010101" pitchFamily="49" charset="-122"/>
                <a:ea typeface="仿宋" panose="02010609060101010101" pitchFamily="49" charset="-122"/>
              </a:rPr>
              <a:t>1℃</a:t>
            </a:r>
            <a:r>
              <a:rPr lang="zh-CN" altLang="en-US" sz="2400" smtClean="0">
                <a:solidFill>
                  <a:srgbClr val="FF0000"/>
                </a:solidFill>
                <a:latin typeface="仿宋" panose="02010609060101010101" pitchFamily="49" charset="-122"/>
                <a:ea typeface="仿宋" panose="02010609060101010101" pitchFamily="49" charset="-122"/>
              </a:rPr>
              <a:t>之间有</a:t>
            </a:r>
            <a:r>
              <a:rPr lang="en-US" altLang="zh-CN" sz="2400" smtClean="0">
                <a:solidFill>
                  <a:srgbClr val="FF0000"/>
                </a:solidFill>
                <a:latin typeface="仿宋" panose="02010609060101010101" pitchFamily="49" charset="-122"/>
                <a:ea typeface="仿宋" panose="02010609060101010101" pitchFamily="49" charset="-122"/>
              </a:rPr>
              <a:t>10</a:t>
            </a:r>
            <a:r>
              <a:rPr lang="zh-CN" altLang="en-US" sz="2400" smtClean="0">
                <a:solidFill>
                  <a:srgbClr val="FF0000"/>
                </a:solidFill>
                <a:latin typeface="仿宋" panose="02010609060101010101" pitchFamily="49" charset="-122"/>
                <a:ea typeface="仿宋" panose="02010609060101010101" pitchFamily="49" charset="-122"/>
              </a:rPr>
              <a:t>个小格，每个小格为</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，体温计的分度值是</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，故</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错误。</a:t>
            </a:r>
          </a:p>
          <a:p>
            <a:r>
              <a:rPr lang="en-US" altLang="zh-CN" sz="2400" smtClean="0">
                <a:solidFill>
                  <a:srgbClr val="FF0000"/>
                </a:solidFill>
                <a:latin typeface="仿宋" panose="02010609060101010101" pitchFamily="49" charset="-122"/>
                <a:ea typeface="仿宋" panose="02010609060101010101" pitchFamily="49" charset="-122"/>
              </a:rPr>
              <a:t>    B</a:t>
            </a:r>
            <a:r>
              <a:rPr lang="zh-CN" altLang="en-US" sz="2400" smtClean="0">
                <a:solidFill>
                  <a:srgbClr val="FF0000"/>
                </a:solidFill>
                <a:latin typeface="仿宋" panose="02010609060101010101" pitchFamily="49" charset="-122"/>
                <a:ea typeface="仿宋" panose="02010609060101010101" pitchFamily="49" charset="-122"/>
              </a:rPr>
              <a:t>、体温计的工作原理就是液体热胀冷缩的规律，故</a:t>
            </a:r>
            <a:r>
              <a:rPr lang="en-US" altLang="zh-CN" sz="2400" smtClean="0">
                <a:solidFill>
                  <a:srgbClr val="FF0000"/>
                </a:solidFill>
                <a:latin typeface="仿宋" panose="02010609060101010101" pitchFamily="49" charset="-122"/>
                <a:ea typeface="仿宋" panose="02010609060101010101" pitchFamily="49" charset="-122"/>
              </a:rPr>
              <a:t>B</a:t>
            </a:r>
            <a:r>
              <a:rPr lang="zh-CN" altLang="en-US" sz="2400" smtClean="0">
                <a:solidFill>
                  <a:srgbClr val="FF0000"/>
                </a:solidFill>
                <a:latin typeface="仿宋" panose="02010609060101010101" pitchFamily="49" charset="-122"/>
                <a:ea typeface="仿宋" panose="02010609060101010101" pitchFamily="49" charset="-122"/>
              </a:rPr>
              <a:t>错误。</a:t>
            </a:r>
          </a:p>
          <a:p>
            <a:r>
              <a:rPr lang="en-US" altLang="zh-CN" sz="2400" smtClean="0">
                <a:solidFill>
                  <a:srgbClr val="FF0000"/>
                </a:solidFill>
                <a:latin typeface="仿宋" panose="02010609060101010101" pitchFamily="49" charset="-122"/>
                <a:ea typeface="仿宋" panose="02010609060101010101" pitchFamily="49" charset="-122"/>
              </a:rPr>
              <a:t>    C</a:t>
            </a:r>
            <a:r>
              <a:rPr lang="zh-CN" altLang="en-US" sz="2400" smtClean="0">
                <a:solidFill>
                  <a:srgbClr val="FF0000"/>
                </a:solidFill>
                <a:latin typeface="仿宋" panose="02010609060101010101" pitchFamily="49" charset="-122"/>
                <a:ea typeface="仿宋" panose="02010609060101010101" pitchFamily="49" charset="-122"/>
              </a:rPr>
              <a:t>、由于体温计的特殊结构（有缩口），它是能离开被测物体读数，故</a:t>
            </a:r>
            <a:r>
              <a:rPr lang="en-US" altLang="zh-CN" sz="2400" smtClean="0">
                <a:solidFill>
                  <a:srgbClr val="FF0000"/>
                </a:solidFill>
                <a:latin typeface="仿宋" panose="02010609060101010101" pitchFamily="49" charset="-122"/>
                <a:ea typeface="仿宋" panose="02010609060101010101" pitchFamily="49" charset="-122"/>
              </a:rPr>
              <a:t>C</a:t>
            </a:r>
            <a:r>
              <a:rPr lang="zh-CN" altLang="en-US" sz="2400" smtClean="0">
                <a:solidFill>
                  <a:srgbClr val="FF0000"/>
                </a:solidFill>
                <a:latin typeface="仿宋" panose="02010609060101010101" pitchFamily="49" charset="-122"/>
                <a:ea typeface="仿宋" panose="02010609060101010101" pitchFamily="49" charset="-122"/>
              </a:rPr>
              <a:t>正确。</a:t>
            </a:r>
          </a:p>
          <a:p>
            <a:r>
              <a:rPr lang="en-US" altLang="zh-CN" sz="2400" smtClean="0">
                <a:solidFill>
                  <a:srgbClr val="FF0000"/>
                </a:solidFill>
                <a:latin typeface="仿宋" panose="02010609060101010101" pitchFamily="49" charset="-122"/>
                <a:ea typeface="仿宋" panose="02010609060101010101" pitchFamily="49" charset="-122"/>
              </a:rPr>
              <a:t>    D</a:t>
            </a:r>
            <a:r>
              <a:rPr lang="zh-CN" altLang="en-US" sz="2400" smtClean="0">
                <a:solidFill>
                  <a:srgbClr val="FF0000"/>
                </a:solidFill>
                <a:latin typeface="仿宋" panose="02010609060101010101" pitchFamily="49" charset="-122"/>
                <a:ea typeface="仿宋" panose="02010609060101010101" pitchFamily="49" charset="-122"/>
              </a:rPr>
              <a:t>、根据体温计的特点，使用前用力甩一下玻璃泡上方的水银才能回到玻璃泡中，不能进行连续测量，故</a:t>
            </a:r>
            <a:r>
              <a:rPr lang="en-US" altLang="zh-CN" sz="2400" smtClean="0">
                <a:solidFill>
                  <a:srgbClr val="FF0000"/>
                </a:solidFill>
                <a:latin typeface="仿宋" panose="02010609060101010101" pitchFamily="49" charset="-122"/>
                <a:ea typeface="仿宋" panose="02010609060101010101" pitchFamily="49" charset="-122"/>
              </a:rPr>
              <a:t>D</a:t>
            </a:r>
            <a:r>
              <a:rPr lang="zh-CN" altLang="en-US" sz="2400" smtClean="0">
                <a:solidFill>
                  <a:srgbClr val="FF0000"/>
                </a:solidFill>
                <a:latin typeface="仿宋" panose="02010609060101010101" pitchFamily="49" charset="-122"/>
                <a:ea typeface="仿宋" panose="02010609060101010101" pitchFamily="49" charset="-122"/>
              </a:rPr>
              <a:t>错误。</a:t>
            </a:r>
          </a:p>
          <a:p>
            <a:r>
              <a:rPr lang="zh-CN" altLang="en-US" sz="2400" smtClean="0">
                <a:solidFill>
                  <a:srgbClr val="FF0000"/>
                </a:solidFill>
                <a:latin typeface="仿宋" panose="02010609060101010101" pitchFamily="49" charset="-122"/>
                <a:ea typeface="仿宋" panose="02010609060101010101" pitchFamily="49" charset="-122"/>
              </a:rPr>
              <a:t>    故选</a:t>
            </a:r>
            <a:r>
              <a:rPr lang="en-US" altLang="zh-CN" sz="2400" smtClean="0">
                <a:solidFill>
                  <a:srgbClr val="FF0000"/>
                </a:solidFill>
                <a:latin typeface="仿宋" panose="02010609060101010101" pitchFamily="49" charset="-122"/>
                <a:ea typeface="仿宋" panose="02010609060101010101" pitchFamily="49" charset="-122"/>
              </a:rPr>
              <a:t>C</a:t>
            </a:r>
            <a:r>
              <a:rPr lang="zh-CN" altLang="en-US" sz="2400"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xfrm>
            <a:off x="374650" y="685800"/>
            <a:ext cx="6108700" cy="3429000"/>
          </a:xfrm>
          <a:noFill/>
        </p:spPr>
      </p:sp>
      <p:sp>
        <p:nvSpPr>
          <p:cNvPr id="32770"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z="2400" b="1" smtClean="0">
                <a:latin typeface="宋体" panose="02010600030101010101" pitchFamily="2" charset="-122"/>
              </a:rPr>
              <a:t> </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解析</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因为先测量甲，甲的体温一定为</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，在不甩回的情况下，乙、丙温度即使低于或等于</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也显示</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，故只能确定甲的体温为</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，而乙、丙有可能达到</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，也可能低于</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。故选</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xfrm>
            <a:off x="374650" y="685800"/>
            <a:ext cx="6108700" cy="3429000"/>
          </a:xfrm>
          <a:noFill/>
        </p:spPr>
      </p:sp>
      <p:sp>
        <p:nvSpPr>
          <p:cNvPr id="30722"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z="2400" smtClean="0">
                <a:solidFill>
                  <a:srgbClr val="FF0000"/>
                </a:solidFill>
                <a:latin typeface="仿宋" panose="02010609060101010101" pitchFamily="49" charset="-122"/>
                <a:ea typeface="仿宋" panose="02010609060101010101" pitchFamily="49" charset="-122"/>
              </a:rPr>
              <a:t> 【</a:t>
            </a:r>
            <a:r>
              <a:rPr lang="zh-CN" altLang="en-US" sz="2400" smtClean="0">
                <a:solidFill>
                  <a:srgbClr val="FF0000"/>
                </a:solidFill>
                <a:latin typeface="仿宋" panose="02010609060101010101" pitchFamily="49" charset="-122"/>
                <a:ea typeface="仿宋" panose="02010609060101010101" pitchFamily="49" charset="-122"/>
              </a:rPr>
              <a:t>解析</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体温计的分度值是</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，根据分度值和液面位置可以读出温度值，由于体温计液泡上方有缩口，所以可以离开被测物体读数，温度计都是利用液体热胀冷缩的规律制成的；同时体温计在使用前要用力甩一下，将水银甩回玻璃泡中。</a:t>
            </a:r>
          </a:p>
          <a:p>
            <a:r>
              <a:rPr lang="zh-CN" altLang="en-US" sz="2400" smtClean="0">
                <a:solidFill>
                  <a:srgbClr val="FF0000"/>
                </a:solidFill>
                <a:latin typeface="仿宋" panose="02010609060101010101" pitchFamily="49" charset="-122"/>
                <a:ea typeface="仿宋" panose="02010609060101010101" pitchFamily="49" charset="-122"/>
              </a:rPr>
              <a:t>    解：</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、体温计</a:t>
            </a:r>
            <a:r>
              <a:rPr lang="en-US" altLang="zh-CN" sz="2400" smtClean="0">
                <a:solidFill>
                  <a:srgbClr val="FF0000"/>
                </a:solidFill>
                <a:latin typeface="仿宋" panose="02010609060101010101" pitchFamily="49" charset="-122"/>
                <a:ea typeface="仿宋" panose="02010609060101010101" pitchFamily="49" charset="-122"/>
              </a:rPr>
              <a:t>1℃</a:t>
            </a:r>
            <a:r>
              <a:rPr lang="zh-CN" altLang="en-US" sz="2400" smtClean="0">
                <a:solidFill>
                  <a:srgbClr val="FF0000"/>
                </a:solidFill>
                <a:latin typeface="仿宋" panose="02010609060101010101" pitchFamily="49" charset="-122"/>
                <a:ea typeface="仿宋" panose="02010609060101010101" pitchFamily="49" charset="-122"/>
              </a:rPr>
              <a:t>之间有</a:t>
            </a:r>
            <a:r>
              <a:rPr lang="en-US" altLang="zh-CN" sz="2400" smtClean="0">
                <a:solidFill>
                  <a:srgbClr val="FF0000"/>
                </a:solidFill>
                <a:latin typeface="仿宋" panose="02010609060101010101" pitchFamily="49" charset="-122"/>
                <a:ea typeface="仿宋" panose="02010609060101010101" pitchFamily="49" charset="-122"/>
              </a:rPr>
              <a:t>10</a:t>
            </a:r>
            <a:r>
              <a:rPr lang="zh-CN" altLang="en-US" sz="2400" smtClean="0">
                <a:solidFill>
                  <a:srgbClr val="FF0000"/>
                </a:solidFill>
                <a:latin typeface="仿宋" panose="02010609060101010101" pitchFamily="49" charset="-122"/>
                <a:ea typeface="仿宋" panose="02010609060101010101" pitchFamily="49" charset="-122"/>
              </a:rPr>
              <a:t>个小格，每个小格为</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，体温计的分度值是</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，故</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错误。</a:t>
            </a:r>
          </a:p>
          <a:p>
            <a:r>
              <a:rPr lang="en-US" altLang="zh-CN" sz="2400" smtClean="0">
                <a:solidFill>
                  <a:srgbClr val="FF0000"/>
                </a:solidFill>
                <a:latin typeface="仿宋" panose="02010609060101010101" pitchFamily="49" charset="-122"/>
                <a:ea typeface="仿宋" panose="02010609060101010101" pitchFamily="49" charset="-122"/>
              </a:rPr>
              <a:t>    B</a:t>
            </a:r>
            <a:r>
              <a:rPr lang="zh-CN" altLang="en-US" sz="2400" smtClean="0">
                <a:solidFill>
                  <a:srgbClr val="FF0000"/>
                </a:solidFill>
                <a:latin typeface="仿宋" panose="02010609060101010101" pitchFamily="49" charset="-122"/>
                <a:ea typeface="仿宋" panose="02010609060101010101" pitchFamily="49" charset="-122"/>
              </a:rPr>
              <a:t>、体温计的工作原理就是液体热胀冷缩的规律，故</a:t>
            </a:r>
            <a:r>
              <a:rPr lang="en-US" altLang="zh-CN" sz="2400" smtClean="0">
                <a:solidFill>
                  <a:srgbClr val="FF0000"/>
                </a:solidFill>
                <a:latin typeface="仿宋" panose="02010609060101010101" pitchFamily="49" charset="-122"/>
                <a:ea typeface="仿宋" panose="02010609060101010101" pitchFamily="49" charset="-122"/>
              </a:rPr>
              <a:t>B</a:t>
            </a:r>
            <a:r>
              <a:rPr lang="zh-CN" altLang="en-US" sz="2400" smtClean="0">
                <a:solidFill>
                  <a:srgbClr val="FF0000"/>
                </a:solidFill>
                <a:latin typeface="仿宋" panose="02010609060101010101" pitchFamily="49" charset="-122"/>
                <a:ea typeface="仿宋" panose="02010609060101010101" pitchFamily="49" charset="-122"/>
              </a:rPr>
              <a:t>错误。</a:t>
            </a:r>
          </a:p>
          <a:p>
            <a:r>
              <a:rPr lang="en-US" altLang="zh-CN" sz="2400" smtClean="0">
                <a:solidFill>
                  <a:srgbClr val="FF0000"/>
                </a:solidFill>
                <a:latin typeface="仿宋" panose="02010609060101010101" pitchFamily="49" charset="-122"/>
                <a:ea typeface="仿宋" panose="02010609060101010101" pitchFamily="49" charset="-122"/>
              </a:rPr>
              <a:t>    C</a:t>
            </a:r>
            <a:r>
              <a:rPr lang="zh-CN" altLang="en-US" sz="2400" smtClean="0">
                <a:solidFill>
                  <a:srgbClr val="FF0000"/>
                </a:solidFill>
                <a:latin typeface="仿宋" panose="02010609060101010101" pitchFamily="49" charset="-122"/>
                <a:ea typeface="仿宋" panose="02010609060101010101" pitchFamily="49" charset="-122"/>
              </a:rPr>
              <a:t>、由于体温计的特殊结构（有缩口），它是能离开被测物体读数，故</a:t>
            </a:r>
            <a:r>
              <a:rPr lang="en-US" altLang="zh-CN" sz="2400" smtClean="0">
                <a:solidFill>
                  <a:srgbClr val="FF0000"/>
                </a:solidFill>
                <a:latin typeface="仿宋" panose="02010609060101010101" pitchFamily="49" charset="-122"/>
                <a:ea typeface="仿宋" panose="02010609060101010101" pitchFamily="49" charset="-122"/>
              </a:rPr>
              <a:t>C</a:t>
            </a:r>
            <a:r>
              <a:rPr lang="zh-CN" altLang="en-US" sz="2400" smtClean="0">
                <a:solidFill>
                  <a:srgbClr val="FF0000"/>
                </a:solidFill>
                <a:latin typeface="仿宋" panose="02010609060101010101" pitchFamily="49" charset="-122"/>
                <a:ea typeface="仿宋" panose="02010609060101010101" pitchFamily="49" charset="-122"/>
              </a:rPr>
              <a:t>正确。</a:t>
            </a:r>
          </a:p>
          <a:p>
            <a:r>
              <a:rPr lang="en-US" altLang="zh-CN" sz="2400" smtClean="0">
                <a:solidFill>
                  <a:srgbClr val="FF0000"/>
                </a:solidFill>
                <a:latin typeface="仿宋" panose="02010609060101010101" pitchFamily="49" charset="-122"/>
                <a:ea typeface="仿宋" panose="02010609060101010101" pitchFamily="49" charset="-122"/>
              </a:rPr>
              <a:t>    D</a:t>
            </a:r>
            <a:r>
              <a:rPr lang="zh-CN" altLang="en-US" sz="2400" smtClean="0">
                <a:solidFill>
                  <a:srgbClr val="FF0000"/>
                </a:solidFill>
                <a:latin typeface="仿宋" panose="02010609060101010101" pitchFamily="49" charset="-122"/>
                <a:ea typeface="仿宋" panose="02010609060101010101" pitchFamily="49" charset="-122"/>
              </a:rPr>
              <a:t>、根据体温计的特点，使用前用力甩一下玻璃泡上方的水银才能回到玻璃泡中，不能进行连续测量，故</a:t>
            </a:r>
            <a:r>
              <a:rPr lang="en-US" altLang="zh-CN" sz="2400" smtClean="0">
                <a:solidFill>
                  <a:srgbClr val="FF0000"/>
                </a:solidFill>
                <a:latin typeface="仿宋" panose="02010609060101010101" pitchFamily="49" charset="-122"/>
                <a:ea typeface="仿宋" panose="02010609060101010101" pitchFamily="49" charset="-122"/>
              </a:rPr>
              <a:t>D</a:t>
            </a:r>
            <a:r>
              <a:rPr lang="zh-CN" altLang="en-US" sz="2400" smtClean="0">
                <a:solidFill>
                  <a:srgbClr val="FF0000"/>
                </a:solidFill>
                <a:latin typeface="仿宋" panose="02010609060101010101" pitchFamily="49" charset="-122"/>
                <a:ea typeface="仿宋" panose="02010609060101010101" pitchFamily="49" charset="-122"/>
              </a:rPr>
              <a:t>错误。</a:t>
            </a:r>
          </a:p>
          <a:p>
            <a:r>
              <a:rPr lang="zh-CN" altLang="en-US" sz="2400" smtClean="0">
                <a:solidFill>
                  <a:srgbClr val="FF0000"/>
                </a:solidFill>
                <a:latin typeface="仿宋" panose="02010609060101010101" pitchFamily="49" charset="-122"/>
                <a:ea typeface="仿宋" panose="02010609060101010101" pitchFamily="49" charset="-122"/>
              </a:rPr>
              <a:t>    故选</a:t>
            </a:r>
            <a:r>
              <a:rPr lang="en-US" altLang="zh-CN" sz="2400" smtClean="0">
                <a:solidFill>
                  <a:srgbClr val="FF0000"/>
                </a:solidFill>
                <a:latin typeface="仿宋" panose="02010609060101010101" pitchFamily="49" charset="-122"/>
                <a:ea typeface="仿宋" panose="02010609060101010101" pitchFamily="49" charset="-122"/>
              </a:rPr>
              <a:t>C</a:t>
            </a:r>
            <a:r>
              <a:rPr lang="zh-CN" altLang="en-US" sz="2400"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p:nvPr>
        </p:nvSpPr>
        <p:spPr>
          <a:prstGeom prst="rect">
            <a:avLst/>
          </a:prstGeom>
        </p:spPr>
        <p:txBody>
          <a:bodyPr/>
          <a:lstStyle/>
          <a:p>
            <a:pPr lvl="0"/>
            <a:r>
              <a:rPr lang="zh-CN" altLang="en-US"/>
              <a:t>单击此处编辑母版标题样式</a:t>
            </a:r>
          </a:p>
        </p:txBody>
      </p:sp>
      <p:sp>
        <p:nvSpPr>
          <p:cNvPr id="9" name="Shape 9"/>
          <p:cNvSpPr>
            <a:spLocks noGrp="1"/>
          </p:cNvSpPr>
          <p:nvPr>
            <p:ph type="body" idx="1"/>
          </p:nvPr>
        </p:nvSpPr>
        <p:spPr>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p:nvPr>
        </p:nvSpPr>
        <p:spPr>
          <a:xfrm>
            <a:off x="6543675" y="273050"/>
            <a:ext cx="1971675" cy="4857750"/>
          </a:xfrm>
          <a:prstGeom prst="rect">
            <a:avLst/>
          </a:prstGeom>
        </p:spPr>
        <p:txBody>
          <a:bodyPr/>
          <a:lstStyle/>
          <a:p>
            <a:pPr lvl="0"/>
            <a:r>
              <a:rPr lang="zh-CN" altLang="en-US"/>
              <a:t>单击此处编辑母版标题样式</a:t>
            </a:r>
          </a:p>
        </p:txBody>
      </p:sp>
      <p:sp>
        <p:nvSpPr>
          <p:cNvPr id="33" name="Shape 33"/>
          <p:cNvSpPr>
            <a:spLocks noGrp="1"/>
          </p:cNvSpPr>
          <p:nvPr>
            <p:ph type="body" idx="1"/>
          </p:nvPr>
        </p:nvSpPr>
        <p:spPr>
          <a:xfrm>
            <a:off x="628650" y="273050"/>
            <a:ext cx="5762625" cy="485775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p:nvPr>
        </p:nvSpPr>
        <p:spPr>
          <a:xfrm>
            <a:off x="623887" y="0"/>
            <a:ext cx="7886701" cy="3421064"/>
          </a:xfrm>
          <a:prstGeom prst="rect">
            <a:avLst/>
          </a:prstGeom>
        </p:spPr>
        <p:txBody>
          <a:bodyPr anchor="b"/>
          <a:lstStyle>
            <a:lvl1pPr>
              <a:defRPr sz="6000"/>
            </a:lvl1pPr>
          </a:lstStyle>
          <a:p>
            <a:pPr lvl="0"/>
            <a:r>
              <a:rPr lang="zh-CN" altLang="en-US"/>
              <a:t>单击此处编辑母版标题样式</a:t>
            </a:r>
          </a:p>
        </p:txBody>
      </p:sp>
      <p:sp>
        <p:nvSpPr>
          <p:cNvPr id="12" name="Shape 12"/>
          <p:cNvSpPr>
            <a:spLocks noGrp="1"/>
          </p:cNvSpPr>
          <p:nvPr>
            <p:ph type="body" idx="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p:nvPr>
        </p:nvSpPr>
        <p:spPr>
          <a:prstGeom prst="rect">
            <a:avLst/>
          </a:prstGeom>
        </p:spPr>
        <p:txBody>
          <a:bodyPr/>
          <a:lstStyle/>
          <a:p>
            <a:pPr lvl="0"/>
            <a:r>
              <a:rPr lang="zh-CN" altLang="en-US"/>
              <a:t>单击此处编辑母版标题样式</a:t>
            </a:r>
          </a:p>
        </p:txBody>
      </p:sp>
      <p:sp>
        <p:nvSpPr>
          <p:cNvPr id="15" name="Shape 15"/>
          <p:cNvSpPr>
            <a:spLocks noGrp="1"/>
          </p:cNvSpPr>
          <p:nvPr>
            <p:ph type="body" idx="1"/>
          </p:nvPr>
        </p:nvSpPr>
        <p:spPr>
          <a:xfrm>
            <a:off x="628650" y="1368425"/>
            <a:ext cx="3867150" cy="37623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p:nvPr>
        </p:nvSpPr>
        <p:spPr>
          <a:xfrm>
            <a:off x="630237" y="273050"/>
            <a:ext cx="7886701" cy="995363"/>
          </a:xfrm>
          <a:prstGeom prst="rect">
            <a:avLst/>
          </a:prstGeom>
        </p:spPr>
        <p:txBody>
          <a:bodyPr/>
          <a:lstStyle/>
          <a:p>
            <a:pPr lvl="0"/>
            <a:r>
              <a:rPr lang="zh-CN" altLang="en-US"/>
              <a:t>单击此处编辑母版标题样式</a:t>
            </a:r>
          </a:p>
        </p:txBody>
      </p:sp>
      <p:sp>
        <p:nvSpPr>
          <p:cNvPr id="18" name="Shape 18"/>
          <p:cNvSpPr>
            <a:spLocks noGrp="1"/>
          </p:cNvSpPr>
          <p:nvPr>
            <p:ph type="body" idx="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p:nvPr>
        </p:nvSpPr>
        <p:spPr>
          <a:xfrm>
            <a:off x="628650" y="273050"/>
            <a:ext cx="7886700" cy="995363"/>
          </a:xfrm>
          <a:prstGeom prst="rect">
            <a:avLst/>
          </a:prstGeom>
        </p:spPr>
        <p:txBody>
          <a:bodyPr/>
          <a:lstStyle/>
          <a:p>
            <a:pPr lvl="0"/>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p:nvPr>
        </p:nvSpPr>
        <p:spPr>
          <a:xfrm>
            <a:off x="630237" y="0"/>
            <a:ext cx="2949576" cy="1543050"/>
          </a:xfrm>
          <a:prstGeom prst="rect">
            <a:avLst/>
          </a:prstGeom>
        </p:spPr>
        <p:txBody>
          <a:bodyPr anchor="b"/>
          <a:lstStyle>
            <a:lvl1pPr>
              <a:defRPr sz="3200"/>
            </a:lvl1pPr>
          </a:lstStyle>
          <a:p>
            <a:pPr lvl="0"/>
            <a:r>
              <a:rPr lang="zh-CN" altLang="en-US"/>
              <a:t>单击此处编辑母版标题样式</a:t>
            </a:r>
          </a:p>
        </p:txBody>
      </p:sp>
      <p:sp>
        <p:nvSpPr>
          <p:cNvPr id="24" name="Shape 24"/>
          <p:cNvSpPr>
            <a:spLocks noGrp="1"/>
          </p:cNvSpPr>
          <p:nvPr>
            <p:ph type="body" idx="1"/>
          </p:nvPr>
        </p:nvSpPr>
        <p:spPr>
          <a:xfrm>
            <a:off x="3887787" y="739775"/>
            <a:ext cx="4629151" cy="439102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p:nvPr>
        </p:nvSpPr>
        <p:spPr>
          <a:xfrm>
            <a:off x="630237" y="0"/>
            <a:ext cx="2949576" cy="1543050"/>
          </a:xfrm>
          <a:prstGeom prst="rect">
            <a:avLst/>
          </a:prstGeom>
        </p:spPr>
        <p:txBody>
          <a:bodyPr anchor="b"/>
          <a:lstStyle>
            <a:lvl1pPr>
              <a:defRPr sz="3200"/>
            </a:lvl1pPr>
          </a:lstStyle>
          <a:p>
            <a:pPr lvl="0"/>
            <a:r>
              <a:rPr lang="zh-CN" altLang="en-US"/>
              <a:t>单击此处编辑母版标题样式</a:t>
            </a:r>
          </a:p>
        </p:txBody>
      </p:sp>
      <p:sp>
        <p:nvSpPr>
          <p:cNvPr id="27" name="Shape 27"/>
          <p:cNvSpPr>
            <a:spLocks noGrp="1"/>
          </p:cNvSpPr>
          <p:nvPr>
            <p:ph type="body" idx="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pPr lvl="0"/>
            <a:r>
              <a:rPr lang="zh-CN" altLang="en-US"/>
              <a:t>单击此处编辑母版标题样式</a:t>
            </a:r>
          </a:p>
        </p:txBody>
      </p:sp>
      <p:sp>
        <p:nvSpPr>
          <p:cNvPr id="30" name="Shape 30"/>
          <p:cNvSpPr>
            <a:spLocks noGrp="1"/>
          </p:cNvSpPr>
          <p:nvPr>
            <p:ph type="body" idx="1"/>
          </p:nvPr>
        </p:nvSpPr>
        <p:spPr>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Shape 2"/>
          <p:cNvSpPr>
            <a:spLocks noGrp="1"/>
          </p:cNvSpPr>
          <p:nvPr>
            <p:ph type="title"/>
          </p:nvPr>
        </p:nvSpPr>
        <p:spPr bwMode="auto">
          <a:xfrm>
            <a:off x="628650" y="273050"/>
            <a:ext cx="7886700" cy="1095375"/>
          </a:xfrm>
          <a:prstGeom prst="rect">
            <a:avLst/>
          </a:prstGeom>
          <a:noFill/>
          <a:ln w="12700">
            <a:noFill/>
            <a:miter lim="400000"/>
          </a:ln>
        </p:spPr>
        <p:txBody>
          <a:bodyPr vert="horz" wrap="square" lIns="45719" tIns="45720" rIns="45719" bIns="45720" numCol="1" anchor="t" anchorCtr="0" compatLnSpc="1"/>
          <a:lstStyle/>
          <a:p>
            <a:pPr lvl="0"/>
            <a:r>
              <a:rPr lang="zh-CN" altLang="en-US" smtClean="0">
                <a:sym typeface="Arial" panose="020B0604020202020204" pitchFamily="34" charset="0"/>
              </a:rPr>
              <a:t>标题文本</a:t>
            </a:r>
          </a:p>
        </p:txBody>
      </p:sp>
      <p:sp>
        <p:nvSpPr>
          <p:cNvPr id="1027" name="Shape 3"/>
          <p:cNvSpPr>
            <a:spLocks noGrp="1"/>
          </p:cNvSpPr>
          <p:nvPr>
            <p:ph type="body" idx="1"/>
          </p:nvPr>
        </p:nvSpPr>
        <p:spPr bwMode="auto">
          <a:xfrm>
            <a:off x="628650" y="1368425"/>
            <a:ext cx="7886700" cy="3762375"/>
          </a:xfrm>
          <a:prstGeom prst="rect">
            <a:avLst/>
          </a:prstGeom>
          <a:noFill/>
          <a:ln w="12700">
            <a:noFill/>
            <a:miter lim="400000"/>
          </a:ln>
        </p:spPr>
        <p:txBody>
          <a:bodyPr vert="horz" wrap="square" lIns="45719" tIns="45720" rIns="45719" bIns="45720" numCol="1" anchor="t" anchorCtr="0" compatLnSpc="1"/>
          <a:lstStyle/>
          <a:p>
            <a:pPr lvl="0"/>
            <a:r>
              <a:rPr lang="zh-CN" altLang="en-US" smtClean="0">
                <a:sym typeface="Arial" panose="020B0604020202020204" pitchFamily="34" charset="0"/>
              </a:rPr>
              <a:t>正文级别 </a:t>
            </a:r>
            <a:r>
              <a:rPr lang="zh-CN" altLang="zh-CN" smtClean="0">
                <a:sym typeface="Arial" panose="020B0604020202020204" pitchFamily="34" charset="0"/>
              </a:rPr>
              <a:t>1</a:t>
            </a:r>
          </a:p>
          <a:p>
            <a:pPr lvl="1"/>
            <a:r>
              <a:rPr lang="zh-CN" altLang="en-US" smtClean="0">
                <a:sym typeface="Arial" panose="020B0604020202020204" pitchFamily="34" charset="0"/>
              </a:rPr>
              <a:t>正文级别 </a:t>
            </a:r>
            <a:r>
              <a:rPr lang="zh-CN" altLang="zh-CN" smtClean="0">
                <a:sym typeface="Arial" panose="020B0604020202020204" pitchFamily="34" charset="0"/>
              </a:rPr>
              <a:t>2</a:t>
            </a:r>
          </a:p>
          <a:p>
            <a:pPr lvl="2"/>
            <a:r>
              <a:rPr lang="zh-CN" altLang="en-US" smtClean="0">
                <a:sym typeface="Arial" panose="020B0604020202020204" pitchFamily="34" charset="0"/>
              </a:rPr>
              <a:t>正文级别 </a:t>
            </a:r>
            <a:r>
              <a:rPr lang="zh-CN" altLang="zh-CN" smtClean="0">
                <a:sym typeface="Arial" panose="020B0604020202020204" pitchFamily="34" charset="0"/>
              </a:rPr>
              <a:t>3</a:t>
            </a:r>
          </a:p>
          <a:p>
            <a:pPr lvl="3"/>
            <a:r>
              <a:rPr lang="zh-CN" altLang="en-US" smtClean="0">
                <a:sym typeface="Arial" panose="020B0604020202020204" pitchFamily="34" charset="0"/>
              </a:rPr>
              <a:t>正文级别 </a:t>
            </a:r>
            <a:r>
              <a:rPr lang="zh-CN" altLang="zh-CN" smtClean="0">
                <a:sym typeface="Arial" panose="020B0604020202020204" pitchFamily="34" charset="0"/>
              </a:rPr>
              <a:t>4</a:t>
            </a:r>
          </a:p>
          <a:p>
            <a:pPr lvl="4"/>
            <a:r>
              <a:rPr lang="zh-CN" altLang="en-US" smtClean="0">
                <a:sym typeface="Arial" panose="020B0604020202020204" pitchFamily="34" charset="0"/>
              </a:rPr>
              <a:t>正文级别 </a:t>
            </a:r>
            <a:r>
              <a:rPr lang="zh-CN" altLang="zh-CN" smtClean="0">
                <a:sym typeface="Arial" panose="020B0604020202020204" pitchFamily="34" charset="0"/>
              </a:rPr>
              <a:t>5</a:t>
            </a:r>
          </a:p>
        </p:txBody>
      </p:sp>
      <p:grpSp>
        <p:nvGrpSpPr>
          <p:cNvPr id="1028" name="组合 6"/>
          <p:cNvGrpSpPr/>
          <p:nvPr userDrawn="1"/>
        </p:nvGrpSpPr>
        <p:grpSpPr bwMode="auto">
          <a:xfrm>
            <a:off x="7451725" y="127000"/>
            <a:ext cx="1431925" cy="430213"/>
            <a:chOff x="468128" y="370735"/>
            <a:chExt cx="1135204" cy="341359"/>
          </a:xfrm>
        </p:grpSpPr>
        <p:pic>
          <p:nvPicPr>
            <p:cNvPr id="1029" name="图片 7"/>
            <p:cNvPicPr>
              <a:picLocks noChangeAspect="1"/>
            </p:cNvPicPr>
            <p:nvPr userDrawn="1"/>
          </p:nvPicPr>
          <p:blipFill>
            <a:blip r:embed="rId15" cstate="print"/>
            <a:srcRect/>
            <a:stretch>
              <a:fillRect/>
            </a:stretch>
          </p:blipFill>
          <p:spPr bwMode="auto">
            <a:xfrm>
              <a:off x="749670" y="370735"/>
              <a:ext cx="490406" cy="177473"/>
            </a:xfrm>
            <a:prstGeom prst="rect">
              <a:avLst/>
            </a:prstGeom>
            <a:noFill/>
            <a:ln w="9525">
              <a:noFill/>
              <a:miter lim="800000"/>
              <a:headEnd/>
              <a:tailEnd/>
            </a:ln>
          </p:spPr>
        </p:pic>
        <p:pic>
          <p:nvPicPr>
            <p:cNvPr id="1030" name="图片 8"/>
            <p:cNvPicPr>
              <a:picLocks noChangeAspect="1"/>
            </p:cNvPicPr>
            <p:nvPr userDrawn="1"/>
          </p:nvPicPr>
          <p:blipFill>
            <a:blip r:embed="rId16"/>
            <a:srcRect/>
            <a:stretch>
              <a:fillRect/>
            </a:stretch>
          </p:blipFill>
          <p:spPr bwMode="auto">
            <a:xfrm>
              <a:off x="468128" y="558194"/>
              <a:ext cx="1135204" cy="153900"/>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1000">
        <p:dissolve/>
      </p:transition>
    </mc:Choice>
    <mc:Fallback>
      <p:transition spd="slow">
        <p:dissolve/>
      </p:transition>
    </mc:Fallback>
  </mc:AlternateContent>
  <p:txStyles>
    <p:titleStyle>
      <a:lvl1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1pPr>
      <a:lvl2pPr marL="782955" indent="-325755"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2pPr>
      <a:lvl3pPr marL="1219200" indent="-304800"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3pPr>
      <a:lvl4pPr marL="1736725" indent="-365125"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4pPr>
      <a:lvl5pPr marL="2193925" indent="-365125"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3500" y="1935163"/>
            <a:ext cx="1828800" cy="4603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fontAlgn="auto" latinLnBrk="1" hangingPunct="0">
              <a:spcBef>
                <a:spcPts val="0"/>
              </a:spcBef>
              <a:spcAft>
                <a:spcPts val="0"/>
              </a:spcAft>
              <a:defRPr/>
            </a:pPr>
            <a:r>
              <a:rPr lang="zh-CN" altLang="en-US" sz="2400" b="1" kern="0" dirty="0">
                <a:solidFill>
                  <a:schemeClr val="bg1"/>
                </a:solidFill>
                <a:latin typeface="微软雅黑" panose="020B0503020204020204" charset="-122"/>
                <a:ea typeface="微软雅黑" panose="020B0503020204020204" charset="-122"/>
                <a:cs typeface="Arial" panose="020B0604020202020204"/>
                <a:sym typeface="Arial" panose="020B0604020202020204"/>
              </a:rPr>
              <a:t>中物理</a:t>
            </a:r>
          </a:p>
        </p:txBody>
      </p:sp>
      <p:sp>
        <p:nvSpPr>
          <p:cNvPr id="15362" name="Shape 40"/>
          <p:cNvSpPr>
            <a:spLocks noChangeArrowheads="1"/>
          </p:cNvSpPr>
          <p:nvPr/>
        </p:nvSpPr>
        <p:spPr bwMode="auto">
          <a:xfrm>
            <a:off x="4643825" y="2415981"/>
            <a:ext cx="3078162" cy="491490"/>
          </a:xfrm>
          <a:prstGeom prst="rect">
            <a:avLst/>
          </a:prstGeom>
          <a:noFill/>
          <a:ln w="12700">
            <a:noFill/>
            <a:miter lim="400000"/>
          </a:ln>
        </p:spPr>
        <p:txBody>
          <a:bodyPr lIns="45719" rIns="45719">
            <a:spAutoFit/>
          </a:bodyPr>
          <a:lstStyle/>
          <a:p>
            <a:pPr algn="ctr"/>
            <a:r>
              <a:rPr lang="zh-CN" altLang="en-US" sz="4000" baseline="-25000" dirty="0">
                <a:latin typeface="黑体" panose="02010609060101010101" pitchFamily="49" charset="-122"/>
                <a:ea typeface="黑体" panose="02010609060101010101" pitchFamily="49" charset="-122"/>
                <a:cs typeface="微软雅黑" panose="020B0503020204020204" charset="-122"/>
                <a:sym typeface="微软雅黑" panose="020B0503020204020204" charset="-122"/>
              </a:rPr>
              <a:t>第四章  第三节</a:t>
            </a:r>
          </a:p>
        </p:txBody>
      </p:sp>
      <p:sp>
        <p:nvSpPr>
          <p:cNvPr id="15363" name="Shape 40"/>
          <p:cNvSpPr>
            <a:spLocks noChangeArrowheads="1"/>
          </p:cNvSpPr>
          <p:nvPr/>
        </p:nvSpPr>
        <p:spPr bwMode="auto">
          <a:xfrm>
            <a:off x="4059238" y="1025525"/>
            <a:ext cx="4792662" cy="641350"/>
          </a:xfrm>
          <a:prstGeom prst="rect">
            <a:avLst/>
          </a:prstGeom>
          <a:noFill/>
          <a:ln w="12700">
            <a:noFill/>
            <a:miter lim="400000"/>
          </a:ln>
        </p:spPr>
        <p:txBody>
          <a:bodyPr lIns="45719" rIns="45719">
            <a:spAutoFit/>
          </a:bodyPr>
          <a:lstStyle/>
          <a:p>
            <a:r>
              <a:rPr lang="zh-CN" altLang="en-US" sz="5400" b="1" baseline="-25000">
                <a:solidFill>
                  <a:srgbClr val="C00000"/>
                </a:solidFill>
                <a:latin typeface="方正姚体"/>
                <a:ea typeface="方正姚体"/>
                <a:cs typeface="微软雅黑" panose="020B0503020204020204" charset="-122"/>
                <a:sym typeface="微软雅黑" panose="020B0503020204020204" charset="-122"/>
              </a:rPr>
              <a:t>北师大版物理（初中）</a:t>
            </a:r>
          </a:p>
        </p:txBody>
      </p:sp>
      <p:sp>
        <p:nvSpPr>
          <p:cNvPr id="15364" name="Shape 40"/>
          <p:cNvSpPr>
            <a:spLocks noChangeArrowheads="1"/>
          </p:cNvSpPr>
          <p:nvPr/>
        </p:nvSpPr>
        <p:spPr bwMode="auto">
          <a:xfrm>
            <a:off x="4899104" y="3190752"/>
            <a:ext cx="3122340" cy="707886"/>
          </a:xfrm>
          <a:prstGeom prst="rect">
            <a:avLst/>
          </a:prstGeom>
          <a:noFill/>
          <a:ln w="12700">
            <a:noFill/>
            <a:miter lim="400000"/>
          </a:ln>
        </p:spPr>
        <p:txBody>
          <a:bodyPr wrap="square" lIns="45719" rIns="45719">
            <a:spAutoFit/>
          </a:bodyPr>
          <a:lstStyle/>
          <a:p>
            <a:r>
              <a:rPr lang="zh-CN" altLang="en-US" sz="6000" baseline="-25000" dirty="0">
                <a:solidFill>
                  <a:srgbClr val="FF0000"/>
                </a:solidFill>
                <a:latin typeface="方正姚体" pitchFamily="2" charset="-122"/>
                <a:ea typeface="方正姚体" pitchFamily="2" charset="-122"/>
                <a:cs typeface="微软雅黑" panose="020B0503020204020204" charset="-122"/>
                <a:sym typeface="微软雅黑" panose="020B0503020204020204" charset="-122"/>
              </a:rPr>
              <a:t>噪声与环保</a:t>
            </a:r>
          </a:p>
        </p:txBody>
      </p:sp>
      <p:sp>
        <p:nvSpPr>
          <p:cNvPr id="4" name="矩形 3"/>
          <p:cNvSpPr/>
          <p:nvPr/>
        </p:nvSpPr>
        <p:spPr>
          <a:xfrm>
            <a:off x="217314" y="203839"/>
            <a:ext cx="1530566" cy="307775"/>
          </a:xfrm>
          <a:prstGeom prst="rect">
            <a:avLst/>
          </a:prstGeom>
          <a:solidFill>
            <a:srgbClr val="C00000"/>
          </a:solidFill>
          <a:ln w="12700" cap="flat">
            <a:solidFill>
              <a:srgbClr val="C00000"/>
            </a:solid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algn="dist" fontAlgn="auto" latinLnBrk="1" hangingPunct="0">
              <a:spcBef>
                <a:spcPts val="0"/>
              </a:spcBef>
              <a:spcAft>
                <a:spcPts val="0"/>
              </a:spcAft>
              <a:defRPr/>
            </a:pPr>
            <a:r>
              <a:rPr lang="zh-CN" altLang="en-US" sz="1400" b="1" kern="0" dirty="0" smtClean="0">
                <a:solidFill>
                  <a:schemeClr val="bg1"/>
                </a:solidFill>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a:t>
            </a:r>
            <a:r>
              <a:rPr lang="zh-CN" altLang="en-US" sz="1400" b="1" kern="0" dirty="0">
                <a:solidFill>
                  <a:schemeClr val="bg1"/>
                </a:solidFill>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精品课堂</a:t>
            </a:r>
          </a:p>
        </p:txBody>
      </p:sp>
      <p:sp>
        <p:nvSpPr>
          <p:cNvPr id="7" name="文本框 6"/>
          <p:cNvSpPr txBox="1"/>
          <p:nvPr/>
        </p:nvSpPr>
        <p:spPr>
          <a:xfrm>
            <a:off x="7138988" y="1892300"/>
            <a:ext cx="1360487" cy="396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000">
                <a:solidFill>
                  <a:srgbClr val="01457D"/>
                </a:solidFill>
                <a:latin typeface="方正幼线简体" panose="03000509000000000000" charset="-122"/>
                <a:ea typeface="方正幼线简体" panose="03000509000000000000" charset="-122"/>
                <a:cs typeface="方正幼线简体" panose="03000509000000000000" charset="-122"/>
                <a:sym typeface="Arial" panose="020B0604020202020204" pitchFamily="34" charset="0"/>
              </a:rPr>
              <a:t>（八年级）</a:t>
            </a:r>
          </a:p>
        </p:txBody>
      </p:sp>
      <p:pic>
        <p:nvPicPr>
          <p:cNvPr id="15369" name="图片 7"/>
          <p:cNvPicPr>
            <a:picLocks noChangeAspect="1"/>
          </p:cNvPicPr>
          <p:nvPr/>
        </p:nvPicPr>
        <p:blipFill>
          <a:blip r:embed="rId2"/>
          <a:srcRect/>
          <a:stretch>
            <a:fillRect/>
          </a:stretch>
        </p:blipFill>
        <p:spPr bwMode="auto">
          <a:xfrm>
            <a:off x="404813" y="765175"/>
            <a:ext cx="3592512" cy="3589338"/>
          </a:xfrm>
          <a:prstGeom prst="rect">
            <a:avLst/>
          </a:prstGeom>
          <a:ln>
            <a:noFill/>
          </a:ln>
          <a:effectLst>
            <a:outerShdw blurRad="190500" algn="tl" rotWithShape="0">
              <a:srgbClr val="000000">
                <a:alpha val="70000"/>
              </a:srgbClr>
            </a:outerShdw>
          </a:effectLst>
        </p:spPr>
      </p:pic>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3" name="AutoShape 12"/>
          <p:cNvSpPr>
            <a:spLocks noChangeArrowheads="1"/>
          </p:cNvSpPr>
          <p:nvPr/>
        </p:nvSpPr>
        <p:spPr bwMode="auto">
          <a:xfrm>
            <a:off x="284480" y="1185545"/>
            <a:ext cx="1512570" cy="442595"/>
          </a:xfrm>
          <a:prstGeom prst="flowChartAlternateProcess">
            <a:avLst/>
          </a:prstGeom>
          <a:gradFill>
            <a:gsLst>
              <a:gs pos="0">
                <a:srgbClr val="E30000">
                  <a:lumMod val="94000"/>
                </a:srgbClr>
              </a:gs>
              <a:gs pos="100000">
                <a:srgbClr val="760303"/>
              </a:gs>
            </a:gsLst>
            <a:lin ang="5400000" scaled="0"/>
          </a:gradFill>
          <a:ln w="9525">
            <a:solidFill>
              <a:schemeClr val="bg1"/>
            </a:solidFill>
            <a:miter lim="800000"/>
          </a:ln>
        </p:spPr>
        <p:txBody>
          <a:bodyPr wrap="none" anchor="ctr"/>
          <a:lstStyle/>
          <a:p>
            <a:pPr algn="ctr"/>
            <a:r>
              <a:rPr lang="en-US" altLang="zh-CN">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噪声的防治</a:t>
            </a:r>
          </a:p>
        </p:txBody>
      </p:sp>
      <p:sp>
        <p:nvSpPr>
          <p:cNvPr id="4" name="AutoShape 12"/>
          <p:cNvSpPr>
            <a:spLocks noChangeArrowheads="1"/>
          </p:cNvSpPr>
          <p:nvPr/>
        </p:nvSpPr>
        <p:spPr bwMode="auto">
          <a:xfrm>
            <a:off x="284480" y="1830070"/>
            <a:ext cx="1312863" cy="44450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17" name="文本框 16"/>
          <p:cNvSpPr txBox="1"/>
          <p:nvPr/>
        </p:nvSpPr>
        <p:spPr>
          <a:xfrm>
            <a:off x="1852295" y="1745615"/>
            <a:ext cx="7080250" cy="1014730"/>
          </a:xfrm>
          <a:prstGeom prst="rect">
            <a:avLst/>
          </a:prstGeom>
          <a:noFill/>
          <a:ln w="9525">
            <a:noFill/>
          </a:ln>
        </p:spPr>
        <p:txBody>
          <a:bodyPr wrap="square" anchor="t">
            <a:spAutoFit/>
          </a:bodyPr>
          <a:lstStyle/>
          <a:p>
            <a:pPr>
              <a:lnSpc>
                <a:spcPct val="150000"/>
              </a:lnSpc>
            </a:pPr>
            <a:r>
              <a:rPr lang="zh-CN" altLang="en-US" sz="2000">
                <a:latin typeface="微软雅黑" panose="020B0503020204020204" charset="-122"/>
                <a:ea typeface="微软雅黑" panose="020B0503020204020204" charset="-122"/>
              </a:rPr>
              <a:t>大家想一想生活中属于阻断噪声传播和防止噪声进入耳朵的例子有哪些？</a:t>
            </a:r>
          </a:p>
        </p:txBody>
      </p:sp>
      <p:sp>
        <p:nvSpPr>
          <p:cNvPr id="6" name="AutoShape 12"/>
          <p:cNvSpPr>
            <a:spLocks noChangeArrowheads="1"/>
          </p:cNvSpPr>
          <p:nvPr/>
        </p:nvSpPr>
        <p:spPr bwMode="auto">
          <a:xfrm>
            <a:off x="284480" y="2878455"/>
            <a:ext cx="1312863" cy="44450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噪声监测</a:t>
            </a:r>
          </a:p>
        </p:txBody>
      </p:sp>
      <p:sp>
        <p:nvSpPr>
          <p:cNvPr id="7" name="文本框 6"/>
          <p:cNvSpPr txBox="1"/>
          <p:nvPr/>
        </p:nvSpPr>
        <p:spPr>
          <a:xfrm>
            <a:off x="1959610" y="2883535"/>
            <a:ext cx="42049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使用噪声检测仪可以监测噪声指标</a:t>
            </a:r>
          </a:p>
        </p:txBody>
      </p:sp>
      <p:pic>
        <p:nvPicPr>
          <p:cNvPr id="9" name="图片 8" descr="38829eede30f2dc2eedf20565565167f_636137001064368665749"/>
          <p:cNvPicPr>
            <a:picLocks noChangeAspect="1"/>
          </p:cNvPicPr>
          <p:nvPr/>
        </p:nvPicPr>
        <p:blipFill>
          <a:blip r:embed="rId3"/>
          <a:stretch>
            <a:fillRect/>
          </a:stretch>
        </p:blipFill>
        <p:spPr>
          <a:xfrm>
            <a:off x="6106160" y="3148330"/>
            <a:ext cx="2080260" cy="1452245"/>
          </a:xfrm>
          <a:prstGeom prst="rect">
            <a:avLst/>
          </a:prstGeom>
        </p:spPr>
      </p:pic>
      <p:pic>
        <p:nvPicPr>
          <p:cNvPr id="10" name="图片 9"/>
          <p:cNvPicPr>
            <a:picLocks noChangeAspect="1"/>
          </p:cNvPicPr>
          <p:nvPr/>
        </p:nvPicPr>
        <p:blipFill>
          <a:blip r:embed="rId4"/>
          <a:stretch>
            <a:fillRect/>
          </a:stretch>
        </p:blipFill>
        <p:spPr>
          <a:xfrm>
            <a:off x="2588895" y="3213100"/>
            <a:ext cx="1971040" cy="1478280"/>
          </a:xfrm>
          <a:prstGeom prst="rect">
            <a:avLst/>
          </a:prstGeom>
        </p:spPr>
      </p:pic>
      <p:sp>
        <p:nvSpPr>
          <p:cNvPr id="11" name="文本框 10"/>
          <p:cNvSpPr txBox="1"/>
          <p:nvPr/>
        </p:nvSpPr>
        <p:spPr>
          <a:xfrm>
            <a:off x="2957830" y="4683125"/>
            <a:ext cx="12331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噪声检测仪</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12" name="文本框 11"/>
          <p:cNvSpPr txBox="1"/>
          <p:nvPr/>
        </p:nvSpPr>
        <p:spPr>
          <a:xfrm>
            <a:off x="6497320" y="4600575"/>
            <a:ext cx="12331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噪声显示牌</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0-#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17"/>
                                        </p:tgtEl>
                                        <p:attrNameLst>
                                          <p:attrName>style.visibility</p:attrName>
                                        </p:attrNameLst>
                                      </p:cBhvr>
                                      <p:to>
                                        <p:strVal val="visible"/>
                                      </p:to>
                                    </p:set>
                                    <p:animEffect transition="in" filter="checkerboard(across)">
                                      <p:cBhvr>
                                        <p:cTn id="19" dur="10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0-#ppt_w/2"/>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000" fill="hold">
                                          <p:stCondLst>
                                            <p:cond delay="0"/>
                                          </p:stCondLst>
                                        </p:cTn>
                                        <p:tgtEl>
                                          <p:spTgt spid="7"/>
                                        </p:tgtEl>
                                        <p:attrNameLst>
                                          <p:attrName>style.visibility</p:attrName>
                                        </p:attrNameLst>
                                      </p:cBhvr>
                                      <p:to>
                                        <p:strVal val="visible"/>
                                      </p:to>
                                    </p:set>
                                    <p:animEffect transition="in" filter="checkerboard(across)">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000" fill="hold">
                                          <p:stCondLst>
                                            <p:cond delay="0"/>
                                          </p:stCondLst>
                                        </p:cTn>
                                        <p:tgtEl>
                                          <p:spTgt spid="10"/>
                                        </p:tgtEl>
                                        <p:attrNameLst>
                                          <p:attrName>style.visibility</p:attrName>
                                        </p:attrNameLst>
                                      </p:cBhvr>
                                      <p:to>
                                        <p:strVal val="visible"/>
                                      </p:to>
                                    </p:set>
                                    <p:animEffect transition="in" filter="checkerboard(across)">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000" fill="hold">
                                          <p:stCondLst>
                                            <p:cond delay="0"/>
                                          </p:stCondLst>
                                        </p:cTn>
                                        <p:tgtEl>
                                          <p:spTgt spid="11"/>
                                        </p:tgtEl>
                                        <p:attrNameLst>
                                          <p:attrName>style.visibility</p:attrName>
                                        </p:attrNameLst>
                                      </p:cBhvr>
                                      <p:to>
                                        <p:strVal val="visible"/>
                                      </p:to>
                                    </p:set>
                                    <p:animEffect transition="in" filter="checkerboard(across)">
                                      <p:cBhvr>
                                        <p:cTn id="40" dur="10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000" fill="hold">
                                          <p:stCondLst>
                                            <p:cond delay="0"/>
                                          </p:stCondLst>
                                        </p:cTn>
                                        <p:tgtEl>
                                          <p:spTgt spid="9"/>
                                        </p:tgtEl>
                                        <p:attrNameLst>
                                          <p:attrName>style.visibility</p:attrName>
                                        </p:attrNameLst>
                                      </p:cBhvr>
                                      <p:to>
                                        <p:strVal val="visible"/>
                                      </p:to>
                                    </p:set>
                                    <p:animEffect transition="in" filter="checkerboard(across)">
                                      <p:cBhvr>
                                        <p:cTn id="45" dur="1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000" fill="hold">
                                          <p:stCondLst>
                                            <p:cond delay="0"/>
                                          </p:stCondLst>
                                        </p:cTn>
                                        <p:tgtEl>
                                          <p:spTgt spid="12"/>
                                        </p:tgtEl>
                                        <p:attrNameLst>
                                          <p:attrName>style.visibility</p:attrName>
                                        </p:attrNameLst>
                                      </p:cBhvr>
                                      <p:to>
                                        <p:strVal val="visible"/>
                                      </p:to>
                                    </p:set>
                                    <p:animEffect transition="in" filter="checkerboard(across)">
                                      <p:cBhvr>
                                        <p:cTn id="5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7" grpId="0"/>
      <p:bldP spid="6" grpId="0" bldLvl="0" animBg="1"/>
      <p:bldP spid="7" grpId="0" animBg="1"/>
      <p:bldP spid="11" grpId="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课堂活动（二）</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7" name="AutoShape 12"/>
          <p:cNvSpPr>
            <a:spLocks noChangeArrowheads="1"/>
          </p:cNvSpPr>
          <p:nvPr/>
        </p:nvSpPr>
        <p:spPr bwMode="auto">
          <a:xfrm>
            <a:off x="207010" y="1196340"/>
            <a:ext cx="1130935" cy="44259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algn="ct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边学边练</a:t>
            </a:r>
          </a:p>
        </p:txBody>
      </p:sp>
      <p:sp>
        <p:nvSpPr>
          <p:cNvPr id="4" name="文本框 3"/>
          <p:cNvSpPr txBox="1"/>
          <p:nvPr/>
        </p:nvSpPr>
        <p:spPr>
          <a:xfrm>
            <a:off x="957580" y="3236595"/>
            <a:ext cx="29654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A</a:t>
            </a:r>
          </a:p>
        </p:txBody>
      </p:sp>
      <p:sp>
        <p:nvSpPr>
          <p:cNvPr id="100" name="文本框 99"/>
          <p:cNvSpPr txBox="1"/>
          <p:nvPr/>
        </p:nvSpPr>
        <p:spPr>
          <a:xfrm>
            <a:off x="246380" y="1734820"/>
            <a:ext cx="8570595" cy="2399665"/>
          </a:xfrm>
          <a:prstGeom prst="rect">
            <a:avLst/>
          </a:prstGeom>
          <a:noFill/>
          <a:ln w="9525">
            <a:noFill/>
          </a:ln>
        </p:spPr>
        <p:txBody>
          <a:bodyPr wrap="square" anchor="t">
            <a:spAutoFit/>
          </a:bodyPr>
          <a:lstStyle/>
          <a:p>
            <a:pPr>
              <a:lnSpc>
                <a:spcPct val="150000"/>
              </a:lnSpc>
            </a:pPr>
            <a:r>
              <a:rPr lang="en-US" altLang="zh-CN" sz="2000">
                <a:solidFill>
                  <a:srgbClr val="000000"/>
                </a:solidFill>
                <a:latin typeface="微软雅黑" panose="020B0503020204020204" charset="-122"/>
                <a:ea typeface="微软雅黑" panose="020B0503020204020204" charset="-122"/>
              </a:rPr>
              <a:t>1.</a:t>
            </a:r>
            <a:r>
              <a:rPr lang="zh-CN" altLang="zh-CN" sz="2000" b="1">
                <a:solidFill>
                  <a:srgbClr val="000000"/>
                </a:solidFill>
                <a:latin typeface="微软雅黑" panose="020B0503020204020204" charset="-122"/>
                <a:ea typeface="微软雅黑" panose="020B0503020204020204" charset="-122"/>
              </a:rPr>
              <a:t>（2018•枣庄）</a:t>
            </a:r>
            <a:r>
              <a:rPr lang="zh-CN" altLang="zh-CN" sz="2000">
                <a:solidFill>
                  <a:srgbClr val="000000"/>
                </a:solidFill>
                <a:latin typeface="微软雅黑" panose="020B0503020204020204" charset="-122"/>
                <a:ea typeface="微软雅黑" panose="020B0503020204020204" charset="-122"/>
              </a:rPr>
              <a:t>城市建设和管理越来越注重“以人为本，和谐发展”的理念，如城市道路两旁植树；穿城而过的高铁两旁建有隔音板；在高噪声环境下工人需戴耳罩；跳广场舞的大妈要把音量调小一些，这些措施的共同目的是（　　）。</a:t>
            </a:r>
          </a:p>
          <a:p>
            <a:pPr>
              <a:lnSpc>
                <a:spcPct val="150000"/>
              </a:lnSpc>
            </a:pPr>
            <a:r>
              <a:rPr lang="zh-CN" altLang="zh-CN" sz="2000">
                <a:solidFill>
                  <a:srgbClr val="000000"/>
                </a:solidFill>
                <a:latin typeface="微软雅黑" panose="020B0503020204020204" charset="-122"/>
                <a:ea typeface="微软雅黑" panose="020B0503020204020204" charset="-122"/>
              </a:rPr>
              <a:t>A．减小噪声污染；B．减小大气污染；C．绿化美化环境；D．减小水污染</a:t>
            </a:r>
            <a:endParaRPr lang="zh-CN" altLang="en-US" sz="2000">
              <a:latin typeface="微软雅黑" panose="020B0503020204020204" charset="-122"/>
              <a:ea typeface="微软雅黑" panose="020B0503020204020204"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100"/>
                                        </p:tgtEl>
                                        <p:attrNameLst>
                                          <p:attrName>style.visibility</p:attrName>
                                        </p:attrNameLst>
                                      </p:cBhvr>
                                      <p:to>
                                        <p:strVal val="visible"/>
                                      </p:to>
                                    </p:set>
                                    <p:anim calcmode="lin" valueType="num">
                                      <p:cBhvr additive="base">
                                        <p:cTn id="13" dur="1000" fill="hold"/>
                                        <p:tgtEl>
                                          <p:spTgt spid="100"/>
                                        </p:tgtEl>
                                        <p:attrNameLst>
                                          <p:attrName>ppt_x</p:attrName>
                                        </p:attrNameLst>
                                      </p:cBhvr>
                                      <p:tavLst>
                                        <p:tav tm="0">
                                          <p:val>
                                            <p:strVal val="1+#ppt_w/2"/>
                                          </p:val>
                                        </p:tav>
                                        <p:tav tm="100000">
                                          <p:val>
                                            <p:strVal val="#ppt_x"/>
                                          </p:val>
                                        </p:tav>
                                      </p:tavLst>
                                    </p:anim>
                                    <p:anim calcmode="lin" valueType="num">
                                      <p:cBhvr additive="base">
                                        <p:cTn id="14" dur="1000" fill="hold"/>
                                        <p:tgtEl>
                                          <p:spTgt spid="10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4"/>
                                        </p:tgtEl>
                                        <p:attrNameLst>
                                          <p:attrName>style.visibility</p:attrName>
                                        </p:attrNameLst>
                                      </p:cBhvr>
                                      <p:to>
                                        <p:strVal val="visible"/>
                                      </p:to>
                                    </p:set>
                                    <p:animEffect transition="in" filter="checkerboard(across)">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课堂活动（二）</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7" name="AutoShape 12"/>
          <p:cNvSpPr>
            <a:spLocks noChangeArrowheads="1"/>
          </p:cNvSpPr>
          <p:nvPr/>
        </p:nvSpPr>
        <p:spPr bwMode="auto">
          <a:xfrm>
            <a:off x="207010" y="1196340"/>
            <a:ext cx="1130935" cy="44259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algn="ct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边学边练</a:t>
            </a:r>
          </a:p>
        </p:txBody>
      </p:sp>
      <p:sp>
        <p:nvSpPr>
          <p:cNvPr id="4" name="文本框 3"/>
          <p:cNvSpPr txBox="1"/>
          <p:nvPr/>
        </p:nvSpPr>
        <p:spPr>
          <a:xfrm>
            <a:off x="6188075" y="1863725"/>
            <a:ext cx="29654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D</a:t>
            </a:r>
          </a:p>
        </p:txBody>
      </p:sp>
      <p:sp>
        <p:nvSpPr>
          <p:cNvPr id="3" name="文本框 2"/>
          <p:cNvSpPr txBox="1"/>
          <p:nvPr/>
        </p:nvSpPr>
        <p:spPr>
          <a:xfrm>
            <a:off x="153670" y="1714500"/>
            <a:ext cx="7044690" cy="2399665"/>
          </a:xfrm>
          <a:prstGeom prst="rect">
            <a:avLst/>
          </a:prstGeom>
          <a:noFill/>
          <a:ln w="9525">
            <a:noFill/>
          </a:ln>
        </p:spPr>
        <p:txBody>
          <a:bodyPr wrap="square" anchor="t">
            <a:spAutoFit/>
          </a:bodyPr>
          <a:lstStyle/>
          <a:p>
            <a:pPr>
              <a:lnSpc>
                <a:spcPct val="150000"/>
              </a:lnSpc>
            </a:pPr>
            <a:r>
              <a:rPr lang="en-US" altLang="zh-CN" sz="2000">
                <a:solidFill>
                  <a:srgbClr val="000000"/>
                </a:solidFill>
                <a:latin typeface="微软雅黑" panose="020B0503020204020204" charset="-122"/>
                <a:ea typeface="微软雅黑" panose="020B0503020204020204" charset="-122"/>
              </a:rPr>
              <a:t>2.</a:t>
            </a:r>
            <a:r>
              <a:rPr lang="zh-CN" altLang="zh-CN" sz="2000" b="1">
                <a:solidFill>
                  <a:srgbClr val="000000"/>
                </a:solidFill>
                <a:latin typeface="微软雅黑" panose="020B0503020204020204" charset="-122"/>
                <a:ea typeface="微软雅黑" panose="020B0503020204020204" charset="-122"/>
              </a:rPr>
              <a:t>（2018·潍坊）</a:t>
            </a:r>
            <a:r>
              <a:rPr lang="zh-CN" altLang="zh-CN" sz="2000">
                <a:solidFill>
                  <a:srgbClr val="000000"/>
                </a:solidFill>
                <a:latin typeface="微软雅黑" panose="020B0503020204020204" charset="-122"/>
                <a:ea typeface="微软雅黑" panose="020B0503020204020204" charset="-122"/>
              </a:rPr>
              <a:t>关于声现象，下列说法正确的是（　　）。</a:t>
            </a:r>
          </a:p>
          <a:p>
            <a:pPr>
              <a:lnSpc>
                <a:spcPct val="150000"/>
              </a:lnSpc>
            </a:pPr>
            <a:r>
              <a:rPr lang="zh-CN" altLang="zh-CN" sz="2000">
                <a:solidFill>
                  <a:srgbClr val="000000"/>
                </a:solidFill>
                <a:latin typeface="微软雅黑" panose="020B0503020204020204" charset="-122"/>
                <a:ea typeface="微软雅黑" panose="020B0503020204020204" charset="-122"/>
              </a:rPr>
              <a:t>A．声音可以在真空中传播；</a:t>
            </a:r>
          </a:p>
          <a:p>
            <a:pPr>
              <a:lnSpc>
                <a:spcPct val="150000"/>
              </a:lnSpc>
            </a:pPr>
            <a:r>
              <a:rPr lang="zh-CN" altLang="zh-CN" sz="2000">
                <a:solidFill>
                  <a:srgbClr val="000000"/>
                </a:solidFill>
                <a:latin typeface="微软雅黑" panose="020B0503020204020204" charset="-122"/>
                <a:ea typeface="微软雅黑" panose="020B0503020204020204" charset="-122"/>
              </a:rPr>
              <a:t>B．调节手机音量是为了改变声音的音调；</a:t>
            </a:r>
          </a:p>
          <a:p>
            <a:pPr>
              <a:lnSpc>
                <a:spcPct val="150000"/>
              </a:lnSpc>
            </a:pPr>
            <a:r>
              <a:rPr lang="zh-CN" altLang="zh-CN" sz="2000">
                <a:solidFill>
                  <a:srgbClr val="000000"/>
                </a:solidFill>
                <a:latin typeface="微软雅黑" panose="020B0503020204020204" charset="-122"/>
                <a:ea typeface="微软雅黑" panose="020B0503020204020204" charset="-122"/>
              </a:rPr>
              <a:t>C．超声波能粉碎人体内的结石说明声波能传递信息；</a:t>
            </a:r>
          </a:p>
          <a:p>
            <a:pPr>
              <a:lnSpc>
                <a:spcPct val="150000"/>
              </a:lnSpc>
            </a:pPr>
            <a:r>
              <a:rPr lang="zh-CN" altLang="zh-CN" sz="2000">
                <a:solidFill>
                  <a:srgbClr val="000000"/>
                </a:solidFill>
                <a:latin typeface="微软雅黑" panose="020B0503020204020204" charset="-122"/>
                <a:ea typeface="微软雅黑" panose="020B0503020204020204" charset="-122"/>
              </a:rPr>
              <a:t>D．摩托车排气管上安装消声器是为了在声源处减弱噪声</a:t>
            </a:r>
            <a:endParaRPr lang="zh-CN" altLang="en-US" sz="2000">
              <a:latin typeface="微软雅黑" panose="020B0503020204020204" charset="-122"/>
              <a:ea typeface="微软雅黑" panose="020B0503020204020204"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1+#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4"/>
                                        </p:tgtEl>
                                        <p:attrNameLst>
                                          <p:attrName>style.visibility</p:attrName>
                                        </p:attrNameLst>
                                      </p:cBhvr>
                                      <p:to>
                                        <p:strVal val="visible"/>
                                      </p:to>
                                    </p:set>
                                    <p:animEffect transition="in" filter="checkerboard(across)">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课堂活动（二）</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7" name="AutoShape 12"/>
          <p:cNvSpPr>
            <a:spLocks noChangeArrowheads="1"/>
          </p:cNvSpPr>
          <p:nvPr/>
        </p:nvSpPr>
        <p:spPr bwMode="auto">
          <a:xfrm>
            <a:off x="207010" y="1196340"/>
            <a:ext cx="1130935" cy="44259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algn="ct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边学边练</a:t>
            </a:r>
          </a:p>
        </p:txBody>
      </p:sp>
      <p:sp>
        <p:nvSpPr>
          <p:cNvPr id="4" name="文本框 3"/>
          <p:cNvSpPr txBox="1"/>
          <p:nvPr/>
        </p:nvSpPr>
        <p:spPr>
          <a:xfrm>
            <a:off x="6187440" y="1896745"/>
            <a:ext cx="29654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D</a:t>
            </a:r>
          </a:p>
        </p:txBody>
      </p:sp>
      <p:sp>
        <p:nvSpPr>
          <p:cNvPr id="3" name="文本框 2"/>
          <p:cNvSpPr txBox="1"/>
          <p:nvPr/>
        </p:nvSpPr>
        <p:spPr>
          <a:xfrm>
            <a:off x="207010" y="1758950"/>
            <a:ext cx="8510905" cy="2399665"/>
          </a:xfrm>
          <a:prstGeom prst="rect">
            <a:avLst/>
          </a:prstGeom>
          <a:noFill/>
          <a:ln w="9525">
            <a:noFill/>
          </a:ln>
        </p:spPr>
        <p:txBody>
          <a:bodyPr wrap="square" anchor="t">
            <a:spAutoFit/>
          </a:bodyPr>
          <a:lstStyle/>
          <a:p>
            <a:pPr>
              <a:lnSpc>
                <a:spcPct val="150000"/>
              </a:lnSpc>
            </a:pPr>
            <a:r>
              <a:rPr lang="en-US" altLang="zh-CN" sz="2000">
                <a:solidFill>
                  <a:srgbClr val="000000"/>
                </a:solidFill>
                <a:latin typeface="微软雅黑" panose="020B0503020204020204" charset="-122"/>
                <a:ea typeface="微软雅黑" panose="020B0503020204020204" charset="-122"/>
              </a:rPr>
              <a:t>3.</a:t>
            </a:r>
            <a:r>
              <a:rPr lang="zh-CN" altLang="zh-CN" sz="2000" b="1">
                <a:solidFill>
                  <a:srgbClr val="000000"/>
                </a:solidFill>
                <a:latin typeface="微软雅黑" panose="020B0503020204020204" charset="-122"/>
                <a:ea typeface="微软雅黑" panose="020B0503020204020204" charset="-122"/>
              </a:rPr>
              <a:t>（2018·滨州）</a:t>
            </a:r>
            <a:r>
              <a:rPr lang="zh-CN" altLang="zh-CN" sz="2000">
                <a:solidFill>
                  <a:srgbClr val="000000"/>
                </a:solidFill>
                <a:latin typeface="微软雅黑" panose="020B0503020204020204" charset="-122"/>
                <a:ea typeface="微软雅黑" panose="020B0503020204020204" charset="-122"/>
              </a:rPr>
              <a:t>关于声现象，下列说法正确的是（　　）。</a:t>
            </a:r>
          </a:p>
          <a:p>
            <a:pPr>
              <a:lnSpc>
                <a:spcPct val="150000"/>
              </a:lnSpc>
            </a:pPr>
            <a:r>
              <a:rPr lang="zh-CN" altLang="zh-CN" sz="2000">
                <a:solidFill>
                  <a:srgbClr val="000000"/>
                </a:solidFill>
                <a:latin typeface="微软雅黑" panose="020B0503020204020204" charset="-122"/>
                <a:ea typeface="微软雅黑" panose="020B0503020204020204" charset="-122"/>
              </a:rPr>
              <a:t>A．“公共场所不要大声喧哗”是要求人们说话音调放低些；</a:t>
            </a:r>
          </a:p>
          <a:p>
            <a:pPr>
              <a:lnSpc>
                <a:spcPct val="150000"/>
              </a:lnSpc>
            </a:pPr>
            <a:r>
              <a:rPr lang="zh-CN" altLang="zh-CN" sz="2000">
                <a:solidFill>
                  <a:srgbClr val="000000"/>
                </a:solidFill>
                <a:latin typeface="微软雅黑" panose="020B0503020204020204" charset="-122"/>
                <a:ea typeface="微软雅黑" panose="020B0503020204020204" charset="-122"/>
              </a:rPr>
              <a:t>B．人们分辨出二胡和小提琴发出的声音，主要是因为它们的响度不同；</a:t>
            </a:r>
          </a:p>
          <a:p>
            <a:pPr>
              <a:lnSpc>
                <a:spcPct val="150000"/>
              </a:lnSpc>
            </a:pPr>
            <a:r>
              <a:rPr lang="zh-CN" altLang="zh-CN" sz="2000">
                <a:solidFill>
                  <a:srgbClr val="000000"/>
                </a:solidFill>
                <a:latin typeface="微软雅黑" panose="020B0503020204020204" charset="-122"/>
                <a:ea typeface="微软雅黑" panose="020B0503020204020204" charset="-122"/>
              </a:rPr>
              <a:t>C．“禁止鸣笛”是在传播过程中减弱噪声；</a:t>
            </a:r>
          </a:p>
          <a:p>
            <a:pPr>
              <a:lnSpc>
                <a:spcPct val="150000"/>
              </a:lnSpc>
            </a:pPr>
            <a:r>
              <a:rPr lang="zh-CN" altLang="zh-CN" sz="2000">
                <a:solidFill>
                  <a:srgbClr val="000000"/>
                </a:solidFill>
                <a:latin typeface="微软雅黑" panose="020B0503020204020204" charset="-122"/>
                <a:ea typeface="微软雅黑" panose="020B0503020204020204" charset="-122"/>
              </a:rPr>
              <a:t>D．超声波能够粉碎体内“结石”是因为声波具有能量</a:t>
            </a:r>
            <a:endParaRPr lang="zh-CN" altLang="en-US" sz="2000">
              <a:latin typeface="微软雅黑" panose="020B0503020204020204" charset="-122"/>
              <a:ea typeface="微软雅黑" panose="020B0503020204020204"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1+#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4"/>
                                        </p:tgtEl>
                                        <p:attrNameLst>
                                          <p:attrName>style.visibility</p:attrName>
                                        </p:attrNameLst>
                                      </p:cBhvr>
                                      <p:to>
                                        <p:strVal val="visible"/>
                                      </p:to>
                                    </p:set>
                                    <p:animEffect transition="in" filter="checkerboard(across)">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课堂活动（二）</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7" name="AutoShape 12"/>
          <p:cNvSpPr>
            <a:spLocks noChangeArrowheads="1"/>
          </p:cNvSpPr>
          <p:nvPr/>
        </p:nvSpPr>
        <p:spPr bwMode="auto">
          <a:xfrm>
            <a:off x="207010" y="1196340"/>
            <a:ext cx="1130935" cy="44259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algn="ct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边学边练</a:t>
            </a:r>
          </a:p>
        </p:txBody>
      </p:sp>
      <p:sp>
        <p:nvSpPr>
          <p:cNvPr id="4" name="文本框 3"/>
          <p:cNvSpPr txBox="1"/>
          <p:nvPr/>
        </p:nvSpPr>
        <p:spPr>
          <a:xfrm>
            <a:off x="1143635" y="2278380"/>
            <a:ext cx="56451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声源</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100" name="文本框 99"/>
          <p:cNvSpPr txBox="1"/>
          <p:nvPr/>
        </p:nvSpPr>
        <p:spPr>
          <a:xfrm>
            <a:off x="156845" y="1725930"/>
            <a:ext cx="8830310" cy="1014730"/>
          </a:xfrm>
          <a:prstGeom prst="rect">
            <a:avLst/>
          </a:prstGeom>
          <a:noFill/>
          <a:ln w="9525">
            <a:noFill/>
          </a:ln>
        </p:spPr>
        <p:txBody>
          <a:bodyPr wrap="square" anchor="t">
            <a:spAutoFit/>
          </a:bodyPr>
          <a:lstStyle/>
          <a:p>
            <a:pPr>
              <a:lnSpc>
                <a:spcPct val="150000"/>
              </a:lnSpc>
            </a:pPr>
            <a:r>
              <a:rPr lang="zh-CN" altLang="zh-CN" sz="2000">
                <a:solidFill>
                  <a:srgbClr val="000000"/>
                </a:solidFill>
                <a:latin typeface="微软雅黑" panose="020B0503020204020204" charset="-122"/>
                <a:ea typeface="微软雅黑" panose="020B0503020204020204" charset="-122"/>
              </a:rPr>
              <a:t>4．</a:t>
            </a:r>
            <a:r>
              <a:rPr lang="zh-CN" altLang="zh-CN" sz="2000" b="1">
                <a:solidFill>
                  <a:srgbClr val="000000"/>
                </a:solidFill>
                <a:latin typeface="微软雅黑" panose="020B0503020204020204" charset="-122"/>
                <a:ea typeface="微软雅黑" panose="020B0503020204020204" charset="-122"/>
              </a:rPr>
              <a:t>(2018·眉山)</a:t>
            </a:r>
            <a:r>
              <a:rPr lang="zh-CN" altLang="zh-CN" sz="2000">
                <a:solidFill>
                  <a:srgbClr val="000000"/>
                </a:solidFill>
                <a:latin typeface="微软雅黑" panose="020B0503020204020204" charset="-122"/>
                <a:ea typeface="微软雅黑" panose="020B0503020204020204" charset="-122"/>
              </a:rPr>
              <a:t>中考前夕，为了不打搅小明学习，姥姥看电视时调小了音量，这是在</a:t>
            </a:r>
            <a:r>
              <a:rPr lang="zh-CN" altLang="zh-CN" sz="2000" u="sng">
                <a:solidFill>
                  <a:srgbClr val="000000"/>
                </a:solidFill>
                <a:latin typeface="微软雅黑" panose="020B0503020204020204" charset="-122"/>
                <a:ea typeface="微软雅黑" panose="020B0503020204020204" charset="-122"/>
              </a:rPr>
              <a:t>　</a:t>
            </a:r>
            <a:r>
              <a:rPr lang="en-US" altLang="zh-CN" sz="2000" u="sng">
                <a:solidFill>
                  <a:srgbClr val="000000"/>
                </a:solidFill>
                <a:latin typeface="微软雅黑" panose="020B0503020204020204" charset="-122"/>
                <a:ea typeface="微软雅黑" panose="020B0503020204020204" charset="-122"/>
              </a:rPr>
              <a:t>   </a:t>
            </a:r>
            <a:r>
              <a:rPr lang="zh-CN" altLang="zh-CN" sz="2000" u="sng">
                <a:solidFill>
                  <a:srgbClr val="000000"/>
                </a:solidFill>
                <a:latin typeface="微软雅黑" panose="020B0503020204020204" charset="-122"/>
                <a:ea typeface="微软雅黑" panose="020B0503020204020204" charset="-122"/>
              </a:rPr>
              <a:t>　</a:t>
            </a:r>
            <a:r>
              <a:rPr lang="zh-CN" altLang="zh-CN" sz="2000">
                <a:solidFill>
                  <a:srgbClr val="000000"/>
                </a:solidFill>
                <a:latin typeface="微软雅黑" panose="020B0503020204020204" charset="-122"/>
                <a:ea typeface="微软雅黑" panose="020B0503020204020204" charset="-122"/>
              </a:rPr>
              <a:t>减弱噪声的。调小音量也减小了声音的</a:t>
            </a:r>
            <a:r>
              <a:rPr lang="zh-CN" altLang="zh-CN" sz="2000" u="sng">
                <a:solidFill>
                  <a:srgbClr val="000000"/>
                </a:solidFill>
                <a:latin typeface="微软雅黑" panose="020B0503020204020204" charset="-122"/>
                <a:ea typeface="微软雅黑" panose="020B0503020204020204" charset="-122"/>
              </a:rPr>
              <a:t>　</a:t>
            </a:r>
            <a:r>
              <a:rPr lang="en-US" altLang="zh-CN" sz="2000" u="sng">
                <a:solidFill>
                  <a:srgbClr val="000000"/>
                </a:solidFill>
                <a:latin typeface="微软雅黑" panose="020B0503020204020204" charset="-122"/>
                <a:ea typeface="微软雅黑" panose="020B0503020204020204" charset="-122"/>
              </a:rPr>
              <a:t>   </a:t>
            </a:r>
            <a:r>
              <a:rPr lang="zh-CN" altLang="zh-CN" sz="2000" u="sng">
                <a:solidFill>
                  <a:srgbClr val="000000"/>
                </a:solidFill>
                <a:latin typeface="微软雅黑" panose="020B0503020204020204" charset="-122"/>
                <a:ea typeface="微软雅黑" panose="020B0503020204020204" charset="-122"/>
              </a:rPr>
              <a:t>　</a:t>
            </a:r>
            <a:r>
              <a:rPr lang="zh-CN" altLang="zh-CN" sz="2000">
                <a:solidFill>
                  <a:srgbClr val="000000"/>
                </a:solidFill>
                <a:latin typeface="微软雅黑" panose="020B0503020204020204" charset="-122"/>
                <a:ea typeface="微软雅黑" panose="020B0503020204020204" charset="-122"/>
              </a:rPr>
              <a:t>。　</a:t>
            </a:r>
            <a:endParaRPr lang="zh-CN" altLang="en-US" sz="2000">
              <a:latin typeface="微软雅黑" panose="020B0503020204020204" charset="-122"/>
              <a:ea typeface="微软雅黑" panose="020B0503020204020204" charset="-122"/>
            </a:endParaRPr>
          </a:p>
        </p:txBody>
      </p:sp>
      <p:sp>
        <p:nvSpPr>
          <p:cNvPr id="6" name="文本框 5"/>
          <p:cNvSpPr txBox="1"/>
          <p:nvPr/>
        </p:nvSpPr>
        <p:spPr>
          <a:xfrm>
            <a:off x="156845" y="2912110"/>
            <a:ext cx="8803640" cy="1476375"/>
          </a:xfrm>
          <a:prstGeom prst="rect">
            <a:avLst/>
          </a:prstGeom>
          <a:noFill/>
          <a:ln w="9525">
            <a:noFill/>
          </a:ln>
        </p:spPr>
        <p:txBody>
          <a:bodyPr wrap="square" anchor="t">
            <a:spAutoFit/>
          </a:bodyPr>
          <a:lstStyle/>
          <a:p>
            <a:pPr>
              <a:lnSpc>
                <a:spcPct val="150000"/>
              </a:lnSpc>
            </a:pPr>
            <a:r>
              <a:rPr lang="en-US" altLang="zh-CN" sz="2000">
                <a:solidFill>
                  <a:srgbClr val="000000"/>
                </a:solidFill>
                <a:latin typeface="微软雅黑" panose="020B0503020204020204" charset="-122"/>
                <a:ea typeface="微软雅黑" panose="020B0503020204020204" charset="-122"/>
              </a:rPr>
              <a:t>5.</a:t>
            </a:r>
            <a:r>
              <a:rPr lang="zh-CN" altLang="zh-CN" sz="2000" b="1">
                <a:solidFill>
                  <a:srgbClr val="000000"/>
                </a:solidFill>
                <a:latin typeface="微软雅黑" panose="020B0503020204020204" charset="-122"/>
                <a:ea typeface="微软雅黑" panose="020B0503020204020204" charset="-122"/>
              </a:rPr>
              <a:t>(2018·恩施)</a:t>
            </a:r>
            <a:r>
              <a:rPr lang="zh-CN" altLang="zh-CN" sz="2000">
                <a:solidFill>
                  <a:srgbClr val="000000"/>
                </a:solidFill>
                <a:latin typeface="微软雅黑" panose="020B0503020204020204" charset="-122"/>
                <a:ea typeface="微软雅黑" panose="020B0503020204020204" charset="-122"/>
              </a:rPr>
              <a:t>我们班文艺委员的歌声很像某位歌星，这是指他们的</a:t>
            </a:r>
            <a:r>
              <a:rPr lang="zh-CN" altLang="zh-CN" sz="2000" u="sng">
                <a:solidFill>
                  <a:srgbClr val="000000"/>
                </a:solidFill>
                <a:latin typeface="微软雅黑" panose="020B0503020204020204" charset="-122"/>
                <a:ea typeface="微软雅黑" panose="020B0503020204020204" charset="-122"/>
              </a:rPr>
              <a:t>        </a:t>
            </a:r>
            <a:r>
              <a:rPr lang="zh-CN" altLang="zh-CN" sz="2000">
                <a:solidFill>
                  <a:srgbClr val="000000"/>
                </a:solidFill>
                <a:latin typeface="微软雅黑" panose="020B0503020204020204" charset="-122"/>
                <a:ea typeface="微软雅黑" panose="020B0503020204020204" charset="-122"/>
              </a:rPr>
              <a:t>选填“音调”“音色”“响度”）相近，但是她有时也在自习课上唱歌，此时她“美妙”的歌声属于</a:t>
            </a:r>
            <a:r>
              <a:rPr lang="zh-CN" altLang="zh-CN" sz="2000" u="sng">
                <a:solidFill>
                  <a:srgbClr val="000000"/>
                </a:solidFill>
                <a:latin typeface="微软雅黑" panose="020B0503020204020204" charset="-122"/>
                <a:ea typeface="微软雅黑" panose="020B0503020204020204" charset="-122"/>
              </a:rPr>
              <a:t>　</a:t>
            </a:r>
            <a:r>
              <a:rPr lang="en-US" altLang="zh-CN" sz="2000" u="sng">
                <a:solidFill>
                  <a:srgbClr val="000000"/>
                </a:solidFill>
                <a:latin typeface="微软雅黑" panose="020B0503020204020204" charset="-122"/>
                <a:ea typeface="微软雅黑" panose="020B0503020204020204" charset="-122"/>
              </a:rPr>
              <a:t>   </a:t>
            </a:r>
            <a:r>
              <a:rPr lang="zh-CN" altLang="zh-CN" sz="2000" u="sng">
                <a:solidFill>
                  <a:srgbClr val="000000"/>
                </a:solidFill>
                <a:latin typeface="微软雅黑" panose="020B0503020204020204" charset="-122"/>
                <a:ea typeface="微软雅黑" panose="020B0503020204020204" charset="-122"/>
              </a:rPr>
              <a:t>　</a:t>
            </a:r>
            <a:r>
              <a:rPr lang="zh-CN" altLang="zh-CN" sz="2000">
                <a:solidFill>
                  <a:srgbClr val="000000"/>
                </a:solidFill>
                <a:latin typeface="微软雅黑" panose="020B0503020204020204" charset="-122"/>
                <a:ea typeface="微软雅黑" panose="020B0503020204020204" charset="-122"/>
              </a:rPr>
              <a:t>（选填“音色”“噪声”）。</a:t>
            </a:r>
            <a:endParaRPr lang="zh-CN" altLang="en-US" sz="2000">
              <a:latin typeface="微软雅黑" panose="020B0503020204020204" charset="-122"/>
              <a:ea typeface="微软雅黑" panose="020B0503020204020204" charset="-122"/>
            </a:endParaRPr>
          </a:p>
        </p:txBody>
      </p:sp>
      <p:sp>
        <p:nvSpPr>
          <p:cNvPr id="9" name="文本框 8"/>
          <p:cNvSpPr txBox="1"/>
          <p:nvPr/>
        </p:nvSpPr>
        <p:spPr>
          <a:xfrm>
            <a:off x="6158230" y="2278380"/>
            <a:ext cx="56451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响度</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10" name="文本框 9"/>
          <p:cNvSpPr txBox="1"/>
          <p:nvPr/>
        </p:nvSpPr>
        <p:spPr>
          <a:xfrm>
            <a:off x="7736840" y="2997200"/>
            <a:ext cx="56451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音色</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11" name="文本框 10"/>
          <p:cNvSpPr txBox="1"/>
          <p:nvPr/>
        </p:nvSpPr>
        <p:spPr>
          <a:xfrm>
            <a:off x="2632075" y="3924935"/>
            <a:ext cx="56451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噪声</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checkerboard(across)">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checkerboard(across)">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10"/>
                                        </p:tgtEl>
                                        <p:attrNameLst>
                                          <p:attrName>style.visibility</p:attrName>
                                        </p:attrNameLst>
                                      </p:cBhvr>
                                      <p:to>
                                        <p:strVal val="visible"/>
                                      </p:to>
                                    </p:set>
                                    <p:animEffect transition="in" filter="checkerboard(across)">
                                      <p:cBhvr>
                                        <p:cTn id="33" dur="1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11"/>
                                        </p:tgtEl>
                                        <p:attrNameLst>
                                          <p:attrName>style.visibility</p:attrName>
                                        </p:attrNameLst>
                                      </p:cBhvr>
                                      <p:to>
                                        <p:strVal val="visible"/>
                                      </p:to>
                                    </p:set>
                                    <p:animEffect transition="in" filter="checkerboard(across)">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 grpId="0" bldLvl="0" animBg="1"/>
      <p:bldP spid="100" grpId="0"/>
      <p:bldP spid="6" grpId="0"/>
      <p:bldP spid="9" grpId="0" bldLvl="0" animBg="1"/>
      <p:bldP spid="10" grpId="0" bldLvl="0" animBg="1"/>
      <p:bldP spid="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6626"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4</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28763" cy="523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6629"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graphicFrame>
        <p:nvGraphicFramePr>
          <p:cNvPr id="6" name="图示 5"/>
          <p:cNvGraphicFramePr/>
          <p:nvPr/>
        </p:nvGraphicFramePr>
        <p:xfrm>
          <a:off x="1060450" y="1283970"/>
          <a:ext cx="6748145" cy="313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0"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7653"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27654" name="Text Box 7"/>
          <p:cNvSpPr txBox="1">
            <a:spLocks noChangeArrowheads="1"/>
          </p:cNvSpPr>
          <p:nvPr/>
        </p:nvSpPr>
        <p:spPr bwMode="auto">
          <a:xfrm>
            <a:off x="369570" y="1120140"/>
            <a:ext cx="2396490"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考点一：噪声的产生</a:t>
            </a:r>
            <a:endParaRPr lang="en-US" altLang="zh-CN" b="1">
              <a:latin typeface="微软雅黑" panose="020B0503020204020204" charset="-122"/>
              <a:ea typeface="微软雅黑" panose="020B0503020204020204" charset="-122"/>
            </a:endParaRPr>
          </a:p>
        </p:txBody>
      </p:sp>
      <p:sp>
        <p:nvSpPr>
          <p:cNvPr id="11" name="矩形: 圆角 2"/>
          <p:cNvSpPr/>
          <p:nvPr/>
        </p:nvSpPr>
        <p:spPr>
          <a:xfrm>
            <a:off x="327025" y="1739265"/>
            <a:ext cx="1293813" cy="407988"/>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nvSpPr>
        <p:spPr>
          <a:xfrm>
            <a:off x="5595620" y="2940050"/>
            <a:ext cx="59690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响度</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3" name="文本框 2"/>
          <p:cNvSpPr txBox="1"/>
          <p:nvPr/>
        </p:nvSpPr>
        <p:spPr>
          <a:xfrm>
            <a:off x="284480" y="2385060"/>
            <a:ext cx="8588375" cy="1476375"/>
          </a:xfrm>
          <a:prstGeom prst="rect">
            <a:avLst/>
          </a:prstGeom>
          <a:noFill/>
          <a:ln w="9525">
            <a:noFill/>
          </a:ln>
        </p:spPr>
        <p:txBody>
          <a:bodyPr wrap="square" anchor="t">
            <a:spAutoFit/>
          </a:bodyPr>
          <a:lstStyle/>
          <a:p>
            <a:pPr>
              <a:lnSpc>
                <a:spcPct val="150000"/>
              </a:lnSpc>
            </a:pPr>
            <a:r>
              <a:rPr lang="zh-CN" altLang="zh-CN" sz="2000" b="1">
                <a:solidFill>
                  <a:srgbClr val="000000"/>
                </a:solidFill>
                <a:latin typeface="微软雅黑" panose="020B0503020204020204" charset="-122"/>
                <a:ea typeface="微软雅黑" panose="020B0503020204020204" charset="-122"/>
              </a:rPr>
              <a:t>（2019</a:t>
            </a:r>
            <a:r>
              <a:rPr lang="en-US" altLang="zh-CN" sz="2000" b="1">
                <a:solidFill>
                  <a:srgbClr val="000000"/>
                </a:solidFill>
                <a:latin typeface="微软雅黑" panose="020B0503020204020204" charset="-122"/>
                <a:ea typeface="微软雅黑" panose="020B0503020204020204" charset="-122"/>
              </a:rPr>
              <a:t>·</a:t>
            </a:r>
            <a:r>
              <a:rPr lang="zh-CN" altLang="zh-CN" sz="2000" b="1">
                <a:solidFill>
                  <a:srgbClr val="000000"/>
                </a:solidFill>
                <a:latin typeface="微软雅黑" panose="020B0503020204020204" charset="-122"/>
                <a:ea typeface="微软雅黑" panose="020B0503020204020204" charset="-122"/>
              </a:rPr>
              <a:t>沈阳）</a:t>
            </a:r>
            <a:r>
              <a:rPr lang="zh-CN" altLang="zh-CN" sz="2000">
                <a:solidFill>
                  <a:srgbClr val="000000"/>
                </a:solidFill>
                <a:latin typeface="微软雅黑" panose="020B0503020204020204" charset="-122"/>
                <a:ea typeface="微软雅黑" panose="020B0503020204020204" charset="-122"/>
              </a:rPr>
              <a:t>在学校走廊的墙壁上，贴着“禁止大声喧哗”的提示语。从物理学的角度来看，“大声”描述的是声音的</a:t>
            </a:r>
            <a:r>
              <a:rPr lang="zh-CN" altLang="zh-CN" sz="2000" u="sng">
                <a:solidFill>
                  <a:srgbClr val="000000"/>
                </a:solidFill>
                <a:latin typeface="微软雅黑" panose="020B0503020204020204" charset="-122"/>
                <a:ea typeface="微软雅黑" panose="020B0503020204020204" charset="-122"/>
              </a:rPr>
              <a:t>           </a:t>
            </a:r>
            <a:r>
              <a:rPr lang="zh-CN" altLang="zh-CN" sz="2000">
                <a:solidFill>
                  <a:srgbClr val="000000"/>
                </a:solidFill>
                <a:latin typeface="微软雅黑" panose="020B0503020204020204" charset="-122"/>
                <a:ea typeface="微软雅黑" panose="020B0503020204020204" charset="-122"/>
              </a:rPr>
              <a:t>（选填“音调”、“响度”或“音色”）；“禁止喧哗”是从</a:t>
            </a:r>
            <a:r>
              <a:rPr lang="zh-CN" altLang="zh-CN" sz="2000" u="sng">
                <a:solidFill>
                  <a:srgbClr val="000000"/>
                </a:solidFill>
                <a:latin typeface="微软雅黑" panose="020B0503020204020204" charset="-122"/>
                <a:ea typeface="微软雅黑" panose="020B0503020204020204" charset="-122"/>
              </a:rPr>
              <a:t>          </a:t>
            </a:r>
            <a:r>
              <a:rPr lang="zh-CN" altLang="zh-CN" sz="2000">
                <a:solidFill>
                  <a:srgbClr val="000000"/>
                </a:solidFill>
                <a:latin typeface="微软雅黑" panose="020B0503020204020204" charset="-122"/>
                <a:ea typeface="微软雅黑" panose="020B0503020204020204" charset="-122"/>
              </a:rPr>
              <a:t>处减弱噪声的。</a:t>
            </a:r>
            <a:endParaRPr lang="zh-CN" altLang="en-US" sz="2000">
              <a:latin typeface="微软雅黑" panose="020B0503020204020204" charset="-122"/>
              <a:ea typeface="微软雅黑" panose="020B0503020204020204" charset="-122"/>
            </a:endParaRPr>
          </a:p>
        </p:txBody>
      </p:sp>
      <p:sp>
        <p:nvSpPr>
          <p:cNvPr id="4" name="文本框 3"/>
          <p:cNvSpPr txBox="1"/>
          <p:nvPr/>
        </p:nvSpPr>
        <p:spPr>
          <a:xfrm>
            <a:off x="5302885" y="3395980"/>
            <a:ext cx="59690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声源</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6"/>
                                        </p:tgtEl>
                                        <p:attrNameLst>
                                          <p:attrName>style.visibility</p:attrName>
                                        </p:attrNameLst>
                                      </p:cBhvr>
                                      <p:to>
                                        <p:strVal val="visible"/>
                                      </p:to>
                                    </p:set>
                                    <p:animEffect transition="in" filter="checkerboard(across)">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11" grpId="0" animBg="1"/>
      <p:bldP spid="6" grpId="0" bldLvl="0" animBg="1"/>
      <p:bldP spid="3" grpId="0"/>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969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9701"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9" name="矩形: 圆角 2"/>
          <p:cNvSpPr/>
          <p:nvPr/>
        </p:nvSpPr>
        <p:spPr>
          <a:xfrm>
            <a:off x="414655" y="1669733"/>
            <a:ext cx="1293813" cy="407987"/>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6242050" y="2308225"/>
            <a:ext cx="22098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C</a:t>
            </a:r>
          </a:p>
        </p:txBody>
      </p:sp>
      <p:sp>
        <p:nvSpPr>
          <p:cNvPr id="27654" name="Text Box 7"/>
          <p:cNvSpPr txBox="1">
            <a:spLocks noChangeArrowheads="1"/>
          </p:cNvSpPr>
          <p:nvPr/>
        </p:nvSpPr>
        <p:spPr bwMode="auto">
          <a:xfrm>
            <a:off x="369570" y="1105535"/>
            <a:ext cx="2396490"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考点一：噪声的产生</a:t>
            </a:r>
            <a:endParaRPr lang="en-US" altLang="zh-CN" b="1">
              <a:latin typeface="微软雅黑" panose="020B0503020204020204" charset="-122"/>
              <a:ea typeface="微软雅黑" panose="020B0503020204020204" charset="-122"/>
            </a:endParaRPr>
          </a:p>
        </p:txBody>
      </p:sp>
      <p:sp>
        <p:nvSpPr>
          <p:cNvPr id="15" name="文本框 14"/>
          <p:cNvSpPr txBox="1"/>
          <p:nvPr/>
        </p:nvSpPr>
        <p:spPr>
          <a:xfrm>
            <a:off x="224155" y="2160905"/>
            <a:ext cx="8519160" cy="2399665"/>
          </a:xfrm>
          <a:prstGeom prst="rect">
            <a:avLst/>
          </a:prstGeom>
          <a:noFill/>
          <a:ln w="9525">
            <a:noFill/>
          </a:ln>
        </p:spPr>
        <p:txBody>
          <a:bodyPr wrap="square" anchor="t">
            <a:spAutoFit/>
          </a:bodyPr>
          <a:lstStyle/>
          <a:p>
            <a:pPr>
              <a:lnSpc>
                <a:spcPct val="150000"/>
              </a:lnSpc>
            </a:pPr>
            <a:r>
              <a:rPr lang="zh-CN" altLang="zh-CN" sz="2000" b="1">
                <a:solidFill>
                  <a:srgbClr val="000000"/>
                </a:solidFill>
                <a:latin typeface="微软雅黑" panose="020B0503020204020204" charset="-122"/>
                <a:ea typeface="微软雅黑" panose="020B0503020204020204" charset="-122"/>
              </a:rPr>
              <a:t>（2018•广安）</a:t>
            </a:r>
            <a:r>
              <a:rPr lang="zh-CN" altLang="zh-CN" sz="2000">
                <a:solidFill>
                  <a:srgbClr val="000000"/>
                </a:solidFill>
                <a:latin typeface="微软雅黑" panose="020B0503020204020204" charset="-122"/>
                <a:ea typeface="微软雅黑" panose="020B0503020204020204" charset="-122"/>
              </a:rPr>
              <a:t>下列关于声现象的说法，正确的是（　　）。</a:t>
            </a:r>
          </a:p>
          <a:p>
            <a:pPr>
              <a:lnSpc>
                <a:spcPct val="150000"/>
              </a:lnSpc>
            </a:pPr>
            <a:r>
              <a:rPr lang="zh-CN" altLang="zh-CN" sz="2000">
                <a:solidFill>
                  <a:srgbClr val="000000"/>
                </a:solidFill>
                <a:latin typeface="微软雅黑" panose="020B0503020204020204" charset="-122"/>
                <a:ea typeface="微软雅黑" panose="020B0503020204020204" charset="-122"/>
              </a:rPr>
              <a:t>A．中考期间学校路段禁止鸣笛，这是在传播过程中减弱噪声；</a:t>
            </a:r>
          </a:p>
          <a:p>
            <a:pPr>
              <a:lnSpc>
                <a:spcPct val="150000"/>
              </a:lnSpc>
            </a:pPr>
            <a:r>
              <a:rPr lang="zh-CN" altLang="zh-CN" sz="2000">
                <a:solidFill>
                  <a:srgbClr val="000000"/>
                </a:solidFill>
                <a:latin typeface="微软雅黑" panose="020B0503020204020204" charset="-122"/>
                <a:ea typeface="微软雅黑" panose="020B0503020204020204" charset="-122"/>
              </a:rPr>
              <a:t>B．声音在真空中传播速度是340m/s；</a:t>
            </a:r>
          </a:p>
          <a:p>
            <a:pPr>
              <a:lnSpc>
                <a:spcPct val="150000"/>
              </a:lnSpc>
            </a:pPr>
            <a:r>
              <a:rPr lang="zh-CN" altLang="zh-CN" sz="2000">
                <a:solidFill>
                  <a:srgbClr val="000000"/>
                </a:solidFill>
                <a:latin typeface="微软雅黑" panose="020B0503020204020204" charset="-122"/>
                <a:ea typeface="微软雅黑" panose="020B0503020204020204" charset="-122"/>
              </a:rPr>
              <a:t>C．发声体的频率高低决定了声音的音调；</a:t>
            </a:r>
          </a:p>
          <a:p>
            <a:pPr>
              <a:lnSpc>
                <a:spcPct val="150000"/>
              </a:lnSpc>
            </a:pPr>
            <a:r>
              <a:rPr lang="zh-CN" altLang="zh-CN" sz="2000">
                <a:solidFill>
                  <a:srgbClr val="000000"/>
                </a:solidFill>
                <a:latin typeface="微软雅黑" panose="020B0503020204020204" charset="-122"/>
                <a:ea typeface="微软雅黑" panose="020B0503020204020204" charset="-122"/>
              </a:rPr>
              <a:t>D．吹口琴时，对不同气孔吹气，是为了改变声音的音色</a:t>
            </a:r>
            <a:endParaRPr lang="zh-CN" altLang="en-US" sz="2000">
              <a:latin typeface="微软雅黑" panose="020B0503020204020204" charset="-122"/>
              <a:ea typeface="微软雅黑" panose="020B0503020204020204"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5"/>
                                        </p:tgtEl>
                                        <p:attrNameLst>
                                          <p:attrName>style.visibility</p:attrName>
                                        </p:attrNameLst>
                                      </p:cBhvr>
                                      <p:to>
                                        <p:strVal val="visible"/>
                                      </p:to>
                                    </p:set>
                                    <p:animEffect transition="in" filter="checkerboard(across)">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14"/>
                                        </p:tgtEl>
                                        <p:attrNameLst>
                                          <p:attrName>style.visibility</p:attrName>
                                        </p:attrNameLst>
                                      </p:cBhvr>
                                      <p:to>
                                        <p:strVal val="visible"/>
                                      </p:to>
                                    </p:set>
                                    <p:animEffect transition="in" filter="checkerboard(across)">
                                      <p:cBhvr>
                                        <p:cTn id="2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2765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1746"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1749"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31750" name="Text Box 7"/>
          <p:cNvSpPr txBox="1">
            <a:spLocks noChangeArrowheads="1"/>
          </p:cNvSpPr>
          <p:nvPr/>
        </p:nvSpPr>
        <p:spPr bwMode="auto">
          <a:xfrm>
            <a:off x="327025" y="1157605"/>
            <a:ext cx="2455545"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考点二：噪声防治</a:t>
            </a:r>
          </a:p>
        </p:txBody>
      </p:sp>
      <p:sp>
        <p:nvSpPr>
          <p:cNvPr id="9" name="矩形: 圆角 2"/>
          <p:cNvSpPr/>
          <p:nvPr/>
        </p:nvSpPr>
        <p:spPr>
          <a:xfrm>
            <a:off x="327025" y="1609725"/>
            <a:ext cx="1293813" cy="407988"/>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文本框 2"/>
          <p:cNvSpPr txBox="1"/>
          <p:nvPr/>
        </p:nvSpPr>
        <p:spPr>
          <a:xfrm>
            <a:off x="5729605" y="2144395"/>
            <a:ext cx="22034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B</a:t>
            </a:r>
          </a:p>
        </p:txBody>
      </p:sp>
      <p:sp>
        <p:nvSpPr>
          <p:cNvPr id="100" name="文本框 99"/>
          <p:cNvSpPr txBox="1"/>
          <p:nvPr/>
        </p:nvSpPr>
        <p:spPr>
          <a:xfrm>
            <a:off x="129540" y="2018030"/>
            <a:ext cx="9037955" cy="2861310"/>
          </a:xfrm>
          <a:prstGeom prst="rect">
            <a:avLst/>
          </a:prstGeom>
          <a:noFill/>
          <a:ln w="9525">
            <a:noFill/>
          </a:ln>
        </p:spPr>
        <p:txBody>
          <a:bodyPr wrap="square" anchor="t">
            <a:spAutoFit/>
          </a:bodyPr>
          <a:lstStyle/>
          <a:p>
            <a:pPr>
              <a:lnSpc>
                <a:spcPct val="150000"/>
              </a:lnSpc>
            </a:pPr>
            <a:r>
              <a:rPr lang="zh-CN" altLang="zh-CN" sz="2000" b="1">
                <a:solidFill>
                  <a:srgbClr val="000000"/>
                </a:solidFill>
                <a:latin typeface="Calibri" panose="020F0502020204030204" pitchFamily="34" charset="0"/>
                <a:ea typeface="宋体" panose="02010600030101010101" pitchFamily="2" charset="-122"/>
              </a:rPr>
              <a:t>（2018•长沙）</a:t>
            </a:r>
            <a:r>
              <a:rPr lang="zh-CN" altLang="zh-CN" sz="2000">
                <a:solidFill>
                  <a:srgbClr val="000000"/>
                </a:solidFill>
                <a:latin typeface="Calibri" panose="020F0502020204030204" pitchFamily="34" charset="0"/>
                <a:ea typeface="宋体" panose="02010600030101010101" pitchFamily="2" charset="-122"/>
              </a:rPr>
              <a:t>关于声现象，下列说法正确的是（    ）。  </a:t>
            </a:r>
          </a:p>
          <a:p>
            <a:pPr>
              <a:lnSpc>
                <a:spcPct val="150000"/>
              </a:lnSpc>
            </a:pPr>
            <a:r>
              <a:rPr lang="zh-CN" altLang="zh-CN" sz="2000">
                <a:solidFill>
                  <a:srgbClr val="000000"/>
                </a:solidFill>
                <a:latin typeface="Calibri" panose="020F0502020204030204" pitchFamily="34" charset="0"/>
                <a:ea typeface="宋体" panose="02010600030101010101" pitchFamily="2" charset="-122"/>
              </a:rPr>
              <a:t>A．高速公路两旁设置隔音板，是为了在声源处处减弱噪声；</a:t>
            </a:r>
          </a:p>
          <a:p>
            <a:pPr>
              <a:lnSpc>
                <a:spcPct val="150000"/>
              </a:lnSpc>
            </a:pPr>
            <a:r>
              <a:rPr lang="zh-CN" altLang="zh-CN" sz="2000">
                <a:solidFill>
                  <a:srgbClr val="000000"/>
                </a:solidFill>
                <a:latin typeface="Calibri" panose="020F0502020204030204" pitchFamily="34" charset="0"/>
                <a:ea typeface="宋体" panose="02010600030101010101" pitchFamily="2" charset="-122"/>
              </a:rPr>
              <a:t>B．水中倒立的花样游泳运动员随着音乐表演，说明水能传播声音；</a:t>
            </a:r>
            <a:endParaRPr lang="en-US" altLang="zh-CN" sz="2000">
              <a:solidFill>
                <a:srgbClr val="000000"/>
              </a:solidFill>
              <a:latin typeface="宋体" panose="02010600030101010101" pitchFamily="2" charset="-122"/>
              <a:ea typeface="宋体" panose="02010600030101010101" pitchFamily="2" charset="-122"/>
            </a:endParaRPr>
          </a:p>
          <a:p>
            <a:pPr>
              <a:lnSpc>
                <a:spcPct val="150000"/>
              </a:lnSpc>
            </a:pPr>
            <a:r>
              <a:rPr lang="en-US" altLang="zh-CN" sz="2000">
                <a:solidFill>
                  <a:srgbClr val="000000"/>
                </a:solidFill>
                <a:latin typeface="宋体" panose="02010600030101010101" pitchFamily="2" charset="-122"/>
                <a:ea typeface="宋体" panose="02010600030101010101" pitchFamily="2" charset="-122"/>
              </a:rPr>
              <a:t>C</a:t>
            </a:r>
            <a:r>
              <a:rPr lang="zh-CN" altLang="zh-CN" sz="2000">
                <a:solidFill>
                  <a:srgbClr val="000000"/>
                </a:solidFill>
                <a:latin typeface="Calibri" panose="020F0502020204030204" pitchFamily="34" charset="0"/>
                <a:ea typeface="宋体" panose="02010600030101010101" pitchFamily="2" charset="-122"/>
              </a:rPr>
              <a:t>．逢年过节，当社区举行一些文艺表演活动时，从高音喇叭传出的歌声一定不是噪声；</a:t>
            </a:r>
          </a:p>
          <a:p>
            <a:pPr>
              <a:lnSpc>
                <a:spcPct val="150000"/>
              </a:lnSpc>
            </a:pPr>
            <a:r>
              <a:rPr lang="zh-CN" altLang="zh-CN" sz="2000">
                <a:solidFill>
                  <a:srgbClr val="000000"/>
                </a:solidFill>
                <a:latin typeface="Calibri" panose="020F0502020204030204" pitchFamily="34" charset="0"/>
                <a:ea typeface="宋体" panose="02010600030101010101" pitchFamily="2" charset="-122"/>
              </a:rPr>
              <a:t>D．声音在真空中的传播速度是340m/s</a:t>
            </a:r>
            <a:endParaRPr lang="zh-CN" altLang="en-US" sz="2000">
              <a:latin typeface="Calibri" panose="020F0502020204030204" pitchFamily="34" charset="0"/>
              <a:ea typeface="宋体" panose="02010600030101010101" pitchFamily="2"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31750"/>
                                        </p:tgtEl>
                                        <p:attrNameLst>
                                          <p:attrName>style.visibility</p:attrName>
                                        </p:attrNameLst>
                                      </p:cBhvr>
                                      <p:to>
                                        <p:strVal val="visible"/>
                                      </p:to>
                                    </p:set>
                                    <p:anim calcmode="lin" valueType="num">
                                      <p:cBhvr additive="base">
                                        <p:cTn id="7" dur="1000" fill="hold"/>
                                        <p:tgtEl>
                                          <p:spTgt spid="31750"/>
                                        </p:tgtEl>
                                        <p:attrNameLst>
                                          <p:attrName>ppt_x</p:attrName>
                                        </p:attrNameLst>
                                      </p:cBhvr>
                                      <p:tavLst>
                                        <p:tav tm="0">
                                          <p:val>
                                            <p:strVal val="0-#ppt_w/2"/>
                                          </p:val>
                                        </p:tav>
                                        <p:tav tm="100000">
                                          <p:val>
                                            <p:strVal val="#ppt_x"/>
                                          </p:val>
                                        </p:tav>
                                      </p:tavLst>
                                    </p:anim>
                                    <p:anim calcmode="lin" valueType="num">
                                      <p:cBhvr additive="base">
                                        <p:cTn id="8" dur="10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000"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100"/>
                                        </p:tgtEl>
                                        <p:attrNameLst>
                                          <p:attrName>style.visibility</p:attrName>
                                        </p:attrNameLst>
                                      </p:cBhvr>
                                      <p:to>
                                        <p:strVal val="visible"/>
                                      </p:to>
                                    </p:set>
                                    <p:anim calcmode="lin" valueType="num">
                                      <p:cBhvr additive="base">
                                        <p:cTn id="19" dur="1000" fill="hold"/>
                                        <p:tgtEl>
                                          <p:spTgt spid="100"/>
                                        </p:tgtEl>
                                        <p:attrNameLst>
                                          <p:attrName>ppt_x</p:attrName>
                                        </p:attrNameLst>
                                      </p:cBhvr>
                                      <p:tavLst>
                                        <p:tav tm="0">
                                          <p:val>
                                            <p:strVal val="#ppt_x"/>
                                          </p:val>
                                        </p:tav>
                                        <p:tav tm="100000">
                                          <p:val>
                                            <p:strVal val="#ppt_x"/>
                                          </p:val>
                                        </p:tav>
                                      </p:tavLst>
                                    </p:anim>
                                    <p:anim calcmode="lin" valueType="num">
                                      <p:cBhvr additive="base">
                                        <p:cTn id="20" dur="10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checkerboard(across)">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9" grpId="0" animBg="1"/>
      <p:bldP spid="3" grpId="0" bldLvl="0" animBg="1"/>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969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9701"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9" name="矩形: 圆角 2"/>
          <p:cNvSpPr/>
          <p:nvPr/>
        </p:nvSpPr>
        <p:spPr>
          <a:xfrm>
            <a:off x="394335" y="1636006"/>
            <a:ext cx="1293813" cy="406862"/>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6034405" y="2278380"/>
            <a:ext cx="22098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D</a:t>
            </a:r>
          </a:p>
        </p:txBody>
      </p:sp>
      <p:sp>
        <p:nvSpPr>
          <p:cNvPr id="31750" name="Text Box 7"/>
          <p:cNvSpPr txBox="1">
            <a:spLocks noChangeArrowheads="1"/>
          </p:cNvSpPr>
          <p:nvPr/>
        </p:nvSpPr>
        <p:spPr bwMode="auto">
          <a:xfrm>
            <a:off x="327025" y="1157605"/>
            <a:ext cx="2455545"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考点二：噪声防治</a:t>
            </a:r>
          </a:p>
        </p:txBody>
      </p:sp>
      <p:sp>
        <p:nvSpPr>
          <p:cNvPr id="100" name="文本框 99"/>
          <p:cNvSpPr txBox="1"/>
          <p:nvPr/>
        </p:nvSpPr>
        <p:spPr>
          <a:xfrm>
            <a:off x="284480" y="2162175"/>
            <a:ext cx="7639050" cy="2399665"/>
          </a:xfrm>
          <a:prstGeom prst="rect">
            <a:avLst/>
          </a:prstGeom>
          <a:noFill/>
          <a:ln w="9525">
            <a:noFill/>
          </a:ln>
        </p:spPr>
        <p:txBody>
          <a:bodyPr wrap="square" anchor="t">
            <a:spAutoFit/>
          </a:bodyPr>
          <a:lstStyle/>
          <a:p>
            <a:pPr>
              <a:lnSpc>
                <a:spcPct val="150000"/>
              </a:lnSpc>
            </a:pPr>
            <a:r>
              <a:rPr lang="zh-CN" altLang="zh-CN" sz="2000" b="1">
                <a:solidFill>
                  <a:srgbClr val="000000"/>
                </a:solidFill>
                <a:latin typeface="微软雅黑" panose="020B0503020204020204" charset="-122"/>
                <a:ea typeface="微软雅黑" panose="020B0503020204020204" charset="-122"/>
              </a:rPr>
              <a:t>（2019</a:t>
            </a:r>
            <a:r>
              <a:rPr lang="en-US" altLang="zh-CN" sz="2000" b="1">
                <a:solidFill>
                  <a:srgbClr val="000000"/>
                </a:solidFill>
                <a:latin typeface="微软雅黑" panose="020B0503020204020204" charset="-122"/>
                <a:ea typeface="微软雅黑" panose="020B0503020204020204" charset="-122"/>
              </a:rPr>
              <a:t>·</a:t>
            </a:r>
            <a:r>
              <a:rPr lang="zh-CN" altLang="zh-CN" sz="2000" b="1">
                <a:solidFill>
                  <a:srgbClr val="000000"/>
                </a:solidFill>
                <a:latin typeface="微软雅黑" panose="020B0503020204020204" charset="-122"/>
                <a:ea typeface="微软雅黑" panose="020B0503020204020204" charset="-122"/>
              </a:rPr>
              <a:t>通辽）</a:t>
            </a:r>
            <a:r>
              <a:rPr lang="zh-CN" altLang="zh-CN" sz="2000">
                <a:solidFill>
                  <a:srgbClr val="000000"/>
                </a:solidFill>
                <a:latin typeface="微软雅黑" panose="020B0503020204020204" charset="-122"/>
                <a:ea typeface="微软雅黑" panose="020B0503020204020204" charset="-122"/>
              </a:rPr>
              <a:t>下列关于声现象的说法正确的是（　　）。</a:t>
            </a:r>
          </a:p>
          <a:p>
            <a:pPr>
              <a:lnSpc>
                <a:spcPct val="150000"/>
              </a:lnSpc>
            </a:pPr>
            <a:r>
              <a:rPr lang="zh-CN" altLang="zh-CN" sz="2000">
                <a:solidFill>
                  <a:srgbClr val="000000"/>
                </a:solidFill>
                <a:latin typeface="微软雅黑" panose="020B0503020204020204" charset="-122"/>
                <a:ea typeface="微软雅黑" panose="020B0503020204020204" charset="-122"/>
              </a:rPr>
              <a:t>A．通常情况下声音在空气中传播最快；</a:t>
            </a:r>
          </a:p>
          <a:p>
            <a:pPr>
              <a:lnSpc>
                <a:spcPct val="150000"/>
              </a:lnSpc>
            </a:pPr>
            <a:r>
              <a:rPr lang="zh-CN" altLang="zh-CN" sz="2000">
                <a:solidFill>
                  <a:srgbClr val="000000"/>
                </a:solidFill>
                <a:latin typeface="微软雅黑" panose="020B0503020204020204" charset="-122"/>
                <a:ea typeface="微软雅黑" panose="020B0503020204020204" charset="-122"/>
              </a:rPr>
              <a:t>B．“教学楼内请轻声慢行”，其中“轻声”是指声音的音调；</a:t>
            </a:r>
          </a:p>
          <a:p>
            <a:pPr>
              <a:lnSpc>
                <a:spcPct val="150000"/>
              </a:lnSpc>
            </a:pPr>
            <a:r>
              <a:rPr lang="zh-CN" altLang="zh-CN" sz="2000">
                <a:solidFill>
                  <a:srgbClr val="000000"/>
                </a:solidFill>
                <a:latin typeface="微软雅黑" panose="020B0503020204020204" charset="-122"/>
                <a:ea typeface="微软雅黑" panose="020B0503020204020204" charset="-122"/>
              </a:rPr>
              <a:t>C．倒车雷达利用了次声波传递信息；</a:t>
            </a:r>
          </a:p>
          <a:p>
            <a:pPr>
              <a:lnSpc>
                <a:spcPct val="150000"/>
              </a:lnSpc>
            </a:pPr>
            <a:r>
              <a:rPr lang="zh-CN" altLang="zh-CN" sz="2000">
                <a:solidFill>
                  <a:srgbClr val="000000"/>
                </a:solidFill>
                <a:latin typeface="微软雅黑" panose="020B0503020204020204" charset="-122"/>
                <a:ea typeface="微软雅黑" panose="020B0503020204020204" charset="-122"/>
              </a:rPr>
              <a:t>D．摩托车上装有消声器，这是在声源处减弱噪声的</a:t>
            </a:r>
            <a:endParaRPr lang="zh-CN" altLang="en-US" sz="2000">
              <a:latin typeface="微软雅黑" panose="020B0503020204020204" charset="-122"/>
              <a:ea typeface="微软雅黑" panose="020B0503020204020204"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31750"/>
                                        </p:tgtEl>
                                        <p:attrNameLst>
                                          <p:attrName>style.visibility</p:attrName>
                                        </p:attrNameLst>
                                      </p:cBhvr>
                                      <p:to>
                                        <p:strVal val="visible"/>
                                      </p:to>
                                    </p:set>
                                    <p:anim calcmode="lin" valueType="num">
                                      <p:cBhvr additive="base">
                                        <p:cTn id="7" dur="1000" fill="hold"/>
                                        <p:tgtEl>
                                          <p:spTgt spid="31750"/>
                                        </p:tgtEl>
                                        <p:attrNameLst>
                                          <p:attrName>ppt_x</p:attrName>
                                        </p:attrNameLst>
                                      </p:cBhvr>
                                      <p:tavLst>
                                        <p:tav tm="0">
                                          <p:val>
                                            <p:strVal val="0-#ppt_w/2"/>
                                          </p:val>
                                        </p:tav>
                                        <p:tav tm="100000">
                                          <p:val>
                                            <p:strVal val="#ppt_x"/>
                                          </p:val>
                                        </p:tav>
                                      </p:tavLst>
                                    </p:anim>
                                    <p:anim calcmode="lin" valueType="num">
                                      <p:cBhvr additive="base">
                                        <p:cTn id="8" dur="10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100"/>
                                        </p:tgtEl>
                                        <p:attrNameLst>
                                          <p:attrName>style.visibility</p:attrName>
                                        </p:attrNameLst>
                                      </p:cBhvr>
                                      <p:to>
                                        <p:strVal val="visible"/>
                                      </p:to>
                                    </p:set>
                                    <p:animEffect transition="in" filter="checkerboard(across)">
                                      <p:cBhvr>
                                        <p:cTn id="19" dur="1000"/>
                                        <p:tgtEl>
                                          <p:spTgt spid="100"/>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000" fill="hold">
                                          <p:stCondLst>
                                            <p:cond delay="0"/>
                                          </p:stCondLst>
                                        </p:cTn>
                                        <p:tgtEl>
                                          <p:spTgt spid="14"/>
                                        </p:tgtEl>
                                        <p:attrNameLst>
                                          <p:attrName>style.visibility</p:attrName>
                                        </p:attrNameLst>
                                      </p:cBhvr>
                                      <p:to>
                                        <p:strVal val="visible"/>
                                      </p:to>
                                    </p:set>
                                    <p:animEffect transition="in" filter="checkerboard(across)">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31750" grpId="0"/>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3" y="341313"/>
            <a:ext cx="809625" cy="584200"/>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1</a:t>
            </a:r>
          </a:p>
        </p:txBody>
      </p:sp>
      <p:sp>
        <p:nvSpPr>
          <p:cNvPr id="2" name="文本框 1"/>
          <p:cNvSpPr txBox="1"/>
          <p:nvPr/>
        </p:nvSpPr>
        <p:spPr>
          <a:xfrm>
            <a:off x="1203325" y="341313"/>
            <a:ext cx="1528763" cy="523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9" name="流程图: 可选过程 8"/>
          <p:cNvSpPr/>
          <p:nvPr/>
        </p:nvSpPr>
        <p:spPr>
          <a:xfrm>
            <a:off x="147320" y="1157753"/>
            <a:ext cx="1403985" cy="406740"/>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观察与思考</a:t>
            </a:r>
          </a:p>
        </p:txBody>
      </p:sp>
      <p:sp>
        <p:nvSpPr>
          <p:cNvPr id="14" name="文本框 14"/>
          <p:cNvSpPr txBox="1"/>
          <p:nvPr/>
        </p:nvSpPr>
        <p:spPr>
          <a:xfrm>
            <a:off x="1611630" y="1157605"/>
            <a:ext cx="748601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zh-CN" altLang="en-US" sz="20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声音可以利用，但有的声音是有害的，需要我们采取措施加以控制</a:t>
            </a:r>
          </a:p>
        </p:txBody>
      </p:sp>
      <p:pic>
        <p:nvPicPr>
          <p:cNvPr id="10" name="图片 9" descr="4}J[1WQE9Y(KAA8K0RJW(J3"/>
          <p:cNvPicPr>
            <a:picLocks noChangeAspect="1"/>
          </p:cNvPicPr>
          <p:nvPr/>
        </p:nvPicPr>
        <p:blipFill>
          <a:blip r:embed="rId3" cstate="print"/>
          <a:stretch>
            <a:fillRect/>
          </a:stretch>
        </p:blipFill>
        <p:spPr>
          <a:xfrm>
            <a:off x="560388" y="2276475"/>
            <a:ext cx="2700337" cy="1690688"/>
          </a:xfrm>
          <a:prstGeom prst="rect">
            <a:avLst/>
          </a:prstGeom>
          <a:noFill/>
          <a:ln w="9525">
            <a:noFill/>
          </a:ln>
        </p:spPr>
      </p:pic>
      <p:pic>
        <p:nvPicPr>
          <p:cNvPr id="12" name="图片 11" descr="EL$EATU~`5@Q650TEQ~[6BE"/>
          <p:cNvPicPr>
            <a:picLocks noChangeAspect="1"/>
          </p:cNvPicPr>
          <p:nvPr/>
        </p:nvPicPr>
        <p:blipFill>
          <a:blip r:embed="rId4"/>
          <a:stretch>
            <a:fillRect/>
          </a:stretch>
        </p:blipFill>
        <p:spPr>
          <a:xfrm>
            <a:off x="10148888" y="2563813"/>
            <a:ext cx="1673225" cy="2095500"/>
          </a:xfrm>
          <a:prstGeom prst="rect">
            <a:avLst/>
          </a:prstGeom>
          <a:noFill/>
          <a:ln w="9525">
            <a:noFill/>
          </a:ln>
        </p:spPr>
      </p:pic>
      <p:pic>
        <p:nvPicPr>
          <p:cNvPr id="13" name="图片 12" descr="DD(NINO)M_[X]NM5{_T~1EF"/>
          <p:cNvPicPr>
            <a:picLocks noChangeAspect="1"/>
          </p:cNvPicPr>
          <p:nvPr/>
        </p:nvPicPr>
        <p:blipFill>
          <a:blip r:embed="rId5" cstate="print"/>
          <a:stretch>
            <a:fillRect/>
          </a:stretch>
        </p:blipFill>
        <p:spPr>
          <a:xfrm>
            <a:off x="3825875" y="2262505"/>
            <a:ext cx="2261870" cy="1704975"/>
          </a:xfrm>
          <a:prstGeom prst="rect">
            <a:avLst/>
          </a:prstGeom>
          <a:noFill/>
          <a:ln w="9525">
            <a:noFill/>
          </a:ln>
        </p:spPr>
      </p:pic>
      <p:sp>
        <p:nvSpPr>
          <p:cNvPr id="19466" name="文本框 11"/>
          <p:cNvSpPr txBox="1"/>
          <p:nvPr/>
        </p:nvSpPr>
        <p:spPr>
          <a:xfrm>
            <a:off x="2271395" y="1687195"/>
            <a:ext cx="5089525" cy="460375"/>
          </a:xfrm>
          <a:prstGeom prst="rect">
            <a:avLst/>
          </a:prstGeom>
          <a:noFill/>
          <a:ln w="9525">
            <a:noFill/>
          </a:ln>
        </p:spPr>
        <p:txBody>
          <a:bodyPr wrap="square" anchor="t">
            <a:spAutoFit/>
          </a:bodyPr>
          <a:lstStyle/>
          <a:p>
            <a:r>
              <a:rPr lang="zh-CN" altLang="en-US" sz="2400">
                <a:latin typeface="微软雅黑" panose="020B0503020204020204" charset="-122"/>
                <a:ea typeface="微软雅黑" panose="020B0503020204020204" charset="-122"/>
              </a:rPr>
              <a:t>观察下面图片，找出这些声音的特点</a:t>
            </a:r>
          </a:p>
        </p:txBody>
      </p:sp>
      <p:pic>
        <p:nvPicPr>
          <p:cNvPr id="15" name="图片 14"/>
          <p:cNvPicPr>
            <a:picLocks noChangeAspect="1"/>
          </p:cNvPicPr>
          <p:nvPr/>
        </p:nvPicPr>
        <p:blipFill>
          <a:blip r:embed="rId6"/>
          <a:stretch>
            <a:fillRect/>
          </a:stretch>
        </p:blipFill>
        <p:spPr>
          <a:xfrm>
            <a:off x="6816090" y="2289175"/>
            <a:ext cx="2221865" cy="1678305"/>
          </a:xfrm>
          <a:prstGeom prst="rect">
            <a:avLst/>
          </a:prstGeom>
          <a:noFill/>
          <a:ln w="9525">
            <a:noFill/>
          </a:ln>
        </p:spPr>
      </p:pic>
      <p:sp>
        <p:nvSpPr>
          <p:cNvPr id="16" name="文本框 15"/>
          <p:cNvSpPr txBox="1"/>
          <p:nvPr/>
        </p:nvSpPr>
        <p:spPr>
          <a:xfrm>
            <a:off x="1025525" y="4074795"/>
            <a:ext cx="1770063" cy="400050"/>
          </a:xfrm>
          <a:prstGeom prst="rect">
            <a:avLst/>
          </a:prstGeom>
          <a:noFill/>
          <a:ln w="9525">
            <a:noFill/>
          </a:ln>
        </p:spPr>
        <p:txBody>
          <a:bodyPr wrap="square" anchor="t">
            <a:spAutoFit/>
          </a:bodyPr>
          <a:lstStyle/>
          <a:p>
            <a:r>
              <a:rPr lang="zh-CN" altLang="en-US" sz="2000" b="1">
                <a:latin typeface="Calibri" panose="020F0502020204030204" pitchFamily="34" charset="0"/>
                <a:ea typeface="宋体" panose="02010600030101010101" pitchFamily="2" charset="-122"/>
              </a:rPr>
              <a:t>车间的磨刀声</a:t>
            </a:r>
          </a:p>
        </p:txBody>
      </p:sp>
      <p:sp>
        <p:nvSpPr>
          <p:cNvPr id="20" name="文本框 19"/>
          <p:cNvSpPr txBox="1"/>
          <p:nvPr/>
        </p:nvSpPr>
        <p:spPr>
          <a:xfrm>
            <a:off x="4151630" y="4074795"/>
            <a:ext cx="2065338" cy="400050"/>
          </a:xfrm>
          <a:prstGeom prst="rect">
            <a:avLst/>
          </a:prstGeom>
          <a:noFill/>
          <a:ln w="9525">
            <a:noFill/>
          </a:ln>
        </p:spPr>
        <p:txBody>
          <a:bodyPr wrap="square" anchor="t">
            <a:spAutoFit/>
          </a:bodyPr>
          <a:lstStyle/>
          <a:p>
            <a:r>
              <a:rPr lang="zh-CN" altLang="en-US" sz="2000" b="1">
                <a:latin typeface="Calibri" panose="020F0502020204030204" pitchFamily="34" charset="0"/>
                <a:ea typeface="宋体" panose="02010600030101010101" pitchFamily="2" charset="-122"/>
              </a:rPr>
              <a:t>歇斯底里的喊声</a:t>
            </a:r>
          </a:p>
        </p:txBody>
      </p:sp>
      <p:sp>
        <p:nvSpPr>
          <p:cNvPr id="21" name="文本框 20"/>
          <p:cNvSpPr txBox="1"/>
          <p:nvPr/>
        </p:nvSpPr>
        <p:spPr>
          <a:xfrm>
            <a:off x="7537450" y="4074795"/>
            <a:ext cx="996950" cy="400050"/>
          </a:xfrm>
          <a:prstGeom prst="rect">
            <a:avLst/>
          </a:prstGeom>
          <a:noFill/>
          <a:ln w="9525">
            <a:noFill/>
          </a:ln>
        </p:spPr>
        <p:txBody>
          <a:bodyPr wrap="square" anchor="t">
            <a:spAutoFit/>
          </a:bodyPr>
          <a:lstStyle/>
          <a:p>
            <a:r>
              <a:rPr lang="zh-CN" altLang="en-US" sz="2000" b="1">
                <a:latin typeface="Calibri" panose="020F0502020204030204" pitchFamily="34" charset="0"/>
                <a:ea typeface="宋体" panose="02010600030101010101" pitchFamily="2" charset="-122"/>
              </a:rPr>
              <a:t>爆炸声</a:t>
            </a:r>
          </a:p>
        </p:txBody>
      </p:sp>
      <p:sp>
        <p:nvSpPr>
          <p:cNvPr id="22" name="文本框 21"/>
          <p:cNvSpPr txBox="1"/>
          <p:nvPr/>
        </p:nvSpPr>
        <p:spPr>
          <a:xfrm>
            <a:off x="10093325" y="4756150"/>
            <a:ext cx="1776413" cy="400050"/>
          </a:xfrm>
          <a:prstGeom prst="rect">
            <a:avLst/>
          </a:prstGeom>
          <a:noFill/>
          <a:ln w="9525">
            <a:noFill/>
          </a:ln>
        </p:spPr>
        <p:txBody>
          <a:bodyPr wrap="square" anchor="t">
            <a:spAutoFit/>
          </a:bodyPr>
          <a:lstStyle/>
          <a:p>
            <a:r>
              <a:rPr lang="zh-CN" altLang="en-US" sz="2000" b="1">
                <a:latin typeface="Calibri" panose="020F0502020204030204" pitchFamily="34" charset="0"/>
                <a:ea typeface="宋体" panose="02010600030101010101" pitchFamily="2" charset="-122"/>
              </a:rPr>
              <a:t>汽车的轰鸣声</a:t>
            </a:r>
          </a:p>
        </p:txBody>
      </p:sp>
      <p:sp>
        <p:nvSpPr>
          <p:cNvPr id="23" name="文本框 22"/>
          <p:cNvSpPr txBox="1"/>
          <p:nvPr/>
        </p:nvSpPr>
        <p:spPr>
          <a:xfrm>
            <a:off x="608013" y="5378450"/>
            <a:ext cx="8012113" cy="460375"/>
          </a:xfrm>
          <a:prstGeom prst="rect">
            <a:avLst/>
          </a:prstGeom>
          <a:noFill/>
        </p:spPr>
        <p:txBody>
          <a:bodyPr wrap="square" rtlCol="0">
            <a:spAutoFit/>
          </a:bodyPr>
          <a:lstStyle/>
          <a:p>
            <a:r>
              <a:rPr lang="zh-CN" altLang="en-US" sz="2400" noProof="1">
                <a:latin typeface="微软雅黑" panose="020B0503020204020204" charset="-122"/>
                <a:ea typeface="微软雅黑" panose="020B0503020204020204" charset="-122"/>
                <a:cs typeface="+mn-cs"/>
              </a:rPr>
              <a:t>这些声音都是</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音调高</a:t>
            </a:r>
            <a:r>
              <a:rPr lang="zh-CN" altLang="en-US" sz="2400" noProof="1">
                <a:latin typeface="微软雅黑" panose="020B0503020204020204" charset="-122"/>
                <a:ea typeface="微软雅黑" panose="020B0503020204020204" charset="-122"/>
                <a:cs typeface="+mn-cs"/>
              </a:rPr>
              <a:t>，</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响度大</a:t>
            </a:r>
            <a:r>
              <a:rPr lang="zh-CN" altLang="en-US" sz="2400" noProof="1">
                <a:latin typeface="微软雅黑" panose="020B0503020204020204" charset="-122"/>
                <a:ea typeface="微软雅黑" panose="020B0503020204020204" charset="-122"/>
                <a:cs typeface="+mn-cs"/>
              </a:rPr>
              <a:t>，并对人的健康</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有害</a:t>
            </a:r>
            <a:r>
              <a:rPr lang="zh-CN" altLang="en-US" sz="2400" noProof="1">
                <a:latin typeface="微软雅黑" panose="020B0503020204020204" charset="-122"/>
                <a:ea typeface="微软雅黑" panose="020B0503020204020204" charset="-122"/>
                <a:cs typeface="+mn-cs"/>
              </a:rPr>
              <a:t>的声音</a:t>
            </a:r>
            <a:endParaRPr lang="zh-CN" altLang="en-US" sz="2400" noProof="1">
              <a:latin typeface="微软雅黑" panose="020B0503020204020204" charset="-122"/>
              <a:ea typeface="微软雅黑" panose="020B0503020204020204"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9466"/>
                                        </p:tgtEl>
                                        <p:attrNameLst>
                                          <p:attrName>style.visibility</p:attrName>
                                        </p:attrNameLst>
                                      </p:cBhvr>
                                      <p:to>
                                        <p:strVal val="visible"/>
                                      </p:to>
                                    </p:set>
                                    <p:animEffect transition="in" filter="checkerboard(across)">
                                      <p:cBhvr>
                                        <p:cTn id="18" dur="1000"/>
                                        <p:tgtEl>
                                          <p:spTgt spid="1946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000" fill="hold">
                                          <p:stCondLst>
                                            <p:cond delay="0"/>
                                          </p:stCondLst>
                                        </p:cTn>
                                        <p:tgtEl>
                                          <p:spTgt spid="10"/>
                                        </p:tgtEl>
                                        <p:attrNameLst>
                                          <p:attrName>style.visibility</p:attrName>
                                        </p:attrNameLst>
                                      </p:cBhvr>
                                      <p:to>
                                        <p:strVal val="visible"/>
                                      </p:to>
                                    </p:set>
                                    <p:animEffect transition="in" filter="checkerboard(across)">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6"/>
                                        </p:tgtEl>
                                        <p:attrNameLst>
                                          <p:attrName>style.visibility</p:attrName>
                                        </p:attrNameLst>
                                      </p:cBhvr>
                                      <p:to>
                                        <p:strVal val="visible"/>
                                      </p:to>
                                    </p:set>
                                    <p:animEffect transition="in" filter="checkerboard(across)">
                                      <p:cBhvr>
                                        <p:cTn id="28" dur="10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000" fill="hold">
                                          <p:stCondLst>
                                            <p:cond delay="0"/>
                                          </p:stCondLst>
                                        </p:cTn>
                                        <p:tgtEl>
                                          <p:spTgt spid="13"/>
                                        </p:tgtEl>
                                        <p:attrNameLst>
                                          <p:attrName>style.visibility</p:attrName>
                                        </p:attrNameLst>
                                      </p:cBhvr>
                                      <p:to>
                                        <p:strVal val="visible"/>
                                      </p:to>
                                    </p:set>
                                    <p:animEffect transition="in" filter="checkerboard(across)">
                                      <p:cBhvr>
                                        <p:cTn id="33" dur="1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20"/>
                                        </p:tgtEl>
                                        <p:attrNameLst>
                                          <p:attrName>style.visibility</p:attrName>
                                        </p:attrNameLst>
                                      </p:cBhvr>
                                      <p:to>
                                        <p:strVal val="visible"/>
                                      </p:to>
                                    </p:set>
                                    <p:animEffect transition="in" filter="checkerboard(across)">
                                      <p:cBhvr>
                                        <p:cTn id="38" dur="10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000" fill="hold">
                                          <p:stCondLst>
                                            <p:cond delay="0"/>
                                          </p:stCondLst>
                                        </p:cTn>
                                        <p:tgtEl>
                                          <p:spTgt spid="15"/>
                                        </p:tgtEl>
                                        <p:attrNameLst>
                                          <p:attrName>style.visibility</p:attrName>
                                        </p:attrNameLst>
                                      </p:cBhvr>
                                      <p:to>
                                        <p:strVal val="visible"/>
                                      </p:to>
                                    </p:set>
                                    <p:animEffect transition="in" filter="checkerboard(across)">
                                      <p:cBhvr>
                                        <p:cTn id="43" dur="1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21"/>
                                        </p:tgtEl>
                                        <p:attrNameLst>
                                          <p:attrName>style.visibility</p:attrName>
                                        </p:attrNameLst>
                                      </p:cBhvr>
                                      <p:to>
                                        <p:strVal val="visible"/>
                                      </p:to>
                                    </p:set>
                                    <p:animEffect transition="in" filter="checkerboard(across)">
                                      <p:cBhvr>
                                        <p:cTn id="48" dur="10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nodeType="clickEffect">
                                  <p:stCondLst>
                                    <p:cond delay="0"/>
                                  </p:stCondLst>
                                  <p:childTnLst>
                                    <p:set>
                                      <p:cBhvr>
                                        <p:cTn id="52" dur="1000" fill="hold">
                                          <p:stCondLst>
                                            <p:cond delay="0"/>
                                          </p:stCondLst>
                                        </p:cTn>
                                        <p:tgtEl>
                                          <p:spTgt spid="12"/>
                                        </p:tgtEl>
                                        <p:attrNameLst>
                                          <p:attrName>style.visibility</p:attrName>
                                        </p:attrNameLst>
                                      </p:cBhvr>
                                      <p:to>
                                        <p:strVal val="visible"/>
                                      </p:to>
                                    </p:set>
                                    <p:animEffect transition="in" filter="checkerboard(across)">
                                      <p:cBhvr>
                                        <p:cTn id="53" dur="10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000" fill="hold">
                                          <p:stCondLst>
                                            <p:cond delay="0"/>
                                          </p:stCondLst>
                                        </p:cTn>
                                        <p:tgtEl>
                                          <p:spTgt spid="22"/>
                                        </p:tgtEl>
                                        <p:attrNameLst>
                                          <p:attrName>style.visibility</p:attrName>
                                        </p:attrNameLst>
                                      </p:cBhvr>
                                      <p:to>
                                        <p:strVal val="visible"/>
                                      </p:to>
                                    </p:set>
                                    <p:animEffect transition="in" filter="checkerboard(across)">
                                      <p:cBhvr>
                                        <p:cTn id="58" dur="10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000" fill="hold">
                                          <p:stCondLst>
                                            <p:cond delay="0"/>
                                          </p:stCondLst>
                                        </p:cTn>
                                        <p:tgtEl>
                                          <p:spTgt spid="23"/>
                                        </p:tgtEl>
                                        <p:attrNameLst>
                                          <p:attrName>style.visibility</p:attrName>
                                        </p:attrNameLst>
                                      </p:cBhvr>
                                      <p:to>
                                        <p:strVal val="visible"/>
                                      </p:to>
                                    </p:set>
                                    <p:animEffect transition="in" filter="checkerboard(across)">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19466" grpId="0"/>
      <p:bldP spid="16"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3" y="341313"/>
            <a:ext cx="809625" cy="584200"/>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1</a:t>
            </a:r>
          </a:p>
        </p:txBody>
      </p:sp>
      <p:sp>
        <p:nvSpPr>
          <p:cNvPr id="2" name="文本框 1"/>
          <p:cNvSpPr txBox="1"/>
          <p:nvPr/>
        </p:nvSpPr>
        <p:spPr>
          <a:xfrm>
            <a:off x="1203325" y="341313"/>
            <a:ext cx="1528763" cy="523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16" name="流程图: 可选过程 15"/>
          <p:cNvSpPr/>
          <p:nvPr/>
        </p:nvSpPr>
        <p:spPr>
          <a:xfrm>
            <a:off x="406400" y="2161540"/>
            <a:ext cx="1403350" cy="406400"/>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lIns="45719" tIns="45719" rIns="45719" bIns="45719" spcCol="38100" anchor="ctr">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观察与思考</a:t>
            </a:r>
          </a:p>
        </p:txBody>
      </p:sp>
      <p:pic>
        <p:nvPicPr>
          <p:cNvPr id="3" name="图片 2" descr="{LAXLHD2JBO7{`AL3A17GIH"/>
          <p:cNvPicPr>
            <a:picLocks noChangeAspect="1"/>
          </p:cNvPicPr>
          <p:nvPr/>
        </p:nvPicPr>
        <p:blipFill>
          <a:blip r:embed="rId3" cstate="print"/>
          <a:stretch>
            <a:fillRect/>
          </a:stretch>
        </p:blipFill>
        <p:spPr>
          <a:xfrm>
            <a:off x="4257040" y="1824990"/>
            <a:ext cx="1282065" cy="1874520"/>
          </a:xfrm>
          <a:prstGeom prst="rect">
            <a:avLst/>
          </a:prstGeom>
          <a:noFill/>
          <a:ln w="9525">
            <a:noFill/>
          </a:ln>
        </p:spPr>
      </p:pic>
      <p:pic>
        <p:nvPicPr>
          <p:cNvPr id="4" name="图片 3"/>
          <p:cNvPicPr>
            <a:picLocks noChangeAspect="1"/>
          </p:cNvPicPr>
          <p:nvPr/>
        </p:nvPicPr>
        <p:blipFill>
          <a:blip r:embed="rId4" cstate="print"/>
          <a:stretch>
            <a:fillRect/>
          </a:stretch>
        </p:blipFill>
        <p:spPr>
          <a:xfrm>
            <a:off x="6460490" y="2386965"/>
            <a:ext cx="1965960" cy="1312545"/>
          </a:xfrm>
          <a:prstGeom prst="rect">
            <a:avLst/>
          </a:prstGeom>
          <a:noFill/>
          <a:ln w="9525">
            <a:noFill/>
          </a:ln>
        </p:spPr>
      </p:pic>
      <p:sp>
        <p:nvSpPr>
          <p:cNvPr id="6" name="文本框 5"/>
          <p:cNvSpPr txBox="1"/>
          <p:nvPr/>
        </p:nvSpPr>
        <p:spPr>
          <a:xfrm>
            <a:off x="327025" y="1204595"/>
            <a:ext cx="7856855" cy="398780"/>
          </a:xfrm>
          <a:prstGeom prst="rect">
            <a:avLst/>
          </a:prstGeom>
          <a:noFill/>
          <a:ln w="9525">
            <a:noFill/>
          </a:ln>
        </p:spPr>
        <p:txBody>
          <a:bodyPr wrap="square" anchor="t">
            <a:spAutoFit/>
          </a:bodyPr>
          <a:lstStyle/>
          <a:p>
            <a:r>
              <a:rPr lang="zh-CN" altLang="en-US" sz="2000">
                <a:latin typeface="微软雅黑" panose="020B0503020204020204" charset="-122"/>
                <a:ea typeface="微软雅黑" panose="020B0503020204020204" charset="-122"/>
              </a:rPr>
              <a:t>我们把这些音调高、响度大，并对我们人身有害的声音称之为噪声</a:t>
            </a:r>
          </a:p>
        </p:txBody>
      </p:sp>
      <p:sp>
        <p:nvSpPr>
          <p:cNvPr id="10" name="文本框 9"/>
          <p:cNvSpPr txBox="1"/>
          <p:nvPr/>
        </p:nvSpPr>
        <p:spPr>
          <a:xfrm>
            <a:off x="361950" y="1653540"/>
            <a:ext cx="4232275" cy="398780"/>
          </a:xfrm>
          <a:prstGeom prst="rect">
            <a:avLst/>
          </a:prstGeom>
          <a:noFill/>
          <a:ln w="9525">
            <a:noFill/>
          </a:ln>
        </p:spPr>
        <p:txBody>
          <a:bodyPr wrap="square" anchor="t">
            <a:spAutoFit/>
          </a:bodyPr>
          <a:lstStyle/>
          <a:p>
            <a:r>
              <a:rPr lang="zh-CN" altLang="en-US" sz="2000">
                <a:latin typeface="微软雅黑" panose="020B0503020204020204" charset="-122"/>
                <a:ea typeface="微软雅黑" panose="020B0503020204020204" charset="-122"/>
              </a:rPr>
              <a:t>那广义上的噪声怎么理解呢？</a:t>
            </a:r>
          </a:p>
        </p:txBody>
      </p:sp>
      <p:sp>
        <p:nvSpPr>
          <p:cNvPr id="12" name="文本框 11"/>
          <p:cNvSpPr txBox="1"/>
          <p:nvPr/>
        </p:nvSpPr>
        <p:spPr>
          <a:xfrm>
            <a:off x="2032000" y="2134870"/>
            <a:ext cx="2305050" cy="398780"/>
          </a:xfrm>
          <a:prstGeom prst="rect">
            <a:avLst/>
          </a:prstGeom>
          <a:noFill/>
          <a:ln w="9525">
            <a:noFill/>
          </a:ln>
        </p:spPr>
        <p:txBody>
          <a:bodyPr wrap="square" anchor="t">
            <a:spAutoFit/>
          </a:bodyPr>
          <a:lstStyle/>
          <a:p>
            <a:r>
              <a:rPr lang="zh-CN" altLang="en-US" sz="2000">
                <a:latin typeface="微软雅黑" panose="020B0503020204020204" charset="-122"/>
                <a:ea typeface="微软雅黑" panose="020B0503020204020204" charset="-122"/>
              </a:rPr>
              <a:t>看下面的图片</a:t>
            </a:r>
          </a:p>
        </p:txBody>
      </p:sp>
      <p:sp>
        <p:nvSpPr>
          <p:cNvPr id="13" name="文本框 12"/>
          <p:cNvSpPr txBox="1"/>
          <p:nvPr/>
        </p:nvSpPr>
        <p:spPr>
          <a:xfrm>
            <a:off x="4093845" y="3699510"/>
            <a:ext cx="1635760" cy="337185"/>
          </a:xfrm>
          <a:prstGeom prst="rect">
            <a:avLst/>
          </a:prstGeom>
          <a:noFill/>
          <a:ln w="9525">
            <a:noFill/>
          </a:ln>
        </p:spPr>
        <p:txBody>
          <a:bodyPr wrap="square" anchor="t">
            <a:spAutoFit/>
          </a:bodyPr>
          <a:lstStyle/>
          <a:p>
            <a:r>
              <a:rPr lang="zh-CN" altLang="en-US" sz="1600">
                <a:latin typeface="微软雅黑" panose="020B0503020204020204" charset="-122"/>
                <a:ea typeface="微软雅黑" panose="020B0503020204020204" charset="-122"/>
              </a:rPr>
              <a:t>课堂上窃窃私语</a:t>
            </a:r>
          </a:p>
        </p:txBody>
      </p:sp>
      <p:sp>
        <p:nvSpPr>
          <p:cNvPr id="14" name="文本框 13"/>
          <p:cNvSpPr txBox="1"/>
          <p:nvPr/>
        </p:nvSpPr>
        <p:spPr>
          <a:xfrm>
            <a:off x="6029325" y="3699510"/>
            <a:ext cx="2828290" cy="337185"/>
          </a:xfrm>
          <a:prstGeom prst="rect">
            <a:avLst/>
          </a:prstGeom>
          <a:noFill/>
          <a:ln w="9525">
            <a:noFill/>
          </a:ln>
        </p:spPr>
        <p:txBody>
          <a:bodyPr wrap="square" anchor="t">
            <a:spAutoFit/>
          </a:bodyPr>
          <a:lstStyle/>
          <a:p>
            <a:r>
              <a:rPr lang="zh-CN" altLang="en-US" sz="1600">
                <a:latin typeface="微软雅黑" panose="020B0503020204020204" charset="-122"/>
                <a:ea typeface="微软雅黑" panose="020B0503020204020204" charset="-122"/>
              </a:rPr>
              <a:t>优美的旋律也会影响我们工作</a:t>
            </a:r>
          </a:p>
        </p:txBody>
      </p:sp>
      <p:sp>
        <p:nvSpPr>
          <p:cNvPr id="15" name="文本框 14"/>
          <p:cNvSpPr txBox="1"/>
          <p:nvPr/>
        </p:nvSpPr>
        <p:spPr>
          <a:xfrm>
            <a:off x="130175" y="2791460"/>
            <a:ext cx="3963670" cy="1938020"/>
          </a:xfrm>
          <a:prstGeom prst="rect">
            <a:avLst/>
          </a:prstGeom>
          <a:noFill/>
          <a:ln w="9525">
            <a:noFill/>
          </a:ln>
        </p:spPr>
        <p:txBody>
          <a:bodyPr wrap="square" anchor="t">
            <a:spAutoFit/>
          </a:bodyPr>
          <a:lstStyle/>
          <a:p>
            <a:pPr>
              <a:lnSpc>
                <a:spcPct val="150000"/>
              </a:lnSpc>
            </a:pPr>
            <a:r>
              <a:rPr lang="en-US" altLang="zh-CN" sz="2000">
                <a:latin typeface="微软雅黑" panose="020B0503020204020204" charset="-122"/>
                <a:ea typeface="微软雅黑" panose="020B0503020204020204" charset="-122"/>
              </a:rPr>
              <a:t>1.</a:t>
            </a:r>
            <a:r>
              <a:rPr lang="zh-CN" altLang="en-US" sz="2000">
                <a:latin typeface="微软雅黑" panose="020B0503020204020204" charset="-122"/>
                <a:ea typeface="微软雅黑" panose="020B0503020204020204" charset="-122"/>
              </a:rPr>
              <a:t>寂静的课堂上，就是低声私语也会影响大家学习；</a:t>
            </a:r>
          </a:p>
          <a:p>
            <a:pPr>
              <a:lnSpc>
                <a:spcPct val="150000"/>
              </a:lnSpc>
            </a:pPr>
            <a:r>
              <a:rPr lang="en-US" altLang="zh-CN" sz="2000">
                <a:latin typeface="微软雅黑" panose="020B0503020204020204" charset="-122"/>
                <a:ea typeface="微软雅黑" panose="020B0503020204020204" charset="-122"/>
              </a:rPr>
              <a:t>2.</a:t>
            </a:r>
            <a:r>
              <a:rPr lang="zh-CN" altLang="en-US" sz="2000">
                <a:latin typeface="微软雅黑" panose="020B0503020204020204" charset="-122"/>
                <a:ea typeface="微软雅黑" panose="020B0503020204020204" charset="-122"/>
              </a:rPr>
              <a:t>再优美的旋律也有可能影响到我们工作。</a:t>
            </a:r>
          </a:p>
        </p:txBody>
      </p:sp>
      <p:sp>
        <p:nvSpPr>
          <p:cNvPr id="19" name="文本框 18"/>
          <p:cNvSpPr txBox="1"/>
          <p:nvPr/>
        </p:nvSpPr>
        <p:spPr>
          <a:xfrm>
            <a:off x="49530" y="4729480"/>
            <a:ext cx="8376920" cy="368300"/>
          </a:xfrm>
          <a:prstGeom prst="rect">
            <a:avLst/>
          </a:prstGeom>
          <a:noFill/>
          <a:ln w="9525">
            <a:noFill/>
          </a:ln>
        </p:spPr>
        <p:txBody>
          <a:bodyPr wrap="square" anchor="t">
            <a:spAutoFit/>
          </a:bodyPr>
          <a:lstStyle/>
          <a:p>
            <a:r>
              <a:rPr lang="zh-CN" altLang="en-US" sz="1800">
                <a:latin typeface="微软雅黑" panose="020B0503020204020204" charset="-122"/>
                <a:ea typeface="微软雅黑" panose="020B0503020204020204" charset="-122"/>
              </a:rPr>
              <a:t>就算是音调低、声音小，美妙的乐曲只要影响到我们正常的活动，也称之为噪声</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Effect transition="in" filter="checkerboard(across)">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6"/>
                                        </p:tgtEl>
                                        <p:attrNameLst>
                                          <p:attrName>style.visibility</p:attrName>
                                        </p:attrNameLst>
                                      </p:cBhvr>
                                      <p:to>
                                        <p:strVal val="visible"/>
                                      </p:to>
                                    </p:set>
                                    <p:animEffect transition="in" filter="checkerboard(across)">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12"/>
                                        </p:tgtEl>
                                        <p:attrNameLst>
                                          <p:attrName>style.visibility</p:attrName>
                                        </p:attrNameLst>
                                      </p:cBhvr>
                                      <p:to>
                                        <p:strVal val="visible"/>
                                      </p:to>
                                    </p:set>
                                    <p:animEffect transition="in" filter="checkerboard(across)">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3"/>
                                        </p:tgtEl>
                                        <p:attrNameLst>
                                          <p:attrName>style.visibility</p:attrName>
                                        </p:attrNameLst>
                                      </p:cBhvr>
                                      <p:to>
                                        <p:strVal val="visible"/>
                                      </p:to>
                                    </p:set>
                                    <p:animEffect transition="in" filter="checkerboard(across)">
                                      <p:cBhvr>
                                        <p:cTn id="32" dur="1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14"/>
                                        </p:tgtEl>
                                        <p:attrNameLst>
                                          <p:attrName>style.visibility</p:attrName>
                                        </p:attrNameLst>
                                      </p:cBhvr>
                                      <p:to>
                                        <p:strVal val="visible"/>
                                      </p:to>
                                    </p:set>
                                    <p:animEffect transition="in" filter="checkerboard(across)">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15"/>
                                        </p:tgtEl>
                                        <p:attrNameLst>
                                          <p:attrName>style.visibility</p:attrName>
                                        </p:attrNameLst>
                                      </p:cBhvr>
                                      <p:to>
                                        <p:strVal val="visible"/>
                                      </p:to>
                                    </p:set>
                                    <p:animEffect transition="in" filter="checkerboard(across)">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19"/>
                                        </p:tgtEl>
                                        <p:attrNameLst>
                                          <p:attrName>style.visibility</p:attrName>
                                        </p:attrNameLst>
                                      </p:cBhvr>
                                      <p:to>
                                        <p:strVal val="visible"/>
                                      </p:to>
                                    </p:set>
                                    <p:animEffect transition="in" filter="checkerboard(across)">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6" grpId="0"/>
      <p:bldP spid="10" grpId="0"/>
      <p:bldP spid="12" grpId="0"/>
      <p:bldP spid="13" grpId="0"/>
      <p:bldP spid="14" grpId="0"/>
      <p:bldP spid="15"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434"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2</a:t>
            </a: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学习目标</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8437"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3" name="Text Box 7"/>
          <p:cNvSpPr txBox="1"/>
          <p:nvPr/>
        </p:nvSpPr>
        <p:spPr>
          <a:xfrm>
            <a:off x="676275" y="1340485"/>
            <a:ext cx="7080250" cy="2030413"/>
          </a:xfrm>
          <a:prstGeom prst="rect">
            <a:avLst/>
          </a:prstGeom>
          <a:noFill/>
          <a:ln w="9525">
            <a:noFill/>
          </a:ln>
        </p:spPr>
        <p:txBody>
          <a:bodyPr anchor="t">
            <a:spAutoFit/>
          </a:bodyPr>
          <a:lstStyle/>
          <a:p>
            <a:pPr eaLnBrk="0" hangingPunct="0">
              <a:lnSpc>
                <a:spcPct val="150000"/>
              </a:lnSpc>
            </a:pPr>
            <a:r>
              <a:rPr lang="en-US" altLang="zh-CN" sz="2800" dirty="0">
                <a:latin typeface="微软雅黑" panose="020B0503020204020204" charset="-122"/>
                <a:ea typeface="微软雅黑" panose="020B0503020204020204" charset="-122"/>
              </a:rPr>
              <a:t>1.</a:t>
            </a:r>
            <a:r>
              <a:rPr lang="zh-CN" altLang="en-US" sz="2800" dirty="0">
                <a:latin typeface="微软雅黑" panose="020B0503020204020204" charset="-122"/>
                <a:ea typeface="微软雅黑" panose="020B0503020204020204" charset="-122"/>
              </a:rPr>
              <a:t>正确理解噪声的概念；</a:t>
            </a:r>
          </a:p>
          <a:p>
            <a:pPr eaLnBrk="0" hangingPunct="0">
              <a:lnSpc>
                <a:spcPct val="150000"/>
              </a:lnSpc>
            </a:pPr>
            <a:r>
              <a:rPr lang="en-US" altLang="zh-CN" sz="2800" dirty="0">
                <a:latin typeface="微软雅黑" panose="020B0503020204020204" charset="-122"/>
                <a:ea typeface="微软雅黑" panose="020B0503020204020204" charset="-122"/>
              </a:rPr>
              <a:t>2.</a:t>
            </a:r>
            <a:r>
              <a:rPr lang="zh-CN" altLang="en-US" sz="2800" dirty="0">
                <a:latin typeface="微软雅黑" panose="020B0503020204020204" charset="-122"/>
                <a:ea typeface="微软雅黑" panose="020B0503020204020204" charset="-122"/>
              </a:rPr>
              <a:t>知道噪声危害与控制方法；</a:t>
            </a:r>
          </a:p>
          <a:p>
            <a:pPr eaLnBrk="0" hangingPunct="0">
              <a:lnSpc>
                <a:spcPct val="150000"/>
              </a:lnSpc>
            </a:pPr>
            <a:r>
              <a:rPr lang="en-US" altLang="zh-CN" sz="2800" dirty="0">
                <a:latin typeface="微软雅黑" panose="020B0503020204020204" charset="-122"/>
                <a:ea typeface="微软雅黑" panose="020B0503020204020204" charset="-122"/>
              </a:rPr>
              <a:t>3.</a:t>
            </a:r>
            <a:r>
              <a:rPr lang="zh-CN" altLang="en-US" sz="2800" dirty="0">
                <a:latin typeface="微软雅黑" panose="020B0503020204020204" charset="-122"/>
                <a:ea typeface="微软雅黑" panose="020B0503020204020204" charset="-122"/>
              </a:rPr>
              <a:t>会判断控制噪声的方式</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000" fill="hold">
                                          <p:stCondLst>
                                            <p:cond delay="0"/>
                                          </p:stCondLst>
                                        </p:cTn>
                                        <p:tgtEl>
                                          <p:spTgt spid="3">
                                            <p:txEl>
                                              <p:charRg st="0" end="14"/>
                                            </p:txEl>
                                          </p:spTgt>
                                        </p:tgtEl>
                                        <p:attrNameLst>
                                          <p:attrName>style.visibility</p:attrName>
                                        </p:attrNameLst>
                                      </p:cBhvr>
                                      <p:to>
                                        <p:strVal val="visible"/>
                                      </p:to>
                                    </p:set>
                                    <p:animEffect transition="in" filter="barn(inVertical)">
                                      <p:cBhvr>
                                        <p:cTn id="7" dur="1000"/>
                                        <p:tgtEl>
                                          <p:spTgt spid="3">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000" fill="hold">
                                          <p:stCondLst>
                                            <p:cond delay="0"/>
                                          </p:stCondLst>
                                        </p:cTn>
                                        <p:tgtEl>
                                          <p:spTgt spid="3">
                                            <p:txEl>
                                              <p:charRg st="14" end="27"/>
                                            </p:txEl>
                                          </p:spTgt>
                                        </p:tgtEl>
                                        <p:attrNameLst>
                                          <p:attrName>style.visibility</p:attrName>
                                        </p:attrNameLst>
                                      </p:cBhvr>
                                      <p:to>
                                        <p:strVal val="visible"/>
                                      </p:to>
                                    </p:set>
                                    <p:animEffect transition="in" filter="barn(inVertical)">
                                      <p:cBhvr>
                                        <p:cTn id="12" dur="1000"/>
                                        <p:tgtEl>
                                          <p:spTgt spid="3">
                                            <p:txEl>
                                              <p:charRg st="14" end="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000" fill="hold">
                                          <p:stCondLst>
                                            <p:cond delay="0"/>
                                          </p:stCondLst>
                                        </p:cTn>
                                        <p:tgtEl>
                                          <p:spTgt spid="3">
                                            <p:txEl>
                                              <p:charRg st="27" end="40"/>
                                            </p:txEl>
                                          </p:spTgt>
                                        </p:tgtEl>
                                        <p:attrNameLst>
                                          <p:attrName>style.visibility</p:attrName>
                                        </p:attrNameLst>
                                      </p:cBhvr>
                                      <p:to>
                                        <p:strVal val="visible"/>
                                      </p:to>
                                    </p:set>
                                    <p:animEffect transition="in" filter="barn(inVertical)">
                                      <p:cBhvr>
                                        <p:cTn id="17" dur="1000"/>
                                        <p:tgtEl>
                                          <p:spTgt spid="3">
                                            <p:txEl>
                                              <p:charRg st="27"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51104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16" name="流程图: 可选过程 15"/>
          <p:cNvSpPr/>
          <p:nvPr/>
        </p:nvSpPr>
        <p:spPr>
          <a:xfrm>
            <a:off x="141605" y="1129177"/>
            <a:ext cx="909320" cy="406742"/>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wrap="square" lIns="45719" tIns="45719" rIns="45719" bIns="45719" spcCol="38100" anchor="ctr">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en-US" altLang="zh-CN"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噪声</a:t>
            </a:r>
          </a:p>
        </p:txBody>
      </p:sp>
      <p:sp>
        <p:nvSpPr>
          <p:cNvPr id="18438" name="文本框 5"/>
          <p:cNvSpPr txBox="1"/>
          <p:nvPr/>
        </p:nvSpPr>
        <p:spPr>
          <a:xfrm>
            <a:off x="62865" y="1529715"/>
            <a:ext cx="8623300" cy="506730"/>
          </a:xfrm>
          <a:prstGeom prst="rect">
            <a:avLst/>
          </a:prstGeom>
          <a:noFill/>
          <a:ln w="9525">
            <a:noFill/>
          </a:ln>
        </p:spPr>
        <p:txBody>
          <a:bodyPr wrap="square" anchor="t">
            <a:spAutoFit/>
          </a:bodyPr>
          <a:lstStyle/>
          <a:p>
            <a:pPr>
              <a:lnSpc>
                <a:spcPct val="150000"/>
              </a:lnSpc>
            </a:pPr>
            <a:r>
              <a:rPr lang="zh-CN" altLang="en-US" sz="1800" noProof="1">
                <a:latin typeface="微软雅黑" panose="020B0503020204020204" charset="-122"/>
                <a:ea typeface="微软雅黑" panose="020B0503020204020204" charset="-122"/>
                <a:cs typeface="+mn-cs"/>
              </a:rPr>
              <a:t>凡是影响人们正常休息、学习和工作的声音，对人们活动产生干扰的声音都是</a:t>
            </a:r>
            <a:r>
              <a:rPr lang="zh-CN" altLang="en-US" sz="18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rPr>
              <a:t>噪声</a:t>
            </a:r>
            <a:r>
              <a:rPr lang="zh-CN" altLang="en-US" sz="1800" noProof="1">
                <a:latin typeface="微软雅黑" panose="020B0503020204020204" charset="-122"/>
                <a:ea typeface="微软雅黑" panose="020B0503020204020204" charset="-122"/>
                <a:cs typeface="+mn-cs"/>
              </a:rPr>
              <a:t>。</a:t>
            </a:r>
            <a:endParaRPr lang="zh-CN" altLang="en-US" sz="1800" noProof="1">
              <a:latin typeface="微软雅黑" panose="020B0503020204020204" charset="-122"/>
              <a:ea typeface="微软雅黑" panose="020B0503020204020204" charset="-122"/>
            </a:endParaRPr>
          </a:p>
        </p:txBody>
      </p:sp>
      <p:sp>
        <p:nvSpPr>
          <p:cNvPr id="3" name="AutoShape 12"/>
          <p:cNvSpPr>
            <a:spLocks noChangeArrowheads="1"/>
          </p:cNvSpPr>
          <p:nvPr/>
        </p:nvSpPr>
        <p:spPr bwMode="auto">
          <a:xfrm>
            <a:off x="83185" y="2036445"/>
            <a:ext cx="1212850" cy="44291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噪声的产生</a:t>
            </a:r>
          </a:p>
        </p:txBody>
      </p:sp>
      <p:sp>
        <p:nvSpPr>
          <p:cNvPr id="11" name="文本框 10"/>
          <p:cNvSpPr txBox="1"/>
          <p:nvPr/>
        </p:nvSpPr>
        <p:spPr>
          <a:xfrm>
            <a:off x="1432878" y="2069148"/>
            <a:ext cx="2484437" cy="368300"/>
          </a:xfrm>
          <a:prstGeom prst="rect">
            <a:avLst/>
          </a:prstGeom>
          <a:noFill/>
          <a:ln w="9525">
            <a:noFill/>
          </a:ln>
        </p:spPr>
        <p:txBody>
          <a:bodyPr wrap="square" anchor="t">
            <a:spAutoFit/>
          </a:bodyPr>
          <a:lstStyle/>
          <a:p>
            <a:r>
              <a:rPr lang="zh-CN" altLang="en-US" sz="1800">
                <a:latin typeface="微软雅黑" panose="020B0503020204020204" charset="-122"/>
                <a:ea typeface="微软雅黑" panose="020B0503020204020204" charset="-122"/>
              </a:rPr>
              <a:t>物体无规则振动</a:t>
            </a:r>
          </a:p>
        </p:txBody>
      </p:sp>
      <p:sp>
        <p:nvSpPr>
          <p:cNvPr id="14" name="文本框 13"/>
          <p:cNvSpPr txBox="1"/>
          <p:nvPr/>
        </p:nvSpPr>
        <p:spPr>
          <a:xfrm>
            <a:off x="83185" y="2479675"/>
            <a:ext cx="7235190" cy="50673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图甲是物体规则振动产生的波形，图乙是物体不规则振动产生的波形</a:t>
            </a:r>
          </a:p>
        </p:txBody>
      </p:sp>
      <p:pic>
        <p:nvPicPr>
          <p:cNvPr id="15" name="图片 14"/>
          <p:cNvPicPr>
            <a:picLocks noChangeAspect="1"/>
          </p:cNvPicPr>
          <p:nvPr/>
        </p:nvPicPr>
        <p:blipFill>
          <a:blip r:embed="rId3" cstate="print"/>
          <a:stretch>
            <a:fillRect/>
          </a:stretch>
        </p:blipFill>
        <p:spPr>
          <a:xfrm>
            <a:off x="4578985" y="2986405"/>
            <a:ext cx="1998345" cy="1229995"/>
          </a:xfrm>
          <a:prstGeom prst="rect">
            <a:avLst/>
          </a:prstGeom>
          <a:noFill/>
          <a:ln w="9525">
            <a:noFill/>
          </a:ln>
        </p:spPr>
      </p:pic>
      <p:sp>
        <p:nvSpPr>
          <p:cNvPr id="17" name="文本框 16"/>
          <p:cNvSpPr txBox="1"/>
          <p:nvPr/>
        </p:nvSpPr>
        <p:spPr>
          <a:xfrm>
            <a:off x="4452620" y="4216400"/>
            <a:ext cx="2282190" cy="337185"/>
          </a:xfrm>
          <a:prstGeom prst="rect">
            <a:avLst/>
          </a:prstGeom>
          <a:noFill/>
          <a:ln w="9525">
            <a:noFill/>
          </a:ln>
        </p:spPr>
        <p:txBody>
          <a:bodyPr wrap="square" anchor="t">
            <a:spAutoFit/>
          </a:bodyPr>
          <a:lstStyle/>
          <a:p>
            <a:r>
              <a:rPr lang="zh-CN" altLang="en-US" sz="1600">
                <a:latin typeface="微软雅黑" panose="020B0503020204020204" charset="-122"/>
                <a:ea typeface="微软雅黑" panose="020B0503020204020204" charset="-122"/>
              </a:rPr>
              <a:t>甲</a:t>
            </a:r>
            <a:r>
              <a:rPr lang="en-US" altLang="zh-CN" sz="1600">
                <a:latin typeface="微软雅黑" panose="020B0503020204020204" charset="-122"/>
                <a:ea typeface="微软雅黑" panose="020B0503020204020204" charset="-122"/>
              </a:rPr>
              <a:t>.</a:t>
            </a:r>
            <a:r>
              <a:rPr lang="zh-CN" altLang="en-US" sz="1600">
                <a:latin typeface="微软雅黑" panose="020B0503020204020204" charset="-122"/>
                <a:ea typeface="微软雅黑" panose="020B0503020204020204" charset="-122"/>
              </a:rPr>
              <a:t>规则振动产生的波形</a:t>
            </a:r>
          </a:p>
        </p:txBody>
      </p:sp>
      <p:pic>
        <p:nvPicPr>
          <p:cNvPr id="19" name="图片 18"/>
          <p:cNvPicPr>
            <a:picLocks noChangeAspect="1"/>
          </p:cNvPicPr>
          <p:nvPr/>
        </p:nvPicPr>
        <p:blipFill>
          <a:blip r:embed="rId4"/>
          <a:stretch>
            <a:fillRect/>
          </a:stretch>
        </p:blipFill>
        <p:spPr>
          <a:xfrm>
            <a:off x="6734810" y="3177540"/>
            <a:ext cx="2313305" cy="982980"/>
          </a:xfrm>
          <a:prstGeom prst="rect">
            <a:avLst/>
          </a:prstGeom>
          <a:noFill/>
          <a:ln w="9525">
            <a:noFill/>
          </a:ln>
        </p:spPr>
      </p:pic>
      <p:sp>
        <p:nvSpPr>
          <p:cNvPr id="20" name="文本框 19"/>
          <p:cNvSpPr txBox="1"/>
          <p:nvPr/>
        </p:nvSpPr>
        <p:spPr>
          <a:xfrm>
            <a:off x="6682105" y="4181475"/>
            <a:ext cx="2493645" cy="337185"/>
          </a:xfrm>
          <a:prstGeom prst="rect">
            <a:avLst/>
          </a:prstGeom>
          <a:noFill/>
          <a:ln w="9525">
            <a:noFill/>
          </a:ln>
        </p:spPr>
        <p:txBody>
          <a:bodyPr wrap="square" anchor="t">
            <a:spAutoFit/>
          </a:bodyPr>
          <a:lstStyle/>
          <a:p>
            <a:r>
              <a:rPr lang="zh-CN" altLang="en-US" sz="1600">
                <a:latin typeface="微软雅黑" panose="020B0503020204020204" charset="-122"/>
                <a:ea typeface="微软雅黑" panose="020B0503020204020204" charset="-122"/>
              </a:rPr>
              <a:t>乙</a:t>
            </a:r>
            <a:r>
              <a:rPr lang="en-US" altLang="zh-CN" sz="1600">
                <a:latin typeface="微软雅黑" panose="020B0503020204020204" charset="-122"/>
                <a:ea typeface="微软雅黑" panose="020B0503020204020204" charset="-122"/>
              </a:rPr>
              <a:t>.</a:t>
            </a:r>
            <a:r>
              <a:rPr lang="zh-CN" altLang="en-US" sz="1600">
                <a:latin typeface="微软雅黑" panose="020B0503020204020204" charset="-122"/>
                <a:ea typeface="微软雅黑" panose="020B0503020204020204" charset="-122"/>
              </a:rPr>
              <a:t>不规则振动产生的波形</a:t>
            </a:r>
          </a:p>
        </p:txBody>
      </p:sp>
      <p:sp>
        <p:nvSpPr>
          <p:cNvPr id="21" name="AutoShape 12"/>
          <p:cNvSpPr>
            <a:spLocks noChangeArrowheads="1"/>
          </p:cNvSpPr>
          <p:nvPr/>
        </p:nvSpPr>
        <p:spPr bwMode="auto">
          <a:xfrm>
            <a:off x="62865" y="3091180"/>
            <a:ext cx="1212850" cy="44291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22" name="文本框 21"/>
          <p:cNvSpPr txBox="1"/>
          <p:nvPr/>
        </p:nvSpPr>
        <p:spPr>
          <a:xfrm>
            <a:off x="83185" y="3534410"/>
            <a:ext cx="4300538" cy="92202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我们生活中常见的噪声有哪些？它们主要的来源是什么？</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checkerboard(across)">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8438"/>
                                        </p:tgtEl>
                                        <p:attrNameLst>
                                          <p:attrName>style.visibility</p:attrName>
                                        </p:attrNameLst>
                                      </p:cBhvr>
                                      <p:to>
                                        <p:strVal val="visible"/>
                                      </p:to>
                                    </p:set>
                                    <p:animEffect transition="in" filter="checkerboard(across)">
                                      <p:cBhvr>
                                        <p:cTn id="12" dur="1000"/>
                                        <p:tgtEl>
                                          <p:spTgt spid="1843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0-#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11"/>
                                        </p:tgtEl>
                                        <p:attrNameLst>
                                          <p:attrName>style.visibility</p:attrName>
                                        </p:attrNameLst>
                                      </p:cBhvr>
                                      <p:to>
                                        <p:strVal val="visible"/>
                                      </p:to>
                                    </p:set>
                                    <p:animEffect transition="in" filter="checkerboard(across)">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4"/>
                                        </p:tgtEl>
                                        <p:attrNameLst>
                                          <p:attrName>style.visibility</p:attrName>
                                        </p:attrNameLst>
                                      </p:cBhvr>
                                      <p:to>
                                        <p:strVal val="visible"/>
                                      </p:to>
                                    </p:set>
                                    <p:animEffect transition="in" filter="checkerboard(across)">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000" fill="hold">
                                          <p:stCondLst>
                                            <p:cond delay="0"/>
                                          </p:stCondLst>
                                        </p:cTn>
                                        <p:tgtEl>
                                          <p:spTgt spid="15"/>
                                        </p:tgtEl>
                                        <p:attrNameLst>
                                          <p:attrName>style.visibility</p:attrName>
                                        </p:attrNameLst>
                                      </p:cBhvr>
                                      <p:to>
                                        <p:strVal val="visible"/>
                                      </p:to>
                                    </p:set>
                                    <p:animEffect transition="in" filter="checkerboard(across)">
                                      <p:cBhvr>
                                        <p:cTn id="33" dur="10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17"/>
                                        </p:tgtEl>
                                        <p:attrNameLst>
                                          <p:attrName>style.visibility</p:attrName>
                                        </p:attrNameLst>
                                      </p:cBhvr>
                                      <p:to>
                                        <p:strVal val="visible"/>
                                      </p:to>
                                    </p:set>
                                    <p:animEffect transition="in" filter="checkerboard(across)">
                                      <p:cBhvr>
                                        <p:cTn id="38" dur="10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000" fill="hold">
                                          <p:stCondLst>
                                            <p:cond delay="0"/>
                                          </p:stCondLst>
                                        </p:cTn>
                                        <p:tgtEl>
                                          <p:spTgt spid="19"/>
                                        </p:tgtEl>
                                        <p:attrNameLst>
                                          <p:attrName>style.visibility</p:attrName>
                                        </p:attrNameLst>
                                      </p:cBhvr>
                                      <p:to>
                                        <p:strVal val="visible"/>
                                      </p:to>
                                    </p:set>
                                    <p:animEffect transition="in" filter="checkerboard(across)">
                                      <p:cBhvr>
                                        <p:cTn id="43" dur="10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20"/>
                                        </p:tgtEl>
                                        <p:attrNameLst>
                                          <p:attrName>style.visibility</p:attrName>
                                        </p:attrNameLst>
                                      </p:cBhvr>
                                      <p:to>
                                        <p:strVal val="visible"/>
                                      </p:to>
                                    </p:set>
                                    <p:animEffect transition="in" filter="checkerboard(across)">
                                      <p:cBhvr>
                                        <p:cTn id="48" dur="10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0-#ppt_w/2"/>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grpId="0" nodeType="clickEffect">
                                  <p:stCondLst>
                                    <p:cond delay="0"/>
                                  </p:stCondLst>
                                  <p:childTnLst>
                                    <p:set>
                                      <p:cBhvr>
                                        <p:cTn id="58" dur="1000" fill="hold">
                                          <p:stCondLst>
                                            <p:cond delay="0"/>
                                          </p:stCondLst>
                                        </p:cTn>
                                        <p:tgtEl>
                                          <p:spTgt spid="22"/>
                                        </p:tgtEl>
                                        <p:attrNameLst>
                                          <p:attrName>style.visibility</p:attrName>
                                        </p:attrNameLst>
                                      </p:cBhvr>
                                      <p:to>
                                        <p:strVal val="visible"/>
                                      </p:to>
                                    </p:set>
                                    <p:animEffect transition="in" filter="checkerboard(across)">
                                      <p:cBhvr>
                                        <p:cTn id="5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8438" grpId="0"/>
      <p:bldP spid="3" grpId="0" bldLvl="0" animBg="1"/>
      <p:bldP spid="11" grpId="0"/>
      <p:bldP spid="14" grpId="0"/>
      <p:bldP spid="17" grpId="0"/>
      <p:bldP spid="20" grpId="0"/>
      <p:bldP spid="21" grpId="0" bldLvl="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16" name="流程图: 可选过程 15"/>
          <p:cNvSpPr/>
          <p:nvPr/>
        </p:nvSpPr>
        <p:spPr>
          <a:xfrm>
            <a:off x="141605" y="1129177"/>
            <a:ext cx="909320" cy="406742"/>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wrap="square" lIns="45719" tIns="45719" rIns="45719" bIns="45719" spcCol="38100" anchor="ctr">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en-US" altLang="zh-CN"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噪声</a:t>
            </a:r>
          </a:p>
        </p:txBody>
      </p:sp>
      <p:sp>
        <p:nvSpPr>
          <p:cNvPr id="4" name="AutoShape 12"/>
          <p:cNvSpPr>
            <a:spLocks noChangeArrowheads="1"/>
          </p:cNvSpPr>
          <p:nvPr/>
        </p:nvSpPr>
        <p:spPr bwMode="auto">
          <a:xfrm>
            <a:off x="89535" y="1687195"/>
            <a:ext cx="1362075" cy="44450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噪声的等级</a:t>
            </a:r>
          </a:p>
        </p:txBody>
      </p:sp>
      <p:sp>
        <p:nvSpPr>
          <p:cNvPr id="12" name="文本框 11"/>
          <p:cNvSpPr txBox="1"/>
          <p:nvPr/>
        </p:nvSpPr>
        <p:spPr>
          <a:xfrm>
            <a:off x="1542415" y="1596390"/>
            <a:ext cx="7543800" cy="92202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用分贝（</a:t>
            </a:r>
            <a:r>
              <a:rPr lang="en-US" altLang="zh-CN" sz="1800">
                <a:latin typeface="微软雅黑" panose="020B0503020204020204" charset="-122"/>
                <a:ea typeface="微软雅黑" panose="020B0503020204020204" charset="-122"/>
              </a:rPr>
              <a:t>dB</a:t>
            </a:r>
            <a:r>
              <a:rPr lang="zh-CN" altLang="en-US" sz="1800">
                <a:latin typeface="微软雅黑" panose="020B0503020204020204" charset="-122"/>
                <a:ea typeface="微软雅黑" panose="020B0503020204020204" charset="-122"/>
              </a:rPr>
              <a:t>）表示噪声的强弱。</a:t>
            </a:r>
            <a:r>
              <a:rPr lang="en-US" altLang="zh-CN" sz="1800">
                <a:latin typeface="微软雅黑" panose="020B0503020204020204" charset="-122"/>
                <a:ea typeface="微软雅黑" panose="020B0503020204020204" charset="-122"/>
              </a:rPr>
              <a:t>30-40dB</a:t>
            </a:r>
            <a:r>
              <a:rPr lang="zh-CN" altLang="en-US" sz="1800">
                <a:latin typeface="微软雅黑" panose="020B0503020204020204" charset="-122"/>
                <a:ea typeface="微软雅黑" panose="020B0503020204020204" charset="-122"/>
              </a:rPr>
              <a:t>是较为理想的安静环境；</a:t>
            </a:r>
            <a:r>
              <a:rPr lang="en-US" altLang="zh-CN" sz="1800">
                <a:latin typeface="微软雅黑" panose="020B0503020204020204" charset="-122"/>
                <a:ea typeface="微软雅黑" panose="020B0503020204020204" charset="-122"/>
              </a:rPr>
              <a:t>70dB</a:t>
            </a:r>
            <a:r>
              <a:rPr lang="zh-CN" altLang="en-US" sz="1800">
                <a:latin typeface="微软雅黑" panose="020B0503020204020204" charset="-122"/>
                <a:ea typeface="微软雅黑" panose="020B0503020204020204" charset="-122"/>
              </a:rPr>
              <a:t>会影响到说话；</a:t>
            </a:r>
            <a:r>
              <a:rPr lang="en-US" altLang="zh-CN" sz="1800">
                <a:latin typeface="微软雅黑" panose="020B0503020204020204" charset="-122"/>
                <a:ea typeface="微软雅黑" panose="020B0503020204020204" charset="-122"/>
              </a:rPr>
              <a:t>90dB</a:t>
            </a:r>
            <a:r>
              <a:rPr lang="zh-CN" altLang="en-US" sz="1800">
                <a:latin typeface="微软雅黑" panose="020B0503020204020204" charset="-122"/>
                <a:ea typeface="微软雅黑" panose="020B0503020204020204" charset="-122"/>
              </a:rPr>
              <a:t>以上听力会受到严重影响，人们会感到不适。</a:t>
            </a:r>
          </a:p>
        </p:txBody>
      </p:sp>
      <p:sp>
        <p:nvSpPr>
          <p:cNvPr id="13" name="AutoShape 12"/>
          <p:cNvSpPr>
            <a:spLocks noChangeArrowheads="1"/>
          </p:cNvSpPr>
          <p:nvPr/>
        </p:nvSpPr>
        <p:spPr bwMode="auto">
          <a:xfrm>
            <a:off x="89535" y="2793365"/>
            <a:ext cx="1362075" cy="44291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噪声的危害</a:t>
            </a:r>
          </a:p>
        </p:txBody>
      </p:sp>
      <p:sp>
        <p:nvSpPr>
          <p:cNvPr id="23560" name="文本框 8"/>
          <p:cNvSpPr txBox="1"/>
          <p:nvPr/>
        </p:nvSpPr>
        <p:spPr>
          <a:xfrm>
            <a:off x="1542415" y="2724785"/>
            <a:ext cx="7418705" cy="92202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在噪声环境中，人们听力会受到严重影响，会引起头疼、神经衰弱、高血压等疾病。更高的噪声环境，会发生鼓膜出血、双耳失聪等症状。</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checkerboard(across)">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0-#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2"/>
                                        </p:tgtEl>
                                        <p:attrNameLst>
                                          <p:attrName>style.visibility</p:attrName>
                                        </p:attrNameLst>
                                      </p:cBhvr>
                                      <p:to>
                                        <p:strVal val="visible"/>
                                      </p:to>
                                    </p:set>
                                    <p:animEffect transition="in" filter="checkerboard(across)">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0-#ppt_w/2"/>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000" fill="hold">
                                          <p:stCondLst>
                                            <p:cond delay="0"/>
                                          </p:stCondLst>
                                        </p:cTn>
                                        <p:tgtEl>
                                          <p:spTgt spid="23560"/>
                                        </p:tgtEl>
                                        <p:attrNameLst>
                                          <p:attrName>style.visibility</p:attrName>
                                        </p:attrNameLst>
                                      </p:cBhvr>
                                      <p:to>
                                        <p:strVal val="visible"/>
                                      </p:to>
                                    </p:set>
                                    <p:animEffect transition="in" filter="checkerboard(across)">
                                      <p:cBhvr>
                                        <p:cTn id="29" dur="10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4" grpId="0" bldLvl="0" animBg="1"/>
      <p:bldP spid="12" grpId="0"/>
      <p:bldP spid="13" grpId="0" bldLvl="0" animBg="1"/>
      <p:bldP spid="2356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3" name="AutoShape 12"/>
          <p:cNvSpPr>
            <a:spLocks noChangeArrowheads="1"/>
          </p:cNvSpPr>
          <p:nvPr/>
        </p:nvSpPr>
        <p:spPr bwMode="auto">
          <a:xfrm>
            <a:off x="284480" y="1185545"/>
            <a:ext cx="1512570" cy="442595"/>
          </a:xfrm>
          <a:prstGeom prst="flowChartAlternateProcess">
            <a:avLst/>
          </a:prstGeom>
          <a:gradFill>
            <a:gsLst>
              <a:gs pos="0">
                <a:srgbClr val="E30000">
                  <a:lumMod val="94000"/>
                </a:srgbClr>
              </a:gs>
              <a:gs pos="100000">
                <a:srgbClr val="760303"/>
              </a:gs>
            </a:gsLst>
            <a:lin ang="5400000" scaled="0"/>
          </a:gradFill>
          <a:ln w="9525">
            <a:solidFill>
              <a:schemeClr val="bg1"/>
            </a:solidFill>
            <a:miter lim="800000"/>
          </a:ln>
        </p:spPr>
        <p:txBody>
          <a:bodyPr wrap="none" anchor="ctr"/>
          <a:lstStyle/>
          <a:p>
            <a:pPr algn="ctr"/>
            <a:r>
              <a:rPr lang="en-US" altLang="zh-CN">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噪声的防治</a:t>
            </a:r>
          </a:p>
        </p:txBody>
      </p:sp>
      <p:sp>
        <p:nvSpPr>
          <p:cNvPr id="15" name="AutoShape 12"/>
          <p:cNvSpPr>
            <a:spLocks noChangeArrowheads="1"/>
          </p:cNvSpPr>
          <p:nvPr/>
        </p:nvSpPr>
        <p:spPr bwMode="auto">
          <a:xfrm>
            <a:off x="284480" y="1784985"/>
            <a:ext cx="1724660" cy="44450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噪声防治途径</a:t>
            </a:r>
          </a:p>
        </p:txBody>
      </p:sp>
      <p:sp>
        <p:nvSpPr>
          <p:cNvPr id="16" name="文本框 15"/>
          <p:cNvSpPr txBox="1"/>
          <p:nvPr/>
        </p:nvSpPr>
        <p:spPr>
          <a:xfrm>
            <a:off x="2146300" y="1738630"/>
            <a:ext cx="6705600" cy="92202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防治噪声从三方面入手：一、防止噪声的产生；二、阻断噪声的传播；三、防止噪声进入耳朵。</a:t>
            </a:r>
          </a:p>
        </p:txBody>
      </p:sp>
      <p:sp>
        <p:nvSpPr>
          <p:cNvPr id="17" name="文本框 16"/>
          <p:cNvSpPr txBox="1"/>
          <p:nvPr/>
        </p:nvSpPr>
        <p:spPr>
          <a:xfrm>
            <a:off x="137795" y="2839085"/>
            <a:ext cx="2468880" cy="398780"/>
          </a:xfrm>
          <a:prstGeom prst="rect">
            <a:avLst/>
          </a:prstGeom>
          <a:noFill/>
          <a:ln w="9525">
            <a:noFill/>
          </a:ln>
        </p:spPr>
        <p:txBody>
          <a:bodyPr wrap="none" anchor="t">
            <a:spAutoFit/>
          </a:bodyPr>
          <a:lstStyle/>
          <a:p>
            <a:r>
              <a:rPr lang="zh-CN" altLang="en-US" sz="2000">
                <a:solidFill>
                  <a:srgbClr val="00B0F0"/>
                </a:solidFill>
                <a:latin typeface="微软雅黑" panose="020B0503020204020204" charset="-122"/>
                <a:ea typeface="微软雅黑" panose="020B0503020204020204" charset="-122"/>
              </a:rPr>
              <a:t>一、防止噪声的产生</a:t>
            </a:r>
          </a:p>
        </p:txBody>
      </p:sp>
      <p:sp>
        <p:nvSpPr>
          <p:cNvPr id="18" name="文本框 17"/>
          <p:cNvSpPr txBox="1"/>
          <p:nvPr/>
        </p:nvSpPr>
        <p:spPr>
          <a:xfrm>
            <a:off x="192405" y="3292475"/>
            <a:ext cx="5820410" cy="92202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就是让产生噪声的声源不振动或者振动发出的声源无法传播出去。如给摩托车排气筒加装消声器。</a:t>
            </a:r>
          </a:p>
        </p:txBody>
      </p:sp>
      <p:pic>
        <p:nvPicPr>
          <p:cNvPr id="19" name="图片 18" descr="WJYI7YZ)N$H(9O1IU00S1BB"/>
          <p:cNvPicPr>
            <a:picLocks noChangeAspect="1"/>
          </p:cNvPicPr>
          <p:nvPr/>
        </p:nvPicPr>
        <p:blipFill>
          <a:blip r:embed="rId3" cstate="print"/>
          <a:stretch>
            <a:fillRect/>
          </a:stretch>
        </p:blipFill>
        <p:spPr>
          <a:xfrm>
            <a:off x="5944870" y="2461895"/>
            <a:ext cx="2160905" cy="1407795"/>
          </a:xfrm>
          <a:prstGeom prst="rect">
            <a:avLst/>
          </a:prstGeom>
          <a:noFill/>
          <a:ln w="9525">
            <a:noFill/>
          </a:ln>
        </p:spPr>
      </p:pic>
      <p:sp>
        <p:nvSpPr>
          <p:cNvPr id="20" name="文本框 19"/>
          <p:cNvSpPr txBox="1"/>
          <p:nvPr/>
        </p:nvSpPr>
        <p:spPr>
          <a:xfrm>
            <a:off x="5791200" y="3932555"/>
            <a:ext cx="2468880" cy="337185"/>
          </a:xfrm>
          <a:prstGeom prst="rect">
            <a:avLst/>
          </a:prstGeom>
          <a:noFill/>
          <a:ln w="9525">
            <a:noFill/>
          </a:ln>
        </p:spPr>
        <p:txBody>
          <a:bodyPr wrap="square" anchor="t">
            <a:spAutoFit/>
          </a:bodyPr>
          <a:lstStyle/>
          <a:p>
            <a:r>
              <a:rPr lang="zh-CN" altLang="en-US" sz="1600">
                <a:latin typeface="微软雅黑" panose="020B0503020204020204" charset="-122"/>
                <a:ea typeface="微软雅黑" panose="020B0503020204020204" charset="-122"/>
              </a:rPr>
              <a:t>带消声器的摩托车排气筒</a:t>
            </a:r>
          </a:p>
        </p:txBody>
      </p:sp>
      <p:sp>
        <p:nvSpPr>
          <p:cNvPr id="21" name="AutoShape 12"/>
          <p:cNvSpPr>
            <a:spLocks noChangeArrowheads="1"/>
          </p:cNvSpPr>
          <p:nvPr/>
        </p:nvSpPr>
        <p:spPr bwMode="auto">
          <a:xfrm>
            <a:off x="284480" y="4335780"/>
            <a:ext cx="1312863" cy="444500"/>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22" name="文本框 21"/>
          <p:cNvSpPr txBox="1"/>
          <p:nvPr/>
        </p:nvSpPr>
        <p:spPr>
          <a:xfrm>
            <a:off x="1705293" y="4244975"/>
            <a:ext cx="6554787" cy="50673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大家想一想生活中属于在声源出控制噪声的例子有哪些？</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0-#ppt_w/2"/>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16"/>
                                        </p:tgtEl>
                                        <p:attrNameLst>
                                          <p:attrName>style.visibility</p:attrName>
                                        </p:attrNameLst>
                                      </p:cBhvr>
                                      <p:to>
                                        <p:strVal val="visible"/>
                                      </p:to>
                                    </p:set>
                                    <p:animEffect transition="in" filter="checkerboard(across)">
                                      <p:cBhvr>
                                        <p:cTn id="19" dur="1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000" fill="hold">
                                          <p:stCondLst>
                                            <p:cond delay="0"/>
                                          </p:stCondLst>
                                        </p:cTn>
                                        <p:tgtEl>
                                          <p:spTgt spid="17"/>
                                        </p:tgtEl>
                                        <p:attrNameLst>
                                          <p:attrName>style.visibility</p:attrName>
                                        </p:attrNameLst>
                                      </p:cBhvr>
                                      <p:to>
                                        <p:strVal val="visible"/>
                                      </p:to>
                                    </p:set>
                                    <p:animEffect transition="in" filter="checkerboard(across)">
                                      <p:cBhvr>
                                        <p:cTn id="24" dur="1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000" fill="hold">
                                          <p:stCondLst>
                                            <p:cond delay="0"/>
                                          </p:stCondLst>
                                        </p:cTn>
                                        <p:tgtEl>
                                          <p:spTgt spid="18"/>
                                        </p:tgtEl>
                                        <p:attrNameLst>
                                          <p:attrName>style.visibility</p:attrName>
                                        </p:attrNameLst>
                                      </p:cBhvr>
                                      <p:to>
                                        <p:strVal val="visible"/>
                                      </p:to>
                                    </p:set>
                                    <p:animEffect transition="in" filter="checkerboard(across)">
                                      <p:cBhvr>
                                        <p:cTn id="29" dur="1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000" fill="hold">
                                          <p:stCondLst>
                                            <p:cond delay="0"/>
                                          </p:stCondLst>
                                        </p:cTn>
                                        <p:tgtEl>
                                          <p:spTgt spid="19"/>
                                        </p:tgtEl>
                                        <p:attrNameLst>
                                          <p:attrName>style.visibility</p:attrName>
                                        </p:attrNameLst>
                                      </p:cBhvr>
                                      <p:to>
                                        <p:strVal val="visible"/>
                                      </p:to>
                                    </p:set>
                                    <p:animEffect transition="in" filter="checkerboard(across)">
                                      <p:cBhvr>
                                        <p:cTn id="34" dur="10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000" fill="hold">
                                          <p:stCondLst>
                                            <p:cond delay="0"/>
                                          </p:stCondLst>
                                        </p:cTn>
                                        <p:tgtEl>
                                          <p:spTgt spid="20"/>
                                        </p:tgtEl>
                                        <p:attrNameLst>
                                          <p:attrName>style.visibility</p:attrName>
                                        </p:attrNameLst>
                                      </p:cBhvr>
                                      <p:to>
                                        <p:strVal val="visible"/>
                                      </p:to>
                                    </p:set>
                                    <p:animEffect transition="in" filter="checkerboard(across)">
                                      <p:cBhvr>
                                        <p:cTn id="39" dur="10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ppt_x</p:attrName>
                                        </p:attrNameLst>
                                      </p:cBhvr>
                                      <p:tavLst>
                                        <p:tav tm="0">
                                          <p:val>
                                            <p:strVal val="0-#ppt_w/2"/>
                                          </p:val>
                                        </p:tav>
                                        <p:tav tm="100000">
                                          <p:val>
                                            <p:strVal val="#ppt_x"/>
                                          </p:val>
                                        </p:tav>
                                      </p:tavLst>
                                    </p:anim>
                                    <p:anim calcmode="lin" valueType="num">
                                      <p:cBhvr>
                                        <p:cTn id="45"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000" fill="hold">
                                          <p:stCondLst>
                                            <p:cond delay="0"/>
                                          </p:stCondLst>
                                        </p:cTn>
                                        <p:tgtEl>
                                          <p:spTgt spid="22"/>
                                        </p:tgtEl>
                                        <p:attrNameLst>
                                          <p:attrName>style.visibility</p:attrName>
                                        </p:attrNameLst>
                                      </p:cBhvr>
                                      <p:to>
                                        <p:strVal val="visible"/>
                                      </p:to>
                                    </p:set>
                                    <p:animEffect transition="in" filter="checkerboard(across)">
                                      <p:cBhvr>
                                        <p:cTn id="5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bldLvl="0" animBg="1"/>
      <p:bldP spid="16" grpId="0"/>
      <p:bldP spid="17" grpId="0"/>
      <p:bldP spid="18" grpId="0"/>
      <p:bldP spid="20" grpId="0"/>
      <p:bldP spid="21" grpId="0" bldLvl="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3" name="AutoShape 12"/>
          <p:cNvSpPr>
            <a:spLocks noChangeArrowheads="1"/>
          </p:cNvSpPr>
          <p:nvPr/>
        </p:nvSpPr>
        <p:spPr bwMode="auto">
          <a:xfrm>
            <a:off x="284480" y="1185545"/>
            <a:ext cx="1512570" cy="442595"/>
          </a:xfrm>
          <a:prstGeom prst="flowChartAlternateProcess">
            <a:avLst/>
          </a:prstGeom>
          <a:gradFill>
            <a:gsLst>
              <a:gs pos="0">
                <a:srgbClr val="E30000">
                  <a:lumMod val="94000"/>
                </a:srgbClr>
              </a:gs>
              <a:gs pos="100000">
                <a:srgbClr val="760303"/>
              </a:gs>
            </a:gsLst>
            <a:lin ang="5400000" scaled="0"/>
          </a:gradFill>
          <a:ln w="9525">
            <a:solidFill>
              <a:schemeClr val="bg1"/>
            </a:solidFill>
            <a:miter lim="800000"/>
          </a:ln>
        </p:spPr>
        <p:txBody>
          <a:bodyPr wrap="none" anchor="ctr"/>
          <a:lstStyle/>
          <a:p>
            <a:pPr algn="ctr"/>
            <a:r>
              <a:rPr lang="en-US" altLang="zh-CN">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噪声的防治</a:t>
            </a:r>
          </a:p>
        </p:txBody>
      </p:sp>
      <p:sp>
        <p:nvSpPr>
          <p:cNvPr id="4" name="文本框 3"/>
          <p:cNvSpPr txBox="1"/>
          <p:nvPr/>
        </p:nvSpPr>
        <p:spPr>
          <a:xfrm>
            <a:off x="77788" y="1733550"/>
            <a:ext cx="2468880" cy="398780"/>
          </a:xfrm>
          <a:prstGeom prst="rect">
            <a:avLst/>
          </a:prstGeom>
          <a:noFill/>
          <a:ln w="9525">
            <a:noFill/>
          </a:ln>
        </p:spPr>
        <p:txBody>
          <a:bodyPr wrap="none" anchor="t">
            <a:spAutoFit/>
          </a:bodyPr>
          <a:lstStyle/>
          <a:p>
            <a:r>
              <a:rPr lang="zh-CN" altLang="en-US" sz="2000">
                <a:solidFill>
                  <a:srgbClr val="00B0F0"/>
                </a:solidFill>
                <a:latin typeface="微软雅黑" panose="020B0503020204020204" charset="-122"/>
                <a:ea typeface="微软雅黑" panose="020B0503020204020204" charset="-122"/>
                <a:sym typeface="宋体" panose="02010600030101010101" pitchFamily="2" charset="-122"/>
              </a:rPr>
              <a:t>二、阻断噪声的传播</a:t>
            </a:r>
          </a:p>
        </p:txBody>
      </p:sp>
      <p:sp>
        <p:nvSpPr>
          <p:cNvPr id="6" name="文本框 5"/>
          <p:cNvSpPr txBox="1"/>
          <p:nvPr/>
        </p:nvSpPr>
        <p:spPr>
          <a:xfrm>
            <a:off x="2451735" y="1628140"/>
            <a:ext cx="6501765" cy="922020"/>
          </a:xfrm>
          <a:prstGeom prst="rect">
            <a:avLst/>
          </a:prstGeom>
          <a:noFill/>
          <a:ln w="9525">
            <a:noFill/>
          </a:ln>
        </p:spPr>
        <p:txBody>
          <a:bodyPr wrap="square" anchor="t">
            <a:spAutoFit/>
          </a:bodyPr>
          <a:lstStyle/>
          <a:p>
            <a:pPr>
              <a:lnSpc>
                <a:spcPct val="150000"/>
              </a:lnSpc>
            </a:pPr>
            <a:r>
              <a:rPr lang="zh-CN" altLang="en-US" sz="1800">
                <a:latin typeface="微软雅黑" panose="020B0503020204020204" charset="-122"/>
                <a:ea typeface="微软雅黑" panose="020B0503020204020204" charset="-122"/>
              </a:rPr>
              <a:t>就是在噪声传播过程中，隔离或吸收声波，阻断噪声进入人们所在的环境。如城市道路两旁加装隔音板等（如图所示）。</a:t>
            </a:r>
          </a:p>
        </p:txBody>
      </p:sp>
      <p:pic>
        <p:nvPicPr>
          <p:cNvPr id="7" name="图片 6" descr="4c3eda64f1ca0d761c890e82aaac14e1_201507291644478818"/>
          <p:cNvPicPr>
            <a:picLocks noChangeAspect="1"/>
          </p:cNvPicPr>
          <p:nvPr/>
        </p:nvPicPr>
        <p:blipFill>
          <a:blip r:embed="rId3"/>
          <a:stretch>
            <a:fillRect/>
          </a:stretch>
        </p:blipFill>
        <p:spPr>
          <a:xfrm>
            <a:off x="2692083" y="2621915"/>
            <a:ext cx="2230437" cy="1431925"/>
          </a:xfrm>
          <a:prstGeom prst="rect">
            <a:avLst/>
          </a:prstGeom>
          <a:noFill/>
          <a:ln w="9525">
            <a:noFill/>
          </a:ln>
        </p:spPr>
      </p:pic>
      <p:sp>
        <p:nvSpPr>
          <p:cNvPr id="9" name="文本框 8"/>
          <p:cNvSpPr txBox="1"/>
          <p:nvPr/>
        </p:nvSpPr>
        <p:spPr>
          <a:xfrm>
            <a:off x="2759393" y="4114165"/>
            <a:ext cx="2395537"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道路两旁的隔音板</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checkerboard(across)">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6"/>
                                        </p:tgtEl>
                                        <p:attrNameLst>
                                          <p:attrName>style.visibility</p:attrName>
                                        </p:attrNameLst>
                                      </p:cBhvr>
                                      <p:to>
                                        <p:strVal val="visible"/>
                                      </p:to>
                                    </p:set>
                                    <p:animEffect transition="in" filter="checkerboard(across)">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000" fill="hold">
                                          <p:stCondLst>
                                            <p:cond delay="0"/>
                                          </p:stCondLst>
                                        </p:cTn>
                                        <p:tgtEl>
                                          <p:spTgt spid="7"/>
                                        </p:tgtEl>
                                        <p:attrNameLst>
                                          <p:attrName>style.visibility</p:attrName>
                                        </p:attrNameLst>
                                      </p:cBhvr>
                                      <p:to>
                                        <p:strVal val="visible"/>
                                      </p:to>
                                    </p:set>
                                    <p:animEffect transition="in" filter="checkerboard(across)">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9"/>
                                        </p:tgtEl>
                                        <p:attrNameLst>
                                          <p:attrName>style.visibility</p:attrName>
                                        </p:attrNameLst>
                                      </p:cBhvr>
                                      <p:to>
                                        <p:strVal val="visible"/>
                                      </p:to>
                                    </p:set>
                                    <p:animEffect transition="in" filter="checkerboard(across)">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74154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噪声与环保</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3" name="AutoShape 12"/>
          <p:cNvSpPr>
            <a:spLocks noChangeArrowheads="1"/>
          </p:cNvSpPr>
          <p:nvPr/>
        </p:nvSpPr>
        <p:spPr bwMode="auto">
          <a:xfrm>
            <a:off x="284480" y="1185545"/>
            <a:ext cx="1512570" cy="442595"/>
          </a:xfrm>
          <a:prstGeom prst="flowChartAlternateProcess">
            <a:avLst/>
          </a:prstGeom>
          <a:gradFill>
            <a:gsLst>
              <a:gs pos="0">
                <a:srgbClr val="E30000">
                  <a:lumMod val="94000"/>
                </a:srgbClr>
              </a:gs>
              <a:gs pos="100000">
                <a:srgbClr val="760303"/>
              </a:gs>
            </a:gsLst>
            <a:lin ang="5400000" scaled="0"/>
          </a:gradFill>
          <a:ln w="9525">
            <a:solidFill>
              <a:schemeClr val="bg1"/>
            </a:solidFill>
            <a:miter lim="800000"/>
          </a:ln>
        </p:spPr>
        <p:txBody>
          <a:bodyPr wrap="none" anchor="ctr"/>
          <a:lstStyle/>
          <a:p>
            <a:pPr algn="ctr"/>
            <a:r>
              <a:rPr lang="en-US" altLang="zh-CN">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r>
              <a:rPr lang="zh-CN" altLang="en-US">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噪声的防治</a:t>
            </a:r>
          </a:p>
        </p:txBody>
      </p:sp>
      <p:sp>
        <p:nvSpPr>
          <p:cNvPr id="13" name="文本框 12"/>
          <p:cNvSpPr txBox="1"/>
          <p:nvPr/>
        </p:nvSpPr>
        <p:spPr>
          <a:xfrm>
            <a:off x="145098" y="1749425"/>
            <a:ext cx="2722880" cy="398780"/>
          </a:xfrm>
          <a:prstGeom prst="rect">
            <a:avLst/>
          </a:prstGeom>
          <a:noFill/>
          <a:ln w="9525">
            <a:noFill/>
          </a:ln>
        </p:spPr>
        <p:txBody>
          <a:bodyPr wrap="none" anchor="t">
            <a:spAutoFit/>
          </a:bodyPr>
          <a:lstStyle/>
          <a:p>
            <a:r>
              <a:rPr lang="zh-CN" altLang="en-US" sz="2000">
                <a:solidFill>
                  <a:srgbClr val="00B0F0"/>
                </a:solidFill>
                <a:latin typeface="微软雅黑" panose="020B0503020204020204" charset="-122"/>
                <a:ea typeface="微软雅黑" panose="020B0503020204020204" charset="-122"/>
                <a:sym typeface="宋体" panose="02010600030101010101" pitchFamily="2" charset="-122"/>
              </a:rPr>
              <a:t>三、阻止噪声进入耳朵</a:t>
            </a:r>
          </a:p>
        </p:txBody>
      </p:sp>
      <p:sp>
        <p:nvSpPr>
          <p:cNvPr id="14" name="文本框 13"/>
          <p:cNvSpPr txBox="1"/>
          <p:nvPr/>
        </p:nvSpPr>
        <p:spPr>
          <a:xfrm>
            <a:off x="327025" y="2199005"/>
            <a:ext cx="8711565" cy="1198880"/>
          </a:xfrm>
          <a:prstGeom prst="rect">
            <a:avLst/>
          </a:prstGeom>
          <a:noFill/>
          <a:ln w="9525">
            <a:noFill/>
          </a:ln>
        </p:spPr>
        <p:txBody>
          <a:bodyPr wrap="square" anchor="t">
            <a:spAutoFit/>
          </a:bodyPr>
          <a:lstStyle/>
          <a:p>
            <a:pPr>
              <a:lnSpc>
                <a:spcPct val="150000"/>
              </a:lnSpc>
            </a:pPr>
            <a:r>
              <a:rPr lang="zh-CN" altLang="en-US" sz="2400">
                <a:latin typeface="微软雅黑" panose="020B0503020204020204" charset="-122"/>
                <a:ea typeface="微软雅黑" panose="020B0503020204020204" charset="-122"/>
              </a:rPr>
              <a:t>在人耳处佩戴防护装置，防止噪声进入人耳。如车间工人佩戴耳罩（耳塞）等。（如图所示）。</a:t>
            </a:r>
          </a:p>
        </p:txBody>
      </p:sp>
      <p:pic>
        <p:nvPicPr>
          <p:cNvPr id="15" name="图片 14"/>
          <p:cNvPicPr>
            <a:picLocks noChangeAspect="1"/>
          </p:cNvPicPr>
          <p:nvPr/>
        </p:nvPicPr>
        <p:blipFill>
          <a:blip r:embed="rId3" cstate="print"/>
          <a:stretch>
            <a:fillRect/>
          </a:stretch>
        </p:blipFill>
        <p:spPr>
          <a:xfrm>
            <a:off x="6249670" y="2980055"/>
            <a:ext cx="1056005" cy="1584325"/>
          </a:xfrm>
          <a:prstGeom prst="rect">
            <a:avLst/>
          </a:prstGeom>
          <a:noFill/>
          <a:ln w="9525">
            <a:noFill/>
          </a:ln>
        </p:spPr>
      </p:pic>
      <p:sp>
        <p:nvSpPr>
          <p:cNvPr id="16" name="文本框 15"/>
          <p:cNvSpPr txBox="1"/>
          <p:nvPr/>
        </p:nvSpPr>
        <p:spPr>
          <a:xfrm>
            <a:off x="5790565" y="4564380"/>
            <a:ext cx="2169160"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佩戴耳塞阻断噪声</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13"/>
                                        </p:tgtEl>
                                        <p:attrNameLst>
                                          <p:attrName>style.visibility</p:attrName>
                                        </p:attrNameLst>
                                      </p:cBhvr>
                                      <p:to>
                                        <p:strVal val="visible"/>
                                      </p:to>
                                    </p:set>
                                    <p:animEffect transition="in" filter="checkerboard(across)">
                                      <p:cBhvr>
                                        <p:cTn id="13" dur="1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4"/>
                                        </p:tgtEl>
                                        <p:attrNameLst>
                                          <p:attrName>style.visibility</p:attrName>
                                        </p:attrNameLst>
                                      </p:cBhvr>
                                      <p:to>
                                        <p:strVal val="visible"/>
                                      </p:to>
                                    </p:set>
                                    <p:animEffect transition="in" filter="checkerboard(across)">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000" fill="hold">
                                          <p:stCondLst>
                                            <p:cond delay="0"/>
                                          </p:stCondLst>
                                        </p:cTn>
                                        <p:tgtEl>
                                          <p:spTgt spid="15"/>
                                        </p:tgtEl>
                                        <p:attrNameLst>
                                          <p:attrName>style.visibility</p:attrName>
                                        </p:attrNameLst>
                                      </p:cBhvr>
                                      <p:to>
                                        <p:strVal val="visible"/>
                                      </p:to>
                                    </p:set>
                                    <p:animEffect transition="in" filter="checkerboard(across)">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6"/>
                                        </p:tgtEl>
                                        <p:attrNameLst>
                                          <p:attrName>style.visibility</p:attrName>
                                        </p:attrNameLst>
                                      </p:cBhvr>
                                      <p:to>
                                        <p:strVal val="visible"/>
                                      </p:to>
                                    </p:set>
                                    <p:animEffect transition="in" filter="checkerboard(across)">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p:bldP spid="14" grpId="0"/>
      <p:bldP spid="16" grpId="0"/>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1703</Words>
  <Application>WPS 演示</Application>
  <PresentationFormat>自定义</PresentationFormat>
  <Paragraphs>176</Paragraphs>
  <Slides>19</Slides>
  <Notes>4</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364</cp:revision>
  <dcterms:created xsi:type="dcterms:W3CDTF">2019-04-02T02:49:00Z</dcterms:created>
  <dcterms:modified xsi:type="dcterms:W3CDTF">2019-11-13T12:55:51Z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