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505936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594" y="-84"/>
      </p:cViewPr>
      <p:guideLst>
        <p:guide orient="horz" pos="159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4D703-EF9E-4EFE-9E58-5EC4B178E125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85800"/>
            <a:ext cx="61944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6FB9B-440E-42BD-A708-6F6F53171A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32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13FAE-BFF9-467C-9FAC-65000062763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71682"/>
            <a:ext cx="7772400" cy="108448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66973"/>
            <a:ext cx="6400800" cy="129294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2609"/>
            <a:ext cx="2057400" cy="431685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2609"/>
            <a:ext cx="6019800" cy="431685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251109"/>
            <a:ext cx="7772400" cy="100484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44374"/>
            <a:ext cx="7772400" cy="110673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80518"/>
            <a:ext cx="4038600" cy="333894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80518"/>
            <a:ext cx="4038600" cy="333894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32501"/>
            <a:ext cx="4040188" cy="4719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04474"/>
            <a:ext cx="4040188" cy="29149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32501"/>
            <a:ext cx="4041775" cy="4719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04474"/>
            <a:ext cx="4041775" cy="29149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1438"/>
            <a:ext cx="3008313" cy="85728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1438"/>
            <a:ext cx="5111750" cy="43180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58719"/>
            <a:ext cx="3008313" cy="34607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541554"/>
            <a:ext cx="5486400" cy="41810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2063"/>
            <a:ext cx="5486400" cy="30356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3959655"/>
            <a:ext cx="5486400" cy="5937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2609"/>
            <a:ext cx="8229600" cy="843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80518"/>
            <a:ext cx="8229600" cy="3338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9280"/>
            <a:ext cx="2133600" cy="269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689280"/>
            <a:ext cx="2895600" cy="269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689280"/>
            <a:ext cx="2133600" cy="269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5.emf"/><Relationship Id="rId4" Type="http://schemas.openxmlformats.org/officeDocument/2006/relationships/oleObject" Target="../embeddings/Microsoft_Word_97_-_2003___14.doc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oleObject" Target="../embeddings/Microsoft_Word_97_-_2003___15.doc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8.emf"/><Relationship Id="rId4" Type="http://schemas.openxmlformats.org/officeDocument/2006/relationships/oleObject" Target="../embeddings/Microsoft_Word_97_-_2003___16.doc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9.emf"/><Relationship Id="rId4" Type="http://schemas.openxmlformats.org/officeDocument/2006/relationships/oleObject" Target="../embeddings/Microsoft_Word_97_-_2003___17.doc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0.emf"/><Relationship Id="rId4" Type="http://schemas.openxmlformats.org/officeDocument/2006/relationships/oleObject" Target="../embeddings/Microsoft_Word_97_-_2003___18.doc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1.emf"/><Relationship Id="rId4" Type="http://schemas.openxmlformats.org/officeDocument/2006/relationships/oleObject" Target="../embeddings/Microsoft_Word_97_-_2003___19.doc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2.emf"/><Relationship Id="rId4" Type="http://schemas.openxmlformats.org/officeDocument/2006/relationships/oleObject" Target="../embeddings/Microsoft_Word_97_-_2003___20.doc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3.emf"/><Relationship Id="rId4" Type="http://schemas.openxmlformats.org/officeDocument/2006/relationships/oleObject" Target="../embeddings/Microsoft_Word_97_-_2003___21.doc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5.png"/><Relationship Id="rId5" Type="http://schemas.openxmlformats.org/officeDocument/2006/relationships/image" Target="../media/image24.emf"/><Relationship Id="rId4" Type="http://schemas.openxmlformats.org/officeDocument/2006/relationships/oleObject" Target="../embeddings/Microsoft_Word_97_-_2003___22.doc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6.emf"/><Relationship Id="rId4" Type="http://schemas.openxmlformats.org/officeDocument/2006/relationships/oleObject" Target="../embeddings/Microsoft_Word_97_-_2003___23.doc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__1.doc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7.emf"/><Relationship Id="rId4" Type="http://schemas.openxmlformats.org/officeDocument/2006/relationships/oleObject" Target="../embeddings/Microsoft_Word_97_-_2003___24.doc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8.emf"/><Relationship Id="rId4" Type="http://schemas.openxmlformats.org/officeDocument/2006/relationships/oleObject" Target="../embeddings/Microsoft_Word_97_-_2003___25.doc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29.emf"/><Relationship Id="rId4" Type="http://schemas.openxmlformats.org/officeDocument/2006/relationships/oleObject" Target="../embeddings/Microsoft_Word_97_-_2003___26.doc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30.emf"/><Relationship Id="rId4" Type="http://schemas.openxmlformats.org/officeDocument/2006/relationships/oleObject" Target="../embeddings/Microsoft_Word_97_-_2003___27.doc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31.emf"/><Relationship Id="rId4" Type="http://schemas.openxmlformats.org/officeDocument/2006/relationships/oleObject" Target="../embeddings/Microsoft_Word_97_-_2003___28.doc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Microsoft_Word_97_-_2003___3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emf"/><Relationship Id="rId4" Type="http://schemas.openxmlformats.org/officeDocument/2006/relationships/oleObject" Target="../embeddings/Microsoft_Word_97_-_2003___2.doc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Microsoft_Word_97_-_2003___4.doc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Microsoft_Word_97_-_2003___6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7.emf"/><Relationship Id="rId5" Type="http://schemas.openxmlformats.org/officeDocument/2006/relationships/image" Target="../media/image5.emf"/><Relationship Id="rId10" Type="http://schemas.openxmlformats.org/officeDocument/2006/relationships/oleObject" Target="../embeddings/Microsoft_Word_97_-_2003___7.doc"/><Relationship Id="rId4" Type="http://schemas.openxmlformats.org/officeDocument/2006/relationships/oleObject" Target="../embeddings/Microsoft_Word_97_-_2003___5.doc"/><Relationship Id="rId9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Microsoft_Word_97_-_2003___9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0.emf"/><Relationship Id="rId5" Type="http://schemas.openxmlformats.org/officeDocument/2006/relationships/image" Target="../media/image8.emf"/><Relationship Id="rId10" Type="http://schemas.openxmlformats.org/officeDocument/2006/relationships/oleObject" Target="../embeddings/Microsoft_Word_97_-_2003___10.doc"/><Relationship Id="rId4" Type="http://schemas.openxmlformats.org/officeDocument/2006/relationships/oleObject" Target="../embeddings/Microsoft_Word_97_-_2003___8.doc"/><Relationship Id="rId9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emf"/><Relationship Id="rId4" Type="http://schemas.openxmlformats.org/officeDocument/2006/relationships/oleObject" Target="../embeddings/Microsoft_Word_97_-_2003___11.doc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oleObject" Target="../embeddings/Microsoft_Word_97_-_2003___12.doc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4.emf"/><Relationship Id="rId4" Type="http://schemas.openxmlformats.org/officeDocument/2006/relationships/oleObject" Target="../embeddings/Microsoft_Word_97_-_2003___13.doc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31546" y="1509043"/>
            <a:ext cx="7295515" cy="951135"/>
          </a:xfrm>
        </p:spPr>
        <p:txBody>
          <a:bodyPr>
            <a:normAutofit fontScale="90000"/>
          </a:bodyPr>
          <a:lstStyle/>
          <a:p>
            <a:r>
              <a:rPr lang="zh-CN" altLang="en-US" sz="494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第十八章　电功率</a:t>
            </a:r>
            <a:r>
              <a:rPr lang="zh-CN" altLang="en-US" sz="494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复习课件</a:t>
            </a:r>
          </a:p>
        </p:txBody>
      </p:sp>
      <p:sp>
        <p:nvSpPr>
          <p:cNvPr id="4" name="矩形 3"/>
          <p:cNvSpPr/>
          <p:nvPr/>
        </p:nvSpPr>
        <p:spPr>
          <a:xfrm>
            <a:off x="2009865" y="297433"/>
            <a:ext cx="4801314" cy="646331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人教版九年级物理全册</a:t>
            </a:r>
          </a:p>
        </p:txBody>
      </p:sp>
      <p:sp>
        <p:nvSpPr>
          <p:cNvPr id="6" name="矩形 5"/>
          <p:cNvSpPr/>
          <p:nvPr/>
        </p:nvSpPr>
        <p:spPr>
          <a:xfrm>
            <a:off x="156794" y="4166298"/>
            <a:ext cx="8507457" cy="714042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040" b="1">
                <a:solidFill>
                  <a:srgbClr val="FFC227"/>
                </a:solidFill>
                <a:effectLst>
                  <a:outerShdw blurRad="50800" dist="63500" dir="18900000" algn="bl" rotWithShape="0">
                    <a:prstClr val="black">
                      <a:alpha val="40000"/>
                    </a:prstClr>
                  </a:outerShdw>
                </a:effectLst>
                <a:latin typeface="汉仪雅酷黑-75J" panose="00020600040101010101" charset="-122"/>
                <a:ea typeface="汉仪雅酷黑-75J" panose="00020600040101010101" charset="-122"/>
              </a:rPr>
              <a:t>知识梳理    </a:t>
            </a:r>
            <a:r>
              <a:rPr lang="zh-CN" altLang="en-US" sz="4040" b="1">
                <a:solidFill>
                  <a:srgbClr val="0070C0"/>
                </a:solidFill>
                <a:effectLst>
                  <a:outerShdw blurRad="50800" dist="63500" dir="18900000" algn="bl" rotWithShape="0">
                    <a:prstClr val="black">
                      <a:alpha val="40000"/>
                    </a:prstClr>
                  </a:outerShdw>
                </a:effectLst>
                <a:latin typeface="汉仪雅酷黑-75J" panose="00020600040101010101" charset="-122"/>
                <a:ea typeface="汉仪雅酷黑-75J" panose="00020600040101010101" charset="-122"/>
              </a:rPr>
              <a:t>基础达标</a:t>
            </a:r>
            <a:r>
              <a:rPr lang="zh-CN" altLang="en-US" sz="4040" b="1">
                <a:solidFill>
                  <a:srgbClr val="FFC227"/>
                </a:solidFill>
                <a:effectLst>
                  <a:outerShdw blurRad="50800" dist="63500" dir="18900000" algn="bl" rotWithShape="0">
                    <a:prstClr val="black">
                      <a:alpha val="40000"/>
                    </a:prstClr>
                  </a:outerShdw>
                </a:effectLst>
                <a:latin typeface="汉仪雅酷黑-75J" panose="00020600040101010101" charset="-122"/>
                <a:ea typeface="汉仪雅酷黑-75J" panose="00020600040101010101" charset="-122"/>
              </a:rPr>
              <a:t>    </a:t>
            </a:r>
            <a:r>
              <a:rPr lang="zh-CN" altLang="en-US" sz="4040" b="1">
                <a:solidFill>
                  <a:srgbClr val="00B050"/>
                </a:solidFill>
                <a:effectLst>
                  <a:outerShdw blurRad="50800" dist="63500" dir="18900000" algn="bl" rotWithShape="0">
                    <a:prstClr val="black">
                      <a:alpha val="40000"/>
                    </a:prstClr>
                  </a:outerShdw>
                </a:effectLst>
                <a:latin typeface="汉仪雅酷黑-75J" panose="00020600040101010101" charset="-122"/>
                <a:ea typeface="汉仪雅酷黑-75J" panose="00020600040101010101" charset="-122"/>
              </a:rPr>
              <a:t>技能强化</a:t>
            </a:r>
          </a:p>
        </p:txBody>
      </p:sp>
      <p:sp>
        <p:nvSpPr>
          <p:cNvPr id="3" name="太阳形 2"/>
          <p:cNvSpPr/>
          <p:nvPr/>
        </p:nvSpPr>
        <p:spPr>
          <a:xfrm>
            <a:off x="1206500" y="2957174"/>
            <a:ext cx="948690" cy="1037267"/>
          </a:xfrm>
          <a:prstGeom prst="sun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12700" cap="flat">
            <a:solidFill>
              <a:srgbClr val="BBE0E3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ctr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charset="-122"/>
              <a:ea typeface="微软雅黑" charset="-122"/>
              <a:cs typeface="微软雅黑" panose="020B0503020204020204" charset="-122"/>
              <a:sym typeface="微软雅黑" charset="-122"/>
            </a:endParaRPr>
          </a:p>
        </p:txBody>
      </p:sp>
      <p:sp>
        <p:nvSpPr>
          <p:cNvPr id="7" name="太阳形 6"/>
          <p:cNvSpPr/>
          <p:nvPr/>
        </p:nvSpPr>
        <p:spPr>
          <a:xfrm>
            <a:off x="3936365" y="3061116"/>
            <a:ext cx="948690" cy="1037267"/>
          </a:xfrm>
          <a:prstGeom prst="sun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 w="12700" cap="flat">
            <a:solidFill>
              <a:srgbClr val="BBE0E3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ctr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8" name="太阳形 7"/>
          <p:cNvSpPr/>
          <p:nvPr/>
        </p:nvSpPr>
        <p:spPr>
          <a:xfrm>
            <a:off x="6703695" y="3061116"/>
            <a:ext cx="948690" cy="1037267"/>
          </a:xfrm>
          <a:prstGeom prst="sun">
            <a:avLst/>
          </a:prstGeo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ang="5400000" scaled="0"/>
          </a:gradFill>
          <a:ln w="12700" cap="flat">
            <a:solidFill>
              <a:srgbClr val="BBE0E3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ctr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0355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对象 214017"/>
          <p:cNvGraphicFramePr>
            <a:graphicFrameLocks noChangeAspect="1"/>
          </p:cNvGraphicFramePr>
          <p:nvPr/>
        </p:nvGraphicFramePr>
        <p:xfrm>
          <a:off x="1407454" y="740619"/>
          <a:ext cx="6330362" cy="4007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4" r:id="rId4" imgW="8461375" imgH="5436235" progId="Word.Document.8">
                  <p:embed/>
                </p:oleObj>
              </mc:Choice>
              <mc:Fallback>
                <p:oleObj r:id="rId4" imgW="8461375" imgH="5436235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407454" y="740619"/>
                        <a:ext cx="6330362" cy="40076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4019" name="矩形 214018"/>
          <p:cNvSpPr>
            <a:spLocks noChangeArrowheads="1"/>
          </p:cNvSpPr>
          <p:nvPr/>
        </p:nvSpPr>
        <p:spPr bwMode="auto">
          <a:xfrm>
            <a:off x="6181596" y="738608"/>
            <a:ext cx="317716" cy="299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345" b="0">
                <a:ea typeface="黑体" panose="02010609060101010101" charset="-122"/>
              </a:rPr>
              <a:t>B </a:t>
            </a:r>
          </a:p>
        </p:txBody>
      </p:sp>
      <p:sp>
        <p:nvSpPr>
          <p:cNvPr id="214020" name="矩形 214019"/>
          <p:cNvSpPr>
            <a:spLocks noChangeArrowheads="1"/>
          </p:cNvSpPr>
          <p:nvPr/>
        </p:nvSpPr>
        <p:spPr bwMode="auto">
          <a:xfrm>
            <a:off x="4195504" y="2897558"/>
            <a:ext cx="322524" cy="299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345" b="0">
                <a:ea typeface="黑体" panose="02010609060101010101" charset="-122"/>
              </a:rPr>
              <a:t>A </a:t>
            </a:r>
          </a:p>
        </p:txBody>
      </p:sp>
      <p:sp>
        <p:nvSpPr>
          <p:cNvPr id="4" name="矩形 3"/>
          <p:cNvSpPr/>
          <p:nvPr/>
        </p:nvSpPr>
        <p:spPr>
          <a:xfrm>
            <a:off x="62866" y="47588"/>
            <a:ext cx="2099945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巩固提升</a:t>
            </a:r>
          </a:p>
        </p:txBody>
      </p:sp>
    </p:spTree>
    <p:extLst>
      <p:ext uri="{BB962C8B-B14F-4D97-AF65-F5344CB8AC3E}">
        <p14:creationId xmlns:p14="http://schemas.microsoft.com/office/powerpoint/2010/main" val="3558497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4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9" grpId="0"/>
      <p:bldP spid="2140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对象 212993"/>
          <p:cNvGraphicFramePr>
            <a:graphicFrameLocks noChangeAspect="1"/>
          </p:cNvGraphicFramePr>
          <p:nvPr/>
        </p:nvGraphicFramePr>
        <p:xfrm>
          <a:off x="1343319" y="824848"/>
          <a:ext cx="6330362" cy="3644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38" r:id="rId4" imgW="8461375" imgH="4942205" progId="Word.Document.8">
                  <p:embed/>
                </p:oleObj>
              </mc:Choice>
              <mc:Fallback>
                <p:oleObj r:id="rId4" imgW="8461375" imgH="4942205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343319" y="824848"/>
                        <a:ext cx="6330362" cy="36446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2995" name="矩形 212994"/>
          <p:cNvSpPr>
            <a:spLocks noChangeArrowheads="1"/>
          </p:cNvSpPr>
          <p:nvPr/>
        </p:nvSpPr>
        <p:spPr bwMode="auto">
          <a:xfrm>
            <a:off x="5506569" y="1162263"/>
            <a:ext cx="328936" cy="299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345" b="0">
                <a:ea typeface="黑体" panose="02010609060101010101" charset="-122"/>
              </a:rPr>
              <a:t>D </a:t>
            </a:r>
          </a:p>
        </p:txBody>
      </p:sp>
      <p:sp>
        <p:nvSpPr>
          <p:cNvPr id="212996" name="矩形 212995"/>
          <p:cNvSpPr>
            <a:spLocks noChangeArrowheads="1"/>
          </p:cNvSpPr>
          <p:nvPr/>
        </p:nvSpPr>
        <p:spPr bwMode="auto">
          <a:xfrm>
            <a:off x="5950481" y="3352868"/>
            <a:ext cx="328936" cy="299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345" b="0">
                <a:ea typeface="黑体" panose="02010609060101010101" charset="-122"/>
              </a:rPr>
              <a:t>D </a:t>
            </a:r>
          </a:p>
        </p:txBody>
      </p:sp>
      <p:pic>
        <p:nvPicPr>
          <p:cNvPr id="14341" name="图片 212996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300717" y="3700170"/>
            <a:ext cx="1372964" cy="107511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" name="矩形 3"/>
          <p:cNvSpPr/>
          <p:nvPr/>
        </p:nvSpPr>
        <p:spPr>
          <a:xfrm>
            <a:off x="1" y="55102"/>
            <a:ext cx="2099945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巩固提升</a:t>
            </a:r>
          </a:p>
        </p:txBody>
      </p:sp>
    </p:spTree>
    <p:extLst>
      <p:ext uri="{BB962C8B-B14F-4D97-AF65-F5344CB8AC3E}">
        <p14:creationId xmlns:p14="http://schemas.microsoft.com/office/powerpoint/2010/main" val="2183570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2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2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5" grpId="0"/>
      <p:bldP spid="21299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对象 211969"/>
          <p:cNvGraphicFramePr>
            <a:graphicFrameLocks noChangeAspect="1"/>
          </p:cNvGraphicFramePr>
          <p:nvPr/>
        </p:nvGraphicFramePr>
        <p:xfrm>
          <a:off x="1406819" y="836977"/>
          <a:ext cx="6330362" cy="32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2" r:id="rId4" imgW="8461375" imgH="4427220" progId="Word.Document.8">
                  <p:embed/>
                </p:oleObj>
              </mc:Choice>
              <mc:Fallback>
                <p:oleObj r:id="rId4" imgW="8461375" imgH="442722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406819" y="836977"/>
                        <a:ext cx="6330362" cy="32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1971" name="矩形 211970"/>
          <p:cNvSpPr>
            <a:spLocks noChangeArrowheads="1"/>
          </p:cNvSpPr>
          <p:nvPr/>
        </p:nvSpPr>
        <p:spPr bwMode="auto">
          <a:xfrm>
            <a:off x="2858030" y="1542608"/>
            <a:ext cx="317716" cy="299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345" b="0">
                <a:ea typeface="黑体" panose="02010609060101010101" charset="-122"/>
              </a:rPr>
              <a:t>B </a:t>
            </a:r>
          </a:p>
        </p:txBody>
      </p:sp>
      <p:sp>
        <p:nvSpPr>
          <p:cNvPr id="4" name="矩形 3"/>
          <p:cNvSpPr/>
          <p:nvPr/>
        </p:nvSpPr>
        <p:spPr>
          <a:xfrm>
            <a:off x="55246" y="61990"/>
            <a:ext cx="2099945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巩固提升</a:t>
            </a:r>
          </a:p>
        </p:txBody>
      </p:sp>
    </p:spTree>
    <p:extLst>
      <p:ext uri="{BB962C8B-B14F-4D97-AF65-F5344CB8AC3E}">
        <p14:creationId xmlns:p14="http://schemas.microsoft.com/office/powerpoint/2010/main" val="95430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1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对象 210945"/>
          <p:cNvGraphicFramePr>
            <a:graphicFrameLocks noChangeAspect="1"/>
          </p:cNvGraphicFramePr>
          <p:nvPr/>
        </p:nvGraphicFramePr>
        <p:xfrm>
          <a:off x="1449999" y="705832"/>
          <a:ext cx="6330362" cy="4232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6" r:id="rId4" imgW="8461375" imgH="5737860" progId="Word.Document.8">
                  <p:embed/>
                </p:oleObj>
              </mc:Choice>
              <mc:Fallback>
                <p:oleObj r:id="rId4" imgW="8461375" imgH="573786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449999" y="705832"/>
                        <a:ext cx="6330362" cy="42325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0947" name="矩形 210946"/>
          <p:cNvSpPr>
            <a:spLocks noChangeArrowheads="1"/>
          </p:cNvSpPr>
          <p:nvPr/>
        </p:nvSpPr>
        <p:spPr bwMode="auto">
          <a:xfrm>
            <a:off x="4599247" y="1767399"/>
            <a:ext cx="317716" cy="299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345" b="0">
                <a:ea typeface="黑体" panose="02010609060101010101" charset="-122"/>
              </a:rPr>
              <a:t>B </a:t>
            </a:r>
          </a:p>
        </p:txBody>
      </p:sp>
      <p:sp>
        <p:nvSpPr>
          <p:cNvPr id="4" name="矩形 3"/>
          <p:cNvSpPr/>
          <p:nvPr/>
        </p:nvSpPr>
        <p:spPr>
          <a:xfrm>
            <a:off x="69851" y="69504"/>
            <a:ext cx="2099945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巩固提升</a:t>
            </a:r>
          </a:p>
        </p:txBody>
      </p:sp>
    </p:spTree>
    <p:extLst>
      <p:ext uri="{BB962C8B-B14F-4D97-AF65-F5344CB8AC3E}">
        <p14:creationId xmlns:p14="http://schemas.microsoft.com/office/powerpoint/2010/main" val="359790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0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对象 209921"/>
          <p:cNvGraphicFramePr>
            <a:graphicFrameLocks noChangeAspect="1"/>
          </p:cNvGraphicFramePr>
          <p:nvPr/>
        </p:nvGraphicFramePr>
        <p:xfrm>
          <a:off x="1406819" y="1209148"/>
          <a:ext cx="6330362" cy="2409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0" r:id="rId4" imgW="8461375" imgH="3267710" progId="Word.Document.8">
                  <p:embed/>
                </p:oleObj>
              </mc:Choice>
              <mc:Fallback>
                <p:oleObj r:id="rId4" imgW="8461375" imgH="326771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406819" y="1209148"/>
                        <a:ext cx="6330362" cy="24090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9923" name="矩形 209922"/>
          <p:cNvSpPr>
            <a:spLocks noChangeArrowheads="1"/>
          </p:cNvSpPr>
          <p:nvPr/>
        </p:nvSpPr>
        <p:spPr bwMode="auto">
          <a:xfrm>
            <a:off x="2337612" y="1559434"/>
            <a:ext cx="575799" cy="299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345" b="0">
                <a:ea typeface="黑体" panose="02010609060101010101" charset="-122"/>
              </a:rPr>
              <a:t>2200 </a:t>
            </a:r>
          </a:p>
        </p:txBody>
      </p:sp>
      <p:sp>
        <p:nvSpPr>
          <p:cNvPr id="209925" name="矩形 209924"/>
          <p:cNvSpPr>
            <a:spLocks noChangeArrowheads="1"/>
          </p:cNvSpPr>
          <p:nvPr/>
        </p:nvSpPr>
        <p:spPr bwMode="auto">
          <a:xfrm>
            <a:off x="4159381" y="1903681"/>
            <a:ext cx="718466" cy="299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345" b="0">
                <a:ea typeface="黑体" panose="02010609060101010101" charset="-122"/>
              </a:rPr>
              <a:t>9×10</a:t>
            </a:r>
            <a:r>
              <a:rPr lang="en-US" altLang="zh-CN" sz="1345" b="0" baseline="30000">
                <a:ea typeface="黑体" panose="02010609060101010101" charset="-122"/>
              </a:rPr>
              <a:t>4</a:t>
            </a:r>
            <a:r>
              <a:rPr lang="en-US" altLang="zh-CN" sz="1345" b="0">
                <a:ea typeface="黑体" panose="02010609060101010101" charset="-122"/>
              </a:rPr>
              <a:t> </a:t>
            </a:r>
          </a:p>
        </p:txBody>
      </p:sp>
      <p:sp>
        <p:nvSpPr>
          <p:cNvPr id="4" name="矩形 3"/>
          <p:cNvSpPr/>
          <p:nvPr/>
        </p:nvSpPr>
        <p:spPr>
          <a:xfrm>
            <a:off x="69851" y="97681"/>
            <a:ext cx="2099945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巩固提升</a:t>
            </a:r>
          </a:p>
        </p:txBody>
      </p:sp>
    </p:spTree>
    <p:extLst>
      <p:ext uri="{BB962C8B-B14F-4D97-AF65-F5344CB8AC3E}">
        <p14:creationId xmlns:p14="http://schemas.microsoft.com/office/powerpoint/2010/main" val="2372573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9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/>
      <p:bldP spid="2099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对象 208897"/>
          <p:cNvGraphicFramePr>
            <a:graphicFrameLocks noChangeAspect="1"/>
          </p:cNvGraphicFramePr>
          <p:nvPr/>
        </p:nvGraphicFramePr>
        <p:xfrm>
          <a:off x="1406819" y="906366"/>
          <a:ext cx="6330362" cy="371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4" name="Document" r:id="rId4" imgW="8461375" imgH="5035550" progId="Word.Document.8">
                  <p:embed/>
                </p:oleObj>
              </mc:Choice>
              <mc:Fallback>
                <p:oleObj name="Document" r:id="rId4" imgW="8461375" imgH="503555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406819" y="906366"/>
                        <a:ext cx="6330362" cy="371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899" name="矩形 208898"/>
          <p:cNvSpPr>
            <a:spLocks noChangeArrowheads="1"/>
          </p:cNvSpPr>
          <p:nvPr/>
        </p:nvSpPr>
        <p:spPr bwMode="auto">
          <a:xfrm>
            <a:off x="1504703" y="2237435"/>
            <a:ext cx="393056" cy="3685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r>
              <a:rPr lang="en-US" altLang="zh-CN" sz="1795" b="1" i="1" smtClean="0"/>
              <a:t>a</a:t>
            </a:r>
            <a:r>
              <a:rPr lang="en-US" altLang="zh-CN" sz="1345" smtClean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en-US" altLang="zh-CN" sz="1345" b="0" smtClean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08900" name="矩形 208899"/>
          <p:cNvSpPr>
            <a:spLocks noChangeArrowheads="1"/>
          </p:cNvSpPr>
          <p:nvPr/>
        </p:nvSpPr>
        <p:spPr bwMode="auto">
          <a:xfrm>
            <a:off x="6259349" y="2306359"/>
            <a:ext cx="530915" cy="299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345" b="0">
                <a:ea typeface="黑体" panose="02010609060101010101" charset="-122"/>
              </a:rPr>
              <a:t>2.25 </a:t>
            </a:r>
          </a:p>
        </p:txBody>
      </p:sp>
      <p:sp>
        <p:nvSpPr>
          <p:cNvPr id="4" name="矩形 3"/>
          <p:cNvSpPr/>
          <p:nvPr/>
        </p:nvSpPr>
        <p:spPr>
          <a:xfrm>
            <a:off x="120016" y="104569"/>
            <a:ext cx="2099945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巩固提升</a:t>
            </a:r>
          </a:p>
        </p:txBody>
      </p:sp>
    </p:spTree>
    <p:extLst>
      <p:ext uri="{BB962C8B-B14F-4D97-AF65-F5344CB8AC3E}">
        <p14:creationId xmlns:p14="http://schemas.microsoft.com/office/powerpoint/2010/main" val="1736225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8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8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/>
      <p:bldP spid="20890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对象 207873"/>
          <p:cNvGraphicFramePr>
            <a:graphicFrameLocks noChangeAspect="1"/>
          </p:cNvGraphicFramePr>
          <p:nvPr/>
        </p:nvGraphicFramePr>
        <p:xfrm>
          <a:off x="1416322" y="1121996"/>
          <a:ext cx="6311359" cy="2177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8" r:id="rId4" imgW="8461375" imgH="2965450" progId="Word.Document.8">
                  <p:embed/>
                </p:oleObj>
              </mc:Choice>
              <mc:Fallback>
                <p:oleObj r:id="rId4" imgW="8461375" imgH="296545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416322" y="1121996"/>
                        <a:ext cx="6311359" cy="21771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875" name="矩形 207874"/>
          <p:cNvSpPr>
            <a:spLocks noChangeArrowheads="1"/>
          </p:cNvSpPr>
          <p:nvPr/>
        </p:nvSpPr>
        <p:spPr bwMode="auto">
          <a:xfrm>
            <a:off x="2026062" y="1431534"/>
            <a:ext cx="399468" cy="299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345" b="0">
                <a:ea typeface="黑体" panose="02010609060101010101" charset="-122"/>
              </a:rPr>
              <a:t>10 </a:t>
            </a:r>
          </a:p>
        </p:txBody>
      </p:sp>
      <p:sp>
        <p:nvSpPr>
          <p:cNvPr id="207876" name="矩形 207875"/>
          <p:cNvSpPr>
            <a:spLocks noChangeArrowheads="1"/>
          </p:cNvSpPr>
          <p:nvPr/>
        </p:nvSpPr>
        <p:spPr bwMode="auto">
          <a:xfrm>
            <a:off x="3625063" y="1783470"/>
            <a:ext cx="399468" cy="299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345" b="0">
                <a:ea typeface="黑体" panose="02010609060101010101" charset="-122"/>
              </a:rPr>
              <a:t>18 </a:t>
            </a:r>
          </a:p>
        </p:txBody>
      </p:sp>
      <p:sp>
        <p:nvSpPr>
          <p:cNvPr id="207878" name="矩形 207877"/>
          <p:cNvSpPr>
            <a:spLocks noChangeArrowheads="1"/>
          </p:cNvSpPr>
          <p:nvPr/>
        </p:nvSpPr>
        <p:spPr bwMode="auto">
          <a:xfrm>
            <a:off x="6583104" y="2131649"/>
            <a:ext cx="849913" cy="299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345" b="0">
                <a:ea typeface="黑体" panose="02010609060101010101" charset="-122"/>
              </a:rPr>
              <a:t>4.8×10</a:t>
            </a:r>
            <a:r>
              <a:rPr lang="en-US" altLang="zh-CN" sz="1345" b="0" baseline="30000">
                <a:ea typeface="黑体" panose="02010609060101010101" charset="-122"/>
              </a:rPr>
              <a:t>5</a:t>
            </a:r>
            <a:r>
              <a:rPr lang="en-US" altLang="zh-CN" sz="1345" b="0">
                <a:ea typeface="黑体" panose="02010609060101010101" charset="-122"/>
              </a:rPr>
              <a:t> </a:t>
            </a:r>
          </a:p>
        </p:txBody>
      </p:sp>
      <p:sp>
        <p:nvSpPr>
          <p:cNvPr id="207879" name="矩形 207878"/>
          <p:cNvSpPr>
            <a:spLocks noChangeArrowheads="1"/>
          </p:cNvSpPr>
          <p:nvPr/>
        </p:nvSpPr>
        <p:spPr bwMode="auto">
          <a:xfrm>
            <a:off x="1521755" y="2837632"/>
            <a:ext cx="619080" cy="299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345" b="0">
                <a:ea typeface="黑体" panose="02010609060101010101" charset="-122"/>
              </a:rPr>
              <a:t>0.648 </a:t>
            </a:r>
          </a:p>
        </p:txBody>
      </p:sp>
      <p:sp>
        <p:nvSpPr>
          <p:cNvPr id="4" name="矩形 3"/>
          <p:cNvSpPr/>
          <p:nvPr/>
        </p:nvSpPr>
        <p:spPr>
          <a:xfrm>
            <a:off x="127001" y="97681"/>
            <a:ext cx="2099945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巩固提升</a:t>
            </a:r>
          </a:p>
        </p:txBody>
      </p:sp>
    </p:spTree>
    <p:extLst>
      <p:ext uri="{BB962C8B-B14F-4D97-AF65-F5344CB8AC3E}">
        <p14:creationId xmlns:p14="http://schemas.microsoft.com/office/powerpoint/2010/main" val="2489419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7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7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7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5" grpId="0"/>
      <p:bldP spid="207876" grpId="0"/>
      <p:bldP spid="207878" grpId="0"/>
      <p:bldP spid="20787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对象 206849"/>
          <p:cNvGraphicFramePr>
            <a:graphicFrameLocks noChangeAspect="1"/>
          </p:cNvGraphicFramePr>
          <p:nvPr/>
        </p:nvGraphicFramePr>
        <p:xfrm>
          <a:off x="1356654" y="1421531"/>
          <a:ext cx="6330362" cy="2556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2" r:id="rId4" imgW="8461375" imgH="3467100" progId="Word.Document.8">
                  <p:embed/>
                </p:oleObj>
              </mc:Choice>
              <mc:Fallback>
                <p:oleObj r:id="rId4" imgW="8461375" imgH="346710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356654" y="1421531"/>
                        <a:ext cx="6330362" cy="25566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851" name="矩形 206850"/>
          <p:cNvSpPr>
            <a:spLocks noChangeArrowheads="1"/>
          </p:cNvSpPr>
          <p:nvPr/>
        </p:nvSpPr>
        <p:spPr bwMode="auto">
          <a:xfrm>
            <a:off x="4012460" y="1748208"/>
            <a:ext cx="569387" cy="299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345" b="0">
                <a:ea typeface="黑体" panose="02010609060101010101" charset="-122"/>
              </a:rPr>
              <a:t>保温 </a:t>
            </a:r>
          </a:p>
        </p:txBody>
      </p:sp>
      <p:sp>
        <p:nvSpPr>
          <p:cNvPr id="206852" name="矩形 206851"/>
          <p:cNvSpPr>
            <a:spLocks noChangeArrowheads="1"/>
          </p:cNvSpPr>
          <p:nvPr/>
        </p:nvSpPr>
        <p:spPr bwMode="auto">
          <a:xfrm>
            <a:off x="6618805" y="2088735"/>
            <a:ext cx="660758" cy="299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345" b="0">
                <a:ea typeface="黑体" panose="02010609060101010101" charset="-122"/>
              </a:rPr>
              <a:t>1∶49 </a:t>
            </a:r>
          </a:p>
        </p:txBody>
      </p:sp>
      <p:sp>
        <p:nvSpPr>
          <p:cNvPr id="4" name="矩形 3"/>
          <p:cNvSpPr/>
          <p:nvPr/>
        </p:nvSpPr>
        <p:spPr>
          <a:xfrm>
            <a:off x="155576" y="97055"/>
            <a:ext cx="2099945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巩固提升</a:t>
            </a:r>
          </a:p>
        </p:txBody>
      </p:sp>
    </p:spTree>
    <p:extLst>
      <p:ext uri="{BB962C8B-B14F-4D97-AF65-F5344CB8AC3E}">
        <p14:creationId xmlns:p14="http://schemas.microsoft.com/office/powerpoint/2010/main" val="224255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6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6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/>
      <p:bldP spid="2068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对象 205825"/>
          <p:cNvGraphicFramePr>
            <a:graphicFrameLocks noChangeAspect="1"/>
          </p:cNvGraphicFramePr>
          <p:nvPr/>
        </p:nvGraphicFramePr>
        <p:xfrm>
          <a:off x="1496179" y="740944"/>
          <a:ext cx="6251975" cy="2918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6" r:id="rId4" imgW="8461375" imgH="4011295" progId="Word.Document.8">
                  <p:embed/>
                </p:oleObj>
              </mc:Choice>
              <mc:Fallback>
                <p:oleObj r:id="rId4" imgW="8461375" imgH="4011295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496179" y="740944"/>
                        <a:ext cx="6251975" cy="29185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27" name="矩形 205826"/>
          <p:cNvSpPr>
            <a:spLocks noChangeArrowheads="1"/>
          </p:cNvSpPr>
          <p:nvPr/>
        </p:nvSpPr>
        <p:spPr bwMode="auto">
          <a:xfrm>
            <a:off x="5205601" y="2836182"/>
            <a:ext cx="2127505" cy="299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345" b="0">
                <a:ea typeface="黑体" panose="02010609060101010101" charset="-122"/>
              </a:rPr>
              <a:t>滑动变阻器同时将下面的 </a:t>
            </a:r>
          </a:p>
        </p:txBody>
      </p:sp>
      <p:sp>
        <p:nvSpPr>
          <p:cNvPr id="205828" name="矩形 205827"/>
          <p:cNvSpPr>
            <a:spLocks noChangeArrowheads="1"/>
          </p:cNvSpPr>
          <p:nvPr/>
        </p:nvSpPr>
        <p:spPr bwMode="auto">
          <a:xfrm>
            <a:off x="1495955" y="3181254"/>
            <a:ext cx="1781257" cy="299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345" b="0">
                <a:ea typeface="黑体" panose="02010609060101010101" charset="-122"/>
              </a:rPr>
              <a:t>两个接线柱接入电路 </a:t>
            </a:r>
          </a:p>
        </p:txBody>
      </p:sp>
      <p:pic>
        <p:nvPicPr>
          <p:cNvPr id="21509" name="图片 205829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2324053" y="3564247"/>
            <a:ext cx="4496576" cy="141240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" name="矩形 3"/>
          <p:cNvSpPr/>
          <p:nvPr/>
        </p:nvSpPr>
        <p:spPr>
          <a:xfrm>
            <a:off x="91441" y="54476"/>
            <a:ext cx="2099945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巩固提升</a:t>
            </a:r>
          </a:p>
        </p:txBody>
      </p:sp>
    </p:spTree>
    <p:extLst>
      <p:ext uri="{BB962C8B-B14F-4D97-AF65-F5344CB8AC3E}">
        <p14:creationId xmlns:p14="http://schemas.microsoft.com/office/powerpoint/2010/main" val="1423371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/>
      <p:bldP spid="2058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对象 204802"/>
          <p:cNvGraphicFramePr>
            <a:graphicFrameLocks noChangeAspect="1"/>
          </p:cNvGraphicFramePr>
          <p:nvPr/>
        </p:nvGraphicFramePr>
        <p:xfrm>
          <a:off x="1416322" y="942056"/>
          <a:ext cx="6311359" cy="365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0" r:id="rId4" imgW="8461375" imgH="4969510" progId="Word.Document.8">
                  <p:embed/>
                </p:oleObj>
              </mc:Choice>
              <mc:Fallback>
                <p:oleObj r:id="rId4" imgW="8461375" imgH="496951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416322" y="942056"/>
                        <a:ext cx="6311359" cy="365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04" name="矩形 204803"/>
          <p:cNvSpPr>
            <a:spLocks noChangeArrowheads="1"/>
          </p:cNvSpPr>
          <p:nvPr/>
        </p:nvSpPr>
        <p:spPr bwMode="auto">
          <a:xfrm>
            <a:off x="4649905" y="1236602"/>
            <a:ext cx="396262" cy="299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345" b="0">
                <a:ea typeface="黑体" panose="02010609060101010101" charset="-122"/>
              </a:rPr>
              <a:t>右 </a:t>
            </a:r>
          </a:p>
        </p:txBody>
      </p:sp>
      <p:sp>
        <p:nvSpPr>
          <p:cNvPr id="204805" name="矩形 204804"/>
          <p:cNvSpPr>
            <a:spLocks noChangeArrowheads="1"/>
          </p:cNvSpPr>
          <p:nvPr/>
        </p:nvSpPr>
        <p:spPr bwMode="auto">
          <a:xfrm>
            <a:off x="2399396" y="2379503"/>
            <a:ext cx="442750" cy="299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345" b="0">
                <a:ea typeface="黑体" panose="02010609060101010101" charset="-122"/>
              </a:rPr>
              <a:t>0.5 </a:t>
            </a:r>
          </a:p>
        </p:txBody>
      </p:sp>
      <p:sp>
        <p:nvSpPr>
          <p:cNvPr id="204806" name="矩形 204805"/>
          <p:cNvSpPr>
            <a:spLocks noChangeArrowheads="1"/>
          </p:cNvSpPr>
          <p:nvPr/>
        </p:nvSpPr>
        <p:spPr bwMode="auto">
          <a:xfrm>
            <a:off x="5308237" y="3828551"/>
            <a:ext cx="442750" cy="299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345" b="0">
                <a:ea typeface="黑体" panose="02010609060101010101" charset="-122"/>
              </a:rPr>
              <a:t>0.4 </a:t>
            </a:r>
          </a:p>
        </p:txBody>
      </p:sp>
      <p:sp>
        <p:nvSpPr>
          <p:cNvPr id="204807" name="矩形 204806"/>
          <p:cNvSpPr>
            <a:spLocks noChangeArrowheads="1"/>
          </p:cNvSpPr>
          <p:nvPr/>
        </p:nvSpPr>
        <p:spPr bwMode="auto">
          <a:xfrm>
            <a:off x="1687536" y="4123623"/>
            <a:ext cx="311304" cy="299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345" b="0">
                <a:ea typeface="黑体" panose="02010609060101010101" charset="-122"/>
              </a:rPr>
              <a:t>5 </a:t>
            </a:r>
          </a:p>
        </p:txBody>
      </p:sp>
      <p:sp>
        <p:nvSpPr>
          <p:cNvPr id="4" name="矩形 3"/>
          <p:cNvSpPr/>
          <p:nvPr/>
        </p:nvSpPr>
        <p:spPr>
          <a:xfrm>
            <a:off x="98426" y="83279"/>
            <a:ext cx="2099945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巩固提升</a:t>
            </a:r>
          </a:p>
        </p:txBody>
      </p:sp>
    </p:spTree>
    <p:extLst>
      <p:ext uri="{BB962C8B-B14F-4D97-AF65-F5344CB8AC3E}">
        <p14:creationId xmlns:p14="http://schemas.microsoft.com/office/powerpoint/2010/main" val="681394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4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4" grpId="0"/>
      <p:bldP spid="204805" grpId="0"/>
      <p:bldP spid="204806" grpId="0"/>
      <p:bldP spid="20480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对象 175107"/>
          <p:cNvGraphicFramePr>
            <a:graphicFrameLocks noChangeAspect="1"/>
          </p:cNvGraphicFramePr>
          <p:nvPr/>
        </p:nvGraphicFramePr>
        <p:xfrm>
          <a:off x="1475613" y="857684"/>
          <a:ext cx="6116579" cy="4147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2" name="Document" r:id="rId4" imgW="8604250" imgH="5923915" progId="Word.Document.8">
                  <p:embed/>
                </p:oleObj>
              </mc:Choice>
              <mc:Fallback>
                <p:oleObj name="Document" r:id="rId4" imgW="8604250" imgH="5923915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475613" y="857684"/>
                        <a:ext cx="6116579" cy="41470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110" name="矩形 175109"/>
          <p:cNvSpPr>
            <a:spLocks noChangeArrowheads="1"/>
          </p:cNvSpPr>
          <p:nvPr/>
        </p:nvSpPr>
        <p:spPr bwMode="auto">
          <a:xfrm>
            <a:off x="5221571" y="807576"/>
            <a:ext cx="915635" cy="299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345" b="0">
                <a:ea typeface="黑体" panose="02010609060101010101" charset="-122"/>
              </a:rPr>
              <a:t>其他形式 </a:t>
            </a:r>
          </a:p>
        </p:txBody>
      </p:sp>
      <p:sp>
        <p:nvSpPr>
          <p:cNvPr id="175111" name="矩形 175110"/>
          <p:cNvSpPr>
            <a:spLocks noChangeArrowheads="1"/>
          </p:cNvSpPr>
          <p:nvPr/>
        </p:nvSpPr>
        <p:spPr bwMode="auto">
          <a:xfrm>
            <a:off x="5223946" y="1124956"/>
            <a:ext cx="915635" cy="299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345" b="0">
                <a:ea typeface="黑体" panose="02010609060101010101" charset="-122"/>
              </a:rPr>
              <a:t>其他形式 </a:t>
            </a:r>
          </a:p>
        </p:txBody>
      </p:sp>
      <p:sp>
        <p:nvSpPr>
          <p:cNvPr id="175112" name="矩形 175111"/>
          <p:cNvSpPr>
            <a:spLocks noChangeArrowheads="1"/>
          </p:cNvSpPr>
          <p:nvPr/>
        </p:nvSpPr>
        <p:spPr bwMode="auto">
          <a:xfrm>
            <a:off x="3938834" y="1483328"/>
            <a:ext cx="1239070" cy="299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345" b="0" smtClean="0">
                <a:ea typeface="黑体" panose="02010609060101010101" charset="-122"/>
              </a:rPr>
              <a:t>度（或千瓦时）</a:t>
            </a:r>
            <a:r>
              <a:rPr lang="en-US" altLang="zh-CN" sz="1345" b="0" smtClean="0">
                <a:ea typeface="黑体" panose="02010609060101010101" charset="-122"/>
              </a:rPr>
              <a:t> </a:t>
            </a:r>
          </a:p>
        </p:txBody>
      </p:sp>
      <p:sp>
        <p:nvSpPr>
          <p:cNvPr id="175113" name="矩形 175112"/>
          <p:cNvSpPr>
            <a:spLocks noChangeArrowheads="1"/>
          </p:cNvSpPr>
          <p:nvPr/>
        </p:nvSpPr>
        <p:spPr bwMode="auto">
          <a:xfrm>
            <a:off x="5699020" y="1497382"/>
            <a:ext cx="590226" cy="299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345" b="0">
                <a:ea typeface="黑体" panose="02010609060101010101" charset="-122"/>
              </a:rPr>
              <a:t>kW·h </a:t>
            </a:r>
          </a:p>
        </p:txBody>
      </p:sp>
      <p:sp>
        <p:nvSpPr>
          <p:cNvPr id="175114" name="矩形 175113"/>
          <p:cNvSpPr>
            <a:spLocks noChangeArrowheads="1"/>
          </p:cNvSpPr>
          <p:nvPr/>
        </p:nvSpPr>
        <p:spPr bwMode="auto">
          <a:xfrm>
            <a:off x="2753561" y="1847556"/>
            <a:ext cx="569387" cy="299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345" b="0">
                <a:ea typeface="黑体" panose="02010609060101010101" charset="-122"/>
              </a:rPr>
              <a:t>焦耳 </a:t>
            </a:r>
          </a:p>
        </p:txBody>
      </p:sp>
      <p:sp>
        <p:nvSpPr>
          <p:cNvPr id="175115" name="矩形 175114"/>
          <p:cNvSpPr>
            <a:spLocks noChangeArrowheads="1"/>
          </p:cNvSpPr>
          <p:nvPr/>
        </p:nvSpPr>
        <p:spPr bwMode="auto">
          <a:xfrm>
            <a:off x="4131277" y="1822962"/>
            <a:ext cx="277640" cy="299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345" b="0">
                <a:ea typeface="黑体" panose="02010609060101010101" charset="-122"/>
              </a:rPr>
              <a:t>J </a:t>
            </a:r>
          </a:p>
        </p:txBody>
      </p:sp>
      <p:sp>
        <p:nvSpPr>
          <p:cNvPr id="175117" name="矩形 175116"/>
          <p:cNvSpPr>
            <a:spLocks noChangeArrowheads="1"/>
          </p:cNvSpPr>
          <p:nvPr/>
        </p:nvSpPr>
        <p:spPr bwMode="auto">
          <a:xfrm>
            <a:off x="6169344" y="1825634"/>
            <a:ext cx="1303562" cy="2646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120" b="0">
                <a:ea typeface="黑体" panose="02010609060101010101" charset="-122"/>
              </a:rPr>
              <a:t>1kW·h</a:t>
            </a:r>
            <a:r>
              <a:rPr lang="zh-CN" altLang="en-US" sz="1120" b="0">
                <a:ea typeface="黑体" panose="02010609060101010101" charset="-122"/>
              </a:rPr>
              <a:t>＝</a:t>
            </a:r>
            <a:r>
              <a:rPr lang="en-US" altLang="zh-CN" sz="1120" b="0">
                <a:ea typeface="黑体" panose="02010609060101010101" charset="-122"/>
              </a:rPr>
              <a:t>3.6×10</a:t>
            </a:r>
            <a:r>
              <a:rPr lang="en-US" altLang="zh-CN" sz="1120" b="0" baseline="30000">
                <a:ea typeface="黑体" panose="02010609060101010101" charset="-122"/>
              </a:rPr>
              <a:t>6</a:t>
            </a:r>
            <a:r>
              <a:rPr lang="en-US" altLang="zh-CN" sz="1120" b="0">
                <a:ea typeface="黑体" panose="02010609060101010101" charset="-122"/>
              </a:rPr>
              <a:t>J </a:t>
            </a:r>
          </a:p>
        </p:txBody>
      </p:sp>
      <p:sp>
        <p:nvSpPr>
          <p:cNvPr id="175118" name="矩形 175117"/>
          <p:cNvSpPr>
            <a:spLocks noChangeArrowheads="1"/>
          </p:cNvSpPr>
          <p:nvPr/>
        </p:nvSpPr>
        <p:spPr bwMode="auto">
          <a:xfrm>
            <a:off x="4986409" y="2181333"/>
            <a:ext cx="569387" cy="299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345" b="0">
                <a:ea typeface="黑体" panose="02010609060101010101" charset="-122"/>
              </a:rPr>
              <a:t>电能 </a:t>
            </a:r>
          </a:p>
        </p:txBody>
      </p:sp>
      <p:sp>
        <p:nvSpPr>
          <p:cNvPr id="175119" name="矩形 175118"/>
          <p:cNvSpPr>
            <a:spLocks noChangeArrowheads="1"/>
          </p:cNvSpPr>
          <p:nvPr/>
        </p:nvSpPr>
        <p:spPr bwMode="auto">
          <a:xfrm>
            <a:off x="5076673" y="2505742"/>
            <a:ext cx="569387" cy="299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345" b="0">
                <a:ea typeface="黑体" panose="02010609060101010101" charset="-122"/>
              </a:rPr>
              <a:t>做功 </a:t>
            </a:r>
          </a:p>
        </p:txBody>
      </p:sp>
      <p:sp>
        <p:nvSpPr>
          <p:cNvPr id="175120" name="矩形 175119"/>
          <p:cNvSpPr>
            <a:spLocks noChangeArrowheads="1"/>
          </p:cNvSpPr>
          <p:nvPr/>
        </p:nvSpPr>
        <p:spPr bwMode="auto">
          <a:xfrm>
            <a:off x="4368813" y="2847717"/>
            <a:ext cx="569387" cy="299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345" b="0">
                <a:ea typeface="黑体" panose="02010609060101010101" charset="-122"/>
              </a:rPr>
              <a:t>电功 </a:t>
            </a:r>
          </a:p>
        </p:txBody>
      </p:sp>
      <p:sp>
        <p:nvSpPr>
          <p:cNvPr id="175121" name="矩形 175120"/>
          <p:cNvSpPr>
            <a:spLocks noChangeArrowheads="1"/>
          </p:cNvSpPr>
          <p:nvPr/>
        </p:nvSpPr>
        <p:spPr bwMode="auto">
          <a:xfrm>
            <a:off x="6036323" y="2864113"/>
            <a:ext cx="761747" cy="299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345" b="0">
                <a:ea typeface="黑体" panose="02010609060101010101" charset="-122"/>
              </a:rPr>
              <a:t>W</a:t>
            </a:r>
            <a:r>
              <a:rPr lang="zh-CN" altLang="en-US" sz="1345" b="0">
                <a:ea typeface="黑体" panose="02010609060101010101" charset="-122"/>
              </a:rPr>
              <a:t>＝</a:t>
            </a:r>
            <a:r>
              <a:rPr lang="en-US" altLang="zh-CN" sz="1345" b="0">
                <a:ea typeface="黑体" panose="02010609060101010101" charset="-122"/>
              </a:rPr>
              <a:t>UIt </a:t>
            </a:r>
          </a:p>
        </p:txBody>
      </p:sp>
      <p:sp>
        <p:nvSpPr>
          <p:cNvPr id="3" name="矩形 2"/>
          <p:cNvSpPr/>
          <p:nvPr/>
        </p:nvSpPr>
        <p:spPr>
          <a:xfrm>
            <a:off x="127001" y="83279"/>
            <a:ext cx="2099945" cy="646331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知识梳理</a:t>
            </a:r>
          </a:p>
        </p:txBody>
      </p:sp>
    </p:spTree>
    <p:extLst>
      <p:ext uri="{BB962C8B-B14F-4D97-AF65-F5344CB8AC3E}">
        <p14:creationId xmlns:p14="http://schemas.microsoft.com/office/powerpoint/2010/main" val="4122250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5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5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5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5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5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5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5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5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0" grpId="0"/>
      <p:bldP spid="175111" grpId="0"/>
      <p:bldP spid="175112" grpId="0"/>
      <p:bldP spid="175113" grpId="0"/>
      <p:bldP spid="175114" grpId="0"/>
      <p:bldP spid="175115" grpId="0"/>
      <p:bldP spid="175117" grpId="0"/>
      <p:bldP spid="175118" grpId="0"/>
      <p:bldP spid="175119" grpId="0"/>
      <p:bldP spid="175120" grpId="0"/>
      <p:bldP spid="1751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对象 203777"/>
          <p:cNvGraphicFramePr>
            <a:graphicFrameLocks noChangeAspect="1"/>
          </p:cNvGraphicFramePr>
          <p:nvPr/>
        </p:nvGraphicFramePr>
        <p:xfrm>
          <a:off x="1406819" y="1556040"/>
          <a:ext cx="6330362" cy="1114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4" r:id="rId4" imgW="8461375" imgH="1511935" progId="Word.Document.8">
                  <p:embed/>
                </p:oleObj>
              </mc:Choice>
              <mc:Fallback>
                <p:oleObj r:id="rId4" imgW="8461375" imgH="1511935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406819" y="1556040"/>
                        <a:ext cx="6330362" cy="11149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3779" name="矩形 203778"/>
          <p:cNvSpPr>
            <a:spLocks noChangeArrowheads="1"/>
          </p:cNvSpPr>
          <p:nvPr/>
        </p:nvSpPr>
        <p:spPr bwMode="auto">
          <a:xfrm>
            <a:off x="2406733" y="1877998"/>
            <a:ext cx="569387" cy="299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345" b="0">
                <a:ea typeface="黑体" panose="02010609060101010101" charset="-122"/>
              </a:rPr>
              <a:t>变大 </a:t>
            </a:r>
          </a:p>
        </p:txBody>
      </p:sp>
      <p:sp>
        <p:nvSpPr>
          <p:cNvPr id="203780" name="矩形 203779"/>
          <p:cNvSpPr>
            <a:spLocks noChangeArrowheads="1"/>
          </p:cNvSpPr>
          <p:nvPr/>
        </p:nvSpPr>
        <p:spPr bwMode="auto">
          <a:xfrm>
            <a:off x="3378518" y="2215509"/>
            <a:ext cx="399468" cy="299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345" b="0">
                <a:ea typeface="黑体" panose="02010609060101010101" charset="-122"/>
              </a:rPr>
              <a:t>40 </a:t>
            </a:r>
          </a:p>
        </p:txBody>
      </p:sp>
      <p:sp>
        <p:nvSpPr>
          <p:cNvPr id="4" name="矩形 3"/>
          <p:cNvSpPr/>
          <p:nvPr/>
        </p:nvSpPr>
        <p:spPr>
          <a:xfrm>
            <a:off x="98426" y="90793"/>
            <a:ext cx="2099945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巩固提升</a:t>
            </a:r>
          </a:p>
        </p:txBody>
      </p:sp>
    </p:spTree>
    <p:extLst>
      <p:ext uri="{BB962C8B-B14F-4D97-AF65-F5344CB8AC3E}">
        <p14:creationId xmlns:p14="http://schemas.microsoft.com/office/powerpoint/2010/main" val="3081385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3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9" grpId="0"/>
      <p:bldP spid="20378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对象 202753"/>
          <p:cNvGraphicFramePr>
            <a:graphicFrameLocks noChangeAspect="1"/>
          </p:cNvGraphicFramePr>
          <p:nvPr/>
        </p:nvGraphicFramePr>
        <p:xfrm>
          <a:off x="1406819" y="797924"/>
          <a:ext cx="6330362" cy="3686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78" r:id="rId4" imgW="8461375" imgH="4998720" progId="Word.Document.8">
                  <p:embed/>
                </p:oleObj>
              </mc:Choice>
              <mc:Fallback>
                <p:oleObj r:id="rId4" imgW="8461375" imgH="499872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406819" y="797924"/>
                        <a:ext cx="6330362" cy="36867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755" name="矩形 202754"/>
          <p:cNvSpPr>
            <a:spLocks noChangeArrowheads="1"/>
          </p:cNvSpPr>
          <p:nvPr/>
        </p:nvSpPr>
        <p:spPr bwMode="auto">
          <a:xfrm>
            <a:off x="3058266" y="3305129"/>
            <a:ext cx="1781257" cy="299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345" b="0">
                <a:ea typeface="黑体" panose="02010609060101010101" charset="-122"/>
              </a:rPr>
              <a:t>两支温度计示数变化 </a:t>
            </a:r>
          </a:p>
        </p:txBody>
      </p:sp>
      <p:sp>
        <p:nvSpPr>
          <p:cNvPr id="202756" name="矩形 202755"/>
          <p:cNvSpPr>
            <a:spLocks noChangeArrowheads="1"/>
          </p:cNvSpPr>
          <p:nvPr/>
        </p:nvSpPr>
        <p:spPr bwMode="auto">
          <a:xfrm>
            <a:off x="1473400" y="3994773"/>
            <a:ext cx="915635" cy="299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345" b="0">
                <a:ea typeface="黑体" panose="02010609060101010101" charset="-122"/>
              </a:rPr>
              <a:t>质量相同 </a:t>
            </a:r>
          </a:p>
        </p:txBody>
      </p:sp>
      <p:sp>
        <p:nvSpPr>
          <p:cNvPr id="202757" name="矩形 202756"/>
          <p:cNvSpPr>
            <a:spLocks noChangeArrowheads="1"/>
          </p:cNvSpPr>
          <p:nvPr/>
        </p:nvSpPr>
        <p:spPr bwMode="auto">
          <a:xfrm>
            <a:off x="2758617" y="3994831"/>
            <a:ext cx="915635" cy="299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345" b="0">
                <a:ea typeface="黑体" panose="02010609060101010101" charset="-122"/>
              </a:rPr>
              <a:t>初温相同 </a:t>
            </a:r>
          </a:p>
        </p:txBody>
      </p:sp>
      <p:sp>
        <p:nvSpPr>
          <p:cNvPr id="4" name="矩形 3"/>
          <p:cNvSpPr/>
          <p:nvPr/>
        </p:nvSpPr>
        <p:spPr>
          <a:xfrm>
            <a:off x="1" y="68878"/>
            <a:ext cx="2099945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巩固提升</a:t>
            </a:r>
          </a:p>
        </p:txBody>
      </p:sp>
    </p:spTree>
    <p:extLst>
      <p:ext uri="{BB962C8B-B14F-4D97-AF65-F5344CB8AC3E}">
        <p14:creationId xmlns:p14="http://schemas.microsoft.com/office/powerpoint/2010/main" val="3480352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2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2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2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/>
      <p:bldP spid="202756" grpId="0"/>
      <p:bldP spid="20275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对象 201729"/>
          <p:cNvGraphicFramePr>
            <a:graphicFrameLocks noChangeAspect="1"/>
          </p:cNvGraphicFramePr>
          <p:nvPr/>
        </p:nvGraphicFramePr>
        <p:xfrm>
          <a:off x="1406819" y="1698954"/>
          <a:ext cx="6330362" cy="1521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2" r:id="rId4" imgW="8461375" imgH="2063750" progId="Word.Document.8">
                  <p:embed/>
                </p:oleObj>
              </mc:Choice>
              <mc:Fallback>
                <p:oleObj r:id="rId4" imgW="8461375" imgH="206375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406819" y="1698954"/>
                        <a:ext cx="6330362" cy="15213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1731" name="矩形 201730"/>
          <p:cNvSpPr>
            <a:spLocks noChangeArrowheads="1"/>
          </p:cNvSpPr>
          <p:nvPr/>
        </p:nvSpPr>
        <p:spPr bwMode="auto">
          <a:xfrm>
            <a:off x="5606474" y="1642989"/>
            <a:ext cx="569387" cy="299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345" b="0">
                <a:ea typeface="黑体" panose="02010609060101010101" charset="-122"/>
              </a:rPr>
              <a:t>相等 </a:t>
            </a:r>
          </a:p>
        </p:txBody>
      </p:sp>
      <p:sp>
        <p:nvSpPr>
          <p:cNvPr id="201732" name="矩形 201731"/>
          <p:cNvSpPr>
            <a:spLocks noChangeArrowheads="1"/>
          </p:cNvSpPr>
          <p:nvPr/>
        </p:nvSpPr>
        <p:spPr bwMode="auto">
          <a:xfrm>
            <a:off x="2618258" y="2016585"/>
            <a:ext cx="4378122" cy="299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345" b="0">
                <a:ea typeface="黑体" panose="02010609060101010101" charset="-122"/>
              </a:rPr>
              <a:t>在电流、通电时间一定时，电阻越大，产生的热量越多 </a:t>
            </a:r>
          </a:p>
        </p:txBody>
      </p:sp>
      <p:sp>
        <p:nvSpPr>
          <p:cNvPr id="201733" name="矩形 201732"/>
          <p:cNvSpPr>
            <a:spLocks noChangeArrowheads="1"/>
          </p:cNvSpPr>
          <p:nvPr/>
        </p:nvSpPr>
        <p:spPr bwMode="auto">
          <a:xfrm>
            <a:off x="6397473" y="2358560"/>
            <a:ext cx="915635" cy="299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345" b="0">
                <a:ea typeface="黑体" panose="02010609060101010101" charset="-122"/>
              </a:rPr>
              <a:t>电流大小 </a:t>
            </a:r>
          </a:p>
        </p:txBody>
      </p:sp>
      <p:sp>
        <p:nvSpPr>
          <p:cNvPr id="4" name="矩形 3"/>
          <p:cNvSpPr/>
          <p:nvPr/>
        </p:nvSpPr>
        <p:spPr>
          <a:xfrm>
            <a:off x="113031" y="97681"/>
            <a:ext cx="2099945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巩固提升</a:t>
            </a:r>
          </a:p>
        </p:txBody>
      </p:sp>
    </p:spTree>
    <p:extLst>
      <p:ext uri="{BB962C8B-B14F-4D97-AF65-F5344CB8AC3E}">
        <p14:creationId xmlns:p14="http://schemas.microsoft.com/office/powerpoint/2010/main" val="1430183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1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1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1" grpId="0"/>
      <p:bldP spid="201732" grpId="0"/>
      <p:bldP spid="2017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对象 200705"/>
          <p:cNvGraphicFramePr>
            <a:graphicFrameLocks noChangeAspect="1"/>
          </p:cNvGraphicFramePr>
          <p:nvPr/>
        </p:nvGraphicFramePr>
        <p:xfrm>
          <a:off x="1409384" y="877289"/>
          <a:ext cx="6323965" cy="4111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6" r:id="rId4" imgW="8477250" imgH="5591175" progId="Word.Document.8">
                  <p:embed/>
                </p:oleObj>
              </mc:Choice>
              <mc:Fallback>
                <p:oleObj r:id="rId4" imgW="8477250" imgH="5591175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09384" y="877289"/>
                        <a:ext cx="6323965" cy="41113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707" name="矩形 200706"/>
          <p:cNvSpPr>
            <a:spLocks noChangeArrowheads="1"/>
          </p:cNvSpPr>
          <p:nvPr/>
        </p:nvSpPr>
        <p:spPr bwMode="auto">
          <a:xfrm>
            <a:off x="3602720" y="2289969"/>
            <a:ext cx="742511" cy="299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345" b="0">
                <a:ea typeface="黑体" panose="02010609060101010101" charset="-122"/>
              </a:rPr>
              <a:t>均向下 </a:t>
            </a:r>
          </a:p>
        </p:txBody>
      </p:sp>
      <p:sp>
        <p:nvSpPr>
          <p:cNvPr id="200708" name="矩形 200707"/>
          <p:cNvSpPr>
            <a:spLocks noChangeArrowheads="1"/>
          </p:cNvSpPr>
          <p:nvPr/>
        </p:nvSpPr>
        <p:spPr bwMode="auto">
          <a:xfrm>
            <a:off x="5473596" y="2659281"/>
            <a:ext cx="442750" cy="299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345" b="0">
                <a:ea typeface="黑体" panose="02010609060101010101" charset="-122"/>
              </a:rPr>
              <a:t>4.8 </a:t>
            </a:r>
          </a:p>
        </p:txBody>
      </p:sp>
      <p:sp>
        <p:nvSpPr>
          <p:cNvPr id="4" name="矩形 3"/>
          <p:cNvSpPr/>
          <p:nvPr/>
        </p:nvSpPr>
        <p:spPr>
          <a:xfrm>
            <a:off x="76836" y="104569"/>
            <a:ext cx="2099945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巩固提升</a:t>
            </a:r>
          </a:p>
        </p:txBody>
      </p:sp>
    </p:spTree>
    <p:extLst>
      <p:ext uri="{BB962C8B-B14F-4D97-AF65-F5344CB8AC3E}">
        <p14:creationId xmlns:p14="http://schemas.microsoft.com/office/powerpoint/2010/main" val="1984572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0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0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7" grpId="0"/>
      <p:bldP spid="20070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对象 199681"/>
          <p:cNvGraphicFramePr>
            <a:graphicFrameLocks noChangeAspect="1"/>
          </p:cNvGraphicFramePr>
          <p:nvPr/>
        </p:nvGraphicFramePr>
        <p:xfrm>
          <a:off x="1406819" y="1312383"/>
          <a:ext cx="6330362" cy="174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0" r:id="rId4" imgW="8461375" imgH="2371090" progId="Word.Document.8">
                  <p:embed/>
                </p:oleObj>
              </mc:Choice>
              <mc:Fallback>
                <p:oleObj r:id="rId4" imgW="8461375" imgH="237109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406819" y="1312383"/>
                        <a:ext cx="6330362" cy="174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4778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对象 174085"/>
          <p:cNvGraphicFramePr>
            <a:graphicFrameLocks noChangeAspect="1"/>
          </p:cNvGraphicFramePr>
          <p:nvPr/>
        </p:nvGraphicFramePr>
        <p:xfrm>
          <a:off x="1452586" y="740549"/>
          <a:ext cx="6238910" cy="3641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6" name="Document" r:id="rId4" imgW="8604250" imgH="5091430" progId="Word.Document.8">
                  <p:embed/>
                </p:oleObj>
              </mc:Choice>
              <mc:Fallback>
                <p:oleObj name="Document" r:id="rId4" imgW="8604250" imgH="509143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452586" y="740549"/>
                        <a:ext cx="6238910" cy="36411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087" name="矩形 174086"/>
          <p:cNvSpPr>
            <a:spLocks noChangeArrowheads="1"/>
          </p:cNvSpPr>
          <p:nvPr/>
        </p:nvSpPr>
        <p:spPr bwMode="auto">
          <a:xfrm>
            <a:off x="5374875" y="738794"/>
            <a:ext cx="569387" cy="299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345" b="0">
                <a:ea typeface="黑体" panose="02010609060101010101" charset="-122"/>
              </a:rPr>
              <a:t>快慢 </a:t>
            </a:r>
          </a:p>
        </p:txBody>
      </p:sp>
      <p:sp>
        <p:nvSpPr>
          <p:cNvPr id="174089" name="矩形 174088"/>
          <p:cNvSpPr>
            <a:spLocks noChangeArrowheads="1"/>
          </p:cNvSpPr>
          <p:nvPr/>
        </p:nvSpPr>
        <p:spPr bwMode="auto">
          <a:xfrm>
            <a:off x="2522961" y="1033263"/>
            <a:ext cx="312906" cy="299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345" b="0">
                <a:ea typeface="黑体" panose="02010609060101010101" charset="-122"/>
              </a:rPr>
              <a:t>P </a:t>
            </a:r>
          </a:p>
        </p:txBody>
      </p:sp>
      <p:sp>
        <p:nvSpPr>
          <p:cNvPr id="174090" name="矩形 174089"/>
          <p:cNvSpPr>
            <a:spLocks noChangeArrowheads="1"/>
          </p:cNvSpPr>
          <p:nvPr/>
        </p:nvSpPr>
        <p:spPr bwMode="auto">
          <a:xfrm>
            <a:off x="4238604" y="1048859"/>
            <a:ext cx="754217" cy="299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345" b="0" smtClean="0">
                <a:ea typeface="黑体" panose="02010609060101010101" charset="-122"/>
              </a:rPr>
              <a:t>瓦（</a:t>
            </a:r>
            <a:r>
              <a:rPr lang="en-US" altLang="zh-CN" sz="1345" b="0" smtClean="0">
                <a:ea typeface="黑体" panose="02010609060101010101" charset="-122"/>
              </a:rPr>
              <a:t>W</a:t>
            </a:r>
            <a:r>
              <a:rPr lang="zh-CN" altLang="en-US" sz="1345" b="0" smtClean="0">
                <a:ea typeface="黑体" panose="02010609060101010101" charset="-122"/>
              </a:rPr>
              <a:t>）</a:t>
            </a:r>
            <a:r>
              <a:rPr lang="en-US" altLang="zh-CN" sz="1345" b="0" smtClean="0">
                <a:ea typeface="黑体" panose="02010609060101010101" charset="-122"/>
              </a:rPr>
              <a:t> </a:t>
            </a:r>
          </a:p>
        </p:txBody>
      </p:sp>
      <p:sp>
        <p:nvSpPr>
          <p:cNvPr id="174091" name="矩形 174090"/>
          <p:cNvSpPr>
            <a:spLocks noChangeArrowheads="1"/>
          </p:cNvSpPr>
          <p:nvPr/>
        </p:nvSpPr>
        <p:spPr bwMode="auto">
          <a:xfrm>
            <a:off x="4927953" y="1048917"/>
            <a:ext cx="1148071" cy="299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345" b="0" smtClean="0">
                <a:ea typeface="黑体" panose="02010609060101010101" charset="-122"/>
              </a:rPr>
              <a:t>千瓦（</a:t>
            </a:r>
            <a:r>
              <a:rPr lang="en-US" altLang="zh-CN" sz="1345" b="0" smtClean="0">
                <a:ea typeface="黑体" panose="02010609060101010101" charset="-122"/>
              </a:rPr>
              <a:t>kW</a:t>
            </a:r>
            <a:r>
              <a:rPr lang="zh-CN" altLang="en-US" sz="1345" b="0" smtClean="0">
                <a:ea typeface="黑体" panose="02010609060101010101" charset="-122"/>
              </a:rPr>
              <a:t>）</a:t>
            </a:r>
            <a:r>
              <a:rPr lang="en-US" altLang="zh-CN" sz="1345" b="0" smtClean="0">
                <a:ea typeface="黑体" panose="02010609060101010101" charset="-122"/>
              </a:rPr>
              <a:t> </a:t>
            </a:r>
          </a:p>
        </p:txBody>
      </p:sp>
      <p:sp>
        <p:nvSpPr>
          <p:cNvPr id="174092" name="矩形 174091"/>
          <p:cNvSpPr>
            <a:spLocks noChangeArrowheads="1"/>
          </p:cNvSpPr>
          <p:nvPr/>
        </p:nvSpPr>
        <p:spPr bwMode="auto">
          <a:xfrm>
            <a:off x="5900421" y="1048812"/>
            <a:ext cx="1119505" cy="299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345" b="0">
                <a:ea typeface="黑体" panose="02010609060101010101" charset="-122"/>
              </a:rPr>
              <a:t>毫</a:t>
            </a:r>
            <a:r>
              <a:rPr lang="zh-CN" altLang="en-US" sz="1345" b="0" smtClean="0">
                <a:ea typeface="黑体" panose="02010609060101010101" charset="-122"/>
              </a:rPr>
              <a:t>瓦（</a:t>
            </a:r>
            <a:r>
              <a:rPr lang="en-US" altLang="zh-CN" sz="1345" b="0" err="1" smtClean="0">
                <a:ea typeface="黑体" panose="02010609060101010101" charset="-122"/>
              </a:rPr>
              <a:t>mW</a:t>
            </a:r>
            <a:r>
              <a:rPr lang="zh-CN" altLang="en-US" sz="1345" b="0" smtClean="0">
                <a:ea typeface="黑体" panose="02010609060101010101" charset="-122"/>
              </a:rPr>
              <a:t>）</a:t>
            </a:r>
            <a:r>
              <a:rPr lang="en-US" altLang="zh-CN" sz="1345" b="0" smtClean="0">
                <a:ea typeface="黑体" panose="02010609060101010101" charset="-122"/>
              </a:rPr>
              <a:t> </a:t>
            </a:r>
          </a:p>
        </p:txBody>
      </p:sp>
      <p:sp>
        <p:nvSpPr>
          <p:cNvPr id="174093" name="矩形 174092"/>
          <p:cNvSpPr>
            <a:spLocks noChangeArrowheads="1"/>
          </p:cNvSpPr>
          <p:nvPr/>
        </p:nvSpPr>
        <p:spPr bwMode="auto">
          <a:xfrm>
            <a:off x="4059202" y="1411357"/>
            <a:ext cx="569387" cy="299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345" b="0">
                <a:ea typeface="黑体" panose="02010609060101010101" charset="-122"/>
              </a:rPr>
              <a:t>电功 </a:t>
            </a:r>
          </a:p>
        </p:txBody>
      </p:sp>
      <p:sp>
        <p:nvSpPr>
          <p:cNvPr id="174094" name="矩形 174093"/>
          <p:cNvSpPr>
            <a:spLocks noChangeArrowheads="1"/>
          </p:cNvSpPr>
          <p:nvPr/>
        </p:nvSpPr>
        <p:spPr bwMode="auto">
          <a:xfrm>
            <a:off x="4694120" y="1411161"/>
            <a:ext cx="569387" cy="299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345" b="0">
                <a:ea typeface="黑体" panose="02010609060101010101" charset="-122"/>
              </a:rPr>
              <a:t>时间 </a:t>
            </a:r>
          </a:p>
        </p:txBody>
      </p:sp>
      <p:graphicFrame>
        <p:nvGraphicFramePr>
          <p:cNvPr id="174095" name="对象 174094"/>
          <p:cNvGraphicFramePr>
            <a:graphicFrameLocks noChangeAspect="1"/>
          </p:cNvGraphicFramePr>
          <p:nvPr/>
        </p:nvGraphicFramePr>
        <p:xfrm>
          <a:off x="2560756" y="1632013"/>
          <a:ext cx="726863" cy="413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7" r:id="rId7" imgW="1374775" imgH="793750" progId="Word.Document.8">
                  <p:embed/>
                </p:oleObj>
              </mc:Choice>
              <mc:Fallback>
                <p:oleObj r:id="rId7" imgW="1374775" imgH="79375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560756" y="1632013"/>
                        <a:ext cx="726863" cy="4134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096" name="矩形 174095"/>
          <p:cNvSpPr>
            <a:spLocks noChangeArrowheads="1"/>
          </p:cNvSpPr>
          <p:nvPr/>
        </p:nvSpPr>
        <p:spPr bwMode="auto">
          <a:xfrm>
            <a:off x="3288113" y="1705711"/>
            <a:ext cx="639919" cy="299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345" b="0">
                <a:ea typeface="黑体" panose="02010609060101010101" charset="-122"/>
              </a:rPr>
              <a:t>P</a:t>
            </a:r>
            <a:r>
              <a:rPr lang="zh-CN" altLang="en-US" sz="1345" b="0">
                <a:ea typeface="黑体" panose="02010609060101010101" charset="-122"/>
              </a:rPr>
              <a:t>＝</a:t>
            </a:r>
            <a:r>
              <a:rPr lang="en-US" altLang="zh-CN" sz="1345" b="0">
                <a:ea typeface="黑体" panose="02010609060101010101" charset="-122"/>
              </a:rPr>
              <a:t>UI </a:t>
            </a:r>
          </a:p>
        </p:txBody>
      </p:sp>
      <p:sp>
        <p:nvSpPr>
          <p:cNvPr id="174097" name="矩形 174096"/>
          <p:cNvSpPr>
            <a:spLocks noChangeArrowheads="1"/>
          </p:cNvSpPr>
          <p:nvPr/>
        </p:nvSpPr>
        <p:spPr bwMode="auto">
          <a:xfrm>
            <a:off x="6344026" y="2116738"/>
            <a:ext cx="543739" cy="299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345" b="0">
                <a:ea typeface="黑体" panose="02010609060101010101" charset="-122"/>
              </a:rPr>
              <a:t>1kW </a:t>
            </a:r>
          </a:p>
        </p:txBody>
      </p:sp>
      <p:sp>
        <p:nvSpPr>
          <p:cNvPr id="174098" name="矩形 174097"/>
          <p:cNvSpPr>
            <a:spLocks noChangeArrowheads="1"/>
          </p:cNvSpPr>
          <p:nvPr/>
        </p:nvSpPr>
        <p:spPr bwMode="auto">
          <a:xfrm>
            <a:off x="3218321" y="2411693"/>
            <a:ext cx="402674" cy="299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345" b="0">
                <a:ea typeface="黑体" panose="02010609060101010101" charset="-122"/>
              </a:rPr>
              <a:t>1h </a:t>
            </a:r>
          </a:p>
        </p:txBody>
      </p:sp>
      <p:sp>
        <p:nvSpPr>
          <p:cNvPr id="174099" name="矩形 174098"/>
          <p:cNvSpPr>
            <a:spLocks noChangeArrowheads="1"/>
          </p:cNvSpPr>
          <p:nvPr/>
        </p:nvSpPr>
        <p:spPr bwMode="auto">
          <a:xfrm>
            <a:off x="3370063" y="2829689"/>
            <a:ext cx="915635" cy="299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345" b="0">
                <a:ea typeface="黑体" panose="02010609060101010101" charset="-122"/>
              </a:rPr>
              <a:t>正常工作 </a:t>
            </a:r>
          </a:p>
        </p:txBody>
      </p:sp>
      <p:sp>
        <p:nvSpPr>
          <p:cNvPr id="174100" name="矩形 174099"/>
          <p:cNvSpPr>
            <a:spLocks noChangeArrowheads="1"/>
          </p:cNvSpPr>
          <p:nvPr/>
        </p:nvSpPr>
        <p:spPr bwMode="auto">
          <a:xfrm>
            <a:off x="2568375" y="3177868"/>
            <a:ext cx="915635" cy="299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345" b="0">
                <a:ea typeface="黑体" panose="02010609060101010101" charset="-122"/>
              </a:rPr>
              <a:t>额定电压 </a:t>
            </a:r>
          </a:p>
        </p:txBody>
      </p:sp>
      <p:sp>
        <p:nvSpPr>
          <p:cNvPr id="3" name="矩形 2"/>
          <p:cNvSpPr/>
          <p:nvPr/>
        </p:nvSpPr>
        <p:spPr>
          <a:xfrm>
            <a:off x="120016" y="61990"/>
            <a:ext cx="2099945" cy="646331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知识梳理</a:t>
            </a:r>
          </a:p>
        </p:txBody>
      </p:sp>
    </p:spTree>
    <p:extLst>
      <p:ext uri="{BB962C8B-B14F-4D97-AF65-F5344CB8AC3E}">
        <p14:creationId xmlns:p14="http://schemas.microsoft.com/office/powerpoint/2010/main" val="2368978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4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4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4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4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7" grpId="0"/>
      <p:bldP spid="174089" grpId="0"/>
      <p:bldP spid="174090" grpId="0"/>
      <p:bldP spid="174091" grpId="0"/>
      <p:bldP spid="174092" grpId="0"/>
      <p:bldP spid="174093" grpId="0"/>
      <p:bldP spid="174094" grpId="0"/>
      <p:bldP spid="174096" grpId="0"/>
      <p:bldP spid="174097" grpId="0"/>
      <p:bldP spid="174098" grpId="0"/>
      <p:bldP spid="174099" grpId="0"/>
      <p:bldP spid="1741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对象 189441"/>
          <p:cNvGraphicFramePr>
            <a:graphicFrameLocks noChangeAspect="1"/>
          </p:cNvGraphicFramePr>
          <p:nvPr/>
        </p:nvGraphicFramePr>
        <p:xfrm>
          <a:off x="1354561" y="1098944"/>
          <a:ext cx="6434878" cy="2848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0" r:id="rId4" imgW="8604250" imgH="3862070" progId="Word.Document.8">
                  <p:embed/>
                </p:oleObj>
              </mc:Choice>
              <mc:Fallback>
                <p:oleObj r:id="rId4" imgW="8604250" imgH="386207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354561" y="1098944"/>
                        <a:ext cx="6434878" cy="28482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43" name="矩形 189442"/>
          <p:cNvSpPr>
            <a:spLocks noChangeArrowheads="1"/>
          </p:cNvSpPr>
          <p:nvPr/>
        </p:nvSpPr>
        <p:spPr bwMode="auto">
          <a:xfrm>
            <a:off x="5107999" y="1096748"/>
            <a:ext cx="639919" cy="299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345" b="0">
                <a:ea typeface="黑体" panose="02010609060101010101" charset="-122"/>
              </a:rPr>
              <a:t>P</a:t>
            </a:r>
            <a:r>
              <a:rPr lang="zh-CN" altLang="en-US" sz="1345" b="0">
                <a:ea typeface="黑体" panose="02010609060101010101" charset="-122"/>
              </a:rPr>
              <a:t>＝</a:t>
            </a:r>
            <a:r>
              <a:rPr lang="en-US" altLang="zh-CN" sz="1345" b="0">
                <a:ea typeface="黑体" panose="02010609060101010101" charset="-122"/>
              </a:rPr>
              <a:t>UI </a:t>
            </a:r>
          </a:p>
        </p:txBody>
      </p:sp>
      <p:sp>
        <p:nvSpPr>
          <p:cNvPr id="189444" name="矩形 189443"/>
          <p:cNvSpPr>
            <a:spLocks noChangeArrowheads="1"/>
          </p:cNvSpPr>
          <p:nvPr/>
        </p:nvSpPr>
        <p:spPr bwMode="auto">
          <a:xfrm>
            <a:off x="4755809" y="1415788"/>
            <a:ext cx="915635" cy="299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345" b="0">
                <a:ea typeface="黑体" panose="02010609060101010101" charset="-122"/>
              </a:rPr>
              <a:t>实际功率 </a:t>
            </a:r>
          </a:p>
        </p:txBody>
      </p:sp>
      <p:sp>
        <p:nvSpPr>
          <p:cNvPr id="189445" name="矩形 189444"/>
          <p:cNvSpPr>
            <a:spLocks noChangeArrowheads="1"/>
          </p:cNvSpPr>
          <p:nvPr/>
        </p:nvSpPr>
        <p:spPr bwMode="auto">
          <a:xfrm>
            <a:off x="5007740" y="1788758"/>
            <a:ext cx="569387" cy="299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345" b="0">
                <a:ea typeface="黑体" panose="02010609060101010101" charset="-122"/>
              </a:rPr>
              <a:t>内能 </a:t>
            </a:r>
          </a:p>
        </p:txBody>
      </p:sp>
      <p:sp>
        <p:nvSpPr>
          <p:cNvPr id="189446" name="矩形 189445"/>
          <p:cNvSpPr>
            <a:spLocks noChangeArrowheads="1"/>
          </p:cNvSpPr>
          <p:nvPr/>
        </p:nvSpPr>
        <p:spPr bwMode="auto">
          <a:xfrm>
            <a:off x="5934487" y="2530860"/>
            <a:ext cx="1261884" cy="299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345" b="0">
                <a:ea typeface="黑体" panose="02010609060101010101" charset="-122"/>
              </a:rPr>
              <a:t>电流的二次方 </a:t>
            </a:r>
          </a:p>
        </p:txBody>
      </p:sp>
      <p:sp>
        <p:nvSpPr>
          <p:cNvPr id="189447" name="矩形 189446"/>
          <p:cNvSpPr>
            <a:spLocks noChangeArrowheads="1"/>
          </p:cNvSpPr>
          <p:nvPr/>
        </p:nvSpPr>
        <p:spPr bwMode="auto">
          <a:xfrm>
            <a:off x="3748723" y="2875932"/>
            <a:ext cx="569387" cy="299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345" b="0">
                <a:ea typeface="黑体" panose="02010609060101010101" charset="-122"/>
              </a:rPr>
              <a:t>电阻 </a:t>
            </a:r>
          </a:p>
        </p:txBody>
      </p:sp>
      <p:sp>
        <p:nvSpPr>
          <p:cNvPr id="189448" name="矩形 189447"/>
          <p:cNvSpPr>
            <a:spLocks noChangeArrowheads="1"/>
          </p:cNvSpPr>
          <p:nvPr/>
        </p:nvSpPr>
        <p:spPr bwMode="auto">
          <a:xfrm>
            <a:off x="5255484" y="2875757"/>
            <a:ext cx="915635" cy="299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345" b="0">
                <a:ea typeface="黑体" panose="02010609060101010101" charset="-122"/>
              </a:rPr>
              <a:t>通电时间 </a:t>
            </a:r>
          </a:p>
        </p:txBody>
      </p:sp>
      <p:sp>
        <p:nvSpPr>
          <p:cNvPr id="189450" name="矩形 189449"/>
          <p:cNvSpPr>
            <a:spLocks noChangeArrowheads="1"/>
          </p:cNvSpPr>
          <p:nvPr/>
        </p:nvSpPr>
        <p:spPr bwMode="auto">
          <a:xfrm>
            <a:off x="2589260" y="3234304"/>
            <a:ext cx="763351" cy="299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345" b="0">
                <a:ea typeface="黑体" panose="02010609060101010101" charset="-122"/>
              </a:rPr>
              <a:t>Q</a:t>
            </a:r>
            <a:r>
              <a:rPr lang="zh-CN" altLang="en-US" sz="1345" b="0">
                <a:ea typeface="黑体" panose="02010609060101010101" charset="-122"/>
              </a:rPr>
              <a:t>＝</a:t>
            </a:r>
            <a:r>
              <a:rPr lang="en-US" altLang="zh-CN" sz="1345" b="0">
                <a:ea typeface="黑体" panose="02010609060101010101" charset="-122"/>
              </a:rPr>
              <a:t>I</a:t>
            </a:r>
            <a:r>
              <a:rPr lang="en-US" altLang="zh-CN" sz="1345" b="0" baseline="30000">
                <a:ea typeface="黑体" panose="02010609060101010101" charset="-122"/>
              </a:rPr>
              <a:t>2</a:t>
            </a:r>
            <a:r>
              <a:rPr lang="en-US" altLang="zh-CN" sz="1345" b="0">
                <a:ea typeface="黑体" panose="02010609060101010101" charset="-122"/>
              </a:rPr>
              <a:t>Rt </a:t>
            </a:r>
          </a:p>
        </p:txBody>
      </p:sp>
      <p:sp>
        <p:nvSpPr>
          <p:cNvPr id="3" name="矩形 2"/>
          <p:cNvSpPr/>
          <p:nvPr/>
        </p:nvSpPr>
        <p:spPr>
          <a:xfrm>
            <a:off x="299721" y="104569"/>
            <a:ext cx="2099945" cy="646331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知识梳理</a:t>
            </a:r>
          </a:p>
        </p:txBody>
      </p:sp>
    </p:spTree>
    <p:extLst>
      <p:ext uri="{BB962C8B-B14F-4D97-AF65-F5344CB8AC3E}">
        <p14:creationId xmlns:p14="http://schemas.microsoft.com/office/powerpoint/2010/main" val="2548153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9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9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9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9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9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/>
      <p:bldP spid="189444" grpId="0"/>
      <p:bldP spid="189445" grpId="0"/>
      <p:bldP spid="189446" grpId="0"/>
      <p:bldP spid="189447" grpId="0"/>
      <p:bldP spid="189448" grpId="0"/>
      <p:bldP spid="1894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对象 188417"/>
          <p:cNvGraphicFramePr>
            <a:graphicFrameLocks noChangeAspect="1"/>
          </p:cNvGraphicFramePr>
          <p:nvPr/>
        </p:nvGraphicFramePr>
        <p:xfrm>
          <a:off x="1400494" y="632217"/>
          <a:ext cx="6343015" cy="2156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4" r:id="rId4" imgW="8477250" imgH="2924175" progId="Word.Document.8">
                  <p:embed/>
                </p:oleObj>
              </mc:Choice>
              <mc:Fallback>
                <p:oleObj r:id="rId4" imgW="8477250" imgH="2924175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00494" y="632217"/>
                        <a:ext cx="6343015" cy="21564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419" name="对象 188418"/>
          <p:cNvGraphicFramePr>
            <a:graphicFrameLocks noChangeAspect="1"/>
          </p:cNvGraphicFramePr>
          <p:nvPr/>
        </p:nvGraphicFramePr>
        <p:xfrm>
          <a:off x="1394944" y="2799047"/>
          <a:ext cx="6327987" cy="926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5" r:id="rId7" imgW="8461375" imgH="1257300" progId="Word.Document.8">
                  <p:embed/>
                </p:oleObj>
              </mc:Choice>
              <mc:Fallback>
                <p:oleObj r:id="rId7" imgW="8461375" imgH="125730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394944" y="2799047"/>
                        <a:ext cx="6327987" cy="9263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420" name="对象 188419"/>
          <p:cNvGraphicFramePr>
            <a:graphicFrameLocks noChangeAspect="1"/>
          </p:cNvGraphicFramePr>
          <p:nvPr/>
        </p:nvGraphicFramePr>
        <p:xfrm>
          <a:off x="1406819" y="3725425"/>
          <a:ext cx="6330362" cy="364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6" r:id="rId10" imgW="8461375" imgH="495300" progId="Word.Document.8">
                  <p:embed/>
                </p:oleObj>
              </mc:Choice>
              <mc:Fallback>
                <p:oleObj r:id="rId10" imgW="8461375" imgH="49530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406819" y="3725425"/>
                        <a:ext cx="6330362" cy="3642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167978" y="139634"/>
            <a:ext cx="2031325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典例解析</a:t>
            </a:r>
          </a:p>
        </p:txBody>
      </p:sp>
    </p:spTree>
    <p:extLst>
      <p:ext uri="{BB962C8B-B14F-4D97-AF65-F5344CB8AC3E}">
        <p14:creationId xmlns:p14="http://schemas.microsoft.com/office/powerpoint/2010/main" val="3330183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8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对象 187393"/>
          <p:cNvGraphicFramePr>
            <a:graphicFrameLocks noChangeAspect="1"/>
          </p:cNvGraphicFramePr>
          <p:nvPr/>
        </p:nvGraphicFramePr>
        <p:xfrm>
          <a:off x="1406819" y="883940"/>
          <a:ext cx="6330362" cy="1654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18" r:id="rId4" imgW="8461375" imgH="2244725" progId="Word.Document.8">
                  <p:embed/>
                </p:oleObj>
              </mc:Choice>
              <mc:Fallback>
                <p:oleObj r:id="rId4" imgW="8461375" imgH="2244725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406819" y="883940"/>
                        <a:ext cx="6330362" cy="16548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395" name="对象 187394"/>
          <p:cNvGraphicFramePr>
            <a:graphicFrameLocks noChangeAspect="1"/>
          </p:cNvGraphicFramePr>
          <p:nvPr/>
        </p:nvGraphicFramePr>
        <p:xfrm>
          <a:off x="1406819" y="2539004"/>
          <a:ext cx="6330362" cy="926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19" r:id="rId7" imgW="8461375" imgH="1257300" progId="Word.Document.8">
                  <p:embed/>
                </p:oleObj>
              </mc:Choice>
              <mc:Fallback>
                <p:oleObj r:id="rId7" imgW="8461375" imgH="125730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406819" y="2539004"/>
                        <a:ext cx="6330362" cy="9263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396" name="对象 187395"/>
          <p:cNvGraphicFramePr>
            <a:graphicFrameLocks noChangeAspect="1"/>
          </p:cNvGraphicFramePr>
          <p:nvPr/>
        </p:nvGraphicFramePr>
        <p:xfrm>
          <a:off x="1406819" y="3508229"/>
          <a:ext cx="6330362" cy="364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0" r:id="rId10" imgW="8461375" imgH="495300" progId="Word.Document.8">
                  <p:embed/>
                </p:oleObj>
              </mc:Choice>
              <mc:Fallback>
                <p:oleObj r:id="rId10" imgW="8461375" imgH="49530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406819" y="3508229"/>
                        <a:ext cx="6330362" cy="3642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167978" y="139634"/>
            <a:ext cx="2031325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典例解析</a:t>
            </a:r>
          </a:p>
        </p:txBody>
      </p:sp>
    </p:spTree>
    <p:extLst>
      <p:ext uri="{BB962C8B-B14F-4D97-AF65-F5344CB8AC3E}">
        <p14:creationId xmlns:p14="http://schemas.microsoft.com/office/powerpoint/2010/main" val="1300844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7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7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对象 186369"/>
          <p:cNvGraphicFramePr>
            <a:graphicFrameLocks noChangeAspect="1"/>
          </p:cNvGraphicFramePr>
          <p:nvPr/>
        </p:nvGraphicFramePr>
        <p:xfrm>
          <a:off x="1400494" y="631116"/>
          <a:ext cx="6343015" cy="2922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2" r:id="rId4" imgW="8477250" imgH="3962400" progId="Word.Document.8">
                  <p:embed/>
                </p:oleObj>
              </mc:Choice>
              <mc:Fallback>
                <p:oleObj r:id="rId4" imgW="8477250" imgH="396240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00494" y="631116"/>
                        <a:ext cx="6343015" cy="29222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371" name="矩形 186370"/>
          <p:cNvSpPr>
            <a:spLocks noChangeArrowheads="1"/>
          </p:cNvSpPr>
          <p:nvPr/>
        </p:nvSpPr>
        <p:spPr bwMode="auto">
          <a:xfrm>
            <a:off x="1839138" y="1663283"/>
            <a:ext cx="530915" cy="299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345" b="0">
                <a:ea typeface="黑体" panose="02010609060101010101" charset="-122"/>
              </a:rPr>
              <a:t>0.05 </a:t>
            </a:r>
          </a:p>
        </p:txBody>
      </p:sp>
      <p:sp>
        <p:nvSpPr>
          <p:cNvPr id="186372" name="矩形 186371"/>
          <p:cNvSpPr>
            <a:spLocks noChangeArrowheads="1"/>
          </p:cNvSpPr>
          <p:nvPr/>
        </p:nvSpPr>
        <p:spPr bwMode="auto">
          <a:xfrm>
            <a:off x="3898584" y="1655084"/>
            <a:ext cx="442750" cy="299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345" b="0">
                <a:ea typeface="黑体" panose="02010609060101010101" charset="-122"/>
              </a:rPr>
              <a:t>1.5 </a:t>
            </a:r>
          </a:p>
        </p:txBody>
      </p:sp>
      <p:sp>
        <p:nvSpPr>
          <p:cNvPr id="186373" name="矩形 186372"/>
          <p:cNvSpPr>
            <a:spLocks noChangeArrowheads="1"/>
          </p:cNvSpPr>
          <p:nvPr/>
        </p:nvSpPr>
        <p:spPr bwMode="auto">
          <a:xfrm>
            <a:off x="2848669" y="2012285"/>
            <a:ext cx="311304" cy="299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345" b="0">
                <a:ea typeface="黑体" panose="02010609060101010101" charset="-122"/>
              </a:rPr>
              <a:t>5 </a:t>
            </a:r>
          </a:p>
        </p:txBody>
      </p:sp>
      <p:sp>
        <p:nvSpPr>
          <p:cNvPr id="3" name="矩形 2"/>
          <p:cNvSpPr/>
          <p:nvPr/>
        </p:nvSpPr>
        <p:spPr>
          <a:xfrm>
            <a:off x="120016" y="68878"/>
            <a:ext cx="2099945" cy="646331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考点突破</a:t>
            </a:r>
          </a:p>
        </p:txBody>
      </p:sp>
    </p:spTree>
    <p:extLst>
      <p:ext uri="{BB962C8B-B14F-4D97-AF65-F5344CB8AC3E}">
        <p14:creationId xmlns:p14="http://schemas.microsoft.com/office/powerpoint/2010/main" val="913133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6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6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6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/>
      <p:bldP spid="186372" grpId="0"/>
      <p:bldP spid="1863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对象 216065"/>
          <p:cNvGraphicFramePr>
            <a:graphicFrameLocks noChangeAspect="1"/>
          </p:cNvGraphicFramePr>
          <p:nvPr/>
        </p:nvGraphicFramePr>
        <p:xfrm>
          <a:off x="1407454" y="776635"/>
          <a:ext cx="6330362" cy="2571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6" r:id="rId4" imgW="8461375" imgH="3486785" progId="Word.Document.8">
                  <p:embed/>
                </p:oleObj>
              </mc:Choice>
              <mc:Fallback>
                <p:oleObj r:id="rId4" imgW="8461375" imgH="3486785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407454" y="776635"/>
                        <a:ext cx="6330362" cy="25718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6067" name="矩形 216066"/>
          <p:cNvSpPr>
            <a:spLocks noChangeArrowheads="1"/>
          </p:cNvSpPr>
          <p:nvPr/>
        </p:nvSpPr>
        <p:spPr bwMode="auto">
          <a:xfrm>
            <a:off x="4507454" y="1455328"/>
            <a:ext cx="742511" cy="299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345" b="0">
                <a:ea typeface="黑体" panose="02010609060101010101" charset="-122"/>
              </a:rPr>
              <a:t>比热容 </a:t>
            </a:r>
          </a:p>
        </p:txBody>
      </p:sp>
      <p:sp>
        <p:nvSpPr>
          <p:cNvPr id="216069" name="矩形 216068"/>
          <p:cNvSpPr>
            <a:spLocks noChangeArrowheads="1"/>
          </p:cNvSpPr>
          <p:nvPr/>
        </p:nvSpPr>
        <p:spPr bwMode="auto">
          <a:xfrm>
            <a:off x="2107696" y="2592769"/>
            <a:ext cx="718466" cy="299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345" b="0">
                <a:ea typeface="黑体" panose="02010609060101010101" charset="-122"/>
              </a:rPr>
              <a:t>3×10</a:t>
            </a:r>
            <a:r>
              <a:rPr lang="en-US" altLang="zh-CN" sz="1345" b="0" baseline="30000">
                <a:ea typeface="黑体" panose="02010609060101010101" charset="-122"/>
              </a:rPr>
              <a:t>5</a:t>
            </a:r>
            <a:r>
              <a:rPr lang="en-US" altLang="zh-CN" sz="1345" b="0">
                <a:ea typeface="黑体" panose="02010609060101010101" charset="-122"/>
              </a:rPr>
              <a:t> </a:t>
            </a:r>
          </a:p>
        </p:txBody>
      </p:sp>
      <p:sp>
        <p:nvSpPr>
          <p:cNvPr id="216070" name="矩形 216069"/>
          <p:cNvSpPr>
            <a:spLocks noChangeArrowheads="1"/>
          </p:cNvSpPr>
          <p:nvPr/>
        </p:nvSpPr>
        <p:spPr bwMode="auto">
          <a:xfrm>
            <a:off x="4782221" y="2592769"/>
            <a:ext cx="487634" cy="299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345" b="0">
                <a:ea typeface="黑体" panose="02010609060101010101" charset="-122"/>
              </a:rPr>
              <a:t>600 </a:t>
            </a:r>
          </a:p>
        </p:txBody>
      </p:sp>
      <p:pic>
        <p:nvPicPr>
          <p:cNvPr id="11270" name="图片 216070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2996954" y="3128522"/>
            <a:ext cx="3149741" cy="146862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" name="矩形 2"/>
          <p:cNvSpPr/>
          <p:nvPr/>
        </p:nvSpPr>
        <p:spPr>
          <a:xfrm>
            <a:off x="120016" y="68878"/>
            <a:ext cx="2099945" cy="646331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考点突破</a:t>
            </a:r>
          </a:p>
        </p:txBody>
      </p:sp>
    </p:spTree>
    <p:extLst>
      <p:ext uri="{BB962C8B-B14F-4D97-AF65-F5344CB8AC3E}">
        <p14:creationId xmlns:p14="http://schemas.microsoft.com/office/powerpoint/2010/main" val="1738948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6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6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6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0"/>
      <p:bldP spid="216069" grpId="0"/>
      <p:bldP spid="2160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对象 215042"/>
          <p:cNvGraphicFramePr>
            <a:graphicFrameLocks noChangeAspect="1"/>
          </p:cNvGraphicFramePr>
          <p:nvPr/>
        </p:nvGraphicFramePr>
        <p:xfrm>
          <a:off x="1359535" y="671719"/>
          <a:ext cx="6424930" cy="4027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0" r:id="rId4" imgW="9039225" imgH="5743575" progId="Word.Document.8">
                  <p:embed/>
                </p:oleObj>
              </mc:Choice>
              <mc:Fallback>
                <p:oleObj r:id="rId4" imgW="9039225" imgH="5743575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59535" y="671719"/>
                        <a:ext cx="6424930" cy="40274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44" name="矩形 215043"/>
          <p:cNvSpPr>
            <a:spLocks noChangeArrowheads="1"/>
          </p:cNvSpPr>
          <p:nvPr/>
        </p:nvSpPr>
        <p:spPr bwMode="auto">
          <a:xfrm>
            <a:off x="6885187" y="1326560"/>
            <a:ext cx="328936" cy="299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345" b="0">
                <a:ea typeface="黑体" panose="02010609060101010101" charset="-122"/>
              </a:rPr>
              <a:t>D </a:t>
            </a:r>
          </a:p>
        </p:txBody>
      </p:sp>
      <p:sp>
        <p:nvSpPr>
          <p:cNvPr id="4" name="矩形 3"/>
          <p:cNvSpPr/>
          <p:nvPr/>
        </p:nvSpPr>
        <p:spPr>
          <a:xfrm>
            <a:off x="113031" y="83279"/>
            <a:ext cx="2099945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巩固提升</a:t>
            </a:r>
          </a:p>
        </p:txBody>
      </p:sp>
    </p:spTree>
    <p:extLst>
      <p:ext uri="{BB962C8B-B14F-4D97-AF65-F5344CB8AC3E}">
        <p14:creationId xmlns:p14="http://schemas.microsoft.com/office/powerpoint/2010/main" val="2738043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4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310</Words>
  <Application>Microsoft Office PowerPoint</Application>
  <PresentationFormat>自定义</PresentationFormat>
  <Paragraphs>95</Paragraphs>
  <Slides>24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27" baseType="lpstr">
      <vt:lpstr>Office 主题</vt:lpstr>
      <vt:lpstr>Document</vt:lpstr>
      <vt:lpstr>Microsoft Word 97 - 2003 文档</vt:lpstr>
      <vt:lpstr>第十八章　电功率  复习课件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7</cp:revision>
  <dcterms:created xsi:type="dcterms:W3CDTF">2020-12-08T12:57:07Z</dcterms:created>
  <dcterms:modified xsi:type="dcterms:W3CDTF">2020-12-08T13:06:01Z</dcterms:modified>
</cp:coreProperties>
</file>