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12.xml"/><Relationship Id="rId7" Type="http://schemas.openxmlformats.org/officeDocument/2006/relationships/slide" Target="slide3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16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3.xml"/><Relationship Id="rId8" Type="http://schemas.openxmlformats.org/officeDocument/2006/relationships/slide" Target="slide5.xml"/><Relationship Id="rId7" Type="http://schemas.openxmlformats.org/officeDocument/2006/relationships/image" Target="../media/image3.wmf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Relationship Id="rId3" Type="http://schemas.openxmlformats.org/officeDocument/2006/relationships/slide" Target="slide8.xml"/><Relationship Id="rId2" Type="http://schemas.openxmlformats.org/officeDocument/2006/relationships/slide" Target="slide11.xml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6.xml"/><Relationship Id="rId1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slide" Target="slide2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77148" y="5199380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089" y="3812"/>
              <a:ext cx="90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玩转广东省卷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577150" y="3533775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7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9" name="文本框 78">
            <a:hlinkClick r:id="rId7" action="ppaction://hlinksldjump"/>
          </p:cNvPr>
          <p:cNvSpPr txBox="1"/>
          <p:nvPr/>
        </p:nvSpPr>
        <p:spPr>
          <a:xfrm>
            <a:off x="4337368" y="4490720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78">
            <a:hlinkClick r:id="rId8" action="ppaction://hlinksldjump"/>
          </p:cNvPr>
          <p:cNvSpPr txBox="1"/>
          <p:nvPr/>
        </p:nvSpPr>
        <p:spPr>
          <a:xfrm>
            <a:off x="6731318" y="4490720"/>
            <a:ext cx="18929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回归教材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2457768" y="1248410"/>
            <a:ext cx="794131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第十六讲 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信息的传递　能源与可持续发展</a:t>
            </a:r>
            <a:endParaRPr lang="zh-CN" altLang="en-US" sz="60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70903" y="1680210"/>
            <a:ext cx="106216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太阳能的利用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太阳能转化为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，如太阳灶、太阳能热水器等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太阳能转化为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，如太阳能电池等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太阳能转化为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，如植物通过太阳进行光合作用等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太阳能转化为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，如贮存在化石燃料中的太阳能等.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太阳能转化为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，如LED照明路灯等.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63533" y="2322195"/>
            <a:ext cx="94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内能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63533" y="2872105"/>
            <a:ext cx="885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电能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791778" y="3404235"/>
            <a:ext cx="1134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生物能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91778" y="3968750"/>
            <a:ext cx="1327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化学能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791778" y="4491355"/>
            <a:ext cx="1184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光能</a:t>
            </a:r>
            <a:endParaRPr lang="zh-CN" altLang="en-US"/>
          </a:p>
        </p:txBody>
      </p:sp>
      <p:sp>
        <p:nvSpPr>
          <p:cNvPr id="3" name="流程图: 终止 2">
            <a:hlinkClick r:id="rId1" action="ppaction://hlinksldjump"/>
          </p:cNvPr>
          <p:cNvSpPr/>
          <p:nvPr/>
        </p:nvSpPr>
        <p:spPr>
          <a:xfrm>
            <a:off x="8899843" y="533971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28053" y="1042035"/>
            <a:ext cx="104552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六、能源与可持续发展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能量转移和转化的方向性：能量的转化和转移，都是有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性的，人们是在能量转化或转移的过程中利用能量的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能源的利用是有条件的，我们所能利用的能源是有限的，所以需要节约能源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能源消耗对环境的影响：热污染、温室效应、大气污染等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未来的理想能源必须满足的条件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必须足够便宜，可以保证多数人用得起；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相关的技术必须成熟，可以保证大规模使用；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必须足够安全、清洁，可以保证不会严重影响环境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662353" y="1690370"/>
            <a:ext cx="887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方向</a:t>
            </a:r>
            <a:endParaRPr lang="zh-CN" altLang="en-US"/>
          </a:p>
        </p:txBody>
      </p:sp>
      <p:sp>
        <p:nvSpPr>
          <p:cNvPr id="3" name="流程图: 终止 2">
            <a:hlinkClick r:id="rId1" action="ppaction://hlinksldjump"/>
          </p:cNvPr>
          <p:cNvSpPr/>
          <p:nvPr/>
        </p:nvSpPr>
        <p:spPr>
          <a:xfrm>
            <a:off x="8998903" y="552894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49948" y="1194435"/>
            <a:ext cx="10075545" cy="570230"/>
            <a:chOff x="1676" y="1655"/>
            <a:chExt cx="15867" cy="898"/>
          </a:xfrm>
        </p:grpSpPr>
        <p:pic>
          <p:nvPicPr>
            <p:cNvPr id="9" name="图片 8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10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回归教材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77558" y="1908175"/>
            <a:ext cx="105664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 b="0">
                <a:ea typeface="宋体" panose="02010600030101010101" pitchFamily="2" charset="-122"/>
              </a:rPr>
              <a:t>在下面所列举的电磁波谱大家庭中，其中频率最高的是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A. </a:t>
            </a:r>
            <a:r>
              <a:rPr lang="zh-CN" sz="2400" b="0">
                <a:ea typeface="宋体" panose="02010600030101010101" pitchFamily="2" charset="-122"/>
              </a:rPr>
              <a:t>无线电波　　　　　　　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红外线　　　　　　　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紫外线　　　　　　　     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X</a:t>
            </a:r>
            <a:r>
              <a:rPr lang="zh-CN" sz="2400" b="0">
                <a:ea typeface="宋体" panose="02010600030101010101" pitchFamily="2" charset="-122"/>
              </a:rPr>
              <a:t>射线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 b="0">
                <a:ea typeface="宋体" panose="02010600030101010101" pitchFamily="2" charset="-122"/>
              </a:rPr>
              <a:t>核电站是利用核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聚变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裂变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来发电，核能是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可再生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不可再生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能源．</a:t>
            </a:r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8700453" y="2060575"/>
            <a:ext cx="567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374073" y="4765040"/>
            <a:ext cx="916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裂变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68778" y="4765040"/>
            <a:ext cx="1641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不可再生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75678" y="2179320"/>
            <a:ext cx="104717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RJ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九年级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P181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，动手动脑学物理改编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开发利用新能源是现代社会发展面临的重要课题．下列五种能源：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sz="2400" b="0">
                <a:ea typeface="宋体" panose="02010600030101010101" pitchFamily="2" charset="-122"/>
              </a:rPr>
              <a:t>风能；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>
                <a:ea typeface="宋体" panose="02010600030101010101" pitchFamily="2" charset="-122"/>
              </a:rPr>
              <a:t>核能；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sz="2400" b="0">
                <a:ea typeface="宋体" panose="02010600030101010101" pitchFamily="2" charset="-122"/>
              </a:rPr>
              <a:t>石油；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zh-CN" sz="2400" b="0">
                <a:ea typeface="宋体" panose="02010600030101010101" pitchFamily="2" charset="-122"/>
              </a:rPr>
              <a:t>电能；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⑤</a:t>
            </a:r>
            <a:r>
              <a:rPr lang="zh-CN" sz="2400" b="0">
                <a:ea typeface="宋体" panose="02010600030101010101" pitchFamily="2" charset="-122"/>
              </a:rPr>
              <a:t>太阳能．在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①②③</a:t>
            </a:r>
            <a:r>
              <a:rPr lang="zh-CN" sz="2400" b="0">
                <a:ea typeface="宋体" panose="02010600030101010101" pitchFamily="2" charset="-122"/>
              </a:rPr>
              <a:t>中属于可再生能源的是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；在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③④⑤</a:t>
            </a:r>
            <a:r>
              <a:rPr lang="zh-CN" sz="2400" b="0">
                <a:ea typeface="宋体" panose="02010600030101010101" pitchFamily="2" charset="-122"/>
              </a:rPr>
              <a:t>中属于二次能源的是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均填序号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6250623" y="3352800"/>
            <a:ext cx="584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92593" y="3884930"/>
            <a:ext cx="615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468303" y="558990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06768" y="1304925"/>
            <a:ext cx="104717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RJ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九年级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P153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，动手动脑学物理改编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如图是一台收音机的刻度板，表明它能接收电磁波的频率范围．广播电台靠迅速变化的电流发射电磁波．当广播电台发射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FM 100 MHz</a:t>
            </a:r>
            <a:r>
              <a:rPr lang="zh-CN" sz="2400" b="0">
                <a:ea typeface="宋体" panose="02010600030101010101" pitchFamily="2" charset="-122"/>
              </a:rPr>
              <a:t>的电磁波时，线路中的电流方向每秒钟变化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 b="0">
                <a:ea typeface="宋体" panose="02010600030101010101" pitchFamily="2" charset="-122"/>
              </a:rPr>
              <a:t>次，电磁波在真空中的波速为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________m/s.</a:t>
            </a:r>
            <a:endParaRPr lang="zh-CN" altLang="en-US"/>
          </a:p>
        </p:txBody>
      </p:sp>
      <p:pic>
        <p:nvPicPr>
          <p:cNvPr id="2" name="图片 -21474821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2443" y="3960495"/>
            <a:ext cx="6127115" cy="13582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871393" y="2506980"/>
            <a:ext cx="1365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2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926013" y="3064510"/>
            <a:ext cx="1151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99808" y="1449705"/>
            <a:ext cx="104292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RJ九年级P177，动手动脑学物理改编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许多城市都在推广利用太阳能，城市交通指示灯及路灯照明系统已大量使用太阳能．白天，太阳能转化为电能，除供正常使用外，将多余的能量储存在蓄电池内，夜晚供交通指示灯及照明灯发光．请完成下面的方框图，反映这个过程中能量发生转化的情况．</a:t>
            </a:r>
            <a:endParaRPr lang="zh-CN" altLang="en-US"/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1474788" y="4244975"/>
            <a:ext cx="9063990" cy="1149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486468" y="4589780"/>
            <a:ext cx="1097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电能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435918" y="4589780"/>
            <a:ext cx="1247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化学能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467533" y="4589780"/>
            <a:ext cx="1111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光能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450138" y="4589780"/>
            <a:ext cx="1097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电能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25588" y="4589780"/>
            <a:ext cx="1247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太阳能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3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813243" y="1158581"/>
            <a:ext cx="8839200" cy="645147"/>
            <a:chOff x="2362" y="1210"/>
            <a:chExt cx="13920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62" y="1246"/>
              <a:ext cx="13920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10252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玩转广东省卷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24878" y="2046605"/>
            <a:ext cx="9727565" cy="737235"/>
            <a:chOff x="1342" y="2812"/>
            <a:chExt cx="15319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12124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电磁波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10年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考，单独考查5次，与声学结合考查2次)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1030288" y="3032125"/>
            <a:ext cx="65614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018省卷10题3分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汽车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GPS</a:t>
            </a:r>
            <a:r>
              <a:rPr lang="zh-CN" sz="2400" b="0">
                <a:ea typeface="宋体" panose="02010600030101010101" pitchFamily="2" charset="-122"/>
              </a:rPr>
              <a:t>导航仪与通信卫星之间通过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 b="0">
                <a:ea typeface="宋体" panose="02010600030101010101" pitchFamily="2" charset="-122"/>
              </a:rPr>
              <a:t>来传递信息，其在真空中的传播速度为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__________m/s</a:t>
            </a:r>
            <a:r>
              <a:rPr lang="zh-CN" sz="2400" b="0">
                <a:ea typeface="宋体" panose="02010600030101010101" pitchFamily="2" charset="-122"/>
              </a:rPr>
              <a:t>；如图所示是表示音频、视频和射频三种信号的波形示意图，频率最高的是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信号．</a:t>
            </a:r>
            <a:endParaRPr lang="zh-CN" altLang="en-US"/>
          </a:p>
        </p:txBody>
      </p:sp>
      <p:pic>
        <p:nvPicPr>
          <p:cNvPr id="2" name="图片 -2147482155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8156258" y="3485515"/>
            <a:ext cx="2694940" cy="19545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8948103" y="564832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08923" y="3678555"/>
            <a:ext cx="1190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电磁波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85198" y="4226560"/>
            <a:ext cx="1297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080703" y="5331460"/>
            <a:ext cx="963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射频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935673" y="1998345"/>
            <a:ext cx="103206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2016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广播电台的发射线路靠迅速变化的交变电流向外发射电磁波，交变电流在每秒内周期性变化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次发射的电磁波频率为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 Hz.</a:t>
            </a:r>
            <a:r>
              <a:rPr lang="zh-CN" sz="2400" b="0">
                <a:ea typeface="宋体" panose="02010600030101010101" pitchFamily="2" charset="-122"/>
              </a:rPr>
              <a:t>若某电台节目发射频率为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88.2 MHz</a:t>
            </a:r>
            <a:r>
              <a:rPr lang="zh-CN" sz="2400" b="0">
                <a:ea typeface="宋体" panose="02010600030101010101" pitchFamily="2" charset="-122"/>
              </a:rPr>
              <a:t>，说明发射线路中的交变电流每秒钟周期性变化为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sz="2400" b="0">
                <a:ea typeface="宋体" panose="02010600030101010101" pitchFamily="2" charset="-122"/>
              </a:rPr>
              <a:t>次．收音机通过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电磁波来工作，手机通过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电磁波来实现远距离通话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后两空选填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发射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接收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发射和接收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94728" y="3754755"/>
            <a:ext cx="1543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8.82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60913" y="3754755"/>
            <a:ext cx="1002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接收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148128" y="3754755"/>
            <a:ext cx="1831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发射和接收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094423" y="1918335"/>
            <a:ext cx="100031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2015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电磁波家族有无线电波、红外线、可见光、紫外线等，它们的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频率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波长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波速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相同．它们都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在真空中传播，电台发射的某种电磁波波长为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 m</a:t>
            </a:r>
            <a:r>
              <a:rPr lang="zh-CN" sz="2400" b="0">
                <a:ea typeface="宋体" panose="02010600030101010101" pitchFamily="2" charset="-122"/>
              </a:rPr>
              <a:t>，其频率是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________Hz.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2012省卷8题3分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电磁波在真空中的传播速度是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3×10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填单位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；电磁波的波长越长，其频率就越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；电磁波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在空气中传播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55838" y="2566035"/>
            <a:ext cx="1511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波速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064308" y="2566035"/>
            <a:ext cx="815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能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452803" y="3114040"/>
            <a:ext cx="12833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896668" y="368109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m/s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64848" y="4213225"/>
            <a:ext cx="569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018463" y="4213225"/>
            <a:ext cx="720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能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06242" y="953135"/>
            <a:ext cx="2414985" cy="475615"/>
            <a:chOff x="1745" y="7133"/>
            <a:chExt cx="3677" cy="749"/>
          </a:xfrm>
        </p:grpSpPr>
        <p:pic>
          <p:nvPicPr>
            <p:cNvPr id="13" name="图片 12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5" y="7133"/>
              <a:ext cx="3269" cy="725"/>
            </a:xfrm>
            <a:prstGeom prst="rect">
              <a:avLst/>
            </a:prstGeom>
          </p:spPr>
        </p:pic>
        <p:sp>
          <p:nvSpPr>
            <p:cNvPr id="14" name="文本框 11"/>
            <p:cNvSpPr txBox="1"/>
            <p:nvPr/>
          </p:nvSpPr>
          <p:spPr>
            <a:xfrm>
              <a:off x="1807" y="7157"/>
              <a:ext cx="361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spc="1700" dirty="0" smtClean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考</a:t>
              </a:r>
              <a:r>
                <a:rPr lang="zh-CN" altLang="en-US" sz="2400" b="1" spc="1700" dirty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向拓展</a:t>
              </a:r>
              <a:endParaRPr lang="zh-CN" altLang="en-US" sz="2400" b="1" spc="1700" dirty="0">
                <a:solidFill>
                  <a:srgbClr val="00923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962343" y="1376045"/>
            <a:ext cx="105873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徐州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北斗＋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5G”</a:t>
            </a:r>
            <a:r>
              <a:rPr lang="zh-CN" sz="2400" b="0">
                <a:ea typeface="宋体" panose="02010600030101010101" pitchFamily="2" charset="-122"/>
              </a:rPr>
              <a:t>技术将助力北京打造智慧型冬奥会，这项技术主要利用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A. </a:t>
            </a:r>
            <a:r>
              <a:rPr lang="zh-CN" sz="2400" b="0">
                <a:ea typeface="宋体" panose="02010600030101010101" pitchFamily="2" charset="-122"/>
              </a:rPr>
              <a:t>电磁波　       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超声波　            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次声波　　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红外线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中国的创新发展战略使科技领域不断取得新成果，下列说法正确的是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A. </a:t>
            </a:r>
            <a:r>
              <a:rPr lang="zh-CN" sz="2400" b="0">
                <a:ea typeface="宋体" panose="02010600030101010101" pitchFamily="2" charset="-122"/>
              </a:rPr>
              <a:t>智能机器人只能通过声音信号控制  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北斗卫星导航是通过光纤传递信息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 b="0">
                <a:ea typeface="宋体" panose="02010600030101010101" pitchFamily="2" charset="-122"/>
              </a:rPr>
              <a:t>无人自动驾驶汽车行驶不需要消耗能量  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5G</a:t>
            </a:r>
            <a:r>
              <a:rPr lang="zh-CN" sz="2400" b="0">
                <a:ea typeface="宋体" panose="02010600030101010101" pitchFamily="2" charset="-122"/>
              </a:rPr>
              <a:t>手机上网是通过电磁波传递信息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459673" y="2054860"/>
            <a:ext cx="935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395663" y="3756660"/>
            <a:ext cx="1069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MainIdea"/>
          <p:cNvSpPr/>
          <p:nvPr/>
        </p:nvSpPr>
        <p:spPr>
          <a:xfrm>
            <a:off x="4697413" y="2943225"/>
            <a:ext cx="2646680" cy="1561465"/>
          </a:xfrm>
          <a:custGeom>
            <a:avLst/>
            <a:gdLst>
              <a:gd name="rtl" fmla="*/ 331664 w 1669568"/>
              <a:gd name="rtt" fmla="*/ 132240 h 843600"/>
              <a:gd name="rtr" fmla="*/ 1334864 w 1669568"/>
              <a:gd name="rtb" fmla="*/ 725040 h 843600"/>
            </a:gdLst>
            <a:ahLst/>
            <a:cxnLst/>
            <a:rect l="rtl" t="rtt" r="rtr" b="rtb"/>
            <a:pathLst>
              <a:path w="1669568" h="843600">
                <a:moveTo>
                  <a:pt x="421800" y="0"/>
                </a:moveTo>
                <a:lnTo>
                  <a:pt x="1247768" y="0"/>
                </a:lnTo>
                <a:cubicBezTo>
                  <a:pt x="1480728" y="0"/>
                  <a:pt x="1669568" y="188840"/>
                  <a:pt x="1669568" y="421800"/>
                </a:cubicBezTo>
                <a:cubicBezTo>
                  <a:pt x="1669568" y="654760"/>
                  <a:pt x="1480728" y="843600"/>
                  <a:pt x="1247768" y="843600"/>
                </a:cubicBezTo>
                <a:lnTo>
                  <a:pt x="421800" y="843600"/>
                </a:lnTo>
                <a:cubicBezTo>
                  <a:pt x="188840" y="843600"/>
                  <a:pt x="0" y="654760"/>
                  <a:pt x="0" y="421800"/>
                </a:cubicBezTo>
                <a:cubicBezTo>
                  <a:pt x="0" y="188840"/>
                  <a:pt x="188840" y="0"/>
                  <a:pt x="4218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square" lIns="0" tIns="0" rIns="0" bIns="22500" rtlCol="0" anchor="ctr"/>
          <a:p>
            <a:pPr algn="ctr"/>
            <a:r>
              <a:rPr lang="zh-CN" sz="2400" b="1">
                <a:solidFill>
                  <a:srgbClr val="454545"/>
                </a:solidFill>
                <a:latin typeface="方正粗黑宋简体" panose="02000000000000000000" charset="-122"/>
              </a:rPr>
              <a:t>信息的传递</a:t>
            </a:r>
            <a:endParaRPr lang="zh-CN"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能源与可持续发展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319328" y="3844290"/>
            <a:ext cx="1978025" cy="754380"/>
            <a:chOff x="10137" y="6261"/>
            <a:chExt cx="3115" cy="1188"/>
          </a:xfrm>
        </p:grpSpPr>
        <p:sp>
          <p:nvSpPr>
            <p:cNvPr id="29" name="MMConnector"/>
            <p:cNvSpPr/>
            <p:nvPr/>
          </p:nvSpPr>
          <p:spPr>
            <a:xfrm>
              <a:off x="10137" y="6533"/>
              <a:ext cx="1613" cy="351"/>
            </a:xfrm>
            <a:custGeom>
              <a:avLst/>
              <a:gdLst/>
              <a:ahLst/>
              <a:cxnLst/>
              <a:pathLst>
                <a:path w="804274" h="87659">
                  <a:moveTo>
                    <a:pt x="16044" y="-33693"/>
                  </a:moveTo>
                  <a:cubicBezTo>
                    <a:pt x="-2808" y="-37066"/>
                    <a:pt x="-17293" y="-26566"/>
                    <a:pt x="-19453" y="-12096"/>
                  </a:cubicBezTo>
                  <a:cubicBezTo>
                    <a:pt x="-21612" y="2373"/>
                    <a:pt x="-10822" y="16617"/>
                    <a:pt x="8191" y="18924"/>
                  </a:cubicBezTo>
                  <a:cubicBezTo>
                    <a:pt x="25782" y="21059"/>
                    <a:pt x="43373" y="23194"/>
                    <a:pt x="60969" y="25349"/>
                  </a:cubicBezTo>
                  <a:cubicBezTo>
                    <a:pt x="78565" y="27503"/>
                    <a:pt x="96166" y="29678"/>
                    <a:pt x="113773" y="31853"/>
                  </a:cubicBezTo>
                  <a:cubicBezTo>
                    <a:pt x="131380" y="34027"/>
                    <a:pt x="148992" y="36201"/>
                    <a:pt x="166610" y="38363"/>
                  </a:cubicBezTo>
                  <a:cubicBezTo>
                    <a:pt x="184229" y="40525"/>
                    <a:pt x="201855" y="42675"/>
                    <a:pt x="219489" y="44800"/>
                  </a:cubicBezTo>
                  <a:cubicBezTo>
                    <a:pt x="237122" y="46924"/>
                    <a:pt x="254764" y="49023"/>
                    <a:pt x="272414" y="51081"/>
                  </a:cubicBezTo>
                  <a:cubicBezTo>
                    <a:pt x="290064" y="53140"/>
                    <a:pt x="307724" y="55158"/>
                    <a:pt x="325393" y="57120"/>
                  </a:cubicBezTo>
                  <a:cubicBezTo>
                    <a:pt x="343062" y="59082"/>
                    <a:pt x="360741" y="60989"/>
                    <a:pt x="378430" y="62824"/>
                  </a:cubicBezTo>
                  <a:cubicBezTo>
                    <a:pt x="396119" y="64659"/>
                    <a:pt x="413818" y="66422"/>
                    <a:pt x="431529" y="68097"/>
                  </a:cubicBezTo>
                  <a:cubicBezTo>
                    <a:pt x="449239" y="69772"/>
                    <a:pt x="466961" y="71359"/>
                    <a:pt x="484690" y="72841"/>
                  </a:cubicBezTo>
                  <a:cubicBezTo>
                    <a:pt x="502418" y="74322"/>
                    <a:pt x="520152" y="75699"/>
                    <a:pt x="537910" y="76953"/>
                  </a:cubicBezTo>
                  <a:cubicBezTo>
                    <a:pt x="555669" y="78206"/>
                    <a:pt x="573452" y="79336"/>
                    <a:pt x="591185" y="80328"/>
                  </a:cubicBezTo>
                  <a:cubicBezTo>
                    <a:pt x="608918" y="81320"/>
                    <a:pt x="626601" y="82174"/>
                    <a:pt x="644502" y="82863"/>
                  </a:cubicBezTo>
                  <a:cubicBezTo>
                    <a:pt x="662403" y="83552"/>
                    <a:pt x="680522" y="84076"/>
                    <a:pt x="697846" y="84451"/>
                  </a:cubicBezTo>
                  <a:cubicBezTo>
                    <a:pt x="715169" y="84826"/>
                    <a:pt x="731697" y="85051"/>
                    <a:pt x="751194" y="84989"/>
                  </a:cubicBezTo>
                  <a:cubicBezTo>
                    <a:pt x="770692" y="84927"/>
                    <a:pt x="793159" y="84578"/>
                    <a:pt x="804520" y="84377"/>
                  </a:cubicBezTo>
                  <a:cubicBezTo>
                    <a:pt x="815881" y="84177"/>
                    <a:pt x="816137" y="84126"/>
                    <a:pt x="816392" y="84075"/>
                  </a:cubicBezTo>
                  <a:cubicBezTo>
                    <a:pt x="819075" y="83538"/>
                    <a:pt x="820952" y="82365"/>
                    <a:pt x="820952" y="80275"/>
                  </a:cubicBezTo>
                  <a:cubicBezTo>
                    <a:pt x="820952" y="78185"/>
                    <a:pt x="819101" y="76093"/>
                    <a:pt x="816392" y="76475"/>
                  </a:cubicBezTo>
                  <a:cubicBezTo>
                    <a:pt x="816133" y="76511"/>
                    <a:pt x="815874" y="76548"/>
                    <a:pt x="804563" y="76110"/>
                  </a:cubicBezTo>
                  <a:cubicBezTo>
                    <a:pt x="793253" y="75673"/>
                    <a:pt x="770890" y="74761"/>
                    <a:pt x="751506" y="73730"/>
                  </a:cubicBezTo>
                  <a:cubicBezTo>
                    <a:pt x="732122" y="72700"/>
                    <a:pt x="715717" y="71551"/>
                    <a:pt x="698534" y="70209"/>
                  </a:cubicBezTo>
                  <a:cubicBezTo>
                    <a:pt x="681351" y="68867"/>
                    <a:pt x="663389" y="67333"/>
                    <a:pt x="645657" y="65648"/>
                  </a:cubicBezTo>
                  <a:cubicBezTo>
                    <a:pt x="627925" y="63962"/>
                    <a:pt x="610423" y="62126"/>
                    <a:pt x="592879" y="60150"/>
                  </a:cubicBezTo>
                  <a:cubicBezTo>
                    <a:pt x="575336" y="58174"/>
                    <a:pt x="557752" y="56058"/>
                    <a:pt x="540198" y="53821"/>
                  </a:cubicBezTo>
                  <a:cubicBezTo>
                    <a:pt x="522645" y="51583"/>
                    <a:pt x="505121" y="49225"/>
                    <a:pt x="487608" y="46763"/>
                  </a:cubicBezTo>
                  <a:cubicBezTo>
                    <a:pt x="470094" y="44301"/>
                    <a:pt x="452589" y="41734"/>
                    <a:pt x="435097" y="39080"/>
                  </a:cubicBezTo>
                  <a:cubicBezTo>
                    <a:pt x="417605" y="36426"/>
                    <a:pt x="400125" y="33684"/>
                    <a:pt x="382654" y="30870"/>
                  </a:cubicBezTo>
                  <a:cubicBezTo>
                    <a:pt x="365183" y="28057"/>
                    <a:pt x="347720" y="25172"/>
                    <a:pt x="330263" y="22231"/>
                  </a:cubicBezTo>
                  <a:cubicBezTo>
                    <a:pt x="312806" y="19291"/>
                    <a:pt x="295354" y="16294"/>
                    <a:pt x="277906" y="13256"/>
                  </a:cubicBezTo>
                  <a:cubicBezTo>
                    <a:pt x="260458" y="10218"/>
                    <a:pt x="243013" y="7139"/>
                    <a:pt x="225567" y="4033"/>
                  </a:cubicBezTo>
                  <a:cubicBezTo>
                    <a:pt x="208122" y="927"/>
                    <a:pt x="190677" y="-2207"/>
                    <a:pt x="173228" y="-5353"/>
                  </a:cubicBezTo>
                  <a:cubicBezTo>
                    <a:pt x="155780" y="-8499"/>
                    <a:pt x="138329" y="-11658"/>
                    <a:pt x="120872" y="-14819"/>
                  </a:cubicBezTo>
                  <a:cubicBezTo>
                    <a:pt x="103416" y="-17981"/>
                    <a:pt x="85955" y="-21144"/>
                    <a:pt x="68483" y="-24290"/>
                  </a:cubicBezTo>
                  <a:cubicBezTo>
                    <a:pt x="51011" y="-27436"/>
                    <a:pt x="33527" y="-30565"/>
                    <a:pt x="16044" y="-33693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30" name="MainTopic"/>
            <p:cNvSpPr/>
            <p:nvPr/>
          </p:nvSpPr>
          <p:spPr>
            <a:xfrm>
              <a:off x="11774" y="6261"/>
              <a:ext cx="1478" cy="1188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太阳能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813868" y="4706620"/>
            <a:ext cx="3669665" cy="1191260"/>
            <a:chOff x="10390" y="7638"/>
            <a:chExt cx="5779" cy="1876"/>
          </a:xfrm>
        </p:grpSpPr>
        <p:sp>
          <p:nvSpPr>
            <p:cNvPr id="32" name="MMConnector"/>
            <p:cNvSpPr/>
            <p:nvPr/>
          </p:nvSpPr>
          <p:spPr>
            <a:xfrm>
              <a:off x="10390" y="7638"/>
              <a:ext cx="1644" cy="1417"/>
            </a:xfrm>
            <a:custGeom>
              <a:avLst/>
              <a:gdLst/>
              <a:ahLst/>
              <a:cxnLst/>
              <a:pathLst>
                <a:path w="893329" h="408344">
                  <a:moveTo>
                    <a:pt x="-61692" y="-92417"/>
                  </a:moveTo>
                  <a:cubicBezTo>
                    <a:pt x="-77088" y="-103809"/>
                    <a:pt x="-94710" y="-100902"/>
                    <a:pt x="-103095" y="-88913"/>
                  </a:cubicBezTo>
                  <a:cubicBezTo>
                    <a:pt x="-111479" y="-76925"/>
                    <a:pt x="-108080" y="-59501"/>
                    <a:pt x="-92182" y="-48821"/>
                  </a:cubicBezTo>
                  <a:cubicBezTo>
                    <a:pt x="-77549" y="-38992"/>
                    <a:pt x="-62915" y="-29163"/>
                    <a:pt x="-48318" y="-19223"/>
                  </a:cubicBezTo>
                  <a:cubicBezTo>
                    <a:pt x="-33722" y="-9284"/>
                    <a:pt x="-19161" y="766"/>
                    <a:pt x="-4596" y="10844"/>
                  </a:cubicBezTo>
                  <a:cubicBezTo>
                    <a:pt x="9969" y="20923"/>
                    <a:pt x="24539" y="31030"/>
                    <a:pt x="39135" y="41137"/>
                  </a:cubicBezTo>
                  <a:cubicBezTo>
                    <a:pt x="53732" y="51244"/>
                    <a:pt x="68355" y="61349"/>
                    <a:pt x="83033" y="71409"/>
                  </a:cubicBezTo>
                  <a:cubicBezTo>
                    <a:pt x="97711" y="81468"/>
                    <a:pt x="112443" y="91481"/>
                    <a:pt x="127256" y="101405"/>
                  </a:cubicBezTo>
                  <a:cubicBezTo>
                    <a:pt x="142068" y="111329"/>
                    <a:pt x="156961" y="121164"/>
                    <a:pt x="171959" y="130864"/>
                  </a:cubicBezTo>
                  <a:cubicBezTo>
                    <a:pt x="186957" y="140563"/>
                    <a:pt x="202061" y="150128"/>
                    <a:pt x="217292" y="159509"/>
                  </a:cubicBezTo>
                  <a:cubicBezTo>
                    <a:pt x="232523" y="168891"/>
                    <a:pt x="247882" y="178089"/>
                    <a:pt x="263387" y="187055"/>
                  </a:cubicBezTo>
                  <a:cubicBezTo>
                    <a:pt x="278893" y="196021"/>
                    <a:pt x="294544" y="204755"/>
                    <a:pt x="310357" y="213204"/>
                  </a:cubicBezTo>
                  <a:cubicBezTo>
                    <a:pt x="326169" y="221653"/>
                    <a:pt x="342142" y="229819"/>
                    <a:pt x="358282" y="237649"/>
                  </a:cubicBezTo>
                  <a:cubicBezTo>
                    <a:pt x="374422" y="245480"/>
                    <a:pt x="390730" y="252975"/>
                    <a:pt x="407206" y="260086"/>
                  </a:cubicBezTo>
                  <a:cubicBezTo>
                    <a:pt x="423681" y="267197"/>
                    <a:pt x="440324" y="273924"/>
                    <a:pt x="457125" y="280222"/>
                  </a:cubicBezTo>
                  <a:cubicBezTo>
                    <a:pt x="473925" y="286519"/>
                    <a:pt x="490884" y="292388"/>
                    <a:pt x="507987" y="297790"/>
                  </a:cubicBezTo>
                  <a:cubicBezTo>
                    <a:pt x="525090" y="303192"/>
                    <a:pt x="542338" y="308127"/>
                    <a:pt x="559692" y="312568"/>
                  </a:cubicBezTo>
                  <a:cubicBezTo>
                    <a:pt x="577046" y="317009"/>
                    <a:pt x="594505" y="320955"/>
                    <a:pt x="612099" y="324392"/>
                  </a:cubicBezTo>
                  <a:cubicBezTo>
                    <a:pt x="629693" y="327829"/>
                    <a:pt x="647420" y="330757"/>
                    <a:pt x="665036" y="333167"/>
                  </a:cubicBezTo>
                  <a:cubicBezTo>
                    <a:pt x="682651" y="335576"/>
                    <a:pt x="700155" y="337467"/>
                    <a:pt x="718318" y="338868"/>
                  </a:cubicBezTo>
                  <a:cubicBezTo>
                    <a:pt x="736481" y="340269"/>
                    <a:pt x="755304" y="341180"/>
                    <a:pt x="771760" y="341541"/>
                  </a:cubicBezTo>
                  <a:cubicBezTo>
                    <a:pt x="788216" y="341902"/>
                    <a:pt x="802304" y="341714"/>
                    <a:pt x="816392" y="341525"/>
                  </a:cubicBezTo>
                  <a:cubicBezTo>
                    <a:pt x="819128" y="341488"/>
                    <a:pt x="820952" y="339815"/>
                    <a:pt x="820952" y="337725"/>
                  </a:cubicBezTo>
                  <a:cubicBezTo>
                    <a:pt x="820952" y="335635"/>
                    <a:pt x="819127" y="334013"/>
                    <a:pt x="816392" y="333925"/>
                  </a:cubicBezTo>
                  <a:cubicBezTo>
                    <a:pt x="802422" y="333476"/>
                    <a:pt x="788452" y="333027"/>
                    <a:pt x="772191" y="331929"/>
                  </a:cubicBezTo>
                  <a:cubicBezTo>
                    <a:pt x="755931" y="330831"/>
                    <a:pt x="737379" y="329084"/>
                    <a:pt x="719528" y="326886"/>
                  </a:cubicBezTo>
                  <a:cubicBezTo>
                    <a:pt x="701676" y="324689"/>
                    <a:pt x="684525" y="322041"/>
                    <a:pt x="667310" y="318883"/>
                  </a:cubicBezTo>
                  <a:cubicBezTo>
                    <a:pt x="650095" y="315725"/>
                    <a:pt x="632816" y="312056"/>
                    <a:pt x="615713" y="307899"/>
                  </a:cubicBezTo>
                  <a:cubicBezTo>
                    <a:pt x="598610" y="303742"/>
                    <a:pt x="581683" y="299096"/>
                    <a:pt x="564897" y="293977"/>
                  </a:cubicBezTo>
                  <a:cubicBezTo>
                    <a:pt x="548111" y="288857"/>
                    <a:pt x="531467" y="283264"/>
                    <a:pt x="514996" y="277224"/>
                  </a:cubicBezTo>
                  <a:cubicBezTo>
                    <a:pt x="498525" y="271185"/>
                    <a:pt x="482227" y="264701"/>
                    <a:pt x="466107" y="257806"/>
                  </a:cubicBezTo>
                  <a:cubicBezTo>
                    <a:pt x="449986" y="250912"/>
                    <a:pt x="434044" y="243608"/>
                    <a:pt x="418280" y="235935"/>
                  </a:cubicBezTo>
                  <a:cubicBezTo>
                    <a:pt x="402517" y="228263"/>
                    <a:pt x="386932" y="220222"/>
                    <a:pt x="371519" y="211858"/>
                  </a:cubicBezTo>
                  <a:cubicBezTo>
                    <a:pt x="356106" y="203494"/>
                    <a:pt x="340865" y="194806"/>
                    <a:pt x="325780" y="185840"/>
                  </a:cubicBezTo>
                  <a:cubicBezTo>
                    <a:pt x="310696" y="176875"/>
                    <a:pt x="295768" y="167632"/>
                    <a:pt x="280978" y="158156"/>
                  </a:cubicBezTo>
                  <a:cubicBezTo>
                    <a:pt x="266188" y="148681"/>
                    <a:pt x="251536" y="138974"/>
                    <a:pt x="236996" y="129079"/>
                  </a:cubicBezTo>
                  <a:cubicBezTo>
                    <a:pt x="222457" y="119183"/>
                    <a:pt x="208030" y="109100"/>
                    <a:pt x="193690" y="98872"/>
                  </a:cubicBezTo>
                  <a:cubicBezTo>
                    <a:pt x="179349" y="88643"/>
                    <a:pt x="165094" y="78269"/>
                    <a:pt x="150896" y="67791"/>
                  </a:cubicBezTo>
                  <a:cubicBezTo>
                    <a:pt x="136698" y="57312"/>
                    <a:pt x="122556" y="46729"/>
                    <a:pt x="108441" y="36080"/>
                  </a:cubicBezTo>
                  <a:cubicBezTo>
                    <a:pt x="94325" y="25431"/>
                    <a:pt x="80236" y="14716"/>
                    <a:pt x="66140" y="3976"/>
                  </a:cubicBezTo>
                  <a:cubicBezTo>
                    <a:pt x="52044" y="-6765"/>
                    <a:pt x="37941" y="-17531"/>
                    <a:pt x="23808" y="-28293"/>
                  </a:cubicBezTo>
                  <a:cubicBezTo>
                    <a:pt x="9675" y="-39055"/>
                    <a:pt x="-4487" y="-49813"/>
                    <a:pt x="-18742" y="-60500"/>
                  </a:cubicBezTo>
                  <a:cubicBezTo>
                    <a:pt x="-32997" y="-71186"/>
                    <a:pt x="-47344" y="-81802"/>
                    <a:pt x="-61692" y="-92417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33" name="MainTopic"/>
            <p:cNvSpPr/>
            <p:nvPr/>
          </p:nvSpPr>
          <p:spPr>
            <a:xfrm>
              <a:off x="11929" y="8326"/>
              <a:ext cx="4240" cy="1188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能源与可持续发展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055168" y="2112645"/>
            <a:ext cx="1536065" cy="1321435"/>
            <a:chOff x="10770" y="3553"/>
            <a:chExt cx="2419" cy="2081"/>
          </a:xfrm>
        </p:grpSpPr>
        <p:sp>
          <p:nvSpPr>
            <p:cNvPr id="35" name="MMConnector"/>
            <p:cNvSpPr/>
            <p:nvPr/>
          </p:nvSpPr>
          <p:spPr>
            <a:xfrm>
              <a:off x="10770" y="4840"/>
              <a:ext cx="1304" cy="794"/>
            </a:xfrm>
            <a:custGeom>
              <a:avLst/>
              <a:gdLst/>
              <a:ahLst/>
              <a:cxnLst/>
              <a:pathLst>
                <a:path w="858883" h="296477">
                  <a:moveTo>
                    <a:pt x="-54834" y="15464"/>
                  </a:moveTo>
                  <a:cubicBezTo>
                    <a:pt x="-71991" y="23975"/>
                    <a:pt x="-77555" y="40879"/>
                    <a:pt x="-70766" y="53839"/>
                  </a:cubicBezTo>
                  <a:cubicBezTo>
                    <a:pt x="-63977" y="66798"/>
                    <a:pt x="-46861" y="71940"/>
                    <a:pt x="-30147" y="62589"/>
                  </a:cubicBezTo>
                  <a:cubicBezTo>
                    <a:pt x="-14602" y="53893"/>
                    <a:pt x="943" y="45196"/>
                    <a:pt x="16430" y="36452"/>
                  </a:cubicBezTo>
                  <a:cubicBezTo>
                    <a:pt x="31918" y="27708"/>
                    <a:pt x="47347" y="18917"/>
                    <a:pt x="62762" y="10139"/>
                  </a:cubicBezTo>
                  <a:cubicBezTo>
                    <a:pt x="78177" y="1361"/>
                    <a:pt x="93578" y="-7404"/>
                    <a:pt x="108984" y="-16125"/>
                  </a:cubicBezTo>
                  <a:cubicBezTo>
                    <a:pt x="124389" y="-24845"/>
                    <a:pt x="139799" y="-33522"/>
                    <a:pt x="155237" y="-42113"/>
                  </a:cubicBezTo>
                  <a:cubicBezTo>
                    <a:pt x="170675" y="-50705"/>
                    <a:pt x="186143" y="-59212"/>
                    <a:pt x="201661" y="-67596"/>
                  </a:cubicBezTo>
                  <a:cubicBezTo>
                    <a:pt x="217179" y="-75980"/>
                    <a:pt x="232748" y="-84241"/>
                    <a:pt x="248389" y="-92339"/>
                  </a:cubicBezTo>
                  <a:cubicBezTo>
                    <a:pt x="264030" y="-100436"/>
                    <a:pt x="279743" y="-108371"/>
                    <a:pt x="295546" y="-116102"/>
                  </a:cubicBezTo>
                  <a:cubicBezTo>
                    <a:pt x="311349" y="-123834"/>
                    <a:pt x="327241" y="-131362"/>
                    <a:pt x="343238" y="-138647"/>
                  </a:cubicBezTo>
                  <a:cubicBezTo>
                    <a:pt x="359236" y="-145932"/>
                    <a:pt x="375337" y="-152974"/>
                    <a:pt x="391553" y="-159735"/>
                  </a:cubicBezTo>
                  <a:cubicBezTo>
                    <a:pt x="407769" y="-166495"/>
                    <a:pt x="424100" y="-172974"/>
                    <a:pt x="440551" y="-179134"/>
                  </a:cubicBezTo>
                  <a:cubicBezTo>
                    <a:pt x="457002" y="-185295"/>
                    <a:pt x="473573" y="-191137"/>
                    <a:pt x="490260" y="-196629"/>
                  </a:cubicBezTo>
                  <a:cubicBezTo>
                    <a:pt x="506947" y="-202120"/>
                    <a:pt x="523749" y="-207260"/>
                    <a:pt x="540677" y="-212022"/>
                  </a:cubicBezTo>
                  <a:cubicBezTo>
                    <a:pt x="557606" y="-216784"/>
                    <a:pt x="574661" y="-221168"/>
                    <a:pt x="591765" y="-225151"/>
                  </a:cubicBezTo>
                  <a:cubicBezTo>
                    <a:pt x="608869" y="-229134"/>
                    <a:pt x="626023" y="-232717"/>
                    <a:pt x="643457" y="-235889"/>
                  </a:cubicBezTo>
                  <a:cubicBezTo>
                    <a:pt x="660890" y="-239062"/>
                    <a:pt x="678605" y="-241825"/>
                    <a:pt x="695659" y="-244155"/>
                  </a:cubicBezTo>
                  <a:cubicBezTo>
                    <a:pt x="712713" y="-246485"/>
                    <a:pt x="729107" y="-248381"/>
                    <a:pt x="748261" y="-249912"/>
                  </a:cubicBezTo>
                  <a:cubicBezTo>
                    <a:pt x="767416" y="-251443"/>
                    <a:pt x="789330" y="-252608"/>
                    <a:pt x="801145" y="-253170"/>
                  </a:cubicBezTo>
                  <a:cubicBezTo>
                    <a:pt x="812960" y="-253732"/>
                    <a:pt x="814676" y="-253691"/>
                    <a:pt x="816392" y="-253650"/>
                  </a:cubicBezTo>
                  <a:cubicBezTo>
                    <a:pt x="819127" y="-253585"/>
                    <a:pt x="820952" y="-255360"/>
                    <a:pt x="820952" y="-257450"/>
                  </a:cubicBezTo>
                  <a:cubicBezTo>
                    <a:pt x="820952" y="-259540"/>
                    <a:pt x="819121" y="-261049"/>
                    <a:pt x="816392" y="-261250"/>
                  </a:cubicBezTo>
                  <a:cubicBezTo>
                    <a:pt x="814674" y="-261377"/>
                    <a:pt x="812955" y="-261503"/>
                    <a:pt x="801034" y="-261528"/>
                  </a:cubicBezTo>
                  <a:cubicBezTo>
                    <a:pt x="789114" y="-261552"/>
                    <a:pt x="766990" y="-261474"/>
                    <a:pt x="747600" y="-260889"/>
                  </a:cubicBezTo>
                  <a:cubicBezTo>
                    <a:pt x="728209" y="-260303"/>
                    <a:pt x="711552" y="-259210"/>
                    <a:pt x="694188" y="-257710"/>
                  </a:cubicBezTo>
                  <a:cubicBezTo>
                    <a:pt x="676825" y="-256209"/>
                    <a:pt x="658755" y="-254302"/>
                    <a:pt x="640927" y="-251963"/>
                  </a:cubicBezTo>
                  <a:cubicBezTo>
                    <a:pt x="623100" y="-249625"/>
                    <a:pt x="605515" y="-246854"/>
                    <a:pt x="587945" y="-243671"/>
                  </a:cubicBezTo>
                  <a:cubicBezTo>
                    <a:pt x="570374" y="-240488"/>
                    <a:pt x="552818" y="-236892"/>
                    <a:pt x="535360" y="-232903"/>
                  </a:cubicBezTo>
                  <a:cubicBezTo>
                    <a:pt x="517903" y="-228914"/>
                    <a:pt x="500543" y="-224532"/>
                    <a:pt x="483278" y="-219784"/>
                  </a:cubicBezTo>
                  <a:cubicBezTo>
                    <a:pt x="466012" y="-215036"/>
                    <a:pt x="448841" y="-209924"/>
                    <a:pt x="431776" y="-204481"/>
                  </a:cubicBezTo>
                  <a:cubicBezTo>
                    <a:pt x="414710" y="-199039"/>
                    <a:pt x="397752" y="-193266"/>
                    <a:pt x="380901" y="-187202"/>
                  </a:cubicBezTo>
                  <a:cubicBezTo>
                    <a:pt x="364050" y="-181139"/>
                    <a:pt x="347308" y="-174784"/>
                    <a:pt x="330670" y="-168182"/>
                  </a:cubicBezTo>
                  <a:cubicBezTo>
                    <a:pt x="314032" y="-161580"/>
                    <a:pt x="297500" y="-154730"/>
                    <a:pt x="281065" y="-147676"/>
                  </a:cubicBezTo>
                  <a:cubicBezTo>
                    <a:pt x="264630" y="-140622"/>
                    <a:pt x="248292" y="-133364"/>
                    <a:pt x="232040" y="-125947"/>
                  </a:cubicBezTo>
                  <a:cubicBezTo>
                    <a:pt x="215788" y="-118530"/>
                    <a:pt x="199621" y="-110953"/>
                    <a:pt x="183525" y="-103262"/>
                  </a:cubicBezTo>
                  <a:cubicBezTo>
                    <a:pt x="167429" y="-95570"/>
                    <a:pt x="151403" y="-87764"/>
                    <a:pt x="135432" y="-79885"/>
                  </a:cubicBezTo>
                  <a:cubicBezTo>
                    <a:pt x="119460" y="-72006"/>
                    <a:pt x="103541" y="-64055"/>
                    <a:pt x="87658" y="-56076"/>
                  </a:cubicBezTo>
                  <a:cubicBezTo>
                    <a:pt x="71774" y="-48096"/>
                    <a:pt x="55926" y="-40089"/>
                    <a:pt x="40095" y="-32086"/>
                  </a:cubicBezTo>
                  <a:cubicBezTo>
                    <a:pt x="24265" y="-24083"/>
                    <a:pt x="8452" y="-16085"/>
                    <a:pt x="-7366" y="-8161"/>
                  </a:cubicBezTo>
                  <a:cubicBezTo>
                    <a:pt x="-23185" y="-236"/>
                    <a:pt x="-39010" y="7614"/>
                    <a:pt x="-54834" y="15464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36" name="MainTopic"/>
            <p:cNvSpPr/>
            <p:nvPr/>
          </p:nvSpPr>
          <p:spPr>
            <a:xfrm>
              <a:off x="12000" y="3553"/>
              <a:ext cx="1189" cy="118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核能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395778" y="4030980"/>
            <a:ext cx="1988185" cy="940435"/>
            <a:chOff x="13504" y="6574"/>
            <a:chExt cx="3131" cy="1481"/>
          </a:xfrm>
        </p:grpSpPr>
        <p:sp>
          <p:nvSpPr>
            <p:cNvPr id="39" name="MMConnector"/>
            <p:cNvSpPr/>
            <p:nvPr/>
          </p:nvSpPr>
          <p:spPr>
            <a:xfrm>
              <a:off x="13504" y="7255"/>
              <a:ext cx="503" cy="800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40" name="SubTopic"/>
            <p:cNvSpPr/>
            <p:nvPr/>
          </p:nvSpPr>
          <p:spPr>
            <a:xfrm>
              <a:off x="13693" y="6574"/>
              <a:ext cx="2943" cy="1081"/>
            </a:xfrm>
            <a:custGeom>
              <a:avLst/>
              <a:gdLst>
                <a:gd name="rtl" fmla="*/ 54150 w 1596000"/>
                <a:gd name="rtt" fmla="*/ 26030 h 180500"/>
                <a:gd name="rtr" fmla="*/ 1543750 w 1596000"/>
                <a:gd name="rtb" fmla="*/ 162830 h 180500"/>
              </a:gdLst>
              <a:ahLst/>
              <a:cxnLst/>
              <a:rect l="rtl" t="rtt" r="rtr" b="rtb"/>
              <a:pathLst>
                <a:path w="1596000" h="180500" stroke="0">
                  <a:moveTo>
                    <a:pt x="0" y="0"/>
                  </a:moveTo>
                  <a:lnTo>
                    <a:pt x="1596000" y="0"/>
                  </a:lnTo>
                  <a:lnTo>
                    <a:pt x="1596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596000" h="180500" fill="none">
                  <a:moveTo>
                    <a:pt x="0" y="180500"/>
                  </a:moveTo>
                  <a:lnTo>
                    <a:pt x="1596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直接利用太阳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能的三种方式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478723" y="3326130"/>
            <a:ext cx="1272540" cy="2207260"/>
            <a:chOff x="3450" y="3430"/>
            <a:chExt cx="2004" cy="3476"/>
          </a:xfrm>
        </p:grpSpPr>
        <p:sp>
          <p:nvSpPr>
            <p:cNvPr id="42" name="MMConnector"/>
            <p:cNvSpPr/>
            <p:nvPr/>
          </p:nvSpPr>
          <p:spPr>
            <a:xfrm>
              <a:off x="4951" y="5516"/>
              <a:ext cx="503" cy="1390"/>
            </a:xfrm>
            <a:custGeom>
              <a:avLst/>
              <a:gdLst/>
              <a:ahLst/>
              <a:cxnLst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43" name="SubTopic"/>
            <p:cNvSpPr/>
            <p:nvPr/>
          </p:nvSpPr>
          <p:spPr>
            <a:xfrm>
              <a:off x="3450" y="3430"/>
              <a:ext cx="1250" cy="139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来源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196783" y="4650740"/>
            <a:ext cx="1553845" cy="786130"/>
            <a:chOff x="3006" y="5516"/>
            <a:chExt cx="2447" cy="1238"/>
          </a:xfrm>
        </p:grpSpPr>
        <p:sp>
          <p:nvSpPr>
            <p:cNvPr id="45" name="MMConnector"/>
            <p:cNvSpPr/>
            <p:nvPr/>
          </p:nvSpPr>
          <p:spPr>
            <a:xfrm>
              <a:off x="4951" y="6392"/>
              <a:ext cx="503" cy="362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46" name="SubTopic"/>
            <p:cNvSpPr/>
            <p:nvPr/>
          </p:nvSpPr>
          <p:spPr>
            <a:xfrm>
              <a:off x="3006" y="5516"/>
              <a:ext cx="1694" cy="1058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可否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再生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078548" y="3471545"/>
            <a:ext cx="1558925" cy="876935"/>
            <a:chOff x="1245" y="3659"/>
            <a:chExt cx="2455" cy="1381"/>
          </a:xfrm>
        </p:grpSpPr>
        <p:sp>
          <p:nvSpPr>
            <p:cNvPr id="48" name="MMConnector"/>
            <p:cNvSpPr/>
            <p:nvPr/>
          </p:nvSpPr>
          <p:spPr>
            <a:xfrm>
              <a:off x="3198" y="4602"/>
              <a:ext cx="503" cy="43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49" name="SubTopic"/>
            <p:cNvSpPr/>
            <p:nvPr/>
          </p:nvSpPr>
          <p:spPr>
            <a:xfrm>
              <a:off x="1245" y="3659"/>
              <a:ext cx="1761" cy="72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一次能源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78548" y="4027805"/>
            <a:ext cx="1558925" cy="598805"/>
            <a:chOff x="1245" y="4535"/>
            <a:chExt cx="2455" cy="943"/>
          </a:xfrm>
        </p:grpSpPr>
        <p:sp>
          <p:nvSpPr>
            <p:cNvPr id="51" name="MMConnector"/>
            <p:cNvSpPr/>
            <p:nvPr/>
          </p:nvSpPr>
          <p:spPr>
            <a:xfrm>
              <a:off x="3198" y="5040"/>
              <a:ext cx="503" cy="43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52" name="SubTopic"/>
            <p:cNvSpPr/>
            <p:nvPr/>
          </p:nvSpPr>
          <p:spPr>
            <a:xfrm>
              <a:off x="1245" y="4535"/>
              <a:ext cx="1761" cy="72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二次能源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50583" y="4569460"/>
            <a:ext cx="1489075" cy="891540"/>
            <a:chOff x="886" y="5388"/>
            <a:chExt cx="2345" cy="1404"/>
          </a:xfrm>
        </p:grpSpPr>
        <p:sp>
          <p:nvSpPr>
            <p:cNvPr id="54" name="MMConnector"/>
            <p:cNvSpPr/>
            <p:nvPr/>
          </p:nvSpPr>
          <p:spPr>
            <a:xfrm>
              <a:off x="2728" y="6354"/>
              <a:ext cx="503" cy="43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55" name="SubTopic"/>
            <p:cNvSpPr/>
            <p:nvPr/>
          </p:nvSpPr>
          <p:spPr>
            <a:xfrm>
              <a:off x="886" y="5388"/>
              <a:ext cx="1591" cy="724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可再生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36613" y="5126355"/>
            <a:ext cx="1503045" cy="485140"/>
            <a:chOff x="864" y="6265"/>
            <a:chExt cx="2367" cy="764"/>
          </a:xfrm>
        </p:grpSpPr>
        <p:sp>
          <p:nvSpPr>
            <p:cNvPr id="57" name="MMConnector"/>
            <p:cNvSpPr/>
            <p:nvPr/>
          </p:nvSpPr>
          <p:spPr>
            <a:xfrm>
              <a:off x="2728" y="6746"/>
              <a:ext cx="503" cy="283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58" name="SubTopic"/>
            <p:cNvSpPr/>
            <p:nvPr/>
          </p:nvSpPr>
          <p:spPr>
            <a:xfrm>
              <a:off x="864" y="6265"/>
              <a:ext cx="1590" cy="626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不可再生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750618" y="2816225"/>
            <a:ext cx="2839085" cy="852805"/>
            <a:chOff x="13440" y="4661"/>
            <a:chExt cx="4471" cy="1343"/>
          </a:xfrm>
        </p:grpSpPr>
        <p:sp>
          <p:nvSpPr>
            <p:cNvPr id="60" name="MMConnector"/>
            <p:cNvSpPr/>
            <p:nvPr/>
          </p:nvSpPr>
          <p:spPr>
            <a:xfrm>
              <a:off x="13440" y="4766"/>
              <a:ext cx="503" cy="1238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61" name="SubTopic"/>
            <p:cNvSpPr/>
            <p:nvPr/>
          </p:nvSpPr>
          <p:spPr>
            <a:xfrm>
              <a:off x="13693" y="4661"/>
              <a:ext cx="4218" cy="724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核电站中的能量转化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038273" y="3302000"/>
            <a:ext cx="989965" cy="1062990"/>
            <a:chOff x="12941" y="5426"/>
            <a:chExt cx="1559" cy="1674"/>
          </a:xfrm>
        </p:grpSpPr>
        <p:sp>
          <p:nvSpPr>
            <p:cNvPr id="63" name="SubTopic"/>
            <p:cNvSpPr/>
            <p:nvPr/>
          </p:nvSpPr>
          <p:spPr>
            <a:xfrm>
              <a:off x="13738" y="5426"/>
              <a:ext cx="762" cy="84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优点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4" name="MMConnector"/>
            <p:cNvSpPr/>
            <p:nvPr/>
          </p:nvSpPr>
          <p:spPr>
            <a:xfrm flipH="1">
              <a:off x="12941" y="6552"/>
              <a:ext cx="529" cy="54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</p:grpSp>
      <p:grpSp>
        <p:nvGrpSpPr>
          <p:cNvPr id="65" name="组合 64"/>
          <p:cNvGrpSpPr/>
          <p:nvPr/>
        </p:nvGrpSpPr>
        <p:grpSpPr>
          <a:xfrm>
            <a:off x="8714423" y="1757680"/>
            <a:ext cx="1345565" cy="834810"/>
            <a:chOff x="13383" y="2994"/>
            <a:chExt cx="2119" cy="1315"/>
          </a:xfrm>
        </p:grpSpPr>
        <p:sp>
          <p:nvSpPr>
            <p:cNvPr id="66" name="SubTopic"/>
            <p:cNvSpPr/>
            <p:nvPr/>
          </p:nvSpPr>
          <p:spPr>
            <a:xfrm>
              <a:off x="13579" y="2994"/>
              <a:ext cx="1923" cy="724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获得途径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7" name="MMConnector"/>
            <p:cNvSpPr/>
            <p:nvPr/>
          </p:nvSpPr>
          <p:spPr>
            <a:xfrm>
              <a:off x="13383" y="3912"/>
              <a:ext cx="397" cy="397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</p:grpSp>
      <p:grpSp>
        <p:nvGrpSpPr>
          <p:cNvPr id="68" name="组合 67"/>
          <p:cNvGrpSpPr/>
          <p:nvPr/>
        </p:nvGrpSpPr>
        <p:grpSpPr>
          <a:xfrm>
            <a:off x="10235883" y="1548980"/>
            <a:ext cx="1236345" cy="815975"/>
            <a:chOff x="13293" y="7926"/>
            <a:chExt cx="1947" cy="1285"/>
          </a:xfrm>
        </p:grpSpPr>
        <p:sp>
          <p:nvSpPr>
            <p:cNvPr id="69" name="MMConnector"/>
            <p:cNvSpPr/>
            <p:nvPr/>
          </p:nvSpPr>
          <p:spPr>
            <a:xfrm>
              <a:off x="13293" y="8769"/>
              <a:ext cx="604" cy="44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70" name="SubTopic"/>
            <p:cNvSpPr/>
            <p:nvPr/>
          </p:nvSpPr>
          <p:spPr>
            <a:xfrm>
              <a:off x="13536" y="7926"/>
              <a:ext cx="1704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核裂变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0235883" y="2034490"/>
            <a:ext cx="1236980" cy="493395"/>
            <a:chOff x="13293" y="8679"/>
            <a:chExt cx="1948" cy="777"/>
          </a:xfrm>
        </p:grpSpPr>
        <p:sp>
          <p:nvSpPr>
            <p:cNvPr id="72" name="MMConnector"/>
            <p:cNvSpPr/>
            <p:nvPr/>
          </p:nvSpPr>
          <p:spPr>
            <a:xfrm>
              <a:off x="13293" y="9145"/>
              <a:ext cx="604" cy="311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73" name="SubTopic"/>
            <p:cNvSpPr/>
            <p:nvPr/>
          </p:nvSpPr>
          <p:spPr>
            <a:xfrm>
              <a:off x="13557" y="8679"/>
              <a:ext cx="1684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核聚变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2763203" y="589280"/>
            <a:ext cx="1061085" cy="1764665"/>
            <a:chOff x="4011" y="3301"/>
            <a:chExt cx="1671" cy="2779"/>
          </a:xfrm>
        </p:grpSpPr>
        <p:sp>
          <p:nvSpPr>
            <p:cNvPr id="75" name="MMConnector"/>
            <p:cNvSpPr/>
            <p:nvPr/>
          </p:nvSpPr>
          <p:spPr>
            <a:xfrm>
              <a:off x="5128" y="4663"/>
              <a:ext cx="554" cy="1417"/>
            </a:xfrm>
            <a:custGeom>
              <a:avLst/>
              <a:gdLst/>
              <a:ahLst/>
              <a:cxnLst/>
              <a:pathLst>
                <a:path w="250800" h="450300" fill="none">
                  <a:moveTo>
                    <a:pt x="125400" y="225150"/>
                  </a:moveTo>
                  <a:cubicBezTo>
                    <a:pt x="-23682" y="225150"/>
                    <a:pt x="63619" y="-225150"/>
                    <a:pt x="-125400" y="-2251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76" name="SubTopic"/>
            <p:cNvSpPr/>
            <p:nvPr/>
          </p:nvSpPr>
          <p:spPr>
            <a:xfrm>
              <a:off x="4011" y="3301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产生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763203" y="1233170"/>
            <a:ext cx="1061085" cy="828040"/>
            <a:chOff x="4011" y="4315"/>
            <a:chExt cx="1671" cy="1304"/>
          </a:xfrm>
        </p:grpSpPr>
        <p:sp>
          <p:nvSpPr>
            <p:cNvPr id="392" name="MMConnector"/>
            <p:cNvSpPr/>
            <p:nvPr/>
          </p:nvSpPr>
          <p:spPr>
            <a:xfrm>
              <a:off x="5128" y="5181"/>
              <a:ext cx="554" cy="439"/>
            </a:xfrm>
            <a:custGeom>
              <a:avLst/>
              <a:gdLst/>
              <a:ahLst/>
              <a:cxnLst/>
              <a:pathLst>
                <a:path w="250800" h="122550" fill="none">
                  <a:moveTo>
                    <a:pt x="125400" y="61275"/>
                  </a:moveTo>
                  <a:cubicBezTo>
                    <a:pt x="10731" y="61275"/>
                    <a:pt x="-16679" y="-61275"/>
                    <a:pt x="-125400" y="-612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78" name="SubTopic"/>
            <p:cNvSpPr/>
            <p:nvPr/>
          </p:nvSpPr>
          <p:spPr>
            <a:xfrm>
              <a:off x="4011" y="4315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传播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410778" y="1892300"/>
            <a:ext cx="1413510" cy="624778"/>
            <a:chOff x="3270" y="5353"/>
            <a:chExt cx="2412" cy="1090"/>
          </a:xfrm>
        </p:grpSpPr>
        <p:graphicFrame>
          <p:nvGraphicFramePr>
            <p:cNvPr id="82" name="对象 8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426" y="5353"/>
            <a:ext cx="1711" cy="8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" name="" r:id="rId4" imgW="431800" imgH="203200" progId="Equation.KSEE3">
                    <p:embed/>
                  </p:oleObj>
                </mc:Choice>
                <mc:Fallback>
                  <p:oleObj name="" r:id="rId4" imgW="431800" imgH="203200" progId="Equation.KSEE3">
                    <p:embed/>
                    <p:pic>
                      <p:nvPicPr>
                        <p:cNvPr id="0" name="图片 1026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426" y="5353"/>
                          <a:ext cx="1711" cy="80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3" name="MMConnector"/>
            <p:cNvSpPr/>
            <p:nvPr/>
          </p:nvSpPr>
          <p:spPr>
            <a:xfrm>
              <a:off x="5128" y="5748"/>
              <a:ext cx="554" cy="695"/>
            </a:xfrm>
            <a:custGeom>
              <a:avLst/>
              <a:gdLst/>
              <a:ahLst/>
              <a:cxnLst/>
              <a:pathLst>
                <a:path w="250800" h="193800" fill="none">
                  <a:moveTo>
                    <a:pt x="125400" y="-96900"/>
                  </a:moveTo>
                  <a:cubicBezTo>
                    <a:pt x="2597" y="-96900"/>
                    <a:pt x="2300" y="96900"/>
                    <a:pt x="-125400" y="969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3270" y="5489"/>
              <a:ext cx="1581" cy="606"/>
            </a:xfrm>
            <a:custGeom>
              <a:avLst/>
              <a:gdLst>
                <a:gd name="rtl" fmla="*/ 30970 w 247000"/>
                <a:gd name="rtt" fmla="*/ 16150 h 169100"/>
                <a:gd name="rtr" fmla="*/ 152570 w 247000"/>
                <a:gd name="rtb" fmla="*/ 141550 h 169100"/>
              </a:gdLst>
              <a:ahLst/>
              <a:cxnLst/>
              <a:rect l="rtl" t="rtt" r="rtr" b="rtb"/>
              <a:pathLst>
                <a:path w="247000" h="169100" stroke="0">
                  <a:moveTo>
                    <a:pt x="0" y="0"/>
                  </a:moveTo>
                  <a:lnTo>
                    <a:pt x="247000" y="0"/>
                  </a:lnTo>
                  <a:lnTo>
                    <a:pt x="247000" y="169100"/>
                  </a:lnTo>
                  <a:lnTo>
                    <a:pt x="0" y="169100"/>
                  </a:lnTo>
                  <a:lnTo>
                    <a:pt x="0" y="0"/>
                  </a:lnTo>
                  <a:close/>
                </a:path>
                <a:path w="247000" h="169100" fill="none">
                  <a:moveTo>
                    <a:pt x="0" y="169100"/>
                  </a:moveTo>
                  <a:lnTo>
                    <a:pt x="247000" y="1691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/>
            <a:p>
              <a:endParaRPr lang="en-US" altLang="zh-CN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2763203" y="2516505"/>
            <a:ext cx="1069975" cy="1186180"/>
            <a:chOff x="4011" y="6336"/>
            <a:chExt cx="1685" cy="1868"/>
          </a:xfrm>
        </p:grpSpPr>
        <p:sp>
          <p:nvSpPr>
            <p:cNvPr id="85" name="MMConnector"/>
            <p:cNvSpPr/>
            <p:nvPr/>
          </p:nvSpPr>
          <p:spPr>
            <a:xfrm>
              <a:off x="5142" y="6336"/>
              <a:ext cx="554" cy="1869"/>
            </a:xfrm>
            <a:custGeom>
              <a:avLst/>
              <a:gdLst/>
              <a:ahLst/>
              <a:cxnLst/>
              <a:pathLst>
                <a:path w="250800" h="521550" fill="none">
                  <a:moveTo>
                    <a:pt x="125400" y="-260775"/>
                  </a:moveTo>
                  <a:cubicBezTo>
                    <a:pt x="-29758" y="-260775"/>
                    <a:pt x="77796" y="260775"/>
                    <a:pt x="-125400" y="2607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86" name="SubTopic"/>
            <p:cNvSpPr/>
            <p:nvPr/>
          </p:nvSpPr>
          <p:spPr>
            <a:xfrm>
              <a:off x="4011" y="6623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1012508" y="984250"/>
            <a:ext cx="1926590" cy="784225"/>
            <a:chOff x="1254" y="3923"/>
            <a:chExt cx="3034" cy="1235"/>
          </a:xfrm>
        </p:grpSpPr>
        <p:sp>
          <p:nvSpPr>
            <p:cNvPr id="88" name="MMConnector"/>
            <p:cNvSpPr/>
            <p:nvPr/>
          </p:nvSpPr>
          <p:spPr>
            <a:xfrm>
              <a:off x="3734" y="4766"/>
              <a:ext cx="554" cy="392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89" name="SubTopic"/>
            <p:cNvSpPr/>
            <p:nvPr/>
          </p:nvSpPr>
          <p:spPr>
            <a:xfrm>
              <a:off x="1254" y="3923"/>
              <a:ext cx="2203" cy="647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不需要介质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108393" y="1481455"/>
            <a:ext cx="1830705" cy="535305"/>
            <a:chOff x="1405" y="4706"/>
            <a:chExt cx="2883" cy="843"/>
          </a:xfrm>
        </p:grpSpPr>
        <p:sp>
          <p:nvSpPr>
            <p:cNvPr id="91" name="MMConnector"/>
            <p:cNvSpPr/>
            <p:nvPr/>
          </p:nvSpPr>
          <p:spPr>
            <a:xfrm>
              <a:off x="3734" y="5157"/>
              <a:ext cx="554" cy="392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405" y="4706"/>
              <a:ext cx="2052" cy="647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传播速度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877378" y="2435860"/>
            <a:ext cx="1061720" cy="798830"/>
            <a:chOff x="2616" y="6209"/>
            <a:chExt cx="1672" cy="1258"/>
          </a:xfrm>
        </p:grpSpPr>
        <p:sp>
          <p:nvSpPr>
            <p:cNvPr id="162" name="MMConnector"/>
            <p:cNvSpPr/>
            <p:nvPr/>
          </p:nvSpPr>
          <p:spPr>
            <a:xfrm>
              <a:off x="3734" y="7075"/>
              <a:ext cx="554" cy="392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1" name="SubTopic"/>
            <p:cNvSpPr/>
            <p:nvPr/>
          </p:nvSpPr>
          <p:spPr>
            <a:xfrm>
              <a:off x="2616" y="6209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信息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877378" y="2947670"/>
            <a:ext cx="1061720" cy="535305"/>
            <a:chOff x="2616" y="7015"/>
            <a:chExt cx="1672" cy="843"/>
          </a:xfrm>
        </p:grpSpPr>
        <p:sp>
          <p:nvSpPr>
            <p:cNvPr id="164" name="MMConnector"/>
            <p:cNvSpPr/>
            <p:nvPr/>
          </p:nvSpPr>
          <p:spPr>
            <a:xfrm>
              <a:off x="3734" y="7466"/>
              <a:ext cx="554" cy="392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3" name="SubTopic"/>
            <p:cNvSpPr/>
            <p:nvPr/>
          </p:nvSpPr>
          <p:spPr>
            <a:xfrm>
              <a:off x="2616" y="7015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aphicFrame>
        <p:nvGraphicFramePr>
          <p:cNvPr id="94" name="对象 9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853748" y="145542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6" imgW="914400" imgH="215900" progId="Equation.KSEE3">
                  <p:embed/>
                </p:oleObj>
              </mc:Choice>
              <mc:Fallback>
                <p:oleObj name="" r:id="rId6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53748" y="145542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5" name="组合 94"/>
          <p:cNvGrpSpPr/>
          <p:nvPr/>
        </p:nvGrpSpPr>
        <p:grpSpPr>
          <a:xfrm>
            <a:off x="3591243" y="4660900"/>
            <a:ext cx="1934210" cy="1155065"/>
            <a:chOff x="5315" y="7906"/>
            <a:chExt cx="3046" cy="1819"/>
          </a:xfrm>
        </p:grpSpPr>
        <p:sp>
          <p:nvSpPr>
            <p:cNvPr id="96" name="MainTopic"/>
            <p:cNvSpPr/>
            <p:nvPr/>
          </p:nvSpPr>
          <p:spPr>
            <a:xfrm>
              <a:off x="5315" y="8124"/>
              <a:ext cx="2057" cy="1601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8" action="ppaction://hlinksldjump"/>
                </a:rPr>
                <a:t>能源的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8" action="ppaction://hlinksldjump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8" action="ppaction://hlinksldjump"/>
                </a:rPr>
                <a:t>分类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97" name="MMConnector"/>
            <p:cNvSpPr/>
            <p:nvPr/>
          </p:nvSpPr>
          <p:spPr>
            <a:xfrm flipH="1">
              <a:off x="7284" y="7906"/>
              <a:ext cx="1077" cy="1134"/>
            </a:xfrm>
            <a:custGeom>
              <a:avLst/>
              <a:gdLst/>
              <a:ahLst/>
              <a:cxnLst/>
              <a:pathLst>
                <a:path w="893329" h="408344">
                  <a:moveTo>
                    <a:pt x="-61692" y="-92417"/>
                  </a:moveTo>
                  <a:cubicBezTo>
                    <a:pt x="-77088" y="-103809"/>
                    <a:pt x="-94710" y="-100902"/>
                    <a:pt x="-103095" y="-88913"/>
                  </a:cubicBezTo>
                  <a:cubicBezTo>
                    <a:pt x="-111479" y="-76925"/>
                    <a:pt x="-108080" y="-59501"/>
                    <a:pt x="-92182" y="-48821"/>
                  </a:cubicBezTo>
                  <a:cubicBezTo>
                    <a:pt x="-77549" y="-38992"/>
                    <a:pt x="-62915" y="-29163"/>
                    <a:pt x="-48318" y="-19223"/>
                  </a:cubicBezTo>
                  <a:cubicBezTo>
                    <a:pt x="-33722" y="-9284"/>
                    <a:pt x="-19161" y="766"/>
                    <a:pt x="-4596" y="10844"/>
                  </a:cubicBezTo>
                  <a:cubicBezTo>
                    <a:pt x="9969" y="20923"/>
                    <a:pt x="24539" y="31030"/>
                    <a:pt x="39135" y="41137"/>
                  </a:cubicBezTo>
                  <a:cubicBezTo>
                    <a:pt x="53732" y="51244"/>
                    <a:pt x="68355" y="61349"/>
                    <a:pt x="83033" y="71409"/>
                  </a:cubicBezTo>
                  <a:cubicBezTo>
                    <a:pt x="97711" y="81468"/>
                    <a:pt x="112443" y="91481"/>
                    <a:pt x="127256" y="101405"/>
                  </a:cubicBezTo>
                  <a:cubicBezTo>
                    <a:pt x="142068" y="111329"/>
                    <a:pt x="156961" y="121164"/>
                    <a:pt x="171959" y="130864"/>
                  </a:cubicBezTo>
                  <a:cubicBezTo>
                    <a:pt x="186957" y="140563"/>
                    <a:pt x="202061" y="150128"/>
                    <a:pt x="217292" y="159509"/>
                  </a:cubicBezTo>
                  <a:cubicBezTo>
                    <a:pt x="232523" y="168891"/>
                    <a:pt x="247882" y="178089"/>
                    <a:pt x="263387" y="187055"/>
                  </a:cubicBezTo>
                  <a:cubicBezTo>
                    <a:pt x="278893" y="196021"/>
                    <a:pt x="294544" y="204755"/>
                    <a:pt x="310357" y="213204"/>
                  </a:cubicBezTo>
                  <a:cubicBezTo>
                    <a:pt x="326169" y="221653"/>
                    <a:pt x="342142" y="229819"/>
                    <a:pt x="358282" y="237649"/>
                  </a:cubicBezTo>
                  <a:cubicBezTo>
                    <a:pt x="374422" y="245480"/>
                    <a:pt x="390730" y="252975"/>
                    <a:pt x="407206" y="260086"/>
                  </a:cubicBezTo>
                  <a:cubicBezTo>
                    <a:pt x="423681" y="267197"/>
                    <a:pt x="440324" y="273924"/>
                    <a:pt x="457125" y="280222"/>
                  </a:cubicBezTo>
                  <a:cubicBezTo>
                    <a:pt x="473925" y="286519"/>
                    <a:pt x="490884" y="292388"/>
                    <a:pt x="507987" y="297790"/>
                  </a:cubicBezTo>
                  <a:cubicBezTo>
                    <a:pt x="525090" y="303192"/>
                    <a:pt x="542338" y="308127"/>
                    <a:pt x="559692" y="312568"/>
                  </a:cubicBezTo>
                  <a:cubicBezTo>
                    <a:pt x="577046" y="317009"/>
                    <a:pt x="594505" y="320955"/>
                    <a:pt x="612099" y="324392"/>
                  </a:cubicBezTo>
                  <a:cubicBezTo>
                    <a:pt x="629693" y="327829"/>
                    <a:pt x="647420" y="330757"/>
                    <a:pt x="665036" y="333167"/>
                  </a:cubicBezTo>
                  <a:cubicBezTo>
                    <a:pt x="682651" y="335576"/>
                    <a:pt x="700155" y="337467"/>
                    <a:pt x="718318" y="338868"/>
                  </a:cubicBezTo>
                  <a:cubicBezTo>
                    <a:pt x="736481" y="340269"/>
                    <a:pt x="755304" y="341180"/>
                    <a:pt x="771760" y="341541"/>
                  </a:cubicBezTo>
                  <a:cubicBezTo>
                    <a:pt x="788216" y="341902"/>
                    <a:pt x="802304" y="341714"/>
                    <a:pt x="816392" y="341525"/>
                  </a:cubicBezTo>
                  <a:cubicBezTo>
                    <a:pt x="819128" y="341488"/>
                    <a:pt x="820952" y="339815"/>
                    <a:pt x="820952" y="337725"/>
                  </a:cubicBezTo>
                  <a:cubicBezTo>
                    <a:pt x="820952" y="335635"/>
                    <a:pt x="819127" y="334013"/>
                    <a:pt x="816392" y="333925"/>
                  </a:cubicBezTo>
                  <a:cubicBezTo>
                    <a:pt x="802422" y="333476"/>
                    <a:pt x="788452" y="333027"/>
                    <a:pt x="772191" y="331929"/>
                  </a:cubicBezTo>
                  <a:cubicBezTo>
                    <a:pt x="755931" y="330831"/>
                    <a:pt x="737379" y="329084"/>
                    <a:pt x="719528" y="326886"/>
                  </a:cubicBezTo>
                  <a:cubicBezTo>
                    <a:pt x="701676" y="324689"/>
                    <a:pt x="684525" y="322041"/>
                    <a:pt x="667310" y="318883"/>
                  </a:cubicBezTo>
                  <a:cubicBezTo>
                    <a:pt x="650095" y="315725"/>
                    <a:pt x="632816" y="312056"/>
                    <a:pt x="615713" y="307899"/>
                  </a:cubicBezTo>
                  <a:cubicBezTo>
                    <a:pt x="598610" y="303742"/>
                    <a:pt x="581683" y="299096"/>
                    <a:pt x="564897" y="293977"/>
                  </a:cubicBezTo>
                  <a:cubicBezTo>
                    <a:pt x="548111" y="288857"/>
                    <a:pt x="531467" y="283264"/>
                    <a:pt x="514996" y="277224"/>
                  </a:cubicBezTo>
                  <a:cubicBezTo>
                    <a:pt x="498525" y="271185"/>
                    <a:pt x="482227" y="264701"/>
                    <a:pt x="466107" y="257806"/>
                  </a:cubicBezTo>
                  <a:cubicBezTo>
                    <a:pt x="449986" y="250912"/>
                    <a:pt x="434044" y="243608"/>
                    <a:pt x="418280" y="235935"/>
                  </a:cubicBezTo>
                  <a:cubicBezTo>
                    <a:pt x="402517" y="228263"/>
                    <a:pt x="386932" y="220222"/>
                    <a:pt x="371519" y="211858"/>
                  </a:cubicBezTo>
                  <a:cubicBezTo>
                    <a:pt x="356106" y="203494"/>
                    <a:pt x="340865" y="194806"/>
                    <a:pt x="325780" y="185840"/>
                  </a:cubicBezTo>
                  <a:cubicBezTo>
                    <a:pt x="310696" y="176875"/>
                    <a:pt x="295768" y="167632"/>
                    <a:pt x="280978" y="158156"/>
                  </a:cubicBezTo>
                  <a:cubicBezTo>
                    <a:pt x="266188" y="148681"/>
                    <a:pt x="251536" y="138974"/>
                    <a:pt x="236996" y="129079"/>
                  </a:cubicBezTo>
                  <a:cubicBezTo>
                    <a:pt x="222457" y="119183"/>
                    <a:pt x="208030" y="109100"/>
                    <a:pt x="193690" y="98872"/>
                  </a:cubicBezTo>
                  <a:cubicBezTo>
                    <a:pt x="179349" y="88643"/>
                    <a:pt x="165094" y="78269"/>
                    <a:pt x="150896" y="67791"/>
                  </a:cubicBezTo>
                  <a:cubicBezTo>
                    <a:pt x="136698" y="57312"/>
                    <a:pt x="122556" y="46729"/>
                    <a:pt x="108441" y="36080"/>
                  </a:cubicBezTo>
                  <a:cubicBezTo>
                    <a:pt x="94325" y="25431"/>
                    <a:pt x="80236" y="14716"/>
                    <a:pt x="66140" y="3976"/>
                  </a:cubicBezTo>
                  <a:cubicBezTo>
                    <a:pt x="52044" y="-6765"/>
                    <a:pt x="37941" y="-17531"/>
                    <a:pt x="23808" y="-28293"/>
                  </a:cubicBezTo>
                  <a:cubicBezTo>
                    <a:pt x="9675" y="-39055"/>
                    <a:pt x="-4487" y="-49813"/>
                    <a:pt x="-18742" y="-60500"/>
                  </a:cubicBezTo>
                  <a:cubicBezTo>
                    <a:pt x="-32997" y="-71186"/>
                    <a:pt x="-47344" y="-81802"/>
                    <a:pt x="-61692" y="-92417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</p:grpSp>
      <p:grpSp>
        <p:nvGrpSpPr>
          <p:cNvPr id="98" name="组合 97"/>
          <p:cNvGrpSpPr/>
          <p:nvPr/>
        </p:nvGrpSpPr>
        <p:grpSpPr>
          <a:xfrm>
            <a:off x="3649028" y="1585595"/>
            <a:ext cx="1665605" cy="2089150"/>
            <a:chOff x="5406" y="3062"/>
            <a:chExt cx="2623" cy="3290"/>
          </a:xfrm>
        </p:grpSpPr>
        <p:sp>
          <p:nvSpPr>
            <p:cNvPr id="99" name="MainTopic"/>
            <p:cNvSpPr/>
            <p:nvPr/>
          </p:nvSpPr>
          <p:spPr>
            <a:xfrm>
              <a:off x="5406" y="3062"/>
              <a:ext cx="1630" cy="1062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9" action="ppaction://hlinksldjump"/>
                </a:rPr>
                <a:t>电磁波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00" name="MMConnector"/>
            <p:cNvSpPr/>
            <p:nvPr/>
          </p:nvSpPr>
          <p:spPr>
            <a:xfrm flipH="1">
              <a:off x="7009" y="4821"/>
              <a:ext cx="1020" cy="1531"/>
            </a:xfrm>
            <a:custGeom>
              <a:avLst/>
              <a:gdLst/>
              <a:ahLst/>
              <a:cxnLst/>
              <a:pathLst>
                <a:path w="858883" h="296477">
                  <a:moveTo>
                    <a:pt x="-54834" y="15464"/>
                  </a:moveTo>
                  <a:cubicBezTo>
                    <a:pt x="-71991" y="23975"/>
                    <a:pt x="-77555" y="40879"/>
                    <a:pt x="-70766" y="53839"/>
                  </a:cubicBezTo>
                  <a:cubicBezTo>
                    <a:pt x="-63977" y="66798"/>
                    <a:pt x="-46861" y="71940"/>
                    <a:pt x="-30147" y="62589"/>
                  </a:cubicBezTo>
                  <a:cubicBezTo>
                    <a:pt x="-14602" y="53893"/>
                    <a:pt x="943" y="45196"/>
                    <a:pt x="16430" y="36452"/>
                  </a:cubicBezTo>
                  <a:cubicBezTo>
                    <a:pt x="31918" y="27708"/>
                    <a:pt x="47347" y="18917"/>
                    <a:pt x="62762" y="10139"/>
                  </a:cubicBezTo>
                  <a:cubicBezTo>
                    <a:pt x="78177" y="1361"/>
                    <a:pt x="93578" y="-7404"/>
                    <a:pt x="108984" y="-16125"/>
                  </a:cubicBezTo>
                  <a:cubicBezTo>
                    <a:pt x="124389" y="-24845"/>
                    <a:pt x="139799" y="-33522"/>
                    <a:pt x="155237" y="-42113"/>
                  </a:cubicBezTo>
                  <a:cubicBezTo>
                    <a:pt x="170675" y="-50705"/>
                    <a:pt x="186143" y="-59212"/>
                    <a:pt x="201661" y="-67596"/>
                  </a:cubicBezTo>
                  <a:cubicBezTo>
                    <a:pt x="217179" y="-75980"/>
                    <a:pt x="232748" y="-84241"/>
                    <a:pt x="248389" y="-92339"/>
                  </a:cubicBezTo>
                  <a:cubicBezTo>
                    <a:pt x="264030" y="-100436"/>
                    <a:pt x="279743" y="-108371"/>
                    <a:pt x="295546" y="-116102"/>
                  </a:cubicBezTo>
                  <a:cubicBezTo>
                    <a:pt x="311349" y="-123834"/>
                    <a:pt x="327241" y="-131362"/>
                    <a:pt x="343238" y="-138647"/>
                  </a:cubicBezTo>
                  <a:cubicBezTo>
                    <a:pt x="359236" y="-145932"/>
                    <a:pt x="375337" y="-152974"/>
                    <a:pt x="391553" y="-159735"/>
                  </a:cubicBezTo>
                  <a:cubicBezTo>
                    <a:pt x="407769" y="-166495"/>
                    <a:pt x="424100" y="-172974"/>
                    <a:pt x="440551" y="-179134"/>
                  </a:cubicBezTo>
                  <a:cubicBezTo>
                    <a:pt x="457002" y="-185295"/>
                    <a:pt x="473573" y="-191137"/>
                    <a:pt x="490260" y="-196629"/>
                  </a:cubicBezTo>
                  <a:cubicBezTo>
                    <a:pt x="506947" y="-202120"/>
                    <a:pt x="523749" y="-207260"/>
                    <a:pt x="540677" y="-212022"/>
                  </a:cubicBezTo>
                  <a:cubicBezTo>
                    <a:pt x="557606" y="-216784"/>
                    <a:pt x="574661" y="-221168"/>
                    <a:pt x="591765" y="-225151"/>
                  </a:cubicBezTo>
                  <a:cubicBezTo>
                    <a:pt x="608869" y="-229134"/>
                    <a:pt x="626023" y="-232717"/>
                    <a:pt x="643457" y="-235889"/>
                  </a:cubicBezTo>
                  <a:cubicBezTo>
                    <a:pt x="660890" y="-239062"/>
                    <a:pt x="678605" y="-241825"/>
                    <a:pt x="695659" y="-244155"/>
                  </a:cubicBezTo>
                  <a:cubicBezTo>
                    <a:pt x="712713" y="-246485"/>
                    <a:pt x="729107" y="-248381"/>
                    <a:pt x="748261" y="-249912"/>
                  </a:cubicBezTo>
                  <a:cubicBezTo>
                    <a:pt x="767416" y="-251443"/>
                    <a:pt x="789330" y="-252608"/>
                    <a:pt x="801145" y="-253170"/>
                  </a:cubicBezTo>
                  <a:cubicBezTo>
                    <a:pt x="812960" y="-253732"/>
                    <a:pt x="814676" y="-253691"/>
                    <a:pt x="816392" y="-253650"/>
                  </a:cubicBezTo>
                  <a:cubicBezTo>
                    <a:pt x="819127" y="-253585"/>
                    <a:pt x="820952" y="-255360"/>
                    <a:pt x="820952" y="-257450"/>
                  </a:cubicBezTo>
                  <a:cubicBezTo>
                    <a:pt x="820952" y="-259540"/>
                    <a:pt x="819121" y="-261049"/>
                    <a:pt x="816392" y="-261250"/>
                  </a:cubicBezTo>
                  <a:cubicBezTo>
                    <a:pt x="814674" y="-261377"/>
                    <a:pt x="812955" y="-261503"/>
                    <a:pt x="801034" y="-261528"/>
                  </a:cubicBezTo>
                  <a:cubicBezTo>
                    <a:pt x="789114" y="-261552"/>
                    <a:pt x="766990" y="-261474"/>
                    <a:pt x="747600" y="-260889"/>
                  </a:cubicBezTo>
                  <a:cubicBezTo>
                    <a:pt x="728209" y="-260303"/>
                    <a:pt x="711552" y="-259210"/>
                    <a:pt x="694188" y="-257710"/>
                  </a:cubicBezTo>
                  <a:cubicBezTo>
                    <a:pt x="676825" y="-256209"/>
                    <a:pt x="658755" y="-254302"/>
                    <a:pt x="640927" y="-251963"/>
                  </a:cubicBezTo>
                  <a:cubicBezTo>
                    <a:pt x="623100" y="-249625"/>
                    <a:pt x="605515" y="-246854"/>
                    <a:pt x="587945" y="-243671"/>
                  </a:cubicBezTo>
                  <a:cubicBezTo>
                    <a:pt x="570374" y="-240488"/>
                    <a:pt x="552818" y="-236892"/>
                    <a:pt x="535360" y="-232903"/>
                  </a:cubicBezTo>
                  <a:cubicBezTo>
                    <a:pt x="517903" y="-228914"/>
                    <a:pt x="500543" y="-224532"/>
                    <a:pt x="483278" y="-219784"/>
                  </a:cubicBezTo>
                  <a:cubicBezTo>
                    <a:pt x="466012" y="-215036"/>
                    <a:pt x="448841" y="-209924"/>
                    <a:pt x="431776" y="-204481"/>
                  </a:cubicBezTo>
                  <a:cubicBezTo>
                    <a:pt x="414710" y="-199039"/>
                    <a:pt x="397752" y="-193266"/>
                    <a:pt x="380901" y="-187202"/>
                  </a:cubicBezTo>
                  <a:cubicBezTo>
                    <a:pt x="364050" y="-181139"/>
                    <a:pt x="347308" y="-174784"/>
                    <a:pt x="330670" y="-168182"/>
                  </a:cubicBezTo>
                  <a:cubicBezTo>
                    <a:pt x="314032" y="-161580"/>
                    <a:pt x="297500" y="-154730"/>
                    <a:pt x="281065" y="-147676"/>
                  </a:cubicBezTo>
                  <a:cubicBezTo>
                    <a:pt x="264630" y="-140622"/>
                    <a:pt x="248292" y="-133364"/>
                    <a:pt x="232040" y="-125947"/>
                  </a:cubicBezTo>
                  <a:cubicBezTo>
                    <a:pt x="215788" y="-118530"/>
                    <a:pt x="199621" y="-110953"/>
                    <a:pt x="183525" y="-103262"/>
                  </a:cubicBezTo>
                  <a:cubicBezTo>
                    <a:pt x="167429" y="-95570"/>
                    <a:pt x="151403" y="-87764"/>
                    <a:pt x="135432" y="-79885"/>
                  </a:cubicBezTo>
                  <a:cubicBezTo>
                    <a:pt x="119460" y="-72006"/>
                    <a:pt x="103541" y="-64055"/>
                    <a:pt x="87658" y="-56076"/>
                  </a:cubicBezTo>
                  <a:cubicBezTo>
                    <a:pt x="71774" y="-48096"/>
                    <a:pt x="55926" y="-40089"/>
                    <a:pt x="40095" y="-32086"/>
                  </a:cubicBezTo>
                  <a:cubicBezTo>
                    <a:pt x="24265" y="-24083"/>
                    <a:pt x="8452" y="-16085"/>
                    <a:pt x="-7366" y="-8161"/>
                  </a:cubicBezTo>
                  <a:cubicBezTo>
                    <a:pt x="-23185" y="-236"/>
                    <a:pt x="-39010" y="7614"/>
                    <a:pt x="-54834" y="15464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</p:grpSp>
      <p:grpSp>
        <p:nvGrpSpPr>
          <p:cNvPr id="103" name="组合 102"/>
          <p:cNvGrpSpPr/>
          <p:nvPr/>
        </p:nvGrpSpPr>
        <p:grpSpPr>
          <a:xfrm>
            <a:off x="2368868" y="5518150"/>
            <a:ext cx="1405255" cy="1351280"/>
            <a:chOff x="3483" y="6077"/>
            <a:chExt cx="2213" cy="2128"/>
          </a:xfrm>
        </p:grpSpPr>
        <p:sp>
          <p:nvSpPr>
            <p:cNvPr id="106" name="MMConnector"/>
            <p:cNvSpPr/>
            <p:nvPr/>
          </p:nvSpPr>
          <p:spPr>
            <a:xfrm>
              <a:off x="5142" y="6336"/>
              <a:ext cx="554" cy="1869"/>
            </a:xfrm>
            <a:custGeom>
              <a:avLst/>
              <a:gdLst/>
              <a:ahLst/>
              <a:cxnLst/>
              <a:pathLst>
                <a:path w="250800" h="521550" fill="none">
                  <a:moveTo>
                    <a:pt x="125400" y="-260775"/>
                  </a:moveTo>
                  <a:cubicBezTo>
                    <a:pt x="-29758" y="-260775"/>
                    <a:pt x="77796" y="260775"/>
                    <a:pt x="-125400" y="2607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07" name="SubTopic"/>
            <p:cNvSpPr/>
            <p:nvPr/>
          </p:nvSpPr>
          <p:spPr>
            <a:xfrm>
              <a:off x="3483" y="6077"/>
              <a:ext cx="1368" cy="1193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使用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情况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015048" y="5539105"/>
            <a:ext cx="1541145" cy="876935"/>
            <a:chOff x="917" y="7164"/>
            <a:chExt cx="2427" cy="1381"/>
          </a:xfrm>
        </p:grpSpPr>
        <p:sp>
          <p:nvSpPr>
            <p:cNvPr id="109" name="MMConnector"/>
            <p:cNvSpPr/>
            <p:nvPr/>
          </p:nvSpPr>
          <p:spPr>
            <a:xfrm>
              <a:off x="2841" y="8107"/>
              <a:ext cx="503" cy="43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10" name="SubTopic"/>
            <p:cNvSpPr/>
            <p:nvPr/>
          </p:nvSpPr>
          <p:spPr>
            <a:xfrm>
              <a:off x="917" y="7164"/>
              <a:ext cx="1728" cy="72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清洁能源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48653" y="6095365"/>
            <a:ext cx="1835785" cy="598805"/>
            <a:chOff x="340" y="8040"/>
            <a:chExt cx="2891" cy="943"/>
          </a:xfrm>
        </p:grpSpPr>
        <p:sp>
          <p:nvSpPr>
            <p:cNvPr id="112" name="MMConnector"/>
            <p:cNvSpPr/>
            <p:nvPr/>
          </p:nvSpPr>
          <p:spPr>
            <a:xfrm>
              <a:off x="2728" y="8545"/>
              <a:ext cx="503" cy="43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13" name="SubTopic"/>
            <p:cNvSpPr/>
            <p:nvPr/>
          </p:nvSpPr>
          <p:spPr>
            <a:xfrm>
              <a:off x="340" y="8040"/>
              <a:ext cx="2156" cy="724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非清洁能源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16318" y="2033270"/>
            <a:ext cx="8338185" cy="737235"/>
            <a:chOff x="1342" y="2812"/>
            <a:chExt cx="13131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9936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能源的分类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10年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考)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49973" y="2966085"/>
            <a:ext cx="103466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2016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下列能源属于可再生能源的是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A. </a:t>
            </a:r>
            <a:r>
              <a:rPr lang="zh-CN" sz="2400" b="0">
                <a:ea typeface="宋体" panose="02010600030101010101" pitchFamily="2" charset="-122"/>
              </a:rPr>
              <a:t>风能    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天然气  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核能    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石油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2015省卷1题3分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下列能源属于不可再生能源的是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A. </a:t>
            </a:r>
            <a:r>
              <a:rPr lang="zh-CN" sz="2400" b="0">
                <a:ea typeface="宋体" panose="02010600030101010101" pitchFamily="2" charset="-122"/>
              </a:rPr>
              <a:t>风能    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化石能源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水能    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太阳能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49248" y="3094355"/>
            <a:ext cx="508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253413" y="4217035"/>
            <a:ext cx="523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668973" y="1998345"/>
            <a:ext cx="108540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目前释放核能的方式有两种：一是使原子核裂变，二是使原子核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________.1938</a:t>
            </a:r>
            <a:r>
              <a:rPr lang="zh-CN" sz="2400" b="0">
                <a:ea typeface="宋体" panose="02010600030101010101" pitchFamily="2" charset="-122"/>
              </a:rPr>
              <a:t>年，科学家首次用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电子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中子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质子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轰击比较大的原子核，使其发生裂变，变成两个中等大小的原子核，同时释放出巨大的能量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.1 kg</a:t>
            </a:r>
            <a:r>
              <a:rPr lang="zh-CN" sz="2400" b="0">
                <a:ea typeface="宋体" panose="02010600030101010101" pitchFamily="2" charset="-122"/>
              </a:rPr>
              <a:t>铀全部裂变释放的能量超过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2 000 t </a:t>
            </a:r>
            <a:r>
              <a:rPr lang="zh-CN" sz="2400" b="0">
                <a:ea typeface="宋体" panose="02010600030101010101" pitchFamily="2" charset="-122"/>
              </a:rPr>
              <a:t>煤完全燃烧时释放的能量．如果煤的热值为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3×10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J/kg</a:t>
            </a:r>
            <a:r>
              <a:rPr lang="zh-CN" sz="2400" b="0">
                <a:ea typeface="宋体" panose="02010600030101010101" pitchFamily="2" charset="-122"/>
              </a:rPr>
              <a:t>，那么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 kg</a:t>
            </a:r>
            <a:r>
              <a:rPr lang="zh-CN" sz="2400" b="0">
                <a:ea typeface="宋体" panose="02010600030101010101" pitchFamily="2" charset="-122"/>
              </a:rPr>
              <a:t>铀全部裂变释放的能量至少为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_________J.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570038" y="2633980"/>
            <a:ext cx="10960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聚变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879148" y="2649220"/>
            <a:ext cx="904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中子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240203" y="4309110"/>
            <a:ext cx="1306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413058" y="583692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06463" y="985520"/>
            <a:ext cx="103797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2010省卷12题3分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如图所示是太阳能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LED</a:t>
            </a:r>
            <a:r>
              <a:rPr lang="zh-CN" sz="2400" b="0">
                <a:ea typeface="宋体" panose="02010600030101010101" pitchFamily="2" charset="-122"/>
              </a:rPr>
              <a:t>照明路灯．它主要由太阳能电池板、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LED</a:t>
            </a:r>
            <a:r>
              <a:rPr lang="zh-CN" sz="2400" b="0">
                <a:ea typeface="宋体" panose="02010600030101010101" pitchFamily="2" charset="-122"/>
              </a:rPr>
              <a:t>灯头等部分构成．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LED</a:t>
            </a:r>
            <a:r>
              <a:rPr lang="zh-CN" sz="2400" b="0">
                <a:ea typeface="宋体" panose="02010600030101010101" pitchFamily="2" charset="-122"/>
              </a:rPr>
              <a:t>是一种发光二极管，通过电流能够发光，可以把电能直接转化成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能．太阳能是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一次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二次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能源，清洁无污染，它是在太阳内部，氢原子核发生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裂变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聚变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，释放出的核能．</a:t>
            </a:r>
            <a:endParaRPr lang="zh-CN" altLang="en-US"/>
          </a:p>
        </p:txBody>
      </p:sp>
      <p:pic>
        <p:nvPicPr>
          <p:cNvPr id="2" name="图片 -21474821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7073" y="3902075"/>
            <a:ext cx="2459355" cy="173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179888" y="2186305"/>
            <a:ext cx="665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光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090093" y="2186305"/>
            <a:ext cx="10566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一次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989888" y="2718435"/>
            <a:ext cx="1004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聚变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216097" y="2198370"/>
            <a:ext cx="2414985" cy="475615"/>
            <a:chOff x="1745" y="7133"/>
            <a:chExt cx="3677" cy="749"/>
          </a:xfrm>
        </p:grpSpPr>
        <p:pic>
          <p:nvPicPr>
            <p:cNvPr id="13" name="图片 12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5" y="7133"/>
              <a:ext cx="3269" cy="725"/>
            </a:xfrm>
            <a:prstGeom prst="rect">
              <a:avLst/>
            </a:prstGeom>
          </p:spPr>
        </p:pic>
        <p:sp>
          <p:nvSpPr>
            <p:cNvPr id="14" name="文本框 11"/>
            <p:cNvSpPr txBox="1"/>
            <p:nvPr/>
          </p:nvSpPr>
          <p:spPr>
            <a:xfrm>
              <a:off x="1807" y="7157"/>
              <a:ext cx="361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spc="1700" dirty="0" smtClean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考</a:t>
              </a:r>
              <a:r>
                <a:rPr lang="zh-CN" altLang="en-US" sz="2400" b="1" spc="1700" dirty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向拓展</a:t>
              </a:r>
              <a:endParaRPr lang="zh-CN" altLang="en-US" sz="2400" b="1" spc="1700" dirty="0">
                <a:solidFill>
                  <a:srgbClr val="00923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72198" y="2673350"/>
            <a:ext cx="100476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2019甘肃省卷 8题2分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2018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sz="2400" b="0">
                <a:ea typeface="宋体" panose="02010600030101010101" pitchFamily="2" charset="-122"/>
              </a:rPr>
              <a:t>月，我国对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人造太阳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研究有了重大突破，等离子体中心电子温度达到一亿摄氏度．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人造太阳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利用氢核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裂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变来获得巨大能量．天然气是城市家庭常用的能源，天然气是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可再生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不可再生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能源．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96183" y="3338830"/>
            <a:ext cx="711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150428" y="4424680"/>
            <a:ext cx="1492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不可再生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2" name="组合 61"/>
          <p:cNvGrpSpPr/>
          <p:nvPr/>
        </p:nvGrpSpPr>
        <p:grpSpPr>
          <a:xfrm>
            <a:off x="3054668" y="772883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57861" y="1554480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2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157913" y="3390900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56908" y="2154555"/>
            <a:ext cx="10840085" cy="4225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一、电磁波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产生：导体中迅速变化的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会在空间激起电磁波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传播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条件：电磁波的传播不需要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速度：在真空中的波速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c=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m/s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波速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、波长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λ)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、频率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波速(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，单位为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m/s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；波长(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λ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；频率(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518978" y="2745740"/>
            <a:ext cx="1026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电流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971733" y="3757930"/>
            <a:ext cx="899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介质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18978" y="4272280"/>
            <a:ext cx="1351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3.0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44348" y="4267835"/>
            <a:ext cx="895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88113" y="5287010"/>
            <a:ext cx="977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λf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300788" y="5793740"/>
            <a:ext cx="554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503093" y="5793740"/>
            <a:ext cx="635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Hz</a:t>
            </a:r>
            <a:endParaRPr lang="zh-CN" altLang="en-US"/>
          </a:p>
        </p:txBody>
      </p:sp>
      <p:sp>
        <p:nvSpPr>
          <p:cNvPr id="3" name="流程图: 终止 2">
            <a:hlinkClick r:id="rId3" action="ppaction://hlinksldjump"/>
          </p:cNvPr>
          <p:cNvSpPr/>
          <p:nvPr/>
        </p:nvSpPr>
        <p:spPr>
          <a:xfrm>
            <a:off x="9336088" y="291338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6" grpId="0"/>
      <p:bldP spid="7" grpId="0"/>
      <p:bldP spid="8" grpId="0"/>
      <p:bldP spid="9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72148" y="1062990"/>
            <a:ext cx="1084008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6.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注意：光也是一种电磁波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7.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应用：广播、电视、移动电话、微波炉、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5G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通信、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wifi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、微信聊天、北斗卫星导航系统等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二、越来越宽的信息之路</a:t>
            </a:r>
            <a:endParaRPr lang="zh-CN" sz="2400" b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卫星通信：在地球的周围均匀地配置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颗同步通信卫星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就覆盖了几乎全部地球表面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可以实现全球通信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如中国建立的北斗卫星定位系统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光纤通信：通信用的激光从光导纤维的一端射入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在内壁多次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从另一端射出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微波通信、网络通信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71883" y="3357880"/>
            <a:ext cx="408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197023" y="4447540"/>
            <a:ext cx="917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/>
          </a:p>
        </p:txBody>
      </p:sp>
      <p:sp>
        <p:nvSpPr>
          <p:cNvPr id="5" name="流程图: 终止 4">
            <a:hlinkClick r:id="rId1" action="ppaction://hlinksldjump"/>
          </p:cNvPr>
          <p:cNvSpPr/>
          <p:nvPr/>
        </p:nvSpPr>
        <p:spPr>
          <a:xfrm>
            <a:off x="9197023" y="549910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53428" y="636905"/>
            <a:ext cx="101111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三、能源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化石能源：埋在地下的动、植物经过漫长的地质年代形成的能源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如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、石油、天然气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分类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46348" y="1283335"/>
            <a:ext cx="789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煤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96278" y="3065780"/>
          <a:ext cx="10798810" cy="33597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310"/>
                <a:gridCol w="1045845"/>
                <a:gridCol w="3304540"/>
                <a:gridCol w="2644775"/>
                <a:gridCol w="2720340"/>
              </a:tblGrid>
              <a:tr h="491490">
                <a:tc rowSpan="2"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分类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标准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90855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对应实例归类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常考实例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188720"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来源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一次能源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可以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从自然界获得的能源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p>
                      <a:pPr algn="l" fontAlgn="auto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a.风能；b.电能；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c.太阳能；d.水能；e.煤油；f.地热能；g.化石能源；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h.核能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18872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二次能源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通过消耗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才能得到的能源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570923" y="4146550"/>
            <a:ext cx="868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直接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39598" y="4407535"/>
            <a:ext cx="1169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acdfgh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273868" y="5340350"/>
            <a:ext cx="1597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一次能源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152958" y="5586730"/>
            <a:ext cx="638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be</a:t>
            </a:r>
            <a:endParaRPr lang="zh-CN" altLang="en-US"/>
          </a:p>
        </p:txBody>
      </p:sp>
      <p:sp>
        <p:nvSpPr>
          <p:cNvPr id="9" name="流程图: 终止 8">
            <a:hlinkClick r:id="rId2" action="ppaction://hlinksldjump"/>
          </p:cNvPr>
          <p:cNvSpPr/>
          <p:nvPr/>
        </p:nvSpPr>
        <p:spPr>
          <a:xfrm>
            <a:off x="9454833" y="232600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63258" y="1134745"/>
          <a:ext cx="10841990" cy="432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  <a:gridCol w="1202055"/>
                <a:gridCol w="3759835"/>
                <a:gridCol w="2421890"/>
                <a:gridCol w="2348230"/>
              </a:tblGrid>
              <a:tr h="640080"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分类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标准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4008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对应实例归类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常考实例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710690"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可否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再生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可再生能源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可以在自然界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地得到的能源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a.风能；b.石油；c.太阳能；d.水能；e.核能；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f.潮汐能；g.煤；h.天然气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33223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不可再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生能源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不能在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内从自然界得到补充的能源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1" name="文本框 100"/>
          <p:cNvSpPr txBox="1"/>
          <p:nvPr/>
        </p:nvSpPr>
        <p:spPr>
          <a:xfrm>
            <a:off x="5088573" y="2747010"/>
            <a:ext cx="1517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源源不断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573328" y="3049270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acdf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70998" y="4295775"/>
            <a:ext cx="9023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短期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566343" y="4552315"/>
            <a:ext cx="967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begh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6" name="流程图: 终止 5">
            <a:hlinkClick r:id="rId2" action="ppaction://hlinksldjump"/>
          </p:cNvPr>
          <p:cNvSpPr/>
          <p:nvPr/>
        </p:nvSpPr>
        <p:spPr>
          <a:xfrm>
            <a:off x="9337993" y="575246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95973" y="1490980"/>
          <a:ext cx="10603230" cy="3854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990"/>
                <a:gridCol w="1666240"/>
                <a:gridCol w="2519680"/>
                <a:gridCol w="2879090"/>
                <a:gridCol w="2475230"/>
              </a:tblGrid>
              <a:tr h="641350"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分类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标准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3058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对应实例归类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常考实例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191260"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使用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情况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清洁能源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对环境无污染或污染小的能源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a.风能；b.石油；c.煤；d.太阳能；e.水能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19126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非清洁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能源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对环境污染较大的能源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1" name="文本框 100"/>
          <p:cNvSpPr txBox="1"/>
          <p:nvPr/>
        </p:nvSpPr>
        <p:spPr>
          <a:xfrm>
            <a:off x="7279323" y="3342640"/>
            <a:ext cx="871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ade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279323" y="4538345"/>
            <a:ext cx="6756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endParaRPr lang="zh-CN" altLang="en-US"/>
          </a:p>
        </p:txBody>
      </p:sp>
      <p:sp>
        <p:nvSpPr>
          <p:cNvPr id="4" name="流程图: 终止 3">
            <a:hlinkClick r:id="rId2" action="ppaction://hlinksldjump"/>
          </p:cNvPr>
          <p:cNvSpPr/>
          <p:nvPr/>
        </p:nvSpPr>
        <p:spPr>
          <a:xfrm>
            <a:off x="9364663" y="569722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9288" y="944245"/>
            <a:ext cx="108731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四、核能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核能：一旦质量较大的原子核发生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或者质量较小的原子核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，就有可能释放出惊人的能量，这就是核能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获得核能的两种途径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应用：核电站、原子弹等)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应用：氢弹等)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裂变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核电站：利用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产生的内能，通过蒸汽轮机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，带动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发电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5696268" y="1598930"/>
            <a:ext cx="908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分裂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715183" y="1598930"/>
            <a:ext cx="1569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相互结合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02398" y="3213735"/>
            <a:ext cx="883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裂变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02398" y="3745865"/>
            <a:ext cx="872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聚变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059113" y="4885690"/>
            <a:ext cx="1324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反应堆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70533" y="4889500"/>
            <a:ext cx="9023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做功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976803" y="4889500"/>
            <a:ext cx="1202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发电机</a:t>
            </a:r>
            <a:endParaRPr lang="zh-CN" altLang="en-US"/>
          </a:p>
        </p:txBody>
      </p:sp>
      <p:sp>
        <p:nvSpPr>
          <p:cNvPr id="6" name="流程图: 终止 5">
            <a:hlinkClick r:id="rId1" action="ppaction://hlinksldjump"/>
          </p:cNvPr>
          <p:cNvSpPr/>
          <p:nvPr/>
        </p:nvSpPr>
        <p:spPr>
          <a:xfrm>
            <a:off x="9249728" y="577659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2" grpId="0"/>
      <p:bldP spid="3" grpId="0"/>
      <p:bldP spid="4" grpId="0"/>
      <p:bldP spid="5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26758" y="1282065"/>
            <a:ext cx="1064577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核反应堆中的链式反应是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控制的，原子弹爆炸时发生的链式反应是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控制的.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聚变也称为热核反应，目前核聚变是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控制的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五、太阳能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本质：在太阳内部，氢原子核在超高温下发生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，释放出巨大的核能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太阳是人类能源的宝库：今天我们开采的化石燃料，实际上是在开采上亿年前地球所接收的太阳能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优点：供应时间长、分布地域广、获取方便、环保无污染等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12653" y="1399540"/>
            <a:ext cx="952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可以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70268" y="1931670"/>
            <a:ext cx="9296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不加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079173" y="2479040"/>
            <a:ext cx="1282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不可以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53923" y="3583940"/>
            <a:ext cx="890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聚变</a:t>
            </a:r>
            <a:endParaRPr lang="zh-CN" altLang="en-US"/>
          </a:p>
        </p:txBody>
      </p:sp>
      <p:sp>
        <p:nvSpPr>
          <p:cNvPr id="2" name="流程图: 终止 1">
            <a:hlinkClick r:id="rId1" action="ppaction://hlinksldjump"/>
          </p:cNvPr>
          <p:cNvSpPr/>
          <p:nvPr/>
        </p:nvSpPr>
        <p:spPr>
          <a:xfrm>
            <a:off x="9237663" y="570738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6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7.xml><?xml version="1.0" encoding="utf-8"?>
<p:tagLst xmlns:p="http://schemas.openxmlformats.org/presentationml/2006/main">
  <p:tag name="KSO_WM_UNIT_TABLE_BEAUTIFY" val="smartTable{b9df3483-7d7c-41f3-a7f4-890d155fdee7}"/>
</p:tagLst>
</file>

<file path=ppt/tags/tag8.xml><?xml version="1.0" encoding="utf-8"?>
<p:tagLst xmlns:p="http://schemas.openxmlformats.org/presentationml/2006/main">
  <p:tag name="KSO_WM_UNIT_TABLE_BEAUTIFY" val="smartTable{b9df3483-7d7c-41f3-a7f4-890d155fdee7}"/>
</p:tagLst>
</file>

<file path=ppt/tags/tag9.xml><?xml version="1.0" encoding="utf-8"?>
<p:tagLst xmlns:p="http://schemas.openxmlformats.org/presentationml/2006/main">
  <p:tag name="KSO_WM_UNIT_TABLE_BEAUTIFY" val="smartTable{b9df3483-7d7c-41f3-a7f4-890d155fdee7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4209</Words>
  <Application>WPS 演示</Application>
  <PresentationFormat>宽屏</PresentationFormat>
  <Paragraphs>495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黑体</vt:lpstr>
      <vt:lpstr>Times New Roman</vt:lpstr>
      <vt:lpstr>Tahoma</vt:lpstr>
      <vt:lpstr>方正粗黑宋简体</vt:lpstr>
      <vt:lpstr>Calibri</vt:lpstr>
      <vt:lpstr>楷体_GB2312</vt:lpstr>
      <vt:lpstr>新宋体</vt:lpstr>
      <vt:lpstr>Office 主题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2020-02-05T14:28:20Z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