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heme/theme2.xml" ContentType="application/vnd.openxmlformats-officedocument.them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activeX/activeX1.xml" ContentType="application/vnd.ms-office.activeX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activeX/activeX2.xml" ContentType="application/vnd.ms-office.activeX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activeX/activeX3.xml" ContentType="application/vnd.ms-office.activeX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embeddings/oleObject1.bin" ContentType="application/vnd.openxmlformats-officedocument.oleObject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activeX/activeX4.xml" ContentType="application/vnd.ms-office.activeX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activeX/activeX5.xml" ContentType="application/vnd.ms-office.activeX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sldIdLst>
    <p:sldId id="299" r:id="rId2"/>
    <p:sldId id="354" r:id="rId3"/>
    <p:sldId id="260" r:id="rId4"/>
    <p:sldId id="283" r:id="rId5"/>
    <p:sldId id="306" r:id="rId6"/>
    <p:sldId id="336" r:id="rId7"/>
    <p:sldId id="282" r:id="rId8"/>
    <p:sldId id="360" r:id="rId9"/>
    <p:sldId id="272" r:id="rId10"/>
    <p:sldId id="261" r:id="rId11"/>
    <p:sldId id="352" r:id="rId12"/>
    <p:sldId id="340" r:id="rId13"/>
    <p:sldId id="284" r:id="rId14"/>
    <p:sldId id="286" r:id="rId15"/>
    <p:sldId id="321" r:id="rId16"/>
    <p:sldId id="369" r:id="rId17"/>
    <p:sldId id="279" r:id="rId18"/>
    <p:sldId id="266" r:id="rId19"/>
    <p:sldId id="373" r:id="rId20"/>
    <p:sldId id="323" r:id="rId21"/>
    <p:sldId id="372" r:id="rId22"/>
    <p:sldId id="324" r:id="rId23"/>
    <p:sldId id="325" r:id="rId24"/>
    <p:sldId id="326" r:id="rId25"/>
    <p:sldId id="327" r:id="rId26"/>
    <p:sldId id="349" r:id="rId27"/>
    <p:sldId id="350" r:id="rId28"/>
    <p:sldId id="357" r:id="rId29"/>
    <p:sldId id="358" r:id="rId30"/>
    <p:sldId id="328" r:id="rId31"/>
    <p:sldId id="359" r:id="rId32"/>
    <p:sldId id="365" r:id="rId33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103" autoAdjust="0"/>
    <p:restoredTop sz="94340" autoAdjust="0"/>
  </p:normalViewPr>
  <p:slideViewPr>
    <p:cSldViewPr>
      <p:cViewPr>
        <p:scale>
          <a:sx n="75" d="100"/>
          <a:sy n="75" d="100"/>
        </p:scale>
        <p:origin x="-170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heme" Target="../theme/theme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idx="1"/>
            <p:custDataLst>
              <p:tags r:id="rId3"/>
            </p:custDataLst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  <p:custDataLst>
              <p:tags r:id="rId4"/>
            </p:custDataLst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90469" name="Rectangle 5"/>
          <p:cNvSpPr>
            <a:spLocks noGrp="1" noChangeArrowheads="1"/>
          </p:cNvSpPr>
          <p:nvPr>
            <p:ph type="body" sz="quarter" idx="3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ftr" sz="quarter" idx="4"/>
            <p:custDataLst>
              <p:tags r:id="rId6"/>
            </p:custDataLst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0471" name="Rectangle 7"/>
          <p:cNvSpPr>
            <a:spLocks noGrp="1" noChangeArrowheads="1"/>
          </p:cNvSpPr>
          <p:nvPr>
            <p:ph type="sldNum" sz="quarter" idx="5"/>
            <p:custDataLst>
              <p:tags r:id="rId7"/>
            </p:custDataLst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15DD594-0BF2-4551-A1F2-BE2A8C36AD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3429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9D167-231B-4F06-BD6A-FBF38FF521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D4F54-1095-486A-BF7E-BD7343F2E6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1D16A-4FDD-432A-AA89-F695DED4BE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2888A-0666-48B7-8FF8-EB9EF253F6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E36E1-B840-4DF9-8FAC-F434989158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2E5AF-2170-420E-BB34-38027DCA6A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39AFA-7482-43AA-87F8-90A0943FD4B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2D177-9731-47B0-BA59-0E61A60E77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C80B4-C8E5-48C8-9C4B-C5F25972DD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6F2EF-C582-440C-A0B1-11A4197C5B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4393-4522-4E93-8CE1-CCAD579FAF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6E272-C544-46B1-8EB0-2BE69F08D2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A1DA7-1DAD-4C64-BC81-5BB03F3045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2EC13-7385-4735-B120-78A66E0324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sldNum" sz="quarter" idx="4"/>
            <p:custDataLst>
              <p:tags r:id="rId20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3056CB3-6238-4B36-9584-2AD8F51C24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6.xml"/><Relationship Id="rId7" Type="http://schemas.openxmlformats.org/officeDocument/2006/relationships/tags" Target="../tags/tag129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video" Target="file:///G:\&#32508;&#21512;&#39064;&#24211;\2020&#31179;&#29289;&#29702;&#20843;&#19978;&#35838;&#20214;&#38598;&#65288;&#23398;&#31185;&#32593;&#65289;\2020&#31179;&#29289;&#29702;&#20843;&#19978;&#35838;&#20214;02-01&#22768;&#38899;&#30340;&#20135;&#29983;&#19982;&#20256;&#25773;\&#30495;&#31354;&#19981;&#33021;&#20256;&#22768;&#23454;&#39564;01.wmv" TargetMode="External"/><Relationship Id="rId5" Type="http://schemas.openxmlformats.org/officeDocument/2006/relationships/tags" Target="../tags/tag128.xml"/><Relationship Id="rId10" Type="http://schemas.openxmlformats.org/officeDocument/2006/relationships/image" Target="../media/image24.png"/><Relationship Id="rId4" Type="http://schemas.openxmlformats.org/officeDocument/2006/relationships/tags" Target="../tags/tag127.xml"/><Relationship Id="rId9" Type="http://schemas.openxmlformats.org/officeDocument/2006/relationships/image" Target="../media/image2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38.xml"/><Relationship Id="rId7" Type="http://schemas.openxmlformats.org/officeDocument/2006/relationships/image" Target="../media/image28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image" Target="../media/image27.jpe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3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image" Target="../media/image31.png"/><Relationship Id="rId5" Type="http://schemas.openxmlformats.org/officeDocument/2006/relationships/tags" Target="../tags/tag144.xml"/><Relationship Id="rId10" Type="http://schemas.openxmlformats.org/officeDocument/2006/relationships/image" Target="../media/image30.png"/><Relationship Id="rId4" Type="http://schemas.openxmlformats.org/officeDocument/2006/relationships/tags" Target="../tags/tag143.xml"/><Relationship Id="rId9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image" Target="../media/image35.gif"/><Relationship Id="rId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7" Type="http://schemas.openxmlformats.org/officeDocument/2006/relationships/image" Target="../media/image36.wmf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9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image" Target="../media/image38.wmf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7" Type="http://schemas.openxmlformats.org/officeDocument/2006/relationships/image" Target="../media/image40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image" Target="../media/image39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image" Target="../media/image44.wmf"/><Relationship Id="rId2" Type="http://schemas.openxmlformats.org/officeDocument/2006/relationships/tags" Target="../tags/tag16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tags" Target="../tags/tag173.xml"/><Relationship Id="rId7" Type="http://schemas.openxmlformats.org/officeDocument/2006/relationships/image" Target="../media/image46.wmf"/><Relationship Id="rId2" Type="http://schemas.openxmlformats.org/officeDocument/2006/relationships/tags" Target="../tags/tag172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.xml"/><Relationship Id="rId5" Type="http://schemas.openxmlformats.org/officeDocument/2006/relationships/control" Target="../activeX/activeX4.xml"/><Relationship Id="rId4" Type="http://schemas.openxmlformats.org/officeDocument/2006/relationships/tags" Target="../tags/tag17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9.png"/><Relationship Id="rId5" Type="http://schemas.openxmlformats.org/officeDocument/2006/relationships/slideLayout" Target="../slideLayouts/slideLayout2.xml"/><Relationship Id="rId4" Type="http://schemas.openxmlformats.org/officeDocument/2006/relationships/control" Target="../activeX/activeX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tags" Target="../tags/tag179.xml"/><Relationship Id="rId7" Type="http://schemas.openxmlformats.org/officeDocument/2006/relationships/image" Target="../media/image50.png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9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image" Target="../media/image6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97.xml"/><Relationship Id="rId7" Type="http://schemas.openxmlformats.org/officeDocument/2006/relationships/image" Target="../media/image7.pn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01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100.xml"/><Relationship Id="rId1" Type="http://schemas.openxmlformats.org/officeDocument/2006/relationships/video" Target="file:///G:\&#32508;&#21512;&#39064;&#24211;\2020&#31179;&#29289;&#29702;&#20843;&#19978;&#35838;&#20214;&#38598;&#65288;&#23398;&#31185;&#32593;&#65289;\2020&#31179;&#29289;&#29702;&#20843;&#19978;&#35838;&#20214;02-01&#22768;&#38899;&#30340;&#20135;&#29983;&#19982;&#20256;&#25773;\&#34632;&#34632;01.wmv" TargetMode="Externa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7" Type="http://schemas.openxmlformats.org/officeDocument/2006/relationships/image" Target="../media/image15.pn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18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tags" Target="../tags/tag116.xml"/><Relationship Id="rId16" Type="http://schemas.openxmlformats.org/officeDocument/2006/relationships/image" Target="../media/image21.jpeg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image" Target="../media/image16.png"/><Relationship Id="rId5" Type="http://schemas.openxmlformats.org/officeDocument/2006/relationships/tags" Target="../tags/tag119.xml"/><Relationship Id="rId15" Type="http://schemas.openxmlformats.org/officeDocument/2006/relationships/image" Target="../media/image20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1925" y="376238"/>
            <a:ext cx="70691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11111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义务教育教科书  物理  八年级  上册</a:t>
            </a:r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395288" y="981075"/>
            <a:ext cx="7354887" cy="144145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第二章  声现象</a:t>
            </a: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/>
            </a:r>
            <a:b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5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5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51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声音的产生与传播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5" descr="2012版人教版标准图标 演示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250825" y="6021388"/>
            <a:ext cx="792163" cy="7921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387" name="Rectangle 2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476375" y="6092825"/>
            <a:ext cx="3240088" cy="561975"/>
          </a:xfrm>
        </p:spPr>
        <p:txBody>
          <a:bodyPr/>
          <a:lstStyle/>
          <a:p>
            <a:pPr algn="l" eaLnBrk="1" hangingPunct="1"/>
            <a:r>
              <a:rPr lang="zh-CN" altLang="en-US" sz="34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科学推理法</a:t>
            </a:r>
          </a:p>
        </p:txBody>
      </p:sp>
      <p:sp>
        <p:nvSpPr>
          <p:cNvPr id="65562" name="AutoShape 26">
            <a:hlinkClick r:id="" action="ppaction://noaction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32363" y="6092825"/>
            <a:ext cx="1150937" cy="5048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65563" name="AutoShape 27">
            <a:hlinkClick r:id="" action="ppaction://noaction" highlightClick="1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29350" y="6092825"/>
            <a:ext cx="1150938" cy="5048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65564" name="AutoShape 28">
            <a:hlinkClick r:id="" action="ppaction://noaction" highlightClick="1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24750" y="6092825"/>
            <a:ext cx="1150938" cy="5048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9" name="真空不能传声实验01.wmv">
            <a:hlinkClick r:id="" action="ppaction://media"/>
          </p:cNvPr>
          <p:cNvPicPr>
            <a:picLocks noRot="1" noChangeAspect="1"/>
          </p:cNvPicPr>
          <p:nvPr>
            <a:videoFile r:link="rId6"/>
            <p:custDataLst>
              <p:tags r:id="rId7"/>
            </p:custDataLst>
            <p:extLst/>
          </p:nvPr>
        </p:nvPicPr>
        <p:blipFill>
          <a:blip r:embed="rId10"/>
          <a:stretch>
            <a:fillRect/>
          </a:stretch>
        </p:blipFill>
        <p:spPr>
          <a:xfrm>
            <a:off x="142844" y="214290"/>
            <a:ext cx="8858312" cy="57864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5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3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5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5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64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23850" y="908050"/>
            <a:ext cx="8424863" cy="51609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7411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5051425" cy="561975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二、声音的传播</a:t>
            </a:r>
          </a:p>
        </p:txBody>
      </p:sp>
      <p:sp>
        <p:nvSpPr>
          <p:cNvPr id="17412" name="Rectangle 6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403350" y="6092825"/>
            <a:ext cx="3744913" cy="568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真空不能传声。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403350" y="260350"/>
            <a:ext cx="5832475" cy="38814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9141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539750" y="4292600"/>
            <a:ext cx="3251200" cy="777875"/>
          </a:xfrm>
        </p:spPr>
        <p:txBody>
          <a:bodyPr/>
          <a:lstStyle/>
          <a:p>
            <a:pPr eaLnBrk="1" hangingPunct="1"/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．介质：</a:t>
            </a:r>
          </a:p>
        </p:txBody>
      </p:sp>
      <p:sp>
        <p:nvSpPr>
          <p:cNvPr id="219142" name="Rectangle 6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68313" y="5013325"/>
            <a:ext cx="8229600" cy="685800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声音传播需要的物质。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1" grpId="0"/>
      <p:bldP spid="21914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4" descr="水传声00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4427538" y="404813"/>
            <a:ext cx="3384550" cy="2219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59" name="Picture 1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755650" y="333375"/>
            <a:ext cx="3422650" cy="22780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3924" name="Rectangle 20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95288" y="5589588"/>
            <a:ext cx="8280400" cy="1079500"/>
          </a:xfrm>
        </p:spPr>
        <p:txBody>
          <a:bodyPr/>
          <a:lstStyle/>
          <a:p>
            <a:pPr algn="l" eaLnBrk="1" hangingPunct="1"/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．传声的介质：固体、液体、气体。</a:t>
            </a:r>
            <a:b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．传声的条件：需要介质，真空不能传声。</a:t>
            </a:r>
          </a:p>
        </p:txBody>
      </p:sp>
      <p:pic>
        <p:nvPicPr>
          <p:cNvPr id="19461" name="Picture 2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55650" y="2781300"/>
            <a:ext cx="6911975" cy="26638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altLang="zh-CN" sz="34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400" b="1" smtClean="0">
                <a:solidFill>
                  <a:schemeClr val="tx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．声波：声以波的形式向四周传播。</a:t>
            </a:r>
          </a:p>
        </p:txBody>
      </p:sp>
      <p:pic>
        <p:nvPicPr>
          <p:cNvPr id="125956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50825" y="1341438"/>
            <a:ext cx="4392613" cy="28098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9464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76825" y="1773238"/>
            <a:ext cx="17287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类比法</a:t>
            </a:r>
          </a:p>
        </p:txBody>
      </p:sp>
      <p:sp>
        <p:nvSpPr>
          <p:cNvPr id="19463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787900" y="2420938"/>
            <a:ext cx="1727200" cy="0"/>
          </a:xfrm>
          <a:prstGeom prst="line">
            <a:avLst/>
          </a:prstGeom>
          <a:noFill/>
          <a:ln w="98425">
            <a:solidFill>
              <a:srgbClr val="FF0000"/>
            </a:solidFill>
            <a:round/>
            <a:headEnd type="stealth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6464300" y="2420938"/>
            <a:ext cx="0" cy="647700"/>
          </a:xfrm>
          <a:prstGeom prst="line">
            <a:avLst/>
          </a:prstGeom>
          <a:noFill/>
          <a:ln w="984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25971" name="Picture 19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5003800" y="3141663"/>
            <a:ext cx="3924300" cy="2857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5972" name="Text Box 2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42988" y="4292600"/>
            <a:ext cx="19637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声波</a:t>
            </a:r>
          </a:p>
        </p:txBody>
      </p:sp>
      <p:sp>
        <p:nvSpPr>
          <p:cNvPr id="125973" name="Text Box 2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67400" y="6092825"/>
            <a:ext cx="19637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水波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9464" grpId="0"/>
      <p:bldP spid="19463" grpId="0" animBg="1"/>
      <p:bldP spid="2" grpId="0" animBg="1"/>
      <p:bldP spid="125972" grpId="0"/>
      <p:bldP spid="1259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8569615" imgH="6264183"/>
        </mc:Choice>
        <mc:Fallback>
          <p:control name="ShockwaveFlash1" r:id="rId2" imgW="8569615" imgH="6264183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925" y="115888"/>
                  <a:ext cx="8893175" cy="64087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新墨西哥州闪电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34925" y="455613"/>
            <a:ext cx="9036050" cy="60182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395288" y="188913"/>
            <a:ext cx="6985000" cy="647700"/>
          </a:xfrm>
        </p:spPr>
        <p:txBody>
          <a:bodyPr/>
          <a:lstStyle/>
          <a:p>
            <a:pPr algn="l"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三、声速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684213" y="693738"/>
            <a:ext cx="7345362" cy="12969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．物理意义：描述声音传播快慢的物理量。</a:t>
            </a: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．数值：声音在每秒内传播的距离。</a:t>
            </a:r>
          </a:p>
        </p:txBody>
      </p:sp>
      <p:pic>
        <p:nvPicPr>
          <p:cNvPr id="22533" name="Picture 5" descr="E:\物理素材 GIF动画\GIF02声现象\战斗机突破音障01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000125" y="1735138"/>
            <a:ext cx="6643688" cy="493871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042988" y="188913"/>
            <a:ext cx="5111750" cy="431800"/>
          </a:xfrm>
        </p:spPr>
        <p:txBody>
          <a:bodyPr/>
          <a:lstStyle/>
          <a:p>
            <a:pPr eaLnBrk="1" hangingPunct="1"/>
            <a:r>
              <a:rPr lang="zh-CN" altLang="en-US" sz="30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小资料：一些介质中的声速</a:t>
            </a:r>
          </a:p>
        </p:txBody>
      </p:sp>
      <p:sp>
        <p:nvSpPr>
          <p:cNvPr id="76814" name="Rectangle 14"/>
          <p:cNvSpPr>
            <a:spLocks noGrp="1" noChangeArrowheads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323850" y="3789363"/>
            <a:ext cx="8640763" cy="2808287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Tx/>
              <a:buNone/>
            </a:pPr>
            <a:r>
              <a:rPr lang="en-US" altLang="zh-CN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．影响声速大小因素：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介质的种类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zh-CN" altLang="en-US" sz="22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介质的温度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  <a:p>
            <a:pPr eaLnBrk="1" hangingPunct="1">
              <a:lnSpc>
                <a:spcPct val="115000"/>
              </a:lnSpc>
              <a:buFontTx/>
              <a:buNone/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）介质的种类：</a:t>
            </a:r>
          </a:p>
          <a:p>
            <a:pPr lvl="1" eaLnBrk="1" hangingPunct="1">
              <a:lnSpc>
                <a:spcPct val="115000"/>
              </a:lnSpc>
              <a:buFontTx/>
              <a:buNone/>
            </a:pP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固体中传播最快，气体最慢，即</a:t>
            </a: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v</a:t>
            </a:r>
            <a:r>
              <a:rPr lang="zh-CN" altLang="en-US" sz="2300" b="1" baseline="-2500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固</a:t>
            </a: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&gt;v</a:t>
            </a:r>
            <a:r>
              <a:rPr lang="zh-CN" altLang="en-US" sz="2300" b="1" baseline="-2500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液</a:t>
            </a: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&gt;v</a:t>
            </a:r>
            <a:r>
              <a:rPr lang="zh-CN" altLang="en-US" sz="2300" b="1" baseline="-25000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气</a:t>
            </a:r>
          </a:p>
          <a:p>
            <a:pPr eaLnBrk="1" hangingPunct="1">
              <a:lnSpc>
                <a:spcPct val="115000"/>
              </a:lnSpc>
              <a:buFontTx/>
              <a:buNone/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）介质的温度：</a:t>
            </a:r>
          </a:p>
          <a:p>
            <a:pPr lvl="1" eaLnBrk="1" hangingPunct="1">
              <a:lnSpc>
                <a:spcPct val="115000"/>
              </a:lnSpc>
              <a:buFontTx/>
              <a:buNone/>
            </a:pP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通常声速随温度的升高而增大。</a:t>
            </a:r>
          </a:p>
          <a:p>
            <a:pPr lvl="1" eaLnBrk="1" hangingPunct="1">
              <a:lnSpc>
                <a:spcPct val="115000"/>
              </a:lnSpc>
              <a:buFontTx/>
              <a:buNone/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15℃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时在空气中声速为</a:t>
            </a: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340m/s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graphicFrame>
        <p:nvGraphicFramePr>
          <p:cNvPr id="76877" name="Group 77"/>
          <p:cNvGraphicFramePr>
            <a:graphicFrameLocks noGrp="1"/>
          </p:cNvGraphicFramePr>
          <p:nvPr>
            <p:ph sz="half" idx="1"/>
            <p:custDataLst>
              <p:tags r:id="rId3"/>
            </p:custDataLst>
          </p:nvPr>
        </p:nvGraphicFramePr>
        <p:xfrm>
          <a:off x="898525" y="620713"/>
          <a:ext cx="7777163" cy="3237230"/>
        </p:xfrm>
        <a:graphic>
          <a:graphicData uri="http://schemas.openxmlformats.org/drawingml/2006/table">
            <a:tbl>
              <a:tblPr/>
              <a:tblGrid>
                <a:gridCol w="1944688"/>
                <a:gridCol w="1944687"/>
                <a:gridCol w="1943100"/>
                <a:gridCol w="1944688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介质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声速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m·s</a:t>
                      </a:r>
                      <a:r>
                        <a:rPr kumimoji="0" lang="en-US" altLang="zh-CN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-1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介质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声速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m·s</a:t>
                      </a:r>
                      <a:r>
                        <a:rPr kumimoji="0" lang="en-US" altLang="zh-CN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-1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空气（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0℃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331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海水（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25℃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1561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空气（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15℃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340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3230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空气（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25℃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346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铜棒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3750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软木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大理石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3810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煤油（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25 ℃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1324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铝棒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5000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水（常温）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1500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铁棒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5200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874" name="Rectangle 7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8525" y="1027113"/>
            <a:ext cx="1800225" cy="1439862"/>
          </a:xfrm>
          <a:prstGeom prst="rect">
            <a:avLst/>
          </a:prstGeom>
          <a:noFill/>
          <a:ln w="63500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99" name="Picture 75" descr="2012版人教版标准图标 小资料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79388" y="115888"/>
            <a:ext cx="685800" cy="68738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4" grpId="0" uiExpand="1" build="p"/>
      <p:bldP spid="7687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41" name="ShockwaveFlash1" r:id="rId3" imgW="7174079" imgH="5294118"/>
        </mc:Choice>
        <mc:Fallback>
          <p:control name="ShockwaveFlash1" r:id="rId3" imgW="7174079" imgH="5294118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50" y="188913"/>
                  <a:ext cx="8569325" cy="63230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539750" y="3714750"/>
            <a:ext cx="7561263" cy="20510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①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在长钢管一端敲一下，在另一端听到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次声音。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②在盛有水的长钢管一端敲一下，在另一端听到</a:t>
            </a: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___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次声音。</a:t>
            </a:r>
          </a:p>
        </p:txBody>
      </p:sp>
      <p:pic>
        <p:nvPicPr>
          <p:cNvPr id="25603" name="Picture 4" descr="精品电学各章知识点图片005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23850" y="549275"/>
            <a:ext cx="8245475" cy="22320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330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72313" y="3643313"/>
            <a:ext cx="5746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18330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46250" y="4906963"/>
            <a:ext cx="5762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2" grpId="0"/>
      <p:bldP spid="1833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71438" y="1409700"/>
            <a:ext cx="8964612" cy="51149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" name="Picture 2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388" y="3357563"/>
            <a:ext cx="3167062" cy="31670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右箭头 6"/>
          <p:cNvSpPr/>
          <p:nvPr>
            <p:custDataLst>
              <p:tags r:id="rId3"/>
            </p:custDataLst>
          </p:nvPr>
        </p:nvSpPr>
        <p:spPr>
          <a:xfrm rot="20896030">
            <a:off x="3397250" y="3246438"/>
            <a:ext cx="5322888" cy="938212"/>
          </a:xfrm>
          <a:prstGeom prst="rightArrow">
            <a:avLst>
              <a:gd name="adj1" fmla="val 27156"/>
              <a:gd name="adj2" fmla="val 93395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右箭头 7"/>
          <p:cNvSpPr/>
          <p:nvPr>
            <p:custDataLst>
              <p:tags r:id="rId4"/>
            </p:custDataLst>
          </p:nvPr>
        </p:nvSpPr>
        <p:spPr>
          <a:xfrm rot="10155471">
            <a:off x="2898775" y="2487613"/>
            <a:ext cx="5322888" cy="938212"/>
          </a:xfrm>
          <a:prstGeom prst="rightArrow">
            <a:avLst>
              <a:gd name="adj1" fmla="val 27156"/>
              <a:gd name="adj2" fmla="val 93395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250825" y="692150"/>
            <a:ext cx="8642350" cy="54737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68313" y="333375"/>
            <a:ext cx="8229600" cy="417513"/>
          </a:xfrm>
        </p:spPr>
        <p:txBody>
          <a:bodyPr/>
          <a:lstStyle/>
          <a:p>
            <a:pPr eaLnBrk="1" hangingPunct="1"/>
            <a:r>
              <a:rPr lang="en-US" altLang="zh-CN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．回声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250825" y="908050"/>
            <a:ext cx="8569325" cy="45164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）形成：声波遇到障碍物反射回来。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）原声加强：回声到达人耳比原声晚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秒以内（回声与原声混合在一起加强原声）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）听到回声：回声到达人耳比原声晚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0.1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秒以上。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0033CC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思考：人耳要区分原声和回声至少要离障碍物多远？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74" name="ShockwaveFlash1" r:id="rId2" imgW="8207451" imgH="6072381"/>
        </mc:Choice>
        <mc:Fallback>
          <p:control name="ShockwaveFlash1" r:id="rId2" imgW="8207451" imgH="6072381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260350"/>
                  <a:ext cx="8496300" cy="60721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23850" y="549275"/>
            <a:ext cx="5400675" cy="863600"/>
          </a:xfrm>
        </p:spPr>
        <p:txBody>
          <a:bodyPr/>
          <a:lstStyle/>
          <a:p>
            <a:pPr algn="l"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）应用：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55650" y="1412875"/>
            <a:ext cx="6121400" cy="10795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Clr>
                <a:schemeClr val="bg1"/>
              </a:buClr>
              <a:buFontTx/>
              <a:buNone/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回声测距，时间要除以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graphicFrame>
        <p:nvGraphicFramePr>
          <p:cNvPr id="187398" name="Object 6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403350" y="2492375"/>
          <a:ext cx="4289425" cy="189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6" imgW="749160" imgH="330120" progId="Equation.DSMT4">
                  <p:embed/>
                </p:oleObj>
              </mc:Choice>
              <mc:Fallback>
                <p:oleObj name="Equation" r:id="rId6" imgW="749160" imgH="33012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03350" y="2492375"/>
                        <a:ext cx="4289425" cy="1893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042988" y="188913"/>
            <a:ext cx="6419850" cy="490537"/>
          </a:xfrm>
        </p:spPr>
        <p:txBody>
          <a:bodyPr/>
          <a:lstStyle/>
          <a:p>
            <a:pPr eaLnBrk="1" hangingPunct="1"/>
            <a:r>
              <a:rPr lang="zh-CN" altLang="en-US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四、我们是怎么听到声音的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258888" y="620713"/>
            <a:ext cx="4103687" cy="5048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．人耳的构造</a:t>
            </a:r>
          </a:p>
        </p:txBody>
      </p:sp>
      <p:pic>
        <p:nvPicPr>
          <p:cNvPr id="5125" name="Picture 5" descr="2012版人教版标准图标 科学世界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50825" y="188913"/>
            <a:ext cx="685800" cy="6858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5122" name="ShockwaveFlash1" r:id="rId5" imgW="6840457" imgH="4967619"/>
        </mc:Choice>
        <mc:Fallback>
          <p:control name="ShockwaveFlash1" r:id="rId5" imgW="6840457" imgH="496761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1052513"/>
                  <a:ext cx="8642350" cy="56022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50825" y="188913"/>
            <a:ext cx="8229600" cy="633412"/>
          </a:xfrm>
        </p:spPr>
        <p:txBody>
          <a:bodyPr/>
          <a:lstStyle/>
          <a:p>
            <a:pPr eaLnBrk="1" hangingPunct="1"/>
            <a:r>
              <a:rPr lang="en-US" altLang="zh-CN" sz="3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．听到声音的过程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95288" y="5805488"/>
            <a:ext cx="8208962" cy="86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）空气传导：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声音→鼓膜振动→听小骨→听觉神经→大脑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46" name="ShockwaveFlash1" r:id="rId4" imgW="7056732" imgH="4177006"/>
        </mc:Choice>
        <mc:Fallback>
          <p:control name="ShockwaveFlash1" r:id="rId4" imgW="7056732" imgH="4177006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692150"/>
                  <a:ext cx="8785225" cy="50403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3683000" cy="633412"/>
          </a:xfrm>
        </p:spPr>
        <p:txBody>
          <a:bodyPr/>
          <a:lstStyle/>
          <a:p>
            <a:pPr eaLnBrk="1" hangingPunct="1"/>
            <a:r>
              <a:rPr lang="zh-CN" altLang="en-US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）骨传导：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11188" y="908050"/>
            <a:ext cx="7200900" cy="1008063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声音→头骨、颌骨→听觉神经→大脑</a:t>
            </a:r>
            <a:endParaRPr lang="zh-CN" altLang="en-US" sz="2800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269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3276600" y="1557338"/>
            <a:ext cx="5184775" cy="38369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269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55650" y="3500438"/>
            <a:ext cx="2208213" cy="27368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9702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1188" y="1341438"/>
            <a:ext cx="2447925" cy="20621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[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]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  <a:buClr>
                <a:schemeClr val="bg1"/>
              </a:buClr>
              <a:buFontTx/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．用录音机录自己说话声音后再外放，感觉声音和自己正常说话声不一样，这是为什么？</a:t>
            </a:r>
          </a:p>
          <a:p>
            <a:pPr eaLnBrk="1" hangingPunct="1">
              <a:lnSpc>
                <a:spcPct val="120000"/>
              </a:lnSpc>
              <a:buClr>
                <a:schemeClr val="bg1"/>
              </a:buClr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答：听自己说话声与听自己的录音会感觉不同，原因是听自己说话时存在空气传导和骨传导，而听自己录音只有空气传导。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1" descr="2012版人教版标准图标 想想做做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11188" y="404813"/>
            <a:ext cx="685800" cy="6858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219" name="Picture 2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72188" y="1643063"/>
            <a:ext cx="2822575" cy="33877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220" name="Picture 3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65113" y="1785938"/>
            <a:ext cx="5124450" cy="33575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188913"/>
            <a:ext cx="2459038" cy="706437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[</a:t>
            </a:r>
            <a:r>
              <a:rPr lang="zh-CN" altLang="en-US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练习</a:t>
            </a:r>
            <a:r>
              <a:rPr lang="en-US" altLang="zh-CN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]</a:t>
            </a:r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68313" y="1052513"/>
            <a:ext cx="8229600" cy="45307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en-US" altLang="zh-CN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</a:t>
            </a:r>
            <a:r>
              <a:rPr kumimoji="1" lang="zh-CN" altLang="en-US" sz="28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小华跟着爸爸到大山中去旅游，爸爸说：“我能知道对面的山峰离我们有多远。”小华感到很迷惑，请你设计一个方案，帮助小华解决问题。方案要有器材、步骤、数据处理方法。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答：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kumimoji="1"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器材</a:t>
            </a:r>
            <a:r>
              <a:rPr kumimoji="1"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】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停表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kumimoji="1"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步骤</a:t>
            </a:r>
            <a:r>
              <a:rPr kumimoji="1"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】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大声对山峰喊话，同时按下停表开始计时，当听到回声时立即按下停表暂停，记录时间。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kumimoji="1"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【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数据处理</a:t>
            </a:r>
            <a:r>
              <a:rPr kumimoji="1"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】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用声速和速度公式，求解山峰到人的距离。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8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8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8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8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002588" cy="490537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本课小结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68313" y="908050"/>
            <a:ext cx="7991475" cy="5473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一、声音的产生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．产生的条件：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．声源：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．声音的记录与还原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二、声音的传播 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．介质：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．传声的介质：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．传声的条件：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．声波：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三、声速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．物理意义：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．定义：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．影响声速大小因素：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．回声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四、我们是怎么听到声音的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755650" y="260350"/>
            <a:ext cx="7561263" cy="61214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33795" name="New picture" hidden="1"/>
          <p:cNvPicPr/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93500" y="12306300"/>
            <a:ext cx="330200" cy="4445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79388" y="260350"/>
            <a:ext cx="4978400" cy="633413"/>
          </a:xfrm>
        </p:spPr>
        <p:txBody>
          <a:bodyPr/>
          <a:lstStyle/>
          <a:p>
            <a:pPr eaLnBrk="1" hangingPunct="1"/>
            <a:r>
              <a:rPr lang="zh-CN" altLang="en-US" sz="4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一、声音的产生</a:t>
            </a:r>
          </a:p>
        </p:txBody>
      </p:sp>
      <p:sp>
        <p:nvSpPr>
          <p:cNvPr id="121873" name="Rectangle 17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611188" y="981075"/>
            <a:ext cx="6985000" cy="5762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．产生条件：物体振动。</a:t>
            </a:r>
          </a:p>
        </p:txBody>
      </p:sp>
      <p:pic>
        <p:nvPicPr>
          <p:cNvPr id="121885" name="Picture 2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323850" y="1557338"/>
            <a:ext cx="3816350" cy="273843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1887" name="Picture 3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5076825" y="1484313"/>
            <a:ext cx="3800475" cy="33416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21888" name="Picture 3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411413" y="3933825"/>
            <a:ext cx="3960812" cy="27590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1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1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1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1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7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蝈蝈01.wmv">
            <a:hlinkClick r:id="" action="ppaction://media"/>
          </p:cNvPr>
          <p:cNvPicPr>
            <a:picLocks noRot="1" noChangeAspect="1"/>
          </p:cNvPicPr>
          <p:nvPr>
            <a:videoFile r:link="rId1"/>
            <p:custDataLst>
              <p:tags r:id="rId2"/>
            </p:custDataLst>
            <p:extLst/>
          </p:nvPr>
        </p:nvPicPr>
        <p:blipFill>
          <a:blip r:embed="rId8"/>
          <a:stretch>
            <a:fillRect/>
          </a:stretch>
        </p:blipFill>
        <p:spPr>
          <a:xfrm>
            <a:off x="142844" y="1000108"/>
            <a:ext cx="6377213" cy="4857785"/>
          </a:xfrm>
          <a:prstGeom prst="rect">
            <a:avLst/>
          </a:prstGeom>
        </p:spPr>
      </p:pic>
      <p:sp>
        <p:nvSpPr>
          <p:cNvPr id="159751" name="AutoShape 7">
            <a:hlinkClick r:id="" action="ppaction://noaction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57752" y="6072206"/>
            <a:ext cx="1212859" cy="574676"/>
          </a:xfrm>
          <a:prstGeom prst="actionButtonBlank">
            <a:avLst/>
          </a:prstGeom>
          <a:solidFill>
            <a:srgbClr val="99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159752" name="AutoShape 8">
            <a:hlinkClick r:id="" action="ppaction://noaction" highlightClick="1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24591" y="6072206"/>
            <a:ext cx="1212859" cy="574676"/>
          </a:xfrm>
          <a:prstGeom prst="actionButtonBlank">
            <a:avLst/>
          </a:prstGeom>
          <a:solidFill>
            <a:srgbClr val="99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159753" name="AutoShape 9">
            <a:hlinkClick r:id="" action="ppaction://noaction" highlightClick="1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73983" y="6072206"/>
            <a:ext cx="1212859" cy="574676"/>
          </a:xfrm>
          <a:prstGeom prst="actionButtonBlank">
            <a:avLst/>
          </a:prstGeom>
          <a:solidFill>
            <a:srgbClr val="99CC0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11270" name="Picture 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370739" y="0"/>
            <a:ext cx="2773261" cy="285749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97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43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75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97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75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97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753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79388" y="188913"/>
            <a:ext cx="8856662" cy="850900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．声源：能够发生振动的物体。</a:t>
            </a:r>
          </a:p>
        </p:txBody>
      </p:sp>
      <p:sp>
        <p:nvSpPr>
          <p:cNvPr id="207877" name="Rectangle 5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39750" y="908050"/>
            <a:ext cx="6624638" cy="504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（固体、液体、气体）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5650" y="1470025"/>
            <a:ext cx="6696075" cy="51276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7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7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．一切正在发声的物体都在振动。</a:t>
            </a:r>
          </a:p>
        </p:txBody>
      </p:sp>
      <p:sp>
        <p:nvSpPr>
          <p:cNvPr id="120860" name="Rectangle 28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9388" y="1052513"/>
            <a:ext cx="8640762" cy="1368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）振动停止，发声就停止。</a:t>
            </a:r>
          </a:p>
        </p:txBody>
      </p:sp>
      <p:pic>
        <p:nvPicPr>
          <p:cNvPr id="13316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116013" y="1773238"/>
            <a:ext cx="6594475" cy="46529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8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/>
      <p:bldP spid="12086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188913"/>
            <a:ext cx="8713788" cy="77787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）振动一定发声</a:t>
            </a:r>
            <a:r>
              <a:rPr lang="zh-CN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，但人耳不一定听到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95288" y="1412875"/>
            <a:ext cx="4681537" cy="1800225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zh-CN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用乒乓球的明显弹起将音叉的微小振动放大</a:t>
            </a:r>
            <a:endParaRPr lang="en-US" altLang="zh-CN" b="1" smtClean="0">
              <a:latin typeface="Times New Roman" pitchFamily="18" charset="0"/>
              <a:ea typeface="楷体" pitchFamily="49" charset="-122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（转换法）</a:t>
            </a:r>
          </a:p>
        </p:txBody>
      </p:sp>
      <p:pic>
        <p:nvPicPr>
          <p:cNvPr id="248836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92275" y="3086100"/>
            <a:ext cx="3311525" cy="32956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48837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003800" y="765175"/>
            <a:ext cx="3902075" cy="60928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79388" y="260350"/>
            <a:ext cx="6048375" cy="504825"/>
          </a:xfrm>
        </p:spPr>
        <p:txBody>
          <a:bodyPr/>
          <a:lstStyle/>
          <a:p>
            <a:pPr eaLnBrk="1" hangingPunct="1"/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．声音的记录与还原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68313" y="946150"/>
            <a:ext cx="6048375" cy="16906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(1)</a:t>
            </a:r>
            <a:r>
              <a:rPr lang="zh-CN" altLang="en-US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老机械唱片</a:t>
            </a:r>
            <a:r>
              <a:rPr lang="en-US" altLang="zh-CN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——</a:t>
            </a:r>
            <a:r>
              <a:rPr lang="zh-CN" altLang="en-US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用沟槽记录声音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(2)</a:t>
            </a:r>
            <a:r>
              <a:rPr lang="zh-CN" altLang="en-US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磁带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(3)</a:t>
            </a:r>
            <a:r>
              <a:rPr lang="zh-CN" altLang="en-US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光盘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(4)</a:t>
            </a:r>
            <a:r>
              <a:rPr lang="zh-CN" altLang="en-US" sz="2500" b="1" smtClean="0">
                <a:solidFill>
                  <a:srgbClr val="000099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存储卡、优盘、芯片</a:t>
            </a:r>
          </a:p>
        </p:txBody>
      </p:sp>
      <p:pic>
        <p:nvPicPr>
          <p:cNvPr id="15364" name="Picture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800100" y="2636838"/>
            <a:ext cx="2455863" cy="27368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5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3851275" y="2205038"/>
            <a:ext cx="2016125" cy="19875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6" name="Picture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5889625" y="4243388"/>
            <a:ext cx="3146425" cy="25257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7" name="Picture 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6156325" y="115888"/>
            <a:ext cx="2684463" cy="40767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8" name="Picture 1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827088" y="5373688"/>
            <a:ext cx="936625" cy="70643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9" name="Picture 1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/>
          <a:stretch>
            <a:fillRect/>
          </a:stretch>
        </p:blipFill>
        <p:spPr bwMode="auto">
          <a:xfrm>
            <a:off x="4140200" y="4292600"/>
            <a:ext cx="1571625" cy="19462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70" name="Picture 1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79613" y="5084763"/>
            <a:ext cx="2076450" cy="1371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3349</TotalTime>
  <Words>775</Words>
  <Application>Microsoft Office PowerPoint</Application>
  <PresentationFormat>全屏显示(4:3)</PresentationFormat>
  <Paragraphs>113</Paragraphs>
  <Slides>32</Slides>
  <Notes>0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默认设计模板</vt:lpstr>
      <vt:lpstr>Equation</vt:lpstr>
      <vt:lpstr>第二章  声现象 第1节 声音的产生与传播</vt:lpstr>
      <vt:lpstr>PowerPoint 演示文稿</vt:lpstr>
      <vt:lpstr>PowerPoint 演示文稿</vt:lpstr>
      <vt:lpstr>一、声音的产生</vt:lpstr>
      <vt:lpstr>PowerPoint 演示文稿</vt:lpstr>
      <vt:lpstr>2．声源：能够发生振动的物体。</vt:lpstr>
      <vt:lpstr>3．一切正在发声的物体都在振动。</vt:lpstr>
      <vt:lpstr>（2）振动一定发声，但人耳不一定听到。</vt:lpstr>
      <vt:lpstr>4．声音的记录与还原</vt:lpstr>
      <vt:lpstr>科学推理法</vt:lpstr>
      <vt:lpstr>二、声音的传播</vt:lpstr>
      <vt:lpstr>1．介质：</vt:lpstr>
      <vt:lpstr>2．传声的介质：固体、液体、气体。 3．传声的条件：需要介质，真空不能传声。</vt:lpstr>
      <vt:lpstr>4．声波：声以波的形式向四周传播。</vt:lpstr>
      <vt:lpstr>PowerPoint 演示文稿</vt:lpstr>
      <vt:lpstr>PowerPoint 演示文稿</vt:lpstr>
      <vt:lpstr>三、声速</vt:lpstr>
      <vt:lpstr>小资料：一些介质中的声速</vt:lpstr>
      <vt:lpstr>PowerPoint 演示文稿</vt:lpstr>
      <vt:lpstr>PowerPoint 演示文稿</vt:lpstr>
      <vt:lpstr>PowerPoint 演示文稿</vt:lpstr>
      <vt:lpstr>PowerPoint 演示文稿</vt:lpstr>
      <vt:lpstr>4．回声</vt:lpstr>
      <vt:lpstr>PowerPoint 演示文稿</vt:lpstr>
      <vt:lpstr>（4）应用：</vt:lpstr>
      <vt:lpstr>四、我们是怎么听到声音的</vt:lpstr>
      <vt:lpstr>2．听到声音的过程</vt:lpstr>
      <vt:lpstr>（2）骨传导：</vt:lpstr>
      <vt:lpstr>[练习]</vt:lpstr>
      <vt:lpstr>[练习]</vt:lpstr>
      <vt:lpstr>本课小结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 声现象 第1节 声音的产生与传播</dc:title>
  <cp:lastModifiedBy>lenovo</cp:lastModifiedBy>
  <cp:revision>1</cp:revision>
  <dcterms:created xsi:type="dcterms:W3CDTF">2012-06-20T06:14:42Z</dcterms:created>
  <dcterms:modified xsi:type="dcterms:W3CDTF">2020-11-11T02:31:02Z</dcterms:modified>
</cp:coreProperties>
</file>