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320" r:id="rId3"/>
    <p:sldId id="321" r:id="rId4"/>
    <p:sldId id="347" r:id="rId5"/>
    <p:sldId id="373" r:id="rId6"/>
    <p:sldId id="372" r:id="rId7"/>
    <p:sldId id="376" r:id="rId8"/>
    <p:sldId id="375" r:id="rId9"/>
    <p:sldId id="377" r:id="rId10"/>
    <p:sldId id="350" r:id="rId11"/>
    <p:sldId id="380" r:id="rId12"/>
    <p:sldId id="381" r:id="rId13"/>
    <p:sldId id="382" r:id="rId14"/>
    <p:sldId id="383" r:id="rId15"/>
    <p:sldId id="322" r:id="rId16"/>
    <p:sldId id="387" r:id="rId17"/>
    <p:sldId id="388" r:id="rId18"/>
    <p:sldId id="389" r:id="rId19"/>
    <p:sldId id="390" r:id="rId20"/>
    <p:sldId id="323" r:id="rId21"/>
    <p:sldId id="365" r:id="rId22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64">
          <p15:clr>
            <a:srgbClr val="A4A3A4"/>
          </p15:clr>
        </p15:guide>
        <p15:guide id="2" pos="29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64"/>
        <p:guide pos="2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4755491"/>
            <a:ext cx="2743200" cy="273168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4755491"/>
            <a:ext cx="4114800" cy="2731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4755491"/>
            <a:ext cx="2743200" cy="273168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981734" y="2626288"/>
            <a:ext cx="307019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="1" baseline="-25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第十三章  第四节</a:t>
            </a:r>
            <a:endParaRPr lang="zh-CN" sz="4000" b="1" baseline="-25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299669" y="1086225"/>
            <a:ext cx="453063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沪科版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748389" y="3434400"/>
            <a:ext cx="5395611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60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热机的效率与环境保护</a:t>
            </a: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00900" y="2107669"/>
            <a:ext cx="12331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热机的效率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080" y="707390"/>
            <a:ext cx="2254885" cy="67246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365" y="1503045"/>
            <a:ext cx="5589588" cy="228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TextBox 40"/>
          <p:cNvSpPr txBox="1"/>
          <p:nvPr/>
        </p:nvSpPr>
        <p:spPr>
          <a:xfrm>
            <a:off x="1345565" y="3950970"/>
            <a:ext cx="69850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ClrTx/>
              <a:buFontTx/>
            </a:pPr>
            <a:r>
              <a:rPr lang="zh-CN" altLang="zh-CN" sz="2000" dirty="0">
                <a:latin typeface="宋体" panose="02010600030101010101" pitchFamily="2" charset="-122"/>
                <a:ea typeface="微软雅黑" panose="020B0503020204020204" charset="-122"/>
              </a:rPr>
              <a:t>在内燃机中燃料是否能够完全燃烧？燃料燃烧释放</a:t>
            </a:r>
            <a:endParaRPr lang="en-US" altLang="zh-CN" sz="2000" dirty="0">
              <a:latin typeface="宋体" panose="02010600030101010101" pitchFamily="2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buClrTx/>
              <a:buFontTx/>
            </a:pPr>
            <a:r>
              <a:rPr lang="zh-CN" altLang="zh-CN" sz="2000" dirty="0">
                <a:latin typeface="宋体" panose="02010600030101010101" pitchFamily="2" charset="-122"/>
                <a:ea typeface="微软雅黑" panose="020B0503020204020204" charset="-122"/>
              </a:rPr>
              <a:t>的能量都到哪里去了？</a:t>
            </a:r>
            <a:endParaRPr lang="zh-CN" altLang="en-US" sz="2000" dirty="0"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热机的效率</a:t>
            </a:r>
          </a:p>
        </p:txBody>
      </p:sp>
      <p:pic>
        <p:nvPicPr>
          <p:cNvPr id="21" name="Picture 8" descr="图片1"/>
          <p:cNvPicPr>
            <a:picLocks noChangeAspect="1"/>
          </p:cNvPicPr>
          <p:nvPr/>
        </p:nvPicPr>
        <p:blipFill>
          <a:blip r:embed="rId2"/>
          <a:srcRect l="3873" t="6206" r="4594" b="5493"/>
          <a:stretch>
            <a:fillRect/>
          </a:stretch>
        </p:blipFill>
        <p:spPr>
          <a:xfrm>
            <a:off x="1410653" y="1072515"/>
            <a:ext cx="6040437" cy="275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1001078" y="3828415"/>
            <a:ext cx="7358063" cy="10147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由图可知，真正能转变为对外做有用功的能量只是燃料燃烧时所释放能量的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一部分</a:t>
            </a:r>
            <a:r>
              <a:rPr kumimoji="0" lang="zh-CN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微软雅黑" panose="020B0503020204020204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热机的效率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9540" y="1586865"/>
            <a:ext cx="1057275" cy="216217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2456498" y="1365250"/>
            <a:ext cx="6364287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</a:rPr>
              <a:t>用来做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有用功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</a:rPr>
              <a:t>的那部分能量和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燃料完全燃烧放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出的能量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</a:rPr>
              <a:t>之比。</a:t>
            </a:r>
          </a:p>
        </p:txBody>
      </p:sp>
      <p:graphicFrame>
        <p:nvGraphicFramePr>
          <p:cNvPr id="41" name="Object 2"/>
          <p:cNvGraphicFramePr>
            <a:graphicFrameLocks noChangeAspect="1"/>
          </p:cNvGraphicFramePr>
          <p:nvPr/>
        </p:nvGraphicFramePr>
        <p:xfrm>
          <a:off x="2956560" y="2770188"/>
          <a:ext cx="1216025" cy="917575"/>
        </p:xfrm>
        <a:graphic>
          <a:graphicData uri="http://schemas.openxmlformats.org/presentationml/2006/ole">
            <p:oleObj spid="_x0000_s3082" r:id="rId4" imgW="609600" imgH="457200" progId="">
              <p:embed/>
            </p:oleObj>
          </a:graphicData>
        </a:graphic>
      </p:graphicFrame>
      <p:sp>
        <p:nvSpPr>
          <p:cNvPr id="26" name="矩形 25"/>
          <p:cNvSpPr/>
          <p:nvPr/>
        </p:nvSpPr>
        <p:spPr>
          <a:xfrm>
            <a:off x="4766310" y="2743200"/>
            <a:ext cx="196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做有用功的能量</a:t>
            </a:r>
          </a:p>
        </p:txBody>
      </p:sp>
      <p:sp>
        <p:nvSpPr>
          <p:cNvPr id="32" name="矩形 31"/>
          <p:cNvSpPr/>
          <p:nvPr/>
        </p:nvSpPr>
        <p:spPr>
          <a:xfrm>
            <a:off x="4766310" y="3206750"/>
            <a:ext cx="38449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燃料完全燃烧放出的能量</a:t>
            </a:r>
          </a:p>
        </p:txBody>
      </p:sp>
      <p:sp>
        <p:nvSpPr>
          <p:cNvPr id="33" name="矩形 32"/>
          <p:cNvSpPr/>
          <p:nvPr/>
        </p:nvSpPr>
        <p:spPr>
          <a:xfrm>
            <a:off x="4766310" y="3927475"/>
            <a:ext cx="119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latin typeface="宋体" panose="02010600030101010101" pitchFamily="2" charset="-122"/>
                <a:ea typeface="微软雅黑" panose="020B0503020204020204" charset="-122"/>
              </a:rPr>
              <a:t>热机效率</a:t>
            </a: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4121785" y="2986088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4096385" y="3522663"/>
            <a:ext cx="7620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肘形连接符 38"/>
          <p:cNvCxnSpPr/>
          <p:nvPr/>
        </p:nvCxnSpPr>
        <p:spPr>
          <a:xfrm>
            <a:off x="3058160" y="3471863"/>
            <a:ext cx="1809750" cy="687388"/>
          </a:xfrm>
          <a:prstGeom prst="bentConnector3">
            <a:avLst>
              <a:gd name="adj1" fmla="val 86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热机的效率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90283" y="843280"/>
            <a:ext cx="41798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内燃机工作时能量流向图：</a:t>
            </a:r>
          </a:p>
        </p:txBody>
      </p:sp>
      <p:pic>
        <p:nvPicPr>
          <p:cNvPr id="31" name="Picture 2" descr="W7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308" y="1773555"/>
            <a:ext cx="6078537" cy="273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5145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热机的效率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5645" y="1311910"/>
            <a:ext cx="79762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要点精析：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在热机的各种能量损失中，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废气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带走的能量最多。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设法利用废气的能量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，是提高燃料利用率的重要措施。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03605" y="3203575"/>
            <a:ext cx="75647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ClrTx/>
              <a:buFontTx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热机效率的高低与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热机做功多少、功率大小、消耗燃料多少、转速快慢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等因素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无关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环境保护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37898" name="图片 378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030" y="1391285"/>
            <a:ext cx="5804535" cy="3521710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440" name="矩形 37898"/>
          <p:cNvSpPr/>
          <p:nvPr/>
        </p:nvSpPr>
        <p:spPr>
          <a:xfrm>
            <a:off x="644696" y="712470"/>
            <a:ext cx="8135938" cy="499111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微软雅黑" panose="020B0503020204020204" charset="-122"/>
              </a:rPr>
              <a:t>热机为人类的发展做出了重大贡献，但也带来了许多环境污染问题：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27305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环境保护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38919" name="矩形 38918"/>
          <p:cNvSpPr/>
          <p:nvPr/>
        </p:nvSpPr>
        <p:spPr>
          <a:xfrm>
            <a:off x="594902" y="1641242"/>
            <a:ext cx="8043095" cy="26012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）改进燃烧设备时加装消烟除尘装置；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）集中供热；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）改用气体燃料，普及煤气和天然气；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（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charset="-122"/>
              </a:rPr>
              <a:t>）充分开发利用污染少和无污染的新能源。</a:t>
            </a:r>
          </a:p>
        </p:txBody>
      </p:sp>
      <p:sp>
        <p:nvSpPr>
          <p:cNvPr id="19461" name="文本框 38919"/>
          <p:cNvSpPr txBox="1"/>
          <p:nvPr/>
        </p:nvSpPr>
        <p:spPr>
          <a:xfrm>
            <a:off x="715645" y="822958"/>
            <a:ext cx="3613997" cy="661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微软雅黑" panose="020B0503020204020204" charset="-122"/>
              </a:rPr>
              <a:t>保护环境的方法：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3491"/>
          <p:cNvSpPr/>
          <p:nvPr/>
        </p:nvSpPr>
        <p:spPr>
          <a:xfrm>
            <a:off x="895833" y="774815"/>
            <a:ext cx="6329174" cy="2399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关于燃料的热值正确的是（ 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）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A．燃料的热值与燃料的燃烧程度有关  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B．燃料的热值与燃料的种类有关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C．燃料的热值与燃料的多少有关     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D．燃料的热值与上面三个因素都有关</a:t>
            </a: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b="1"/>
          </a:p>
        </p:txBody>
      </p:sp>
      <p:sp>
        <p:nvSpPr>
          <p:cNvPr id="6" name="Shape 112"/>
          <p:cNvSpPr/>
          <p:nvPr/>
        </p:nvSpPr>
        <p:spPr>
          <a:xfrm>
            <a:off x="388220" y="352255"/>
            <a:ext cx="249426" cy="24622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b="1" dirty="0">
                <a:solidFill>
                  <a:srgbClr val="FFFFFF"/>
                </a:solidFill>
              </a:rPr>
              <a:t>0</a:t>
            </a:r>
            <a:r>
              <a:rPr lang="en-US" altLang="zh-CN" sz="1000" b="1" dirty="0">
                <a:solidFill>
                  <a:srgbClr val="FFFFFF"/>
                </a:solidFill>
              </a:rPr>
              <a:t>5</a:t>
            </a:r>
            <a:endParaRPr sz="1000" b="1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29703" name="Rectangle 11"/>
          <p:cNvSpPr/>
          <p:nvPr/>
        </p:nvSpPr>
        <p:spPr>
          <a:xfrm>
            <a:off x="799783" y="3362643"/>
            <a:ext cx="7262812" cy="957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解析：选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B.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热值是燃料的一种特性，它的大小只与燃料的种类有关，与燃料的燃烧程度、质量没有关系</a:t>
            </a:r>
            <a:r>
              <a:rPr lang="en-US" altLang="zh-CN" sz="2000" b="1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.</a:t>
            </a:r>
          </a:p>
        </p:txBody>
      </p:sp>
      <p:sp>
        <p:nvSpPr>
          <p:cNvPr id="29704" name="Rectangle 12"/>
          <p:cNvSpPr/>
          <p:nvPr/>
        </p:nvSpPr>
        <p:spPr>
          <a:xfrm>
            <a:off x="4327818" y="810202"/>
            <a:ext cx="359394" cy="4996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/>
      <p:bldP spid="297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3491"/>
          <p:cNvSpPr/>
          <p:nvPr/>
        </p:nvSpPr>
        <p:spPr>
          <a:xfrm>
            <a:off x="1276985" y="1160145"/>
            <a:ext cx="6842760" cy="184858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一台内燃机运行时各种能量损耗大致为：汽缸散热损失占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25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％，废气带走的能量占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30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％，摩擦等机械损耗占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％，则内燃机的热机效率为</a:t>
            </a:r>
            <a:r>
              <a:rPr lang="en-US" altLang="zh-CN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__________</a:t>
            </a:r>
            <a:r>
              <a:rPr lang="zh-CN" altLang="en-US" sz="20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2000" b="1" dirty="0">
                <a:solidFill>
                  <a:srgbClr val="000099"/>
                </a:solidFill>
                <a:latin typeface="Comic Sans MS" panose="030F0702030302020204" pitchFamily="66" charset="0"/>
                <a:ea typeface="微软雅黑" panose="020B0503020204020204" charset="-122"/>
                <a:sym typeface="+mn-ea"/>
              </a:rPr>
              <a:t> 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5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31747" name="Text Box 3"/>
          <p:cNvSpPr txBox="1"/>
          <p:nvPr/>
        </p:nvSpPr>
        <p:spPr>
          <a:xfrm>
            <a:off x="3933508" y="2443480"/>
            <a:ext cx="1528762" cy="498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35%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63491"/>
          <p:cNvSpPr/>
          <p:nvPr/>
        </p:nvSpPr>
        <p:spPr>
          <a:xfrm>
            <a:off x="1110957" y="667702"/>
            <a:ext cx="6329174" cy="2399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下列提高热机效率的方法中，不可行的是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）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A．减少各种热损失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B．加润滑油减少机器各部件之间的摩擦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eaLnBrk="0" hangingPunct="0">
              <a:lnSpc>
                <a:spcPct val="15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C．充分利用废气的能量，如建热电站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</a:p>
          <a:p>
            <a:pPr eaLnBrk="0" hangingPunct="0">
              <a:lnSpc>
                <a:spcPct val="150000"/>
              </a:lnSpc>
            </a:pPr>
            <a:r>
              <a:rPr sz="2000" b="1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D．采取少消耗总能量的办法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6" name="Shape 112"/>
          <p:cNvSpPr/>
          <p:nvPr/>
        </p:nvSpPr>
        <p:spPr>
          <a:xfrm>
            <a:off x="393553" y="352255"/>
            <a:ext cx="238760" cy="24511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>
                <a:solidFill>
                  <a:srgbClr val="FFFFFF"/>
                </a:solidFill>
              </a:rPr>
              <a:t>0</a:t>
            </a:r>
            <a:r>
              <a:rPr lang="en-US" altLang="zh-CN" sz="1000" dirty="0">
                <a:solidFill>
                  <a:srgbClr val="FFFFFF"/>
                </a:solidFill>
              </a:rPr>
              <a:t>5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7" name="Shape 120"/>
          <p:cNvSpPr/>
          <p:nvPr/>
        </p:nvSpPr>
        <p:spPr>
          <a:xfrm>
            <a:off x="653757" y="309793"/>
            <a:ext cx="914400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b="1" dirty="0" err="1">
                <a:solidFill>
                  <a:srgbClr val="007E27"/>
                </a:solidFill>
              </a:rPr>
              <a:t>典例分析</a:t>
            </a:r>
          </a:p>
        </p:txBody>
      </p:sp>
      <p:sp>
        <p:nvSpPr>
          <p:cNvPr id="32774" name="Rectangle 11"/>
          <p:cNvSpPr/>
          <p:nvPr/>
        </p:nvSpPr>
        <p:spPr>
          <a:xfrm>
            <a:off x="1187450" y="3263265"/>
            <a:ext cx="6769100" cy="957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解析：选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D.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提高热机效率的方法是减少各种能量损失，充分利用燃料放出的能量，减小摩擦尽量少做额外功等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charset="-122"/>
              </a:rPr>
              <a:t>.</a:t>
            </a:r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xmlns="" id="{8EEF4C38-CF30-4B33-AE40-E6A5244FB9C5}"/>
              </a:ext>
            </a:extLst>
          </p:cNvPr>
          <p:cNvSpPr/>
          <p:nvPr/>
        </p:nvSpPr>
        <p:spPr>
          <a:xfrm>
            <a:off x="6282203" y="667702"/>
            <a:ext cx="388248" cy="49962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直接连接符 12"/>
          <p:cNvCxnSpPr/>
          <p:nvPr/>
        </p:nvCxnSpPr>
        <p:spPr>
          <a:xfrm>
            <a:off x="-26987" y="5837238"/>
            <a:ext cx="904875" cy="466725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9"/>
          <p:cNvCxnSpPr/>
          <p:nvPr/>
        </p:nvCxnSpPr>
        <p:spPr>
          <a:xfrm>
            <a:off x="863600" y="6303963"/>
            <a:ext cx="737235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905" name="图片 37904" descr="CgQDrVHffZ2AYaoqAAMJg636Bk020700_1000x10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80835" y="1660525"/>
            <a:ext cx="2160588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7" name="图片 37906" descr="960a304e251f95cadbe50908c9177f3e6709527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6648" y="1660525"/>
            <a:ext cx="2879725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9" name="图片 37908" descr="20140318152247-13643823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098" y="1660525"/>
            <a:ext cx="3240087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2" name="文本框 37909"/>
          <p:cNvSpPr txBox="1"/>
          <p:nvPr/>
        </p:nvSpPr>
        <p:spPr>
          <a:xfrm>
            <a:off x="345123" y="1084263"/>
            <a:ext cx="373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生活中我们可以使用哪些燃料？</a:t>
            </a:r>
          </a:p>
        </p:txBody>
      </p:sp>
      <p:sp>
        <p:nvSpPr>
          <p:cNvPr id="37911" name="文本框 37910"/>
          <p:cNvSpPr txBox="1"/>
          <p:nvPr/>
        </p:nvSpPr>
        <p:spPr>
          <a:xfrm>
            <a:off x="4593273" y="107315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该如何分类？</a:t>
            </a:r>
          </a:p>
        </p:txBody>
      </p:sp>
      <p:sp>
        <p:nvSpPr>
          <p:cNvPr id="37912" name="文本框 37911"/>
          <p:cNvSpPr txBox="1"/>
          <p:nvPr/>
        </p:nvSpPr>
        <p:spPr>
          <a:xfrm>
            <a:off x="903923" y="3916522"/>
            <a:ext cx="119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固体燃料</a:t>
            </a:r>
          </a:p>
        </p:txBody>
      </p:sp>
      <p:sp>
        <p:nvSpPr>
          <p:cNvPr id="37913" name="文本框 37912"/>
          <p:cNvSpPr txBox="1"/>
          <p:nvPr/>
        </p:nvSpPr>
        <p:spPr>
          <a:xfrm>
            <a:off x="4404043" y="3916522"/>
            <a:ext cx="119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液体燃料</a:t>
            </a:r>
          </a:p>
        </p:txBody>
      </p:sp>
      <p:sp>
        <p:nvSpPr>
          <p:cNvPr id="37914" name="文本框 37913"/>
          <p:cNvSpPr txBox="1"/>
          <p:nvPr/>
        </p:nvSpPr>
        <p:spPr>
          <a:xfrm>
            <a:off x="7177723" y="3868420"/>
            <a:ext cx="119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气体燃料</a:t>
            </a:r>
          </a:p>
        </p:txBody>
      </p:sp>
      <p:sp>
        <p:nvSpPr>
          <p:cNvPr id="37915" name="文本框 37914"/>
          <p:cNvSpPr txBox="1"/>
          <p:nvPr/>
        </p:nvSpPr>
        <p:spPr>
          <a:xfrm>
            <a:off x="776923" y="4461748"/>
            <a:ext cx="1452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木炭、煤等</a:t>
            </a:r>
          </a:p>
        </p:txBody>
      </p:sp>
      <p:sp>
        <p:nvSpPr>
          <p:cNvPr id="37916" name="文本框 37915"/>
          <p:cNvSpPr txBox="1"/>
          <p:nvPr/>
        </p:nvSpPr>
        <p:spPr>
          <a:xfrm>
            <a:off x="4150043" y="4461747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汽油、酒精等</a:t>
            </a:r>
          </a:p>
        </p:txBody>
      </p:sp>
      <p:sp>
        <p:nvSpPr>
          <p:cNvPr id="37917" name="文本框 37916"/>
          <p:cNvSpPr txBox="1"/>
          <p:nvPr/>
        </p:nvSpPr>
        <p:spPr>
          <a:xfrm>
            <a:off x="6680835" y="4423825"/>
            <a:ext cx="196088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charset="-122"/>
              </a:rPr>
              <a:t>煤气、天然气等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1" grpId="0"/>
      <p:bldP spid="37912" grpId="0"/>
      <p:bldP spid="37913" grpId="0"/>
      <p:bldP spid="37914" grpId="0"/>
      <p:bldP spid="37915" grpId="0"/>
      <p:bldP spid="37916" grpId="0"/>
      <p:bldP spid="379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230" y="1271270"/>
            <a:ext cx="6191250" cy="3419475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70058" y="92567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902018" y="1246505"/>
            <a:ext cx="7399337" cy="33229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热值与热量的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综合计算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在这一题型中，都要利用等量关系式：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Q</a:t>
            </a:r>
            <a:r>
              <a:rPr lang="zh-CN" altLang="zh-CN" sz="2000" b="1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 b="1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zh-CN" sz="2000" b="1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2000" b="1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zh-CN" sz="2000" b="1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吸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 b="1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η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b="1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zh-CN" sz="2000" b="1" baseline="-25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解决能量转化类计算题的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一般规律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首先找到能量转化关系式，再利用相应公式展开来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列方程，最后代入已知量求解；或在这个等量关系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buClrTx/>
              <a:buFontTx/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的基础上，利用相应的公式分步解答。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12292" name="文本框 68614"/>
          <p:cNvSpPr txBox="1"/>
          <p:nvPr/>
        </p:nvSpPr>
        <p:spPr>
          <a:xfrm>
            <a:off x="377971" y="1855590"/>
            <a:ext cx="8208963" cy="141961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1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）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1kg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的干木柴和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10kg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的干木柴在同样燃烧时，放出的热量是否相同？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2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）相同条件下，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1kg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干木柴和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1kg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煤，哪一种燃料能烧开更多的水？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（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3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）</a:t>
            </a:r>
            <a:r>
              <a:rPr lang="en-US" altLang="zh-CN" sz="2000" b="1" dirty="0">
                <a:latin typeface="宋体" panose="02010600030101010101" pitchFamily="2" charset="-122"/>
                <a:ea typeface="微软雅黑" panose="020B0503020204020204" charset="-122"/>
              </a:rPr>
              <a:t>1kg</a:t>
            </a:r>
            <a:r>
              <a:rPr lang="zh-CN" altLang="en-US" sz="2000" b="1" dirty="0">
                <a:latin typeface="宋体" panose="02010600030101010101" pitchFamily="2" charset="-122"/>
                <a:ea typeface="微软雅黑" panose="020B0503020204020204" charset="-122"/>
              </a:rPr>
              <a:t>的干木柴完全燃烧和未完全燃烧时放出的热量是否相同？</a:t>
            </a:r>
            <a:endParaRPr lang="en-US" altLang="zh-CN" sz="2000" b="1" dirty="0"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燃料的热值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175" y="1496695"/>
            <a:ext cx="1057275" cy="2019300"/>
          </a:xfrm>
          <a:prstGeom prst="rect">
            <a:avLst/>
          </a:prstGeom>
        </p:spPr>
      </p:pic>
      <p:sp>
        <p:nvSpPr>
          <p:cNvPr id="5" name="TextBox 36"/>
          <p:cNvSpPr txBox="1"/>
          <p:nvPr/>
        </p:nvSpPr>
        <p:spPr>
          <a:xfrm>
            <a:off x="1993900" y="1580198"/>
            <a:ext cx="5675313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charset="-122"/>
              </a:rPr>
              <a:t>1 kg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</a:rPr>
              <a:t>的某种燃料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完全燃烧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charset="-122"/>
              </a:rPr>
              <a:t>所释放的热量。</a:t>
            </a: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2552700" y="2888298"/>
          <a:ext cx="863600" cy="812800"/>
        </p:xfrm>
        <a:graphic>
          <a:graphicData uri="http://schemas.openxmlformats.org/presentationml/2006/ole">
            <p:oleObj spid="_x0000_s1027" r:id="rId4" imgW="431425" imgH="406048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019550" y="2807335"/>
            <a:ext cx="421640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燃料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完全燃烧</a:t>
            </a: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所释放的热量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(J)</a:t>
            </a:r>
            <a:endParaRPr lang="zh-CN" altLang="en-US" sz="20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9550" y="3421698"/>
            <a:ext cx="212248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燃料质量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(kg)</a:t>
            </a:r>
            <a:endParaRPr lang="zh-CN" altLang="en-US" sz="20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19550" y="4067810"/>
            <a:ext cx="2122488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燃料热值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(J/kg)</a:t>
            </a:r>
            <a:endParaRPr lang="zh-CN" altLang="en-US" sz="20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3416300" y="3591560"/>
            <a:ext cx="6032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肘形连接符 13"/>
          <p:cNvCxnSpPr/>
          <p:nvPr/>
        </p:nvCxnSpPr>
        <p:spPr>
          <a:xfrm>
            <a:off x="2654300" y="3561398"/>
            <a:ext cx="1466850" cy="712788"/>
          </a:xfrm>
          <a:prstGeom prst="bentConnector3">
            <a:avLst>
              <a:gd name="adj1" fmla="val 639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429000" y="3045460"/>
            <a:ext cx="6032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燃料的热值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87413" y="832485"/>
            <a:ext cx="7666037" cy="3169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热值反映了燃料在燃烧过程中，化学能转化为内能本领的大小。</a:t>
            </a:r>
          </a:p>
          <a:p>
            <a:pPr eaLnBrk="0" hangingPunct="0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(2)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热值是燃料本身的一种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特性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，它与燃料的种类有关，与燃料的质量、体积、是否完全燃烧等没有关系。</a:t>
            </a:r>
          </a:p>
          <a:p>
            <a:pPr eaLnBrk="0" hangingPunct="0">
              <a:lnSpc>
                <a:spcPct val="200000"/>
              </a:lnSpc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燃料燃烧，将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化学能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转化为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内能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1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charRg st="1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45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charRg st="45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10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charRg st="10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燃料的热值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971483" y="930910"/>
            <a:ext cx="23891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常见燃料的热值</a:t>
            </a: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080770" y="1542098"/>
          <a:ext cx="6983412" cy="3287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9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639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39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6390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6390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6390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7471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燃料</a:t>
                      </a: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热值</a:t>
                      </a:r>
                      <a:r>
                        <a:rPr lang="en-US" altLang="zh-CN" sz="2000" b="0" i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q/</a:t>
                      </a:r>
                      <a:r>
                        <a:rPr lang="en-US" altLang="zh-CN" sz="2000" b="0" i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(J·kg</a:t>
                      </a:r>
                      <a:r>
                        <a:rPr lang="en-US" altLang="zh-CN" sz="2000" b="0" i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-1</a:t>
                      </a:r>
                      <a:r>
                        <a:rPr lang="en-US" altLang="zh-CN" sz="2000" b="0" i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zh-CN" altLang="en-US" sz="2000" b="0" i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燃料</a:t>
                      </a: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热值</a:t>
                      </a:r>
                      <a:r>
                        <a:rPr lang="en-US" altLang="zh-CN" sz="2000" b="0" i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q/</a:t>
                      </a:r>
                      <a:r>
                        <a:rPr lang="en-US" altLang="zh-CN" sz="2000" b="0" i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(J·kg</a:t>
                      </a:r>
                      <a:r>
                        <a:rPr lang="en-US" altLang="zh-CN" sz="2000" b="0" i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-1</a:t>
                      </a:r>
                      <a:r>
                        <a:rPr lang="en-US" altLang="zh-CN" sz="2000" b="0" i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燃料</a:t>
                      </a: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热值</a:t>
                      </a:r>
                      <a:r>
                        <a:rPr lang="en-US" altLang="zh-CN" sz="2000" b="0" i="1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q/</a:t>
                      </a:r>
                      <a:r>
                        <a:rPr lang="en-US" altLang="zh-CN" sz="2000" b="0" i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(J·kg</a:t>
                      </a:r>
                      <a:r>
                        <a:rPr lang="en-US" altLang="zh-CN" sz="2000" b="0" i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-1</a:t>
                      </a:r>
                      <a:r>
                        <a:rPr lang="en-US" altLang="zh-CN" sz="2000" b="0" i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)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6233"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干木柴</a:t>
                      </a: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1.2×10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酒精</a:t>
                      </a: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3.0×10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氢气</a:t>
                      </a: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1.2×10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6233"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烟煤</a:t>
                      </a: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2.9×10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柴油</a:t>
                      </a: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4.3×10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天然气</a:t>
                      </a: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1.2×10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233"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无烟煤</a:t>
                      </a: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3.4×10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汽油</a:t>
                      </a: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4.6×10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液化石油气</a:t>
                      </a: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1.2×10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6233"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焦炭</a:t>
                      </a: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3.0×10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煤油</a:t>
                      </a: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4.6×10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56233"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木炭</a:t>
                      </a: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3.4×10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石油</a:t>
                      </a: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4.4×10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 pitchFamily="18" charset="0"/>
                        </a:rPr>
                        <a:t>煤气</a:t>
                      </a: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1.2×10</a:t>
                      </a:r>
                      <a:r>
                        <a:rPr lang="en-US" altLang="zh-CN" sz="2000" b="0" baseline="3000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7</a:t>
                      </a:r>
                      <a:endParaRPr lang="zh-CN" altLang="en-US" sz="2000" b="0" baseline="3000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T="45729" marB="45729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燃料的热值</a:t>
            </a:r>
          </a:p>
        </p:txBody>
      </p:sp>
      <p:sp>
        <p:nvSpPr>
          <p:cNvPr id="25" name="矩形 24"/>
          <p:cNvSpPr/>
          <p:nvPr/>
        </p:nvSpPr>
        <p:spPr>
          <a:xfrm>
            <a:off x="6427787" y="3497262"/>
            <a:ext cx="523875" cy="398780"/>
          </a:xfrm>
          <a:prstGeom prst="rect">
            <a:avLst/>
          </a:prstGeom>
          <a:solidFill>
            <a:srgbClr val="66FF99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3" name="矩形 5"/>
          <p:cNvSpPr/>
          <p:nvPr/>
        </p:nvSpPr>
        <p:spPr>
          <a:xfrm>
            <a:off x="429895" y="1140460"/>
            <a:ext cx="116903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1】 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74" name="TextBox 21"/>
          <p:cNvSpPr txBox="1"/>
          <p:nvPr/>
        </p:nvSpPr>
        <p:spPr>
          <a:xfrm>
            <a:off x="1506220" y="988060"/>
            <a:ext cx="6737350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中考</a:t>
            </a:r>
            <a:r>
              <a:rPr lang="en-US" altLang="zh-CN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恩施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向酒精灯内添加适量酒精后，燃料的热值与灯内原来的部分相比较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．变大　　　　　   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．不变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．变小                    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．无法确定</a:t>
            </a:r>
          </a:p>
        </p:txBody>
      </p:sp>
      <p:sp>
        <p:nvSpPr>
          <p:cNvPr id="24" name="矩形 23"/>
          <p:cNvSpPr/>
          <p:nvPr/>
        </p:nvSpPr>
        <p:spPr>
          <a:xfrm>
            <a:off x="4055110" y="1538923"/>
            <a:ext cx="34226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14412" y="3342957"/>
            <a:ext cx="70294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  <a:buClrTx/>
              <a:buFontTx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热值是燃料的一种特性，热值的大小只与燃料的种类有关。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燃料的热值</a:t>
            </a:r>
          </a:p>
        </p:txBody>
      </p:sp>
      <p:pic>
        <p:nvPicPr>
          <p:cNvPr id="10244" name="图片 70662" descr="]DN{@B@NXAG5YW(_]BDN%EJ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770" y="675640"/>
            <a:ext cx="6470015" cy="323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TextBox 35"/>
          <p:cNvSpPr txBox="1"/>
          <p:nvPr/>
        </p:nvSpPr>
        <p:spPr>
          <a:xfrm>
            <a:off x="816927" y="3927305"/>
            <a:ext cx="759904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热值</a:t>
            </a:r>
            <a:r>
              <a:rPr lang="en-US" altLang="zh-CN" sz="2000" i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与燃烧放热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、燃料质量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的关系如同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比热容</a:t>
            </a:r>
            <a:r>
              <a:rPr lang="en-US" altLang="zh-CN" sz="2000" i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与热量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、质量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、温度改变量</a:t>
            </a:r>
            <a:r>
              <a:rPr lang="el-GR" alt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Δ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密度</a:t>
            </a:r>
            <a:r>
              <a:rPr lang="el-GR" altLang="zh-CN" sz="2000" i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与质量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、体积</a:t>
            </a:r>
            <a:r>
              <a:rPr lang="en-US" altLang="zh-CN" sz="20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的关系。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20"/>
          <p:cNvSpPr/>
          <p:nvPr/>
        </p:nvSpPr>
        <p:spPr>
          <a:xfrm>
            <a:off x="715645" y="309880"/>
            <a:ext cx="1527175" cy="27686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b="0">
                <a:solidFill>
                  <a:srgbClr val="000000"/>
                </a:solidFill>
              </a:defRPr>
            </a:pPr>
            <a:r>
              <a:rPr kumimoji="0" lang="zh-CN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7E27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燃料的热值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171575" y="1117600"/>
            <a:ext cx="7047865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8900" marR="0" indent="-8890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zh-CN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天然气是一种热值高、污染小的清洁能源，完全燃烧</a:t>
            </a:r>
            <a:r>
              <a:rPr kumimoji="0" lang="en-US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0.035 m</a:t>
            </a:r>
            <a:r>
              <a:rPr kumimoji="0" lang="en-US" altLang="zh-CN" sz="2000" kern="1200" cap="none" spc="0" normalizeH="0" baseline="300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zh-CN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的天然气放出多少</a:t>
            </a:r>
            <a:r>
              <a:rPr kumimoji="0" lang="en-US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</a:t>
            </a:r>
            <a:r>
              <a:rPr kumimoji="0" lang="zh-CN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的热量？</a:t>
            </a:r>
          </a:p>
          <a:p>
            <a:pPr marL="355600" marR="0" indent="-35560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[</a:t>
            </a:r>
            <a:r>
              <a:rPr kumimoji="0" lang="zh-CN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天然气的热值取</a:t>
            </a:r>
            <a:r>
              <a:rPr kumimoji="0" lang="en-US" altLang="zh-CN" sz="2000" i="1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kumimoji="0" lang="zh-CN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kumimoji="0" lang="en-US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4×10</a:t>
            </a:r>
            <a:r>
              <a:rPr kumimoji="0" lang="en-US" altLang="zh-CN" sz="2000" kern="1200" cap="none" spc="0" normalizeH="0" baseline="300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kumimoji="0" lang="en-US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J/m</a:t>
            </a:r>
            <a:r>
              <a:rPr kumimoji="0" lang="en-US" altLang="zh-CN" sz="2000" kern="1200" cap="none" spc="0" normalizeH="0" baseline="3000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kumimoji="0" lang="en-US" altLang="zh-CN" sz="2000" kern="1200" cap="none" spc="0" normalizeH="0" baseline="0" noProof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]</a:t>
            </a:r>
            <a:endParaRPr kumimoji="0" lang="zh-CN" altLang="en-US" sz="2000" kern="1200" cap="none" spc="0" normalizeH="0" baseline="0" noProof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9"/>
          <p:cNvSpPr>
            <a:spLocks noChangeArrowheads="1"/>
          </p:cNvSpPr>
          <p:nvPr/>
        </p:nvSpPr>
        <p:spPr bwMode="auto">
          <a:xfrm>
            <a:off x="657860" y="1220470"/>
            <a:ext cx="69024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9"/>
          <p:cNvSpPr>
            <a:spLocks noChangeArrowheads="1"/>
          </p:cNvSpPr>
          <p:nvPr/>
        </p:nvSpPr>
        <p:spPr bwMode="auto">
          <a:xfrm>
            <a:off x="563563" y="2786063"/>
            <a:ext cx="11128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解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】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7415" y="3248343"/>
            <a:ext cx="7143750" cy="17837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完全燃烧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0.035 m</a:t>
            </a:r>
            <a:r>
              <a:rPr lang="en-US" altLang="zh-CN" sz="2000" b="1" baseline="30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的天然气放出的热量：</a:t>
            </a:r>
          </a:p>
          <a:p>
            <a:pPr>
              <a:lnSpc>
                <a:spcPct val="20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Q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Vq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0.035 m</a:t>
            </a:r>
            <a:r>
              <a:rPr lang="en-US" altLang="zh-CN" sz="2000" b="1" baseline="30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×4×10</a:t>
            </a:r>
            <a:r>
              <a:rPr lang="en-US" altLang="zh-CN" sz="2000" b="1" baseline="30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J/m</a:t>
            </a:r>
            <a:r>
              <a:rPr lang="en-US" altLang="zh-CN" sz="2000" b="1" baseline="30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1.4×10</a:t>
            </a:r>
            <a:r>
              <a:rPr lang="en-US" altLang="zh-CN" sz="2000" b="1" baseline="30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J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charRg st="2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charRg st="26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940</Words>
  <Application>Microsoft Office PowerPoint</Application>
  <PresentationFormat>自定义</PresentationFormat>
  <Paragraphs>154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47</cp:revision>
  <dcterms:created xsi:type="dcterms:W3CDTF">2019-04-02T02:49:00Z</dcterms:created>
  <dcterms:modified xsi:type="dcterms:W3CDTF">2019-11-07T06:17:42Z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