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72" r:id="rId3"/>
    <p:sldId id="324" r:id="rId4"/>
    <p:sldId id="260" r:id="rId5"/>
    <p:sldId id="261" r:id="rId6"/>
    <p:sldId id="262" r:id="rId7"/>
    <p:sldId id="288" r:id="rId8"/>
    <p:sldId id="267" r:id="rId9"/>
    <p:sldId id="298" r:id="rId10"/>
    <p:sldId id="332" r:id="rId11"/>
    <p:sldId id="333" r:id="rId12"/>
    <p:sldId id="334" r:id="rId13"/>
    <p:sldId id="338" r:id="rId14"/>
    <p:sldId id="337" r:id="rId15"/>
    <p:sldId id="339" r:id="rId16"/>
    <p:sldId id="340" r:id="rId17"/>
    <p:sldId id="341" r:id="rId18"/>
    <p:sldId id="342" r:id="rId19"/>
    <p:sldId id="343" r:id="rId20"/>
    <p:sldId id="344" r:id="rId21"/>
    <p:sldId id="282" r:id="rId2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900C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6"/>
    <p:restoredTop sz="90929"/>
  </p:normalViewPr>
  <p:slideViewPr>
    <p:cSldViewPr showGuides="1">
      <p:cViewPr varScale="1">
        <p:scale>
          <a:sx n="112" d="100"/>
          <a:sy n="112" d="100"/>
        </p:scale>
        <p:origin x="-55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p>
            <a:pPr lvl="0"/>
            <a:r>
              <a:rPr lang="zh-CN" altLang="en-US" dirty="0"/>
              <a:t>单击此处编辑母版文本样式</a:t>
            </a:r>
            <a:endParaRPr lang="en-US" altLang="zh-CN" dirty="0"/>
          </a:p>
          <a:p>
            <a:pPr lvl="1"/>
            <a:r>
              <a:rPr lang="zh-CN" altLang="en-US" dirty="0"/>
              <a:t>第二级</a:t>
            </a:r>
            <a:endParaRPr lang="en-US" altLang="zh-CN" dirty="0"/>
          </a:p>
          <a:p>
            <a:pPr lvl="2"/>
            <a:r>
              <a:rPr lang="zh-CN" altLang="en-US" dirty="0"/>
              <a:t>第三级</a:t>
            </a:r>
            <a:endParaRPr lang="en-US" altLang="zh-CN" dirty="0"/>
          </a:p>
          <a:p>
            <a:pPr lvl="3"/>
            <a:r>
              <a:rPr lang="zh-CN" altLang="en-US" dirty="0"/>
              <a:t>第四级</a:t>
            </a:r>
            <a:endParaRPr lang="en-US" altLang="zh-CN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>
              <a:buClrTx/>
            </a:pPr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ClrTx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ClrTx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ClrTx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ClrTx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ClrTx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ClrTx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ClrTx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ClrTx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ClrTx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ClrTx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ClrTx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p>
            <a:pPr lvl="0"/>
            <a:r>
              <a:rPr lang="zh-CN" altLang="en-US" dirty="0"/>
              <a:t>单击此处编辑母版文本样式</a:t>
            </a:r>
            <a:endParaRPr lang="en-US" altLang="zh-CN" dirty="0"/>
          </a:p>
          <a:p>
            <a:pPr lvl="1"/>
            <a:r>
              <a:rPr lang="zh-CN" altLang="en-US" dirty="0"/>
              <a:t>第二级</a:t>
            </a:r>
            <a:endParaRPr lang="en-US" altLang="zh-CN" dirty="0"/>
          </a:p>
          <a:p>
            <a:pPr lvl="2"/>
            <a:r>
              <a:rPr lang="zh-CN" altLang="en-US" dirty="0"/>
              <a:t>第三级</a:t>
            </a:r>
            <a:endParaRPr lang="en-US" altLang="zh-CN" dirty="0"/>
          </a:p>
          <a:p>
            <a:pPr lvl="3"/>
            <a:r>
              <a:rPr lang="zh-CN" altLang="en-US" dirty="0"/>
              <a:t>第四级</a:t>
            </a:r>
            <a:endParaRPr lang="en-US" altLang="zh-CN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>
              <a:buClrTx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jpeg"/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内容占位符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7620" y="-7620"/>
            <a:ext cx="9154795" cy="6855460"/>
          </a:xfrm>
          <a:prstGeom prst="rect">
            <a:avLst/>
          </a:prstGeom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95288" y="1052513"/>
            <a:ext cx="8137525" cy="132207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p>
            <a:pPr>
              <a:buClrTx/>
            </a:pPr>
            <a:r>
              <a:rPr lang="en-US" altLang="zh-CN" sz="8000" b="1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15.1 </a:t>
            </a:r>
            <a:r>
              <a:rPr lang="zh-CN" altLang="en-US" sz="8000" b="1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电能与电功率</a:t>
            </a:r>
            <a:endParaRPr lang="en-US" altLang="zh-CN" sz="8000" b="1" dirty="0"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9020" y="793750"/>
            <a:ext cx="6885940" cy="55860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760" y="1561465"/>
            <a:ext cx="8517255" cy="36760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77875" y="550545"/>
            <a:ext cx="7772400" cy="1470025"/>
          </a:xfrm>
        </p:spPr>
        <p:txBody>
          <a:bodyPr/>
          <a:p>
            <a:r>
              <a:rPr lang="zh-CN" altLang="en-US"/>
              <a:t>巩固训练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06195" y="2188210"/>
            <a:ext cx="6466205" cy="3450590"/>
          </a:xfrm>
        </p:spPr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360" y="2020570"/>
            <a:ext cx="8394065" cy="10433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60" y="3401695"/>
            <a:ext cx="8204835" cy="23158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8525" y="949960"/>
            <a:ext cx="7475220" cy="10737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525" y="2284095"/>
            <a:ext cx="7475220" cy="16141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525" y="4124960"/>
            <a:ext cx="7429500" cy="15932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2345" y="476250"/>
            <a:ext cx="7178675" cy="29819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45" y="3787140"/>
            <a:ext cx="5220970" cy="27273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8385" y="1159510"/>
            <a:ext cx="7047230" cy="45389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6175" y="1243965"/>
            <a:ext cx="6851015" cy="439483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1545" y="1550670"/>
            <a:ext cx="7280275" cy="40881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8830" y="1363980"/>
            <a:ext cx="7659370" cy="456628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1240" y="1483995"/>
            <a:ext cx="7159625" cy="45300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2655" y="616585"/>
            <a:ext cx="7772400" cy="1470025"/>
          </a:xfrm>
        </p:spPr>
        <p:txBody>
          <a:bodyPr/>
          <a:p>
            <a:r>
              <a:rPr lang="zh-CN" altLang="en-US"/>
              <a:t>电能是怎么利用的？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2745" y="2086610"/>
            <a:ext cx="5858510" cy="475043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0" y="260350"/>
            <a:ext cx="9144000" cy="6597650"/>
          </a:xfrm>
        </p:spPr>
        <p:txBody>
          <a:bodyPr vert="horz" wrap="square" lIns="91440" tIns="45720" rIns="91440" bIns="45720" numCol="1" anchor="t" anchorCtr="0" compatLnSpc="1"/>
          <a:p>
            <a:pPr>
              <a:buNone/>
            </a:pPr>
            <a:endParaRPr lang="en-US" altLang="zh-CN" dirty="0">
              <a:solidFill>
                <a:srgbClr val="EABB36"/>
              </a:solidFill>
            </a:endParaRPr>
          </a:p>
          <a:p>
            <a:pPr>
              <a:buNone/>
            </a:pPr>
            <a:endParaRPr lang="en-US" altLang="zh-CN" dirty="0">
              <a:solidFill>
                <a:srgbClr val="EABB36"/>
              </a:solidFill>
            </a:endParaRPr>
          </a:p>
          <a:p>
            <a:pPr>
              <a:buNone/>
            </a:pPr>
            <a:r>
              <a:rPr lang="en-US" altLang="zh-CN" dirty="0"/>
              <a:t>         </a:t>
            </a:r>
            <a:r>
              <a:rPr lang="zh-CN" altLang="en-US" b="1" dirty="0">
                <a:solidFill>
                  <a:srgbClr val="0000FF"/>
                </a:solidFill>
              </a:rPr>
              <a:t>定义：</a:t>
            </a:r>
            <a:endParaRPr lang="en-US" altLang="zh-CN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altLang="zh-CN" b="1" dirty="0">
                <a:solidFill>
                  <a:srgbClr val="0000FF"/>
                </a:solidFill>
              </a:rPr>
              <a:t>             </a:t>
            </a:r>
            <a:r>
              <a:rPr lang="en-US" altLang="zh-CN" sz="2400" b="1" dirty="0">
                <a:solidFill>
                  <a:srgbClr val="0000FF"/>
                </a:solidFill>
              </a:rPr>
              <a:t>单位：J</a:t>
            </a:r>
            <a:r>
              <a:rPr lang="zh-CN" altLang="zh-CN" sz="2400" b="1" dirty="0">
                <a:solidFill>
                  <a:srgbClr val="0000FF"/>
                </a:solidFill>
              </a:rPr>
              <a:t>、</a:t>
            </a:r>
            <a:r>
              <a:rPr lang="en-US" altLang="zh-CN" sz="2400" b="1" dirty="0">
                <a:solidFill>
                  <a:srgbClr val="0000FF"/>
                </a:solidFill>
                <a:sym typeface="+mn-ea"/>
              </a:rPr>
              <a:t>kW·h</a:t>
            </a:r>
            <a:r>
              <a:rPr lang="en-US" altLang="zh-CN" sz="2400" b="1" dirty="0">
                <a:solidFill>
                  <a:srgbClr val="0000FF"/>
                </a:solidFill>
              </a:rPr>
              <a:t>。  1kW·h＝3.6×10</a:t>
            </a:r>
            <a:r>
              <a:rPr lang="en-US" altLang="zh-CN" sz="2400" b="1" baseline="30000" dirty="0">
                <a:solidFill>
                  <a:srgbClr val="0000FF"/>
                </a:solidFill>
              </a:rPr>
              <a:t>6</a:t>
            </a:r>
            <a:r>
              <a:rPr lang="en-US" altLang="zh-CN" sz="2400" b="1" dirty="0">
                <a:solidFill>
                  <a:srgbClr val="0000FF"/>
                </a:solidFill>
              </a:rPr>
              <a:t>J</a:t>
            </a:r>
            <a:endParaRPr lang="en-US" altLang="zh-CN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altLang="zh-CN" b="1" dirty="0">
                <a:solidFill>
                  <a:srgbClr val="0000FF"/>
                </a:solidFill>
              </a:rPr>
              <a:t>         </a:t>
            </a:r>
            <a:r>
              <a:rPr lang="zh-CN" altLang="en-US" b="1" dirty="0">
                <a:solidFill>
                  <a:srgbClr val="0000FF"/>
                </a:solidFill>
              </a:rPr>
              <a:t>测量工具</a:t>
            </a:r>
            <a:endParaRPr lang="en-US" altLang="zh-CN" b="1" dirty="0">
              <a:solidFill>
                <a:srgbClr val="0000FF"/>
              </a:solidFill>
            </a:endParaRPr>
          </a:p>
          <a:p>
            <a:pPr>
              <a:buNone/>
            </a:pPr>
            <a:endParaRPr lang="en-US" altLang="zh-CN" b="1" dirty="0"/>
          </a:p>
          <a:p>
            <a:pPr>
              <a:buNone/>
            </a:pPr>
            <a:r>
              <a:rPr lang="en-US" altLang="zh-CN" b="1" dirty="0"/>
              <a:t>                                        </a:t>
            </a:r>
            <a:endParaRPr lang="en-US" altLang="zh-CN" b="1" dirty="0"/>
          </a:p>
        </p:txBody>
      </p:sp>
      <p:sp>
        <p:nvSpPr>
          <p:cNvPr id="33796" name="AutoShape 4"/>
          <p:cNvSpPr/>
          <p:nvPr/>
        </p:nvSpPr>
        <p:spPr bwMode="auto">
          <a:xfrm>
            <a:off x="900113" y="1700213"/>
            <a:ext cx="287338" cy="3527425"/>
          </a:xfrm>
          <a:prstGeom prst="leftBrace">
            <a:avLst>
              <a:gd name="adj1" fmla="val 102302"/>
              <a:gd name="adj2" fmla="val 50000"/>
            </a:avLst>
          </a:prstGeom>
          <a:noFill/>
          <a:ln w="31750">
            <a:solidFill>
              <a:srgbClr val="0000FF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2771775" y="2873375"/>
            <a:ext cx="576263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348355" y="2583498"/>
            <a:ext cx="1728788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rPr>
              <a:t>电能表</a:t>
            </a:r>
            <a:endParaRPr lang="zh-CN" altLang="en-US" sz="3200" b="1" dirty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2339975" y="1467485"/>
            <a:ext cx="6548120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800" b="1" dirty="0"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rPr>
              <a:t>电流所做的功叫电功。电功的符号是W</a:t>
            </a:r>
            <a:endParaRPr lang="zh-CN" altLang="en-US" sz="2800" b="1" dirty="0"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0" y="3141663"/>
            <a:ext cx="1223963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rPr>
              <a:t>电功</a:t>
            </a:r>
            <a:endParaRPr lang="zh-CN" altLang="en-US" sz="3200" b="1" dirty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250825" y="476250"/>
            <a:ext cx="1439863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 anchorCtr="1">
            <a:spAutoFit/>
          </a:bodyPr>
          <a:p>
            <a:pPr algn="ctr">
              <a:spcBef>
                <a:spcPct val="50000"/>
              </a:spcBef>
              <a:buClrTx/>
            </a:pP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小结：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73742869" name="图片 5" descr="孔隆教育 http://mykonglong.taobao.co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46595" y="2795905"/>
            <a:ext cx="1841500" cy="13360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224280" y="3408680"/>
            <a:ext cx="746188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表盘上的数字表示已经消耗的电能，单位是千瓦时，</a:t>
            </a:r>
            <a:endParaRPr lang="zh-CN" altLang="en-US" sz="20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2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计数器的最后一位是小数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，即1234.5 kW·h。</a:t>
            </a:r>
            <a:endParaRPr lang="zh-CN" altLang="en-US" sz="20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“220 V”表示该表的额定电压是220V。</a:t>
            </a:r>
            <a:endParaRPr lang="zh-CN" altLang="en-US" sz="20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“10（20 A）”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表示该表的标定电流为10A，</a:t>
            </a:r>
            <a:endParaRPr lang="zh-CN" altLang="en-US" sz="2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2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短时通过最大电流为20 A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en-US" sz="20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“50 Hz”表示该表在50 Hz的交流电中使用；</a:t>
            </a:r>
            <a:endParaRPr lang="zh-CN" altLang="en-US" sz="20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“600 revs/kW·h”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表示每消耗1千瓦时的电能，电能表上的表盘转过600转。</a:t>
            </a:r>
            <a:endParaRPr lang="zh-CN" altLang="en-US" sz="2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2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4">
                                            <p:txEl>
                                              <p:charRg st="2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4">
                                            <p:txEl>
                                              <p:charRg st="2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4">
                                            <p:txEl>
                                              <p:charRg st="2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" fill="hold"/>
                                        <p:tgtEl>
                                          <p:spTgt spid="3380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4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794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794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  <p:bldP spid="33796" grpId="0" animBg="1"/>
      <p:bldP spid="33798" grpId="0" bldLvl="0" animBg="1"/>
      <p:bldP spid="33801" grpId="0" bldLvl="0" animBg="1"/>
      <p:bldP spid="338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23850" y="765175"/>
            <a:ext cx="3248025" cy="528638"/>
          </a:xfrm>
          <a:prstGeom prst="rect">
            <a:avLst/>
          </a:prstGeom>
          <a:solidFill>
            <a:srgbClr val="FF97E4">
              <a:alpha val="23000"/>
            </a:srgb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>
            <a:spAutoFit/>
          </a:bodyPr>
          <a:p>
            <a:pPr>
              <a:buClrTx/>
            </a:pPr>
            <a:r>
              <a:rPr lang="zh-CN" altLang="en-US" sz="28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活动</a:t>
            </a:r>
            <a:r>
              <a:rPr lang="en-US" altLang="zh-CN" sz="28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：了解“电功”</a:t>
            </a:r>
            <a:endParaRPr lang="zh-CN" altLang="en-US" sz="2800" b="1" dirty="0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6147" name="Group 3"/>
          <p:cNvGrpSpPr/>
          <p:nvPr/>
        </p:nvGrpSpPr>
        <p:grpSpPr>
          <a:xfrm>
            <a:off x="611188" y="1628775"/>
            <a:ext cx="2647950" cy="3313113"/>
            <a:chOff x="385" y="935"/>
            <a:chExt cx="1668" cy="2087"/>
          </a:xfrm>
        </p:grpSpPr>
        <p:pic>
          <p:nvPicPr>
            <p:cNvPr id="5131" name="Picture 4" descr="城市夜景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85" y="935"/>
              <a:ext cx="1668" cy="1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49" name="Text Box 5"/>
            <p:cNvSpPr txBox="1">
              <a:spLocks noChangeArrowheads="1"/>
            </p:cNvSpPr>
            <p:nvPr/>
          </p:nvSpPr>
          <p:spPr bwMode="auto">
            <a:xfrm>
              <a:off x="703" y="2695"/>
              <a:ext cx="1016" cy="3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zh-CN" altLang="en-US" sz="2800" b="1" kern="1200" cap="none" spc="0" normalizeH="0" baseline="0" noProof="0" smtClean="0">
                  <a:solidFill>
                    <a:srgbClr val="CC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宋体" panose="02010600030101010101" pitchFamily="2" charset="-122"/>
                </a:rPr>
                <a:t>城市夜景</a:t>
              </a:r>
              <a:endParaRPr kumimoji="0" lang="zh-CN" altLang="en-US" sz="2800" b="1" kern="1200" cap="none" spc="0" normalizeH="0" baseline="0" noProof="0" smtClean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95288" y="5268913"/>
            <a:ext cx="3319463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p>
            <a:pPr>
              <a:buClrTx/>
            </a:pPr>
            <a:r>
              <a:rPr lang="zh-CN" altLang="en-US" sz="28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电能转化为</a:t>
            </a:r>
            <a:r>
              <a:rPr lang="en-US" altLang="zh-CN" sz="28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_____</a:t>
            </a:r>
            <a:r>
              <a:rPr lang="zh-CN" altLang="en-US" sz="28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能</a:t>
            </a:r>
            <a:endParaRPr lang="zh-CN" altLang="en-US" sz="2800" b="1" dirty="0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6151" name="Group 7"/>
          <p:cNvGrpSpPr/>
          <p:nvPr/>
        </p:nvGrpSpPr>
        <p:grpSpPr>
          <a:xfrm>
            <a:off x="4932363" y="1325563"/>
            <a:ext cx="2867025" cy="3616325"/>
            <a:chOff x="3107" y="799"/>
            <a:chExt cx="1806" cy="2278"/>
          </a:xfrm>
        </p:grpSpPr>
        <p:pic>
          <p:nvPicPr>
            <p:cNvPr id="5129" name="Picture 8" descr="电取暖器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07" y="799"/>
              <a:ext cx="1806" cy="198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3593" y="2750"/>
              <a:ext cx="1016" cy="3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p>
              <a:pPr>
                <a:buClrTx/>
              </a:pPr>
              <a:r>
                <a:rPr lang="zh-CN" altLang="en-US" sz="2800" b="1" dirty="0">
                  <a:solidFill>
                    <a:srgbClr val="CC3300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</a:rPr>
                <a:t>电取暖器</a:t>
              </a:r>
              <a:endParaRPr lang="zh-CN" altLang="en-US" sz="2800" b="1" dirty="0">
                <a:solidFill>
                  <a:srgbClr val="CC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006975" y="5286375"/>
            <a:ext cx="3319463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p>
            <a:pPr>
              <a:buClrTx/>
            </a:pPr>
            <a:r>
              <a:rPr lang="zh-CN" altLang="en-US" sz="28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电能转化为</a:t>
            </a:r>
            <a:r>
              <a:rPr lang="en-US" altLang="zh-CN" sz="28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_____</a:t>
            </a:r>
            <a:r>
              <a:rPr lang="zh-CN" altLang="en-US" sz="28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能</a:t>
            </a:r>
            <a:endParaRPr lang="zh-CN" altLang="en-US" sz="2800" b="1" dirty="0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484438" y="5103813"/>
            <a:ext cx="5397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rPr>
              <a:t>光</a:t>
            </a:r>
            <a:endParaRPr kumimoji="0" lang="zh-CN" altLang="en-US" sz="2800" b="1" kern="1200" cap="none" spc="0" normalizeH="0" baseline="0" noProof="0" smtClean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7143750" y="5084763"/>
            <a:ext cx="5397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rPr>
              <a:t>热</a:t>
            </a:r>
            <a:endParaRPr kumimoji="0" lang="zh-CN" altLang="en-US" sz="2800" b="1" kern="1200" cap="none" spc="0" normalizeH="0" baseline="0" noProof="0" smtClean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50" grpId="0"/>
      <p:bldP spid="6154" grpId="0"/>
      <p:bldP spid="6155" grpId="0"/>
      <p:bldP spid="61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23850" y="765175"/>
            <a:ext cx="3248025" cy="528638"/>
          </a:xfrm>
          <a:prstGeom prst="rect">
            <a:avLst/>
          </a:prstGeom>
          <a:solidFill>
            <a:srgbClr val="FF97E4">
              <a:alpha val="23000"/>
            </a:srgb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>
            <a:spAutoFit/>
          </a:bodyPr>
          <a:p>
            <a:pPr>
              <a:buClrTx/>
            </a:pPr>
            <a:r>
              <a:rPr lang="zh-CN" altLang="en-US" sz="28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活动</a:t>
            </a:r>
            <a:r>
              <a:rPr lang="en-US" altLang="zh-CN" sz="28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：了解“电功”</a:t>
            </a:r>
            <a:endParaRPr lang="zh-CN" altLang="en-US" sz="2800" b="1" dirty="0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95288" y="5268913"/>
            <a:ext cx="3319463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p>
            <a:pPr>
              <a:buClrTx/>
            </a:pPr>
            <a:r>
              <a:rPr lang="zh-CN" altLang="en-US" sz="28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电能转化为</a:t>
            </a:r>
            <a:r>
              <a:rPr lang="en-US" altLang="zh-CN" sz="28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_____</a:t>
            </a:r>
            <a:r>
              <a:rPr lang="zh-CN" altLang="en-US" sz="28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能</a:t>
            </a:r>
            <a:endParaRPr lang="zh-CN" altLang="en-US" sz="2800" b="1" dirty="0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006975" y="5286375"/>
            <a:ext cx="3319463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p>
            <a:pPr>
              <a:buClrTx/>
            </a:pPr>
            <a:r>
              <a:rPr lang="zh-CN" altLang="en-US" sz="28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电能转化为</a:t>
            </a:r>
            <a:r>
              <a:rPr lang="en-US" altLang="zh-CN" sz="28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_____</a:t>
            </a:r>
            <a:r>
              <a:rPr lang="zh-CN" altLang="en-US" sz="28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能</a:t>
            </a:r>
            <a:endParaRPr lang="zh-CN" altLang="en-US" sz="2800" b="1" dirty="0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339975" y="5103813"/>
            <a:ext cx="898525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rPr>
              <a:t>机械</a:t>
            </a:r>
            <a:endParaRPr kumimoji="0" lang="zh-CN" altLang="en-US" sz="2800" b="1" kern="1200" cap="none" spc="0" normalizeH="0" baseline="0" noProof="0" smtClean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916738" y="5084763"/>
            <a:ext cx="898525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rPr>
              <a:t>化学</a:t>
            </a:r>
            <a:endParaRPr kumimoji="0" lang="zh-CN" altLang="en-US" sz="2800" b="1" kern="1200" cap="none" spc="0" normalizeH="0" baseline="0" noProof="0" smtClean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grpSp>
        <p:nvGrpSpPr>
          <p:cNvPr id="7175" name="Group 7"/>
          <p:cNvGrpSpPr/>
          <p:nvPr/>
        </p:nvGrpSpPr>
        <p:grpSpPr>
          <a:xfrm>
            <a:off x="717550" y="1628775"/>
            <a:ext cx="2701925" cy="3455988"/>
            <a:chOff x="452" y="1026"/>
            <a:chExt cx="1702" cy="2177"/>
          </a:xfrm>
        </p:grpSpPr>
        <p:pic>
          <p:nvPicPr>
            <p:cNvPr id="6155" name="Picture 8" descr="电梯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52" y="1026"/>
              <a:ext cx="1702" cy="18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77" name="Text Box 9"/>
            <p:cNvSpPr txBox="1">
              <a:spLocks noChangeArrowheads="1"/>
            </p:cNvSpPr>
            <p:nvPr/>
          </p:nvSpPr>
          <p:spPr bwMode="auto">
            <a:xfrm>
              <a:off x="892" y="2876"/>
              <a:ext cx="566" cy="3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p>
              <a:pPr>
                <a:buClrTx/>
              </a:pPr>
              <a:r>
                <a:rPr lang="zh-CN" altLang="en-US" sz="2800" b="1" dirty="0">
                  <a:solidFill>
                    <a:srgbClr val="CC3300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</a:rPr>
                <a:t>电梯</a:t>
              </a:r>
              <a:endParaRPr lang="zh-CN" altLang="en-US" sz="2800" b="1" dirty="0">
                <a:solidFill>
                  <a:srgbClr val="CC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7178" name="Group 10"/>
          <p:cNvGrpSpPr/>
          <p:nvPr/>
        </p:nvGrpSpPr>
        <p:grpSpPr>
          <a:xfrm>
            <a:off x="4140200" y="1685925"/>
            <a:ext cx="4362450" cy="3111500"/>
            <a:chOff x="2608" y="935"/>
            <a:chExt cx="2748" cy="1960"/>
          </a:xfrm>
        </p:grpSpPr>
        <p:pic>
          <p:nvPicPr>
            <p:cNvPr id="6153" name="Picture 11" descr="电镀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08" y="935"/>
              <a:ext cx="2748" cy="163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80" name="Text Box 12"/>
            <p:cNvSpPr txBox="1">
              <a:spLocks noChangeArrowheads="1"/>
            </p:cNvSpPr>
            <p:nvPr/>
          </p:nvSpPr>
          <p:spPr bwMode="auto">
            <a:xfrm>
              <a:off x="3631" y="2568"/>
              <a:ext cx="566" cy="3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zh-CN" altLang="en-US" sz="2800" b="1" kern="1200" cap="none" spc="0" normalizeH="0" baseline="0" noProof="0" smtClean="0">
                  <a:solidFill>
                    <a:srgbClr val="CC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宋体" panose="02010600030101010101" pitchFamily="2" charset="-122"/>
                </a:rPr>
                <a:t>电镀</a:t>
              </a:r>
              <a:endParaRPr kumimoji="0" lang="zh-CN" altLang="en-US" sz="2800" b="1" kern="1200" cap="none" spc="0" normalizeH="0" baseline="0" noProof="0" smtClean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  <p:bldP spid="7173" grpId="0"/>
      <p:bldP spid="71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Text Box 2"/>
          <p:cNvSpPr txBox="1"/>
          <p:nvPr/>
        </p:nvSpPr>
        <p:spPr>
          <a:xfrm>
            <a:off x="304800" y="1830388"/>
            <a:ext cx="3962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电能转化为机械能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9699" name="Text Box 3"/>
          <p:cNvSpPr txBox="1"/>
          <p:nvPr/>
        </p:nvSpPr>
        <p:spPr>
          <a:xfrm>
            <a:off x="4724400" y="1541463"/>
            <a:ext cx="3048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电能转化为内能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9700" name="Text Box 4"/>
          <p:cNvSpPr txBox="1"/>
          <p:nvPr/>
        </p:nvSpPr>
        <p:spPr>
          <a:xfrm>
            <a:off x="381000" y="3917950"/>
            <a:ext cx="2895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电能转化为光能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9701" name="Text Box 5"/>
          <p:cNvSpPr txBox="1"/>
          <p:nvPr/>
        </p:nvSpPr>
        <p:spPr>
          <a:xfrm>
            <a:off x="457200" y="4427538"/>
            <a:ext cx="77724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en-US" altLang="zh-CN" sz="2800" b="1" dirty="0">
                <a:solidFill>
                  <a:srgbClr val="99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  <a:r>
              <a:rPr lang="zh-CN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物理学中，当电能转化为其他形式能时我们就说电流做了功，简称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电功</a:t>
            </a:r>
            <a:r>
              <a:rPr lang="zh-CN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en-US" sz="2800" b="1" dirty="0">
              <a:solidFill>
                <a:srgbClr val="99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9702" name="Text Box 6"/>
          <p:cNvSpPr txBox="1"/>
          <p:nvPr/>
        </p:nvSpPr>
        <p:spPr>
          <a:xfrm>
            <a:off x="457200" y="5302250"/>
            <a:ext cx="778668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  <a:buClrTx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实质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是电能和其他形式能之间的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转换</a:t>
            </a: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转化的多少可以用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电功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大小来表示。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9703" name="Picture 7" descr="电风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2363" y="515938"/>
            <a:ext cx="935037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4" name="Picture 8" descr="才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417763"/>
            <a:ext cx="919163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5" name="Picture 9" descr="面包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74650"/>
            <a:ext cx="1101725" cy="1038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6" name="Text Box 10"/>
          <p:cNvSpPr txBox="1"/>
          <p:nvPr/>
        </p:nvSpPr>
        <p:spPr>
          <a:xfrm>
            <a:off x="4724400" y="3917950"/>
            <a:ext cx="4267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电能转化为化学能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9707" name="Picture 11" descr="rr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062163"/>
            <a:ext cx="2286000" cy="1871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4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/>
      <p:bldP spid="29700" grpId="0"/>
      <p:bldP spid="29701" grpId="0"/>
      <p:bldP spid="29702" grpId="0"/>
      <p:bldP spid="297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9370" y="1205230"/>
            <a:ext cx="3203575" cy="863600"/>
          </a:xfrm>
        </p:spPr>
        <p:txBody>
          <a:bodyPr vert="horz" wrap="square" lIns="91440" tIns="45720" rIns="91440" bIns="45720" numCol="1" anchor="t" anchorCtr="0" compatLnSpc="1"/>
          <a:p>
            <a:pPr>
              <a:buNone/>
            </a:pPr>
            <a:r>
              <a:rPr lang="en-US" altLang="zh-CN" sz="4000" b="1" dirty="0">
                <a:solidFill>
                  <a:srgbClr val="0000FF"/>
                </a:solidFill>
              </a:rPr>
              <a:t>   </a:t>
            </a:r>
            <a:r>
              <a:rPr lang="zh-CN" altLang="en-US" b="1" dirty="0">
                <a:solidFill>
                  <a:schemeClr val="tx2"/>
                </a:solidFill>
              </a:rPr>
              <a:t>定义</a:t>
            </a:r>
            <a:r>
              <a:rPr lang="zh-CN" altLang="en-US" sz="4000" b="1" dirty="0">
                <a:solidFill>
                  <a:schemeClr val="tx2"/>
                </a:solidFill>
              </a:rPr>
              <a:t>：</a:t>
            </a:r>
            <a:endParaRPr lang="zh-CN" altLang="en-US" sz="4000" b="1" dirty="0">
              <a:solidFill>
                <a:schemeClr val="tx2"/>
              </a:solidFill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219960" y="1205230"/>
            <a:ext cx="6325870" cy="86550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p>
            <a:pPr marL="342900" indent="-342900">
              <a:spcBef>
                <a:spcPct val="20000"/>
              </a:spcBef>
              <a:buClrTx/>
            </a:pP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电能转化为其他形式的能的多少</a:t>
            </a:r>
            <a:r>
              <a:rPr lang="zh-CN" alt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4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07695" y="4726940"/>
            <a:ext cx="7806055" cy="117411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Ctr="1">
            <a:spAutoFit/>
          </a:bodyPr>
          <a:p>
            <a:pPr>
              <a:spcBef>
                <a:spcPct val="20000"/>
              </a:spcBef>
              <a:buClr>
                <a:srgbClr val="0000FF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电流做功的过程，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buClr>
                <a:srgbClr val="0000FF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就是电能向其他形式能转化的过程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1657350" y="2385060"/>
            <a:ext cx="6386195" cy="192087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电功用</a:t>
            </a:r>
            <a:r>
              <a:rPr kumimoji="0" lang="en-US" altLang="zh-CN" sz="3200" b="1" i="1" u="none" strike="noStrike" kern="1200" cap="none" spc="0" normalizeH="0" baseline="0" noProof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W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表示</a:t>
            </a:r>
            <a:endParaRPr kumimoji="0" lang="zh-CN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单位：焦（</a:t>
            </a: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J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）、千瓦时（</a:t>
            </a: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kw</a:t>
            </a: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·h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kumimoji="0" lang="zh-CN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1 </a:t>
            </a:r>
            <a:r>
              <a:rPr lang="en-US" altLang="zh-CN" sz="3200" b="1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宋体" panose="02010600030101010101" pitchFamily="2" charset="-122"/>
                <a:sym typeface="+mn-ea"/>
              </a:rPr>
              <a:t>kw</a:t>
            </a:r>
            <a:r>
              <a:rPr lang="en-US" altLang="zh-CN" sz="3200" b="1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·h=3.6</a:t>
            </a:r>
            <a:r>
              <a:rPr lang="en-US" altLang="zh-CN" sz="3200" b="1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宋体" panose="02010600030101010101" pitchFamily="2" charset="-122"/>
                <a:sym typeface="+mn-ea"/>
              </a:rPr>
              <a:t>×10</a:t>
            </a:r>
            <a:r>
              <a:rPr lang="en-US" altLang="zh-CN" sz="3200" b="1" baseline="3000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宋体" panose="02010600030101010101" pitchFamily="2" charset="-122"/>
                <a:sym typeface="+mn-ea"/>
              </a:rPr>
              <a:t>6</a:t>
            </a:r>
            <a:r>
              <a:rPr lang="en-US" altLang="zh-CN" sz="3200" b="1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宋体" panose="02010600030101010101" pitchFamily="2" charset="-122"/>
                <a:sym typeface="+mn-ea"/>
              </a:rPr>
              <a:t>J</a:t>
            </a:r>
            <a:endParaRPr kumimoji="0" lang="en-US" altLang="zh-CN" sz="3200" b="1" i="0" u="none" strike="noStrike" kern="1200" cap="none" spc="0" normalizeH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9953" name="Rectangle 2"/>
          <p:cNvSpPr>
            <a:spLocks noChangeArrowheads="1"/>
          </p:cNvSpPr>
          <p:nvPr/>
        </p:nvSpPr>
        <p:spPr bwMode="auto">
          <a:xfrm>
            <a:off x="396240" y="171450"/>
            <a:ext cx="8229600" cy="120523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p>
            <a:pPr algn="ctr">
              <a:buClrTx/>
            </a:pPr>
            <a:r>
              <a:rPr lang="zh-CN" altLang="en-US" sz="4800" b="1" dirty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一、电功</a:t>
            </a:r>
            <a:endParaRPr lang="zh-CN" altLang="en-US" sz="4800" b="1" dirty="0">
              <a:solidFill>
                <a:schemeClr val="tx2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ldLvl="0" animBg="1"/>
      <p:bldP spid="39941" grpId="0" bldLvl="0" animBg="1"/>
      <p:bldP spid="3995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70" name="Text Box 6"/>
          <p:cNvSpPr txBox="1"/>
          <p:nvPr/>
        </p:nvSpPr>
        <p:spPr>
          <a:xfrm>
            <a:off x="3630295" y="1918970"/>
            <a:ext cx="55010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32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电能表是用来测量电功的仪表</a:t>
            </a:r>
            <a:endParaRPr lang="zh-CN" altLang="en-US" sz="32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365" name="Rectangle 7"/>
          <p:cNvSpPr/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>
              <a:buClrTx/>
            </a:pPr>
            <a:r>
              <a:rPr lang="zh-CN" altLang="en-US" sz="48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二、认识电能表</a:t>
            </a:r>
            <a:r>
              <a:rPr lang="en-US" altLang="zh-CN" sz="48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48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366" name="WordArt 4"/>
          <p:cNvSpPr>
            <a:spLocks noTextEdit="1"/>
          </p:cNvSpPr>
          <p:nvPr/>
        </p:nvSpPr>
        <p:spPr>
          <a:xfrm>
            <a:off x="466408" y="26035"/>
            <a:ext cx="3600450" cy="7572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怎样测量电功？</a:t>
            </a:r>
            <a:r>
              <a:rPr lang="zh-CN" altLang="en-US" sz="20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zh-CN" altLang="en-US" sz="200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40" y="2094865"/>
            <a:ext cx="3695065" cy="4561840"/>
          </a:xfrm>
          <a:prstGeom prst="rect">
            <a:avLst/>
          </a:prstGeom>
        </p:spPr>
      </p:pic>
      <p:sp>
        <p:nvSpPr>
          <p:cNvPr id="227" name=" 227"/>
          <p:cNvSpPr/>
          <p:nvPr/>
        </p:nvSpPr>
        <p:spPr>
          <a:xfrm>
            <a:off x="4820285" y="2607945"/>
            <a:ext cx="4311015" cy="718185"/>
          </a:xfrm>
          <a:prstGeom prst="wedgeEllipseCallout">
            <a:avLst>
              <a:gd name="adj1" fmla="val -102540"/>
              <a:gd name="adj2" fmla="val 7749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89855" y="2790190"/>
            <a:ext cx="38550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latin typeface="Tahoma" panose="020B0604030504040204" pitchFamily="34" charset="0"/>
                <a:sym typeface="+mn-ea"/>
              </a:rPr>
              <a:t>电能表的红色框内的数字为小数</a:t>
            </a:r>
            <a:endParaRPr lang="zh-CN" altLang="en-US" sz="2000" b="1" dirty="0">
              <a:latin typeface="Tahoma" panose="020B0604030504040204" pitchFamily="34" charset="0"/>
              <a:sym typeface="+mn-ea"/>
            </a:endParaRPr>
          </a:p>
        </p:txBody>
      </p:sp>
      <p:sp>
        <p:nvSpPr>
          <p:cNvPr id="4" name=" 4"/>
          <p:cNvSpPr/>
          <p:nvPr/>
        </p:nvSpPr>
        <p:spPr>
          <a:xfrm>
            <a:off x="4716145" y="3616960"/>
            <a:ext cx="4032250" cy="889000"/>
          </a:xfrm>
          <a:prstGeom prst="wedgeEllipseCallout">
            <a:avLst>
              <a:gd name="adj1" fmla="val -128866"/>
              <a:gd name="adj2" fmla="val 6628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5" name=" 5"/>
          <p:cNvSpPr/>
          <p:nvPr/>
        </p:nvSpPr>
        <p:spPr>
          <a:xfrm rot="10800000">
            <a:off x="4932045" y="4692015"/>
            <a:ext cx="3960495" cy="890905"/>
          </a:xfrm>
          <a:prstGeom prst="wedgeEllipseCallout">
            <a:avLst>
              <a:gd name="adj1" fmla="val 114854"/>
              <a:gd name="adj2" fmla="val 549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63820" y="3750945"/>
            <a:ext cx="329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该表基本电流为</a:t>
            </a:r>
            <a:r>
              <a:rPr lang="en-US" altLang="zh-CN"/>
              <a:t>5A</a:t>
            </a:r>
            <a:r>
              <a:rPr lang="zh-CN" altLang="en-US"/>
              <a:t>，短时间内通过的最大电流为</a:t>
            </a:r>
            <a:r>
              <a:rPr lang="en-US" altLang="zh-CN"/>
              <a:t>20A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269230" y="4796790"/>
            <a:ext cx="3479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用电器每消耗</a:t>
            </a:r>
            <a:r>
              <a:rPr lang="en-US" altLang="zh-CN"/>
              <a:t>1kw</a:t>
            </a:r>
            <a:r>
              <a:rPr lang="en-US" altLang="zh-CN">
                <a:latin typeface="宋体" panose="02010600030101010101" pitchFamily="2" charset="-122"/>
              </a:rPr>
              <a:t>·h</a:t>
            </a:r>
            <a:r>
              <a:rPr lang="zh-CN" altLang="en-US">
                <a:latin typeface="宋体" panose="02010600030101010101" pitchFamily="2" charset="-122"/>
              </a:rPr>
              <a:t>的电能，电能表上的转盘转过</a:t>
            </a:r>
            <a:r>
              <a:rPr lang="en-US" altLang="zh-CN">
                <a:latin typeface="宋体" panose="02010600030101010101" pitchFamily="2" charset="-122"/>
              </a:rPr>
              <a:t>720</a:t>
            </a:r>
            <a:r>
              <a:rPr lang="zh-CN" altLang="en-US">
                <a:latin typeface="宋体" panose="02010600030101010101" pitchFamily="2" charset="-122"/>
              </a:rPr>
              <a:t>圈</a:t>
            </a:r>
            <a:endParaRPr lang="zh-CN" altLang="en-US">
              <a:latin typeface="宋体" panose="02010600030101010101" pitchFamily="2" charset="-122"/>
            </a:endParaRPr>
          </a:p>
        </p:txBody>
      </p:sp>
      <p:sp>
        <p:nvSpPr>
          <p:cNvPr id="8" name=" 8"/>
          <p:cNvSpPr/>
          <p:nvPr/>
        </p:nvSpPr>
        <p:spPr>
          <a:xfrm>
            <a:off x="4355465" y="5661025"/>
            <a:ext cx="2409825" cy="935990"/>
          </a:xfrm>
          <a:prstGeom prst="wedgeEllipseCallout">
            <a:avLst>
              <a:gd name="adj1" fmla="val -201763"/>
              <a:gd name="adj2" fmla="val -15793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71365" y="5777865"/>
            <a:ext cx="2193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该表在</a:t>
            </a:r>
            <a:r>
              <a:rPr lang="en-US" altLang="zh-CN"/>
              <a:t>220V</a:t>
            </a:r>
            <a:r>
              <a:rPr lang="zh-CN" altLang="en-US"/>
              <a:t>、</a:t>
            </a:r>
            <a:r>
              <a:rPr lang="en-US" altLang="zh-CN"/>
              <a:t>50Hz</a:t>
            </a:r>
            <a:r>
              <a:rPr lang="zh-CN" altLang="en-US"/>
              <a:t>的交流电路中工作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547813" y="115888"/>
            <a:ext cx="6845300" cy="8239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4800" b="1" i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各式各样的家用电能表</a:t>
            </a:r>
            <a:endParaRPr lang="zh-CN" altLang="en-US" sz="4800" b="1" i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99835" y="1125855"/>
            <a:ext cx="2171700" cy="34855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185" y="1125855"/>
            <a:ext cx="1890395" cy="27070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305" y="3957320"/>
            <a:ext cx="1493520" cy="28822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60" y="1016000"/>
            <a:ext cx="2705735" cy="28333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560" y="4050665"/>
            <a:ext cx="2885440" cy="2694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867410"/>
            <a:ext cx="7772400" cy="1325245"/>
          </a:xfrm>
        </p:spPr>
        <p:txBody>
          <a:bodyPr/>
          <a:p>
            <a:r>
              <a:rPr lang="zh-CN" altLang="en-US"/>
              <a:t>◎ 例题评析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2330" y="2662555"/>
            <a:ext cx="7709535" cy="25285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  <a:cs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  <a:cs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746</Words>
  <Application>WPS 演示</Application>
  <PresentationFormat>屏幕显示</PresentationFormat>
  <Paragraphs>100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Arial</vt:lpstr>
      <vt:lpstr>宋体</vt:lpstr>
      <vt:lpstr>Wingdings</vt:lpstr>
      <vt:lpstr>华文隶书</vt:lpstr>
      <vt:lpstr>黑体</vt:lpstr>
      <vt:lpstr>Times New Roman</vt:lpstr>
      <vt:lpstr>楷体</vt:lpstr>
      <vt:lpstr>Tahoma</vt:lpstr>
      <vt:lpstr>Verdana</vt:lpstr>
      <vt:lpstr>微软雅黑</vt:lpstr>
      <vt:lpstr>Arial Unicode MS</vt:lpstr>
      <vt:lpstr>默认设计模板</vt:lpstr>
      <vt:lpstr>PowerPoint 演示文稿</vt:lpstr>
      <vt:lpstr>电能是怎么利用的？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◎ 例题评析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木椅</cp:lastModifiedBy>
  <cp:revision>34</cp:revision>
  <dcterms:created xsi:type="dcterms:W3CDTF">2012-12-31T13:11:00Z</dcterms:created>
  <dcterms:modified xsi:type="dcterms:W3CDTF">2018-11-25T05:31:51Z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2052-10.1.0.7668</vt:lpwstr>
  </property>
  <property fmtid="{D5CDD505-2E9C-101B-9397-08002B2CF9AE}" pid="3" name="KSORubyTemplateID">
    <vt:lpwstr>21</vt:lpwstr>
  </property>
</Properties>
</file>