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11" r:id="rId7"/>
    <p:sldId id="312" r:id="rId8"/>
    <p:sldId id="306" r:id="rId9"/>
    <p:sldId id="332" r:id="rId10"/>
    <p:sldId id="333" r:id="rId11"/>
    <p:sldId id="334" r:id="rId12"/>
    <p:sldId id="335" r:id="rId13"/>
    <p:sldId id="336" r:id="rId14"/>
    <p:sldId id="318" r:id="rId15"/>
    <p:sldId id="319" r:id="rId16"/>
    <p:sldId id="30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杠杆的应用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6.docx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杠杆的应用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00313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如果你弯一下腰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肌肉就要付出接近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的拉力。这是由于在腰部肌肉和脊骨之间形成的杠杆是一个费力杠杆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。所以在弯腰提起重物时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为避免肌肉被拉伤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正确的姿势是尽量使重物离身体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174874"/>
              </p:ext>
            </p:extLst>
          </p:nvPr>
        </p:nvGraphicFramePr>
        <p:xfrm>
          <a:off x="381000" y="3387441"/>
          <a:ext cx="11430000" cy="1934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3" imgW="4918254" imgH="832231" progId="Word.Document.12">
                  <p:embed/>
                </p:oleObj>
              </mc:Choice>
              <mc:Fallback>
                <p:oleObj name="文档" r:id="rId3" imgW="4918254" imgH="832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387441"/>
                        <a:ext cx="11430000" cy="1934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868963" y="2863859"/>
            <a:ext cx="72134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8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7197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如图是人们用木棒撬石块的示意图。撬石块有两种方法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点用与木棒垂直的力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点用与木棒垂直的力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向上撬。若石块压在木棒上的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点正好是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木棒自重不计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则方法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二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更省力一些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方法二与方法一的阻力和阻力臂相等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而方法二的动力臂更长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209073"/>
              </p:ext>
            </p:extLst>
          </p:nvPr>
        </p:nvGraphicFramePr>
        <p:xfrm>
          <a:off x="381000" y="3563912"/>
          <a:ext cx="11430000" cy="1838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3" imgW="4918254" imgH="791196" progId="Word.Document.12">
                  <p:embed/>
                </p:oleObj>
              </mc:Choice>
              <mc:Fallback>
                <p:oleObj name="文档" r:id="rId3" imgW="4918254" imgH="7911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563912"/>
                        <a:ext cx="11430000" cy="1838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074808" y="2583175"/>
            <a:ext cx="534309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0843" y="3035541"/>
            <a:ext cx="83274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38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17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如图的开瓶器开启瓶盖时可抽象为一杠杆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不计自重。图中能正确表示它工作示意图的是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860226"/>
              </p:ext>
            </p:extLst>
          </p:nvPr>
        </p:nvGraphicFramePr>
        <p:xfrm>
          <a:off x="381000" y="2366375"/>
          <a:ext cx="11430000" cy="325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3" imgW="4918254" imgH="1400611" progId="Word.Document.12">
                  <p:embed/>
                </p:oleObj>
              </mc:Choice>
              <mc:Fallback>
                <p:oleObj name="文档" r:id="rId3" imgW="4918254" imgH="14006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6375"/>
                        <a:ext cx="11430000" cy="3255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72672" y="191850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3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0489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杠杆处于平衡状态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如果将物体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同时向靠近支点的方向移动相同的距离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杠杆仍能平衡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杠杆不能平衡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右端下沉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杠杆不能平衡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左端下沉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园艺师傅使用如图所示的剪刀修剪树枝时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常把树枝尽量往剪刀轴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这样做的目的是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增大阻力臂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减小动力移动的距离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减小动力臂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减小动力移动的距离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增大动力臂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减小阻力臂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L53.EPS" descr="id:21474957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00362" y="1719350"/>
            <a:ext cx="3086433" cy="1745065"/>
          </a:xfrm>
          <a:prstGeom prst="rect">
            <a:avLst/>
          </a:prstGeom>
        </p:spPr>
      </p:pic>
      <p:pic>
        <p:nvPicPr>
          <p:cNvPr id="4" name="19ZKXWJ562.EPS" descr="id:214749576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482110" y="4661379"/>
            <a:ext cx="1722936" cy="9268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7527" y="161124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4655" y="425053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3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一块厚度、密度均匀的长方体水泥板放在水平地面上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用一竖直向上的力使其一端抬离地面。则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因为甲方法的动力臂长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因为乙方法的动力臂长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因为乙方法的动力臂长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因为两种方法动力臂都是阻力臂的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400939"/>
              </p:ext>
            </p:extLst>
          </p:nvPr>
        </p:nvGraphicFramePr>
        <p:xfrm>
          <a:off x="380999" y="2574556"/>
          <a:ext cx="11311984" cy="974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3" imgW="4918254" imgH="423675" progId="Word.Document.12">
                  <p:embed/>
                </p:oleObj>
              </mc:Choice>
              <mc:Fallback>
                <p:oleObj name="文档" r:id="rId3" imgW="4918254" imgH="4236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574556"/>
                        <a:ext cx="11311984" cy="974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081728" y="20847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小明用一可绕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点转动的轻质杠杆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将挂在杠杆下的重物提高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他用一个始终与杠杆垂直的力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使杠杆由竖直位置缓慢转到水平位置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在这个过程中此杠杆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一直是省力的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先是省力的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后是费力的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一直是费力的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先是费力的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后是省力的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177500"/>
              </p:ext>
            </p:extLst>
          </p:nvPr>
        </p:nvGraphicFramePr>
        <p:xfrm>
          <a:off x="380999" y="2177023"/>
          <a:ext cx="11311984" cy="1796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3" imgW="4918254" imgH="781117" progId="Word.Document.12">
                  <p:embed/>
                </p:oleObj>
              </mc:Choice>
              <mc:Fallback>
                <p:oleObj name="文档" r:id="rId3" imgW="4918254" imgH="7811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177023"/>
                        <a:ext cx="11311984" cy="17965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1041163" y="1658751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182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有一轻质木板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质量可忽略不计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右端放一重为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并用一竖直向上的力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左端绕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当物块向左匀速滑动时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木板始终在水平位置保持静止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则下列表示拉力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与物块运动时间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83795"/>
              </p:ext>
            </p:extLst>
          </p:nvPr>
        </p:nvGraphicFramePr>
        <p:xfrm>
          <a:off x="381000" y="2558641"/>
          <a:ext cx="11430000" cy="3629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文档" r:id="rId3" imgW="4918254" imgH="1561873" progId="Word.Document.12">
                  <p:embed/>
                </p:oleObj>
              </mc:Choice>
              <mc:Fallback>
                <p:oleObj name="文档" r:id="rId3" imgW="4918254" imgH="15618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58641"/>
                        <a:ext cx="11430000" cy="3629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994155" y="2112560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8104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杠杆的分类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一位母亲推着婴儿车行走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当前轮遇到障碍物时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母亲向下按扶把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若把婴儿车视为杠杆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这时杠杆的支点是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后轮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当后轮遇到障碍物时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母亲向上抬起扶把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这时婴儿车可视为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省力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但费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距离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713834"/>
              </p:ext>
            </p:extLst>
          </p:nvPr>
        </p:nvGraphicFramePr>
        <p:xfrm>
          <a:off x="381000" y="3262335"/>
          <a:ext cx="11430000" cy="244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3" imgW="4918254" imgH="1050728" progId="Word.Document.12">
                  <p:embed/>
                </p:oleObj>
              </mc:Choice>
              <mc:Fallback>
                <p:oleObj name="文档" r:id="rId3" imgW="4918254" imgH="10507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62335"/>
                        <a:ext cx="11430000" cy="2441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702709" y="2281430"/>
            <a:ext cx="92916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0000" y="2718402"/>
            <a:ext cx="929164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5391" y="2718402"/>
            <a:ext cx="929164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576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点转动。在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点挂一重物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为使杠杆保持平衡且用力最小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点施加一个力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这个力应该是图中的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u="sng" baseline="-25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此时该杠杆为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省力杠杆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等臂杠杆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211823"/>
              </p:ext>
            </p:extLst>
          </p:nvPr>
        </p:nvGraphicFramePr>
        <p:xfrm>
          <a:off x="381000" y="3202585"/>
          <a:ext cx="11430000" cy="198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3" imgW="4918254" imgH="852749" progId="Word.Document.12">
                  <p:embed/>
                </p:oleObj>
              </mc:Choice>
              <mc:Fallback>
                <p:oleObj name="文档" r:id="rId3" imgW="4918254" imgH="852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02585"/>
                        <a:ext cx="11430000" cy="1981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814535" y="2273980"/>
            <a:ext cx="53430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0862" y="2273980"/>
            <a:ext cx="1407147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872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各式各样的剪刀都是一对对的杠杆。如图所示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要剪开铁皮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最合适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原因是这种剪刀能够省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剪纸或布时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最合适。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942041"/>
              </p:ext>
            </p:extLst>
          </p:nvPr>
        </p:nvGraphicFramePr>
        <p:xfrm>
          <a:off x="381000" y="2040826"/>
          <a:ext cx="11430000" cy="11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3" imgW="4918254" imgH="479469" progId="Word.Document.12">
                  <p:embed/>
                </p:oleObj>
              </mc:Choice>
              <mc:Fallback>
                <p:oleObj name="文档" r:id="rId3" imgW="4918254" imgH="4794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40826"/>
                        <a:ext cx="11430000" cy="111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180868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如图所示的工具中属于费力杠杆的一组是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786628"/>
              </p:ext>
            </p:extLst>
          </p:nvPr>
        </p:nvGraphicFramePr>
        <p:xfrm>
          <a:off x="381000" y="3737472"/>
          <a:ext cx="11430000" cy="1689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5" imgW="4918254" imgH="727122" progId="Word.Document.12">
                  <p:embed/>
                </p:oleObj>
              </mc:Choice>
              <mc:Fallback>
                <p:oleObj name="文档" r:id="rId5" imgW="4918254" imgH="7271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3737472"/>
                        <a:ext cx="11430000" cy="16898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9607218" y="1164060"/>
            <a:ext cx="51352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5018" y="1599354"/>
            <a:ext cx="51352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1000" y="1599354"/>
            <a:ext cx="51352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3953" y="3327540"/>
            <a:ext cx="36896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1204"/>
            <a:ext cx="11430000" cy="9198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武威中考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如图所示是羊角锤的示意图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请画出用羊角锤撬铁钉时最小动力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835425"/>
              </p:ext>
            </p:extLst>
          </p:nvPr>
        </p:nvGraphicFramePr>
        <p:xfrm>
          <a:off x="380999" y="1980229"/>
          <a:ext cx="11311984" cy="1932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3" imgW="4918254" imgH="840150" progId="Word.Document.12">
                  <p:embed/>
                </p:oleObj>
              </mc:Choice>
              <mc:Fallback>
                <p:oleObj name="文档" r:id="rId3" imgW="4918254" imgH="840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1980229"/>
                        <a:ext cx="11311984" cy="1932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912574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088231"/>
              </p:ext>
            </p:extLst>
          </p:nvPr>
        </p:nvGraphicFramePr>
        <p:xfrm>
          <a:off x="381000" y="4448105"/>
          <a:ext cx="11430000" cy="1960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文档" r:id="rId5" imgW="4918254" imgH="843750" progId="Word.Document.12">
                  <p:embed/>
                </p:oleObj>
              </mc:Choice>
              <mc:Fallback>
                <p:oleObj name="文档" r:id="rId5" imgW="4918254" imgH="8437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448105"/>
                        <a:ext cx="11430000" cy="1960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8022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动态杠杆分析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作用在杠杆一端且始终垂直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将杠杆缓慢地由位置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拉至位置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先变大后变小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922156"/>
              </p:ext>
            </p:extLst>
          </p:nvPr>
        </p:nvGraphicFramePr>
        <p:xfrm>
          <a:off x="381000" y="2633977"/>
          <a:ext cx="11430000" cy="2256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4918254" imgH="970816" progId="Word.Document.12">
                  <p:embed/>
                </p:oleObj>
              </mc:Choice>
              <mc:Fallback>
                <p:oleObj name="文档" r:id="rId3" imgW="4918254" imgH="9708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33977"/>
                        <a:ext cx="11430000" cy="2256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144073" y="217829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8408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的均匀木棒竖直悬于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在其下端施一水平拉力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让棒缓慢转到图中虚线所示位置。在转动的过程中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动力臂逐渐变大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阻力臂逐渐变小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098257"/>
              </p:ext>
            </p:extLst>
          </p:nvPr>
        </p:nvGraphicFramePr>
        <p:xfrm>
          <a:off x="381000" y="2517530"/>
          <a:ext cx="11430000" cy="1922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3" imgW="4918254" imgH="827192" progId="Word.Document.12">
                  <p:embed/>
                </p:oleObj>
              </mc:Choice>
              <mc:Fallback>
                <p:oleObj name="文档" r:id="rId3" imgW="4918254" imgH="8271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17530"/>
                        <a:ext cx="11430000" cy="1922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996127" y="20847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2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9787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如图是自行车手闸示意图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手闸是一个简单机械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这种简单机械的名称是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杠杆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当图中手对车闸的作用力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刹车拉线受到力的大小为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844358"/>
              </p:ext>
            </p:extLst>
          </p:nvPr>
        </p:nvGraphicFramePr>
        <p:xfrm>
          <a:off x="381000" y="2774924"/>
          <a:ext cx="11430000" cy="2468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3" imgW="4918254" imgH="1062247" progId="Word.Document.12">
                  <p:embed/>
                </p:oleObj>
              </mc:Choice>
              <mc:Fallback>
                <p:oleObj name="文档" r:id="rId3" imgW="4918254" imgH="10622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774924"/>
                        <a:ext cx="11430000" cy="2468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157935" y="1793833"/>
            <a:ext cx="866819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2653" y="2230348"/>
            <a:ext cx="58626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37820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小明正在做俯卧撑。他的身体可以看成一个杠杆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为重心。他重为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地面对手的支持力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181796"/>
              </p:ext>
            </p:extLst>
          </p:nvPr>
        </p:nvGraphicFramePr>
        <p:xfrm>
          <a:off x="381000" y="3334309"/>
          <a:ext cx="11430000" cy="15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3" imgW="4918254" imgH="667369" progId="Word.Document.12">
                  <p:embed/>
                </p:oleObj>
              </mc:Choice>
              <mc:Fallback>
                <p:oleObj name="文档" r:id="rId3" imgW="4918254" imgH="667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334309"/>
                        <a:ext cx="11430000" cy="1550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209390" y="2756775"/>
            <a:ext cx="69017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3045" y="2756775"/>
            <a:ext cx="69017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2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32</TotalTime>
  <Words>834</Words>
  <Application>Microsoft Office PowerPoint</Application>
  <PresentationFormat>自定义</PresentationFormat>
  <Paragraphs>66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文档</vt:lpstr>
      <vt:lpstr>第2课时　杠杆的应用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19</cp:revision>
  <dcterms:created xsi:type="dcterms:W3CDTF">2019-12-12T01:39:48Z</dcterms:created>
  <dcterms:modified xsi:type="dcterms:W3CDTF">2019-12-18T06:56:21Z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