
<file path=[Content_Types].xml><?xml version="1.0" encoding="utf-8"?>
<Types xmlns="http://schemas.openxmlformats.org/package/2006/content-types">
  <Default Extension="jpeg" ContentType="image/jpeg"/>
  <Default Extension="png" ContentType="image/png"/>
  <Default Extension="tiff" ContentType="image/tif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4.tif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3.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slide" Target="slide3.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7.xml"/><Relationship Id="rId7" Type="http://schemas.openxmlformats.org/officeDocument/2006/relationships/tags" Target="../tags/tag18.xml"/><Relationship Id="rId6" Type="http://schemas.openxmlformats.org/officeDocument/2006/relationships/image" Target="file:///C:\Documents and Settings\Administrator\&#26700;&#38754;\&#29289;&#29702;&#65288;&#23665;&#35199;&#65289;\&#23665;&#35199;&#29289;&#29702;\X31.TIF" TargetMode="Externa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file:///C:\Documents and Settings\Administrator\&#26700;&#38754;\&#29289;&#29702;&#65288;&#23665;&#35199;&#65289;\&#23665;&#35199;&#29289;&#29702;\x29.TIF" TargetMode="External"/><Relationship Id="rId2" Type="http://schemas.openxmlformats.org/officeDocument/2006/relationships/image" Target="../media/image11.png"/><Relationship Id="rId1" Type="http://schemas.openxmlformats.org/officeDocument/2006/relationships/image" Target="../media/image3.tiff"/></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image" Target="file:///C:\Documents and Settings\Administrator\&#26700;&#38754;\&#29289;&#29702;&#65288;&#23665;&#35199;&#65289;\&#23665;&#35199;&#29289;&#29702;\x39.TIF" TargetMode="Externa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15.emf"/></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57.xml"/><Relationship Id="rId7" Type="http://schemas.openxmlformats.org/officeDocument/2006/relationships/tags" Target="../tags/tag4.xml"/><Relationship Id="rId6" Type="http://schemas.openxmlformats.org/officeDocument/2006/relationships/slide" Target="slide41.xml"/><Relationship Id="rId5" Type="http://schemas.openxmlformats.org/officeDocument/2006/relationships/tags" Target="../tags/tag3.xml"/><Relationship Id="rId4" Type="http://schemas.openxmlformats.org/officeDocument/2006/relationships/slide" Target="slide24.xml"/><Relationship Id="rId3" Type="http://schemas.openxmlformats.org/officeDocument/2006/relationships/image" Target="../media/image1.png"/><Relationship Id="rId2" Type="http://schemas.openxmlformats.org/officeDocument/2006/relationships/tags" Target="../tags/tag2.xml"/><Relationship Id="rId14" Type="http://schemas.openxmlformats.org/officeDocument/2006/relationships/notesSlide" Target="../notesSlides/notesSlide2.xml"/><Relationship Id="rId13" Type="http://schemas.openxmlformats.org/officeDocument/2006/relationships/slideLayout" Target="../slideLayouts/slideLayout7.xml"/><Relationship Id="rId12" Type="http://schemas.openxmlformats.org/officeDocument/2006/relationships/tags" Target="../tags/tag6.xml"/><Relationship Id="rId11" Type="http://schemas.openxmlformats.org/officeDocument/2006/relationships/slide" Target="slide49.xml"/><Relationship Id="rId10" Type="http://schemas.openxmlformats.org/officeDocument/2006/relationships/slide" Target="slide17.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16.emf"/></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17.emf"/></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18.emf"/></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19.emf"/></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7.xml"/><Relationship Id="rId5" Type="http://schemas.openxmlformats.org/officeDocument/2006/relationships/tags" Target="../tags/tag25.xml"/><Relationship Id="rId4" Type="http://schemas.openxmlformats.org/officeDocument/2006/relationships/image" Target="file:///C:\Documents and Settings\Administrator\&#26700;&#38754;\&#29289;&#29702;&#65288;&#23665;&#35199;&#65289;\&#23665;&#35199;&#29289;&#29702;\X46.TIF" TargetMode="External"/><Relationship Id="rId3" Type="http://schemas.openxmlformats.org/officeDocument/2006/relationships/image" Target="../media/image20.png"/><Relationship Id="rId2" Type="http://schemas.openxmlformats.org/officeDocument/2006/relationships/image" Target="../media/image5.tiff"/><Relationship Id="rId1" Type="http://schemas.openxmlformats.org/officeDocument/2006/relationships/image" Target="../media/image2.tiff"/></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image" Target="../media/image21.emf"/></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image" Target="../media/image22.emf"/></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tags" Target="../tags/tag28.xml"/><Relationship Id="rId2" Type="http://schemas.openxmlformats.org/officeDocument/2006/relationships/image" Target="../media/image23.emf"/><Relationship Id="rId1" Type="http://schemas.openxmlformats.org/officeDocument/2006/relationships/image" Target="../media/image4.tif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image" Target="../media/image24.emf"/></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slide" Target="slide4.xml"/><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 Target="slide15.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tags" Target="../tags/tag31.xml"/><Relationship Id="rId2" Type="http://schemas.openxmlformats.org/officeDocument/2006/relationships/image" Target="../media/image5.tiff"/><Relationship Id="rId1" Type="http://schemas.openxmlformats.org/officeDocument/2006/relationships/image" Target="../media/image25.emf"/></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tags" Target="../tags/tag32.xml"/><Relationship Id="rId2" Type="http://schemas.openxmlformats.org/officeDocument/2006/relationships/image" Target="../media/image26.emf"/><Relationship Id="rId1" Type="http://schemas.openxmlformats.org/officeDocument/2006/relationships/image" Target="../media/image4.tiff"/></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7.xml"/><Relationship Id="rId3" Type="http://schemas.openxmlformats.org/officeDocument/2006/relationships/tags" Target="../tags/tag33.xml"/><Relationship Id="rId2" Type="http://schemas.openxmlformats.org/officeDocument/2006/relationships/image" Target="../media/image27.emf"/><Relationship Id="rId1" Type="http://schemas.openxmlformats.org/officeDocument/2006/relationships/image" Target="../media/image5.tiff"/></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tags" Target="../tags/tag34.xml"/><Relationship Id="rId1" Type="http://schemas.openxmlformats.org/officeDocument/2006/relationships/image" Target="../media/image28.emf"/></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tags" Target="../tags/tag35.xml"/><Relationship Id="rId1" Type="http://schemas.openxmlformats.org/officeDocument/2006/relationships/image" Target="../media/image29.emf"/></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7.xml"/><Relationship Id="rId3" Type="http://schemas.openxmlformats.org/officeDocument/2006/relationships/tags" Target="../tags/tag36.xml"/><Relationship Id="rId2" Type="http://schemas.openxmlformats.org/officeDocument/2006/relationships/image" Target="../media/image5.tiff"/><Relationship Id="rId1" Type="http://schemas.openxmlformats.org/officeDocument/2006/relationships/image" Target="../media/image6.tif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tags" Target="../tags/tag37.xml"/><Relationship Id="rId1" Type="http://schemas.openxmlformats.org/officeDocument/2006/relationships/image" Target="../media/image6.tiff"/></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tags" Target="../tags/tag39.xml"/><Relationship Id="rId1" Type="http://schemas.openxmlformats.org/officeDocument/2006/relationships/image" Target="../media/image6.tiff"/></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openxmlformats.org/officeDocument/2006/relationships/tags" Target="../tags/tag7.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7.xml"/><Relationship Id="rId3" Type="http://schemas.openxmlformats.org/officeDocument/2006/relationships/tags" Target="../tags/tag41.xml"/><Relationship Id="rId2" Type="http://schemas.openxmlformats.org/officeDocument/2006/relationships/image" Target="../media/image1.tiff"/><Relationship Id="rId1" Type="http://schemas.openxmlformats.org/officeDocument/2006/relationships/image" Target="../media/image2.tiff"/></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44.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7.xml"/><Relationship Id="rId3" Type="http://schemas.openxmlformats.org/officeDocument/2006/relationships/tags" Target="../tags/tag45.xml"/><Relationship Id="rId2" Type="http://schemas.openxmlformats.org/officeDocument/2006/relationships/image" Target="../media/image31.emf"/><Relationship Id="rId1" Type="http://schemas.openxmlformats.org/officeDocument/2006/relationships/image" Target="../media/image3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7.xml"/><Relationship Id="rId2" Type="http://schemas.openxmlformats.org/officeDocument/2006/relationships/tags" Target="../tags/tag46.xml"/><Relationship Id="rId1" Type="http://schemas.openxmlformats.org/officeDocument/2006/relationships/image" Target="../media/image4.tiff"/></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4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7.xml"/><Relationship Id="rId2" Type="http://schemas.openxmlformats.org/officeDocument/2006/relationships/tags" Target="../tags/tag48.xml"/><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4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5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51.xml"/></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7.xml"/><Relationship Id="rId4" Type="http://schemas.openxmlformats.org/officeDocument/2006/relationships/tags" Target="../tags/tag52.xml"/><Relationship Id="rId3" Type="http://schemas.openxmlformats.org/officeDocument/2006/relationships/image" Target="file:///C:\Documents and Settings\Administrator\&#26700;&#38754;\&#29289;&#29702;&#65288;&#23665;&#35199;&#65289;\&#23665;&#35199;&#29289;&#29702;\X57.TIF" TargetMode="External"/><Relationship Id="rId2" Type="http://schemas.openxmlformats.org/officeDocument/2006/relationships/image" Target="../media/image32.png"/><Relationship Id="rId1" Type="http://schemas.openxmlformats.org/officeDocument/2006/relationships/image" Target="../media/image30.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5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image" Target="../media/image4.tiff"/></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55.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7.xml"/><Relationship Id="rId3" Type="http://schemas.openxmlformats.org/officeDocument/2006/relationships/tags" Target="../tags/tag56.xml"/><Relationship Id="rId2" Type="http://schemas.openxmlformats.org/officeDocument/2006/relationships/image" Target="../media/image7.tiff"/><Relationship Id="rId1" Type="http://schemas.openxmlformats.org/officeDocument/2006/relationships/image" Target="../media/image2.tiff"/></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57.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image" Target="../media/image7.tiff"/></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9.xml"/><Relationship Id="rId3" Type="http://schemas.openxmlformats.org/officeDocument/2006/relationships/slide" Target="slide3.xml"/><Relationship Id="rId2" Type="http://schemas.openxmlformats.org/officeDocument/2006/relationships/image" Target="file:///C:\Documents and Settings\Administrator\&#26700;&#38754;\&#29289;&#29702;&#65288;&#23665;&#35199;&#65289;\&#23665;&#35199;&#29289;&#29702;\X32.TIF" TargetMode="External"/><Relationship Id="rId1"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59.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ags" Target="../tags/tag10.xml"/><Relationship Id="rId3" Type="http://schemas.openxmlformats.org/officeDocument/2006/relationships/slide" Target="slide3.xml"/><Relationship Id="rId2" Type="http://schemas.openxmlformats.org/officeDocument/2006/relationships/image" Target="../media/image4.emf"/><Relationship Id="rId1" Type="http://schemas.openxmlformats.org/officeDocument/2006/relationships/image" Target="../media/image3.emf"/></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11.xml"/><Relationship Id="rId2" Type="http://schemas.openxmlformats.org/officeDocument/2006/relationships/slide" Target="slide3.xml"/><Relationship Id="rId1" Type="http://schemas.openxmlformats.org/officeDocument/2006/relationships/image" Target="../media/image5.emf"/></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12.xml"/><Relationship Id="rId3" Type="http://schemas.openxmlformats.org/officeDocument/2006/relationships/slide" Target="slide3.xml"/><Relationship Id="rId2" Type="http://schemas.openxmlformats.org/officeDocument/2006/relationships/image" Target="../media/image6.emf"/><Relationship Id="rId1"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687955" y="2805430"/>
            <a:ext cx="718820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第十二</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章</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物态变化</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74115" y="1036955"/>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提分小练</a:t>
              </a:r>
              <a:endParaRPr lang="zh-CN" altLang="en-US" sz="2400" b="1">
                <a:latin typeface="黑体" panose="02010609060101010101" pitchFamily="49" charset="-122"/>
                <a:ea typeface="黑体" panose="02010609060101010101" pitchFamily="49" charset="-122"/>
              </a:endParaRPr>
            </a:p>
          </p:txBody>
        </p:sp>
      </p:grpSp>
      <p:sp>
        <p:nvSpPr>
          <p:cNvPr id="102" name="文本框 101"/>
          <p:cNvSpPr txBox="1"/>
          <p:nvPr/>
        </p:nvSpPr>
        <p:spPr>
          <a:xfrm>
            <a:off x="1030605" y="1625600"/>
            <a:ext cx="1013968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冰、冰雹由固态变成液态的水，这是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现象，此过程中需要</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热量；</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千里冰封是由液态的水变为固态的冰，这是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现象，此过程中需要</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热量；</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水管</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渗水</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，这是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现象，此过程中需要</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热量；</a:t>
            </a:r>
            <a:r>
              <a:rPr lang="en-US" sz="2400">
                <a:latin typeface="Times New Roman" panose="02020603050405020304" pitchFamily="18" charset="0"/>
                <a:ea typeface="宋体" panose="02010600030101010101" pitchFamily="2" charset="-122"/>
                <a:cs typeface="Times New Roman" panose="02020603050405020304" pitchFamily="18" charset="0"/>
              </a:rPr>
              <a:t>(4)</a:t>
            </a:r>
            <a:r>
              <a:rPr lang="zh-CN" sz="2400">
                <a:latin typeface="Times New Roman" panose="02020603050405020304" pitchFamily="18" charset="0"/>
                <a:ea typeface="宋体" panose="02010600030101010101" pitchFamily="2" charset="-122"/>
                <a:cs typeface="Times New Roman" panose="02020603050405020304" pitchFamily="18" charset="0"/>
              </a:rPr>
              <a:t>在额头上擦酒精解暑，这是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现象，此过程中需要</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热量；</a:t>
            </a:r>
            <a:r>
              <a:rPr lang="en-US" sz="2400">
                <a:latin typeface="Times New Roman" panose="02020603050405020304" pitchFamily="18" charset="0"/>
                <a:cs typeface="Times New Roman" panose="02020603050405020304" pitchFamily="18" charset="0"/>
                <a:sym typeface="+mn-ea"/>
              </a:rPr>
              <a:t>(5)樟脑丸变小，这是________现象，此过程中需要________热量；</a:t>
            </a:r>
            <a:endParaRPr lang="en-US" sz="2400">
              <a:latin typeface="Times New Roman" panose="02020603050405020304" pitchFamily="18" charset="0"/>
              <a:cs typeface="Times New Roman" panose="02020603050405020304" pitchFamily="18" charset="0"/>
            </a:endParaRPr>
          </a:p>
        </p:txBody>
      </p:sp>
      <p:sp>
        <p:nvSpPr>
          <p:cNvPr id="17" name="文本框 16"/>
          <p:cNvSpPr txBox="1"/>
          <p:nvPr/>
        </p:nvSpPr>
        <p:spPr>
          <a:xfrm>
            <a:off x="6459855" y="1730375"/>
            <a:ext cx="14617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熔化</a:t>
            </a:r>
            <a:endParaRPr lang="zh-CN" altLang="en-US"/>
          </a:p>
        </p:txBody>
      </p:sp>
      <p:sp>
        <p:nvSpPr>
          <p:cNvPr id="18" name="文本框 17"/>
          <p:cNvSpPr txBox="1"/>
          <p:nvPr/>
        </p:nvSpPr>
        <p:spPr>
          <a:xfrm>
            <a:off x="1379855" y="2284095"/>
            <a:ext cx="9359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a:p>
        </p:txBody>
      </p:sp>
      <p:sp>
        <p:nvSpPr>
          <p:cNvPr id="19" name="文本框 18"/>
          <p:cNvSpPr txBox="1"/>
          <p:nvPr/>
        </p:nvSpPr>
        <p:spPr>
          <a:xfrm>
            <a:off x="7453630" y="2809875"/>
            <a:ext cx="13754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凝固</a:t>
            </a:r>
            <a:endParaRPr lang="zh-CN" altLang="en-US"/>
          </a:p>
        </p:txBody>
      </p:sp>
      <p:sp>
        <p:nvSpPr>
          <p:cNvPr id="20" name="文本框 19"/>
          <p:cNvSpPr txBox="1"/>
          <p:nvPr/>
        </p:nvSpPr>
        <p:spPr>
          <a:xfrm>
            <a:off x="1705610" y="3433445"/>
            <a:ext cx="13906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放出</a:t>
            </a:r>
            <a:endParaRPr lang="zh-CN" altLang="en-US"/>
          </a:p>
        </p:txBody>
      </p:sp>
      <p:sp>
        <p:nvSpPr>
          <p:cNvPr id="21" name="文本框 20"/>
          <p:cNvSpPr txBox="1"/>
          <p:nvPr/>
        </p:nvSpPr>
        <p:spPr>
          <a:xfrm>
            <a:off x="4100830" y="3893820"/>
            <a:ext cx="894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a:p>
        </p:txBody>
      </p:sp>
      <p:sp>
        <p:nvSpPr>
          <p:cNvPr id="22" name="文本框 21"/>
          <p:cNvSpPr txBox="1"/>
          <p:nvPr/>
        </p:nvSpPr>
        <p:spPr>
          <a:xfrm>
            <a:off x="8057515" y="3893820"/>
            <a:ext cx="9652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放出</a:t>
            </a:r>
            <a:endParaRPr lang="zh-CN" altLang="en-US"/>
          </a:p>
        </p:txBody>
      </p:sp>
      <p:sp>
        <p:nvSpPr>
          <p:cNvPr id="23" name="文本框 22"/>
          <p:cNvSpPr txBox="1"/>
          <p:nvPr/>
        </p:nvSpPr>
        <p:spPr>
          <a:xfrm>
            <a:off x="5395595" y="4511675"/>
            <a:ext cx="9931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endParaRPr lang="zh-CN" altLang="en-US"/>
          </a:p>
        </p:txBody>
      </p:sp>
      <p:sp>
        <p:nvSpPr>
          <p:cNvPr id="24" name="文本框 23"/>
          <p:cNvSpPr txBox="1"/>
          <p:nvPr/>
        </p:nvSpPr>
        <p:spPr>
          <a:xfrm>
            <a:off x="9241790" y="4511675"/>
            <a:ext cx="13328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a:p>
        </p:txBody>
      </p:sp>
      <p:sp>
        <p:nvSpPr>
          <p:cNvPr id="25" name="文本框 24"/>
          <p:cNvSpPr txBox="1"/>
          <p:nvPr/>
        </p:nvSpPr>
        <p:spPr>
          <a:xfrm>
            <a:off x="4176395" y="5067935"/>
            <a:ext cx="11912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升华</a:t>
            </a:r>
            <a:endParaRPr lang="zh-CN" altLang="en-US"/>
          </a:p>
        </p:txBody>
      </p:sp>
      <p:sp>
        <p:nvSpPr>
          <p:cNvPr id="26" name="文本框 25"/>
          <p:cNvSpPr txBox="1"/>
          <p:nvPr/>
        </p:nvSpPr>
        <p:spPr>
          <a:xfrm>
            <a:off x="8077835" y="5067935"/>
            <a:ext cx="10922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a:p>
        </p:txBody>
      </p:sp>
      <p:sp>
        <p:nvSpPr>
          <p:cNvPr id="43" name="流程图: 终止 42">
            <a:hlinkClick r:id="rId2" action="ppaction://hlinksldjump"/>
          </p:cNvPr>
          <p:cNvSpPr/>
          <p:nvPr/>
        </p:nvSpPr>
        <p:spPr>
          <a:xfrm>
            <a:off x="9241790" y="570103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ppt_x"/>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8060" y="710565"/>
            <a:ext cx="1003236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窗户玻璃内壁上的冰花，是由空气中气态的水蒸气遇到冷的玻璃在其表面上形成的固态小冰晶，这是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现象，此过程中需要</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热量；</a:t>
            </a:r>
            <a:r>
              <a:rPr lang="en-US" sz="2400">
                <a:latin typeface="Times New Roman" panose="02020603050405020304" pitchFamily="18" charset="0"/>
                <a:ea typeface="宋体" panose="02010600030101010101" pitchFamily="2" charset="-122"/>
                <a:cs typeface="Times New Roman" panose="02020603050405020304" pitchFamily="18" charset="0"/>
              </a:rPr>
              <a:t>(7)</a:t>
            </a:r>
            <a:r>
              <a:rPr lang="zh-CN" sz="2400">
                <a:latin typeface="Times New Roman" panose="02020603050405020304" pitchFamily="18" charset="0"/>
                <a:ea typeface="宋体" panose="02010600030101010101" pitchFamily="2" charset="-122"/>
                <a:cs typeface="Times New Roman" panose="02020603050405020304" pitchFamily="18" charset="0"/>
              </a:rPr>
              <a:t>铝锅由</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变成</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的铝水，这是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现象，此过程中需要</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热量；</a:t>
            </a:r>
            <a:r>
              <a:rPr lang="en-US" sz="2400">
                <a:latin typeface="Times New Roman" panose="02020603050405020304" pitchFamily="18" charset="0"/>
                <a:ea typeface="宋体" panose="02010600030101010101" pitchFamily="2" charset="-122"/>
                <a:cs typeface="Times New Roman" panose="02020603050405020304" pitchFamily="18" charset="0"/>
              </a:rPr>
              <a:t>(8)</a:t>
            </a:r>
            <a:r>
              <a:rPr lang="zh-CN" sz="2400">
                <a:latin typeface="Times New Roman" panose="02020603050405020304" pitchFamily="18" charset="0"/>
                <a:ea typeface="宋体" panose="02010600030101010101" pitchFamily="2" charset="-122"/>
                <a:cs typeface="Times New Roman" panose="02020603050405020304" pitchFamily="18" charset="0"/>
              </a:rPr>
              <a:t>铁水由</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变成</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的铁件，这是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现象，此过程中需要</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热量；</a:t>
            </a:r>
            <a:r>
              <a:rPr lang="en-US" sz="2400">
                <a:latin typeface="Times New Roman" panose="02020603050405020304" pitchFamily="18" charset="0"/>
                <a:ea typeface="宋体" panose="02010600030101010101" pitchFamily="2" charset="-122"/>
                <a:cs typeface="Times New Roman" panose="02020603050405020304" pitchFamily="18" charset="0"/>
              </a:rPr>
              <a:t>(9)</a:t>
            </a:r>
            <a:r>
              <a:rPr lang="zh-CN" sz="2400">
                <a:latin typeface="Times New Roman" panose="02020603050405020304" pitchFamily="18" charset="0"/>
                <a:ea typeface="宋体" panose="02010600030101010101" pitchFamily="2" charset="-122"/>
                <a:cs typeface="Times New Roman" panose="02020603050405020304" pitchFamily="18" charset="0"/>
              </a:rPr>
              <a:t>碘由</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变成</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的碘蒸气，这是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现象，此过程中需要</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热量；</a:t>
            </a:r>
            <a:r>
              <a:rPr lang="en-US" sz="2400">
                <a:latin typeface="Times New Roman" panose="02020603050405020304" pitchFamily="18" charset="0"/>
                <a:ea typeface="宋体" panose="02010600030101010101" pitchFamily="2" charset="-122"/>
                <a:cs typeface="Times New Roman" panose="02020603050405020304" pitchFamily="18" charset="0"/>
              </a:rPr>
              <a:t>(10)</a:t>
            </a:r>
            <a:r>
              <a:rPr lang="zh-CN" sz="2400">
                <a:latin typeface="Times New Roman" panose="02020603050405020304" pitchFamily="18" charset="0"/>
                <a:ea typeface="宋体" panose="02010600030101010101" pitchFamily="2" charset="-122"/>
                <a:cs typeface="Times New Roman" panose="02020603050405020304" pitchFamily="18" charset="0"/>
              </a:rPr>
              <a:t>钨蒸气由</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变成</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的钨，这是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现象，此过程中需要</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热量．</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5260340" y="1353185"/>
            <a:ext cx="11633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凝华</a:t>
            </a:r>
            <a:endParaRPr lang="zh-CN" altLang="en-US"/>
          </a:p>
        </p:txBody>
      </p:sp>
      <p:sp>
        <p:nvSpPr>
          <p:cNvPr id="7" name="文本框 6"/>
          <p:cNvSpPr txBox="1"/>
          <p:nvPr/>
        </p:nvSpPr>
        <p:spPr>
          <a:xfrm>
            <a:off x="9260840" y="1353185"/>
            <a:ext cx="1106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放出</a:t>
            </a:r>
            <a:endParaRPr lang="zh-CN" altLang="en-US"/>
          </a:p>
        </p:txBody>
      </p:sp>
      <p:sp>
        <p:nvSpPr>
          <p:cNvPr id="8" name="文本框 7"/>
          <p:cNvSpPr txBox="1"/>
          <p:nvPr/>
        </p:nvSpPr>
        <p:spPr>
          <a:xfrm>
            <a:off x="2733675" y="1885315"/>
            <a:ext cx="964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固态</a:t>
            </a:r>
            <a:endParaRPr lang="zh-CN" altLang="en-US"/>
          </a:p>
        </p:txBody>
      </p:sp>
      <p:sp>
        <p:nvSpPr>
          <p:cNvPr id="9" name="文本框 8"/>
          <p:cNvSpPr txBox="1"/>
          <p:nvPr/>
        </p:nvSpPr>
        <p:spPr>
          <a:xfrm>
            <a:off x="4422775" y="1885315"/>
            <a:ext cx="8382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液态</a:t>
            </a:r>
            <a:endParaRPr lang="zh-CN" altLang="en-US"/>
          </a:p>
        </p:txBody>
      </p:sp>
      <p:sp>
        <p:nvSpPr>
          <p:cNvPr id="10" name="文本框 9"/>
          <p:cNvSpPr txBox="1"/>
          <p:nvPr/>
        </p:nvSpPr>
        <p:spPr>
          <a:xfrm>
            <a:off x="7345045" y="1885315"/>
            <a:ext cx="9207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熔化</a:t>
            </a:r>
            <a:endParaRPr lang="zh-CN" altLang="en-US"/>
          </a:p>
        </p:txBody>
      </p:sp>
      <p:sp>
        <p:nvSpPr>
          <p:cNvPr id="11" name="文本框 10"/>
          <p:cNvSpPr txBox="1"/>
          <p:nvPr/>
        </p:nvSpPr>
        <p:spPr>
          <a:xfrm>
            <a:off x="1598295" y="2430780"/>
            <a:ext cx="9785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a:p>
        </p:txBody>
      </p:sp>
      <p:sp>
        <p:nvSpPr>
          <p:cNvPr id="12" name="文本框 11"/>
          <p:cNvSpPr txBox="1"/>
          <p:nvPr/>
        </p:nvSpPr>
        <p:spPr>
          <a:xfrm>
            <a:off x="2576830" y="2962910"/>
            <a:ext cx="10242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液态</a:t>
            </a:r>
            <a:endParaRPr lang="zh-CN" altLang="en-US"/>
          </a:p>
        </p:txBody>
      </p:sp>
      <p:sp>
        <p:nvSpPr>
          <p:cNvPr id="13" name="文本框 12"/>
          <p:cNvSpPr txBox="1"/>
          <p:nvPr/>
        </p:nvSpPr>
        <p:spPr>
          <a:xfrm>
            <a:off x="4038600" y="3034665"/>
            <a:ext cx="15614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　固态</a:t>
            </a:r>
            <a:endParaRPr lang="zh-CN" altLang="en-US"/>
          </a:p>
        </p:txBody>
      </p:sp>
      <p:sp>
        <p:nvSpPr>
          <p:cNvPr id="14" name="文本框 13"/>
          <p:cNvSpPr txBox="1"/>
          <p:nvPr/>
        </p:nvSpPr>
        <p:spPr>
          <a:xfrm>
            <a:off x="7387590" y="2962910"/>
            <a:ext cx="10934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凝固</a:t>
            </a:r>
            <a:endParaRPr lang="zh-CN" altLang="en-US"/>
          </a:p>
        </p:txBody>
      </p:sp>
      <p:sp>
        <p:nvSpPr>
          <p:cNvPr id="15" name="文本框 14"/>
          <p:cNvSpPr txBox="1"/>
          <p:nvPr/>
        </p:nvSpPr>
        <p:spPr>
          <a:xfrm>
            <a:off x="1540510" y="3566795"/>
            <a:ext cx="9010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放出</a:t>
            </a:r>
            <a:endParaRPr lang="zh-CN" altLang="en-US"/>
          </a:p>
        </p:txBody>
      </p:sp>
      <p:sp>
        <p:nvSpPr>
          <p:cNvPr id="16" name="文本框 15"/>
          <p:cNvSpPr txBox="1"/>
          <p:nvPr/>
        </p:nvSpPr>
        <p:spPr>
          <a:xfrm>
            <a:off x="2310130" y="4105910"/>
            <a:ext cx="10922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固态</a:t>
            </a:r>
            <a:endParaRPr lang="zh-CN" altLang="en-US"/>
          </a:p>
        </p:txBody>
      </p:sp>
      <p:sp>
        <p:nvSpPr>
          <p:cNvPr id="17" name="文本框 16"/>
          <p:cNvSpPr txBox="1"/>
          <p:nvPr/>
        </p:nvSpPr>
        <p:spPr>
          <a:xfrm>
            <a:off x="4180840" y="4105910"/>
            <a:ext cx="9499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气态</a:t>
            </a:r>
            <a:endParaRPr lang="zh-CN" altLang="en-US"/>
          </a:p>
        </p:txBody>
      </p:sp>
      <p:sp>
        <p:nvSpPr>
          <p:cNvPr id="18" name="文本框 17"/>
          <p:cNvSpPr txBox="1"/>
          <p:nvPr/>
        </p:nvSpPr>
        <p:spPr>
          <a:xfrm>
            <a:off x="7405370" y="4131945"/>
            <a:ext cx="15176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升华</a:t>
            </a:r>
            <a:endParaRPr lang="zh-CN" altLang="en-US"/>
          </a:p>
        </p:txBody>
      </p:sp>
      <p:sp>
        <p:nvSpPr>
          <p:cNvPr id="19" name="文本框 18"/>
          <p:cNvSpPr txBox="1"/>
          <p:nvPr/>
        </p:nvSpPr>
        <p:spPr>
          <a:xfrm>
            <a:off x="1624330" y="4638040"/>
            <a:ext cx="9950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a:p>
        </p:txBody>
      </p:sp>
      <p:sp>
        <p:nvSpPr>
          <p:cNvPr id="20" name="文本框 19"/>
          <p:cNvSpPr txBox="1"/>
          <p:nvPr/>
        </p:nvSpPr>
        <p:spPr>
          <a:xfrm>
            <a:off x="3002915" y="5170170"/>
            <a:ext cx="10356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气态</a:t>
            </a:r>
            <a:endParaRPr lang="zh-CN" altLang="en-US"/>
          </a:p>
        </p:txBody>
      </p:sp>
      <p:sp>
        <p:nvSpPr>
          <p:cNvPr id="21" name="文本框 20"/>
          <p:cNvSpPr txBox="1"/>
          <p:nvPr/>
        </p:nvSpPr>
        <p:spPr>
          <a:xfrm>
            <a:off x="4862830" y="5170170"/>
            <a:ext cx="11055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固态</a:t>
            </a:r>
            <a:endParaRPr lang="zh-CN" altLang="en-US"/>
          </a:p>
        </p:txBody>
      </p:sp>
      <p:sp>
        <p:nvSpPr>
          <p:cNvPr id="22" name="文本框 21"/>
          <p:cNvSpPr txBox="1"/>
          <p:nvPr/>
        </p:nvSpPr>
        <p:spPr>
          <a:xfrm>
            <a:off x="7594600" y="5208270"/>
            <a:ext cx="17589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凝华</a:t>
            </a:r>
            <a:endParaRPr lang="zh-CN" altLang="en-US"/>
          </a:p>
        </p:txBody>
      </p:sp>
      <p:sp>
        <p:nvSpPr>
          <p:cNvPr id="23" name="文本框 22"/>
          <p:cNvSpPr txBox="1"/>
          <p:nvPr/>
        </p:nvSpPr>
        <p:spPr>
          <a:xfrm>
            <a:off x="1938020" y="577373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放出</a:t>
            </a:r>
            <a:endParaRPr lang="zh-CN" altLang="en-US"/>
          </a:p>
        </p:txBody>
      </p:sp>
      <p:sp>
        <p:nvSpPr>
          <p:cNvPr id="43" name="流程图: 终止 42">
            <a:hlinkClick r:id="rId1" action="ppaction://hlinksldjump"/>
          </p:cNvPr>
          <p:cNvSpPr/>
          <p:nvPr/>
        </p:nvSpPr>
        <p:spPr>
          <a:xfrm>
            <a:off x="9454515" y="577024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ppt_x"/>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ppt_x"/>
                                          </p:val>
                                        </p:tav>
                                        <p:tav tm="100000">
                                          <p:val>
                                            <p:strVal val="#ppt_x"/>
                                          </p:val>
                                        </p:tav>
                                      </p:tavLst>
                                    </p:anim>
                                    <p:anim calcmode="lin" valueType="num">
                                      <p:cBhvr additive="base">
                                        <p:cTn id="9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500" fill="hold"/>
                                        <p:tgtEl>
                                          <p:spTgt spid="21"/>
                                        </p:tgtEl>
                                        <p:attrNameLst>
                                          <p:attrName>ppt_x</p:attrName>
                                        </p:attrNameLst>
                                      </p:cBhvr>
                                      <p:tavLst>
                                        <p:tav tm="0">
                                          <p:val>
                                            <p:strVal val="#ppt_x"/>
                                          </p:val>
                                        </p:tav>
                                        <p:tav tm="100000">
                                          <p:val>
                                            <p:strVal val="#ppt_x"/>
                                          </p:val>
                                        </p:tav>
                                      </p:tavLst>
                                    </p:anim>
                                    <p:anim calcmode="lin" valueType="num">
                                      <p:cBhvr additive="base">
                                        <p:cTn id="9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fill="hold"/>
                                        <p:tgtEl>
                                          <p:spTgt spid="22"/>
                                        </p:tgtEl>
                                        <p:attrNameLst>
                                          <p:attrName>ppt_x</p:attrName>
                                        </p:attrNameLst>
                                      </p:cBhvr>
                                      <p:tavLst>
                                        <p:tav tm="0">
                                          <p:val>
                                            <p:strVal val="#ppt_x"/>
                                          </p:val>
                                        </p:tav>
                                        <p:tav tm="100000">
                                          <p:val>
                                            <p:strVal val="#ppt_x"/>
                                          </p:val>
                                        </p:tav>
                                      </p:tavLst>
                                    </p:anim>
                                    <p:anim calcmode="lin" valueType="num">
                                      <p:cBhvr additive="base">
                                        <p:cTn id="10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additive="base">
                                        <p:cTn id="109" dur="500" fill="hold"/>
                                        <p:tgtEl>
                                          <p:spTgt spid="23"/>
                                        </p:tgtEl>
                                        <p:attrNameLst>
                                          <p:attrName>ppt_x</p:attrName>
                                        </p:attrNameLst>
                                      </p:cBhvr>
                                      <p:tavLst>
                                        <p:tav tm="0">
                                          <p:val>
                                            <p:strVal val="#ppt_x"/>
                                          </p:val>
                                        </p:tav>
                                        <p:tav tm="100000">
                                          <p:val>
                                            <p:strVal val="#ppt_x"/>
                                          </p:val>
                                        </p:tav>
                                      </p:tavLst>
                                    </p:anim>
                                    <p:anim calcmode="lin" valueType="num">
                                      <p:cBhvr additive="base">
                                        <p:cTn id="11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831850" y="683260"/>
            <a:ext cx="1069848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晶体和非晶体</a:t>
            </a:r>
            <a:r>
              <a:rPr lang="en-US" sz="2400">
                <a:latin typeface="Times New Roman" panose="02020603050405020304" pitchFamily="18" charset="0"/>
                <a:cs typeface="Times New Roman" panose="02020603050405020304" pitchFamily="18" charset="0"/>
              </a:rPr>
              <a:t>(6</a:t>
            </a:r>
            <a:r>
              <a:rPr lang="zh-CN" sz="2400">
                <a:latin typeface="Times New Roman" panose="02020603050405020304" pitchFamily="18" charset="0"/>
                <a:cs typeface="Times New Roman" panose="02020603050405020304" pitchFamily="18" charset="0"/>
              </a:rPr>
              <a:t>年</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考</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熔点和凝固点熔点：</a:t>
            </a:r>
            <a:r>
              <a:rPr lang="zh-CN" sz="2400">
                <a:latin typeface="Times New Roman" panose="02020603050405020304" pitchFamily="18" charset="0"/>
                <a:ea typeface="宋体" panose="02010600030101010101" pitchFamily="2" charset="-122"/>
                <a:cs typeface="Times New Roman" panose="02020603050405020304" pitchFamily="18" charset="0"/>
              </a:rPr>
              <a:t>晶体</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时的温度叫做熔点．</a:t>
            </a:r>
            <a:r>
              <a:rPr lang="zh-CN" sz="2400">
                <a:latin typeface="Times New Roman" panose="02020603050405020304" pitchFamily="18" charset="0"/>
                <a:ea typeface="黑体" panose="02010609060101010101" pitchFamily="49" charset="-122"/>
                <a:cs typeface="Times New Roman" panose="02020603050405020304" pitchFamily="18" charset="0"/>
              </a:rPr>
              <a:t>凝固点：</a:t>
            </a:r>
            <a:r>
              <a:rPr lang="zh-CN" sz="2400">
                <a:latin typeface="Times New Roman" panose="02020603050405020304" pitchFamily="18" charset="0"/>
                <a:ea typeface="宋体" panose="02010600030101010101" pitchFamily="2" charset="-122"/>
                <a:cs typeface="Times New Roman" panose="02020603050405020304" pitchFamily="18" charset="0"/>
              </a:rPr>
              <a:t>液体</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形成</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时确定的温度叫做凝固点，同种晶体的凝固点和它的熔点相同．</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晶体、非晶体的熔化与凝固曲线</a:t>
            </a:r>
            <a:endParaRPr lang="zh-CN" altLang="en-US">
              <a:latin typeface="Times New Roman" panose="02020603050405020304" pitchFamily="18" charset="0"/>
              <a:cs typeface="Times New Roman" panose="02020603050405020304" pitchFamily="18" charset="0"/>
            </a:endParaRPr>
          </a:p>
        </p:txBody>
      </p:sp>
      <p:graphicFrame>
        <p:nvGraphicFramePr>
          <p:cNvPr id="3" name="表格 2"/>
          <p:cNvGraphicFramePr/>
          <p:nvPr>
            <p:custDataLst>
              <p:tags r:id="rId1"/>
            </p:custDataLst>
          </p:nvPr>
        </p:nvGraphicFramePr>
        <p:xfrm>
          <a:off x="831850" y="4069715"/>
          <a:ext cx="10570845" cy="2319655"/>
        </p:xfrm>
        <a:graphic>
          <a:graphicData uri="http://schemas.openxmlformats.org/drawingml/2006/table">
            <a:tbl>
              <a:tblPr firstRow="1" bandRow="1">
                <a:tableStyleId>{5940675A-B579-460E-94D1-54222C63F5DA}</a:tableStyleId>
              </a:tblPr>
              <a:tblGrid>
                <a:gridCol w="2061210"/>
                <a:gridCol w="4988560"/>
                <a:gridCol w="3521075"/>
              </a:tblGrid>
              <a:tr h="58102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 </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晶体</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非晶体</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74993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熔点和凝固点</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没有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869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举例</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海波、冰、水晶、食盐、各种金属</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沥青、玻璃、松香、石蜡</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2647950" y="1878965"/>
            <a:ext cx="9931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熔化</a:t>
            </a:r>
            <a:endParaRPr lang="zh-CN" altLang="en-US"/>
          </a:p>
        </p:txBody>
      </p:sp>
      <p:sp>
        <p:nvSpPr>
          <p:cNvPr id="8" name="文本框 7"/>
          <p:cNvSpPr txBox="1"/>
          <p:nvPr/>
        </p:nvSpPr>
        <p:spPr>
          <a:xfrm>
            <a:off x="2818130" y="2446655"/>
            <a:ext cx="10648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凝固</a:t>
            </a:r>
            <a:endParaRPr lang="zh-CN" altLang="en-US"/>
          </a:p>
        </p:txBody>
      </p:sp>
      <p:sp>
        <p:nvSpPr>
          <p:cNvPr id="9" name="文本框 8"/>
          <p:cNvSpPr txBox="1"/>
          <p:nvPr/>
        </p:nvSpPr>
        <p:spPr>
          <a:xfrm>
            <a:off x="4427855" y="2446655"/>
            <a:ext cx="9309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晶体</a:t>
            </a:r>
            <a:endParaRPr lang="zh-CN" altLang="en-US"/>
          </a:p>
        </p:txBody>
      </p:sp>
      <p:sp>
        <p:nvSpPr>
          <p:cNvPr id="43" name="流程图: 终止 42">
            <a:hlinkClick r:id="rId2" action="ppaction://hlinksldjump"/>
          </p:cNvPr>
          <p:cNvSpPr/>
          <p:nvPr/>
        </p:nvSpPr>
        <p:spPr>
          <a:xfrm>
            <a:off x="9368155" y="115506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671830" y="755650"/>
          <a:ext cx="10848975" cy="5189220"/>
        </p:xfrm>
        <a:graphic>
          <a:graphicData uri="http://schemas.openxmlformats.org/drawingml/2006/table">
            <a:tbl>
              <a:tblPr firstRow="1" bandRow="1">
                <a:tableStyleId>{5940675A-B579-460E-94D1-54222C63F5DA}</a:tableStyleId>
              </a:tblPr>
              <a:tblGrid>
                <a:gridCol w="1377950"/>
                <a:gridCol w="5857240"/>
                <a:gridCol w="3613785"/>
              </a:tblGrid>
              <a:tr h="53213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 </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晶体</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非晶体</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89738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熔化图像(2014.14)</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0002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熔化特点</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AB</a:t>
                      </a:r>
                      <a:r>
                        <a:rPr lang="en-US" sz="2400" b="0">
                          <a:latin typeface="Times New Roman" panose="02020603050405020304" pitchFamily="18" charset="0"/>
                          <a:cs typeface="Times New Roman" panose="02020603050405020304" pitchFamily="18" charset="0"/>
                        </a:rPr>
                        <a:t>段：______热量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温度______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物质处于_____态</a:t>
                      </a:r>
                      <a:r>
                        <a:rPr lang="en-US" sz="2400" b="0" i="1">
                          <a:latin typeface="Times New Roman" panose="02020603050405020304" pitchFamily="18" charset="0"/>
                          <a:ea typeface="宋体" panose="02010600030101010101" pitchFamily="2" charset="-122"/>
                          <a:cs typeface="Times New Roman" panose="02020603050405020304" pitchFamily="18" charset="0"/>
                        </a:rPr>
                        <a:t>BC</a:t>
                      </a:r>
                      <a:r>
                        <a:rPr lang="en-US" sz="2400" b="0">
                          <a:latin typeface="Times New Roman" panose="02020603050405020304" pitchFamily="18" charset="0"/>
                          <a:cs typeface="Times New Roman" panose="02020603050405020304" pitchFamily="18" charset="0"/>
                        </a:rPr>
                        <a:t>段：吸收热量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温度_______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物质处于固液共存态</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温度</a:t>
                      </a:r>
                      <a:r>
                        <a:rPr lang="en-US" sz="2400" b="0" i="1">
                          <a:latin typeface="Times New Roman" panose="02020603050405020304" pitchFamily="18" charset="0"/>
                          <a:cs typeface="Times New Roman" panose="02020603050405020304" pitchFamily="18" charset="0"/>
                        </a:rPr>
                        <a:t>T</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en-US" sz="2400" b="0">
                          <a:latin typeface="Times New Roman" panose="02020603050405020304" pitchFamily="18" charset="0"/>
                          <a:cs typeface="Times New Roman" panose="02020603050405020304" pitchFamily="18" charset="0"/>
                        </a:rPr>
                        <a:t>为该晶体的熔点</a:t>
                      </a:r>
                      <a:r>
                        <a:rPr lang="en-US" sz="2400" b="0" i="1">
                          <a:latin typeface="Times New Roman" panose="02020603050405020304" pitchFamily="18" charset="0"/>
                          <a:ea typeface="宋体" panose="02010600030101010101" pitchFamily="2" charset="-122"/>
                          <a:cs typeface="Times New Roman" panose="02020603050405020304" pitchFamily="18" charset="0"/>
                        </a:rPr>
                        <a:t>CD</a:t>
                      </a:r>
                      <a:r>
                        <a:rPr lang="en-US" sz="2400" b="0">
                          <a:latin typeface="Times New Roman" panose="02020603050405020304" pitchFamily="18" charset="0"/>
                          <a:cs typeface="Times New Roman" panose="02020603050405020304" pitchFamily="18" charset="0"/>
                        </a:rPr>
                        <a:t>段：吸收热量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温度______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物质处于____态</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整个过程持续______热量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温度_____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物质逐渐变稀</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最后成为液体</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1" name="文本框 10"/>
          <p:cNvSpPr txBox="1"/>
          <p:nvPr/>
        </p:nvSpPr>
        <p:spPr>
          <a:xfrm>
            <a:off x="3177540" y="3234055"/>
            <a:ext cx="8972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a:p>
        </p:txBody>
      </p:sp>
      <p:sp>
        <p:nvSpPr>
          <p:cNvPr id="12" name="文本框 11"/>
          <p:cNvSpPr txBox="1"/>
          <p:nvPr/>
        </p:nvSpPr>
        <p:spPr>
          <a:xfrm>
            <a:off x="5637530" y="3234055"/>
            <a:ext cx="10782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升高</a:t>
            </a:r>
            <a:endParaRPr lang="zh-CN" altLang="en-US"/>
          </a:p>
        </p:txBody>
      </p:sp>
      <p:sp>
        <p:nvSpPr>
          <p:cNvPr id="13" name="文本框 12"/>
          <p:cNvSpPr txBox="1"/>
          <p:nvPr/>
        </p:nvSpPr>
        <p:spPr>
          <a:xfrm>
            <a:off x="2592070" y="3808095"/>
            <a:ext cx="4705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a:t>
            </a:r>
            <a:endParaRPr lang="zh-CN" altLang="en-US"/>
          </a:p>
        </p:txBody>
      </p:sp>
      <p:sp>
        <p:nvSpPr>
          <p:cNvPr id="14" name="文本框 13"/>
          <p:cNvSpPr txBox="1"/>
          <p:nvPr/>
        </p:nvSpPr>
        <p:spPr>
          <a:xfrm>
            <a:off x="6717665" y="3808095"/>
            <a:ext cx="9118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15" name="文本框 14"/>
          <p:cNvSpPr txBox="1"/>
          <p:nvPr/>
        </p:nvSpPr>
        <p:spPr>
          <a:xfrm>
            <a:off x="5968365" y="4881245"/>
            <a:ext cx="8959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升高　</a:t>
            </a:r>
            <a:endParaRPr lang="zh-CN" altLang="en-US"/>
          </a:p>
        </p:txBody>
      </p:sp>
      <p:sp>
        <p:nvSpPr>
          <p:cNvPr id="16" name="文本框 15"/>
          <p:cNvSpPr txBox="1"/>
          <p:nvPr/>
        </p:nvSpPr>
        <p:spPr>
          <a:xfrm>
            <a:off x="2847340" y="5419090"/>
            <a:ext cx="67564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液</a:t>
            </a:r>
            <a:endParaRPr lang="zh-CN" altLang="en-US"/>
          </a:p>
        </p:txBody>
      </p:sp>
      <p:sp>
        <p:nvSpPr>
          <p:cNvPr id="102" name="文本框 101"/>
          <p:cNvSpPr txBox="1"/>
          <p:nvPr/>
        </p:nvSpPr>
        <p:spPr>
          <a:xfrm>
            <a:off x="9798685" y="3808095"/>
            <a:ext cx="84391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吸收</a:t>
            </a:r>
            <a:endParaRPr lang="zh-CN" altLang="en-US"/>
          </a:p>
        </p:txBody>
      </p:sp>
      <p:sp>
        <p:nvSpPr>
          <p:cNvPr id="7" name="文本框 6"/>
          <p:cNvSpPr txBox="1"/>
          <p:nvPr/>
        </p:nvSpPr>
        <p:spPr>
          <a:xfrm>
            <a:off x="8573135" y="4340225"/>
            <a:ext cx="81470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升高</a:t>
            </a:r>
            <a:endParaRPr lang="zh-CN" altLang="en-US"/>
          </a:p>
        </p:txBody>
      </p:sp>
      <p:pic>
        <p:nvPicPr>
          <p:cNvPr id="3" name="图片 -2147482501"/>
          <p:cNvPicPr>
            <a:picLocks noChangeAspect="1"/>
          </p:cNvPicPr>
          <p:nvPr/>
        </p:nvPicPr>
        <p:blipFill>
          <a:blip r:embed="rId2"/>
          <a:stretch>
            <a:fillRect/>
          </a:stretch>
        </p:blipFill>
        <p:spPr>
          <a:xfrm>
            <a:off x="4074795" y="1617345"/>
            <a:ext cx="1798955" cy="1422400"/>
          </a:xfrm>
          <a:prstGeom prst="rect">
            <a:avLst/>
          </a:prstGeom>
          <a:noFill/>
          <a:ln w="9525">
            <a:noFill/>
          </a:ln>
        </p:spPr>
      </p:pic>
      <p:pic>
        <p:nvPicPr>
          <p:cNvPr id="4" name="图片 -2147482500"/>
          <p:cNvPicPr>
            <a:picLocks noChangeAspect="1"/>
          </p:cNvPicPr>
          <p:nvPr/>
        </p:nvPicPr>
        <p:blipFill>
          <a:blip r:embed="rId3"/>
          <a:stretch>
            <a:fillRect/>
          </a:stretch>
        </p:blipFill>
        <p:spPr>
          <a:xfrm>
            <a:off x="9198610" y="1647825"/>
            <a:ext cx="1563370" cy="1397635"/>
          </a:xfrm>
          <a:prstGeom prst="rect">
            <a:avLst/>
          </a:prstGeom>
          <a:noFill/>
          <a:ln w="9525">
            <a:noFill/>
          </a:ln>
        </p:spPr>
      </p:pic>
      <p:sp>
        <p:nvSpPr>
          <p:cNvPr id="43" name="流程图: 终止 42">
            <a:hlinkClick r:id="rId4" action="ppaction://hlinksldjump"/>
          </p:cNvPr>
          <p:cNvSpPr/>
          <p:nvPr/>
        </p:nvSpPr>
        <p:spPr>
          <a:xfrm>
            <a:off x="9548495" y="60667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2"/>
                                        </p:tgtEl>
                                        <p:attrNameLst>
                                          <p:attrName>style.visibility</p:attrName>
                                        </p:attrNameLst>
                                      </p:cBhvr>
                                      <p:to>
                                        <p:strVal val="visible"/>
                                      </p:to>
                                    </p:set>
                                    <p:anim calcmode="lin" valueType="num">
                                      <p:cBhvr additive="base">
                                        <p:cTn id="43" dur="500" fill="hold"/>
                                        <p:tgtEl>
                                          <p:spTgt spid="102"/>
                                        </p:tgtEl>
                                        <p:attrNameLst>
                                          <p:attrName>ppt_x</p:attrName>
                                        </p:attrNameLst>
                                      </p:cBhvr>
                                      <p:tavLst>
                                        <p:tav tm="0">
                                          <p:val>
                                            <p:strVal val="#ppt_x"/>
                                          </p:val>
                                        </p:tav>
                                        <p:tav tm="100000">
                                          <p:val>
                                            <p:strVal val="#ppt_x"/>
                                          </p:val>
                                        </p:tav>
                                      </p:tavLst>
                                    </p:anim>
                                    <p:anim calcmode="lin" valueType="num">
                                      <p:cBhvr additive="base">
                                        <p:cTn id="44"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02"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750570" y="746125"/>
          <a:ext cx="10664825" cy="5183505"/>
        </p:xfrm>
        <a:graphic>
          <a:graphicData uri="http://schemas.openxmlformats.org/drawingml/2006/table">
            <a:tbl>
              <a:tblPr firstRow="1" bandRow="1">
                <a:tableStyleId>{5940675A-B579-460E-94D1-54222C63F5DA}</a:tableStyleId>
              </a:tblPr>
              <a:tblGrid>
                <a:gridCol w="1709420"/>
                <a:gridCol w="5402580"/>
                <a:gridCol w="3552825"/>
              </a:tblGrid>
              <a:tr h="55816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 </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晶体</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非晶体</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83324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凝固图像</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209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凝固特点</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AB</a:t>
                      </a:r>
                      <a:r>
                        <a:rPr lang="en-US" sz="2400" b="0">
                          <a:latin typeface="Times New Roman" panose="02020603050405020304" pitchFamily="18" charset="0"/>
                          <a:cs typeface="Times New Roman" panose="02020603050405020304" pitchFamily="18" charset="0"/>
                        </a:rPr>
                        <a:t>段：_____热量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温度_____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物</a:t>
                      </a:r>
                      <a:r>
                        <a:rPr lang="en-US" sz="2400" b="0">
                          <a:latin typeface="Times New Roman" panose="02020603050405020304" pitchFamily="18" charset="0"/>
                          <a:cs typeface="Times New Roman" panose="02020603050405020304" pitchFamily="18" charset="0"/>
                        </a:rPr>
                        <a:t>质处于___态</a:t>
                      </a:r>
                      <a:r>
                        <a:rPr lang="en-US" sz="2400" b="0" i="1">
                          <a:latin typeface="Times New Roman" panose="02020603050405020304" pitchFamily="18" charset="0"/>
                          <a:ea typeface="宋体" panose="02010600030101010101" pitchFamily="2" charset="-122"/>
                          <a:cs typeface="Times New Roman" panose="02020603050405020304" pitchFamily="18" charset="0"/>
                        </a:rPr>
                        <a:t>BC</a:t>
                      </a:r>
                      <a:r>
                        <a:rPr lang="en-US" sz="2400" b="0">
                          <a:latin typeface="Times New Roman" panose="02020603050405020304" pitchFamily="18" charset="0"/>
                          <a:cs typeface="Times New Roman" panose="02020603050405020304" pitchFamily="18" charset="0"/>
                        </a:rPr>
                        <a:t>段：放出热</a:t>
                      </a:r>
                      <a:r>
                        <a:rPr lang="en-US" sz="2400" b="0">
                          <a:latin typeface="Times New Roman" panose="02020603050405020304" pitchFamily="18" charset="0"/>
                          <a:ea typeface="宋体" panose="02010600030101010101" pitchFamily="2" charset="-122"/>
                          <a:cs typeface="Times New Roman" panose="02020603050405020304" pitchFamily="18" charset="0"/>
                        </a:rPr>
                        <a:t>量，温度</a:t>
                      </a:r>
                      <a:r>
                        <a:rPr lang="en-US" sz="2400" b="0">
                          <a:latin typeface="Times New Roman" panose="02020603050405020304" pitchFamily="18" charset="0"/>
                          <a:cs typeface="Times New Roman" panose="02020603050405020304" pitchFamily="18" charset="0"/>
                        </a:rPr>
                        <a:t>______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物质处于固液共存态</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温度</a:t>
                      </a:r>
                      <a:r>
                        <a:rPr lang="en-US" sz="2400" b="0" i="1">
                          <a:latin typeface="Times New Roman" panose="02020603050405020304" pitchFamily="18" charset="0"/>
                          <a:cs typeface="Times New Roman" panose="02020603050405020304" pitchFamily="18" charset="0"/>
                        </a:rPr>
                        <a:t>T</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b="0">
                          <a:latin typeface="Times New Roman" panose="02020603050405020304" pitchFamily="18" charset="0"/>
                          <a:cs typeface="Times New Roman" panose="02020603050405020304" pitchFamily="18" charset="0"/>
                        </a:rPr>
                        <a:t>为该晶体的凝固点</a:t>
                      </a:r>
                      <a:r>
                        <a:rPr lang="en-US" sz="2400" b="0" i="1">
                          <a:latin typeface="Times New Roman" panose="02020603050405020304" pitchFamily="18" charset="0"/>
                          <a:ea typeface="宋体" panose="02010600030101010101" pitchFamily="2" charset="-122"/>
                          <a:cs typeface="Times New Roman" panose="02020603050405020304" pitchFamily="18" charset="0"/>
                        </a:rPr>
                        <a:t>CD</a:t>
                      </a:r>
                      <a:r>
                        <a:rPr lang="en-US" sz="2400" b="0">
                          <a:latin typeface="Times New Roman" panose="02020603050405020304" pitchFamily="18" charset="0"/>
                          <a:cs typeface="Times New Roman" panose="02020603050405020304" pitchFamily="18" charset="0"/>
                        </a:rPr>
                        <a:t>段：放出热量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温度_____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物质处于____态</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放出热量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温度________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2" name="文本框 101"/>
          <p:cNvSpPr txBox="1"/>
          <p:nvPr/>
        </p:nvSpPr>
        <p:spPr>
          <a:xfrm>
            <a:off x="3556000" y="3238500"/>
            <a:ext cx="8426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放出</a:t>
            </a:r>
            <a:endParaRPr lang="zh-CN" altLang="en-US"/>
          </a:p>
        </p:txBody>
      </p:sp>
      <p:sp>
        <p:nvSpPr>
          <p:cNvPr id="7" name="文本框 6"/>
          <p:cNvSpPr txBox="1"/>
          <p:nvPr/>
        </p:nvSpPr>
        <p:spPr>
          <a:xfrm>
            <a:off x="5756275" y="3238500"/>
            <a:ext cx="82359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降低</a:t>
            </a:r>
            <a:endParaRPr lang="zh-CN" altLang="en-US"/>
          </a:p>
        </p:txBody>
      </p:sp>
      <p:sp>
        <p:nvSpPr>
          <p:cNvPr id="8" name="文本框 7"/>
          <p:cNvSpPr txBox="1"/>
          <p:nvPr/>
        </p:nvSpPr>
        <p:spPr>
          <a:xfrm>
            <a:off x="2846705" y="3782060"/>
            <a:ext cx="70929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液</a:t>
            </a:r>
            <a:endParaRPr lang="zh-CN" altLang="en-US"/>
          </a:p>
        </p:txBody>
      </p:sp>
      <p:sp>
        <p:nvSpPr>
          <p:cNvPr id="9" name="文本框 8"/>
          <p:cNvSpPr txBox="1"/>
          <p:nvPr/>
        </p:nvSpPr>
        <p:spPr>
          <a:xfrm>
            <a:off x="6732905" y="3782060"/>
            <a:ext cx="92202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不变</a:t>
            </a:r>
            <a:endParaRPr lang="zh-CN" altLang="en-US"/>
          </a:p>
        </p:txBody>
      </p:sp>
      <p:sp>
        <p:nvSpPr>
          <p:cNvPr id="10" name="文本框 9"/>
          <p:cNvSpPr txBox="1"/>
          <p:nvPr/>
        </p:nvSpPr>
        <p:spPr>
          <a:xfrm>
            <a:off x="6920230" y="4894580"/>
            <a:ext cx="8807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降低</a:t>
            </a:r>
            <a:endParaRPr lang="zh-CN" altLang="en-US"/>
          </a:p>
        </p:txBody>
      </p:sp>
      <p:sp>
        <p:nvSpPr>
          <p:cNvPr id="11" name="文本框 10"/>
          <p:cNvSpPr txBox="1"/>
          <p:nvPr/>
        </p:nvSpPr>
        <p:spPr>
          <a:xfrm>
            <a:off x="3810635" y="5354955"/>
            <a:ext cx="8096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固</a:t>
            </a:r>
            <a:endParaRPr lang="zh-CN" altLang="en-US"/>
          </a:p>
        </p:txBody>
      </p:sp>
      <p:sp>
        <p:nvSpPr>
          <p:cNvPr id="12" name="文本框 11"/>
          <p:cNvSpPr txBox="1"/>
          <p:nvPr/>
        </p:nvSpPr>
        <p:spPr>
          <a:xfrm>
            <a:off x="10311765" y="4242435"/>
            <a:ext cx="84328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降低</a:t>
            </a:r>
            <a:endParaRPr lang="zh-CN" altLang="en-US"/>
          </a:p>
        </p:txBody>
      </p:sp>
      <p:pic>
        <p:nvPicPr>
          <p:cNvPr id="3" name="图片 -2147482499"/>
          <p:cNvPicPr>
            <a:picLocks noChangeAspect="1"/>
          </p:cNvPicPr>
          <p:nvPr/>
        </p:nvPicPr>
        <p:blipFill>
          <a:blip r:embed="rId2"/>
          <a:stretch>
            <a:fillRect/>
          </a:stretch>
        </p:blipFill>
        <p:spPr>
          <a:xfrm>
            <a:off x="4321175" y="1451610"/>
            <a:ext cx="1736090" cy="1485265"/>
          </a:xfrm>
          <a:prstGeom prst="rect">
            <a:avLst/>
          </a:prstGeom>
          <a:noFill/>
          <a:ln w="9525">
            <a:noFill/>
          </a:ln>
        </p:spPr>
      </p:pic>
      <p:pic>
        <p:nvPicPr>
          <p:cNvPr id="4" name="图片 -2147482498"/>
          <p:cNvPicPr>
            <a:picLocks noChangeAspect="1"/>
          </p:cNvPicPr>
          <p:nvPr/>
        </p:nvPicPr>
        <p:blipFill>
          <a:blip r:embed="rId3"/>
          <a:stretch>
            <a:fillRect/>
          </a:stretch>
        </p:blipFill>
        <p:spPr>
          <a:xfrm>
            <a:off x="8978265" y="1451610"/>
            <a:ext cx="1690370" cy="1510665"/>
          </a:xfrm>
          <a:prstGeom prst="rect">
            <a:avLst/>
          </a:prstGeom>
          <a:noFill/>
          <a:ln w="9525">
            <a:noFill/>
          </a:ln>
        </p:spPr>
      </p:pic>
      <p:sp>
        <p:nvSpPr>
          <p:cNvPr id="43" name="流程图: 终止 42">
            <a:hlinkClick r:id="rId4" action="ppaction://hlinksldjump"/>
          </p:cNvPr>
          <p:cNvSpPr/>
          <p:nvPr/>
        </p:nvSpPr>
        <p:spPr>
          <a:xfrm>
            <a:off x="9380855" y="601535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7" grpId="0"/>
      <p:bldP spid="8" grpId="0"/>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464185" y="485775"/>
            <a:ext cx="777557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rPr>
              <a:t>3. </a:t>
            </a:r>
            <a:r>
              <a:rPr lang="zh-CN" sz="2400">
                <a:ea typeface="黑体" panose="02010609060101010101" pitchFamily="49" charset="-122"/>
              </a:rPr>
              <a:t>汽化的两种方式蒸发、沸腾的异同</a:t>
            </a:r>
            <a:endParaRPr lang="zh-CN" altLang="en-US"/>
          </a:p>
        </p:txBody>
      </p:sp>
      <p:graphicFrame>
        <p:nvGraphicFramePr>
          <p:cNvPr id="3" name="表格 2"/>
          <p:cNvGraphicFramePr/>
          <p:nvPr>
            <p:custDataLst>
              <p:tags r:id="rId1"/>
            </p:custDataLst>
          </p:nvPr>
        </p:nvGraphicFramePr>
        <p:xfrm>
          <a:off x="469265" y="1621790"/>
          <a:ext cx="11224260" cy="5413375"/>
        </p:xfrm>
        <a:graphic>
          <a:graphicData uri="http://schemas.openxmlformats.org/drawingml/2006/table">
            <a:tbl>
              <a:tblPr firstRow="1" bandRow="1">
                <a:tableStyleId>{5940675A-B579-460E-94D1-54222C63F5DA}</a:tableStyleId>
              </a:tblPr>
              <a:tblGrid>
                <a:gridCol w="1243330"/>
                <a:gridCol w="1438275"/>
                <a:gridCol w="4271010"/>
                <a:gridCol w="4271645"/>
              </a:tblGrid>
              <a:tr h="653415">
                <a:tc gridSpan="2">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方式</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蒸发</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沸腾</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716915">
                <a:tc rowSpan="5">
                  <a:txBody>
                    <a:bodyPr/>
                    <a:p>
                      <a:pPr indent="0" algn="ctr" fontAlgn="auto">
                        <a:lnSpc>
                          <a:spcPct val="150000"/>
                        </a:lnSpc>
                        <a:buNone/>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不同点</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发生部位</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液体______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液体______和_____</a:t>
                      </a:r>
                      <a:r>
                        <a:rPr lang="zh-CN" altLang="en-US" sz="2400" b="0">
                          <a:latin typeface="Times New Roman" panose="02020603050405020304" pitchFamily="18" charset="0"/>
                          <a:cs typeface="Times New Roman" panose="02020603050405020304" pitchFamily="18" charset="0"/>
                        </a:rPr>
                        <a:t>同时发生</a:t>
                      </a:r>
                      <a:endParaRPr lang="zh-CN"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691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发生条件</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在_____</a:t>
                      </a:r>
                      <a:r>
                        <a:rPr lang="zh-CN" altLang="en-US" sz="2400" b="0">
                          <a:latin typeface="Times New Roman" panose="02020603050405020304" pitchFamily="18" charset="0"/>
                          <a:cs typeface="Times New Roman" panose="02020603050405020304" pitchFamily="18" charset="0"/>
                        </a:rPr>
                        <a:t>温度下</a:t>
                      </a:r>
                      <a:endParaRPr lang="zh-CN"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达到_____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持续吸热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691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剧烈程度</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缓慢的汽化现象</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剧烈的汽化现象</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9634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影响因素</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液体上方的空气流动速度、_____________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供热快慢、气压高低</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675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温度变化</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吸热、温度降低</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吸热、温度不变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6120">
                <a:tc>
                  <a:txBody>
                    <a:bodyPr/>
                    <a:p>
                      <a:pPr indent="0" algn="ctr" fontAlgn="auto">
                        <a:lnSpc>
                          <a:spcPct val="150000"/>
                        </a:lnSpc>
                        <a:buNone/>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相同点</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都是_______</a:t>
                      </a:r>
                      <a:r>
                        <a:rPr lang="zh-CN" altLang="en-US" sz="2400">
                          <a:latin typeface="Times New Roman" panose="02020603050405020304" pitchFamily="18" charset="0"/>
                          <a:cs typeface="Times New Roman" panose="02020603050405020304" pitchFamily="18" charset="0"/>
                          <a:sym typeface="+mn-ea"/>
                        </a:rPr>
                        <a:t>现象，</a:t>
                      </a:r>
                      <a:r>
                        <a:rPr lang="en-US" sz="2400">
                          <a:latin typeface="Times New Roman" panose="02020603050405020304" pitchFamily="18" charset="0"/>
                          <a:cs typeface="Times New Roman" panose="02020603050405020304" pitchFamily="18" charset="0"/>
                          <a:sym typeface="+mn-ea"/>
                        </a:rPr>
                        <a:t>都需要________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5215255" y="2308860"/>
            <a:ext cx="81597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表面</a:t>
            </a:r>
            <a:endParaRPr lang="zh-CN" altLang="en-US"/>
          </a:p>
        </p:txBody>
      </p:sp>
      <p:sp>
        <p:nvSpPr>
          <p:cNvPr id="7" name="文本框 6"/>
          <p:cNvSpPr txBox="1"/>
          <p:nvPr/>
        </p:nvSpPr>
        <p:spPr>
          <a:xfrm>
            <a:off x="8311515" y="2338070"/>
            <a:ext cx="87122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表面</a:t>
            </a:r>
            <a:endParaRPr lang="zh-CN" altLang="en-US"/>
          </a:p>
        </p:txBody>
      </p:sp>
      <p:sp>
        <p:nvSpPr>
          <p:cNvPr id="8" name="文本框 7"/>
          <p:cNvSpPr txBox="1"/>
          <p:nvPr/>
        </p:nvSpPr>
        <p:spPr>
          <a:xfrm>
            <a:off x="9530080" y="2338070"/>
            <a:ext cx="835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内部</a:t>
            </a:r>
            <a:endParaRPr lang="zh-CN" altLang="en-US"/>
          </a:p>
        </p:txBody>
      </p:sp>
      <p:sp>
        <p:nvSpPr>
          <p:cNvPr id="9" name="文本框 8"/>
          <p:cNvSpPr txBox="1"/>
          <p:nvPr/>
        </p:nvSpPr>
        <p:spPr>
          <a:xfrm>
            <a:off x="4590415" y="2974340"/>
            <a:ext cx="8655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任何</a:t>
            </a:r>
            <a:endParaRPr lang="zh-CN" altLang="en-US"/>
          </a:p>
        </p:txBody>
      </p:sp>
      <p:sp>
        <p:nvSpPr>
          <p:cNvPr id="10" name="文本框 9"/>
          <p:cNvSpPr txBox="1"/>
          <p:nvPr/>
        </p:nvSpPr>
        <p:spPr>
          <a:xfrm>
            <a:off x="8757920" y="2974340"/>
            <a:ext cx="8629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沸点</a:t>
            </a:r>
            <a:endParaRPr lang="zh-CN" altLang="en-US"/>
          </a:p>
        </p:txBody>
      </p:sp>
      <p:sp>
        <p:nvSpPr>
          <p:cNvPr id="11" name="文本框 10"/>
          <p:cNvSpPr txBox="1"/>
          <p:nvPr/>
        </p:nvSpPr>
        <p:spPr>
          <a:xfrm>
            <a:off x="3528695" y="4764405"/>
            <a:ext cx="20720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液体的表面积　</a:t>
            </a:r>
            <a:endParaRPr lang="zh-CN" altLang="en-US"/>
          </a:p>
        </p:txBody>
      </p:sp>
      <p:sp>
        <p:nvSpPr>
          <p:cNvPr id="12" name="文本框 11"/>
          <p:cNvSpPr txBox="1"/>
          <p:nvPr/>
        </p:nvSpPr>
        <p:spPr>
          <a:xfrm>
            <a:off x="6031230" y="4764405"/>
            <a:ext cx="9290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温度</a:t>
            </a:r>
            <a:endParaRPr lang="zh-CN" altLang="en-US"/>
          </a:p>
        </p:txBody>
      </p:sp>
      <p:sp>
        <p:nvSpPr>
          <p:cNvPr id="5" name="文本框 4"/>
          <p:cNvSpPr txBox="1"/>
          <p:nvPr/>
        </p:nvSpPr>
        <p:spPr>
          <a:xfrm>
            <a:off x="5109845" y="6032500"/>
            <a:ext cx="894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endParaRPr lang="zh-CN" altLang="en-US"/>
          </a:p>
        </p:txBody>
      </p:sp>
      <p:sp>
        <p:nvSpPr>
          <p:cNvPr id="6" name="文本框 5"/>
          <p:cNvSpPr txBox="1"/>
          <p:nvPr/>
        </p:nvSpPr>
        <p:spPr>
          <a:xfrm>
            <a:off x="8120380" y="6032500"/>
            <a:ext cx="8394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吸热</a:t>
            </a:r>
            <a:endParaRPr lang="zh-CN" altLang="en-US"/>
          </a:p>
        </p:txBody>
      </p:sp>
      <p:sp>
        <p:nvSpPr>
          <p:cNvPr id="43" name="流程图: 终止 42">
            <a:hlinkClick r:id="rId2" action="ppaction://hlinksldjump"/>
          </p:cNvPr>
          <p:cNvSpPr/>
          <p:nvPr/>
        </p:nvSpPr>
        <p:spPr>
          <a:xfrm>
            <a:off x="9658985" y="84645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P spid="11" grpId="0"/>
      <p:bldP spid="12"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431290" y="2438400"/>
            <a:ext cx="9138285" cy="175323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黑体" panose="02010609060101010101" pitchFamily="49" charset="-122"/>
                <a:cs typeface="Times New Roman" panose="02020603050405020304" pitchFamily="18" charset="0"/>
              </a:rPr>
              <a:t>4.</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液化的两种方式：</a:t>
            </a:r>
            <a:r>
              <a:rPr lang="en-US" sz="2400">
                <a:latin typeface="Times New Roman" panose="02020603050405020304" pitchFamily="18" charset="0"/>
                <a:ea typeface="宋体" panose="02010600030101010101" pitchFamily="2" charset="-122"/>
                <a:cs typeface="Times New Roman" panose="02020603050405020304" pitchFamily="18" charset="0"/>
              </a:rPr>
              <a:t>a.________</a:t>
            </a:r>
            <a:r>
              <a:rPr lang="zh-CN" sz="2400">
                <a:latin typeface="Times New Roman" panose="02020603050405020304" pitchFamily="18" charset="0"/>
                <a:ea typeface="宋体" panose="02010600030101010101" pitchFamily="2" charset="-122"/>
                <a:cs typeface="Times New Roman" panose="02020603050405020304" pitchFamily="18" charset="0"/>
              </a:rPr>
              <a:t>温度；</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在一定温度下，</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气体体积</a:t>
            </a:r>
            <a:r>
              <a:rPr lang="en-US" altLang="zh-CN" sz="240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2000250" y="3105150"/>
            <a:ext cx="1489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降低</a:t>
            </a:r>
            <a:endParaRPr lang="zh-CN" altLang="en-US"/>
          </a:p>
        </p:txBody>
      </p:sp>
      <p:sp>
        <p:nvSpPr>
          <p:cNvPr id="7" name="文本框 6"/>
          <p:cNvSpPr txBox="1"/>
          <p:nvPr/>
        </p:nvSpPr>
        <p:spPr>
          <a:xfrm>
            <a:off x="4014470" y="3628390"/>
            <a:ext cx="894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压缩</a:t>
            </a:r>
            <a:endParaRPr lang="zh-CN" altLang="en-US"/>
          </a:p>
        </p:txBody>
      </p:sp>
      <p:sp>
        <p:nvSpPr>
          <p:cNvPr id="43" name="流程图: 终止 42">
            <a:hlinkClick r:id="rId1" action="ppaction://hlinksldjump"/>
          </p:cNvPr>
          <p:cNvSpPr/>
          <p:nvPr/>
        </p:nvSpPr>
        <p:spPr>
          <a:xfrm>
            <a:off x="7721600" y="452564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723900" y="788670"/>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教材图片解读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456" y="3050"/>
              <a:ext cx="1243" cy="1021"/>
            </a:xfrm>
            <a:prstGeom prst="rect">
              <a:avLst/>
            </a:prstGeom>
          </p:spPr>
        </p:pic>
      </p:grpSp>
      <p:sp>
        <p:nvSpPr>
          <p:cNvPr id="102" name="文本框 101"/>
          <p:cNvSpPr txBox="1"/>
          <p:nvPr/>
        </p:nvSpPr>
        <p:spPr>
          <a:xfrm>
            <a:off x="627380" y="1436370"/>
            <a:ext cx="11274425" cy="286131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命题点：物态变化辨识</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en-US" sz="2400" b="1">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如图所示，在透明塑料袋中滴入几滴酒精，将袋挤瘪，排尽空气后用绳把口扎紧，然后放入热水中．你会看到塑料袋</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；这是因为塑料袋中的酒精发生</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ea typeface="宋体" panose="02010600030101010101" pitchFamily="2" charset="-122"/>
                <a:cs typeface="Times New Roman" panose="02020603050405020304" pitchFamily="18" charset="0"/>
              </a:rPr>
              <a:t>现象．从热水中拿出塑料袋，过一会儿看到的现象是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；这是因为塑料袋中的酒精发生了</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现象．</a:t>
            </a:r>
            <a:endParaRPr lang="zh-CN" altLang="en-US">
              <a:latin typeface="Times New Roman" panose="02020603050405020304" pitchFamily="18" charset="0"/>
              <a:cs typeface="Times New Roman" panose="02020603050405020304" pitchFamily="18" charset="0"/>
            </a:endParaRPr>
          </a:p>
        </p:txBody>
      </p:sp>
      <p:pic>
        <p:nvPicPr>
          <p:cNvPr id="2" name="图片 -2147482608" descr="C:\Documents and Settings\Administrator\桌面\物理（山西）\山西物理\x29.TIF"/>
          <p:cNvPicPr>
            <a:picLocks noChangeAspect="1"/>
          </p:cNvPicPr>
          <p:nvPr/>
        </p:nvPicPr>
        <p:blipFill>
          <a:blip r:embed="rId2" r:link="rId3"/>
          <a:stretch>
            <a:fillRect/>
          </a:stretch>
        </p:blipFill>
        <p:spPr>
          <a:xfrm>
            <a:off x="1501140" y="4297680"/>
            <a:ext cx="1696085" cy="1153160"/>
          </a:xfrm>
          <a:prstGeom prst="rect">
            <a:avLst/>
          </a:prstGeom>
          <a:noFill/>
          <a:ln w="9525">
            <a:noFill/>
          </a:ln>
        </p:spPr>
      </p:pic>
      <p:pic>
        <p:nvPicPr>
          <p:cNvPr id="3" name="图片 -2147481821"/>
          <p:cNvPicPr>
            <a:picLocks noChangeAspect="1"/>
          </p:cNvPicPr>
          <p:nvPr/>
        </p:nvPicPr>
        <p:blipFill>
          <a:blip r:embed="rId4"/>
          <a:stretch>
            <a:fillRect/>
          </a:stretch>
        </p:blipFill>
        <p:spPr>
          <a:xfrm>
            <a:off x="5088890" y="4297680"/>
            <a:ext cx="1696085" cy="1156970"/>
          </a:xfrm>
          <a:prstGeom prst="rect">
            <a:avLst/>
          </a:prstGeom>
          <a:noFill/>
          <a:ln w="9525">
            <a:noFill/>
          </a:ln>
        </p:spPr>
      </p:pic>
      <p:pic>
        <p:nvPicPr>
          <p:cNvPr id="4" name="图片 -2147482606" descr="C:\Documents and Settings\Administrator\桌面\物理（山西）\山西物理\X31.TIF"/>
          <p:cNvPicPr>
            <a:picLocks noChangeAspect="1"/>
          </p:cNvPicPr>
          <p:nvPr/>
        </p:nvPicPr>
        <p:blipFill>
          <a:blip r:embed="rId5" r:link="rId6"/>
          <a:stretch>
            <a:fillRect/>
          </a:stretch>
        </p:blipFill>
        <p:spPr>
          <a:xfrm>
            <a:off x="8742045" y="4318635"/>
            <a:ext cx="1696085" cy="1132205"/>
          </a:xfrm>
          <a:prstGeom prst="rect">
            <a:avLst/>
          </a:prstGeom>
          <a:noFill/>
          <a:ln w="9525">
            <a:noFill/>
          </a:ln>
        </p:spPr>
      </p:pic>
      <p:sp>
        <p:nvSpPr>
          <p:cNvPr id="9" name="文本框 8"/>
          <p:cNvSpPr txBox="1"/>
          <p:nvPr/>
        </p:nvSpPr>
        <p:spPr>
          <a:xfrm>
            <a:off x="985520" y="5579745"/>
            <a:ext cx="2659380" cy="506730"/>
          </a:xfrm>
          <a:prstGeom prst="rect">
            <a:avLst/>
          </a:prstGeom>
          <a:noFill/>
          <a:ln w="9525">
            <a:noFill/>
          </a:ln>
        </p:spPr>
        <p:txBody>
          <a:bodyPr wrap="square">
            <a:spAutoFit/>
          </a:bodyPr>
          <a:p>
            <a:pPr>
              <a:lnSpc>
                <a:spcPct val="150000"/>
              </a:lnSpc>
            </a:pPr>
            <a:r>
              <a:rPr lang="zh-CN" sz="1800">
                <a:cs typeface="楷体_GB2312" charset="0"/>
              </a:rPr>
              <a:t>甲   在塑料袋中滴入酒精</a:t>
            </a:r>
            <a:endParaRPr lang="zh-CN" altLang="en-US" sz="1800"/>
          </a:p>
        </p:txBody>
      </p:sp>
      <p:sp>
        <p:nvSpPr>
          <p:cNvPr id="10" name="文本框 9"/>
          <p:cNvSpPr txBox="1"/>
          <p:nvPr/>
        </p:nvSpPr>
        <p:spPr>
          <a:xfrm>
            <a:off x="4530725" y="5579745"/>
            <a:ext cx="2884805" cy="506730"/>
          </a:xfrm>
          <a:prstGeom prst="rect">
            <a:avLst/>
          </a:prstGeom>
          <a:noFill/>
          <a:ln w="9525">
            <a:noFill/>
          </a:ln>
        </p:spPr>
        <p:txBody>
          <a:bodyPr wrap="square">
            <a:spAutoFit/>
          </a:bodyPr>
          <a:p>
            <a:pPr>
              <a:lnSpc>
                <a:spcPct val="150000"/>
              </a:lnSpc>
            </a:pPr>
            <a:r>
              <a:rPr lang="zh-CN" sz="1800">
                <a:cs typeface="楷体_GB2312" charset="0"/>
              </a:rPr>
              <a:t>乙　把袋挤瘪</a:t>
            </a:r>
            <a:r>
              <a:rPr lang="zh-CN" sz="1800">
                <a:ea typeface="宋体" panose="02010600030101010101" pitchFamily="2" charset="-122"/>
              </a:rPr>
              <a:t>，</a:t>
            </a:r>
            <a:r>
              <a:rPr lang="zh-CN" sz="1800">
                <a:cs typeface="楷体_GB2312" charset="0"/>
              </a:rPr>
              <a:t>把口扎紧</a:t>
            </a:r>
            <a:endParaRPr lang="zh-CN" altLang="en-US" sz="1800"/>
          </a:p>
        </p:txBody>
      </p:sp>
      <p:sp>
        <p:nvSpPr>
          <p:cNvPr id="11" name="文本框 10"/>
          <p:cNvSpPr txBox="1"/>
          <p:nvPr/>
        </p:nvSpPr>
        <p:spPr>
          <a:xfrm>
            <a:off x="8742045" y="5579745"/>
            <a:ext cx="1823720" cy="506730"/>
          </a:xfrm>
          <a:prstGeom prst="rect">
            <a:avLst/>
          </a:prstGeom>
          <a:noFill/>
          <a:ln w="9525">
            <a:noFill/>
          </a:ln>
        </p:spPr>
        <p:txBody>
          <a:bodyPr wrap="square">
            <a:spAutoFit/>
          </a:bodyPr>
          <a:p>
            <a:pPr>
              <a:lnSpc>
                <a:spcPct val="150000"/>
              </a:lnSpc>
            </a:pPr>
            <a:r>
              <a:rPr lang="zh-CN" sz="1800">
                <a:cs typeface="楷体_GB2312" charset="0"/>
              </a:rPr>
              <a:t>丙　放到热水里</a:t>
            </a:r>
            <a:endParaRPr lang="zh-CN" altLang="en-US" sz="1800"/>
          </a:p>
        </p:txBody>
      </p:sp>
      <p:sp>
        <p:nvSpPr>
          <p:cNvPr id="12" name="文本框 11"/>
          <p:cNvSpPr txBox="1"/>
          <p:nvPr/>
        </p:nvSpPr>
        <p:spPr>
          <a:xfrm>
            <a:off x="4808855" y="5999480"/>
            <a:ext cx="2256155" cy="36830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(RJ</a:t>
            </a:r>
            <a:r>
              <a:rPr lang="zh-CN" sz="1800">
                <a:latin typeface="Times New Roman" panose="02020603050405020304" pitchFamily="18" charset="0"/>
                <a:cs typeface="Times New Roman" panose="02020603050405020304" pitchFamily="18" charset="0"/>
              </a:rPr>
              <a:t>八上</a:t>
            </a:r>
            <a:r>
              <a:rPr lang="en-US" sz="1800">
                <a:latin typeface="Times New Roman" panose="02020603050405020304" pitchFamily="18" charset="0"/>
                <a:cs typeface="Times New Roman" panose="02020603050405020304" pitchFamily="18" charset="0"/>
              </a:rPr>
              <a:t>P58</a:t>
            </a:r>
            <a:r>
              <a:rPr lang="zh-CN" sz="1800">
                <a:latin typeface="Times New Roman" panose="02020603050405020304" pitchFamily="18" charset="0"/>
                <a:cs typeface="Times New Roman" panose="02020603050405020304" pitchFamily="18" charset="0"/>
              </a:rPr>
              <a:t>图</a:t>
            </a:r>
            <a:r>
              <a:rPr lang="en-US" sz="1800">
                <a:latin typeface="Times New Roman" panose="02020603050405020304" pitchFamily="18" charset="0"/>
                <a:cs typeface="Times New Roman" panose="02020603050405020304" pitchFamily="18" charset="0"/>
              </a:rPr>
              <a:t>3.3</a:t>
            </a:r>
            <a:r>
              <a:rPr lang="zh-CN" sz="1800">
                <a:latin typeface="Times New Roman" panose="02020603050405020304" pitchFamily="18" charset="0"/>
                <a:cs typeface="Times New Roman" panose="02020603050405020304" pitchFamily="18" charset="0"/>
              </a:rPr>
              <a:t>－</a:t>
            </a:r>
            <a:r>
              <a:rPr lang="en-US" sz="1800">
                <a:latin typeface="Times New Roman" panose="02020603050405020304" pitchFamily="18" charset="0"/>
                <a:cs typeface="Times New Roman" panose="02020603050405020304" pitchFamily="18" charset="0"/>
              </a:rPr>
              <a:t>1)</a:t>
            </a:r>
            <a:endParaRPr lang="zh-CN" altLang="en-US" sz="1800">
              <a:latin typeface="Times New Roman" panose="02020603050405020304" pitchFamily="18" charset="0"/>
              <a:cs typeface="Times New Roman" panose="02020603050405020304" pitchFamily="18" charset="0"/>
            </a:endParaRPr>
          </a:p>
        </p:txBody>
      </p:sp>
      <p:sp>
        <p:nvSpPr>
          <p:cNvPr id="13" name="文本框 12"/>
          <p:cNvSpPr txBox="1"/>
          <p:nvPr/>
        </p:nvSpPr>
        <p:spPr>
          <a:xfrm>
            <a:off x="5376545" y="2651760"/>
            <a:ext cx="9061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膨胀</a:t>
            </a:r>
            <a:endParaRPr lang="zh-CN" altLang="en-US"/>
          </a:p>
        </p:txBody>
      </p:sp>
      <p:sp>
        <p:nvSpPr>
          <p:cNvPr id="14" name="文本框 13"/>
          <p:cNvSpPr txBox="1"/>
          <p:nvPr/>
        </p:nvSpPr>
        <p:spPr>
          <a:xfrm>
            <a:off x="10659110" y="2636520"/>
            <a:ext cx="9334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endParaRPr lang="zh-CN" altLang="en-US"/>
          </a:p>
        </p:txBody>
      </p:sp>
      <p:sp>
        <p:nvSpPr>
          <p:cNvPr id="15" name="文本框 14"/>
          <p:cNvSpPr txBox="1"/>
          <p:nvPr/>
        </p:nvSpPr>
        <p:spPr>
          <a:xfrm>
            <a:off x="7777480" y="3168015"/>
            <a:ext cx="18288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塑料袋变瘪</a:t>
            </a:r>
            <a:endParaRPr lang="zh-CN" altLang="en-US"/>
          </a:p>
        </p:txBody>
      </p:sp>
      <p:sp>
        <p:nvSpPr>
          <p:cNvPr id="16" name="文本框 15"/>
          <p:cNvSpPr txBox="1"/>
          <p:nvPr/>
        </p:nvSpPr>
        <p:spPr>
          <a:xfrm>
            <a:off x="3428365" y="3696970"/>
            <a:ext cx="7994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822960" y="1497330"/>
            <a:ext cx="7828915" cy="396938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命题点：物态变化辨识及吸放热判断</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如图，盛一盆水，在盆里放两块高出水面的砖头，把装有饭菜的篮子放在砖头上，再把一个纱布袋罩在篮子上，并使袋口的边缘浸入水中，就是一个</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简易冰箱”．篮子里的饭菜放置大半天也不会变质．以上</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简易冰箱</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的工作原理是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．如果要使该</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冰箱</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效果更佳，可采用的方法是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教材素材改编</a:t>
            </a:r>
            <a:r>
              <a:rPr lang="en-US" sz="240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605" descr="C:\Documents and Settings\Administrator\桌面\物理（山西）\山西物理\x39.TIF"/>
          <p:cNvPicPr>
            <a:picLocks noChangeAspect="1"/>
          </p:cNvPicPr>
          <p:nvPr/>
        </p:nvPicPr>
        <p:blipFill>
          <a:blip r:embed="rId1" r:link="rId2"/>
          <a:stretch>
            <a:fillRect/>
          </a:stretch>
        </p:blipFill>
        <p:spPr>
          <a:xfrm>
            <a:off x="8943975" y="2405380"/>
            <a:ext cx="2072640" cy="2218690"/>
          </a:xfrm>
          <a:prstGeom prst="rect">
            <a:avLst/>
          </a:prstGeom>
          <a:noFill/>
          <a:ln w="9525">
            <a:noFill/>
          </a:ln>
        </p:spPr>
      </p:pic>
      <p:sp>
        <p:nvSpPr>
          <p:cNvPr id="9" name="文本框 8"/>
          <p:cNvSpPr txBox="1"/>
          <p:nvPr/>
        </p:nvSpPr>
        <p:spPr>
          <a:xfrm>
            <a:off x="8943975" y="4874895"/>
            <a:ext cx="239839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P63图3.3－9)</a:t>
            </a:r>
            <a:endParaRPr lang="en-US" sz="1800">
              <a:latin typeface="Times New Roman" panose="02020603050405020304" pitchFamily="18" charset="0"/>
              <a:cs typeface="仿宋_GB2312" charset="0"/>
            </a:endParaRPr>
          </a:p>
        </p:txBody>
      </p:sp>
      <p:sp>
        <p:nvSpPr>
          <p:cNvPr id="10" name="文本框 9"/>
          <p:cNvSpPr txBox="1"/>
          <p:nvPr/>
        </p:nvSpPr>
        <p:spPr>
          <a:xfrm>
            <a:off x="1830070" y="4297045"/>
            <a:ext cx="17646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水蒸发吸热</a:t>
            </a:r>
            <a:endParaRPr lang="zh-CN" altLang="en-US"/>
          </a:p>
        </p:txBody>
      </p:sp>
      <p:sp>
        <p:nvSpPr>
          <p:cNvPr id="11" name="文本框 10"/>
          <p:cNvSpPr txBox="1"/>
          <p:nvPr/>
        </p:nvSpPr>
        <p:spPr>
          <a:xfrm>
            <a:off x="2480945" y="4839335"/>
            <a:ext cx="26758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在盆中加一些冰块</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03275" y="1194435"/>
            <a:ext cx="10836275" cy="230695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命题点：物态变化辨识及吸放热判断</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宋体" panose="02010600030101010101" pitchFamily="2" charset="-122"/>
                <a:cs typeface="Times New Roman" panose="02020603050405020304" pitchFamily="18" charset="0"/>
              </a:rPr>
              <a:t>如图所示，</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窗花</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是由空气中的水蒸气遇冷</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ea typeface="宋体" panose="02010600030101010101" pitchFamily="2" charset="-122"/>
                <a:cs typeface="Times New Roman" panose="02020603050405020304" pitchFamily="18" charset="0"/>
              </a:rPr>
              <a:t>为固态的小冰晶附着在玻璃上形成的，形成的窗花在窗户玻璃的</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内侧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外侧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；当窗花熔化时，要</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吸热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放热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6087110" y="3404870"/>
            <a:ext cx="2818130" cy="2119630"/>
          </a:xfrm>
          <a:prstGeom prst="rect">
            <a:avLst/>
          </a:prstGeom>
        </p:spPr>
      </p:pic>
      <p:sp>
        <p:nvSpPr>
          <p:cNvPr id="5" name="文本框 4"/>
          <p:cNvSpPr txBox="1"/>
          <p:nvPr/>
        </p:nvSpPr>
        <p:spPr>
          <a:xfrm>
            <a:off x="6499225" y="5614035"/>
            <a:ext cx="2275840"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P64图3.4－1)</a:t>
            </a:r>
            <a:endParaRPr lang="en-US" sz="1800">
              <a:latin typeface="Times New Roman" panose="02020603050405020304" pitchFamily="18" charset="0"/>
              <a:cs typeface="仿宋_GB2312" charset="0"/>
            </a:endParaRPr>
          </a:p>
        </p:txBody>
      </p:sp>
      <p:sp>
        <p:nvSpPr>
          <p:cNvPr id="6" name="文本框 5"/>
          <p:cNvSpPr txBox="1"/>
          <p:nvPr/>
        </p:nvSpPr>
        <p:spPr>
          <a:xfrm>
            <a:off x="7133590" y="1807210"/>
            <a:ext cx="8451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凝华</a:t>
            </a:r>
            <a:endParaRPr lang="zh-CN" altLang="en-US"/>
          </a:p>
        </p:txBody>
      </p:sp>
      <p:sp>
        <p:nvSpPr>
          <p:cNvPr id="7" name="文本框 6"/>
          <p:cNvSpPr txBox="1"/>
          <p:nvPr/>
        </p:nvSpPr>
        <p:spPr>
          <a:xfrm>
            <a:off x="6158865" y="2378710"/>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内侧</a:t>
            </a:r>
            <a:endParaRPr lang="zh-CN" altLang="en-US"/>
          </a:p>
        </p:txBody>
      </p:sp>
      <p:sp>
        <p:nvSpPr>
          <p:cNvPr id="8" name="文本框 7"/>
          <p:cNvSpPr txBox="1"/>
          <p:nvPr/>
        </p:nvSpPr>
        <p:spPr>
          <a:xfrm>
            <a:off x="2117090" y="2906395"/>
            <a:ext cx="8731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吸热</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3133725" y="1149985"/>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133725" y="282638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山西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133725" y="371411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 name="组合 3"/>
          <p:cNvGrpSpPr/>
          <p:nvPr/>
        </p:nvGrpSpPr>
        <p:grpSpPr>
          <a:xfrm>
            <a:off x="3265170" y="5224145"/>
            <a:ext cx="6338887" cy="822325"/>
            <a:chOff x="3671" y="4200"/>
            <a:chExt cx="9982" cy="1296"/>
          </a:xfrm>
        </p:grpSpPr>
        <p:sp>
          <p:nvSpPr>
            <p:cNvPr id="6" name="文本框 104">
              <a:hlinkClick r:id="rId8" action="ppaction://hlinksldjump"/>
            </p:cNvPr>
            <p:cNvSpPr txBox="1"/>
            <p:nvPr>
              <p:custDataLst>
                <p:tags r:id="rId9"/>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活动建议</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7" name="组合 3"/>
            <p:cNvGrpSpPr/>
            <p:nvPr/>
          </p:nvGrpSpPr>
          <p:grpSpPr>
            <a:xfrm>
              <a:off x="3671" y="4200"/>
              <a:ext cx="2230" cy="1183"/>
              <a:chOff x="8163" y="4584"/>
              <a:chExt cx="2870" cy="1632"/>
            </a:xfrm>
          </p:grpSpPr>
          <p:pic>
            <p:nvPicPr>
              <p:cNvPr id="8"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9"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0" action="ppaction://hlinksldjump"/>
          </p:cNvPr>
          <p:cNvSpPr/>
          <p:nvPr/>
        </p:nvSpPr>
        <p:spPr>
          <a:xfrm>
            <a:off x="6362700" y="2092960"/>
            <a:ext cx="235839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教材图片解读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1" action="ppaction://hlinksldjump"/>
          </p:cNvPr>
          <p:cNvSpPr/>
          <p:nvPr/>
        </p:nvSpPr>
        <p:spPr>
          <a:xfrm>
            <a:off x="3703955" y="2092960"/>
            <a:ext cx="169799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a:hlinkClick r:id="rId6" action="ppaction://hlinksldjump"/>
          </p:cNvPr>
          <p:cNvSpPr/>
          <p:nvPr/>
        </p:nvSpPr>
        <p:spPr>
          <a:xfrm>
            <a:off x="4171950" y="4598035"/>
            <a:ext cx="169799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a:hlinkClick r:id="rId11" action="ppaction://hlinksldjump"/>
          </p:cNvPr>
          <p:cNvSpPr/>
          <p:nvPr/>
        </p:nvSpPr>
        <p:spPr>
          <a:xfrm>
            <a:off x="6226175" y="4598670"/>
            <a:ext cx="169799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701675" y="1130935"/>
            <a:ext cx="10829290" cy="286131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命题点：物态变化辨识及吸放热判断</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炎热的夏天，小明在家长的陪同下去游泳．他刚从水中出来时感觉特别冷，是由于身上的水蒸发</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吸热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放热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，如果有风吹来，人会感觉更冷，是因为风又加快了</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；此时他将双臂抱着身体会稍微感到暖和，是因为这样做可以</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增大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减小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蒸发面积</a:t>
            </a:r>
            <a:r>
              <a:rPr lang="en-US" altLang="zh-CN" sz="240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8463915" y="3385820"/>
            <a:ext cx="2776220" cy="2317115"/>
          </a:xfrm>
          <a:prstGeom prst="rect">
            <a:avLst/>
          </a:prstGeom>
        </p:spPr>
      </p:pic>
      <p:sp>
        <p:nvSpPr>
          <p:cNvPr id="6" name="文本框 5"/>
          <p:cNvSpPr txBox="1"/>
          <p:nvPr/>
        </p:nvSpPr>
        <p:spPr>
          <a:xfrm>
            <a:off x="8725535" y="5702935"/>
            <a:ext cx="239077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P61图3.3－5)</a:t>
            </a:r>
            <a:endParaRPr lang="en-US" sz="1800">
              <a:latin typeface="Times New Roman" panose="02020603050405020304" pitchFamily="18" charset="0"/>
              <a:cs typeface="仿宋_GB2312" charset="0"/>
            </a:endParaRPr>
          </a:p>
        </p:txBody>
      </p:sp>
      <p:sp>
        <p:nvSpPr>
          <p:cNvPr id="7" name="文本框 6"/>
          <p:cNvSpPr txBox="1"/>
          <p:nvPr/>
        </p:nvSpPr>
        <p:spPr>
          <a:xfrm>
            <a:off x="3265170" y="2270760"/>
            <a:ext cx="8451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吸热</a:t>
            </a:r>
            <a:endParaRPr lang="zh-CN" altLang="en-US"/>
          </a:p>
        </p:txBody>
      </p:sp>
      <p:sp>
        <p:nvSpPr>
          <p:cNvPr id="8" name="文本框 7"/>
          <p:cNvSpPr txBox="1"/>
          <p:nvPr/>
        </p:nvSpPr>
        <p:spPr>
          <a:xfrm>
            <a:off x="3336925" y="2863850"/>
            <a:ext cx="16840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蒸发</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9" name="文本框 8"/>
          <p:cNvSpPr txBox="1"/>
          <p:nvPr/>
        </p:nvSpPr>
        <p:spPr>
          <a:xfrm>
            <a:off x="3185160" y="3385820"/>
            <a:ext cx="9093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55650" y="1085850"/>
            <a:ext cx="10808335" cy="230695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命题点：沸点与气压的关系</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如图所示，将盛有刚停止沸腾的热水的烧瓶倒置，并向其底部倒上冷水，会发现烧瓶中的水重新沸腾起来，这是因为瓶内气体遇冷收缩，使得瓶内液面上方气压</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，导致沸点</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均选填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升高</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降低</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29120" y="2947670"/>
            <a:ext cx="3418205" cy="2324100"/>
          </a:xfrm>
          <a:prstGeom prst="rect">
            <a:avLst/>
          </a:prstGeom>
        </p:spPr>
      </p:pic>
      <p:sp>
        <p:nvSpPr>
          <p:cNvPr id="5" name="文本框 4"/>
          <p:cNvSpPr txBox="1"/>
          <p:nvPr/>
        </p:nvSpPr>
        <p:spPr>
          <a:xfrm>
            <a:off x="7313930" y="5469890"/>
            <a:ext cx="2482850" cy="36830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(RJ</a:t>
            </a:r>
            <a:r>
              <a:rPr lang="zh-CN" sz="1800">
                <a:latin typeface="Times New Roman" panose="02020603050405020304" pitchFamily="18" charset="0"/>
                <a:cs typeface="Times New Roman" panose="02020603050405020304" pitchFamily="18" charset="0"/>
              </a:rPr>
              <a:t>八上前言P3图1)</a:t>
            </a:r>
            <a:endParaRPr lang="zh-CN" sz="1800">
              <a:latin typeface="Times New Roman" panose="02020603050405020304" pitchFamily="18" charset="0"/>
              <a:cs typeface="Times New Roman" panose="02020603050405020304" pitchFamily="18" charset="0"/>
            </a:endParaRPr>
          </a:p>
        </p:txBody>
      </p:sp>
      <p:sp>
        <p:nvSpPr>
          <p:cNvPr id="7" name="文本框 6"/>
          <p:cNvSpPr txBox="1"/>
          <p:nvPr/>
        </p:nvSpPr>
        <p:spPr>
          <a:xfrm>
            <a:off x="1534795" y="2785110"/>
            <a:ext cx="8661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降低</a:t>
            </a:r>
            <a:endParaRPr lang="zh-CN" altLang="en-US"/>
          </a:p>
        </p:txBody>
      </p:sp>
      <p:sp>
        <p:nvSpPr>
          <p:cNvPr id="8" name="文本框 7"/>
          <p:cNvSpPr txBox="1"/>
          <p:nvPr/>
        </p:nvSpPr>
        <p:spPr>
          <a:xfrm>
            <a:off x="3944620" y="2785110"/>
            <a:ext cx="10128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降低</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688975" y="975360"/>
            <a:ext cx="10927715" cy="286131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命题点：物态变化的辨识</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如图所示，将冰块放入易拉罐中并加入适量的盐．用筷子搅拌大约半分钟，用温度计测得冰与盐水混合物的温度</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高于</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低于</a:t>
            </a:r>
            <a:r>
              <a:rPr lang="en-US" sz="2400">
                <a:latin typeface="Times New Roman" panose="02020603050405020304" pitchFamily="18" charset="0"/>
                <a:ea typeface="宋体" panose="02010600030101010101" pitchFamily="2" charset="-122"/>
                <a:cs typeface="Times New Roman" panose="02020603050405020304" pitchFamily="18" charset="0"/>
              </a:rPr>
              <a:t>”)0 ℃</a:t>
            </a:r>
            <a:r>
              <a:rPr lang="zh-CN" sz="2400">
                <a:latin typeface="Times New Roman" panose="02020603050405020304" pitchFamily="18" charset="0"/>
                <a:ea typeface="宋体" panose="02010600030101010101" pitchFamily="2" charset="-122"/>
                <a:cs typeface="Times New Roman" panose="02020603050405020304" pitchFamily="18" charset="0"/>
              </a:rPr>
              <a:t>，这时观察易拉罐外的下部和底部，就会发现有</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水滴</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白霜</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，这主要是因为空气中的水蒸气在遇到冷的易拉罐外壁</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填物态变化名称</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而成．</a:t>
            </a:r>
            <a:endParaRPr lang="zh-CN" altLang="en-US">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7257415" y="3973195"/>
            <a:ext cx="2899410" cy="1610995"/>
          </a:xfrm>
          <a:prstGeom prst="rect">
            <a:avLst/>
          </a:prstGeom>
        </p:spPr>
      </p:pic>
      <p:sp>
        <p:nvSpPr>
          <p:cNvPr id="6" name="文本框 5"/>
          <p:cNvSpPr txBox="1"/>
          <p:nvPr/>
        </p:nvSpPr>
        <p:spPr>
          <a:xfrm>
            <a:off x="7146290" y="5734050"/>
            <a:ext cx="312102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P67图3.4－5、6)</a:t>
            </a:r>
            <a:endParaRPr lang="en-US" sz="1800">
              <a:latin typeface="Times New Roman" panose="02020603050405020304" pitchFamily="18" charset="0"/>
              <a:cs typeface="仿宋_GB2312" charset="0"/>
            </a:endParaRPr>
          </a:p>
        </p:txBody>
      </p:sp>
      <p:sp>
        <p:nvSpPr>
          <p:cNvPr id="7" name="文本框 6"/>
          <p:cNvSpPr txBox="1"/>
          <p:nvPr/>
        </p:nvSpPr>
        <p:spPr>
          <a:xfrm>
            <a:off x="5381625" y="2176145"/>
            <a:ext cx="8362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低于</a:t>
            </a:r>
            <a:endParaRPr lang="zh-CN" altLang="en-US"/>
          </a:p>
        </p:txBody>
      </p:sp>
      <p:sp>
        <p:nvSpPr>
          <p:cNvPr id="8" name="文本框 7"/>
          <p:cNvSpPr txBox="1"/>
          <p:nvPr/>
        </p:nvSpPr>
        <p:spPr>
          <a:xfrm>
            <a:off x="5381625" y="2711450"/>
            <a:ext cx="9277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白霜</a:t>
            </a:r>
            <a:endParaRPr lang="zh-CN" altLang="en-US"/>
          </a:p>
        </p:txBody>
      </p:sp>
      <p:sp>
        <p:nvSpPr>
          <p:cNvPr id="9" name="文本框 8"/>
          <p:cNvSpPr txBox="1"/>
          <p:nvPr/>
        </p:nvSpPr>
        <p:spPr>
          <a:xfrm>
            <a:off x="5980430" y="3270250"/>
            <a:ext cx="8083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凝华</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19150" y="1555750"/>
            <a:ext cx="10870565" cy="175323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命题点：用物态变化解释生活现象</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en-US" sz="2400" b="1">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日常生活经验告诉我们，若不小心被水蒸气烫伤，伤情比被开水烫伤更严重．请你解释其原因</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9033510" y="2951480"/>
            <a:ext cx="1916430" cy="2153285"/>
          </a:xfrm>
          <a:prstGeom prst="rect">
            <a:avLst/>
          </a:prstGeom>
        </p:spPr>
      </p:pic>
      <p:sp>
        <p:nvSpPr>
          <p:cNvPr id="5" name="文本框 4"/>
          <p:cNvSpPr txBox="1"/>
          <p:nvPr/>
        </p:nvSpPr>
        <p:spPr>
          <a:xfrm>
            <a:off x="8914765" y="5104765"/>
            <a:ext cx="258381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a:t>
            </a:r>
            <a:r>
              <a:rPr lang="zh-CN" sz="1800">
                <a:cs typeface="仿宋_GB2312" charset="0"/>
              </a:rPr>
              <a:t>沪粤八上</a:t>
            </a:r>
            <a:r>
              <a:rPr lang="en-US" sz="1800">
                <a:latin typeface="Times New Roman" panose="02020603050405020304" pitchFamily="18" charset="0"/>
                <a:cs typeface="仿宋_GB2312" charset="0"/>
              </a:rPr>
              <a:t>P94图4－26)</a:t>
            </a:r>
            <a:endParaRPr lang="en-US" sz="1800">
              <a:latin typeface="Times New Roman" panose="02020603050405020304" pitchFamily="18" charset="0"/>
              <a:cs typeface="仿宋_GB2312" charset="0"/>
            </a:endParaRPr>
          </a:p>
        </p:txBody>
      </p:sp>
      <p:sp>
        <p:nvSpPr>
          <p:cNvPr id="7" name="文本框 6"/>
          <p:cNvSpPr txBox="1"/>
          <p:nvPr/>
        </p:nvSpPr>
        <p:spPr>
          <a:xfrm>
            <a:off x="831850" y="3343275"/>
            <a:ext cx="7938770" cy="1753235"/>
          </a:xfrm>
          <a:prstGeom prst="rect">
            <a:avLst/>
          </a:prstGeom>
          <a:noFill/>
          <a:ln w="9525">
            <a:noFill/>
          </a:ln>
        </p:spPr>
        <p:txBody>
          <a:bodyPr wrap="square">
            <a:spAutoFit/>
          </a:bodyPr>
          <a:p>
            <a:pPr>
              <a:lnSpc>
                <a:spcPct val="150000"/>
              </a:lnSpc>
            </a:pPr>
            <a:r>
              <a:rPr lang="zh-CN" sz="2400">
                <a:solidFill>
                  <a:srgbClr val="FF0000"/>
                </a:solidFill>
                <a:latin typeface="Times New Roman" panose="02020603050405020304" pitchFamily="18" charset="0"/>
                <a:ea typeface="宋体" panose="02010600030101010101" pitchFamily="2" charset="-122"/>
              </a:rPr>
              <a:t>答：</a:t>
            </a:r>
            <a:r>
              <a:rPr lang="zh-CN" sz="2400">
                <a:solidFill>
                  <a:srgbClr val="FF0000"/>
                </a:solidFill>
                <a:ea typeface="宋体" panose="02010600030101010101" pitchFamily="2" charset="-122"/>
              </a:rPr>
              <a:t>烧开水时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沸水的温度与水蒸气的温度相同</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而水蒸气在皮肤表面液化变成同温度水的过程中会放出大量的热</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所以被水蒸气烫伤要比被沸水烫伤更严重</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52311" y="908685"/>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山西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7" name="组合 6"/>
          <p:cNvGrpSpPr/>
          <p:nvPr/>
        </p:nvGrpSpPr>
        <p:grpSpPr>
          <a:xfrm>
            <a:off x="831215" y="1417320"/>
            <a:ext cx="11737340" cy="737235"/>
            <a:chOff x="87" y="2929"/>
            <a:chExt cx="18484" cy="1161"/>
          </a:xfrm>
        </p:grpSpPr>
        <p:pic>
          <p:nvPicPr>
            <p:cNvPr id="6" name="图片 5" descr="考点3字"/>
            <p:cNvPicPr>
              <a:picLocks noChangeAspect="1"/>
            </p:cNvPicPr>
            <p:nvPr/>
          </p:nvPicPr>
          <p:blipFill>
            <a:blip r:embed="rId2"/>
            <a:stretch>
              <a:fillRect/>
            </a:stretch>
          </p:blipFill>
          <p:spPr>
            <a:xfrm>
              <a:off x="87" y="3275"/>
              <a:ext cx="3418" cy="761"/>
            </a:xfrm>
            <a:prstGeom prst="rect">
              <a:avLst/>
            </a:prstGeom>
          </p:spPr>
        </p:pic>
        <p:grpSp>
          <p:nvGrpSpPr>
            <p:cNvPr id="3" name="组合 2"/>
            <p:cNvGrpSpPr/>
            <p:nvPr/>
          </p:nvGrpSpPr>
          <p:grpSpPr>
            <a:xfrm>
              <a:off x="160" y="2929"/>
              <a:ext cx="18411" cy="1161"/>
              <a:chOff x="273" y="2929"/>
              <a:chExt cx="18411" cy="1161"/>
            </a:xfrm>
          </p:grpSpPr>
          <p:sp>
            <p:nvSpPr>
              <p:cNvPr id="20481" name="文本框 4"/>
              <p:cNvSpPr txBox="1"/>
              <p:nvPr/>
            </p:nvSpPr>
            <p:spPr>
              <a:xfrm>
                <a:off x="3894" y="2929"/>
                <a:ext cx="1479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物态变化的辨识及吸、放热判断</a:t>
                </a:r>
                <a:r>
                  <a:rPr sz="2400" dirty="0">
                    <a:latin typeface="Times New Roman" panose="02020603050405020304" pitchFamily="18" charset="0"/>
                    <a:ea typeface="宋体" panose="02010600030101010101" pitchFamily="2" charset="-122"/>
                    <a:cs typeface="Times New Roman" panose="02020603050405020304" pitchFamily="18" charset="0"/>
                  </a:rPr>
                  <a:t>(必考)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46"/>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4" name="文本框 3"/>
          <p:cNvSpPr txBox="1"/>
          <p:nvPr/>
        </p:nvSpPr>
        <p:spPr>
          <a:xfrm>
            <a:off x="6981825" y="6123940"/>
            <a:ext cx="107886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
        <p:nvSpPr>
          <p:cNvPr id="102" name="文本框 101"/>
          <p:cNvSpPr txBox="1"/>
          <p:nvPr/>
        </p:nvSpPr>
        <p:spPr>
          <a:xfrm>
            <a:off x="748030" y="2154555"/>
            <a:ext cx="1117536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en-US" sz="2400" b="1">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 (2019</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17</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是一种沙漠里能收集空气中水分的甲虫．清晨，空气中水蒸气含量高，甲虫从洞穴中走出爬上沙丘，迎着风整个身体呈倒立的姿势，很快空气中的水蒸气在背部凝结成水珠，水珠越聚越多，顺着背部流入甲虫的嘴里．科学家利用该原理制造了沙漠集水器，实现沙漠淡水的补给，能让沙漠变成一块块绿洲．甲虫能收集到空气中的水蒸气，说明它背部的温度比外界气温</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一定高　                    </a:t>
            </a:r>
            <a:r>
              <a:rPr lang="en-US" sz="2400">
                <a:latin typeface="Times New Roman" panose="02020603050405020304" pitchFamily="18" charset="0"/>
                <a:ea typeface="宋体" panose="02010600030101010101" pitchFamily="2" charset="-122"/>
                <a:cs typeface="Times New Roman" panose="02020603050405020304" pitchFamily="18" charset="0"/>
              </a:rPr>
              <a:t>B. </a:t>
            </a:r>
            <a:r>
              <a:rPr lang="zh-CN" sz="2400">
                <a:latin typeface="Times New Roman" panose="02020603050405020304" pitchFamily="18" charset="0"/>
                <a:ea typeface="宋体" panose="02010600030101010101" pitchFamily="2" charset="-122"/>
                <a:cs typeface="Times New Roman" panose="02020603050405020304" pitchFamily="18" charset="0"/>
              </a:rPr>
              <a:t>一定低</a:t>
            </a:r>
            <a:r>
              <a:rPr lang="en-US" sz="2400">
                <a:latin typeface="Times New Roman" panose="02020603050405020304" pitchFamily="18" charset="0"/>
                <a:ea typeface="宋体" panose="02010600030101010101" pitchFamily="2" charset="-122"/>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一定相同                    </a:t>
            </a:r>
            <a:r>
              <a:rPr lang="en-US" sz="2400">
                <a:latin typeface="Times New Roman" panose="02020603050405020304" pitchFamily="18" charset="0"/>
                <a:ea typeface="宋体" panose="02010600030101010101" pitchFamily="2" charset="-122"/>
                <a:cs typeface="Times New Roman" panose="02020603050405020304" pitchFamily="18" charset="0"/>
              </a:rPr>
              <a:t>D. </a:t>
            </a:r>
            <a:r>
              <a:rPr lang="zh-CN" sz="2400">
                <a:latin typeface="Times New Roman" panose="02020603050405020304" pitchFamily="18" charset="0"/>
                <a:ea typeface="宋体" panose="02010600030101010101" pitchFamily="2" charset="-122"/>
                <a:cs typeface="Times New Roman" panose="02020603050405020304" pitchFamily="18" charset="0"/>
              </a:rPr>
              <a:t>无法确定</a:t>
            </a:r>
            <a:endParaRPr lang="zh-CN" altLang="en-US">
              <a:latin typeface="Times New Roman" panose="02020603050405020304" pitchFamily="18" charset="0"/>
              <a:cs typeface="Times New Roman" panose="02020603050405020304" pitchFamily="18" charset="0"/>
            </a:endParaRPr>
          </a:p>
        </p:txBody>
      </p:sp>
      <p:pic>
        <p:nvPicPr>
          <p:cNvPr id="2" name="图片 -2147482597" descr="C:\Documents and Settings\Administrator\桌面\物理（山西）\山西物理\X46.TIF"/>
          <p:cNvPicPr>
            <a:picLocks noChangeAspect="1"/>
          </p:cNvPicPr>
          <p:nvPr/>
        </p:nvPicPr>
        <p:blipFill>
          <a:blip r:embed="rId3" r:link="rId4"/>
          <a:stretch>
            <a:fillRect/>
          </a:stretch>
        </p:blipFill>
        <p:spPr>
          <a:xfrm>
            <a:off x="6631940" y="4922520"/>
            <a:ext cx="1778635" cy="1201420"/>
          </a:xfrm>
          <a:prstGeom prst="rect">
            <a:avLst/>
          </a:prstGeom>
          <a:noFill/>
          <a:ln w="9525">
            <a:noFill/>
          </a:ln>
        </p:spPr>
      </p:pic>
      <p:sp>
        <p:nvSpPr>
          <p:cNvPr id="14" name="文本框 13"/>
          <p:cNvSpPr txBox="1"/>
          <p:nvPr/>
        </p:nvSpPr>
        <p:spPr>
          <a:xfrm>
            <a:off x="9929495" y="4462145"/>
            <a:ext cx="8820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702675" y="5374005"/>
            <a:ext cx="107886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5" name="文本框 4"/>
          <p:cNvSpPr txBox="1"/>
          <p:nvPr/>
        </p:nvSpPr>
        <p:spPr>
          <a:xfrm>
            <a:off x="1163955" y="1385570"/>
            <a:ext cx="1025969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en-US" sz="2400">
                <a:latin typeface="Times New Roman" panose="02020603050405020304" pitchFamily="18" charset="0"/>
                <a:cs typeface="Times New Roman" panose="02020603050405020304" pitchFamily="18" charset="0"/>
              </a:rPr>
              <a:t>(2017</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13</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夏天，小明从冰箱冷冻室中取出几个冰块，放入盛有常温矿泉水的杯中，过一会儿，他用吸管搅动冰块，发现这几个冰块</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粘到一起了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，如图所示．其主要成因是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水的比热容较大  </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B.  </a:t>
            </a:r>
            <a:r>
              <a:rPr lang="zh-CN" sz="2400">
                <a:latin typeface="Times New Roman" panose="02020603050405020304" pitchFamily="18" charset="0"/>
                <a:ea typeface="宋体" panose="02010600030101010101" pitchFamily="2" charset="-122"/>
                <a:cs typeface="Times New Roman" panose="02020603050405020304" pitchFamily="18" charset="0"/>
              </a:rPr>
              <a:t>水的凝固</a:t>
            </a:r>
            <a:r>
              <a:rPr lang="en-US" sz="2400">
                <a:latin typeface="Times New Roman" panose="02020603050405020304" pitchFamily="18" charset="0"/>
                <a:ea typeface="宋体" panose="02010600030101010101" pitchFamily="2" charset="-122"/>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水分子在做无规则运动</a:t>
            </a:r>
            <a:r>
              <a:rPr lang="en-US" sz="2400">
                <a:latin typeface="Times New Roman" panose="02020603050405020304" pitchFamily="18" charset="0"/>
                <a:ea typeface="宋体" panose="02010600030101010101" pitchFamily="2" charset="-122"/>
                <a:cs typeface="Times New Roman" panose="02020603050405020304" pitchFamily="18" charset="0"/>
              </a:rPr>
              <a:t>  </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D.  </a:t>
            </a:r>
            <a:r>
              <a:rPr lang="zh-CN" sz="2400">
                <a:latin typeface="Times New Roman" panose="02020603050405020304" pitchFamily="18" charset="0"/>
                <a:ea typeface="宋体" panose="02010600030101010101" pitchFamily="2" charset="-122"/>
                <a:cs typeface="Times New Roman" panose="02020603050405020304" pitchFamily="18" charset="0"/>
              </a:rPr>
              <a:t>水的汽化</a:t>
            </a:r>
            <a:endParaRPr lang="zh-CN" altLang="en-US">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1"/>
          <a:stretch>
            <a:fillRect/>
          </a:stretch>
        </p:blipFill>
        <p:spPr>
          <a:xfrm>
            <a:off x="8545195" y="2644775"/>
            <a:ext cx="1394460" cy="2631440"/>
          </a:xfrm>
          <a:prstGeom prst="rect">
            <a:avLst/>
          </a:prstGeom>
        </p:spPr>
      </p:pic>
      <p:sp>
        <p:nvSpPr>
          <p:cNvPr id="14" name="文本框 13"/>
          <p:cNvSpPr txBox="1"/>
          <p:nvPr/>
        </p:nvSpPr>
        <p:spPr>
          <a:xfrm>
            <a:off x="6215380" y="2614930"/>
            <a:ext cx="8820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580755" y="5482590"/>
            <a:ext cx="107886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p>
        </p:txBody>
      </p:sp>
      <p:pic>
        <p:nvPicPr>
          <p:cNvPr id="2" name="图片 1"/>
          <p:cNvPicPr>
            <a:picLocks noChangeAspect="1"/>
          </p:cNvPicPr>
          <p:nvPr/>
        </p:nvPicPr>
        <p:blipFill>
          <a:blip r:embed="rId1"/>
          <a:stretch>
            <a:fillRect/>
          </a:stretch>
        </p:blipFill>
        <p:spPr>
          <a:xfrm>
            <a:off x="8083550" y="3041650"/>
            <a:ext cx="2073275" cy="2196465"/>
          </a:xfrm>
          <a:prstGeom prst="rect">
            <a:avLst/>
          </a:prstGeom>
        </p:spPr>
      </p:pic>
      <p:sp>
        <p:nvSpPr>
          <p:cNvPr id="102" name="文本框 101"/>
          <p:cNvSpPr txBox="1"/>
          <p:nvPr/>
        </p:nvSpPr>
        <p:spPr>
          <a:xfrm>
            <a:off x="1240790" y="1169670"/>
            <a:ext cx="977646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en-US" sz="2400">
                <a:latin typeface="Times New Roman" panose="02020603050405020304" pitchFamily="18" charset="0"/>
                <a:cs typeface="Times New Roman" panose="02020603050405020304" pitchFamily="18" charset="0"/>
              </a:rPr>
              <a:t>(2016</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14</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同学们都玩过肥皂泡泡，如图所示是小梦同学在－</a:t>
            </a:r>
            <a:r>
              <a:rPr lang="en-US" sz="2400">
                <a:latin typeface="Times New Roman" panose="02020603050405020304" pitchFamily="18" charset="0"/>
                <a:ea typeface="宋体" panose="02010600030101010101" pitchFamily="2" charset="-122"/>
                <a:cs typeface="Times New Roman" panose="02020603050405020304" pitchFamily="18" charset="0"/>
              </a:rPr>
              <a:t>9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的室外玩肥皂泡泡时拍摄的照片．他发现肥皂泡泡在很冷的室外会迅速结冰，掉落在地面如同散落的玻璃球，神奇极了．对这一现象包含的物态变化及吸放热情况判断正确的是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这是凝固现象，需要放热</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这是凝固现象，需要吸热</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这是凝华现象，需要吸热</a:t>
            </a:r>
            <a:r>
              <a:rPr lang="en-US" sz="2400">
                <a:latin typeface="Times New Roman" panose="02020603050405020304" pitchFamily="18" charset="0"/>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这是凝华现象，需要放热</a:t>
            </a:r>
            <a:endParaRPr lang="zh-CN" altLang="en-US">
              <a:latin typeface="Times New Roman" panose="02020603050405020304" pitchFamily="18" charset="0"/>
              <a:cs typeface="Times New Roman" panose="02020603050405020304" pitchFamily="18" charset="0"/>
            </a:endParaRPr>
          </a:p>
        </p:txBody>
      </p:sp>
      <p:sp>
        <p:nvSpPr>
          <p:cNvPr id="14" name="文本框 13"/>
          <p:cNvSpPr txBox="1"/>
          <p:nvPr/>
        </p:nvSpPr>
        <p:spPr>
          <a:xfrm>
            <a:off x="6760845" y="2933700"/>
            <a:ext cx="8820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endParaRPr 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415655" y="5433060"/>
            <a:ext cx="1619885" cy="368300"/>
          </a:xfrm>
          <a:prstGeom prst="rect">
            <a:avLst/>
          </a:prstGeom>
          <a:noFill/>
          <a:ln w="9525">
            <a:noFill/>
          </a:ln>
        </p:spPr>
        <p:txBody>
          <a:bodyPr wrap="square">
            <a:spAutoFit/>
          </a:bodyPr>
          <a:p>
            <a:pPr marL="127000" indent="-127000" algn="ctr"/>
            <a:r>
              <a:rPr lang="zh-CN">
                <a:latin typeface="Times New Roman" panose="02020603050405020304" pitchFamily="18" charset="0"/>
                <a:cs typeface="Times New Roman" panose="02020603050405020304" pitchFamily="18" charset="0"/>
              </a:rPr>
              <a:t>第</a:t>
            </a:r>
            <a:r>
              <a:rPr lang="en-US">
                <a:latin typeface="Times New Roman" panose="02020603050405020304" pitchFamily="18" charset="0"/>
                <a:cs typeface="Times New Roman" panose="02020603050405020304" pitchFamily="18" charset="0"/>
              </a:rPr>
              <a:t>4</a:t>
            </a:r>
            <a:r>
              <a:rPr lang="zh-CN">
                <a:latin typeface="Times New Roman" panose="02020603050405020304" pitchFamily="18" charset="0"/>
                <a:cs typeface="Times New Roman" panose="02020603050405020304" pitchFamily="18" charset="0"/>
              </a:rPr>
              <a:t>题图</a:t>
            </a:r>
            <a:endParaRPr lang="zh-CN" altLang="en-US">
              <a:latin typeface="Times New Roman" panose="02020603050405020304" pitchFamily="18" charset="0"/>
              <a:cs typeface="Times New Roman" panose="02020603050405020304" pitchFamily="18" charset="0"/>
            </a:endParaRPr>
          </a:p>
        </p:txBody>
      </p:sp>
      <p:grpSp>
        <p:nvGrpSpPr>
          <p:cNvPr id="5" name="组合 4"/>
          <p:cNvGrpSpPr/>
          <p:nvPr/>
        </p:nvGrpSpPr>
        <p:grpSpPr>
          <a:xfrm>
            <a:off x="703580" y="158051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pic>
        <p:nvPicPr>
          <p:cNvPr id="7" name="图片 6"/>
          <p:cNvPicPr>
            <a:picLocks noChangeAspect="1"/>
          </p:cNvPicPr>
          <p:nvPr/>
        </p:nvPicPr>
        <p:blipFill>
          <a:blip r:embed="rId2"/>
          <a:stretch>
            <a:fillRect/>
          </a:stretch>
        </p:blipFill>
        <p:spPr>
          <a:xfrm>
            <a:off x="7197725" y="3345180"/>
            <a:ext cx="3558540" cy="2030730"/>
          </a:xfrm>
          <a:prstGeom prst="rect">
            <a:avLst/>
          </a:prstGeom>
        </p:spPr>
      </p:pic>
      <p:sp>
        <p:nvSpPr>
          <p:cNvPr id="102" name="文本框 101"/>
          <p:cNvSpPr txBox="1"/>
          <p:nvPr/>
        </p:nvSpPr>
        <p:spPr>
          <a:xfrm>
            <a:off x="702945" y="2055495"/>
            <a:ext cx="1067752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4.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常州</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夏天，向盛有牛奶的杯内充入少量液态氮，可以快速制成一杯看似</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热气腾腾</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的冰激凌，贸然食用易冻伤食道</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看似</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热气腾腾</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，其实是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液氮汽化后形成的氮气</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液氮凝固后形成的固态氮</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冰激凌中的水汽化后形成的水蒸气</a:t>
            </a:r>
            <a:r>
              <a:rPr lang="en-US" sz="2400">
                <a:latin typeface="Times New Roman" panose="02020603050405020304" pitchFamily="18" charset="0"/>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空气中的水蒸气液化后形成的小水滴</a:t>
            </a:r>
            <a:endParaRPr lang="zh-CN" altLang="en-US">
              <a:latin typeface="Times New Roman" panose="02020603050405020304" pitchFamily="18" charset="0"/>
              <a:cs typeface="Times New Roman" panose="02020603050405020304" pitchFamily="18" charset="0"/>
            </a:endParaRPr>
          </a:p>
        </p:txBody>
      </p:sp>
      <p:sp>
        <p:nvSpPr>
          <p:cNvPr id="14" name="文本框 13"/>
          <p:cNvSpPr txBox="1"/>
          <p:nvPr/>
        </p:nvSpPr>
        <p:spPr>
          <a:xfrm>
            <a:off x="10560685" y="2796540"/>
            <a:ext cx="8820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83030" y="1697355"/>
            <a:ext cx="965009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5.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贵阳</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冬季，通常可以看到教室的窗玻璃上附着一层小水珠，当室外气温更低时，还会看到窗玻璃上结有冰花．下列关于水珠、冰花的分析中正确的是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它们均是水蒸气凝华形成</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它们均附着在窗玻璃的室外一侧</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它们均是水蒸气液化形成</a:t>
            </a:r>
            <a:r>
              <a:rPr lang="en-US" sz="2400">
                <a:latin typeface="Times New Roman" panose="02020603050405020304" pitchFamily="18" charset="0"/>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它们均附着在窗玻璃的室内一侧</a:t>
            </a:r>
            <a:endParaRPr lang="zh-CN" altLang="en-US">
              <a:latin typeface="Times New Roman" panose="02020603050405020304" pitchFamily="18" charset="0"/>
              <a:cs typeface="Times New Roman" panose="02020603050405020304" pitchFamily="18" charset="0"/>
            </a:endParaRPr>
          </a:p>
        </p:txBody>
      </p:sp>
      <p:sp>
        <p:nvSpPr>
          <p:cNvPr id="14" name="文本框 13"/>
          <p:cNvSpPr txBox="1"/>
          <p:nvPr/>
        </p:nvSpPr>
        <p:spPr>
          <a:xfrm>
            <a:off x="3825875" y="2955925"/>
            <a:ext cx="8820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924925" y="524319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6</a:t>
            </a:r>
            <a:r>
              <a:rPr lang="zh-CN">
                <a:cs typeface="楷体_GB2312" charset="0"/>
              </a:rPr>
              <a:t>题图</a:t>
            </a:r>
            <a:endParaRPr lang="zh-CN" altLang="en-US"/>
          </a:p>
        </p:txBody>
      </p:sp>
      <p:pic>
        <p:nvPicPr>
          <p:cNvPr id="3" name="图片 2"/>
          <p:cNvPicPr>
            <a:picLocks noChangeAspect="1"/>
          </p:cNvPicPr>
          <p:nvPr/>
        </p:nvPicPr>
        <p:blipFill>
          <a:blip r:embed="rId1"/>
          <a:stretch>
            <a:fillRect/>
          </a:stretch>
        </p:blipFill>
        <p:spPr>
          <a:xfrm>
            <a:off x="8626475" y="2932430"/>
            <a:ext cx="2216785" cy="2216785"/>
          </a:xfrm>
          <a:prstGeom prst="rect">
            <a:avLst/>
          </a:prstGeom>
        </p:spPr>
      </p:pic>
      <p:sp>
        <p:nvSpPr>
          <p:cNvPr id="8" name="文本框 7"/>
          <p:cNvSpPr txBox="1"/>
          <p:nvPr/>
        </p:nvSpPr>
        <p:spPr>
          <a:xfrm>
            <a:off x="450215" y="1721485"/>
            <a:ext cx="1129093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鄂州</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梁湖碧玉茶</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是鄂州市梁子湖的特色农业品牌，曾在</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中茶杯</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全国名优茶评比中荣获特等奖．下列对于沏茶和品茶过程中情境的解释，正确的是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沏茶时，杯内水面上方出现白雾，这是汽化现象</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沏茶时，玻璃杯的外壁上会出现小水珠，这是液化现象</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品茶时茶香四溢，这是一种升华现象</a:t>
            </a:r>
            <a:r>
              <a:rPr lang="en-US" sz="2400">
                <a:latin typeface="Times New Roman" panose="02020603050405020304" pitchFamily="18" charset="0"/>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品茶时茶香四溢，这说明了分子在不停地做无规则运动</a:t>
            </a:r>
            <a:endParaRPr lang="zh-CN" altLang="en-US">
              <a:latin typeface="Times New Roman" panose="02020603050405020304" pitchFamily="18" charset="0"/>
              <a:cs typeface="Times New Roman" panose="02020603050405020304" pitchFamily="18" charset="0"/>
            </a:endParaRPr>
          </a:p>
        </p:txBody>
      </p:sp>
      <p:sp>
        <p:nvSpPr>
          <p:cNvPr id="14" name="文本框 13"/>
          <p:cNvSpPr txBox="1"/>
          <p:nvPr/>
        </p:nvSpPr>
        <p:spPr>
          <a:xfrm>
            <a:off x="10558780" y="2393315"/>
            <a:ext cx="8820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4618673" y="2976245"/>
            <a:ext cx="1822450" cy="890270"/>
          </a:xfrm>
          <a:custGeom>
            <a:avLst/>
            <a:gdLst>
              <a:gd name="rtl" fmla="*/ 224960 w 1456160"/>
              <a:gd name="rtt" fmla="*/ 132240 h 547200"/>
              <a:gd name="rtr" fmla="*/ 1228160 w 1456160"/>
              <a:gd name="rtb" fmla="*/ 428640 h 547200"/>
            </a:gdLst>
            <a:ahLst/>
            <a:cxnLst/>
            <a:rect l="rtl" t="rtt" r="rtr" b="rtb"/>
            <a:pathLst>
              <a:path w="1456160" h="547200">
                <a:moveTo>
                  <a:pt x="273600" y="0"/>
                </a:moveTo>
                <a:lnTo>
                  <a:pt x="1182560" y="0"/>
                </a:lnTo>
                <a:cubicBezTo>
                  <a:pt x="1333671" y="0"/>
                  <a:pt x="1456160" y="122491"/>
                  <a:pt x="1456160" y="273600"/>
                </a:cubicBezTo>
                <a:cubicBezTo>
                  <a:pt x="1456160" y="424709"/>
                  <a:pt x="1333671" y="547200"/>
                  <a:pt x="11825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lnSpc>
                <a:spcPct val="100000"/>
              </a:lnSpc>
            </a:pPr>
            <a:r>
              <a:rPr sz="2400" b="1">
                <a:solidFill>
                  <a:srgbClr val="454545"/>
                </a:solidFill>
                <a:latin typeface="黑体" panose="02010609060101010101" pitchFamily="49" charset="-122"/>
                <a:ea typeface="黑体" panose="02010609060101010101" pitchFamily="49" charset="-122"/>
              </a:rPr>
              <a:t>物态变化</a:t>
            </a:r>
            <a:endParaRPr sz="2400" b="1">
              <a:solidFill>
                <a:srgbClr val="454545"/>
              </a:solidFill>
              <a:latin typeface="黑体" panose="02010609060101010101" pitchFamily="49" charset="-122"/>
              <a:ea typeface="黑体" panose="02010609060101010101" pitchFamily="49" charset="-122"/>
            </a:endParaRPr>
          </a:p>
        </p:txBody>
      </p:sp>
      <p:grpSp>
        <p:nvGrpSpPr>
          <p:cNvPr id="16" name="组合 15"/>
          <p:cNvGrpSpPr/>
          <p:nvPr/>
        </p:nvGrpSpPr>
        <p:grpSpPr>
          <a:xfrm>
            <a:off x="6385243" y="2343150"/>
            <a:ext cx="2238375" cy="1092835"/>
            <a:chOff x="10054" y="4255"/>
            <a:chExt cx="3525" cy="1721"/>
          </a:xfrm>
        </p:grpSpPr>
        <p:sp>
          <p:nvSpPr>
            <p:cNvPr id="103" name="MMConnector"/>
            <p:cNvSpPr/>
            <p:nvPr/>
          </p:nvSpPr>
          <p:spPr>
            <a:xfrm>
              <a:off x="10054" y="5338"/>
              <a:ext cx="1052" cy="639"/>
            </a:xfrm>
            <a:custGeom>
              <a:avLst/>
              <a:gdLst/>
              <a:ahLst/>
              <a:cxnLst/>
              <a:pathLst>
                <a:path w="821890" h="171119">
                  <a:moveTo>
                    <a:pt x="-66263" y="4023"/>
                  </a:moveTo>
                  <a:cubicBezTo>
                    <a:pt x="-84782" y="8908"/>
                    <a:pt x="-93582" y="24415"/>
                    <a:pt x="-89505" y="38466"/>
                  </a:cubicBezTo>
                  <a:cubicBezTo>
                    <a:pt x="-85428" y="52516"/>
                    <a:pt x="-69664" y="60994"/>
                    <a:pt x="-51436" y="55115"/>
                  </a:cubicBezTo>
                  <a:cubicBezTo>
                    <a:pt x="-34486" y="49649"/>
                    <a:pt x="-17536" y="44182"/>
                    <a:pt x="-627" y="38653"/>
                  </a:cubicBezTo>
                  <a:cubicBezTo>
                    <a:pt x="16282" y="33124"/>
                    <a:pt x="33149" y="27532"/>
                    <a:pt x="49998" y="21931"/>
                  </a:cubicBezTo>
                  <a:cubicBezTo>
                    <a:pt x="66848" y="16331"/>
                    <a:pt x="83680" y="10721"/>
                    <a:pt x="100503" y="5128"/>
                  </a:cubicBezTo>
                  <a:cubicBezTo>
                    <a:pt x="117326" y="-466"/>
                    <a:pt x="134139" y="-6044"/>
                    <a:pt x="150956" y="-11573"/>
                  </a:cubicBezTo>
                  <a:cubicBezTo>
                    <a:pt x="167773" y="-17101"/>
                    <a:pt x="184593" y="-22581"/>
                    <a:pt x="201428" y="-27980"/>
                  </a:cubicBezTo>
                  <a:cubicBezTo>
                    <a:pt x="218264" y="-33378"/>
                    <a:pt x="235114" y="-38696"/>
                    <a:pt x="251991" y="-43899"/>
                  </a:cubicBezTo>
                  <a:cubicBezTo>
                    <a:pt x="268868" y="-49103"/>
                    <a:pt x="285771" y="-54194"/>
                    <a:pt x="302710" y="-59138"/>
                  </a:cubicBezTo>
                  <a:cubicBezTo>
                    <a:pt x="319649" y="-64083"/>
                    <a:pt x="336625" y="-68882"/>
                    <a:pt x="353644" y="-73505"/>
                  </a:cubicBezTo>
                  <a:cubicBezTo>
                    <a:pt x="370664" y="-78127"/>
                    <a:pt x="387728" y="-82573"/>
                    <a:pt x="404841" y="-86813"/>
                  </a:cubicBezTo>
                  <a:cubicBezTo>
                    <a:pt x="421953" y="-91053"/>
                    <a:pt x="439115" y="-95087"/>
                    <a:pt x="456332" y="-98888"/>
                  </a:cubicBezTo>
                  <a:cubicBezTo>
                    <a:pt x="473549" y="-102689"/>
                    <a:pt x="490821" y="-106257"/>
                    <a:pt x="508134" y="-109568"/>
                  </a:cubicBezTo>
                  <a:cubicBezTo>
                    <a:pt x="525447" y="-112878"/>
                    <a:pt x="542801" y="-115932"/>
                    <a:pt x="560246" y="-118711"/>
                  </a:cubicBezTo>
                  <a:cubicBezTo>
                    <a:pt x="577692" y="-121490"/>
                    <a:pt x="595228" y="-123996"/>
                    <a:pt x="612650" y="-126199"/>
                  </a:cubicBezTo>
                  <a:cubicBezTo>
                    <a:pt x="630073" y="-128403"/>
                    <a:pt x="647382" y="-130304"/>
                    <a:pt x="665312" y="-131940"/>
                  </a:cubicBezTo>
                  <a:cubicBezTo>
                    <a:pt x="683242" y="-133575"/>
                    <a:pt x="701792" y="-134944"/>
                    <a:pt x="718184" y="-135868"/>
                  </a:cubicBezTo>
                  <a:cubicBezTo>
                    <a:pt x="734575" y="-136792"/>
                    <a:pt x="748808" y="-137271"/>
                    <a:pt x="763040" y="-137750"/>
                  </a:cubicBezTo>
                  <a:cubicBezTo>
                    <a:pt x="765774" y="-137842"/>
                    <a:pt x="767600" y="-139460"/>
                    <a:pt x="767600" y="-141550"/>
                  </a:cubicBezTo>
                  <a:cubicBezTo>
                    <a:pt x="767600" y="-143640"/>
                    <a:pt x="765775" y="-145294"/>
                    <a:pt x="763040" y="-145350"/>
                  </a:cubicBezTo>
                  <a:cubicBezTo>
                    <a:pt x="748726" y="-145643"/>
                    <a:pt x="734412" y="-145936"/>
                    <a:pt x="717887" y="-145898"/>
                  </a:cubicBezTo>
                  <a:cubicBezTo>
                    <a:pt x="701361" y="-145861"/>
                    <a:pt x="682624" y="-145495"/>
                    <a:pt x="664482" y="-144825"/>
                  </a:cubicBezTo>
                  <a:cubicBezTo>
                    <a:pt x="646339" y="-144156"/>
                    <a:pt x="628792" y="-143184"/>
                    <a:pt x="611101" y="-141913"/>
                  </a:cubicBezTo>
                  <a:cubicBezTo>
                    <a:pt x="593410" y="-140642"/>
                    <a:pt x="575576" y="-139072"/>
                    <a:pt x="557809" y="-137219"/>
                  </a:cubicBezTo>
                  <a:cubicBezTo>
                    <a:pt x="540042" y="-135366"/>
                    <a:pt x="522343" y="-133231"/>
                    <a:pt x="504665" y="-130832"/>
                  </a:cubicBezTo>
                  <a:cubicBezTo>
                    <a:pt x="486988" y="-128433"/>
                    <a:pt x="469331" y="-125771"/>
                    <a:pt x="451717" y="-122871"/>
                  </a:cubicBezTo>
                  <a:cubicBezTo>
                    <a:pt x="434103" y="-119970"/>
                    <a:pt x="416530" y="-116831"/>
                    <a:pt x="398998" y="-113481"/>
                  </a:cubicBezTo>
                  <a:cubicBezTo>
                    <a:pt x="381467" y="-110132"/>
                    <a:pt x="363977" y="-106572"/>
                    <a:pt x="346529" y="-102833"/>
                  </a:cubicBezTo>
                  <a:cubicBezTo>
                    <a:pt x="329082" y="-99093"/>
                    <a:pt x="311677" y="-95175"/>
                    <a:pt x="294313" y="-91110"/>
                  </a:cubicBezTo>
                  <a:cubicBezTo>
                    <a:pt x="276949" y="-87046"/>
                    <a:pt x="259626" y="-82835"/>
                    <a:pt x="242339" y="-78513"/>
                  </a:cubicBezTo>
                  <a:cubicBezTo>
                    <a:pt x="225053" y="-74191"/>
                    <a:pt x="207803" y="-69756"/>
                    <a:pt x="190584" y="-65245"/>
                  </a:cubicBezTo>
                  <a:cubicBezTo>
                    <a:pt x="173365" y="-60734"/>
                    <a:pt x="156177" y="-56146"/>
                    <a:pt x="139014" y="-51515"/>
                  </a:cubicBezTo>
                  <a:cubicBezTo>
                    <a:pt x="121850" y="-46884"/>
                    <a:pt x="104711" y="-42209"/>
                    <a:pt x="87588" y="-37527"/>
                  </a:cubicBezTo>
                  <a:cubicBezTo>
                    <a:pt x="70466" y="-32845"/>
                    <a:pt x="53360" y="-28155"/>
                    <a:pt x="36263" y="-23482"/>
                  </a:cubicBezTo>
                  <a:cubicBezTo>
                    <a:pt x="19167" y="-18809"/>
                    <a:pt x="2080" y="-14153"/>
                    <a:pt x="-15006" y="-9571"/>
                  </a:cubicBezTo>
                  <a:cubicBezTo>
                    <a:pt x="-32092" y="-4990"/>
                    <a:pt x="-49178" y="-483"/>
                    <a:pt x="-66263" y="4023"/>
                  </a:cubicBezTo>
                  <a:close/>
                </a:path>
              </a:pathLst>
            </a:custGeom>
            <a:solidFill>
              <a:schemeClr val="accent4"/>
            </a:solidFill>
            <a:ln w="7600" cap="rnd">
              <a:solidFill>
                <a:schemeClr val="accent4"/>
              </a:solidFill>
              <a:round/>
            </a:ln>
          </p:spPr>
        </p:sp>
        <p:sp>
          <p:nvSpPr>
            <p:cNvPr id="102" name="MainTopic"/>
            <p:cNvSpPr/>
            <p:nvPr/>
          </p:nvSpPr>
          <p:spPr>
            <a:xfrm>
              <a:off x="10887" y="4255"/>
              <a:ext cx="2693" cy="1108"/>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mn-ea"/>
                  <a:hlinkClick r:id="rId1" action="ppaction://hlinksldjump"/>
                </a:rPr>
                <a:t>汽化和液化</a:t>
              </a:r>
              <a:endParaRPr sz="2400">
                <a:solidFill>
                  <a:srgbClr val="303030"/>
                </a:solidFill>
                <a:latin typeface="+mn-ea"/>
              </a:endParaRPr>
            </a:p>
          </p:txBody>
        </p:sp>
      </p:grpSp>
      <p:grpSp>
        <p:nvGrpSpPr>
          <p:cNvPr id="27" name="组合 26"/>
          <p:cNvGrpSpPr/>
          <p:nvPr/>
        </p:nvGrpSpPr>
        <p:grpSpPr>
          <a:xfrm>
            <a:off x="6385243" y="4220845"/>
            <a:ext cx="2239010" cy="1206500"/>
            <a:chOff x="10054" y="7212"/>
            <a:chExt cx="3526" cy="1900"/>
          </a:xfrm>
        </p:grpSpPr>
        <p:sp>
          <p:nvSpPr>
            <p:cNvPr id="105" name="MMConnector"/>
            <p:cNvSpPr/>
            <p:nvPr/>
          </p:nvSpPr>
          <p:spPr>
            <a:xfrm>
              <a:off x="10054" y="7212"/>
              <a:ext cx="1235" cy="1852"/>
            </a:xfrm>
            <a:custGeom>
              <a:avLst/>
              <a:gdLst/>
              <a:ahLst/>
              <a:cxnLst/>
              <a:pathLst>
                <a:path w="915049" h="495683">
                  <a:moveTo>
                    <a:pt x="-136023" y="-156893"/>
                  </a:moveTo>
                  <a:cubicBezTo>
                    <a:pt x="-150991" y="-168840"/>
                    <a:pt x="-168729" y="-166510"/>
                    <a:pt x="-177521" y="-154816"/>
                  </a:cubicBezTo>
                  <a:cubicBezTo>
                    <a:pt x="-186314" y="-143123"/>
                    <a:pt x="-183461" y="-125669"/>
                    <a:pt x="-167995" y="-114373"/>
                  </a:cubicBezTo>
                  <a:cubicBezTo>
                    <a:pt x="-153848" y="-104040"/>
                    <a:pt x="-139701" y="-93707"/>
                    <a:pt x="-125669" y="-83155"/>
                  </a:cubicBezTo>
                  <a:cubicBezTo>
                    <a:pt x="-111636" y="-72603"/>
                    <a:pt x="-97719" y="-61832"/>
                    <a:pt x="-83850" y="-50958"/>
                  </a:cubicBezTo>
                  <a:cubicBezTo>
                    <a:pt x="-69982" y="-40085"/>
                    <a:pt x="-56161" y="-29110"/>
                    <a:pt x="-42367" y="-18059"/>
                  </a:cubicBezTo>
                  <a:cubicBezTo>
                    <a:pt x="-28574" y="-7008"/>
                    <a:pt x="-14807" y="4120"/>
                    <a:pt x="-1032" y="15274"/>
                  </a:cubicBezTo>
                  <a:cubicBezTo>
                    <a:pt x="12743" y="26427"/>
                    <a:pt x="26527" y="37607"/>
                    <a:pt x="40352" y="48770"/>
                  </a:cubicBezTo>
                  <a:cubicBezTo>
                    <a:pt x="54178" y="59932"/>
                    <a:pt x="68045" y="71078"/>
                    <a:pt x="81989" y="82158"/>
                  </a:cubicBezTo>
                  <a:cubicBezTo>
                    <a:pt x="95932" y="93239"/>
                    <a:pt x="109952" y="104255"/>
                    <a:pt x="124081" y="115158"/>
                  </a:cubicBezTo>
                  <a:cubicBezTo>
                    <a:pt x="138210" y="126061"/>
                    <a:pt x="152449" y="136850"/>
                    <a:pt x="166830" y="147474"/>
                  </a:cubicBezTo>
                  <a:cubicBezTo>
                    <a:pt x="181211" y="158098"/>
                    <a:pt x="195733" y="168557"/>
                    <a:pt x="210425" y="178794"/>
                  </a:cubicBezTo>
                  <a:cubicBezTo>
                    <a:pt x="225118" y="189032"/>
                    <a:pt x="239981" y="199048"/>
                    <a:pt x="255038" y="208783"/>
                  </a:cubicBezTo>
                  <a:cubicBezTo>
                    <a:pt x="270096" y="218519"/>
                    <a:pt x="285347" y="227974"/>
                    <a:pt x="300810" y="237086"/>
                  </a:cubicBezTo>
                  <a:cubicBezTo>
                    <a:pt x="316272" y="246198"/>
                    <a:pt x="331946" y="254968"/>
                    <a:pt x="347837" y="263332"/>
                  </a:cubicBezTo>
                  <a:cubicBezTo>
                    <a:pt x="363729" y="271696"/>
                    <a:pt x="379839" y="279654"/>
                    <a:pt x="396163" y="287147"/>
                  </a:cubicBezTo>
                  <a:cubicBezTo>
                    <a:pt x="412487" y="294640"/>
                    <a:pt x="429026" y="301667"/>
                    <a:pt x="445761" y="308175"/>
                  </a:cubicBezTo>
                  <a:cubicBezTo>
                    <a:pt x="462497" y="314683"/>
                    <a:pt x="479429" y="320673"/>
                    <a:pt x="496534" y="326101"/>
                  </a:cubicBezTo>
                  <a:cubicBezTo>
                    <a:pt x="513639" y="331529"/>
                    <a:pt x="530917" y="336396"/>
                    <a:pt x="548316" y="340679"/>
                  </a:cubicBezTo>
                  <a:cubicBezTo>
                    <a:pt x="565716" y="344962"/>
                    <a:pt x="583237" y="348660"/>
                    <a:pt x="600891" y="351753"/>
                  </a:cubicBezTo>
                  <a:cubicBezTo>
                    <a:pt x="618544" y="354845"/>
                    <a:pt x="636328" y="357332"/>
                    <a:pt x="654009" y="359268"/>
                  </a:cubicBezTo>
                  <a:cubicBezTo>
                    <a:pt x="671690" y="361205"/>
                    <a:pt x="689267" y="362592"/>
                    <a:pt x="707421" y="363272"/>
                  </a:cubicBezTo>
                  <a:cubicBezTo>
                    <a:pt x="725576" y="363951"/>
                    <a:pt x="744308" y="363924"/>
                    <a:pt x="763040" y="363896"/>
                  </a:cubicBezTo>
                  <a:cubicBezTo>
                    <a:pt x="765776" y="363892"/>
                    <a:pt x="767600" y="362140"/>
                    <a:pt x="767600" y="360050"/>
                  </a:cubicBezTo>
                  <a:cubicBezTo>
                    <a:pt x="767600" y="357960"/>
                    <a:pt x="765774" y="356312"/>
                    <a:pt x="763040" y="356204"/>
                  </a:cubicBezTo>
                  <a:cubicBezTo>
                    <a:pt x="744500" y="355477"/>
                    <a:pt x="725959" y="354749"/>
                    <a:pt x="708058" y="353325"/>
                  </a:cubicBezTo>
                  <a:cubicBezTo>
                    <a:pt x="690157" y="351902"/>
                    <a:pt x="672895" y="349782"/>
                    <a:pt x="655579" y="347127"/>
                  </a:cubicBezTo>
                  <a:cubicBezTo>
                    <a:pt x="638263" y="344473"/>
                    <a:pt x="620894" y="341284"/>
                    <a:pt x="603706" y="337511"/>
                  </a:cubicBezTo>
                  <a:cubicBezTo>
                    <a:pt x="586518" y="333737"/>
                    <a:pt x="569512" y="329378"/>
                    <a:pt x="552671" y="324460"/>
                  </a:cubicBezTo>
                  <a:cubicBezTo>
                    <a:pt x="535830" y="319542"/>
                    <a:pt x="519155" y="314065"/>
                    <a:pt x="502686" y="308052"/>
                  </a:cubicBezTo>
                  <a:cubicBezTo>
                    <a:pt x="486217" y="302039"/>
                    <a:pt x="469956" y="295492"/>
                    <a:pt x="453916" y="288450"/>
                  </a:cubicBezTo>
                  <a:cubicBezTo>
                    <a:pt x="437876" y="281408"/>
                    <a:pt x="422057" y="273873"/>
                    <a:pt x="406467" y="265894"/>
                  </a:cubicBezTo>
                  <a:cubicBezTo>
                    <a:pt x="390878" y="257914"/>
                    <a:pt x="375517" y="249490"/>
                    <a:pt x="360379" y="240676"/>
                  </a:cubicBezTo>
                  <a:cubicBezTo>
                    <a:pt x="345242" y="231863"/>
                    <a:pt x="330327" y="222660"/>
                    <a:pt x="315622" y="213124"/>
                  </a:cubicBezTo>
                  <a:cubicBezTo>
                    <a:pt x="300916" y="203588"/>
                    <a:pt x="286418" y="193719"/>
                    <a:pt x="272106" y="183572"/>
                  </a:cubicBezTo>
                  <a:cubicBezTo>
                    <a:pt x="257794" y="173424"/>
                    <a:pt x="243667" y="163000"/>
                    <a:pt x="229696" y="152350"/>
                  </a:cubicBezTo>
                  <a:cubicBezTo>
                    <a:pt x="215725" y="141700"/>
                    <a:pt x="201910" y="130824"/>
                    <a:pt x="188218" y="119773"/>
                  </a:cubicBezTo>
                  <a:cubicBezTo>
                    <a:pt x="174525" y="108723"/>
                    <a:pt x="160956" y="97496"/>
                    <a:pt x="147473" y="86140"/>
                  </a:cubicBezTo>
                  <a:cubicBezTo>
                    <a:pt x="133990" y="74784"/>
                    <a:pt x="120594" y="63299"/>
                    <a:pt x="107247" y="51727"/>
                  </a:cubicBezTo>
                  <a:cubicBezTo>
                    <a:pt x="93900" y="40156"/>
                    <a:pt x="80602" y="28499"/>
                    <a:pt x="67314" y="16798"/>
                  </a:cubicBezTo>
                  <a:cubicBezTo>
                    <a:pt x="54026" y="5096"/>
                    <a:pt x="40749" y="-6649"/>
                    <a:pt x="27444" y="-18398"/>
                  </a:cubicBezTo>
                  <a:cubicBezTo>
                    <a:pt x="14139" y="-30148"/>
                    <a:pt x="806" y="-41902"/>
                    <a:pt x="-12597" y="-53615"/>
                  </a:cubicBezTo>
                  <a:cubicBezTo>
                    <a:pt x="-26000" y="-65328"/>
                    <a:pt x="-39473" y="-77001"/>
                    <a:pt x="-53038" y="-88606"/>
                  </a:cubicBezTo>
                  <a:cubicBezTo>
                    <a:pt x="-66604" y="-100212"/>
                    <a:pt x="-80262" y="-111750"/>
                    <a:pt x="-94108" y="-123120"/>
                  </a:cubicBezTo>
                  <a:cubicBezTo>
                    <a:pt x="-107954" y="-134490"/>
                    <a:pt x="-121988" y="-145692"/>
                    <a:pt x="-136023" y="-156893"/>
                  </a:cubicBezTo>
                  <a:close/>
                </a:path>
              </a:pathLst>
            </a:custGeom>
            <a:solidFill>
              <a:schemeClr val="accent4"/>
            </a:solidFill>
            <a:ln w="7600" cap="rnd">
              <a:solidFill>
                <a:schemeClr val="accent4"/>
              </a:solidFill>
              <a:round/>
            </a:ln>
          </p:spPr>
        </p:sp>
        <p:sp>
          <p:nvSpPr>
            <p:cNvPr id="104" name="MainTopic"/>
            <p:cNvSpPr/>
            <p:nvPr/>
          </p:nvSpPr>
          <p:spPr>
            <a:xfrm>
              <a:off x="11106" y="8004"/>
              <a:ext cx="2474" cy="1108"/>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mn-ea"/>
                  <a:hlinkClick r:id="rId2" action="ppaction://hlinksldjump"/>
                </a:rPr>
                <a:t>升华和凝华</a:t>
              </a:r>
              <a:endParaRPr sz="2400">
                <a:solidFill>
                  <a:srgbClr val="303030"/>
                </a:solidFill>
                <a:latin typeface="+mn-ea"/>
              </a:endParaRPr>
            </a:p>
          </p:txBody>
        </p:sp>
      </p:grpSp>
      <p:grpSp>
        <p:nvGrpSpPr>
          <p:cNvPr id="30" name="组合 29"/>
          <p:cNvGrpSpPr/>
          <p:nvPr/>
        </p:nvGrpSpPr>
        <p:grpSpPr>
          <a:xfrm>
            <a:off x="2744788" y="4098925"/>
            <a:ext cx="3071495" cy="809625"/>
            <a:chOff x="4321" y="7020"/>
            <a:chExt cx="4837" cy="1275"/>
          </a:xfrm>
        </p:grpSpPr>
        <p:sp>
          <p:nvSpPr>
            <p:cNvPr id="115" name="MMConnector"/>
            <p:cNvSpPr/>
            <p:nvPr/>
          </p:nvSpPr>
          <p:spPr>
            <a:xfrm>
              <a:off x="7854" y="7020"/>
              <a:ext cx="1304" cy="1059"/>
            </a:xfrm>
            <a:custGeom>
              <a:avLst/>
              <a:gdLst/>
              <a:ahLst/>
              <a:cxnLst/>
              <a:pathLst>
                <a:path w="865252" h="321932">
                  <a:moveTo>
                    <a:pt x="114565" y="-47574"/>
                  </a:moveTo>
                  <a:cubicBezTo>
                    <a:pt x="131696" y="-56137"/>
                    <a:pt x="137275" y="-72999"/>
                    <a:pt x="130481" y="-85955"/>
                  </a:cubicBezTo>
                  <a:cubicBezTo>
                    <a:pt x="123686" y="-98912"/>
                    <a:pt x="106552" y="-104077"/>
                    <a:pt x="89858" y="-94689"/>
                  </a:cubicBezTo>
                  <a:cubicBezTo>
                    <a:pt x="74273" y="-85925"/>
                    <a:pt x="58688" y="-77161"/>
                    <a:pt x="43208" y="-68279"/>
                  </a:cubicBezTo>
                  <a:cubicBezTo>
                    <a:pt x="27728" y="-59397"/>
                    <a:pt x="12353" y="-50397"/>
                    <a:pt x="-2977" y="-41365"/>
                  </a:cubicBezTo>
                  <a:cubicBezTo>
                    <a:pt x="-18307" y="-32333"/>
                    <a:pt x="-33592" y="-23268"/>
                    <a:pt x="-48850" y="-14203"/>
                  </a:cubicBezTo>
                  <a:cubicBezTo>
                    <a:pt x="-64109" y="-5138"/>
                    <a:pt x="-79340" y="3928"/>
                    <a:pt x="-94575" y="12948"/>
                  </a:cubicBezTo>
                  <a:cubicBezTo>
                    <a:pt x="-109811" y="21969"/>
                    <a:pt x="-125050" y="30943"/>
                    <a:pt x="-140321" y="39828"/>
                  </a:cubicBezTo>
                  <a:cubicBezTo>
                    <a:pt x="-155592" y="48713"/>
                    <a:pt x="-170894" y="57509"/>
                    <a:pt x="-186255" y="66170"/>
                  </a:cubicBezTo>
                  <a:cubicBezTo>
                    <a:pt x="-201616" y="74830"/>
                    <a:pt x="-217035" y="83356"/>
                    <a:pt x="-232539" y="91701"/>
                  </a:cubicBezTo>
                  <a:cubicBezTo>
                    <a:pt x="-248042" y="100046"/>
                    <a:pt x="-263629" y="108209"/>
                    <a:pt x="-279321" y="116145"/>
                  </a:cubicBezTo>
                  <a:cubicBezTo>
                    <a:pt x="-295013" y="124081"/>
                    <a:pt x="-310809" y="131788"/>
                    <a:pt x="-326728" y="139222"/>
                  </a:cubicBezTo>
                  <a:cubicBezTo>
                    <a:pt x="-342647" y="146655"/>
                    <a:pt x="-358687" y="153813"/>
                    <a:pt x="-374861" y="160652"/>
                  </a:cubicBezTo>
                  <a:cubicBezTo>
                    <a:pt x="-391034" y="167491"/>
                    <a:pt x="-407341" y="174010"/>
                    <a:pt x="-423783" y="180168"/>
                  </a:cubicBezTo>
                  <a:cubicBezTo>
                    <a:pt x="-440224" y="186325"/>
                    <a:pt x="-456800" y="192120"/>
                    <a:pt x="-473518" y="197518"/>
                  </a:cubicBezTo>
                  <a:cubicBezTo>
                    <a:pt x="-490236" y="202915"/>
                    <a:pt x="-507096" y="207914"/>
                    <a:pt x="-524048" y="212483"/>
                  </a:cubicBezTo>
                  <a:cubicBezTo>
                    <a:pt x="-541000" y="217053"/>
                    <a:pt x="-558044" y="221193"/>
                    <a:pt x="-575310" y="224889"/>
                  </a:cubicBezTo>
                  <a:cubicBezTo>
                    <a:pt x="-592575" y="228584"/>
                    <a:pt x="-610063" y="231834"/>
                    <a:pt x="-627206" y="234610"/>
                  </a:cubicBezTo>
                  <a:cubicBezTo>
                    <a:pt x="-644349" y="237386"/>
                    <a:pt x="-661148" y="239688"/>
                    <a:pt x="-679611" y="241583"/>
                  </a:cubicBezTo>
                  <a:cubicBezTo>
                    <a:pt x="-698073" y="243477"/>
                    <a:pt x="-718200" y="244965"/>
                    <a:pt x="-732382" y="245800"/>
                  </a:cubicBezTo>
                  <a:cubicBezTo>
                    <a:pt x="-746564" y="246635"/>
                    <a:pt x="-754802" y="246818"/>
                    <a:pt x="-763040" y="247000"/>
                  </a:cubicBezTo>
                  <a:cubicBezTo>
                    <a:pt x="-765775" y="247061"/>
                    <a:pt x="-767600" y="248710"/>
                    <a:pt x="-767600" y="250800"/>
                  </a:cubicBezTo>
                  <a:cubicBezTo>
                    <a:pt x="-767600" y="252890"/>
                    <a:pt x="-765775" y="254527"/>
                    <a:pt x="-763040" y="254600"/>
                  </a:cubicBezTo>
                  <a:cubicBezTo>
                    <a:pt x="-754745" y="254821"/>
                    <a:pt x="-746449" y="255042"/>
                    <a:pt x="-732114" y="254898"/>
                  </a:cubicBezTo>
                  <a:cubicBezTo>
                    <a:pt x="-717779" y="254754"/>
                    <a:pt x="-697405" y="254244"/>
                    <a:pt x="-678660" y="253240"/>
                  </a:cubicBezTo>
                  <a:cubicBezTo>
                    <a:pt x="-659915" y="252235"/>
                    <a:pt x="-642801" y="250736"/>
                    <a:pt x="-625294" y="248771"/>
                  </a:cubicBezTo>
                  <a:cubicBezTo>
                    <a:pt x="-607787" y="246806"/>
                    <a:pt x="-589888" y="244375"/>
                    <a:pt x="-572172" y="241478"/>
                  </a:cubicBezTo>
                  <a:cubicBezTo>
                    <a:pt x="-554456" y="238581"/>
                    <a:pt x="-536922" y="235218"/>
                    <a:pt x="-519447" y="231410"/>
                  </a:cubicBezTo>
                  <a:cubicBezTo>
                    <a:pt x="-501971" y="227602"/>
                    <a:pt x="-484555" y="223350"/>
                    <a:pt x="-467255" y="218682"/>
                  </a:cubicBezTo>
                  <a:cubicBezTo>
                    <a:pt x="-449954" y="214014"/>
                    <a:pt x="-432770" y="208932"/>
                    <a:pt x="-415704" y="203473"/>
                  </a:cubicBezTo>
                  <a:cubicBezTo>
                    <a:pt x="-398638" y="198014"/>
                    <a:pt x="-381689" y="192179"/>
                    <a:pt x="-364865" y="186013"/>
                  </a:cubicBezTo>
                  <a:cubicBezTo>
                    <a:pt x="-348042" y="179848"/>
                    <a:pt x="-331343" y="173351"/>
                    <a:pt x="-314767" y="166574"/>
                  </a:cubicBezTo>
                  <a:cubicBezTo>
                    <a:pt x="-298190" y="159797"/>
                    <a:pt x="-281735" y="152739"/>
                    <a:pt x="-265394" y="145452"/>
                  </a:cubicBezTo>
                  <a:cubicBezTo>
                    <a:pt x="-249052" y="138165"/>
                    <a:pt x="-232823" y="130649"/>
                    <a:pt x="-216693" y="122955"/>
                  </a:cubicBezTo>
                  <a:cubicBezTo>
                    <a:pt x="-200563" y="115262"/>
                    <a:pt x="-184531" y="107392"/>
                    <a:pt x="-168580" y="99397"/>
                  </a:cubicBezTo>
                  <a:cubicBezTo>
                    <a:pt x="-152629" y="91402"/>
                    <a:pt x="-136758" y="83281"/>
                    <a:pt x="-120946" y="75085"/>
                  </a:cubicBezTo>
                  <a:cubicBezTo>
                    <a:pt x="-105134" y="66889"/>
                    <a:pt x="-89381" y="58618"/>
                    <a:pt x="-73665" y="50320"/>
                  </a:cubicBezTo>
                  <a:cubicBezTo>
                    <a:pt x="-57950" y="42022"/>
                    <a:pt x="-42271" y="33697"/>
                    <a:pt x="-26606" y="25395"/>
                  </a:cubicBezTo>
                  <a:cubicBezTo>
                    <a:pt x="-10941" y="17092"/>
                    <a:pt x="4711" y="8814"/>
                    <a:pt x="20367" y="590"/>
                  </a:cubicBezTo>
                  <a:cubicBezTo>
                    <a:pt x="36023" y="-7634"/>
                    <a:pt x="51683" y="-15803"/>
                    <a:pt x="67384" y="-23821"/>
                  </a:cubicBezTo>
                  <a:cubicBezTo>
                    <a:pt x="83084" y="-31839"/>
                    <a:pt x="98825" y="-39707"/>
                    <a:pt x="114565" y="-47574"/>
                  </a:cubicBezTo>
                  <a:close/>
                </a:path>
              </a:pathLst>
            </a:custGeom>
            <a:solidFill>
              <a:schemeClr val="accent4"/>
            </a:solidFill>
            <a:ln w="7600" cap="rnd">
              <a:solidFill>
                <a:schemeClr val="accent4"/>
              </a:solidFill>
              <a:round/>
            </a:ln>
          </p:spPr>
        </p:sp>
        <p:sp>
          <p:nvSpPr>
            <p:cNvPr id="114" name="MainTopic"/>
            <p:cNvSpPr/>
            <p:nvPr/>
          </p:nvSpPr>
          <p:spPr>
            <a:xfrm>
              <a:off x="4321" y="7187"/>
              <a:ext cx="2351" cy="1108"/>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hlinkClick r:id="rId3" action="ppaction://hlinksldjump"/>
                </a:rPr>
                <a:t>熔化和凝固</a:t>
              </a:r>
              <a:endParaRPr sz="2400">
                <a:solidFill>
                  <a:srgbClr val="303030"/>
                </a:solidFill>
                <a:latin typeface="+mn-ea"/>
              </a:endParaRPr>
            </a:p>
          </p:txBody>
        </p:sp>
      </p:grpSp>
      <p:grpSp>
        <p:nvGrpSpPr>
          <p:cNvPr id="2" name="组合 1"/>
          <p:cNvGrpSpPr/>
          <p:nvPr/>
        </p:nvGrpSpPr>
        <p:grpSpPr>
          <a:xfrm>
            <a:off x="3352483" y="1565275"/>
            <a:ext cx="2236470" cy="2111375"/>
            <a:chOff x="5278" y="3030"/>
            <a:chExt cx="3522" cy="3325"/>
          </a:xfrm>
        </p:grpSpPr>
        <p:sp>
          <p:nvSpPr>
            <p:cNvPr id="117" name="MMConnector"/>
            <p:cNvSpPr/>
            <p:nvPr/>
          </p:nvSpPr>
          <p:spPr>
            <a:xfrm>
              <a:off x="7500" y="4785"/>
              <a:ext cx="1301" cy="1570"/>
            </a:xfrm>
            <a:custGeom>
              <a:avLst/>
              <a:gdLst/>
              <a:ahLst/>
              <a:cxnLst/>
              <a:pathLst>
                <a:path w="890133" h="406083">
                  <a:moveTo>
                    <a:pt x="112756" y="123063"/>
                  </a:moveTo>
                  <a:cubicBezTo>
                    <a:pt x="128581" y="133851"/>
                    <a:pt x="146094" y="130185"/>
                    <a:pt x="153980" y="117862"/>
                  </a:cubicBezTo>
                  <a:cubicBezTo>
                    <a:pt x="161865" y="105539"/>
                    <a:pt x="157732" y="88305"/>
                    <a:pt x="141430" y="78252"/>
                  </a:cubicBezTo>
                  <a:cubicBezTo>
                    <a:pt x="126486" y="69037"/>
                    <a:pt x="111542" y="59821"/>
                    <a:pt x="96672" y="50418"/>
                  </a:cubicBezTo>
                  <a:cubicBezTo>
                    <a:pt x="81803" y="41014"/>
                    <a:pt x="67008" y="31423"/>
                    <a:pt x="52237" y="21753"/>
                  </a:cubicBezTo>
                  <a:cubicBezTo>
                    <a:pt x="37466" y="12083"/>
                    <a:pt x="22718" y="2333"/>
                    <a:pt x="7973" y="-7466"/>
                  </a:cubicBezTo>
                  <a:cubicBezTo>
                    <a:pt x="-6772" y="-17266"/>
                    <a:pt x="-21514" y="-27115"/>
                    <a:pt x="-36284" y="-36962"/>
                  </a:cubicBezTo>
                  <a:cubicBezTo>
                    <a:pt x="-51054" y="-46809"/>
                    <a:pt x="-65852" y="-56655"/>
                    <a:pt x="-80707" y="-66451"/>
                  </a:cubicBezTo>
                  <a:cubicBezTo>
                    <a:pt x="-95562" y="-76247"/>
                    <a:pt x="-110474" y="-85994"/>
                    <a:pt x="-125472" y="-95641"/>
                  </a:cubicBezTo>
                  <a:cubicBezTo>
                    <a:pt x="-140469" y="-105288"/>
                    <a:pt x="-155553" y="-114835"/>
                    <a:pt x="-170749" y="-124229"/>
                  </a:cubicBezTo>
                  <a:cubicBezTo>
                    <a:pt x="-185946" y="-133624"/>
                    <a:pt x="-201255" y="-142866"/>
                    <a:pt x="-216701" y="-151900"/>
                  </a:cubicBezTo>
                  <a:cubicBezTo>
                    <a:pt x="-232147" y="-160934"/>
                    <a:pt x="-247730" y="-169761"/>
                    <a:pt x="-263468" y="-178323"/>
                  </a:cubicBezTo>
                  <a:cubicBezTo>
                    <a:pt x="-279207" y="-186885"/>
                    <a:pt x="-295101" y="-195182"/>
                    <a:pt x="-311163" y="-203157"/>
                  </a:cubicBezTo>
                  <a:cubicBezTo>
                    <a:pt x="-327225" y="-211131"/>
                    <a:pt x="-343455" y="-218784"/>
                    <a:pt x="-359857" y="-226057"/>
                  </a:cubicBezTo>
                  <a:cubicBezTo>
                    <a:pt x="-376259" y="-233330"/>
                    <a:pt x="-392833" y="-240224"/>
                    <a:pt x="-409572" y="-246686"/>
                  </a:cubicBezTo>
                  <a:cubicBezTo>
                    <a:pt x="-426311" y="-253147"/>
                    <a:pt x="-443214" y="-259178"/>
                    <a:pt x="-460274" y="-264731"/>
                  </a:cubicBezTo>
                  <a:cubicBezTo>
                    <a:pt x="-477334" y="-270284"/>
                    <a:pt x="-494549" y="-275360"/>
                    <a:pt x="-511872" y="-279924"/>
                  </a:cubicBezTo>
                  <a:cubicBezTo>
                    <a:pt x="-529194" y="-284489"/>
                    <a:pt x="-546623" y="-288542"/>
                    <a:pt x="-564222" y="-292063"/>
                  </a:cubicBezTo>
                  <a:cubicBezTo>
                    <a:pt x="-581820" y="-295583"/>
                    <a:pt x="-599588" y="-298572"/>
                    <a:pt x="-617142" y="-301020"/>
                  </a:cubicBezTo>
                  <a:cubicBezTo>
                    <a:pt x="-634697" y="-303468"/>
                    <a:pt x="-652037" y="-305376"/>
                    <a:pt x="-670432" y="-306756"/>
                  </a:cubicBezTo>
                  <a:cubicBezTo>
                    <a:pt x="-688828" y="-308136"/>
                    <a:pt x="-708278" y="-308988"/>
                    <a:pt x="-723888" y="-309311"/>
                  </a:cubicBezTo>
                  <a:cubicBezTo>
                    <a:pt x="-739498" y="-309635"/>
                    <a:pt x="-751269" y="-309430"/>
                    <a:pt x="-763040" y="-309225"/>
                  </a:cubicBezTo>
                  <a:cubicBezTo>
                    <a:pt x="-765776" y="-309177"/>
                    <a:pt x="-767600" y="-307515"/>
                    <a:pt x="-767600" y="-305425"/>
                  </a:cubicBezTo>
                  <a:cubicBezTo>
                    <a:pt x="-767600" y="-303335"/>
                    <a:pt x="-765775" y="-301703"/>
                    <a:pt x="-763040" y="-301625"/>
                  </a:cubicBezTo>
                  <a:cubicBezTo>
                    <a:pt x="-751368" y="-301294"/>
                    <a:pt x="-739697" y="-300962"/>
                    <a:pt x="-724276" y="-299936"/>
                  </a:cubicBezTo>
                  <a:cubicBezTo>
                    <a:pt x="-708856" y="-298910"/>
                    <a:pt x="-689686" y="-297189"/>
                    <a:pt x="-671611" y="-294998"/>
                  </a:cubicBezTo>
                  <a:cubicBezTo>
                    <a:pt x="-653537" y="-292807"/>
                    <a:pt x="-636557" y="-290147"/>
                    <a:pt x="-619414" y="-286951"/>
                  </a:cubicBezTo>
                  <a:cubicBezTo>
                    <a:pt x="-602271" y="-283754"/>
                    <a:pt x="-584966" y="-280022"/>
                    <a:pt x="-567872" y="-275781"/>
                  </a:cubicBezTo>
                  <a:cubicBezTo>
                    <a:pt x="-550779" y="-271540"/>
                    <a:pt x="-533897" y="-266790"/>
                    <a:pt x="-517158" y="-261549"/>
                  </a:cubicBezTo>
                  <a:cubicBezTo>
                    <a:pt x="-500419" y="-256309"/>
                    <a:pt x="-483822" y="-250578"/>
                    <a:pt x="-467409" y="-244391"/>
                  </a:cubicBezTo>
                  <a:cubicBezTo>
                    <a:pt x="-450995" y="-238205"/>
                    <a:pt x="-434764" y="-231563"/>
                    <a:pt x="-418715" y="-224507"/>
                  </a:cubicBezTo>
                  <a:cubicBezTo>
                    <a:pt x="-402665" y="-217452"/>
                    <a:pt x="-386798" y="-209984"/>
                    <a:pt x="-371111" y="-202150"/>
                  </a:cubicBezTo>
                  <a:cubicBezTo>
                    <a:pt x="-355424" y="-194317"/>
                    <a:pt x="-339917" y="-186119"/>
                    <a:pt x="-324577" y="-177607"/>
                  </a:cubicBezTo>
                  <a:cubicBezTo>
                    <a:pt x="-309238" y="-169095"/>
                    <a:pt x="-294065" y="-160269"/>
                    <a:pt x="-279040" y="-151181"/>
                  </a:cubicBezTo>
                  <a:cubicBezTo>
                    <a:pt x="-264016" y="-142093"/>
                    <a:pt x="-249139" y="-132743"/>
                    <a:pt x="-234384" y="-123182"/>
                  </a:cubicBezTo>
                  <a:cubicBezTo>
                    <a:pt x="-219629" y="-113620"/>
                    <a:pt x="-204997" y="-103847"/>
                    <a:pt x="-190457" y="-93912"/>
                  </a:cubicBezTo>
                  <a:cubicBezTo>
                    <a:pt x="-175917" y="-83976"/>
                    <a:pt x="-161470" y="-73879"/>
                    <a:pt x="-147083" y="-63665"/>
                  </a:cubicBezTo>
                  <a:cubicBezTo>
                    <a:pt x="-132697" y="-53452"/>
                    <a:pt x="-118370" y="-43123"/>
                    <a:pt x="-104070" y="-32724"/>
                  </a:cubicBezTo>
                  <a:cubicBezTo>
                    <a:pt x="-89769" y="-22324"/>
                    <a:pt x="-75495" y="-11855"/>
                    <a:pt x="-61213" y="-1359"/>
                  </a:cubicBezTo>
                  <a:cubicBezTo>
                    <a:pt x="-46931" y="9137"/>
                    <a:pt x="-32641" y="19660"/>
                    <a:pt x="-18305" y="30164"/>
                  </a:cubicBezTo>
                  <a:cubicBezTo>
                    <a:pt x="-3969" y="40667"/>
                    <a:pt x="10412" y="51150"/>
                    <a:pt x="24860" y="61583"/>
                  </a:cubicBezTo>
                  <a:cubicBezTo>
                    <a:pt x="39308" y="72017"/>
                    <a:pt x="53823" y="82400"/>
                    <a:pt x="68484" y="92638"/>
                  </a:cubicBezTo>
                  <a:cubicBezTo>
                    <a:pt x="83144" y="102877"/>
                    <a:pt x="97950" y="112970"/>
                    <a:pt x="112756" y="123063"/>
                  </a:cubicBezTo>
                  <a:close/>
                </a:path>
              </a:pathLst>
            </a:custGeom>
            <a:solidFill>
              <a:schemeClr val="accent4"/>
            </a:solidFill>
            <a:ln w="7600" cap="rnd">
              <a:solidFill>
                <a:schemeClr val="accent4"/>
              </a:solidFill>
              <a:round/>
            </a:ln>
          </p:spPr>
        </p:sp>
        <p:sp>
          <p:nvSpPr>
            <p:cNvPr id="116" name="MainTopic"/>
            <p:cNvSpPr/>
            <p:nvPr/>
          </p:nvSpPr>
          <p:spPr>
            <a:xfrm>
              <a:off x="5278" y="3030"/>
              <a:ext cx="1168" cy="110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hlinkClick r:id="rId4" action="ppaction://hlinksldjump"/>
                </a:rPr>
                <a:t>温度</a:t>
              </a:r>
              <a:endParaRPr sz="2400">
                <a:solidFill>
                  <a:srgbClr val="303030"/>
                </a:solidFill>
                <a:latin typeface="+mn-ea"/>
              </a:endParaRPr>
            </a:p>
          </p:txBody>
        </p:sp>
      </p:grpSp>
      <p:grpSp>
        <p:nvGrpSpPr>
          <p:cNvPr id="28" name="组合 27"/>
          <p:cNvGrpSpPr/>
          <p:nvPr/>
        </p:nvGrpSpPr>
        <p:grpSpPr>
          <a:xfrm>
            <a:off x="8781733" y="4601845"/>
            <a:ext cx="631825" cy="495300"/>
            <a:chOff x="13828" y="7812"/>
            <a:chExt cx="995" cy="780"/>
          </a:xfrm>
        </p:grpSpPr>
        <p:sp>
          <p:nvSpPr>
            <p:cNvPr id="177" name="MMConnector"/>
            <p:cNvSpPr/>
            <p:nvPr/>
          </p:nvSpPr>
          <p:spPr>
            <a:xfrm>
              <a:off x="13828" y="8522"/>
              <a:ext cx="494" cy="71"/>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56" name="SubTopic"/>
            <p:cNvSpPr/>
            <p:nvPr/>
          </p:nvSpPr>
          <p:spPr>
            <a:xfrm>
              <a:off x="14075" y="7812"/>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升华</a:t>
              </a:r>
              <a:endParaRPr sz="2400">
                <a:solidFill>
                  <a:srgbClr val="303030"/>
                </a:solidFill>
                <a:latin typeface="+mn-ea"/>
              </a:endParaRPr>
            </a:p>
          </p:txBody>
        </p:sp>
      </p:grpSp>
      <p:grpSp>
        <p:nvGrpSpPr>
          <p:cNvPr id="29" name="组合 28"/>
          <p:cNvGrpSpPr/>
          <p:nvPr/>
        </p:nvGrpSpPr>
        <p:grpSpPr>
          <a:xfrm>
            <a:off x="8781733" y="5120640"/>
            <a:ext cx="631825" cy="663575"/>
            <a:chOff x="13828" y="8629"/>
            <a:chExt cx="995" cy="1045"/>
          </a:xfrm>
        </p:grpSpPr>
        <p:sp>
          <p:nvSpPr>
            <p:cNvPr id="178" name="MMConnector"/>
            <p:cNvSpPr/>
            <p:nvPr/>
          </p:nvSpPr>
          <p:spPr>
            <a:xfrm>
              <a:off x="13828" y="8930"/>
              <a:ext cx="494" cy="745"/>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64" name="SubTopic"/>
            <p:cNvSpPr/>
            <p:nvPr/>
          </p:nvSpPr>
          <p:spPr>
            <a:xfrm>
              <a:off x="14075" y="8629"/>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凝华</a:t>
              </a:r>
              <a:endParaRPr sz="2400">
                <a:solidFill>
                  <a:srgbClr val="303030"/>
                </a:solidFill>
                <a:latin typeface="+mn-ea"/>
              </a:endParaRPr>
            </a:p>
          </p:txBody>
        </p:sp>
      </p:grpSp>
      <p:grpSp>
        <p:nvGrpSpPr>
          <p:cNvPr id="9" name="组合 8"/>
          <p:cNvGrpSpPr/>
          <p:nvPr/>
        </p:nvGrpSpPr>
        <p:grpSpPr>
          <a:xfrm>
            <a:off x="1948498" y="3823970"/>
            <a:ext cx="946785" cy="883920"/>
            <a:chOff x="3067" y="6587"/>
            <a:chExt cx="1491" cy="1392"/>
          </a:xfrm>
        </p:grpSpPr>
        <p:sp>
          <p:nvSpPr>
            <p:cNvPr id="297" name="MMConnector"/>
            <p:cNvSpPr/>
            <p:nvPr/>
          </p:nvSpPr>
          <p:spPr>
            <a:xfrm>
              <a:off x="4064" y="7501"/>
              <a:ext cx="494" cy="479"/>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276" name="SubTopic"/>
            <p:cNvSpPr/>
            <p:nvPr/>
          </p:nvSpPr>
          <p:spPr>
            <a:xfrm>
              <a:off x="3067" y="658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熔化</a:t>
              </a:r>
              <a:endParaRPr sz="2400">
                <a:solidFill>
                  <a:srgbClr val="303030"/>
                </a:solidFill>
                <a:latin typeface="+mn-ea"/>
              </a:endParaRPr>
            </a:p>
          </p:txBody>
        </p:sp>
      </p:grpSp>
      <p:grpSp>
        <p:nvGrpSpPr>
          <p:cNvPr id="3" name="组合 2"/>
          <p:cNvGrpSpPr/>
          <p:nvPr/>
        </p:nvGrpSpPr>
        <p:grpSpPr>
          <a:xfrm>
            <a:off x="2562543" y="925195"/>
            <a:ext cx="946150" cy="1272540"/>
            <a:chOff x="4034" y="2022"/>
            <a:chExt cx="1490" cy="2004"/>
          </a:xfrm>
        </p:grpSpPr>
        <p:sp>
          <p:nvSpPr>
            <p:cNvPr id="321" name="MMConnector"/>
            <p:cNvSpPr/>
            <p:nvPr/>
          </p:nvSpPr>
          <p:spPr>
            <a:xfrm>
              <a:off x="5030" y="3140"/>
              <a:ext cx="494" cy="887"/>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300" name="SubTopic"/>
            <p:cNvSpPr/>
            <p:nvPr/>
          </p:nvSpPr>
          <p:spPr>
            <a:xfrm>
              <a:off x="4034" y="2022"/>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定义</a:t>
              </a:r>
              <a:endParaRPr sz="2400">
                <a:solidFill>
                  <a:srgbClr val="303030"/>
                </a:solidFill>
                <a:latin typeface="+mn-ea"/>
              </a:endParaRPr>
            </a:p>
          </p:txBody>
        </p:sp>
      </p:grpSp>
      <p:grpSp>
        <p:nvGrpSpPr>
          <p:cNvPr id="4" name="组合 3"/>
          <p:cNvGrpSpPr/>
          <p:nvPr/>
        </p:nvGrpSpPr>
        <p:grpSpPr>
          <a:xfrm>
            <a:off x="1863408" y="1443355"/>
            <a:ext cx="1645285" cy="495300"/>
            <a:chOff x="2933" y="2838"/>
            <a:chExt cx="2591" cy="780"/>
          </a:xfrm>
        </p:grpSpPr>
        <p:sp>
          <p:nvSpPr>
            <p:cNvPr id="322" name="MMConnector"/>
            <p:cNvSpPr/>
            <p:nvPr/>
          </p:nvSpPr>
          <p:spPr>
            <a:xfrm>
              <a:off x="5030" y="3548"/>
              <a:ext cx="494" cy="71"/>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08" name="SubTopic"/>
            <p:cNvSpPr/>
            <p:nvPr/>
          </p:nvSpPr>
          <p:spPr>
            <a:xfrm>
              <a:off x="2933" y="2838"/>
              <a:ext cx="1850"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摄氏温度</a:t>
              </a:r>
              <a:endParaRPr sz="2400">
                <a:solidFill>
                  <a:srgbClr val="303030"/>
                </a:solidFill>
                <a:latin typeface="+mn-ea"/>
              </a:endParaRPr>
            </a:p>
          </p:txBody>
        </p:sp>
      </p:grpSp>
      <p:grpSp>
        <p:nvGrpSpPr>
          <p:cNvPr id="5" name="组合 4"/>
          <p:cNvGrpSpPr/>
          <p:nvPr/>
        </p:nvGrpSpPr>
        <p:grpSpPr>
          <a:xfrm>
            <a:off x="2410778" y="2221230"/>
            <a:ext cx="1097915" cy="795020"/>
            <a:chOff x="3795" y="4063"/>
            <a:chExt cx="1729" cy="1252"/>
          </a:xfrm>
        </p:grpSpPr>
        <p:sp>
          <p:nvSpPr>
            <p:cNvPr id="390" name="MMConnector"/>
            <p:cNvSpPr/>
            <p:nvPr/>
          </p:nvSpPr>
          <p:spPr>
            <a:xfrm>
              <a:off x="5030" y="4161"/>
              <a:ext cx="494" cy="1154"/>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389" name="SubTopic"/>
            <p:cNvSpPr/>
            <p:nvPr/>
          </p:nvSpPr>
          <p:spPr>
            <a:xfrm>
              <a:off x="3795" y="4063"/>
              <a:ext cx="989" cy="674"/>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温度计</a:t>
              </a:r>
              <a:endParaRPr sz="2400">
                <a:solidFill>
                  <a:srgbClr val="303030"/>
                </a:solidFill>
                <a:latin typeface="+mn-ea"/>
              </a:endParaRPr>
            </a:p>
          </p:txBody>
        </p:sp>
      </p:grpSp>
      <p:grpSp>
        <p:nvGrpSpPr>
          <p:cNvPr id="13" name="组合 12"/>
          <p:cNvGrpSpPr/>
          <p:nvPr/>
        </p:nvGrpSpPr>
        <p:grpSpPr>
          <a:xfrm>
            <a:off x="1948498" y="5052695"/>
            <a:ext cx="946785" cy="991870"/>
            <a:chOff x="3067" y="8522"/>
            <a:chExt cx="1491" cy="1562"/>
          </a:xfrm>
        </p:grpSpPr>
        <p:sp>
          <p:nvSpPr>
            <p:cNvPr id="392" name="MMConnector"/>
            <p:cNvSpPr/>
            <p:nvPr/>
          </p:nvSpPr>
          <p:spPr>
            <a:xfrm>
              <a:off x="4064" y="8522"/>
              <a:ext cx="494" cy="1562"/>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391" name="SubTopic"/>
            <p:cNvSpPr/>
            <p:nvPr/>
          </p:nvSpPr>
          <p:spPr>
            <a:xfrm>
              <a:off x="3067" y="8629"/>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凝固</a:t>
              </a:r>
              <a:endParaRPr sz="2400">
                <a:solidFill>
                  <a:srgbClr val="303030"/>
                </a:solidFill>
                <a:latin typeface="+mn-ea"/>
              </a:endParaRPr>
            </a:p>
          </p:txBody>
        </p:sp>
      </p:grpSp>
      <p:grpSp>
        <p:nvGrpSpPr>
          <p:cNvPr id="6" name="组合 5"/>
          <p:cNvGrpSpPr/>
          <p:nvPr/>
        </p:nvGrpSpPr>
        <p:grpSpPr>
          <a:xfrm>
            <a:off x="1230948" y="1962150"/>
            <a:ext cx="1336040" cy="817245"/>
            <a:chOff x="1937" y="3655"/>
            <a:chExt cx="2104" cy="1287"/>
          </a:xfrm>
        </p:grpSpPr>
        <p:sp>
          <p:nvSpPr>
            <p:cNvPr id="151" name="MMConnector"/>
            <p:cNvSpPr/>
            <p:nvPr/>
          </p:nvSpPr>
          <p:spPr>
            <a:xfrm>
              <a:off x="3547" y="4534"/>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0" name="SubTopic"/>
            <p:cNvSpPr/>
            <p:nvPr/>
          </p:nvSpPr>
          <p:spPr>
            <a:xfrm>
              <a:off x="1937" y="3655"/>
              <a:ext cx="1363"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原理</a:t>
              </a:r>
              <a:endParaRPr sz="2400">
                <a:solidFill>
                  <a:srgbClr val="303030"/>
                </a:solidFill>
                <a:latin typeface="+mn-ea"/>
              </a:endParaRPr>
            </a:p>
          </p:txBody>
        </p:sp>
      </p:grpSp>
      <p:grpSp>
        <p:nvGrpSpPr>
          <p:cNvPr id="7" name="组合 6"/>
          <p:cNvGrpSpPr/>
          <p:nvPr/>
        </p:nvGrpSpPr>
        <p:grpSpPr>
          <a:xfrm>
            <a:off x="384493" y="2480310"/>
            <a:ext cx="2110740" cy="558165"/>
            <a:chOff x="604" y="4471"/>
            <a:chExt cx="3324" cy="879"/>
          </a:xfrm>
        </p:grpSpPr>
        <p:sp>
          <p:nvSpPr>
            <p:cNvPr id="153" name="MMConnector"/>
            <p:cNvSpPr/>
            <p:nvPr/>
          </p:nvSpPr>
          <p:spPr>
            <a:xfrm>
              <a:off x="3434" y="4942"/>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2" name="SubTopic"/>
            <p:cNvSpPr/>
            <p:nvPr/>
          </p:nvSpPr>
          <p:spPr>
            <a:xfrm>
              <a:off x="604" y="4471"/>
              <a:ext cx="2584" cy="674"/>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mn-ea"/>
                </a:rPr>
                <a:t>温度计的使用</a:t>
              </a:r>
              <a:endParaRPr sz="2400">
                <a:solidFill>
                  <a:srgbClr val="303030"/>
                </a:solidFill>
                <a:latin typeface="+mn-ea"/>
              </a:endParaRPr>
            </a:p>
          </p:txBody>
        </p:sp>
      </p:grpSp>
      <p:grpSp>
        <p:nvGrpSpPr>
          <p:cNvPr id="10" name="组合 9"/>
          <p:cNvGrpSpPr/>
          <p:nvPr/>
        </p:nvGrpSpPr>
        <p:grpSpPr>
          <a:xfrm>
            <a:off x="1015683" y="3297980"/>
            <a:ext cx="1165225" cy="1160067"/>
            <a:chOff x="1598" y="5496"/>
            <a:chExt cx="1835" cy="2043"/>
          </a:xfrm>
        </p:grpSpPr>
        <p:sp>
          <p:nvSpPr>
            <p:cNvPr id="170" name="MMConnector"/>
            <p:cNvSpPr/>
            <p:nvPr/>
          </p:nvSpPr>
          <p:spPr>
            <a:xfrm>
              <a:off x="2730" y="6757"/>
              <a:ext cx="703" cy="782"/>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69" name="SubTopic"/>
            <p:cNvSpPr/>
            <p:nvPr/>
          </p:nvSpPr>
          <p:spPr>
            <a:xfrm>
              <a:off x="1598" y="5496"/>
              <a:ext cx="749" cy="843"/>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定义</a:t>
              </a:r>
              <a:endParaRPr sz="2400">
                <a:solidFill>
                  <a:srgbClr val="303030"/>
                </a:solidFill>
                <a:latin typeface="+mn-ea"/>
              </a:endParaRPr>
            </a:p>
          </p:txBody>
        </p:sp>
      </p:grpSp>
      <p:grpSp>
        <p:nvGrpSpPr>
          <p:cNvPr id="12" name="组合 11"/>
          <p:cNvGrpSpPr/>
          <p:nvPr/>
        </p:nvGrpSpPr>
        <p:grpSpPr>
          <a:xfrm>
            <a:off x="1015683" y="4055745"/>
            <a:ext cx="1089660" cy="571500"/>
            <a:chOff x="1711" y="7178"/>
            <a:chExt cx="1716" cy="900"/>
          </a:xfrm>
        </p:grpSpPr>
        <p:sp>
          <p:nvSpPr>
            <p:cNvPr id="149" name="MMConnector"/>
            <p:cNvSpPr/>
            <p:nvPr/>
          </p:nvSpPr>
          <p:spPr>
            <a:xfrm>
              <a:off x="2933" y="7670"/>
              <a:ext cx="494" cy="408"/>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48" name="SubTopic"/>
            <p:cNvSpPr/>
            <p:nvPr/>
          </p:nvSpPr>
          <p:spPr>
            <a:xfrm>
              <a:off x="1711" y="7178"/>
              <a:ext cx="975"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吸热</a:t>
              </a:r>
              <a:endParaRPr sz="2400">
                <a:solidFill>
                  <a:srgbClr val="303030"/>
                </a:solidFill>
                <a:latin typeface="+mn-ea"/>
              </a:endParaRPr>
            </a:p>
          </p:txBody>
        </p:sp>
      </p:grpSp>
      <p:grpSp>
        <p:nvGrpSpPr>
          <p:cNvPr id="14" name="组合 13"/>
          <p:cNvGrpSpPr/>
          <p:nvPr/>
        </p:nvGrpSpPr>
        <p:grpSpPr>
          <a:xfrm>
            <a:off x="1159193" y="4860925"/>
            <a:ext cx="946150" cy="817245"/>
            <a:chOff x="1824" y="8220"/>
            <a:chExt cx="1490" cy="1287"/>
          </a:xfrm>
        </p:grpSpPr>
        <p:sp>
          <p:nvSpPr>
            <p:cNvPr id="155" name="MMConnector"/>
            <p:cNvSpPr/>
            <p:nvPr/>
          </p:nvSpPr>
          <p:spPr>
            <a:xfrm>
              <a:off x="2820" y="9099"/>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4" name="SubTopic"/>
            <p:cNvSpPr/>
            <p:nvPr/>
          </p:nvSpPr>
          <p:spPr>
            <a:xfrm>
              <a:off x="1824" y="8220"/>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定义</a:t>
              </a:r>
              <a:endParaRPr sz="2400">
                <a:solidFill>
                  <a:srgbClr val="303030"/>
                </a:solidFill>
                <a:latin typeface="+mn-ea"/>
              </a:endParaRPr>
            </a:p>
          </p:txBody>
        </p:sp>
      </p:grpSp>
      <p:grpSp>
        <p:nvGrpSpPr>
          <p:cNvPr id="15" name="组合 14"/>
          <p:cNvGrpSpPr/>
          <p:nvPr/>
        </p:nvGrpSpPr>
        <p:grpSpPr>
          <a:xfrm>
            <a:off x="1159193" y="5379720"/>
            <a:ext cx="946150" cy="557530"/>
            <a:chOff x="1824" y="9037"/>
            <a:chExt cx="1490" cy="878"/>
          </a:xfrm>
        </p:grpSpPr>
        <p:sp>
          <p:nvSpPr>
            <p:cNvPr id="158" name="MMConnector"/>
            <p:cNvSpPr/>
            <p:nvPr/>
          </p:nvSpPr>
          <p:spPr>
            <a:xfrm>
              <a:off x="2820" y="950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7" name="SubTopic"/>
            <p:cNvSpPr/>
            <p:nvPr/>
          </p:nvSpPr>
          <p:spPr>
            <a:xfrm>
              <a:off x="1824" y="903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放热</a:t>
              </a:r>
              <a:endParaRPr sz="2400">
                <a:solidFill>
                  <a:srgbClr val="303030"/>
                </a:solidFill>
                <a:latin typeface="+mn-ea"/>
              </a:endParaRPr>
            </a:p>
          </p:txBody>
        </p:sp>
      </p:grpSp>
      <p:grpSp>
        <p:nvGrpSpPr>
          <p:cNvPr id="17" name="组合 16"/>
          <p:cNvGrpSpPr/>
          <p:nvPr/>
        </p:nvGrpSpPr>
        <p:grpSpPr>
          <a:xfrm>
            <a:off x="8781733" y="1703070"/>
            <a:ext cx="631825" cy="1272540"/>
            <a:chOff x="13828" y="3247"/>
            <a:chExt cx="995" cy="2004"/>
          </a:xfrm>
        </p:grpSpPr>
        <p:sp>
          <p:nvSpPr>
            <p:cNvPr id="162" name="MMConnector"/>
            <p:cNvSpPr/>
            <p:nvPr/>
          </p:nvSpPr>
          <p:spPr>
            <a:xfrm>
              <a:off x="13828" y="4365"/>
              <a:ext cx="494" cy="887"/>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161" name="SubTopic"/>
            <p:cNvSpPr/>
            <p:nvPr/>
          </p:nvSpPr>
          <p:spPr>
            <a:xfrm>
              <a:off x="14075" y="324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汽化</a:t>
              </a:r>
              <a:endParaRPr sz="2400">
                <a:solidFill>
                  <a:srgbClr val="303030"/>
                </a:solidFill>
                <a:latin typeface="+mn-ea"/>
              </a:endParaRPr>
            </a:p>
          </p:txBody>
        </p:sp>
      </p:grpSp>
      <p:grpSp>
        <p:nvGrpSpPr>
          <p:cNvPr id="22" name="组合 21"/>
          <p:cNvGrpSpPr/>
          <p:nvPr/>
        </p:nvGrpSpPr>
        <p:grpSpPr>
          <a:xfrm>
            <a:off x="8781733" y="3190875"/>
            <a:ext cx="631825" cy="991870"/>
            <a:chOff x="13828" y="5590"/>
            <a:chExt cx="995" cy="1562"/>
          </a:xfrm>
        </p:grpSpPr>
        <p:sp>
          <p:nvSpPr>
            <p:cNvPr id="165" name="MMConnector"/>
            <p:cNvSpPr/>
            <p:nvPr/>
          </p:nvSpPr>
          <p:spPr>
            <a:xfrm>
              <a:off x="13828" y="5590"/>
              <a:ext cx="494" cy="1562"/>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63" name="SubTopic"/>
            <p:cNvSpPr/>
            <p:nvPr/>
          </p:nvSpPr>
          <p:spPr>
            <a:xfrm>
              <a:off x="14075" y="5696"/>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液化</a:t>
              </a:r>
              <a:endParaRPr sz="2400">
                <a:solidFill>
                  <a:srgbClr val="303030"/>
                </a:solidFill>
                <a:latin typeface="+mn-ea"/>
              </a:endParaRPr>
            </a:p>
          </p:txBody>
        </p:sp>
      </p:grpSp>
      <p:grpSp>
        <p:nvGrpSpPr>
          <p:cNvPr id="18" name="组合 17"/>
          <p:cNvGrpSpPr/>
          <p:nvPr/>
        </p:nvGrpSpPr>
        <p:grpSpPr>
          <a:xfrm>
            <a:off x="9571038" y="1443355"/>
            <a:ext cx="631825" cy="817245"/>
            <a:chOff x="15071" y="2838"/>
            <a:chExt cx="995" cy="1287"/>
          </a:xfrm>
        </p:grpSpPr>
        <p:sp>
          <p:nvSpPr>
            <p:cNvPr id="167" name="MMConnector"/>
            <p:cNvSpPr/>
            <p:nvPr/>
          </p:nvSpPr>
          <p:spPr>
            <a:xfrm>
              <a:off x="15071" y="371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66" name="SubTopic"/>
            <p:cNvSpPr/>
            <p:nvPr/>
          </p:nvSpPr>
          <p:spPr>
            <a:xfrm>
              <a:off x="15318" y="2838"/>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方式</a:t>
              </a:r>
              <a:endParaRPr sz="2400">
                <a:solidFill>
                  <a:srgbClr val="303030"/>
                </a:solidFill>
                <a:latin typeface="+mn-ea"/>
              </a:endParaRPr>
            </a:p>
          </p:txBody>
        </p:sp>
      </p:grpSp>
      <p:grpSp>
        <p:nvGrpSpPr>
          <p:cNvPr id="21" name="组合 20"/>
          <p:cNvGrpSpPr/>
          <p:nvPr/>
        </p:nvGrpSpPr>
        <p:grpSpPr>
          <a:xfrm>
            <a:off x="9571038" y="2221230"/>
            <a:ext cx="631825" cy="687070"/>
            <a:chOff x="15071" y="4063"/>
            <a:chExt cx="995" cy="1082"/>
          </a:xfrm>
        </p:grpSpPr>
        <p:sp>
          <p:nvSpPr>
            <p:cNvPr id="171" name="MMConnector"/>
            <p:cNvSpPr/>
            <p:nvPr/>
          </p:nvSpPr>
          <p:spPr>
            <a:xfrm>
              <a:off x="15071" y="4329"/>
              <a:ext cx="494" cy="816"/>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68" name="SubTopic"/>
            <p:cNvSpPr/>
            <p:nvPr/>
          </p:nvSpPr>
          <p:spPr>
            <a:xfrm>
              <a:off x="15318" y="4063"/>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吸热</a:t>
              </a:r>
              <a:endParaRPr sz="2400">
                <a:solidFill>
                  <a:srgbClr val="303030"/>
                </a:solidFill>
                <a:latin typeface="+mn-ea"/>
              </a:endParaRPr>
            </a:p>
          </p:txBody>
        </p:sp>
      </p:grpSp>
      <p:grpSp>
        <p:nvGrpSpPr>
          <p:cNvPr id="19" name="组合 18"/>
          <p:cNvGrpSpPr/>
          <p:nvPr/>
        </p:nvGrpSpPr>
        <p:grpSpPr>
          <a:xfrm>
            <a:off x="10360343" y="1184275"/>
            <a:ext cx="632460" cy="817245"/>
            <a:chOff x="16314" y="2430"/>
            <a:chExt cx="996" cy="1287"/>
          </a:xfrm>
        </p:grpSpPr>
        <p:sp>
          <p:nvSpPr>
            <p:cNvPr id="173" name="MMConnector"/>
            <p:cNvSpPr/>
            <p:nvPr/>
          </p:nvSpPr>
          <p:spPr>
            <a:xfrm>
              <a:off x="16314" y="3309"/>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72" name="SubTopic"/>
            <p:cNvSpPr/>
            <p:nvPr/>
          </p:nvSpPr>
          <p:spPr>
            <a:xfrm>
              <a:off x="16562" y="2430"/>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蒸发</a:t>
              </a:r>
              <a:endParaRPr sz="2400">
                <a:solidFill>
                  <a:srgbClr val="303030"/>
                </a:solidFill>
                <a:latin typeface="+mn-ea"/>
              </a:endParaRPr>
            </a:p>
          </p:txBody>
        </p:sp>
      </p:grpSp>
      <p:grpSp>
        <p:nvGrpSpPr>
          <p:cNvPr id="20" name="组合 19"/>
          <p:cNvGrpSpPr/>
          <p:nvPr/>
        </p:nvGrpSpPr>
        <p:grpSpPr>
          <a:xfrm>
            <a:off x="10360343" y="1703070"/>
            <a:ext cx="632460" cy="557530"/>
            <a:chOff x="16314" y="3247"/>
            <a:chExt cx="996" cy="878"/>
          </a:xfrm>
        </p:grpSpPr>
        <p:sp>
          <p:nvSpPr>
            <p:cNvPr id="179" name="MMConnector"/>
            <p:cNvSpPr/>
            <p:nvPr/>
          </p:nvSpPr>
          <p:spPr>
            <a:xfrm>
              <a:off x="16314" y="371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76" name="SubTopic"/>
            <p:cNvSpPr/>
            <p:nvPr/>
          </p:nvSpPr>
          <p:spPr>
            <a:xfrm>
              <a:off x="16562" y="324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沸腾</a:t>
              </a:r>
              <a:endParaRPr sz="2400">
                <a:solidFill>
                  <a:srgbClr val="303030"/>
                </a:solidFill>
                <a:latin typeface="+mn-ea"/>
              </a:endParaRPr>
            </a:p>
          </p:txBody>
        </p:sp>
      </p:grpSp>
      <p:grpSp>
        <p:nvGrpSpPr>
          <p:cNvPr id="23" name="组合 22"/>
          <p:cNvGrpSpPr/>
          <p:nvPr/>
        </p:nvGrpSpPr>
        <p:grpSpPr>
          <a:xfrm>
            <a:off x="9571038" y="2999105"/>
            <a:ext cx="631825" cy="817245"/>
            <a:chOff x="15071" y="5288"/>
            <a:chExt cx="995" cy="1287"/>
          </a:xfrm>
        </p:grpSpPr>
        <p:sp>
          <p:nvSpPr>
            <p:cNvPr id="182" name="MMConnector"/>
            <p:cNvSpPr/>
            <p:nvPr/>
          </p:nvSpPr>
          <p:spPr>
            <a:xfrm>
              <a:off x="15071" y="616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1" name="SubTopic"/>
            <p:cNvSpPr/>
            <p:nvPr/>
          </p:nvSpPr>
          <p:spPr>
            <a:xfrm>
              <a:off x="15318" y="5288"/>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方式</a:t>
              </a:r>
              <a:endParaRPr sz="2400">
                <a:solidFill>
                  <a:srgbClr val="303030"/>
                </a:solidFill>
                <a:latin typeface="+mn-ea"/>
              </a:endParaRPr>
            </a:p>
          </p:txBody>
        </p:sp>
      </p:grpSp>
      <p:grpSp>
        <p:nvGrpSpPr>
          <p:cNvPr id="26" name="组合 25"/>
          <p:cNvGrpSpPr/>
          <p:nvPr/>
        </p:nvGrpSpPr>
        <p:grpSpPr>
          <a:xfrm>
            <a:off x="9571038" y="3776980"/>
            <a:ext cx="631825" cy="687070"/>
            <a:chOff x="15071" y="6513"/>
            <a:chExt cx="995" cy="1082"/>
          </a:xfrm>
        </p:grpSpPr>
        <p:sp>
          <p:nvSpPr>
            <p:cNvPr id="184" name="MMConnector"/>
            <p:cNvSpPr/>
            <p:nvPr/>
          </p:nvSpPr>
          <p:spPr>
            <a:xfrm>
              <a:off x="15071" y="6779"/>
              <a:ext cx="494" cy="816"/>
            </a:xfrm>
            <a:custGeom>
              <a:avLst/>
              <a:gdLst/>
              <a:ahLst/>
              <a:cxnLst/>
              <a:pathLst>
                <a:path w="250800" h="218500" fill="none">
                  <a:moveTo>
                    <a:pt x="-125400" y="-109250"/>
                  </a:moveTo>
                  <a:cubicBezTo>
                    <a:pt x="162" y="-109250"/>
                    <a:pt x="-8738" y="109250"/>
                    <a:pt x="125400" y="109250"/>
                  </a:cubicBezTo>
                </a:path>
              </a:pathLst>
            </a:custGeom>
            <a:noFill/>
            <a:ln w="15200" cap="rnd">
              <a:solidFill>
                <a:schemeClr val="accent4"/>
              </a:solidFill>
              <a:round/>
            </a:ln>
          </p:spPr>
        </p:sp>
        <p:sp>
          <p:nvSpPr>
            <p:cNvPr id="183" name="SubTopic"/>
            <p:cNvSpPr/>
            <p:nvPr/>
          </p:nvSpPr>
          <p:spPr>
            <a:xfrm>
              <a:off x="15318" y="6513"/>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放热</a:t>
              </a:r>
              <a:endParaRPr sz="2400">
                <a:solidFill>
                  <a:srgbClr val="303030"/>
                </a:solidFill>
                <a:latin typeface="+mn-ea"/>
              </a:endParaRPr>
            </a:p>
          </p:txBody>
        </p:sp>
      </p:grpSp>
      <p:grpSp>
        <p:nvGrpSpPr>
          <p:cNvPr id="24" name="组合 23"/>
          <p:cNvGrpSpPr/>
          <p:nvPr/>
        </p:nvGrpSpPr>
        <p:grpSpPr>
          <a:xfrm>
            <a:off x="10360343" y="2740025"/>
            <a:ext cx="1229360" cy="816610"/>
            <a:chOff x="16314" y="4880"/>
            <a:chExt cx="1936" cy="1286"/>
          </a:xfrm>
        </p:grpSpPr>
        <p:sp>
          <p:nvSpPr>
            <p:cNvPr id="186" name="MMConnector"/>
            <p:cNvSpPr/>
            <p:nvPr/>
          </p:nvSpPr>
          <p:spPr>
            <a:xfrm>
              <a:off x="16314" y="5758"/>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5" name="SubTopic"/>
            <p:cNvSpPr/>
            <p:nvPr/>
          </p:nvSpPr>
          <p:spPr>
            <a:xfrm>
              <a:off x="16562" y="4880"/>
              <a:ext cx="1688"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降低温度</a:t>
              </a:r>
              <a:endParaRPr sz="2400">
                <a:solidFill>
                  <a:srgbClr val="303030"/>
                </a:solidFill>
                <a:latin typeface="+mn-ea"/>
              </a:endParaRPr>
            </a:p>
          </p:txBody>
        </p:sp>
      </p:grpSp>
      <p:grpSp>
        <p:nvGrpSpPr>
          <p:cNvPr id="25" name="组合 24"/>
          <p:cNvGrpSpPr/>
          <p:nvPr/>
        </p:nvGrpSpPr>
        <p:grpSpPr>
          <a:xfrm>
            <a:off x="10360343" y="3248660"/>
            <a:ext cx="1311910" cy="558165"/>
            <a:chOff x="16314" y="5696"/>
            <a:chExt cx="2066" cy="879"/>
          </a:xfrm>
        </p:grpSpPr>
        <p:sp>
          <p:nvSpPr>
            <p:cNvPr id="189" name="MMConnector"/>
            <p:cNvSpPr/>
            <p:nvPr/>
          </p:nvSpPr>
          <p:spPr>
            <a:xfrm>
              <a:off x="16314" y="616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7" name="SubTopic"/>
            <p:cNvSpPr/>
            <p:nvPr/>
          </p:nvSpPr>
          <p:spPr>
            <a:xfrm>
              <a:off x="16562" y="5696"/>
              <a:ext cx="1819"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mn-ea"/>
                </a:rPr>
                <a:t>压缩体积</a:t>
              </a:r>
              <a:endParaRPr sz="2400">
                <a:solidFill>
                  <a:srgbClr val="303030"/>
                </a:solidFill>
                <a:latin typeface="+mn-ea"/>
              </a:endParaRPr>
            </a:p>
          </p:txBody>
        </p:sp>
      </p:grpSp>
      <p:grpSp>
        <p:nvGrpSpPr>
          <p:cNvPr id="32" name="组合 31"/>
          <p:cNvGrpSpPr/>
          <p:nvPr/>
        </p:nvGrpSpPr>
        <p:grpSpPr>
          <a:xfrm>
            <a:off x="3287078" y="5080000"/>
            <a:ext cx="1633855" cy="1198880"/>
            <a:chOff x="5175" y="8565"/>
            <a:chExt cx="2573" cy="1888"/>
          </a:xfrm>
        </p:grpSpPr>
        <p:sp>
          <p:nvSpPr>
            <p:cNvPr id="8" name="矩形标注 7"/>
            <p:cNvSpPr/>
            <p:nvPr/>
          </p:nvSpPr>
          <p:spPr>
            <a:xfrm>
              <a:off x="5175" y="8565"/>
              <a:ext cx="2573" cy="1813"/>
            </a:xfrm>
            <a:prstGeom prst="wedgeRectCallout">
              <a:avLst>
                <a:gd name="adj1" fmla="val -45297"/>
                <a:gd name="adj2" fmla="val -64340"/>
              </a:avLst>
            </a:prstGeom>
            <a:noFill/>
            <a:ln>
              <a:solidFill>
                <a:schemeClr val="accent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5185" y="8565"/>
              <a:ext cx="2563" cy="1888"/>
            </a:xfrm>
            <a:prstGeom prst="rect">
              <a:avLst/>
            </a:prstGeom>
            <a:noFill/>
            <a:ln>
              <a:solidFill>
                <a:schemeClr val="accent4"/>
              </a:solidFill>
            </a:ln>
          </p:spPr>
          <p:txBody>
            <a:bodyPr wrap="square" rtlCol="0">
              <a:spAutoFit/>
            </a:bodyPr>
            <a:p>
              <a:pPr>
                <a:lnSpc>
                  <a:spcPct val="150000"/>
                </a:lnSpc>
              </a:pPr>
              <a:r>
                <a:rPr lang="zh-CN" altLang="en-US" sz="2400">
                  <a:hlinkClick r:id="rId3" action="ppaction://hlinksldjump"/>
                </a:rPr>
                <a:t>晶体与非晶体特点</a:t>
              </a:r>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blinds(horizontal)">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blinds(horizontal)">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linds(horizont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linds(horizontal)">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linds(horizont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blinds(horizontal)">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linds(horizontal)">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linds(horizontal)">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blinds(horizontal)">
                                      <p:cBhvr>
                                        <p:cTn id="82" dur="5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blinds(horizontal)">
                                      <p:cBhvr>
                                        <p:cTn id="87" dur="500"/>
                                        <p:tgtEl>
                                          <p:spTgt spid="17"/>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blinds(horizontal)">
                                      <p:cBhvr>
                                        <p:cTn id="92" dur="500"/>
                                        <p:tgtEl>
                                          <p:spTgt spid="18"/>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blinds(horizontal)">
                                      <p:cBhvr>
                                        <p:cTn id="97" dur="500"/>
                                        <p:tgtEl>
                                          <p:spTgt spid="19"/>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blinds(horizontal)">
                                      <p:cBhvr>
                                        <p:cTn id="102" dur="500"/>
                                        <p:tgtEl>
                                          <p:spTgt spid="20"/>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blinds(horizontal)">
                                      <p:cBhvr>
                                        <p:cTn id="107" dur="500"/>
                                        <p:tgtEl>
                                          <p:spTgt spid="21"/>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2"/>
                                        </p:tgtEl>
                                        <p:attrNameLst>
                                          <p:attrName>style.visibility</p:attrName>
                                        </p:attrNameLst>
                                      </p:cBhvr>
                                      <p:to>
                                        <p:strVal val="visible"/>
                                      </p:to>
                                    </p:set>
                                    <p:animEffect transition="in" filter="blinds(horizontal)">
                                      <p:cBhvr>
                                        <p:cTn id="112" dur="500"/>
                                        <p:tgtEl>
                                          <p:spTgt spid="22"/>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3"/>
                                        </p:tgtEl>
                                        <p:attrNameLst>
                                          <p:attrName>style.visibility</p:attrName>
                                        </p:attrNameLst>
                                      </p:cBhvr>
                                      <p:to>
                                        <p:strVal val="visible"/>
                                      </p:to>
                                    </p:set>
                                    <p:animEffect transition="in" filter="blinds(horizontal)">
                                      <p:cBhvr>
                                        <p:cTn id="117" dur="500"/>
                                        <p:tgtEl>
                                          <p:spTgt spid="23"/>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4"/>
                                        </p:tgtEl>
                                        <p:attrNameLst>
                                          <p:attrName>style.visibility</p:attrName>
                                        </p:attrNameLst>
                                      </p:cBhvr>
                                      <p:to>
                                        <p:strVal val="visible"/>
                                      </p:to>
                                    </p:set>
                                    <p:animEffect transition="in" filter="blinds(horizontal)">
                                      <p:cBhvr>
                                        <p:cTn id="122" dur="500"/>
                                        <p:tgtEl>
                                          <p:spTgt spid="24"/>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blinds(horizontal)">
                                      <p:cBhvr>
                                        <p:cTn id="127" dur="500"/>
                                        <p:tgtEl>
                                          <p:spTgt spid="25"/>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26"/>
                                        </p:tgtEl>
                                        <p:attrNameLst>
                                          <p:attrName>style.visibility</p:attrName>
                                        </p:attrNameLst>
                                      </p:cBhvr>
                                      <p:to>
                                        <p:strVal val="visible"/>
                                      </p:to>
                                    </p:set>
                                    <p:animEffect transition="in" filter="blinds(horizontal)">
                                      <p:cBhvr>
                                        <p:cTn id="132" dur="500"/>
                                        <p:tgtEl>
                                          <p:spTgt spid="26"/>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27"/>
                                        </p:tgtEl>
                                        <p:attrNameLst>
                                          <p:attrName>style.visibility</p:attrName>
                                        </p:attrNameLst>
                                      </p:cBhvr>
                                      <p:to>
                                        <p:strVal val="visible"/>
                                      </p:to>
                                    </p:set>
                                    <p:animEffect transition="in" filter="blinds(horizontal)">
                                      <p:cBhvr>
                                        <p:cTn id="137" dur="500"/>
                                        <p:tgtEl>
                                          <p:spTgt spid="27"/>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28"/>
                                        </p:tgtEl>
                                        <p:attrNameLst>
                                          <p:attrName>style.visibility</p:attrName>
                                        </p:attrNameLst>
                                      </p:cBhvr>
                                      <p:to>
                                        <p:strVal val="visible"/>
                                      </p:to>
                                    </p:set>
                                    <p:animEffect transition="in" filter="blinds(horizontal)">
                                      <p:cBhvr>
                                        <p:cTn id="142" dur="500"/>
                                        <p:tgtEl>
                                          <p:spTgt spid="28"/>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nodeType="clickEffect">
                                  <p:stCondLst>
                                    <p:cond delay="0"/>
                                  </p:stCondLst>
                                  <p:childTnLst>
                                    <p:set>
                                      <p:cBhvr>
                                        <p:cTn id="146" dur="1" fill="hold">
                                          <p:stCondLst>
                                            <p:cond delay="0"/>
                                          </p:stCondLst>
                                        </p:cTn>
                                        <p:tgtEl>
                                          <p:spTgt spid="29"/>
                                        </p:tgtEl>
                                        <p:attrNameLst>
                                          <p:attrName>style.visibility</p:attrName>
                                        </p:attrNameLst>
                                      </p:cBhvr>
                                      <p:to>
                                        <p:strVal val="visible"/>
                                      </p:to>
                                    </p:set>
                                    <p:animEffect transition="in" filter="blinds(horizontal)">
                                      <p:cBhvr>
                                        <p:cTn id="1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856345" y="5254625"/>
            <a:ext cx="107886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7</a:t>
            </a:r>
            <a:r>
              <a:rPr lang="zh-CN" sz="1800">
                <a:cs typeface="楷体_GB2312" charset="0"/>
              </a:rPr>
              <a:t>题图</a:t>
            </a:r>
            <a:endParaRPr lang="zh-CN" altLang="en-US" sz="1800"/>
          </a:p>
        </p:txBody>
      </p:sp>
      <p:pic>
        <p:nvPicPr>
          <p:cNvPr id="5" name="图片 4"/>
          <p:cNvPicPr>
            <a:picLocks noChangeAspect="1"/>
          </p:cNvPicPr>
          <p:nvPr/>
        </p:nvPicPr>
        <p:blipFill>
          <a:blip r:embed="rId1"/>
          <a:stretch>
            <a:fillRect/>
          </a:stretch>
        </p:blipFill>
        <p:spPr>
          <a:xfrm>
            <a:off x="7896225" y="2879725"/>
            <a:ext cx="2999105" cy="2087245"/>
          </a:xfrm>
          <a:prstGeom prst="rect">
            <a:avLst/>
          </a:prstGeom>
        </p:spPr>
      </p:pic>
      <p:sp>
        <p:nvSpPr>
          <p:cNvPr id="8" name="文本框 7"/>
          <p:cNvSpPr txBox="1"/>
          <p:nvPr/>
        </p:nvSpPr>
        <p:spPr>
          <a:xfrm>
            <a:off x="1047115" y="2197735"/>
            <a:ext cx="1007554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7. </a:t>
            </a:r>
            <a:r>
              <a:rPr lang="en-US" sz="2400">
                <a:latin typeface="Times New Roman" panose="02020603050405020304" pitchFamily="18" charset="0"/>
                <a:cs typeface="Times New Roman" panose="02020603050405020304" pitchFamily="18" charset="0"/>
              </a:rPr>
              <a:t>(2014</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14</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如图所示为海波的熔化图像，从图像中获得的信息说法正确的是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cs typeface="Times New Roman" panose="02020603050405020304" pitchFamily="18" charset="0"/>
              </a:rPr>
              <a:t>海波是非晶体</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cs typeface="Times New Roman" panose="02020603050405020304" pitchFamily="18" charset="0"/>
              </a:rPr>
              <a:t>海波在</a:t>
            </a:r>
            <a:r>
              <a:rPr lang="en-US" sz="2400" i="1">
                <a:latin typeface="Times New Roman" panose="02020603050405020304" pitchFamily="18" charset="0"/>
                <a:cs typeface="Times New Roman" panose="02020603050405020304" pitchFamily="18" charset="0"/>
              </a:rPr>
              <a:t>AB</a:t>
            </a:r>
            <a:r>
              <a:rPr lang="zh-CN" sz="2400">
                <a:latin typeface="Times New Roman" panose="02020603050405020304" pitchFamily="18" charset="0"/>
                <a:cs typeface="Times New Roman" panose="02020603050405020304" pitchFamily="18" charset="0"/>
              </a:rPr>
              <a:t>段是液态</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cs typeface="Times New Roman" panose="02020603050405020304" pitchFamily="18" charset="0"/>
              </a:rPr>
              <a:t>海波在</a:t>
            </a:r>
            <a:r>
              <a:rPr lang="en-US" sz="2400" i="1">
                <a:latin typeface="Times New Roman" panose="02020603050405020304" pitchFamily="18" charset="0"/>
                <a:cs typeface="Times New Roman" panose="02020603050405020304" pitchFamily="18" charset="0"/>
              </a:rPr>
              <a:t>BC</a:t>
            </a:r>
            <a:r>
              <a:rPr lang="zh-CN" sz="2400">
                <a:latin typeface="Times New Roman" panose="02020603050405020304" pitchFamily="18" charset="0"/>
                <a:cs typeface="Times New Roman" panose="02020603050405020304" pitchFamily="18" charset="0"/>
              </a:rPr>
              <a:t>段吸热，温度不变</a:t>
            </a:r>
            <a:r>
              <a:rPr lang="en-US" sz="2400">
                <a:latin typeface="Times New Roman" panose="02020603050405020304" pitchFamily="18" charset="0"/>
                <a:cs typeface="Times New Roman" panose="02020603050405020304" pitchFamily="18" charset="0"/>
              </a:rPr>
              <a:t>D. </a:t>
            </a:r>
            <a:r>
              <a:rPr lang="zh-CN" sz="2400">
                <a:latin typeface="Times New Roman" panose="02020603050405020304" pitchFamily="18" charset="0"/>
                <a:cs typeface="Times New Roman" panose="02020603050405020304" pitchFamily="18" charset="0"/>
              </a:rPr>
              <a:t>海波从开始熔化到完全熔化用时约</a:t>
            </a:r>
            <a:r>
              <a:rPr lang="en-US" sz="2400">
                <a:latin typeface="Times New Roman" panose="02020603050405020304" pitchFamily="18" charset="0"/>
                <a:cs typeface="Times New Roman" panose="02020603050405020304" pitchFamily="18" charset="0"/>
              </a:rPr>
              <a:t>8 min</a:t>
            </a:r>
            <a:endParaRPr lang="zh-CN" altLang="en-US">
              <a:latin typeface="Times New Roman" panose="02020603050405020304" pitchFamily="18" charset="0"/>
              <a:cs typeface="Times New Roman" panose="02020603050405020304" pitchFamily="18" charset="0"/>
            </a:endParaRPr>
          </a:p>
        </p:txBody>
      </p:sp>
      <p:sp>
        <p:nvSpPr>
          <p:cNvPr id="14" name="文本框 13"/>
          <p:cNvSpPr txBox="1"/>
          <p:nvPr/>
        </p:nvSpPr>
        <p:spPr>
          <a:xfrm>
            <a:off x="2903855" y="2866390"/>
            <a:ext cx="8820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en-US"/>
          </a:p>
        </p:txBody>
      </p:sp>
      <p:grpSp>
        <p:nvGrpSpPr>
          <p:cNvPr id="12" name="组合 11"/>
          <p:cNvGrpSpPr/>
          <p:nvPr/>
        </p:nvGrpSpPr>
        <p:grpSpPr>
          <a:xfrm>
            <a:off x="1092200" y="1450340"/>
            <a:ext cx="7522210" cy="737235"/>
            <a:chOff x="948" y="1409"/>
            <a:chExt cx="11846" cy="1161"/>
          </a:xfrm>
        </p:grpSpPr>
        <p:sp>
          <p:nvSpPr>
            <p:cNvPr id="20481" name="文本框 4"/>
            <p:cNvSpPr txBox="1"/>
            <p:nvPr/>
          </p:nvSpPr>
          <p:spPr>
            <a:xfrm>
              <a:off x="4642" y="1409"/>
              <a:ext cx="8152"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晶体的熔化和凝固规律</a:t>
              </a:r>
              <a:r>
                <a:rPr sz="2400" dirty="0">
                  <a:latin typeface="Times New Roman" panose="02020603050405020304" pitchFamily="18" charset="0"/>
                  <a:ea typeface="宋体" panose="02010600030101010101" pitchFamily="2" charset="-122"/>
                  <a:cs typeface="Times New Roman" panose="02020603050405020304" pitchFamily="18" charset="0"/>
                </a:rPr>
                <a:t>(6年2考)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1" name="组合 10"/>
            <p:cNvGrpSpPr/>
            <p:nvPr/>
          </p:nvGrpSpPr>
          <p:grpSpPr>
            <a:xfrm>
              <a:off x="948" y="1726"/>
              <a:ext cx="3418" cy="822"/>
              <a:chOff x="948" y="1726"/>
              <a:chExt cx="3418" cy="822"/>
            </a:xfrm>
          </p:grpSpPr>
          <p:pic>
            <p:nvPicPr>
              <p:cNvPr id="6" name="图片 5" descr="考点3字"/>
              <p:cNvPicPr>
                <a:picLocks noChangeAspect="1"/>
              </p:cNvPicPr>
              <p:nvPr/>
            </p:nvPicPr>
            <p:blipFill>
              <a:blip r:embed="rId2"/>
              <a:stretch>
                <a:fillRect/>
              </a:stretch>
            </p:blipFill>
            <p:spPr>
              <a:xfrm>
                <a:off x="948" y="1755"/>
                <a:ext cx="3418" cy="761"/>
              </a:xfrm>
              <a:prstGeom prst="rect">
                <a:avLst/>
              </a:prstGeom>
            </p:spPr>
          </p:pic>
          <p:sp>
            <p:nvSpPr>
              <p:cNvPr id="20490" name="文本框 10"/>
              <p:cNvSpPr txBox="1"/>
              <p:nvPr/>
            </p:nvSpPr>
            <p:spPr>
              <a:xfrm>
                <a:off x="1021" y="1726"/>
                <a:ext cx="2355" cy="822"/>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3503" y="1726"/>
                <a:ext cx="628" cy="822"/>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829675" y="491363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8</a:t>
            </a:r>
            <a:r>
              <a:rPr lang="zh-CN">
                <a:cs typeface="楷体_GB2312" charset="0"/>
              </a:rPr>
              <a:t>题图</a:t>
            </a:r>
            <a:endParaRPr lang="zh-CN" altLang="en-US"/>
          </a:p>
        </p:txBody>
      </p:sp>
      <p:grpSp>
        <p:nvGrpSpPr>
          <p:cNvPr id="5" name="组合 4"/>
          <p:cNvGrpSpPr/>
          <p:nvPr/>
        </p:nvGrpSpPr>
        <p:grpSpPr>
          <a:xfrm>
            <a:off x="1189355" y="163512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pic>
        <p:nvPicPr>
          <p:cNvPr id="3" name="图片 2"/>
          <p:cNvPicPr>
            <a:picLocks noChangeAspect="1"/>
          </p:cNvPicPr>
          <p:nvPr/>
        </p:nvPicPr>
        <p:blipFill>
          <a:blip r:embed="rId2"/>
          <a:stretch>
            <a:fillRect/>
          </a:stretch>
        </p:blipFill>
        <p:spPr>
          <a:xfrm>
            <a:off x="8169275" y="3108325"/>
            <a:ext cx="2535555" cy="1712595"/>
          </a:xfrm>
          <a:prstGeom prst="rect">
            <a:avLst/>
          </a:prstGeom>
        </p:spPr>
      </p:pic>
      <p:sp>
        <p:nvSpPr>
          <p:cNvPr id="8" name="文本框 7"/>
          <p:cNvSpPr txBox="1"/>
          <p:nvPr/>
        </p:nvSpPr>
        <p:spPr>
          <a:xfrm>
            <a:off x="1107440" y="2199640"/>
            <a:ext cx="1016063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自贡</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如图所示为甲、乙两种物质温度</a:t>
            </a:r>
            <a:r>
              <a:rPr lang="en-US" sz="2400" i="1">
                <a:latin typeface="Times New Roman" panose="02020603050405020304" pitchFamily="18" charset="0"/>
                <a:cs typeface="Times New Roman" panose="02020603050405020304" pitchFamily="18" charset="0"/>
              </a:rPr>
              <a:t>T</a:t>
            </a:r>
            <a:r>
              <a:rPr lang="zh-CN" sz="2400">
                <a:latin typeface="Times New Roman" panose="02020603050405020304" pitchFamily="18" charset="0"/>
                <a:ea typeface="宋体" panose="02010600030101010101" pitchFamily="2" charset="-122"/>
                <a:cs typeface="Times New Roman" panose="02020603050405020304" pitchFamily="18" charset="0"/>
              </a:rPr>
              <a:t>随加热时间</a:t>
            </a:r>
            <a:r>
              <a:rPr lang="en-US" sz="2400" i="1">
                <a:latin typeface="Times New Roman" panose="02020603050405020304" pitchFamily="18" charset="0"/>
                <a:ea typeface="宋体" panose="02010600030101010101" pitchFamily="2" charset="-122"/>
                <a:cs typeface="Times New Roman" panose="02020603050405020304" pitchFamily="18" charset="0"/>
              </a:rPr>
              <a:t>t</a:t>
            </a:r>
            <a:r>
              <a:rPr lang="zh-CN" sz="2400">
                <a:latin typeface="Times New Roman" panose="02020603050405020304" pitchFamily="18" charset="0"/>
                <a:ea typeface="宋体" panose="02010600030101010101" pitchFamily="2" charset="-122"/>
                <a:cs typeface="Times New Roman" panose="02020603050405020304" pitchFamily="18" charset="0"/>
              </a:rPr>
              <a:t>变化的图像，下列说法正确的是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甲物质是晶体，乙物质是非晶体</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甲物质的熔点为</a:t>
            </a:r>
            <a:r>
              <a:rPr lang="en-US" sz="2400">
                <a:latin typeface="Times New Roman" panose="02020603050405020304" pitchFamily="18" charset="0"/>
                <a:ea typeface="宋体" panose="02010600030101010101" pitchFamily="2" charset="-122"/>
                <a:cs typeface="Times New Roman" panose="02020603050405020304" pitchFamily="18" charset="0"/>
              </a:rPr>
              <a:t>210 </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乙物质在</a:t>
            </a:r>
            <a:r>
              <a:rPr lang="en-US" sz="2400" i="1">
                <a:latin typeface="Times New Roman" panose="02020603050405020304" pitchFamily="18" charset="0"/>
                <a:cs typeface="Times New Roman" panose="02020603050405020304" pitchFamily="18" charset="0"/>
              </a:rPr>
              <a:t>BC</a:t>
            </a:r>
            <a:r>
              <a:rPr lang="zh-CN" sz="2400">
                <a:latin typeface="Times New Roman" panose="02020603050405020304" pitchFamily="18" charset="0"/>
                <a:ea typeface="宋体" panose="02010600030101010101" pitchFamily="2" charset="-122"/>
                <a:cs typeface="Times New Roman" panose="02020603050405020304" pitchFamily="18" charset="0"/>
              </a:rPr>
              <a:t>段时处于固液共存状态</a:t>
            </a:r>
            <a:r>
              <a:rPr lang="en-US" sz="2400">
                <a:latin typeface="Times New Roman" panose="02020603050405020304" pitchFamily="18" charset="0"/>
                <a:ea typeface="宋体" panose="02010600030101010101" pitchFamily="2" charset="-122"/>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乙物质在</a:t>
            </a:r>
            <a:r>
              <a:rPr lang="en-US" sz="2400" i="1">
                <a:latin typeface="Times New Roman" panose="02020603050405020304" pitchFamily="18" charset="0"/>
                <a:ea typeface="宋体" panose="02010600030101010101" pitchFamily="2" charset="-122"/>
                <a:cs typeface="Times New Roman" panose="02020603050405020304" pitchFamily="18" charset="0"/>
              </a:rPr>
              <a:t>BC</a:t>
            </a:r>
            <a:r>
              <a:rPr lang="zh-CN" sz="2400">
                <a:latin typeface="Times New Roman" panose="02020603050405020304" pitchFamily="18" charset="0"/>
                <a:ea typeface="宋体" panose="02010600030101010101" pitchFamily="2" charset="-122"/>
                <a:cs typeface="Times New Roman" panose="02020603050405020304" pitchFamily="18" charset="0"/>
              </a:rPr>
              <a:t>段温度不变，不吸热</a:t>
            </a:r>
            <a:endParaRPr lang="zh-CN" altLang="en-US">
              <a:latin typeface="Times New Roman" panose="02020603050405020304" pitchFamily="18" charset="0"/>
              <a:cs typeface="Times New Roman" panose="02020603050405020304" pitchFamily="18" charset="0"/>
            </a:endParaRPr>
          </a:p>
        </p:txBody>
      </p:sp>
      <p:sp>
        <p:nvSpPr>
          <p:cNvPr id="14" name="文本框 13"/>
          <p:cNvSpPr txBox="1"/>
          <p:nvPr/>
        </p:nvSpPr>
        <p:spPr>
          <a:xfrm>
            <a:off x="3555365" y="2878455"/>
            <a:ext cx="8820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104900" y="1181735"/>
            <a:ext cx="8768715" cy="737235"/>
            <a:chOff x="1400" y="1409"/>
            <a:chExt cx="13809" cy="1161"/>
          </a:xfrm>
        </p:grpSpPr>
        <p:sp>
          <p:nvSpPr>
            <p:cNvPr id="20481" name="文本框 4"/>
            <p:cNvSpPr txBox="1"/>
            <p:nvPr/>
          </p:nvSpPr>
          <p:spPr>
            <a:xfrm>
              <a:off x="5094" y="1409"/>
              <a:ext cx="10115"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探究水沸腾时温度变化的特点</a:t>
              </a:r>
              <a:r>
                <a:rPr sz="2400" dirty="0">
                  <a:latin typeface="Times New Roman" panose="02020603050405020304" pitchFamily="18" charset="0"/>
                  <a:ea typeface="宋体" panose="02010600030101010101" pitchFamily="2" charset="-122"/>
                  <a:cs typeface="Times New Roman" panose="02020603050405020304" pitchFamily="18" charset="0"/>
                </a:rPr>
                <a:t>(6年</a:t>
              </a:r>
              <a:r>
                <a:rPr lang="en-US" sz="2400" dirty="0">
                  <a:latin typeface="Times New Roman" panose="02020603050405020304" pitchFamily="18" charset="0"/>
                  <a:ea typeface="宋体" panose="02010600030101010101" pitchFamily="2" charset="-122"/>
                  <a:cs typeface="Times New Roman" panose="02020603050405020304" pitchFamily="18" charset="0"/>
                </a:rPr>
                <a:t>3</a:t>
              </a:r>
              <a:r>
                <a:rPr sz="2400" dirty="0">
                  <a:latin typeface="Times New Roman" panose="02020603050405020304" pitchFamily="18" charset="0"/>
                  <a:ea typeface="宋体" panose="02010600030101010101" pitchFamily="2" charset="-122"/>
                  <a:cs typeface="Times New Roman" panose="02020603050405020304" pitchFamily="18" charset="0"/>
                </a:rPr>
                <a:t>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5" name="组合 4"/>
            <p:cNvGrpSpPr/>
            <p:nvPr/>
          </p:nvGrpSpPr>
          <p:grpSpPr>
            <a:xfrm>
              <a:off x="1400" y="1726"/>
              <a:ext cx="3418" cy="822"/>
              <a:chOff x="1400" y="1726"/>
              <a:chExt cx="3418" cy="822"/>
            </a:xfrm>
          </p:grpSpPr>
          <p:pic>
            <p:nvPicPr>
              <p:cNvPr id="6" name="图片 5" descr="考点3字"/>
              <p:cNvPicPr>
                <a:picLocks noChangeAspect="1"/>
              </p:cNvPicPr>
              <p:nvPr/>
            </p:nvPicPr>
            <p:blipFill>
              <a:blip r:embed="rId1"/>
              <a:stretch>
                <a:fillRect/>
              </a:stretch>
            </p:blipFill>
            <p:spPr>
              <a:xfrm>
                <a:off x="1400" y="1755"/>
                <a:ext cx="3418" cy="761"/>
              </a:xfrm>
              <a:prstGeom prst="rect">
                <a:avLst/>
              </a:prstGeom>
            </p:spPr>
          </p:pic>
          <p:sp>
            <p:nvSpPr>
              <p:cNvPr id="20490" name="文本框 10"/>
              <p:cNvSpPr txBox="1"/>
              <p:nvPr/>
            </p:nvSpPr>
            <p:spPr>
              <a:xfrm>
                <a:off x="1473" y="1726"/>
                <a:ext cx="2355" cy="822"/>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3955" y="1726"/>
                <a:ext cx="628" cy="822"/>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4" name="文本框 3"/>
          <p:cNvSpPr txBox="1"/>
          <p:nvPr/>
        </p:nvSpPr>
        <p:spPr>
          <a:xfrm>
            <a:off x="7099935" y="5768975"/>
            <a:ext cx="107886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a:t>
            </a:r>
            <a:endParaRPr lang="zh-CN" altLang="en-US" sz="1800"/>
          </a:p>
        </p:txBody>
      </p:sp>
      <p:sp>
        <p:nvSpPr>
          <p:cNvPr id="102" name="文本框 101"/>
          <p:cNvSpPr txBox="1"/>
          <p:nvPr/>
        </p:nvSpPr>
        <p:spPr>
          <a:xfrm>
            <a:off x="1114425" y="2073275"/>
            <a:ext cx="1017460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9. </a:t>
            </a:r>
            <a:r>
              <a:rPr lang="en-US" sz="2400">
                <a:latin typeface="Times New Roman" panose="02020603050405020304" pitchFamily="18" charset="0"/>
                <a:cs typeface="Times New Roman" panose="02020603050405020304" pitchFamily="18" charset="0"/>
              </a:rPr>
              <a:t>(2015</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30</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如图所示是做</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观察水沸腾</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实验时的现象，通过现象可以判定水</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正在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没有</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沸腾；杯口冒出</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白气</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，这是水蒸气</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填物态变化名称</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形成的．</a:t>
            </a:r>
            <a:endParaRPr lang="zh-CN" altLang="en-US">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6751955" y="3418840"/>
            <a:ext cx="2188845" cy="2239645"/>
          </a:xfrm>
          <a:prstGeom prst="rect">
            <a:avLst/>
          </a:prstGeom>
        </p:spPr>
      </p:pic>
      <p:sp>
        <p:nvSpPr>
          <p:cNvPr id="9" name="文本框 8"/>
          <p:cNvSpPr txBox="1"/>
          <p:nvPr/>
        </p:nvSpPr>
        <p:spPr>
          <a:xfrm>
            <a:off x="2864485" y="2719705"/>
            <a:ext cx="853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正在</a:t>
            </a:r>
            <a:endParaRPr lang="zh-CN" altLang="en-US"/>
          </a:p>
        </p:txBody>
      </p:sp>
      <p:sp>
        <p:nvSpPr>
          <p:cNvPr id="10" name="文本框 9"/>
          <p:cNvSpPr txBox="1"/>
          <p:nvPr/>
        </p:nvSpPr>
        <p:spPr>
          <a:xfrm>
            <a:off x="1899920" y="3274060"/>
            <a:ext cx="8985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951595" y="3799205"/>
            <a:ext cx="141922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pic>
        <p:nvPicPr>
          <p:cNvPr id="5" name="图片 4"/>
          <p:cNvPicPr>
            <a:picLocks noChangeAspect="1"/>
          </p:cNvPicPr>
          <p:nvPr/>
        </p:nvPicPr>
        <p:blipFill>
          <a:blip r:embed="rId1"/>
          <a:stretch>
            <a:fillRect/>
          </a:stretch>
        </p:blipFill>
        <p:spPr>
          <a:xfrm>
            <a:off x="7872730" y="1817370"/>
            <a:ext cx="3732530" cy="1860550"/>
          </a:xfrm>
          <a:prstGeom prst="rect">
            <a:avLst/>
          </a:prstGeom>
        </p:spPr>
      </p:pic>
      <p:sp>
        <p:nvSpPr>
          <p:cNvPr id="8" name="文本框 7"/>
          <p:cNvSpPr txBox="1"/>
          <p:nvPr/>
        </p:nvSpPr>
        <p:spPr>
          <a:xfrm>
            <a:off x="689610" y="781685"/>
            <a:ext cx="1091565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10</a:t>
            </a:r>
            <a:r>
              <a:rPr lang="en-US" sz="2400" b="1">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(2018</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31</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4</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小亮在探究</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水沸腾时温度变化的特点</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的实验中：</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如图甲所示，某时刻温度计的示数是</a:t>
            </a:r>
            <a:r>
              <a:rPr lang="en-US" sz="2400">
                <a:latin typeface="Times New Roman" panose="02020603050405020304" pitchFamily="18" charset="0"/>
                <a:ea typeface="宋体" panose="02010600030101010101" pitchFamily="2" charset="-122"/>
                <a:cs typeface="Times New Roman" panose="02020603050405020304" pitchFamily="18" charset="0"/>
              </a:rPr>
              <a:t>____</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图乙是小亮根据实验数据绘制的时间－温度图像．</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由图像可知：水的沸点是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，分析图像还</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可以获得的信息有</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写出一条即可</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结合图像提供的信息，在同样的环境下，给一大杯滚烫的热水降温，现有两种方法供你选择：</a:t>
            </a:r>
            <a:r>
              <a:rPr lang="en-US" sz="2400">
                <a:latin typeface="宋体" panose="02010600030101010101" pitchFamily="2" charset="-122"/>
                <a:cs typeface="Times New Roman" panose="02020603050405020304" pitchFamily="18" charset="0"/>
              </a:rPr>
              <a:t>①</a:t>
            </a:r>
            <a:r>
              <a:rPr lang="zh-CN" sz="2400">
                <a:latin typeface="Times New Roman" panose="02020603050405020304" pitchFamily="18" charset="0"/>
                <a:ea typeface="宋体" panose="02010600030101010101" pitchFamily="2" charset="-122"/>
                <a:cs typeface="Times New Roman" panose="02020603050405020304" pitchFamily="18" charset="0"/>
              </a:rPr>
              <a:t>先让滚烫的热水冷却</a:t>
            </a:r>
            <a:r>
              <a:rPr lang="en-US" sz="2400">
                <a:latin typeface="Times New Roman" panose="02020603050405020304" pitchFamily="18" charset="0"/>
                <a:ea typeface="宋体" panose="02010600030101010101" pitchFamily="2" charset="-122"/>
                <a:cs typeface="Times New Roman" panose="02020603050405020304" pitchFamily="18" charset="0"/>
              </a:rPr>
              <a:t>5 min</a:t>
            </a:r>
            <a:r>
              <a:rPr lang="zh-CN" sz="2400">
                <a:latin typeface="Times New Roman" panose="02020603050405020304" pitchFamily="18" charset="0"/>
                <a:ea typeface="宋体" panose="02010600030101010101" pitchFamily="2" charset="-122"/>
                <a:cs typeface="Times New Roman" panose="02020603050405020304" pitchFamily="18" charset="0"/>
              </a:rPr>
              <a:t>，然后加一小杯冷水；</a:t>
            </a:r>
            <a:r>
              <a:rPr lang="en-US" sz="2400">
                <a:latin typeface="宋体" panose="02010600030101010101" pitchFamily="2" charset="-122"/>
                <a:cs typeface="Times New Roman" panose="02020603050405020304" pitchFamily="18" charset="0"/>
              </a:rPr>
              <a:t>②</a:t>
            </a:r>
            <a:r>
              <a:rPr lang="zh-CN" sz="2400">
                <a:latin typeface="Times New Roman" panose="02020603050405020304" pitchFamily="18" charset="0"/>
                <a:ea typeface="宋体" panose="02010600030101010101" pitchFamily="2" charset="-122"/>
                <a:cs typeface="Times New Roman" panose="02020603050405020304" pitchFamily="18" charset="0"/>
              </a:rPr>
              <a:t>先在滚烫的热水中加入一小杯冷水，然后冷却</a:t>
            </a:r>
            <a:r>
              <a:rPr lang="en-US" sz="2400">
                <a:latin typeface="Times New Roman" panose="02020603050405020304" pitchFamily="18" charset="0"/>
                <a:ea typeface="宋体" panose="02010600030101010101" pitchFamily="2" charset="-122"/>
                <a:cs typeface="Times New Roman" panose="02020603050405020304" pitchFamily="18" charset="0"/>
              </a:rPr>
              <a:t>5 min.</a:t>
            </a:r>
            <a:r>
              <a:rPr lang="zh-CN" sz="2400">
                <a:latin typeface="Times New Roman" panose="02020603050405020304" pitchFamily="18" charset="0"/>
                <a:ea typeface="宋体" panose="02010600030101010101" pitchFamily="2" charset="-122"/>
                <a:cs typeface="Times New Roman" panose="02020603050405020304" pitchFamily="18" charset="0"/>
              </a:rPr>
              <a:t>你认为冷却效果较好的是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方法</a:t>
            </a:r>
            <a:r>
              <a:rPr lang="en-US" sz="2400">
                <a:latin typeface="宋体" panose="02010600030101010101" pitchFamily="2" charset="-122"/>
                <a:cs typeface="Times New Roman" panose="02020603050405020304" pitchFamily="18" charset="0"/>
              </a:rPr>
              <a:t>①</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方法</a:t>
            </a:r>
            <a:r>
              <a:rPr lang="en-US" sz="2400">
                <a:latin typeface="宋体" panose="02010600030101010101" pitchFamily="2" charset="-122"/>
                <a:cs typeface="Times New Roman" panose="02020603050405020304" pitchFamily="18" charset="0"/>
              </a:rPr>
              <a:t>②</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6110605" y="1495425"/>
            <a:ext cx="10071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96</a:t>
            </a:r>
            <a:endParaRPr lang="zh-CN" altLang="en-US"/>
          </a:p>
        </p:txBody>
      </p:sp>
      <p:sp>
        <p:nvSpPr>
          <p:cNvPr id="10" name="文本框 9"/>
          <p:cNvSpPr txBox="1"/>
          <p:nvPr/>
        </p:nvSpPr>
        <p:spPr>
          <a:xfrm>
            <a:off x="4393565" y="2517775"/>
            <a:ext cx="17170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100</a:t>
            </a:r>
            <a:endParaRPr lang="zh-CN" altLang="en-US"/>
          </a:p>
        </p:txBody>
      </p:sp>
      <p:sp>
        <p:nvSpPr>
          <p:cNvPr id="11" name="文本框 10"/>
          <p:cNvSpPr txBox="1"/>
          <p:nvPr/>
        </p:nvSpPr>
        <p:spPr>
          <a:xfrm>
            <a:off x="762000" y="2926080"/>
            <a:ext cx="718248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水在沸腾过程中吸收热量</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温度不变</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开放性试题</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答案合理即可</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12" name="文本框 11"/>
          <p:cNvSpPr txBox="1"/>
          <p:nvPr/>
        </p:nvSpPr>
        <p:spPr>
          <a:xfrm>
            <a:off x="9805670" y="5252720"/>
            <a:ext cx="1362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方法</a:t>
            </a:r>
            <a:r>
              <a:rPr lang="en-US" sz="2400">
                <a:solidFill>
                  <a:srgbClr val="FF0000"/>
                </a:solidFill>
                <a:latin typeface="Times New Roman" panose="02020603050405020304" pitchFamily="18" charset="0"/>
                <a:ea typeface="宋体" panose="02010600030101010101" pitchFamily="2" charset="-122"/>
              </a:rPr>
              <a:t>①</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884285" y="4511040"/>
            <a:ext cx="141922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11</a:t>
            </a:r>
            <a:r>
              <a:rPr lang="zh-CN" sz="1800">
                <a:cs typeface="楷体_GB2312" charset="0"/>
              </a:rPr>
              <a:t>题图</a:t>
            </a:r>
            <a:endParaRPr lang="zh-CN" altLang="en-US" sz="1800"/>
          </a:p>
        </p:txBody>
      </p:sp>
      <p:pic>
        <p:nvPicPr>
          <p:cNvPr id="2" name="图片 1"/>
          <p:cNvPicPr>
            <a:picLocks noChangeAspect="1"/>
          </p:cNvPicPr>
          <p:nvPr/>
        </p:nvPicPr>
        <p:blipFill>
          <a:blip r:embed="rId1"/>
          <a:stretch>
            <a:fillRect/>
          </a:stretch>
        </p:blipFill>
        <p:spPr>
          <a:xfrm>
            <a:off x="7081520" y="2344420"/>
            <a:ext cx="4347845" cy="2022475"/>
          </a:xfrm>
          <a:prstGeom prst="rect">
            <a:avLst/>
          </a:prstGeom>
        </p:spPr>
      </p:pic>
      <p:sp>
        <p:nvSpPr>
          <p:cNvPr id="102" name="文本框 101"/>
          <p:cNvSpPr txBox="1"/>
          <p:nvPr/>
        </p:nvSpPr>
        <p:spPr>
          <a:xfrm>
            <a:off x="846455" y="1002030"/>
            <a:ext cx="1031557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11. </a:t>
            </a:r>
            <a:r>
              <a:rPr lang="en-US" sz="2400">
                <a:latin typeface="Times New Roman" panose="02020603050405020304" pitchFamily="18" charset="0"/>
                <a:cs typeface="Times New Roman" panose="02020603050405020304" pitchFamily="18" charset="0"/>
              </a:rPr>
              <a:t>(2017</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36</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4</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小明</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探究水沸腾时温度变化的特点</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的实验装置如图甲所示．</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当水温上升到</a:t>
            </a:r>
            <a:r>
              <a:rPr lang="en-US" sz="2400">
                <a:latin typeface="Times New Roman" panose="02020603050405020304" pitchFamily="18" charset="0"/>
                <a:ea typeface="宋体" panose="02010600030101010101" pitchFamily="2" charset="-122"/>
                <a:cs typeface="Times New Roman" panose="02020603050405020304" pitchFamily="18" charset="0"/>
              </a:rPr>
              <a:t>90 </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时，小明每隔</a:t>
            </a:r>
            <a:r>
              <a:rPr lang="en-US" sz="2400">
                <a:latin typeface="Times New Roman" panose="02020603050405020304" pitchFamily="18" charset="0"/>
                <a:ea typeface="宋体" panose="02010600030101010101" pitchFamily="2" charset="-122"/>
                <a:cs typeface="Times New Roman" panose="02020603050405020304" pitchFamily="18" charset="0"/>
              </a:rPr>
              <a:t>0.5 min</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记录一次温度，然后绘制了温度随时间变化</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的图像，如图乙所示．从图像中可知水的沸</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点是</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停止加热，小明发现水不能继</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续沸腾，说明水在沸腾过程中不断</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结合甲、乙两图，请你对本实验提出一条改进建议：</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，改进后的好处是：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写出一条即可</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1784350" y="3906838"/>
            <a:ext cx="5080000" cy="460375"/>
          </a:xfrm>
          <a:prstGeom prst="rect">
            <a:avLst/>
          </a:prstGeom>
          <a:noFill/>
          <a:ln w="9525">
            <a:noFill/>
          </a:ln>
        </p:spPr>
        <p:txBody>
          <a:bodyPr>
            <a:spAutoFit/>
          </a:bodyPr>
          <a:p>
            <a:r>
              <a:rPr lang="en-US" sz="2400">
                <a:solidFill>
                  <a:srgbClr val="FF0000"/>
                </a:solidFill>
                <a:latin typeface="Times New Roman" panose="02020603050405020304" pitchFamily="18" charset="0"/>
                <a:ea typeface="宋体" panose="02010600030101010101" pitchFamily="2" charset="-122"/>
              </a:rPr>
              <a:t>96</a:t>
            </a:r>
            <a:endParaRPr lang="zh-CN" altLang="en-US"/>
          </a:p>
        </p:txBody>
      </p:sp>
      <p:sp>
        <p:nvSpPr>
          <p:cNvPr id="6" name="文本框 5"/>
          <p:cNvSpPr txBox="1"/>
          <p:nvPr/>
        </p:nvSpPr>
        <p:spPr>
          <a:xfrm>
            <a:off x="5699760" y="4439285"/>
            <a:ext cx="9182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吸热</a:t>
            </a:r>
            <a:endParaRPr lang="zh-CN" altLang="en-US"/>
          </a:p>
        </p:txBody>
      </p:sp>
      <p:sp>
        <p:nvSpPr>
          <p:cNvPr id="7" name="文本框 6"/>
          <p:cNvSpPr txBox="1"/>
          <p:nvPr/>
        </p:nvSpPr>
        <p:spPr>
          <a:xfrm>
            <a:off x="8481695" y="4971415"/>
            <a:ext cx="25114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减少水的质量</a:t>
            </a:r>
            <a:endParaRPr lang="zh-CN" altLang="en-US"/>
          </a:p>
        </p:txBody>
      </p:sp>
      <p:sp>
        <p:nvSpPr>
          <p:cNvPr id="9" name="文本框 8"/>
          <p:cNvSpPr txBox="1"/>
          <p:nvPr/>
        </p:nvSpPr>
        <p:spPr>
          <a:xfrm>
            <a:off x="3411220" y="5475605"/>
            <a:ext cx="36328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缩短加热时间</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合理即可</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1014095" y="2699385"/>
            <a:ext cx="10248265" cy="313817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12. </a:t>
            </a:r>
            <a:r>
              <a:rPr lang="en-US" sz="2400">
                <a:latin typeface="Times New Roman" panose="02020603050405020304" pitchFamily="18" charset="0"/>
                <a:cs typeface="Times New Roman" panose="02020603050405020304" pitchFamily="18" charset="0"/>
              </a:rPr>
              <a:t>(2018</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35</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网上传说，坦桑尼亚一个名叫姆佩巴的学生急于上课，将热牛奶放进了冰箱，令他惊奇的是，这杯热牛奶比同时放入冰箱中的冷牛奶先结冰．有网友跟帖：热水也比冷水结冰快．后来，有人把这种现象叫做</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姆佩巴效应”．你认为传说中的</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姆佩巴效应</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是真的吗？请你设计一个实验方案，验证这个说法是否正确．</a:t>
            </a:r>
            <a:r>
              <a:rPr lang="en-US" sz="2400">
                <a:latin typeface="Times New Roman" panose="02020603050405020304" pitchFamily="18" charset="0"/>
                <a:ea typeface="黑体" panose="02010609060101010101" pitchFamily="49"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温馨提示：注意实验方案的可操作性</a:t>
            </a:r>
            <a:r>
              <a:rPr lang="en-US" sz="2400">
                <a:latin typeface="Times New Roman" panose="02020603050405020304" pitchFamily="18" charset="0"/>
                <a:ea typeface="黑体" panose="02010609060101010101" pitchFamily="49"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a:latin typeface="Times New Roman" panose="02020603050405020304" pitchFamily="18" charset="0"/>
              <a:cs typeface="Times New Roman" panose="02020603050405020304" pitchFamily="18" charset="0"/>
            </a:endParaRPr>
          </a:p>
        </p:txBody>
      </p:sp>
      <p:grpSp>
        <p:nvGrpSpPr>
          <p:cNvPr id="19" name="组合 18"/>
          <p:cNvGrpSpPr/>
          <p:nvPr/>
        </p:nvGrpSpPr>
        <p:grpSpPr>
          <a:xfrm>
            <a:off x="1078865" y="2228215"/>
            <a:ext cx="9364345" cy="471170"/>
            <a:chOff x="1098" y="6800"/>
            <a:chExt cx="14747" cy="742"/>
          </a:xfrm>
        </p:grpSpPr>
        <p:grpSp>
          <p:nvGrpSpPr>
            <p:cNvPr id="20" name="组合 19"/>
            <p:cNvGrpSpPr/>
            <p:nvPr/>
          </p:nvGrpSpPr>
          <p:grpSpPr>
            <a:xfrm>
              <a:off x="1098" y="6805"/>
              <a:ext cx="2987" cy="737"/>
              <a:chOff x="1098" y="7483"/>
              <a:chExt cx="2987" cy="737"/>
            </a:xfrm>
          </p:grpSpPr>
          <p:pic>
            <p:nvPicPr>
              <p:cNvPr id="22" name="图片 21" descr="方块小标3字"/>
              <p:cNvPicPr>
                <a:picLocks noChangeAspect="1"/>
              </p:cNvPicPr>
              <p:nvPr/>
            </p:nvPicPr>
            <p:blipFill>
              <a:blip r:embed="rId1"/>
              <a:stretch>
                <a:fillRect/>
              </a:stretch>
            </p:blipFill>
            <p:spPr>
              <a:xfrm>
                <a:off x="1098" y="7483"/>
                <a:ext cx="2434" cy="699"/>
              </a:xfrm>
              <a:prstGeom prst="rect">
                <a:avLst/>
              </a:prstGeom>
            </p:spPr>
          </p:pic>
          <p:sp>
            <p:nvSpPr>
              <p:cNvPr id="23" name="文本框 10"/>
              <p:cNvSpPr txBox="1"/>
              <p:nvPr/>
            </p:nvSpPr>
            <p:spPr>
              <a:xfrm>
                <a:off x="1142" y="7495"/>
                <a:ext cx="2943" cy="725"/>
              </a:xfrm>
              <a:prstGeom prst="rect">
                <a:avLst/>
              </a:prstGeom>
              <a:noFill/>
              <a:ln w="9525">
                <a:noFill/>
              </a:ln>
            </p:spPr>
            <p:txBody>
              <a:bodyPr wrap="square" anchor="t">
                <a:spAutoFit/>
              </a:bodyPr>
              <a:p>
                <a:r>
                  <a:rPr lang="zh-CN" altLang="en-US" sz="2400" b="1" spc="1500" dirty="0">
                    <a:solidFill>
                      <a:schemeClr val="tx1"/>
                    </a:solidFill>
                    <a:uFillTx/>
                    <a:latin typeface="Times New Roman" panose="02020603050405020304" pitchFamily="18" charset="0"/>
                    <a:ea typeface="黑体" panose="02010609060101010101" pitchFamily="49" charset="-122"/>
                  </a:rPr>
                  <a:t>设计类</a:t>
                </a:r>
                <a:endParaRPr lang="zh-CN" altLang="en-US" sz="2400" b="1" spc="1500" dirty="0">
                  <a:solidFill>
                    <a:schemeClr val="tx1"/>
                  </a:solidFill>
                  <a:uFillTx/>
                  <a:latin typeface="Times New Roman" panose="02020603050405020304" pitchFamily="18" charset="0"/>
                  <a:ea typeface="黑体" panose="02010609060101010101" pitchFamily="49" charset="-122"/>
                </a:endParaRPr>
              </a:p>
            </p:txBody>
          </p:sp>
        </p:grpSp>
        <p:sp>
          <p:nvSpPr>
            <p:cNvPr id="24" name="文本框 23"/>
            <p:cNvSpPr txBox="1"/>
            <p:nvPr/>
          </p:nvSpPr>
          <p:spPr>
            <a:xfrm>
              <a:off x="3854" y="6800"/>
              <a:ext cx="11991" cy="725"/>
            </a:xfrm>
            <a:prstGeom prst="rect">
              <a:avLst/>
            </a:prstGeom>
            <a:noFill/>
          </p:spPr>
          <p:txBody>
            <a:bodyPr wrap="square" rtlCol="0" anchor="t">
              <a:spAutoFit/>
            </a:bodyPr>
            <a:p>
              <a:r>
                <a:rPr lang="zh-CN" altLang="en-US" sz="2400" dirty="0">
                  <a:latin typeface="Times New Roman" panose="02020603050405020304" pitchFamily="18" charset="0"/>
                  <a:ea typeface="黑体" panose="02010609060101010101" pitchFamily="49" charset="-122"/>
                  <a:cs typeface="Times New Roman" panose="02020603050405020304" pitchFamily="18" charset="0"/>
                  <a:sym typeface="+mn-ea"/>
                </a:rPr>
                <a:t>验证“热水比冷水结冰快”的说法是否正确</a:t>
              </a:r>
              <a:endParaRPr lang="zh-CN" altLang="en-US" sz="2400">
                <a:latin typeface="黑体" panose="02010609060101010101" pitchFamily="49" charset="-122"/>
                <a:ea typeface="黑体" panose="02010609060101010101" pitchFamily="49" charset="-122"/>
              </a:endParaRPr>
            </a:p>
          </p:txBody>
        </p:sp>
      </p:grpSp>
      <p:grpSp>
        <p:nvGrpSpPr>
          <p:cNvPr id="4" name="组合 3"/>
          <p:cNvGrpSpPr/>
          <p:nvPr/>
        </p:nvGrpSpPr>
        <p:grpSpPr>
          <a:xfrm>
            <a:off x="1078865" y="1233170"/>
            <a:ext cx="9278620" cy="737235"/>
            <a:chOff x="1174" y="1409"/>
            <a:chExt cx="14612" cy="1161"/>
          </a:xfrm>
        </p:grpSpPr>
        <p:sp>
          <p:nvSpPr>
            <p:cNvPr id="20481" name="文本框 4"/>
            <p:cNvSpPr txBox="1"/>
            <p:nvPr/>
          </p:nvSpPr>
          <p:spPr>
            <a:xfrm>
              <a:off x="4868" y="1409"/>
              <a:ext cx="1091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活动建议</a:t>
              </a:r>
              <a:r>
                <a:rPr sz="2400" dirty="0">
                  <a:latin typeface="Times New Roman" panose="02020603050405020304" pitchFamily="18" charset="0"/>
                  <a:ea typeface="宋体" panose="02010600030101010101" pitchFamily="2" charset="-122"/>
                  <a:cs typeface="Times New Roman" panose="02020603050405020304" pitchFamily="18" charset="0"/>
                </a:rPr>
                <a:t>(6年</a:t>
              </a:r>
              <a:r>
                <a:rPr lang="en-US" sz="2400" dirty="0">
                  <a:latin typeface="Times New Roman" panose="02020603050405020304" pitchFamily="18" charset="0"/>
                  <a:ea typeface="宋体" panose="02010600030101010101" pitchFamily="2" charset="-122"/>
                  <a:cs typeface="Times New Roman" panose="02020603050405020304" pitchFamily="18" charset="0"/>
                </a:rPr>
                <a:t>3</a:t>
              </a:r>
              <a:r>
                <a:rPr sz="2400" dirty="0">
                  <a:latin typeface="Times New Roman" panose="02020603050405020304" pitchFamily="18" charset="0"/>
                  <a:ea typeface="宋体" panose="02010600030101010101" pitchFamily="2" charset="-122"/>
                  <a:cs typeface="Times New Roman" panose="02020603050405020304" pitchFamily="18" charset="0"/>
                </a:rPr>
                <a:t>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 name="组合 1"/>
            <p:cNvGrpSpPr/>
            <p:nvPr/>
          </p:nvGrpSpPr>
          <p:grpSpPr>
            <a:xfrm>
              <a:off x="1174" y="1726"/>
              <a:ext cx="3418" cy="822"/>
              <a:chOff x="1174" y="1726"/>
              <a:chExt cx="3418" cy="822"/>
            </a:xfrm>
          </p:grpSpPr>
          <p:pic>
            <p:nvPicPr>
              <p:cNvPr id="6" name="图片 5" descr="考点3字"/>
              <p:cNvPicPr>
                <a:picLocks noChangeAspect="1"/>
              </p:cNvPicPr>
              <p:nvPr/>
            </p:nvPicPr>
            <p:blipFill>
              <a:blip r:embed="rId2"/>
              <a:stretch>
                <a:fillRect/>
              </a:stretch>
            </p:blipFill>
            <p:spPr>
              <a:xfrm>
                <a:off x="1174" y="1755"/>
                <a:ext cx="3418" cy="761"/>
              </a:xfrm>
              <a:prstGeom prst="rect">
                <a:avLst/>
              </a:prstGeom>
            </p:spPr>
          </p:pic>
          <p:sp>
            <p:nvSpPr>
              <p:cNvPr id="20490" name="文本框 10"/>
              <p:cNvSpPr txBox="1"/>
              <p:nvPr/>
            </p:nvSpPr>
            <p:spPr>
              <a:xfrm>
                <a:off x="1247" y="1726"/>
                <a:ext cx="2355" cy="822"/>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3729" y="1726"/>
                <a:ext cx="628" cy="822"/>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3285" y="2025650"/>
            <a:ext cx="10425430" cy="3415030"/>
          </a:xfrm>
          <a:prstGeom prst="rect">
            <a:avLst/>
          </a:prstGeom>
          <a:noFill/>
        </p:spPr>
        <p:txBody>
          <a:bodyPr wrap="square" rtlCol="0" anchor="t">
            <a:spAutoFit/>
          </a:bodyPr>
          <a:p>
            <a:pPr>
              <a:lnSpc>
                <a:spcPct val="150000"/>
              </a:lnSpc>
            </a:pPr>
            <a:r>
              <a:rPr lang="en-US" sz="2400">
                <a:latin typeface="Times New Roman" panose="02020603050405020304" pitchFamily="18" charset="0"/>
                <a:cs typeface="Times New Roman" panose="02020603050405020304" pitchFamily="18" charset="0"/>
                <a:sym typeface="+mn-ea"/>
              </a:rPr>
              <a:t>(1)</a:t>
            </a:r>
            <a:r>
              <a:rPr lang="zh-CN" sz="2400">
                <a:latin typeface="Times New Roman" panose="02020603050405020304" pitchFamily="18" charset="0"/>
                <a:cs typeface="Times New Roman" panose="02020603050405020304" pitchFamily="18" charset="0"/>
                <a:sym typeface="+mn-ea"/>
              </a:rPr>
              <a:t>实验器材：</a:t>
            </a:r>
            <a:r>
              <a:rPr lang="en-US" sz="2400">
                <a:latin typeface="Times New Roman" panose="02020603050405020304" pitchFamily="18" charset="0"/>
                <a:cs typeface="Times New Roman" panose="02020603050405020304" pitchFamily="18" charset="0"/>
                <a:sym typeface="+mn-ea"/>
              </a:rPr>
              <a:t>_______________________________________;</a:t>
            </a:r>
            <a:endParaRPr lang="en-US" sz="2400">
              <a:latin typeface="Times New Roman" panose="02020603050405020304" pitchFamily="18" charset="0"/>
              <a:sym typeface="+mn-ea"/>
            </a:endParaRPr>
          </a:p>
          <a:p>
            <a:pPr>
              <a:lnSpc>
                <a:spcPct val="150000"/>
              </a:lnSpc>
            </a:pPr>
            <a:r>
              <a:rPr lang="en-US" sz="2400">
                <a:latin typeface="Times New Roman" panose="02020603050405020304" pitchFamily="18" charset="0"/>
                <a:sym typeface="+mn-ea"/>
              </a:rPr>
              <a:t>(2)</a:t>
            </a:r>
            <a:r>
              <a:rPr lang="zh-CN" sz="2400">
                <a:sym typeface="+mn-ea"/>
              </a:rPr>
              <a:t>实验步骤：</a:t>
            </a:r>
            <a:r>
              <a:rPr lang="en-US" sz="2400">
                <a:latin typeface="Times New Roman" panose="02020603050405020304" pitchFamily="18" charset="0"/>
                <a:sym typeface="+mn-ea"/>
              </a:rPr>
              <a:t>______________________________________________________</a:t>
            </a:r>
            <a:endParaRPr lang="en-US" sz="2400">
              <a:latin typeface="Times New Roman" panose="02020603050405020304" pitchFamily="18" charset="0"/>
              <a:sym typeface="+mn-ea"/>
            </a:endParaRPr>
          </a:p>
          <a:p>
            <a:pPr>
              <a:lnSpc>
                <a:spcPct val="150000"/>
              </a:lnSpc>
            </a:pPr>
            <a:r>
              <a:rPr lang="en-US" sz="2400">
                <a:latin typeface="Times New Roman" panose="02020603050405020304" pitchFamily="18" charset="0"/>
                <a:sym typeface="+mn-ea"/>
              </a:rPr>
              <a:t>_____________</a:t>
            </a:r>
            <a:r>
              <a:rPr lang="en-US" sz="2400">
                <a:latin typeface="Times New Roman" panose="02020603050405020304" pitchFamily="18" charset="0"/>
                <a:cs typeface="Times New Roman" panose="02020603050405020304" pitchFamily="18" charset="0"/>
                <a:sym typeface="+mn-ea"/>
              </a:rPr>
              <a:t>_________________________________________________________________; </a:t>
            </a:r>
            <a:r>
              <a:rPr lang="en-US" sz="2400">
                <a:latin typeface="Times New Roman" panose="02020603050405020304" pitchFamily="18" charset="0"/>
                <a:sym typeface="+mn-ea"/>
              </a:rPr>
              <a:t>(3)</a:t>
            </a:r>
            <a:r>
              <a:rPr lang="zh-CN" sz="2400">
                <a:sym typeface="+mn-ea"/>
              </a:rPr>
              <a:t>实验结论：</a:t>
            </a:r>
            <a:r>
              <a:rPr lang="en-US" sz="2400">
                <a:latin typeface="Times New Roman" panose="02020603050405020304" pitchFamily="18" charset="0"/>
                <a:sym typeface="+mn-ea"/>
              </a:rPr>
              <a:t>______________________________________________________</a:t>
            </a:r>
            <a:endParaRPr lang="en-US" sz="2400">
              <a:latin typeface="Times New Roman" panose="02020603050405020304" pitchFamily="18" charset="0"/>
              <a:sym typeface="+mn-ea"/>
            </a:endParaRPr>
          </a:p>
          <a:p>
            <a:pPr>
              <a:lnSpc>
                <a:spcPct val="150000"/>
              </a:lnSpc>
            </a:pPr>
            <a:r>
              <a:rPr lang="en-US" sz="2400">
                <a:latin typeface="Times New Roman" panose="02020603050405020304" pitchFamily="18" charset="0"/>
                <a:sym typeface="+mn-ea"/>
              </a:rPr>
              <a:t>_______________________________.</a:t>
            </a:r>
            <a:endParaRPr lang="zh-CN" altLang="en-US" sz="2400"/>
          </a:p>
        </p:txBody>
      </p:sp>
      <p:sp>
        <p:nvSpPr>
          <p:cNvPr id="102" name="文本框 101"/>
          <p:cNvSpPr txBox="1"/>
          <p:nvPr/>
        </p:nvSpPr>
        <p:spPr>
          <a:xfrm>
            <a:off x="1056005" y="2457450"/>
            <a:ext cx="10353675" cy="1753235"/>
          </a:xfrm>
          <a:prstGeom prst="rect">
            <a:avLst/>
          </a:prstGeom>
          <a:noFill/>
          <a:ln w="9525">
            <a:noFill/>
          </a:ln>
        </p:spPr>
        <p:txBody>
          <a:bodyPr wrap="square">
            <a:spAutoFit/>
          </a:bodyPr>
          <a:p>
            <a:pPr>
              <a:lnSpc>
                <a:spcPct val="150000"/>
              </a:lnSpc>
            </a:pPr>
            <a:r>
              <a:rPr lang="en-US" sz="2400">
                <a:solidFill>
                  <a:srgbClr val="FF0000"/>
                </a:solidFill>
                <a:latin typeface="Times New Roman" panose="02020603050405020304" pitchFamily="18" charset="0"/>
                <a:ea typeface="宋体" panose="02010600030101010101" pitchFamily="2" charset="-122"/>
              </a:rPr>
              <a:t>                      ①</a:t>
            </a:r>
            <a:r>
              <a:rPr lang="zh-CN" sz="2400">
                <a:solidFill>
                  <a:srgbClr val="FF0000"/>
                </a:solidFill>
                <a:latin typeface="Times New Roman" panose="02020603050405020304" pitchFamily="18" charset="0"/>
                <a:ea typeface="宋体" panose="02010600030101010101" pitchFamily="2" charset="-122"/>
              </a:rPr>
              <a:t>在两个相同的杯子中，分别装入适量的等质量的热水和冷水；</a:t>
            </a:r>
            <a:r>
              <a:rPr lang="en-US" sz="2400">
                <a:solidFill>
                  <a:srgbClr val="FF0000"/>
                </a:solidFill>
                <a:latin typeface="Times New Roman" panose="02020603050405020304" pitchFamily="18" charset="0"/>
                <a:ea typeface="宋体" panose="02010600030101010101" pitchFamily="2" charset="-122"/>
              </a:rPr>
              <a:t>②</a:t>
            </a:r>
            <a:r>
              <a:rPr lang="zh-CN" sz="2400">
                <a:solidFill>
                  <a:srgbClr val="FF0000"/>
                </a:solidFill>
                <a:latin typeface="Times New Roman" panose="02020603050405020304" pitchFamily="18" charset="0"/>
                <a:ea typeface="宋体" panose="02010600030101010101" pitchFamily="2" charset="-122"/>
              </a:rPr>
              <a:t>将两杯水同时放入同一冰柜中进行冷冻；</a:t>
            </a:r>
            <a:r>
              <a:rPr lang="en-US" sz="2400">
                <a:solidFill>
                  <a:srgbClr val="FF0000"/>
                </a:solidFill>
                <a:latin typeface="Times New Roman" panose="02020603050405020304" pitchFamily="18" charset="0"/>
                <a:ea typeface="宋体" panose="02010600030101010101" pitchFamily="2" charset="-122"/>
              </a:rPr>
              <a:t>③</a:t>
            </a:r>
            <a:r>
              <a:rPr lang="zh-CN" sz="2400">
                <a:solidFill>
                  <a:srgbClr val="FF0000"/>
                </a:solidFill>
                <a:latin typeface="Times New Roman" panose="02020603050405020304" pitchFamily="18" charset="0"/>
                <a:ea typeface="宋体" panose="02010600030101010101" pitchFamily="2" charset="-122"/>
              </a:rPr>
              <a:t>每隔适当时间，观察水的状态变化情况</a:t>
            </a:r>
            <a:endParaRPr lang="zh-CN" altLang="en-US">
              <a:latin typeface="Times New Roman" panose="02020603050405020304" pitchFamily="18" charset="0"/>
            </a:endParaRPr>
          </a:p>
        </p:txBody>
      </p:sp>
      <p:sp>
        <p:nvSpPr>
          <p:cNvPr id="3" name="文本框 2"/>
          <p:cNvSpPr txBox="1"/>
          <p:nvPr/>
        </p:nvSpPr>
        <p:spPr>
          <a:xfrm>
            <a:off x="883285" y="4121150"/>
            <a:ext cx="10255885" cy="1198880"/>
          </a:xfrm>
          <a:prstGeom prst="rect">
            <a:avLst/>
          </a:prstGeom>
          <a:noFill/>
          <a:ln w="9525">
            <a:noFill/>
          </a:ln>
        </p:spPr>
        <p:txBody>
          <a:bodyPr wrap="square">
            <a:spAutoFit/>
          </a:bodyPr>
          <a:p>
            <a:pPr>
              <a:lnSpc>
                <a:spcPct val="150000"/>
              </a:lnSpc>
            </a:pPr>
            <a:r>
              <a:rPr lang="en-US" alt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若热水先结冰，则</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姆佩巴效应</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是真的；若冷水先结冰或同时结冰，则</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姆佩巴效应</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是假的</a:t>
            </a:r>
            <a:endParaRPr lang="zh-CN" altLang="en-US">
              <a:latin typeface="Times New Roman" panose="02020603050405020304" pitchFamily="18" charset="0"/>
              <a:cs typeface="Times New Roman" panose="02020603050405020304" pitchFamily="18" charset="0"/>
            </a:endParaRPr>
          </a:p>
        </p:txBody>
      </p:sp>
      <p:sp>
        <p:nvSpPr>
          <p:cNvPr id="14" name="文本框 13"/>
          <p:cNvSpPr txBox="1"/>
          <p:nvPr/>
        </p:nvSpPr>
        <p:spPr>
          <a:xfrm>
            <a:off x="2854325" y="1917700"/>
            <a:ext cx="6033770" cy="645160"/>
          </a:xfrm>
          <a:prstGeom prst="rect">
            <a:avLst/>
          </a:prstGeom>
          <a:noFill/>
          <a:ln w="9525">
            <a:noFill/>
          </a:ln>
        </p:spPr>
        <p:txBody>
          <a:bodyPr wrap="square">
            <a:spAutoFit/>
          </a:bodyPr>
          <a:p>
            <a:pPr>
              <a:lnSpc>
                <a:spcPct val="150000"/>
              </a:lnSpc>
            </a:pPr>
            <a:r>
              <a:rPr lang="zh-CN" sz="2400">
                <a:solidFill>
                  <a:srgbClr val="FF0000"/>
                </a:solidFill>
                <a:ea typeface="宋体" panose="02010600030101010101" pitchFamily="2" charset="-122"/>
              </a:rPr>
              <a:t>两个相同的杯子、热水、冷水、冰柜、钟表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
                                        </p:tgtEl>
                                        <p:attrNameLst>
                                          <p:attrName>style.visibility</p:attrName>
                                        </p:attrNameLst>
                                      </p:cBhvr>
                                      <p:to>
                                        <p:strVal val="visible"/>
                                      </p:to>
                                    </p:set>
                                    <p:anim calcmode="lin" valueType="num">
                                      <p:cBhvr additive="base">
                                        <p:cTn id="13" dur="500" fill="hold"/>
                                        <p:tgtEl>
                                          <p:spTgt spid="102"/>
                                        </p:tgtEl>
                                        <p:attrNameLst>
                                          <p:attrName>ppt_x</p:attrName>
                                        </p:attrNameLst>
                                      </p:cBhvr>
                                      <p:tavLst>
                                        <p:tav tm="0">
                                          <p:val>
                                            <p:strVal val="#ppt_x"/>
                                          </p:val>
                                        </p:tav>
                                        <p:tav tm="100000">
                                          <p:val>
                                            <p:strVal val="#ppt_x"/>
                                          </p:val>
                                        </p:tav>
                                      </p:tavLst>
                                    </p:anim>
                                    <p:anim calcmode="lin" valueType="num">
                                      <p:cBhvr additive="base">
                                        <p:cTn id="14"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807085" y="2708275"/>
            <a:ext cx="10578465" cy="258445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13. </a:t>
            </a:r>
            <a:r>
              <a:rPr lang="en-US" sz="2400">
                <a:latin typeface="Times New Roman" panose="02020603050405020304" pitchFamily="18" charset="0"/>
                <a:cs typeface="Times New Roman" panose="02020603050405020304" pitchFamily="18" charset="0"/>
              </a:rPr>
              <a:t>(2015</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40</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4</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影响水蒸发快慢的因素有水的温度、水的表面积和水表面上方空气的流动速度．请你利用生活中的物品设计一个实验，对影响水蒸发快慢的其中一个因素进行探究，并完成下列自主学习活动报告，在小组内进行展示交流．</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a:latin typeface="Times New Roman" panose="02020603050405020304" pitchFamily="18" charset="0"/>
              <a:cs typeface="Times New Roman" panose="02020603050405020304" pitchFamily="18" charset="0"/>
            </a:endParaRPr>
          </a:p>
        </p:txBody>
      </p:sp>
      <p:grpSp>
        <p:nvGrpSpPr>
          <p:cNvPr id="19" name="组合 18"/>
          <p:cNvGrpSpPr/>
          <p:nvPr/>
        </p:nvGrpSpPr>
        <p:grpSpPr>
          <a:xfrm>
            <a:off x="950595" y="2136775"/>
            <a:ext cx="9364345" cy="471170"/>
            <a:chOff x="1098" y="6800"/>
            <a:chExt cx="14747" cy="742"/>
          </a:xfrm>
        </p:grpSpPr>
        <p:grpSp>
          <p:nvGrpSpPr>
            <p:cNvPr id="20" name="组合 19"/>
            <p:cNvGrpSpPr/>
            <p:nvPr/>
          </p:nvGrpSpPr>
          <p:grpSpPr>
            <a:xfrm>
              <a:off x="1098" y="6805"/>
              <a:ext cx="2987" cy="737"/>
              <a:chOff x="1098" y="7483"/>
              <a:chExt cx="2987" cy="737"/>
            </a:xfrm>
          </p:grpSpPr>
          <p:pic>
            <p:nvPicPr>
              <p:cNvPr id="22" name="图片 21" descr="方块小标3字"/>
              <p:cNvPicPr>
                <a:picLocks noChangeAspect="1"/>
              </p:cNvPicPr>
              <p:nvPr/>
            </p:nvPicPr>
            <p:blipFill>
              <a:blip r:embed="rId1"/>
              <a:stretch>
                <a:fillRect/>
              </a:stretch>
            </p:blipFill>
            <p:spPr>
              <a:xfrm>
                <a:off x="1098" y="7483"/>
                <a:ext cx="2434" cy="699"/>
              </a:xfrm>
              <a:prstGeom prst="rect">
                <a:avLst/>
              </a:prstGeom>
            </p:spPr>
          </p:pic>
          <p:sp>
            <p:nvSpPr>
              <p:cNvPr id="23" name="文本框 10"/>
              <p:cNvSpPr txBox="1"/>
              <p:nvPr/>
            </p:nvSpPr>
            <p:spPr>
              <a:xfrm>
                <a:off x="1142" y="7495"/>
                <a:ext cx="2943" cy="725"/>
              </a:xfrm>
              <a:prstGeom prst="rect">
                <a:avLst/>
              </a:prstGeom>
              <a:noFill/>
              <a:ln w="9525">
                <a:noFill/>
              </a:ln>
            </p:spPr>
            <p:txBody>
              <a:bodyPr wrap="square" anchor="t">
                <a:spAutoFit/>
              </a:bodyPr>
              <a:p>
                <a:r>
                  <a:rPr lang="zh-CN" altLang="en-US" sz="2400" b="1" spc="1500" dirty="0">
                    <a:solidFill>
                      <a:schemeClr val="tx1"/>
                    </a:solidFill>
                    <a:uFillTx/>
                    <a:latin typeface="Times New Roman" panose="02020603050405020304" pitchFamily="18" charset="0"/>
                    <a:ea typeface="黑体" panose="02010609060101010101" pitchFamily="49" charset="-122"/>
                  </a:rPr>
                  <a:t>设计类</a:t>
                </a:r>
                <a:endParaRPr lang="zh-CN" altLang="en-US" sz="2400" b="1" spc="1500" dirty="0">
                  <a:solidFill>
                    <a:schemeClr val="tx1"/>
                  </a:solidFill>
                  <a:uFillTx/>
                  <a:latin typeface="Times New Roman" panose="02020603050405020304" pitchFamily="18" charset="0"/>
                  <a:ea typeface="黑体" panose="02010609060101010101" pitchFamily="49" charset="-122"/>
                </a:endParaRPr>
              </a:p>
            </p:txBody>
          </p:sp>
        </p:grpSp>
        <p:sp>
          <p:nvSpPr>
            <p:cNvPr id="24" name="文本框 23"/>
            <p:cNvSpPr txBox="1"/>
            <p:nvPr/>
          </p:nvSpPr>
          <p:spPr>
            <a:xfrm>
              <a:off x="3854" y="6800"/>
              <a:ext cx="11991" cy="725"/>
            </a:xfrm>
            <a:prstGeom prst="rect">
              <a:avLst/>
            </a:prstGeom>
            <a:noFill/>
          </p:spPr>
          <p:txBody>
            <a:bodyPr wrap="square" rtlCol="0" anchor="t">
              <a:spAutoFit/>
            </a:bodyPr>
            <a:p>
              <a:r>
                <a:rPr lang="zh-CN" altLang="en-US" sz="2400" dirty="0">
                  <a:latin typeface="Times New Roman" panose="02020603050405020304" pitchFamily="18" charset="0"/>
                  <a:ea typeface="黑体" panose="02010609060101010101" pitchFamily="49" charset="-122"/>
                  <a:cs typeface="Times New Roman" panose="02020603050405020304" pitchFamily="18" charset="0"/>
                  <a:sym typeface="+mn-ea"/>
                </a:rPr>
                <a:t>探究影响水蒸发快慢的因素</a:t>
              </a:r>
              <a:endParaRPr lang="zh-CN" altLang="en-US" sz="2400">
                <a:latin typeface="黑体" panose="02010609060101010101" pitchFamily="49" charset="-122"/>
                <a:ea typeface="黑体" panose="02010609060101010101" pitchFamily="49"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785495" y="1544320"/>
            <a:ext cx="1064069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Times New Roman" panose="02020603050405020304" pitchFamily="18" charset="0"/>
                <a:sym typeface="+mn-ea"/>
              </a:rPr>
              <a:t>(1)</a:t>
            </a:r>
            <a:r>
              <a:rPr lang="zh-CN" sz="2400">
                <a:latin typeface="Times New Roman" panose="02020603050405020304" pitchFamily="18" charset="0"/>
                <a:cs typeface="Times New Roman" panose="02020603050405020304" pitchFamily="18" charset="0"/>
                <a:sym typeface="+mn-ea"/>
              </a:rPr>
              <a:t>写出你选用的物品：</a:t>
            </a:r>
            <a:r>
              <a:rPr lang="en-US" sz="2400">
                <a:latin typeface="Times New Roman" panose="02020603050405020304" pitchFamily="18" charset="0"/>
                <a:cs typeface="Times New Roman" panose="02020603050405020304" pitchFamily="18" charset="0"/>
                <a:sym typeface="+mn-ea"/>
              </a:rPr>
              <a:t>________________________</a:t>
            </a:r>
            <a:r>
              <a:rPr lang="zh-CN" sz="2400">
                <a:latin typeface="Times New Roman" panose="02020603050405020304" pitchFamily="18" charset="0"/>
                <a:cs typeface="Times New Roman" panose="02020603050405020304" pitchFamily="18" charset="0"/>
                <a:sym typeface="+mn-ea"/>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简述实验过程及现象：</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(3)</a:t>
            </a:r>
            <a:r>
              <a:rPr lang="zh-CN" sz="2400">
                <a:latin typeface="Times New Roman" panose="02020603050405020304" pitchFamily="18" charset="0"/>
                <a:ea typeface="宋体" panose="02010600030101010101" pitchFamily="2" charset="-122"/>
                <a:cs typeface="Times New Roman" panose="02020603050405020304" pitchFamily="18" charset="0"/>
              </a:rPr>
              <a:t>得到的结论：</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845820" y="1986915"/>
            <a:ext cx="10580370" cy="2306955"/>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在两个相同的碗中用勺子加入等量的水</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并将其中一碗水放在通风过道处</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另一碗水放在相同温度下的密闭环境中</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过一段时间后</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比较两个碗中水量的变化．观察到放在通风过道处的碗里水量减少的多</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而在密闭环境中的碗里水量减少的少</a:t>
            </a:r>
            <a:endParaRPr lang="zh-CN" altLang="en-US"/>
          </a:p>
        </p:txBody>
      </p:sp>
      <p:sp>
        <p:nvSpPr>
          <p:cNvPr id="4" name="文本框 3"/>
          <p:cNvSpPr txBox="1"/>
          <p:nvPr/>
        </p:nvSpPr>
        <p:spPr>
          <a:xfrm>
            <a:off x="895985" y="4175125"/>
            <a:ext cx="1041971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在水的温度和表面积相同时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水表面上方空气流动速度越大</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水蒸发得越快</a:t>
            </a:r>
            <a:endParaRPr lang="zh-CN" altLang="en-US"/>
          </a:p>
        </p:txBody>
      </p:sp>
      <p:sp>
        <p:nvSpPr>
          <p:cNvPr id="2" name="文本框 1"/>
          <p:cNvSpPr txBox="1"/>
          <p:nvPr/>
        </p:nvSpPr>
        <p:spPr>
          <a:xfrm>
            <a:off x="3979545" y="1628140"/>
            <a:ext cx="36677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两个相同的碗、水、勺子</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2815" y="2604135"/>
            <a:ext cx="1053528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14</a:t>
            </a:r>
            <a:r>
              <a:rPr lang="en-US" sz="2400" b="1">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(2014</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40</a:t>
            </a:r>
            <a:r>
              <a:rPr lang="zh-CN" sz="2400">
                <a:latin typeface="Times New Roman" panose="02020603050405020304" pitchFamily="18" charset="0"/>
                <a:cs typeface="Times New Roman" panose="02020603050405020304" pitchFamily="18" charset="0"/>
              </a:rPr>
              <a:t>题节选</a:t>
            </a:r>
            <a:r>
              <a:rPr lang="en-US" sz="2400">
                <a:latin typeface="Times New Roman" panose="02020603050405020304" pitchFamily="18" charset="0"/>
                <a:cs typeface="Times New Roman" panose="02020603050405020304" pitchFamily="18" charset="0"/>
              </a:rPr>
              <a:t>4</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圆梦</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实践活动小组正在自制测量仪器，下列是他们制成的未标注刻度的半成品，请你任选一项，借助必要的器材为其粗略标注刻度．</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用小瓶、细管和煤油制成的液体温度计</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要求：量程 </a:t>
            </a:r>
            <a:r>
              <a:rPr lang="en-US" sz="2400">
                <a:latin typeface="Times New Roman" panose="02020603050405020304" pitchFamily="18" charset="0"/>
                <a:cs typeface="Times New Roman" panose="02020603050405020304" pitchFamily="18" charset="0"/>
              </a:rPr>
              <a:t>0</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100 ℃</a:t>
            </a:r>
            <a:r>
              <a:rPr lang="zh-CN" sz="2400">
                <a:latin typeface="Times New Roman" panose="02020603050405020304" pitchFamily="18" charset="0"/>
                <a:ea typeface="宋体" panose="02010600030101010101" pitchFamily="2" charset="-122"/>
                <a:cs typeface="Times New Roman" panose="02020603050405020304" pitchFamily="18" charset="0"/>
              </a:rPr>
              <a:t>，分度值</a:t>
            </a: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grpSp>
        <p:nvGrpSpPr>
          <p:cNvPr id="18" name="组合 17"/>
          <p:cNvGrpSpPr/>
          <p:nvPr/>
        </p:nvGrpSpPr>
        <p:grpSpPr>
          <a:xfrm>
            <a:off x="1066165" y="2080260"/>
            <a:ext cx="6901815" cy="471170"/>
            <a:chOff x="1098" y="6800"/>
            <a:chExt cx="10869" cy="742"/>
          </a:xfrm>
        </p:grpSpPr>
        <p:grpSp>
          <p:nvGrpSpPr>
            <p:cNvPr id="13" name="组合 12"/>
            <p:cNvGrpSpPr/>
            <p:nvPr/>
          </p:nvGrpSpPr>
          <p:grpSpPr>
            <a:xfrm>
              <a:off x="1098" y="6805"/>
              <a:ext cx="2987" cy="737"/>
              <a:chOff x="1098" y="7483"/>
              <a:chExt cx="2987" cy="737"/>
            </a:xfrm>
          </p:grpSpPr>
          <p:pic>
            <p:nvPicPr>
              <p:cNvPr id="12" name="图片 11" descr="方块小标3字"/>
              <p:cNvPicPr>
                <a:picLocks noChangeAspect="1"/>
              </p:cNvPicPr>
              <p:nvPr/>
            </p:nvPicPr>
            <p:blipFill>
              <a:blip r:embed="rId1"/>
              <a:stretch>
                <a:fillRect/>
              </a:stretch>
            </p:blipFill>
            <p:spPr>
              <a:xfrm>
                <a:off x="1098" y="7483"/>
                <a:ext cx="2434" cy="699"/>
              </a:xfrm>
              <a:prstGeom prst="rect">
                <a:avLst/>
              </a:prstGeom>
            </p:spPr>
          </p:pic>
          <p:sp>
            <p:nvSpPr>
              <p:cNvPr id="3" name="文本框 10"/>
              <p:cNvSpPr txBox="1"/>
              <p:nvPr/>
            </p:nvSpPr>
            <p:spPr>
              <a:xfrm>
                <a:off x="1142" y="7495"/>
                <a:ext cx="2943" cy="725"/>
              </a:xfrm>
              <a:prstGeom prst="rect">
                <a:avLst/>
              </a:prstGeom>
              <a:noFill/>
              <a:ln w="9525">
                <a:noFill/>
              </a:ln>
            </p:spPr>
            <p:txBody>
              <a:bodyPr wrap="square" anchor="t">
                <a:spAutoFit/>
              </a:bodyPr>
              <a:p>
                <a:r>
                  <a:rPr lang="zh-CN" altLang="en-US" sz="2400" b="1" spc="1500" dirty="0">
                    <a:solidFill>
                      <a:schemeClr val="tx1"/>
                    </a:solidFill>
                    <a:uFillTx/>
                    <a:latin typeface="Times New Roman" panose="02020603050405020304" pitchFamily="18" charset="0"/>
                    <a:ea typeface="黑体" panose="02010609060101010101" pitchFamily="49" charset="-122"/>
                  </a:rPr>
                  <a:t>制作类</a:t>
                </a:r>
                <a:endParaRPr lang="zh-CN" altLang="en-US" sz="2400" b="1" spc="1500" dirty="0">
                  <a:solidFill>
                    <a:schemeClr val="tx1"/>
                  </a:solidFill>
                  <a:uFillTx/>
                  <a:latin typeface="Times New Roman" panose="02020603050405020304" pitchFamily="18" charset="0"/>
                  <a:ea typeface="黑体" panose="02010609060101010101" pitchFamily="49" charset="-122"/>
                </a:endParaRPr>
              </a:p>
            </p:txBody>
          </p:sp>
        </p:grpSp>
        <p:sp>
          <p:nvSpPr>
            <p:cNvPr id="17" name="文本框 16"/>
            <p:cNvSpPr txBox="1"/>
            <p:nvPr/>
          </p:nvSpPr>
          <p:spPr>
            <a:xfrm>
              <a:off x="3854" y="6800"/>
              <a:ext cx="8113" cy="725"/>
            </a:xfrm>
            <a:prstGeom prst="rect">
              <a:avLst/>
            </a:prstGeom>
            <a:noFill/>
          </p:spPr>
          <p:txBody>
            <a:bodyPr wrap="square" rtlCol="0" anchor="t">
              <a:spAutoFit/>
            </a:bodyPr>
            <a:p>
              <a:r>
                <a:rPr lang="zh-CN" altLang="en-US" sz="2400">
                  <a:latin typeface="黑体" panose="02010609060101010101" pitchFamily="49" charset="-122"/>
                  <a:ea typeface="黑体" panose="02010609060101010101" pitchFamily="49" charset="-122"/>
                </a:rPr>
                <a:t>自制</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sym typeface="+mn-ea"/>
                </a:rPr>
                <a:t>液体温度计</a:t>
              </a:r>
              <a:endParaRPr lang="zh-CN" altLang="en-US" sz="2400">
                <a:latin typeface="黑体" panose="02010609060101010101" pitchFamily="49" charset="-122"/>
                <a:ea typeface="黑体" panose="02010609060101010101" pitchFamily="49"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09625" y="2778760"/>
            <a:ext cx="10210800" cy="523080"/>
            <a:chOff x="894" y="3246"/>
            <a:chExt cx="16080" cy="824"/>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温度及其测量</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764349" y="1162050"/>
            <a:ext cx="10515147" cy="645159"/>
            <a:chOff x="1208" y="1190"/>
            <a:chExt cx="16640" cy="1018"/>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822960" y="1931670"/>
            <a:ext cx="2638425" cy="596900"/>
            <a:chOff x="1456" y="3131"/>
            <a:chExt cx="4155" cy="940"/>
          </a:xfrm>
        </p:grpSpPr>
        <p:sp>
          <p:nvSpPr>
            <p:cNvPr id="4" name="文本框 3"/>
            <p:cNvSpPr txBox="1"/>
            <p:nvPr/>
          </p:nvSpPr>
          <p:spPr>
            <a:xfrm>
              <a:off x="2824" y="3180"/>
              <a:ext cx="2787"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3"/>
            <a:stretch>
              <a:fillRect/>
            </a:stretch>
          </p:blipFill>
          <p:spPr>
            <a:xfrm>
              <a:off x="1456" y="3131"/>
              <a:ext cx="1144" cy="940"/>
            </a:xfrm>
            <a:prstGeom prst="rect">
              <a:avLst/>
            </a:prstGeom>
          </p:spPr>
        </p:pic>
      </p:grpSp>
      <p:sp>
        <p:nvSpPr>
          <p:cNvPr id="12" name="文本框 11"/>
          <p:cNvSpPr txBox="1"/>
          <p:nvPr/>
        </p:nvSpPr>
        <p:spPr>
          <a:xfrm>
            <a:off x="765175" y="3300730"/>
            <a:ext cx="1051433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温度</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表示物体</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的物理量</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单位：</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，符号：</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(3)</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摄氏温度：</a:t>
            </a:r>
            <a:r>
              <a:rPr lang="zh-CN" sz="2400">
                <a:latin typeface="Times New Roman" panose="02020603050405020304" pitchFamily="18" charset="0"/>
                <a:cs typeface="Times New Roman" panose="02020603050405020304" pitchFamily="18" charset="0"/>
                <a:sym typeface="+mn-ea"/>
              </a:rPr>
              <a:t>把在标准大气压下</a:t>
            </a:r>
            <a:r>
              <a:rPr lang="en-US" sz="2400">
                <a:latin typeface="Times New Roman" panose="02020603050405020304" pitchFamily="18" charset="0"/>
                <a:cs typeface="Times New Roman" panose="02020603050405020304" pitchFamily="18" charset="0"/>
                <a:sym typeface="+mn-ea"/>
              </a:rPr>
              <a:t>____________</a:t>
            </a:r>
            <a:r>
              <a:rPr lang="zh-CN" sz="2400">
                <a:latin typeface="Times New Roman" panose="02020603050405020304" pitchFamily="18" charset="0"/>
                <a:cs typeface="Times New Roman" panose="02020603050405020304" pitchFamily="18" charset="0"/>
                <a:sym typeface="+mn-ea"/>
              </a:rPr>
              <a:t>的温度定为</a:t>
            </a:r>
            <a:r>
              <a:rPr lang="en-US" sz="2400">
                <a:latin typeface="Times New Roman" panose="02020603050405020304" pitchFamily="18" charset="0"/>
                <a:cs typeface="Times New Roman" panose="02020603050405020304" pitchFamily="18" charset="0"/>
                <a:sym typeface="+mn-ea"/>
              </a:rPr>
              <a:t>0 ℃</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的温度定为</a:t>
            </a:r>
            <a:r>
              <a:rPr lang="en-US" sz="2400">
                <a:latin typeface="Times New Roman" panose="02020603050405020304" pitchFamily="18" charset="0"/>
                <a:cs typeface="Times New Roman" panose="02020603050405020304" pitchFamily="18" charset="0"/>
                <a:sym typeface="+mn-ea"/>
              </a:rPr>
              <a:t>100 ℃</a:t>
            </a:r>
            <a:r>
              <a:rPr lang="zh-CN" sz="2400">
                <a:latin typeface="Times New Roman" panose="02020603050405020304" pitchFamily="18" charset="0"/>
                <a:cs typeface="Times New Roman" panose="02020603050405020304" pitchFamily="18" charset="0"/>
                <a:sym typeface="+mn-ea"/>
              </a:rPr>
              <a:t>，它们之间等分成</a:t>
            </a:r>
            <a:r>
              <a:rPr lang="en-US" sz="2400">
                <a:latin typeface="Times New Roman" panose="02020603050405020304" pitchFamily="18" charset="0"/>
                <a:cs typeface="Times New Roman" panose="02020603050405020304" pitchFamily="18" charset="0"/>
                <a:sym typeface="+mn-ea"/>
              </a:rPr>
              <a:t>100</a:t>
            </a:r>
            <a:r>
              <a:rPr lang="zh-CN" sz="2400">
                <a:latin typeface="Times New Roman" panose="02020603050405020304" pitchFamily="18" charset="0"/>
                <a:cs typeface="Times New Roman" panose="02020603050405020304" pitchFamily="18" charset="0"/>
                <a:sym typeface="+mn-ea"/>
              </a:rPr>
              <a:t>份，每一份代表</a:t>
            </a:r>
            <a:r>
              <a:rPr lang="en-US" sz="2400">
                <a:latin typeface="Times New Roman" panose="02020603050405020304" pitchFamily="18" charset="0"/>
                <a:cs typeface="Times New Roman" panose="02020603050405020304" pitchFamily="18" charset="0"/>
                <a:sym typeface="+mn-ea"/>
              </a:rPr>
              <a:t>1 ℃.</a:t>
            </a:r>
            <a:endParaRPr lang="zh-CN" altLang="en-US">
              <a:latin typeface="Times New Roman" panose="02020603050405020304" pitchFamily="18" charset="0"/>
              <a:cs typeface="Times New Roman" panose="02020603050405020304" pitchFamily="18" charset="0"/>
            </a:endParaRPr>
          </a:p>
        </p:txBody>
      </p:sp>
      <p:sp>
        <p:nvSpPr>
          <p:cNvPr id="102" name="文本框 101"/>
          <p:cNvSpPr txBox="1"/>
          <p:nvPr/>
        </p:nvSpPr>
        <p:spPr>
          <a:xfrm>
            <a:off x="3736975" y="3970655"/>
            <a:ext cx="1546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冷热程度</a:t>
            </a:r>
            <a:endParaRPr lang="zh-CN" altLang="en-US"/>
          </a:p>
        </p:txBody>
      </p:sp>
      <p:sp>
        <p:nvSpPr>
          <p:cNvPr id="2" name="文本框 1"/>
          <p:cNvSpPr txBox="1"/>
          <p:nvPr/>
        </p:nvSpPr>
        <p:spPr>
          <a:xfrm>
            <a:off x="2247265" y="4500880"/>
            <a:ext cx="13049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摄氏度</a:t>
            </a:r>
            <a:endParaRPr lang="zh-CN" altLang="en-US"/>
          </a:p>
        </p:txBody>
      </p:sp>
      <p:sp>
        <p:nvSpPr>
          <p:cNvPr id="5" name="文本框 4"/>
          <p:cNvSpPr txBox="1"/>
          <p:nvPr/>
        </p:nvSpPr>
        <p:spPr>
          <a:xfrm>
            <a:off x="4841875" y="4501515"/>
            <a:ext cx="11207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8" name="文本框 7"/>
          <p:cNvSpPr txBox="1"/>
          <p:nvPr/>
        </p:nvSpPr>
        <p:spPr>
          <a:xfrm>
            <a:off x="5283200" y="5033645"/>
            <a:ext cx="17881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冰水混合物</a:t>
            </a:r>
            <a:endParaRPr lang="zh-CN" altLang="en-US"/>
          </a:p>
        </p:txBody>
      </p:sp>
      <p:sp>
        <p:nvSpPr>
          <p:cNvPr id="9" name="文本框 8"/>
          <p:cNvSpPr txBox="1"/>
          <p:nvPr/>
        </p:nvSpPr>
        <p:spPr>
          <a:xfrm>
            <a:off x="9622790" y="5033645"/>
            <a:ext cx="1391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沸水</a:t>
            </a:r>
            <a:endParaRPr lang="zh-CN" altLang="en-US"/>
          </a:p>
        </p:txBody>
      </p:sp>
      <p:sp>
        <p:nvSpPr>
          <p:cNvPr id="43" name="流程图: 终止 42">
            <a:hlinkClick r:id="rId4" action="ppaction://hlinksldjump"/>
          </p:cNvPr>
          <p:cNvSpPr/>
          <p:nvPr/>
        </p:nvSpPr>
        <p:spPr>
          <a:xfrm>
            <a:off x="8914130" y="27844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2" grpId="0"/>
      <p:bldP spid="5" grpId="0"/>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2475" y="2254885"/>
            <a:ext cx="10804525" cy="286131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你标注刻度的过程是：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a:latin typeface="Times New Roman" panose="02020603050405020304" pitchFamily="18" charset="0"/>
              <a:cs typeface="Times New Roman" panose="02020603050405020304" pitchFamily="18" charset="0"/>
            </a:endParaRPr>
          </a:p>
        </p:txBody>
      </p:sp>
      <p:sp>
        <p:nvSpPr>
          <p:cNvPr id="102" name="文本框 101"/>
          <p:cNvSpPr txBox="1"/>
          <p:nvPr/>
        </p:nvSpPr>
        <p:spPr>
          <a:xfrm>
            <a:off x="795020" y="2134235"/>
            <a:ext cx="10575925" cy="2861310"/>
          </a:xfrm>
          <a:prstGeom prst="rect">
            <a:avLst/>
          </a:prstGeom>
          <a:noFill/>
          <a:ln w="9525">
            <a:noFill/>
          </a:ln>
        </p:spPr>
        <p:txBody>
          <a:bodyPr wrap="square">
            <a:spAutoFit/>
          </a:bodyPr>
          <a:p>
            <a:pPr>
              <a:lnSpc>
                <a:spcPct val="150000"/>
              </a:lnSpc>
            </a:pPr>
            <a:r>
              <a:rPr lang="en-US" sz="2400">
                <a:solidFill>
                  <a:srgbClr val="FF0000"/>
                </a:solidFill>
                <a:latin typeface="Times New Roman" panose="02020603050405020304" pitchFamily="18" charset="0"/>
                <a:ea typeface="宋体" panose="02010600030101010101" pitchFamily="2" charset="-122"/>
              </a:rPr>
              <a:t>                                       ①</a:t>
            </a:r>
            <a:r>
              <a:rPr lang="zh-CN" sz="2400">
                <a:solidFill>
                  <a:srgbClr val="FF0000"/>
                </a:solidFill>
                <a:ea typeface="宋体" panose="02010600030101010101" pitchFamily="2" charset="-122"/>
              </a:rPr>
              <a:t>把自制温度计的玻璃泡放入一个标准大气压下的冰水混合物中</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待液柱稳定后在液柱上表面处的位置标出</a:t>
            </a:r>
            <a:r>
              <a:rPr lang="en-US" sz="2400">
                <a:solidFill>
                  <a:srgbClr val="FF0000"/>
                </a:solidFill>
                <a:latin typeface="Times New Roman" panose="02020603050405020304" pitchFamily="18" charset="0"/>
                <a:ea typeface="宋体" panose="02010600030101010101" pitchFamily="2" charset="-122"/>
              </a:rPr>
              <a:t>0</a:t>
            </a:r>
            <a:r>
              <a:rPr lang="zh-CN" sz="2400">
                <a:solidFill>
                  <a:srgbClr val="FF0000"/>
                </a:solidFill>
                <a:ea typeface="宋体" panose="02010600030101010101" pitchFamily="2" charset="-122"/>
              </a:rPr>
              <a:t>刻度线和数字</a:t>
            </a:r>
            <a:r>
              <a:rPr lang="en-US" sz="2400">
                <a:solidFill>
                  <a:srgbClr val="FF0000"/>
                </a:solidFill>
                <a:latin typeface="Times New Roman" panose="02020603050405020304" pitchFamily="18" charset="0"/>
                <a:ea typeface="宋体" panose="02010600030101010101" pitchFamily="2" charset="-122"/>
              </a:rPr>
              <a:t>0</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②</a:t>
            </a:r>
            <a:r>
              <a:rPr lang="zh-CN" sz="2400">
                <a:solidFill>
                  <a:srgbClr val="FF0000"/>
                </a:solidFill>
                <a:ea typeface="宋体" panose="02010600030101010101" pitchFamily="2" charset="-122"/>
              </a:rPr>
              <a:t>把自制温度计的玻璃泡放在一个标准大气压下的沸水中</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待液柱稳定后在液柱上表面处的位置标出</a:t>
            </a:r>
            <a:r>
              <a:rPr lang="en-US" sz="2400">
                <a:solidFill>
                  <a:srgbClr val="FF0000"/>
                </a:solidFill>
                <a:latin typeface="Times New Roman" panose="02020603050405020304" pitchFamily="18" charset="0"/>
                <a:ea typeface="宋体" panose="02010600030101010101" pitchFamily="2" charset="-122"/>
              </a:rPr>
              <a:t>100</a:t>
            </a:r>
            <a:r>
              <a:rPr lang="zh-CN" sz="2400">
                <a:solidFill>
                  <a:srgbClr val="FF0000"/>
                </a:solidFill>
                <a:ea typeface="宋体" panose="02010600030101010101" pitchFamily="2" charset="-122"/>
              </a:rPr>
              <a:t>刻线和数字</a:t>
            </a:r>
            <a:r>
              <a:rPr lang="en-US" sz="2400">
                <a:solidFill>
                  <a:srgbClr val="FF0000"/>
                </a:solidFill>
                <a:latin typeface="Times New Roman" panose="02020603050405020304" pitchFamily="18" charset="0"/>
                <a:ea typeface="宋体" panose="02010600030101010101" pitchFamily="2" charset="-122"/>
              </a:rPr>
              <a:t>100</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③</a:t>
            </a:r>
            <a:r>
              <a:rPr lang="zh-CN" sz="2400">
                <a:solidFill>
                  <a:srgbClr val="FF0000"/>
                </a:solidFill>
                <a:ea typeface="宋体" panose="02010600030101010101" pitchFamily="2" charset="-122"/>
              </a:rPr>
              <a:t>在</a:t>
            </a:r>
            <a:r>
              <a:rPr lang="en-US" sz="2400">
                <a:solidFill>
                  <a:srgbClr val="FF0000"/>
                </a:solidFill>
                <a:latin typeface="Times New Roman" panose="02020603050405020304" pitchFamily="18" charset="0"/>
                <a:ea typeface="宋体" panose="02010600030101010101" pitchFamily="2" charset="-122"/>
              </a:rPr>
              <a:t>0</a:t>
            </a:r>
            <a:r>
              <a:rPr lang="zh-CN" sz="2400">
                <a:solidFill>
                  <a:srgbClr val="FF0000"/>
                </a:solidFill>
                <a:ea typeface="宋体" panose="02010600030101010101" pitchFamily="2" charset="-122"/>
              </a:rPr>
              <a:t>刻线和</a:t>
            </a:r>
            <a:r>
              <a:rPr lang="en-US" sz="2400">
                <a:solidFill>
                  <a:srgbClr val="FF0000"/>
                </a:solidFill>
                <a:latin typeface="Times New Roman" panose="02020603050405020304" pitchFamily="18" charset="0"/>
                <a:ea typeface="宋体" panose="02010600030101010101" pitchFamily="2" charset="-122"/>
              </a:rPr>
              <a:t>100</a:t>
            </a:r>
            <a:r>
              <a:rPr lang="zh-CN" sz="2400">
                <a:solidFill>
                  <a:srgbClr val="FF0000"/>
                </a:solidFill>
                <a:ea typeface="宋体" panose="02010600030101010101" pitchFamily="2" charset="-122"/>
              </a:rPr>
              <a:t>刻度线之间分成</a:t>
            </a:r>
            <a:r>
              <a:rPr lang="en-US" sz="2400">
                <a:solidFill>
                  <a:srgbClr val="FF0000"/>
                </a:solidFill>
                <a:latin typeface="Times New Roman" panose="02020603050405020304" pitchFamily="18" charset="0"/>
                <a:ea typeface="宋体" panose="02010600030101010101" pitchFamily="2" charset="-122"/>
              </a:rPr>
              <a:t>50</a:t>
            </a:r>
            <a:r>
              <a:rPr lang="zh-CN" sz="2400">
                <a:solidFill>
                  <a:srgbClr val="FF0000"/>
                </a:solidFill>
                <a:ea typeface="宋体" panose="02010600030101010101" pitchFamily="2" charset="-122"/>
              </a:rPr>
              <a:t>等份</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标出各刻线和对应部分的数字；</a:t>
            </a:r>
            <a:r>
              <a:rPr lang="en-US" sz="2400">
                <a:solidFill>
                  <a:srgbClr val="FF0000"/>
                </a:solidFill>
                <a:latin typeface="Times New Roman" panose="02020603050405020304" pitchFamily="18" charset="0"/>
                <a:ea typeface="宋体" panose="02010600030101010101" pitchFamily="2" charset="-122"/>
              </a:rPr>
              <a:t>④</a:t>
            </a:r>
            <a:r>
              <a:rPr lang="zh-CN" sz="2400">
                <a:solidFill>
                  <a:srgbClr val="FF0000"/>
                </a:solidFill>
                <a:ea typeface="宋体" panose="02010600030101010101" pitchFamily="2" charset="-122"/>
              </a:rPr>
              <a:t>在自制温度计的适当位置标出单位</a:t>
            </a:r>
            <a:r>
              <a:rPr lang="en-US" sz="2400">
                <a:solidFill>
                  <a:srgbClr val="FF0000"/>
                </a:solidFill>
                <a:latin typeface="Times New Roman" panose="02020603050405020304" pitchFamily="18" charset="0"/>
                <a:ea typeface="宋体" panose="02010600030101010101" pitchFamily="2" charset="-122"/>
              </a:rPr>
              <a:t> ℃</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130009" y="103060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8" name="组合 7"/>
          <p:cNvGrpSpPr/>
          <p:nvPr/>
        </p:nvGrpSpPr>
        <p:grpSpPr>
          <a:xfrm>
            <a:off x="976630" y="1628775"/>
            <a:ext cx="9034780" cy="737235"/>
            <a:chOff x="894" y="2929"/>
            <a:chExt cx="14228" cy="1161"/>
          </a:xfrm>
        </p:grpSpPr>
        <p:sp>
          <p:nvSpPr>
            <p:cNvPr id="2048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探究固体熔化时温度的变化规律</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2" name="文本框 101"/>
          <p:cNvSpPr txBox="1"/>
          <p:nvPr/>
        </p:nvSpPr>
        <p:spPr>
          <a:xfrm>
            <a:off x="904875" y="2319020"/>
            <a:ext cx="10186035" cy="396938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【设计与进行实验】</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实验主要器材和作用</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温度计</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测量固体物质的温度</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秒表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测量加热时间</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石棉网的作用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使烧杯底部受热均匀</a:t>
            </a:r>
            <a:r>
              <a:rPr lang="en-US" sz="2400">
                <a:latin typeface="Times New Roman" panose="02020603050405020304" pitchFamily="18" charset="0"/>
                <a:ea typeface="宋体" panose="02010600030101010101" pitchFamily="2" charset="-122"/>
                <a:cs typeface="Times New Roman" panose="02020603050405020304" pitchFamily="18" charset="0"/>
              </a:rPr>
              <a:t>)(4)</a:t>
            </a:r>
            <a:r>
              <a:rPr lang="zh-CN" sz="2400">
                <a:latin typeface="Times New Roman" panose="02020603050405020304" pitchFamily="18" charset="0"/>
                <a:ea typeface="宋体" panose="02010600030101010101" pitchFamily="2" charset="-122"/>
                <a:cs typeface="Times New Roman" panose="02020603050405020304" pitchFamily="18" charset="0"/>
              </a:rPr>
              <a:t>搅拌棒</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使固体受热均匀</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870585" y="687070"/>
            <a:ext cx="1064006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实验准备及安装的注意事项</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选用较小的固体颗粒</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受热更均匀；温度计液泡与小颗粒充分接触，测得的温度更准确</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水浴法加热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被加热物质受热均匀；固体物质温度上升较慢，便于记录各个时刻的温度</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注：</a:t>
            </a:r>
            <a:r>
              <a:rPr lang="zh-CN" sz="2400">
                <a:latin typeface="Times New Roman" panose="02020603050405020304" pitchFamily="18" charset="0"/>
                <a:ea typeface="宋体" panose="02010600030101010101" pitchFamily="2" charset="-122"/>
                <a:cs typeface="Times New Roman" panose="02020603050405020304" pitchFamily="18" charset="0"/>
              </a:rPr>
              <a:t>探究冰的熔化特点时可将装有碎冰的试管静置在空气中，冰温度升高较慢，便于记录实验现象和温度．</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试管插入水中的位置要求</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不能接触</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；使烧杯中水面</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试管中固体</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Times New Roman" panose="02020603050405020304" pitchFamily="18" charset="0"/>
                <a:ea typeface="宋体" panose="02010600030101010101" pitchFamily="2" charset="-122"/>
                <a:cs typeface="Times New Roman" panose="02020603050405020304" pitchFamily="18" charset="0"/>
              </a:rPr>
              <a:t>实验器材的安装应遵循</a:t>
            </a:r>
            <a:r>
              <a:rPr lang="en-US" sz="2400">
                <a:latin typeface="Times New Roman" panose="02020603050405020304" pitchFamily="18" charset="0"/>
                <a:ea typeface="宋体" panose="02010600030101010101" pitchFamily="2" charset="-122"/>
                <a:cs typeface="Times New Roman" panose="02020603050405020304" pitchFamily="18" charset="0"/>
              </a:rPr>
              <a:t>___________</a:t>
            </a:r>
            <a:r>
              <a:rPr lang="zh-CN" sz="2400">
                <a:latin typeface="Times New Roman" panose="02020603050405020304" pitchFamily="18" charset="0"/>
                <a:ea typeface="宋体" panose="02010600030101010101" pitchFamily="2" charset="-122"/>
                <a:cs typeface="Times New Roman" panose="02020603050405020304" pitchFamily="18" charset="0"/>
              </a:rPr>
              <a:t>的顺序 </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5869305" y="4631690"/>
            <a:ext cx="25260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烧杯底、侧壁</a:t>
            </a:r>
            <a:endParaRPr lang="zh-CN" altLang="en-US"/>
          </a:p>
        </p:txBody>
      </p:sp>
      <p:sp>
        <p:nvSpPr>
          <p:cNvPr id="3" name="文本框 2"/>
          <p:cNvSpPr txBox="1"/>
          <p:nvPr/>
        </p:nvSpPr>
        <p:spPr>
          <a:xfrm>
            <a:off x="10013950" y="4631690"/>
            <a:ext cx="9512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超过</a:t>
            </a:r>
            <a:endParaRPr lang="zh-CN" altLang="en-US"/>
          </a:p>
        </p:txBody>
      </p:sp>
      <p:sp>
        <p:nvSpPr>
          <p:cNvPr id="4" name="文本框 3"/>
          <p:cNvSpPr txBox="1"/>
          <p:nvPr/>
        </p:nvSpPr>
        <p:spPr>
          <a:xfrm>
            <a:off x="4445000" y="5691505"/>
            <a:ext cx="16040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自下而上</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942340" y="974090"/>
            <a:ext cx="1064006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4. </a:t>
            </a:r>
            <a:r>
              <a:rPr lang="zh-CN" sz="2400">
                <a:latin typeface="Times New Roman" panose="02020603050405020304" pitchFamily="18" charset="0"/>
                <a:ea typeface="宋体" panose="02010600030101010101" pitchFamily="2" charset="-122"/>
                <a:cs typeface="Times New Roman" panose="02020603050405020304" pitchFamily="18" charset="0"/>
              </a:rPr>
              <a:t>温度计的使用与读数</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zh-CN" sz="2400">
                <a:latin typeface="Times New Roman" panose="02020603050405020304" pitchFamily="18" charset="0"/>
                <a:ea typeface="宋体" panose="02010600030101010101" pitchFamily="2" charset="-122"/>
                <a:cs typeface="Times New Roman" panose="02020603050405020304" pitchFamily="18" charset="0"/>
              </a:rPr>
              <a:t>探究冰在熔化过程中需要吸热的操作</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当试管中的冰开始熔化时，立即将试管浸入另一只装有冰水混合物的烧杯中，发现冰不再熔化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【分析数据和现象，总结结论】</a:t>
            </a:r>
            <a:r>
              <a:rPr lang="en-US" sz="2400">
                <a:latin typeface="Times New Roman" panose="02020603050405020304" pitchFamily="18" charset="0"/>
                <a:ea typeface="宋体" panose="02010600030101010101" pitchFamily="2" charset="-122"/>
                <a:cs typeface="Times New Roman" panose="02020603050405020304" pitchFamily="18" charset="0"/>
              </a:rPr>
              <a:t>6. </a:t>
            </a:r>
            <a:r>
              <a:rPr lang="zh-CN" sz="2400">
                <a:latin typeface="Times New Roman" panose="02020603050405020304" pitchFamily="18" charset="0"/>
                <a:ea typeface="宋体" panose="02010600030101010101" pitchFamily="2" charset="-122"/>
                <a:cs typeface="Times New Roman" panose="02020603050405020304" pitchFamily="18" charset="0"/>
              </a:rPr>
              <a:t>根据数据绘制图像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先描点，再用平滑曲线连接</a:t>
            </a:r>
            <a:r>
              <a:rPr lang="en-US" sz="2400">
                <a:latin typeface="Times New Roman" panose="02020603050405020304" pitchFamily="18" charset="0"/>
                <a:ea typeface="宋体" panose="02010600030101010101" pitchFamily="2" charset="-122"/>
                <a:cs typeface="Times New Roman" panose="02020603050405020304" pitchFamily="18" charset="0"/>
              </a:rPr>
              <a:t>)7. </a:t>
            </a:r>
            <a:r>
              <a:rPr lang="zh-CN" sz="2400">
                <a:latin typeface="Times New Roman" panose="02020603050405020304" pitchFamily="18" charset="0"/>
                <a:ea typeface="宋体" panose="02010600030101010101" pitchFamily="2" charset="-122"/>
                <a:cs typeface="Times New Roman" panose="02020603050405020304" pitchFamily="18" charset="0"/>
              </a:rPr>
              <a:t>根据实验数据或图像解读</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确定熔点、熔化时间</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确定晶体、非晶体</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晶体有固定熔化温度，非晶体无固定熔化温度</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判断物体在不同时间段的状态</a:t>
            </a:r>
            <a:endParaRPr lang="zh-CN" altLang="en-US">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798830" y="687070"/>
            <a:ext cx="10640060" cy="563118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【交流与反思】</a:t>
            </a:r>
            <a:r>
              <a:rPr lang="en-US" sz="2400">
                <a:latin typeface="Times New Roman" panose="02020603050405020304" pitchFamily="18" charset="0"/>
                <a:ea typeface="宋体" panose="02010600030101010101" pitchFamily="2" charset="-122"/>
                <a:cs typeface="Times New Roman" panose="02020603050405020304" pitchFamily="18" charset="0"/>
              </a:rPr>
              <a:t>8. </a:t>
            </a:r>
            <a:r>
              <a:rPr lang="zh-CN" sz="2400">
                <a:latin typeface="Times New Roman" panose="02020603050405020304" pitchFamily="18" charset="0"/>
                <a:ea typeface="宋体" panose="02010600030101010101" pitchFamily="2" charset="-122"/>
                <a:cs typeface="Times New Roman" panose="02020603050405020304" pitchFamily="18" charset="0"/>
              </a:rPr>
              <a:t>实验过程中出现</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白气</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水蒸气遇冷液化形成的小水滴</a:t>
            </a:r>
            <a:r>
              <a:rPr lang="en-US" sz="2400">
                <a:latin typeface="Times New Roman" panose="02020603050405020304" pitchFamily="18" charset="0"/>
                <a:ea typeface="宋体" panose="02010600030101010101" pitchFamily="2" charset="-122"/>
                <a:cs typeface="Times New Roman" panose="02020603050405020304" pitchFamily="18" charset="0"/>
              </a:rPr>
              <a:t>)9. </a:t>
            </a:r>
            <a:r>
              <a:rPr lang="zh-CN" sz="2400">
                <a:latin typeface="Times New Roman" panose="02020603050405020304" pitchFamily="18" charset="0"/>
                <a:ea typeface="宋体" panose="02010600030101010101" pitchFamily="2" charset="-122"/>
                <a:cs typeface="Times New Roman" panose="02020603050405020304" pitchFamily="18" charset="0"/>
              </a:rPr>
              <a:t>晶体在熔化前后，曲线的倾斜角度不一样的原因是同种物质在不同状态下比热容不同．</a:t>
            </a:r>
            <a:r>
              <a:rPr lang="en-US" sz="2400">
                <a:latin typeface="Times New Roman" panose="02020603050405020304" pitchFamily="18" charset="0"/>
                <a:ea typeface="宋体" panose="02010600030101010101" pitchFamily="2" charset="-122"/>
                <a:cs typeface="Times New Roman" panose="02020603050405020304" pitchFamily="18" charset="0"/>
              </a:rPr>
              <a:t>10. </a:t>
            </a:r>
            <a:r>
              <a:rPr lang="zh-CN" sz="2400">
                <a:latin typeface="Times New Roman" panose="02020603050405020304" pitchFamily="18" charset="0"/>
                <a:ea typeface="宋体" panose="02010600030101010101" pitchFamily="2" charset="-122"/>
                <a:cs typeface="Times New Roman" panose="02020603050405020304" pitchFamily="18" charset="0"/>
              </a:rPr>
              <a:t>冰熔化后继续对烧杯加热，试管内不会沸腾的原因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没有温度差，不能继续吸收热量</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11. </a:t>
            </a:r>
            <a:r>
              <a:rPr lang="zh-CN" sz="2400">
                <a:latin typeface="Times New Roman" panose="02020603050405020304" pitchFamily="18" charset="0"/>
                <a:ea typeface="宋体" panose="02010600030101010101" pitchFamily="2" charset="-122"/>
                <a:cs typeface="Times New Roman" panose="02020603050405020304" pitchFamily="18" charset="0"/>
              </a:rPr>
              <a:t>熔化过程中内能、温度及热量的变化规律</a:t>
            </a:r>
            <a:r>
              <a:rPr lang="zh-CN" sz="2400">
                <a:latin typeface="Times New Roman" panose="02020603050405020304" pitchFamily="18" charset="0"/>
                <a:ea typeface="黑体" panose="02010609060101010101" pitchFamily="49" charset="-122"/>
                <a:cs typeface="Times New Roman" panose="02020603050405020304" pitchFamily="18" charset="0"/>
              </a:rPr>
              <a:t>实验结论：</a:t>
            </a:r>
            <a:r>
              <a:rPr lang="zh-CN" sz="2400">
                <a:latin typeface="Times New Roman" panose="02020603050405020304" pitchFamily="18" charset="0"/>
                <a:ea typeface="宋体" panose="02010600030101010101" pitchFamily="2" charset="-122"/>
                <a:cs typeface="Times New Roman" panose="02020603050405020304" pitchFamily="18" charset="0"/>
              </a:rPr>
              <a:t>晶体熔化时有一定的熔化温度，即熔点，而非晶体没有熔点．晶体熔化时要吸收热量，但温度保持不变；非晶体熔化时要吸热，物质先变软再变稠，然后再变稀，温度持续上升．</a:t>
            </a:r>
            <a:endParaRPr lang="zh-CN" altLang="en-US">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126936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8" name="文本框 7"/>
          <p:cNvSpPr txBox="1"/>
          <p:nvPr/>
        </p:nvSpPr>
        <p:spPr>
          <a:xfrm>
            <a:off x="8321040" y="5547995"/>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a:t>
            </a:r>
            <a:r>
              <a:rPr lang="en-US" altLang="zh-CN" sz="1800">
                <a:latin typeface="Times New Roman" panose="02020603050405020304" pitchFamily="18" charset="0"/>
                <a:cs typeface="楷体_GB2312" charset="0"/>
              </a:rPr>
              <a:t>1</a:t>
            </a:r>
            <a:r>
              <a:rPr lang="zh-CN" sz="1800">
                <a:latin typeface="Times New Roman" panose="02020603050405020304" pitchFamily="18" charset="0"/>
                <a:cs typeface="楷体_GB2312" charset="0"/>
              </a:rPr>
              <a:t>题图</a:t>
            </a:r>
            <a:endParaRPr lang="zh-CN" altLang="en-US" sz="1800">
              <a:latin typeface="Times New Roman" panose="02020603050405020304" pitchFamily="18" charset="0"/>
              <a:cs typeface="楷体_GB2312" charset="0"/>
            </a:endParaRPr>
          </a:p>
        </p:txBody>
      </p:sp>
      <p:pic>
        <p:nvPicPr>
          <p:cNvPr id="3" name="图片 2"/>
          <p:cNvPicPr>
            <a:picLocks noChangeAspect="1"/>
          </p:cNvPicPr>
          <p:nvPr/>
        </p:nvPicPr>
        <p:blipFill>
          <a:blip r:embed="rId2"/>
          <a:stretch>
            <a:fillRect/>
          </a:stretch>
        </p:blipFill>
        <p:spPr>
          <a:xfrm>
            <a:off x="6918325" y="2985770"/>
            <a:ext cx="4382770" cy="2389505"/>
          </a:xfrm>
          <a:prstGeom prst="rect">
            <a:avLst/>
          </a:prstGeom>
        </p:spPr>
      </p:pic>
      <p:sp>
        <p:nvSpPr>
          <p:cNvPr id="102" name="文本框 101"/>
          <p:cNvSpPr txBox="1"/>
          <p:nvPr/>
        </p:nvSpPr>
        <p:spPr>
          <a:xfrm>
            <a:off x="923925" y="2275840"/>
            <a:ext cx="10304780" cy="3415030"/>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云南省卷</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学习小组的同学用如图甲所示的装置探究某种晶体熔化时温度变化的规律．</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如图甲所示的器材组装有一不当之处</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实验中使晶体受热均匀的措施是</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写出一条即可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1383030" y="402177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试管内晶体超出水面</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受热不均匀</a:t>
            </a:r>
            <a:endParaRPr lang="zh-CN" altLang="en-US"/>
          </a:p>
        </p:txBody>
      </p:sp>
      <p:sp>
        <p:nvSpPr>
          <p:cNvPr id="9" name="文本框 8"/>
          <p:cNvSpPr txBox="1"/>
          <p:nvPr/>
        </p:nvSpPr>
        <p:spPr>
          <a:xfrm>
            <a:off x="923925" y="4410710"/>
            <a:ext cx="546417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使用搅拌器搅拌</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或采用水浴法加热</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932815" y="1670050"/>
            <a:ext cx="1035875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待温度升高到</a:t>
            </a:r>
            <a:r>
              <a:rPr lang="en-US" sz="2400">
                <a:latin typeface="Times New Roman" panose="02020603050405020304" pitchFamily="18" charset="0"/>
                <a:ea typeface="宋体" panose="02010600030101010101" pitchFamily="2" charset="-122"/>
                <a:cs typeface="Times New Roman" panose="02020603050405020304" pitchFamily="18" charset="0"/>
              </a:rPr>
              <a:t>40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开始，每隔</a:t>
            </a:r>
            <a:r>
              <a:rPr lang="en-US" sz="2400">
                <a:latin typeface="Times New Roman" panose="02020603050405020304" pitchFamily="18" charset="0"/>
                <a:ea typeface="宋体" panose="02010600030101010101" pitchFamily="2" charset="-122"/>
                <a:cs typeface="Times New Roman" panose="02020603050405020304" pitchFamily="18" charset="0"/>
              </a:rPr>
              <a:t>1 min</a:t>
            </a:r>
            <a:r>
              <a:rPr lang="zh-CN" sz="2400">
                <a:latin typeface="Times New Roman" panose="02020603050405020304" pitchFamily="18" charset="0"/>
                <a:ea typeface="宋体" panose="02010600030101010101" pitchFamily="2" charset="-122"/>
                <a:cs typeface="Times New Roman" panose="02020603050405020304" pitchFamily="18" charset="0"/>
              </a:rPr>
              <a:t>记录一次温度计的示数，根据记录的数据得到如图乙所示的图像，则该晶体的熔点是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，熔化经历了</a:t>
            </a:r>
            <a:r>
              <a:rPr lang="en-US" sz="2400">
                <a:latin typeface="Times New Roman" panose="02020603050405020304" pitchFamily="18" charset="0"/>
                <a:ea typeface="宋体" panose="02010600030101010101" pitchFamily="2" charset="-122"/>
                <a:cs typeface="Times New Roman" panose="02020603050405020304" pitchFamily="18" charset="0"/>
              </a:rPr>
              <a:t>____min</a:t>
            </a:r>
            <a:r>
              <a:rPr lang="zh-CN" sz="2400">
                <a:latin typeface="Times New Roman" panose="02020603050405020304" pitchFamily="18" charset="0"/>
                <a:ea typeface="宋体" panose="02010600030101010101" pitchFamily="2" charset="-122"/>
                <a:cs typeface="Times New Roman" panose="02020603050405020304" pitchFamily="18" charset="0"/>
              </a:rPr>
              <a:t>，该物质在固态时的比热容</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液态时的比热容</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大于</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小于</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等于</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另一小组的同学发现，在晶体熔化过程中撤去酒精灯，晶体还会继续熔化，原因是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，晶体可以继续</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热量</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吸收</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放出</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7643495" y="2320925"/>
            <a:ext cx="10922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48</a:t>
            </a:r>
            <a:endParaRPr lang="zh-CN" altLang="en-US"/>
          </a:p>
        </p:txBody>
      </p:sp>
      <p:sp>
        <p:nvSpPr>
          <p:cNvPr id="3" name="文本框 2"/>
          <p:cNvSpPr txBox="1"/>
          <p:nvPr/>
        </p:nvSpPr>
        <p:spPr>
          <a:xfrm>
            <a:off x="1186815" y="2902585"/>
            <a:ext cx="9652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a:t>
            </a:r>
            <a:endParaRPr lang="zh-CN" altLang="en-US"/>
          </a:p>
        </p:txBody>
      </p:sp>
      <p:sp>
        <p:nvSpPr>
          <p:cNvPr id="4" name="文本框 3"/>
          <p:cNvSpPr txBox="1"/>
          <p:nvPr/>
        </p:nvSpPr>
        <p:spPr>
          <a:xfrm>
            <a:off x="5974080" y="2839720"/>
            <a:ext cx="8566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小于</a:t>
            </a:r>
            <a:endParaRPr lang="zh-CN" altLang="en-US"/>
          </a:p>
        </p:txBody>
      </p:sp>
      <p:sp>
        <p:nvSpPr>
          <p:cNvPr id="5" name="文本框 4"/>
          <p:cNvSpPr txBox="1"/>
          <p:nvPr/>
        </p:nvSpPr>
        <p:spPr>
          <a:xfrm>
            <a:off x="2152015" y="453421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水的温度高于晶体的熔点</a:t>
            </a:r>
            <a:endParaRPr lang="zh-CN" altLang="en-US"/>
          </a:p>
        </p:txBody>
      </p:sp>
      <p:sp>
        <p:nvSpPr>
          <p:cNvPr id="6" name="文本框 5"/>
          <p:cNvSpPr txBox="1"/>
          <p:nvPr/>
        </p:nvSpPr>
        <p:spPr>
          <a:xfrm>
            <a:off x="8274050" y="4490720"/>
            <a:ext cx="9359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052830" y="164147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2" name="文本框 101"/>
          <p:cNvSpPr txBox="1"/>
          <p:nvPr/>
        </p:nvSpPr>
        <p:spPr>
          <a:xfrm>
            <a:off x="927100" y="2061210"/>
            <a:ext cx="1056767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在实验过程中，不是用酒精灯直接对试管加热，而是把装有该晶体的试管放在水中加热，这样做不但能使试管均匀受热，而且晶体的温度上升较</a:t>
            </a:r>
            <a:r>
              <a:rPr lang="en-US" sz="2400">
                <a:latin typeface="Times New Roman" panose="02020603050405020304" pitchFamily="18" charset="0"/>
                <a:ea typeface="宋体" panose="02010600030101010101" pitchFamily="2" charset="-122"/>
                <a:cs typeface="Times New Roman" panose="02020603050405020304" pitchFamily="18" charset="0"/>
              </a:rPr>
              <a:t>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慢</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，便于记录各个时刻的温度</a:t>
            </a:r>
            <a:r>
              <a:rPr lang="en-US" sz="2400">
                <a:latin typeface="Times New Roman" panose="02020603050405020304" pitchFamily="18" charset="0"/>
                <a:ea typeface="宋体" panose="02010600030101010101" pitchFamily="2" charset="-122"/>
                <a:cs typeface="Times New Roman" panose="02020603050405020304" pitchFamily="18" charset="0"/>
              </a:rPr>
              <a:t>. (5)</a:t>
            </a:r>
            <a:r>
              <a:rPr lang="zh-CN" sz="2400">
                <a:latin typeface="Times New Roman" panose="02020603050405020304" pitchFamily="18" charset="0"/>
                <a:ea typeface="宋体" panose="02010600030101010101" pitchFamily="2" charset="-122"/>
                <a:cs typeface="Times New Roman" panose="02020603050405020304" pitchFamily="18" charset="0"/>
              </a:rPr>
              <a:t>实验第</a:t>
            </a:r>
            <a:r>
              <a:rPr lang="en-US" sz="2400">
                <a:latin typeface="Times New Roman" panose="02020603050405020304" pitchFamily="18" charset="0"/>
                <a:ea typeface="宋体" panose="02010600030101010101" pitchFamily="2" charset="-122"/>
                <a:cs typeface="Times New Roman" panose="02020603050405020304" pitchFamily="18" charset="0"/>
              </a:rPr>
              <a:t>8 min</a:t>
            </a:r>
            <a:r>
              <a:rPr lang="zh-CN" sz="2400">
                <a:latin typeface="Times New Roman" panose="02020603050405020304" pitchFamily="18" charset="0"/>
                <a:ea typeface="宋体" panose="02010600030101010101" pitchFamily="2" charset="-122"/>
                <a:cs typeface="Times New Roman" panose="02020603050405020304" pitchFamily="18" charset="0"/>
              </a:rPr>
              <a:t>时试管中物质的状态是</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a:t>
            </a:r>
            <a:r>
              <a:rPr lang="en-US" sz="2400">
                <a:latin typeface="Times New Roman" panose="02020603050405020304" pitchFamily="18" charset="0"/>
                <a:ea typeface="宋体" panose="02010600030101010101" pitchFamily="2" charset="-122"/>
                <a:cs typeface="Times New Roman" panose="02020603050405020304" pitchFamily="18" charset="0"/>
              </a:rPr>
              <a:t>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固态</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液态</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固液共存态</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，第</a:t>
            </a:r>
            <a:r>
              <a:rPr lang="en-US" sz="2400">
                <a:latin typeface="Times New Roman" panose="02020603050405020304" pitchFamily="18" charset="0"/>
                <a:ea typeface="宋体" panose="02010600030101010101" pitchFamily="2" charset="-122"/>
                <a:cs typeface="Times New Roman" panose="02020603050405020304" pitchFamily="18" charset="0"/>
              </a:rPr>
              <a:t>8 min</a:t>
            </a:r>
            <a:r>
              <a:rPr lang="zh-CN" sz="2400">
                <a:latin typeface="Times New Roman" panose="02020603050405020304" pitchFamily="18" charset="0"/>
                <a:ea typeface="宋体" panose="02010600030101010101" pitchFamily="2" charset="-122"/>
                <a:cs typeface="Times New Roman" panose="02020603050405020304" pitchFamily="18" charset="0"/>
              </a:rPr>
              <a:t>时物质的内能</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大于</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小于</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等于</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第</a:t>
            </a:r>
            <a:r>
              <a:rPr lang="en-US" sz="2400">
                <a:latin typeface="Times New Roman" panose="02020603050405020304" pitchFamily="18" charset="0"/>
                <a:ea typeface="宋体" panose="02010600030101010101" pitchFamily="2" charset="-122"/>
                <a:cs typeface="Times New Roman" panose="02020603050405020304" pitchFamily="18" charset="0"/>
              </a:rPr>
              <a:t>5 min</a:t>
            </a:r>
            <a:r>
              <a:rPr lang="zh-CN" sz="2400">
                <a:latin typeface="Times New Roman" panose="02020603050405020304" pitchFamily="18" charset="0"/>
                <a:ea typeface="宋体" panose="02010600030101010101" pitchFamily="2" charset="-122"/>
                <a:cs typeface="Times New Roman" panose="02020603050405020304" pitchFamily="18" charset="0"/>
              </a:rPr>
              <a:t>时物质的内能，物质内能的变化是通过</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ea typeface="宋体" panose="02010600030101010101" pitchFamily="2" charset="-122"/>
                <a:cs typeface="Times New Roman" panose="02020603050405020304" pitchFamily="18" charset="0"/>
              </a:rPr>
              <a:t>的方式实现的．</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10535920" y="2700020"/>
            <a:ext cx="5054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慢</a:t>
            </a:r>
            <a:endParaRPr lang="zh-CN" altLang="en-US"/>
          </a:p>
        </p:txBody>
      </p:sp>
      <p:sp>
        <p:nvSpPr>
          <p:cNvPr id="10" name="文本框 9"/>
          <p:cNvSpPr txBox="1"/>
          <p:nvPr/>
        </p:nvSpPr>
        <p:spPr>
          <a:xfrm>
            <a:off x="6044565" y="3815715"/>
            <a:ext cx="19107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固液共存态</a:t>
            </a:r>
            <a:endParaRPr lang="zh-CN" altLang="en-US"/>
          </a:p>
        </p:txBody>
      </p:sp>
      <p:sp>
        <p:nvSpPr>
          <p:cNvPr id="11" name="文本框 10"/>
          <p:cNvSpPr txBox="1"/>
          <p:nvPr/>
        </p:nvSpPr>
        <p:spPr>
          <a:xfrm>
            <a:off x="5454015" y="4354830"/>
            <a:ext cx="8769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大于</a:t>
            </a:r>
            <a:endParaRPr lang="zh-CN" altLang="en-US"/>
          </a:p>
        </p:txBody>
      </p:sp>
      <p:sp>
        <p:nvSpPr>
          <p:cNvPr id="12" name="文本框 11"/>
          <p:cNvSpPr txBox="1"/>
          <p:nvPr/>
        </p:nvSpPr>
        <p:spPr>
          <a:xfrm>
            <a:off x="5933440" y="4888865"/>
            <a:ext cx="11315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热传递</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106805" y="2491740"/>
            <a:ext cx="1011301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为了缩短实验的加热时间，除提高初温之外，还可采取的措施是</a:t>
            </a:r>
            <a:r>
              <a:rPr lang="en-US" sz="2400">
                <a:latin typeface="Times New Roman" panose="02020603050405020304" pitchFamily="18" charset="0"/>
                <a:ea typeface="宋体" panose="02010600030101010101" pitchFamily="2" charset="-122"/>
                <a:cs typeface="Times New Roman" panose="02020603050405020304" pitchFamily="18" charset="0"/>
              </a:rPr>
              <a:t>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写出一条即可</a:t>
            </a:r>
            <a:r>
              <a:rPr lang="en-US" sz="2400">
                <a:latin typeface="Times New Roman" panose="02020603050405020304" pitchFamily="18" charset="0"/>
                <a:ea typeface="宋体" panose="02010600030101010101" pitchFamily="2" charset="-122"/>
                <a:cs typeface="Times New Roman" panose="02020603050405020304" pitchFamily="18" charset="0"/>
              </a:rPr>
              <a:t>)(7)</a:t>
            </a:r>
            <a:r>
              <a:rPr lang="zh-CN" sz="2400">
                <a:latin typeface="Times New Roman" panose="02020603050405020304" pitchFamily="18" charset="0"/>
                <a:ea typeface="宋体" panose="02010600030101010101" pitchFamily="2" charset="-122"/>
                <a:cs typeface="Times New Roman" panose="02020603050405020304" pitchFamily="18" charset="0"/>
              </a:rPr>
              <a:t>实验结束后，将试管中的液体静置于室温下，液体逐渐凝固，其温度变化的情况是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1278890" y="2405380"/>
            <a:ext cx="977582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减小水的质量</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或减小晶体的质量或加大酒精灯的火焰</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6" name="文本框 5"/>
          <p:cNvSpPr txBox="1"/>
          <p:nvPr/>
        </p:nvSpPr>
        <p:spPr>
          <a:xfrm>
            <a:off x="2933065" y="4229100"/>
            <a:ext cx="61156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温度先降</a:t>
            </a:r>
            <a:r>
              <a:rPr lang="zh-CN" sz="2400">
                <a:solidFill>
                  <a:srgbClr val="FF0000"/>
                </a:solidFill>
                <a:latin typeface="Times New Roman" panose="02020603050405020304" pitchFamily="18" charset="0"/>
                <a:ea typeface="宋体" panose="02010600030101010101" pitchFamily="2" charset="-122"/>
              </a:rPr>
              <a:t>低，然后不变，最后再降低至室温</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927100" y="711835"/>
            <a:ext cx="9034780" cy="737235"/>
            <a:chOff x="894" y="2929"/>
            <a:chExt cx="14228" cy="1161"/>
          </a:xfrm>
        </p:grpSpPr>
        <p:sp>
          <p:nvSpPr>
            <p:cNvPr id="20481" name="文本框 4"/>
            <p:cNvSpPr txBox="1"/>
            <p:nvPr/>
          </p:nvSpPr>
          <p:spPr>
            <a:xfrm>
              <a:off x="3894" y="2929"/>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探究水沸腾时温度变化的特点</a:t>
              </a:r>
              <a:r>
                <a:rPr lang="zh-CN" altLang="en-US" sz="2400" dirty="0">
                  <a:latin typeface="Times New Roman" panose="02020603050405020304" pitchFamily="18" charset="0"/>
                  <a:cs typeface="Times New Roman" panose="02020603050405020304" pitchFamily="18" charset="0"/>
                </a:rPr>
                <a:t>(6年3考)</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30" name="组合 29"/>
          <p:cNvGrpSpPr/>
          <p:nvPr/>
        </p:nvGrpSpPr>
        <p:grpSpPr>
          <a:xfrm>
            <a:off x="9348470" y="274320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805180" y="1311910"/>
            <a:ext cx="10785475" cy="507746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【设计与进行实验】</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Times New Roman" panose="02020603050405020304" pitchFamily="18" charset="0"/>
                <a:ea typeface="宋体" panose="02010600030101010101" pitchFamily="2" charset="-122"/>
                <a:cs typeface="Times New Roman" panose="02020603050405020304" pitchFamily="18" charset="0"/>
              </a:rPr>
              <a:t>实验主要器材及其作用</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温度计</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测量水的温度</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秒表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测量加热时间</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带有小孔的硬纸板</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减少热量散失，加快水沸腾，同时保持</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烧杯内外气压平衡</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实验器材的安装顺序</a:t>
            </a:r>
            <a:r>
              <a:rPr lang="en-US" sz="2400">
                <a:latin typeface="Times New Roman" panose="02020603050405020304" pitchFamily="18" charset="0"/>
                <a:ea typeface="宋体" panose="02010600030101010101" pitchFamily="2" charset="-122"/>
                <a:cs typeface="Times New Roman" panose="02020603050405020304" pitchFamily="18" charset="0"/>
              </a:rPr>
              <a:t>(__________)3. </a:t>
            </a:r>
            <a:r>
              <a:rPr lang="zh-CN" sz="2400">
                <a:latin typeface="Times New Roman" panose="02020603050405020304" pitchFamily="18" charset="0"/>
                <a:ea typeface="宋体" panose="02010600030101010101" pitchFamily="2" charset="-122"/>
                <a:cs typeface="Times New Roman" panose="02020603050405020304" pitchFamily="18" charset="0"/>
              </a:rPr>
              <a:t>温度计使用和读数</a:t>
            </a:r>
            <a:r>
              <a:rPr lang="en-US" sz="2400">
                <a:latin typeface="Times New Roman" panose="02020603050405020304" pitchFamily="18" charset="0"/>
                <a:cs typeface="Times New Roman" panose="02020603050405020304" pitchFamily="18" charset="0"/>
              </a:rPr>
              <a:t>[2018.31(1)]</a:t>
            </a:r>
            <a:endParaRPr lang="zh-CN" altLang="en-US">
              <a:latin typeface="Times New Roman" panose="02020603050405020304" pitchFamily="18" charset="0"/>
              <a:cs typeface="Times New Roman" panose="02020603050405020304" pitchFamily="18" charset="0"/>
            </a:endParaRPr>
          </a:p>
        </p:txBody>
      </p:sp>
      <p:sp>
        <p:nvSpPr>
          <p:cNvPr id="4" name="文本框 3"/>
          <p:cNvSpPr txBox="1"/>
          <p:nvPr/>
        </p:nvSpPr>
        <p:spPr>
          <a:xfrm>
            <a:off x="4081145" y="5300980"/>
            <a:ext cx="1419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自下而上</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84300" y="1802765"/>
            <a:ext cx="1057148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(4)</a:t>
            </a:r>
            <a:r>
              <a:rPr lang="zh-CN" sz="2400">
                <a:latin typeface="Times New Roman" panose="02020603050405020304" pitchFamily="18" charset="0"/>
                <a:ea typeface="黑体" panose="02010609060101010101" pitchFamily="49" charset="-122"/>
                <a:cs typeface="Times New Roman" panose="02020603050405020304" pitchFamily="18" charset="0"/>
              </a:rPr>
              <a:t>常考温度的估测</a:t>
            </a:r>
            <a:r>
              <a:rPr lang="en-US" sz="2400">
                <a:latin typeface="Times New Roman" panose="02020603050405020304" pitchFamily="18" charset="0"/>
                <a:cs typeface="Times New Roman" panose="02020603050405020304" pitchFamily="18" charset="0"/>
              </a:rPr>
              <a:t>(6</a:t>
            </a:r>
            <a:r>
              <a:rPr lang="zh-CN" sz="2400">
                <a:latin typeface="Times New Roman" panose="02020603050405020304" pitchFamily="18" charset="0"/>
                <a:cs typeface="Times New Roman" panose="02020603050405020304" pitchFamily="18" charset="0"/>
              </a:rPr>
              <a:t>年</a:t>
            </a:r>
            <a:r>
              <a:rPr lang="en-US" sz="2400">
                <a:latin typeface="Times New Roman" panose="02020603050405020304" pitchFamily="18" charset="0"/>
                <a:cs typeface="Times New Roman" panose="02020603050405020304" pitchFamily="18" charset="0"/>
              </a:rPr>
              <a:t>4</a:t>
            </a:r>
            <a:r>
              <a:rPr lang="zh-CN" sz="2400">
                <a:latin typeface="Times New Roman" panose="02020603050405020304" pitchFamily="18" charset="0"/>
                <a:cs typeface="Times New Roman" panose="02020603050405020304" pitchFamily="18" charset="0"/>
              </a:rPr>
              <a:t>考</a:t>
            </a:r>
            <a:r>
              <a:rPr lang="en-US" sz="2400">
                <a:latin typeface="Times New Roman" panose="02020603050405020304" pitchFamily="18" charset="0"/>
                <a:cs typeface="Times New Roman" panose="02020603050405020304" pitchFamily="18" charset="0"/>
              </a:rPr>
              <a:t>)a</a:t>
            </a:r>
            <a:r>
              <a:rPr lang="zh-CN" sz="2400">
                <a:latin typeface="Times New Roman" panose="02020603050405020304" pitchFamily="18" charset="0"/>
                <a:ea typeface="宋体" panose="02010600030101010101" pitchFamily="2" charset="-122"/>
                <a:cs typeface="Times New Roman" panose="02020603050405020304" pitchFamily="18" charset="0"/>
              </a:rPr>
              <a:t>．人体感觉舒适的环境温度约为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℃(2015.11D)</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cs typeface="Times New Roman" panose="02020603050405020304" pitchFamily="18" charset="0"/>
              </a:rPr>
              <a:t>．洗澡时适合的水温约为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c</a:t>
            </a:r>
            <a:r>
              <a:rPr lang="zh-CN" sz="2400">
                <a:latin typeface="Times New Roman" panose="02020603050405020304" pitchFamily="18" charset="0"/>
                <a:ea typeface="宋体" panose="02010600030101010101" pitchFamily="2" charset="-122"/>
                <a:cs typeface="Times New Roman" panose="02020603050405020304" pitchFamily="18" charset="0"/>
              </a:rPr>
              <a:t>．人的正常体温约为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℃(2016.11C)</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d</a:t>
            </a:r>
            <a:r>
              <a:rPr lang="zh-CN" sz="2400">
                <a:latin typeface="Times New Roman" panose="02020603050405020304" pitchFamily="18" charset="0"/>
                <a:ea typeface="宋体" panose="02010600030101010101" pitchFamily="2" charset="-122"/>
                <a:cs typeface="Times New Roman" panose="02020603050405020304" pitchFamily="18" charset="0"/>
              </a:rPr>
              <a:t>．教室内的温度约为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℃(2017.11A</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2014.11A)</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6118860" y="2398395"/>
            <a:ext cx="15754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25</a:t>
            </a:r>
            <a:endParaRPr lang="zh-CN" altLang="en-US"/>
          </a:p>
        </p:txBody>
      </p:sp>
      <p:sp>
        <p:nvSpPr>
          <p:cNvPr id="10" name="文本框 9"/>
          <p:cNvSpPr txBox="1"/>
          <p:nvPr/>
        </p:nvSpPr>
        <p:spPr>
          <a:xfrm>
            <a:off x="5196205" y="3044190"/>
            <a:ext cx="9226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40</a:t>
            </a:r>
            <a:endParaRPr lang="zh-CN" altLang="en-US"/>
          </a:p>
        </p:txBody>
      </p:sp>
      <p:sp>
        <p:nvSpPr>
          <p:cNvPr id="11" name="文本框 10"/>
          <p:cNvSpPr txBox="1"/>
          <p:nvPr/>
        </p:nvSpPr>
        <p:spPr>
          <a:xfrm>
            <a:off x="4655185" y="3504565"/>
            <a:ext cx="10071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37</a:t>
            </a:r>
            <a:endParaRPr lang="zh-CN" altLang="en-US"/>
          </a:p>
        </p:txBody>
      </p:sp>
      <p:sp>
        <p:nvSpPr>
          <p:cNvPr id="13" name="文本框 12"/>
          <p:cNvSpPr txBox="1"/>
          <p:nvPr/>
        </p:nvSpPr>
        <p:spPr>
          <a:xfrm>
            <a:off x="4655185" y="4036695"/>
            <a:ext cx="15754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25</a:t>
            </a:r>
            <a:endParaRPr lang="zh-CN" altLang="en-US"/>
          </a:p>
        </p:txBody>
      </p:sp>
      <p:sp>
        <p:nvSpPr>
          <p:cNvPr id="43" name="流程图: 终止 42">
            <a:hlinkClick r:id="rId1" action="ppaction://hlinksldjump"/>
          </p:cNvPr>
          <p:cNvSpPr/>
          <p:nvPr/>
        </p:nvSpPr>
        <p:spPr>
          <a:xfrm>
            <a:off x="8655050" y="521081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34695" y="1021080"/>
            <a:ext cx="1078547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4. </a:t>
            </a:r>
            <a:r>
              <a:rPr lang="zh-CN" sz="2400">
                <a:latin typeface="Times New Roman" panose="02020603050405020304" pitchFamily="18" charset="0"/>
                <a:ea typeface="宋体" panose="02010600030101010101" pitchFamily="2" charset="-122"/>
                <a:cs typeface="Times New Roman" panose="02020603050405020304" pitchFamily="18" charset="0"/>
              </a:rPr>
              <a:t>观察现象和收集实验数据</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当水温接近</a:t>
            </a:r>
            <a:r>
              <a:rPr lang="en-US" sz="2400">
                <a:latin typeface="Times New Roman" panose="02020603050405020304" pitchFamily="18" charset="0"/>
                <a:ea typeface="宋体" panose="02010600030101010101" pitchFamily="2" charset="-122"/>
                <a:cs typeface="Times New Roman" panose="02020603050405020304" pitchFamily="18" charset="0"/>
              </a:rPr>
              <a:t>90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时，每隔</a:t>
            </a:r>
            <a:r>
              <a:rPr lang="en-US" sz="2400">
                <a:latin typeface="Times New Roman" panose="02020603050405020304" pitchFamily="18" charset="0"/>
                <a:ea typeface="宋体" panose="02010600030101010101" pitchFamily="2" charset="-122"/>
                <a:cs typeface="Times New Roman" panose="02020603050405020304" pitchFamily="18" charset="0"/>
              </a:rPr>
              <a:t>0.5 min</a:t>
            </a:r>
            <a:r>
              <a:rPr lang="zh-CN" sz="2400">
                <a:latin typeface="Times New Roman" panose="02020603050405020304" pitchFamily="18" charset="0"/>
                <a:ea typeface="宋体" panose="02010600030101010101" pitchFamily="2" charset="-122"/>
                <a:cs typeface="Times New Roman" panose="02020603050405020304" pitchFamily="18" charset="0"/>
              </a:rPr>
              <a:t>记录一次温度，直到水沸腾时再继续观察</a:t>
            </a:r>
            <a:r>
              <a:rPr lang="en-US" sz="2400">
                <a:latin typeface="Times New Roman" panose="02020603050405020304" pitchFamily="18" charset="0"/>
                <a:cs typeface="Times New Roman" panose="02020603050405020304" pitchFamily="18" charset="0"/>
              </a:rPr>
              <a:t>2 min</a:t>
            </a:r>
            <a:r>
              <a:rPr lang="zh-CN" sz="2400">
                <a:latin typeface="Times New Roman" panose="02020603050405020304" pitchFamily="18" charset="0"/>
                <a:ea typeface="宋体" panose="02010600030101010101" pitchFamily="2" charset="-122"/>
                <a:cs typeface="Times New Roman" panose="02020603050405020304" pitchFamily="18" charset="0"/>
              </a:rPr>
              <a:t>，在此过程中记录观察到的现象和读取的温度</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【分析数据和现象，总结结论】</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zh-CN" sz="2400">
                <a:latin typeface="Times New Roman" panose="02020603050405020304" pitchFamily="18" charset="0"/>
                <a:ea typeface="宋体" panose="02010600030101010101" pitchFamily="2" charset="-122"/>
                <a:cs typeface="Times New Roman" panose="02020603050405020304" pitchFamily="18" charset="0"/>
              </a:rPr>
              <a:t>水沸腾时的现象</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水中有大量气泡不断</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，到液面破裂开来，里面的水蒸气散发到空气中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[2016.35(1)</a:t>
            </a:r>
            <a:r>
              <a:rPr lang="zh-CN" sz="2400">
                <a:latin typeface="Times New Roman" panose="02020603050405020304" pitchFamily="18" charset="0"/>
                <a:cs typeface="Times New Roman" panose="02020603050405020304" pitchFamily="18" charset="0"/>
              </a:rPr>
              <a:t>第一空</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6. </a:t>
            </a:r>
            <a:r>
              <a:rPr lang="zh-CN" sz="2400">
                <a:latin typeface="Times New Roman" panose="02020603050405020304" pitchFamily="18" charset="0"/>
                <a:ea typeface="宋体" panose="02010600030101010101" pitchFamily="2" charset="-122"/>
                <a:cs typeface="Times New Roman" panose="02020603050405020304" pitchFamily="18" charset="0"/>
              </a:rPr>
              <a:t>水沸腾时继续加热，水温度的变化特点</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温度保持不变</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[2016.35(1)</a:t>
            </a:r>
            <a:r>
              <a:rPr lang="zh-CN" sz="2400">
                <a:latin typeface="Times New Roman" panose="02020603050405020304" pitchFamily="18" charset="0"/>
                <a:cs typeface="Times New Roman" panose="02020603050405020304" pitchFamily="18" charset="0"/>
              </a:rPr>
              <a:t>第三空</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7. </a:t>
            </a:r>
            <a:r>
              <a:rPr lang="zh-CN" sz="2400">
                <a:latin typeface="Times New Roman" panose="02020603050405020304" pitchFamily="18" charset="0"/>
                <a:ea typeface="宋体" panose="02010600030101010101" pitchFamily="2" charset="-122"/>
                <a:cs typeface="Times New Roman" panose="02020603050405020304" pitchFamily="18" charset="0"/>
              </a:rPr>
              <a:t>分析表格数据</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获得沸点</a:t>
            </a:r>
            <a:r>
              <a:rPr lang="en-US" sz="2400">
                <a:latin typeface="Times New Roman" panose="02020603050405020304" pitchFamily="18" charset="0"/>
                <a:cs typeface="Times New Roman" panose="02020603050405020304" pitchFamily="18" charset="0"/>
              </a:rPr>
              <a:t>[2016.35(1)</a:t>
            </a:r>
            <a:r>
              <a:rPr lang="zh-CN" sz="2400">
                <a:latin typeface="Times New Roman" panose="02020603050405020304" pitchFamily="18" charset="0"/>
                <a:cs typeface="Times New Roman" panose="02020603050405020304" pitchFamily="18" charset="0"/>
              </a:rPr>
              <a:t>第二空</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总结水沸腾时温度变化的特点</a:t>
            </a:r>
            <a:endParaRPr lang="zh-CN" altLang="en-US">
              <a:latin typeface="Times New Roman" panose="02020603050405020304" pitchFamily="18" charset="0"/>
              <a:cs typeface="Times New Roman" panose="02020603050405020304" pitchFamily="18" charset="0"/>
            </a:endParaRPr>
          </a:p>
        </p:txBody>
      </p:sp>
      <p:sp>
        <p:nvSpPr>
          <p:cNvPr id="102" name="文本框 101"/>
          <p:cNvSpPr txBox="1"/>
          <p:nvPr/>
        </p:nvSpPr>
        <p:spPr>
          <a:xfrm>
            <a:off x="6197600" y="2773045"/>
            <a:ext cx="17030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上升变大</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91185" y="949325"/>
            <a:ext cx="1165098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 </a:t>
            </a:r>
            <a:r>
              <a:rPr lang="zh-CN" sz="2400">
                <a:latin typeface="Times New Roman" panose="02020603050405020304" pitchFamily="18" charset="0"/>
                <a:ea typeface="宋体" panose="02010600030101010101" pitchFamily="2" charset="-122"/>
                <a:cs typeface="Times New Roman" panose="02020603050405020304" pitchFamily="18" charset="0"/>
              </a:rPr>
              <a:t>分析根据实验数据绘制的温度－时间图像</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获得沸点</a:t>
            </a:r>
            <a:r>
              <a:rPr lang="en-US" sz="2400">
                <a:latin typeface="Times New Roman" panose="02020603050405020304" pitchFamily="18" charset="0"/>
                <a:cs typeface="Times New Roman" panose="02020603050405020304" pitchFamily="18" charset="0"/>
              </a:rPr>
              <a:t>[2018.31(2)</a:t>
            </a:r>
            <a:r>
              <a:rPr lang="zh-CN" sz="2400">
                <a:latin typeface="Times New Roman" panose="02020603050405020304" pitchFamily="18" charset="0"/>
                <a:cs typeface="Times New Roman" panose="02020603050405020304" pitchFamily="18" charset="0"/>
              </a:rPr>
              <a:t>第一空，</a:t>
            </a:r>
            <a:r>
              <a:rPr lang="en-US" sz="2400">
                <a:latin typeface="Times New Roman" panose="02020603050405020304" pitchFamily="18" charset="0"/>
                <a:cs typeface="Times New Roman" panose="02020603050405020304" pitchFamily="18" charset="0"/>
              </a:rPr>
              <a:t>2017.36(1)</a:t>
            </a:r>
            <a:r>
              <a:rPr lang="zh-CN" sz="2400">
                <a:latin typeface="Times New Roman" panose="02020603050405020304" pitchFamily="18" charset="0"/>
                <a:cs typeface="Times New Roman" panose="02020603050405020304" pitchFamily="18" charset="0"/>
              </a:rPr>
              <a:t>第一空</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其他信息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水沸腾时温度变化的特点</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[2018.31(2)</a:t>
            </a:r>
            <a:r>
              <a:rPr lang="zh-CN" sz="2400">
                <a:latin typeface="Times New Roman" panose="02020603050405020304" pitchFamily="18" charset="0"/>
                <a:cs typeface="Times New Roman" panose="02020603050405020304" pitchFamily="18" charset="0"/>
              </a:rPr>
              <a:t>第二空 </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9. </a:t>
            </a:r>
            <a:r>
              <a:rPr lang="zh-CN" sz="2400">
                <a:latin typeface="Times New Roman" panose="02020603050405020304" pitchFamily="18" charset="0"/>
                <a:ea typeface="宋体" panose="02010600030101010101" pitchFamily="2" charset="-122"/>
                <a:cs typeface="Times New Roman" panose="02020603050405020304" pitchFamily="18" charset="0"/>
              </a:rPr>
              <a:t>停止加热，发现水不能继续沸腾</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说明水在沸腾过程中需要不断</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rPr>
              <a:t>[2017.36(1)</a:t>
            </a:r>
            <a:r>
              <a:rPr lang="zh-CN" sz="2400">
                <a:latin typeface="Times New Roman" panose="02020603050405020304" pitchFamily="18" charset="0"/>
                <a:cs typeface="Times New Roman" panose="02020603050405020304" pitchFamily="18" charset="0"/>
              </a:rPr>
              <a:t>第二空</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【交流与反思】</a:t>
            </a:r>
            <a:r>
              <a:rPr lang="en-US" sz="2400">
                <a:latin typeface="Times New Roman" panose="02020603050405020304" pitchFamily="18" charset="0"/>
                <a:ea typeface="宋体" panose="02010600030101010101" pitchFamily="2" charset="-122"/>
                <a:cs typeface="Times New Roman" panose="02020603050405020304" pitchFamily="18" charset="0"/>
              </a:rPr>
              <a:t>10. </a:t>
            </a:r>
            <a:r>
              <a:rPr lang="zh-CN" sz="2400">
                <a:latin typeface="Times New Roman" panose="02020603050405020304" pitchFamily="18" charset="0"/>
                <a:ea typeface="宋体" panose="02010600030101010101" pitchFamily="2" charset="-122"/>
                <a:cs typeface="Times New Roman" panose="02020603050405020304" pitchFamily="18" charset="0"/>
              </a:rPr>
              <a:t>分析加热至沸腾时间较长的原因</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水的质量太大；酒精灯火焰太小；没有用酒精灯的外焰加热等</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11. </a:t>
            </a:r>
            <a:r>
              <a:rPr lang="zh-CN" sz="2400">
                <a:latin typeface="Times New Roman" panose="02020603050405020304" pitchFamily="18" charset="0"/>
                <a:ea typeface="宋体" panose="02010600030101010101" pitchFamily="2" charset="-122"/>
                <a:cs typeface="Times New Roman" panose="02020603050405020304" pitchFamily="18" charset="0"/>
              </a:rPr>
              <a:t>撤去酒精灯后，水未立即停止沸腾的原因</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a:t>
            </a:r>
            <a:endParaRPr lang="zh-CN" altLang="en-US">
              <a:latin typeface="Times New Roman" panose="02020603050405020304" pitchFamily="18" charset="0"/>
              <a:cs typeface="Times New Roman" panose="02020603050405020304" pitchFamily="18" charset="0"/>
            </a:endParaRPr>
          </a:p>
        </p:txBody>
      </p:sp>
      <p:sp>
        <p:nvSpPr>
          <p:cNvPr id="102" name="文本框 101"/>
          <p:cNvSpPr txBox="1"/>
          <p:nvPr/>
        </p:nvSpPr>
        <p:spPr>
          <a:xfrm>
            <a:off x="9260205" y="2687955"/>
            <a:ext cx="27527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吸收热量</a:t>
            </a:r>
            <a:endParaRPr lang="zh-CN" altLang="en-US"/>
          </a:p>
        </p:txBody>
      </p:sp>
      <p:sp>
        <p:nvSpPr>
          <p:cNvPr id="2" name="文本框 1"/>
          <p:cNvSpPr txBox="1"/>
          <p:nvPr/>
        </p:nvSpPr>
        <p:spPr>
          <a:xfrm>
            <a:off x="6749415" y="5427345"/>
            <a:ext cx="45161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石棉网的温度高于此时水的沸点</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06450" y="1021080"/>
            <a:ext cx="1101280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12. </a:t>
            </a:r>
            <a:r>
              <a:rPr lang="zh-CN" sz="2400">
                <a:latin typeface="Times New Roman" panose="02020603050405020304" pitchFamily="18" charset="0"/>
                <a:ea typeface="宋体" panose="02010600030101010101" pitchFamily="2" charset="-122"/>
                <a:cs typeface="Times New Roman" panose="02020603050405020304" pitchFamily="18" charset="0"/>
              </a:rPr>
              <a:t>烧杯口处产生</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白气</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水蒸气遇冷发生</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形成小水滴</a:t>
            </a:r>
            <a:r>
              <a:rPr lang="en-US" sz="2400">
                <a:latin typeface="Times New Roman" panose="02020603050405020304" pitchFamily="18" charset="0"/>
                <a:ea typeface="宋体" panose="02010600030101010101" pitchFamily="2" charset="-122"/>
                <a:cs typeface="Times New Roman" panose="02020603050405020304" pitchFamily="18" charset="0"/>
              </a:rPr>
              <a:t>) 13. </a:t>
            </a:r>
            <a:r>
              <a:rPr lang="zh-CN" sz="2400">
                <a:latin typeface="Times New Roman" panose="02020603050405020304" pitchFamily="18" charset="0"/>
                <a:ea typeface="宋体" panose="02010600030101010101" pitchFamily="2" charset="-122"/>
                <a:cs typeface="Times New Roman" panose="02020603050405020304" pitchFamily="18" charset="0"/>
              </a:rPr>
              <a:t>水的沸点小于</a:t>
            </a:r>
            <a:r>
              <a:rPr lang="en-US" sz="2400">
                <a:latin typeface="Times New Roman" panose="02020603050405020304" pitchFamily="18" charset="0"/>
                <a:ea typeface="宋体" panose="02010600030101010101" pitchFamily="2" charset="-122"/>
                <a:cs typeface="Times New Roman" panose="02020603050405020304" pitchFamily="18" charset="0"/>
              </a:rPr>
              <a:t>100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当地大气压小于</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个标准大气压</a:t>
            </a:r>
            <a:r>
              <a:rPr lang="en-US" sz="2400">
                <a:latin typeface="Times New Roman" panose="02020603050405020304" pitchFamily="18" charset="0"/>
                <a:ea typeface="宋体" panose="02010600030101010101" pitchFamily="2" charset="-122"/>
                <a:cs typeface="Times New Roman" panose="02020603050405020304" pitchFamily="18" charset="0"/>
              </a:rPr>
              <a:t>) 14. </a:t>
            </a:r>
            <a:r>
              <a:rPr lang="zh-CN" sz="2400">
                <a:latin typeface="Times New Roman" panose="02020603050405020304" pitchFamily="18" charset="0"/>
                <a:ea typeface="宋体" panose="02010600030101010101" pitchFamily="2" charset="-122"/>
                <a:cs typeface="Times New Roman" panose="02020603050405020304" pitchFamily="18" charset="0"/>
              </a:rPr>
              <a:t>分析装置和温度－时间图像提出改进建议</a:t>
            </a:r>
            <a:r>
              <a:rPr lang="en-US" sz="2400">
                <a:latin typeface="Times New Roman" panose="02020603050405020304" pitchFamily="18" charset="0"/>
                <a:cs typeface="Times New Roman" panose="02020603050405020304" pitchFamily="18" charset="0"/>
              </a:rPr>
              <a:t>[2017.36(2)]</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通过减少水的质量或提高水的初温来缩短加热时间</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加热时给烧杯加盖来加快沸腾</a:t>
            </a:r>
            <a:r>
              <a:rPr lang="en-US" sz="2400">
                <a:latin typeface="Times New Roman" panose="02020603050405020304" pitchFamily="18" charset="0"/>
                <a:ea typeface="宋体" panose="02010600030101010101" pitchFamily="2" charset="-122"/>
                <a:cs typeface="Times New Roman" panose="02020603050405020304" pitchFamily="18" charset="0"/>
              </a:rPr>
              <a:t>15. </a:t>
            </a:r>
            <a:r>
              <a:rPr lang="zh-CN" sz="2400">
                <a:latin typeface="Times New Roman" panose="02020603050405020304" pitchFamily="18" charset="0"/>
                <a:ea typeface="宋体" panose="02010600030101010101" pitchFamily="2" charset="-122"/>
                <a:cs typeface="Times New Roman" panose="02020603050405020304" pitchFamily="18" charset="0"/>
              </a:rPr>
              <a:t>根据实验现象提出一个值得深入探究的问题</a:t>
            </a:r>
            <a:r>
              <a:rPr lang="en-US" sz="2400">
                <a:latin typeface="Times New Roman" panose="02020603050405020304" pitchFamily="18" charset="0"/>
                <a:cs typeface="Times New Roman" panose="02020603050405020304" pitchFamily="18" charset="0"/>
              </a:rPr>
              <a:t>[2016.35(2)]</a:t>
            </a:r>
            <a:r>
              <a:rPr lang="en-US" sz="2400">
                <a:latin typeface="Times New Roman" panose="02020603050405020304" pitchFamily="18" charset="0"/>
                <a:ea typeface="宋体" panose="02010600030101010101" pitchFamily="2" charset="-122"/>
                <a:cs typeface="Times New Roman" panose="02020603050405020304" pitchFamily="18" charset="0"/>
              </a:rPr>
              <a:t>16. </a:t>
            </a:r>
            <a:r>
              <a:rPr lang="zh-CN" sz="2400">
                <a:latin typeface="Times New Roman" panose="02020603050405020304" pitchFamily="18" charset="0"/>
                <a:ea typeface="宋体" panose="02010600030101010101" pitchFamily="2" charset="-122"/>
                <a:cs typeface="Times New Roman" panose="02020603050405020304" pitchFamily="18" charset="0"/>
              </a:rPr>
              <a:t>分析加热至沸腾的水冷却的温度－时间图像，选择给热水降温的方法</a:t>
            </a:r>
            <a:r>
              <a:rPr lang="en-US" sz="2400">
                <a:latin typeface="Times New Roman" panose="02020603050405020304" pitchFamily="18" charset="0"/>
                <a:cs typeface="Times New Roman" panose="02020603050405020304" pitchFamily="18" charset="0"/>
              </a:rPr>
              <a:t>[2018.31(3)]</a:t>
            </a:r>
            <a:r>
              <a:rPr lang="zh-CN" sz="2400">
                <a:latin typeface="Times New Roman" panose="02020603050405020304" pitchFamily="18" charset="0"/>
                <a:ea typeface="黑体" panose="02010609060101010101" pitchFamily="49" charset="-122"/>
                <a:cs typeface="Times New Roman" panose="02020603050405020304" pitchFamily="18" charset="0"/>
              </a:rPr>
              <a:t>实验结论：</a:t>
            </a:r>
            <a:r>
              <a:rPr lang="zh-CN" sz="2400">
                <a:latin typeface="Times New Roman" panose="02020603050405020304" pitchFamily="18" charset="0"/>
                <a:ea typeface="宋体" panose="02010600030101010101" pitchFamily="2" charset="-122"/>
                <a:cs typeface="Times New Roman" panose="02020603050405020304" pitchFamily="18" charset="0"/>
              </a:rPr>
              <a:t>水沸腾过程中不断吸热，但温度保持不变．</a:t>
            </a:r>
            <a:endParaRPr lang="zh-CN" altLang="en-US">
              <a:latin typeface="Times New Roman" panose="02020603050405020304" pitchFamily="18" charset="0"/>
              <a:cs typeface="Times New Roman" panose="02020603050405020304" pitchFamily="18" charset="0"/>
            </a:endParaRPr>
          </a:p>
        </p:txBody>
      </p:sp>
      <p:sp>
        <p:nvSpPr>
          <p:cNvPr id="102" name="文本框 101"/>
          <p:cNvSpPr txBox="1"/>
          <p:nvPr/>
        </p:nvSpPr>
        <p:spPr>
          <a:xfrm>
            <a:off x="7814945" y="1128395"/>
            <a:ext cx="18878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105410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8" name="文本框 7"/>
          <p:cNvSpPr txBox="1"/>
          <p:nvPr/>
        </p:nvSpPr>
        <p:spPr>
          <a:xfrm>
            <a:off x="7640955" y="5854700"/>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a:t>
            </a:r>
            <a:r>
              <a:rPr lang="en-US" altLang="zh-CN" sz="1800">
                <a:latin typeface="Times New Roman" panose="02020603050405020304" pitchFamily="18" charset="0"/>
                <a:cs typeface="楷体_GB2312" charset="0"/>
              </a:rPr>
              <a:t>2</a:t>
            </a:r>
            <a:r>
              <a:rPr lang="zh-CN" sz="1800">
                <a:latin typeface="Times New Roman" panose="02020603050405020304" pitchFamily="18" charset="0"/>
                <a:cs typeface="楷体_GB2312" charset="0"/>
              </a:rPr>
              <a:t>题图</a:t>
            </a:r>
            <a:endParaRPr lang="zh-CN" altLang="en-US" sz="1800">
              <a:latin typeface="Times New Roman" panose="02020603050405020304" pitchFamily="18" charset="0"/>
              <a:cs typeface="楷体_GB2312" charset="0"/>
            </a:endParaRPr>
          </a:p>
        </p:txBody>
      </p:sp>
      <p:sp>
        <p:nvSpPr>
          <p:cNvPr id="2" name="文本框 1"/>
          <p:cNvSpPr txBox="1"/>
          <p:nvPr/>
        </p:nvSpPr>
        <p:spPr>
          <a:xfrm>
            <a:off x="1066165" y="1861185"/>
            <a:ext cx="9853295" cy="3415030"/>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铁岭</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小明用如图甲所示的实验装置探究</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水沸腾时温度变化的特点</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，烧杯和试管中均装有适量的水．</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调整好器材后，用酒精灯加热，这是通过</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做功</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热传递</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的方式增加水的内能．</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某时刻温度计的示数如图甲所示，</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此时烧杯中水的温度是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3" name="图片 -2147482570" descr="C:\Documents and Settings\Administrator\桌面\物理（山西）\山西物理\X57.TIF"/>
          <p:cNvPicPr>
            <a:picLocks noChangeAspect="1"/>
          </p:cNvPicPr>
          <p:nvPr/>
        </p:nvPicPr>
        <p:blipFill>
          <a:blip r:embed="rId2" r:link="rId3"/>
          <a:stretch>
            <a:fillRect/>
          </a:stretch>
        </p:blipFill>
        <p:spPr>
          <a:xfrm>
            <a:off x="6306185" y="3678555"/>
            <a:ext cx="4500245" cy="2104390"/>
          </a:xfrm>
          <a:prstGeom prst="rect">
            <a:avLst/>
          </a:prstGeom>
          <a:noFill/>
          <a:ln w="9525">
            <a:noFill/>
          </a:ln>
        </p:spPr>
      </p:pic>
      <p:sp>
        <p:nvSpPr>
          <p:cNvPr id="5" name="文本框 4"/>
          <p:cNvSpPr txBox="1"/>
          <p:nvPr/>
        </p:nvSpPr>
        <p:spPr>
          <a:xfrm>
            <a:off x="7075170" y="3055620"/>
            <a:ext cx="1489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热传递</a:t>
            </a:r>
            <a:endParaRPr lang="zh-CN" altLang="en-US"/>
          </a:p>
        </p:txBody>
      </p:sp>
      <p:sp>
        <p:nvSpPr>
          <p:cNvPr id="9" name="文本框 8"/>
          <p:cNvSpPr txBox="1"/>
          <p:nvPr/>
        </p:nvSpPr>
        <p:spPr>
          <a:xfrm>
            <a:off x="4491355" y="4712335"/>
            <a:ext cx="5105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94</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123315" y="1336040"/>
            <a:ext cx="994600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小明观察实验现象发现，烧杯中的水沸腾了，而试管中的水并未沸腾，原因是试管中的水</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(4)</a:t>
            </a:r>
            <a:r>
              <a:rPr lang="zh-CN" sz="2400">
                <a:latin typeface="Times New Roman" panose="02020603050405020304" pitchFamily="18" charset="0"/>
                <a:ea typeface="宋体" panose="02010600030101010101" pitchFamily="2" charset="-122"/>
                <a:cs typeface="Times New Roman" panose="02020603050405020304" pitchFamily="18" charset="0"/>
              </a:rPr>
              <a:t>小明将试管取出，分别给烧杯和试管中的水加热，使它们在相同时间内吸收的热量相同．根据记录的实验数据，得到如图乙所示的图像，则</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en-US" sz="2400" i="1">
                <a:latin typeface="Times New Roman" panose="02020603050405020304" pitchFamily="18" charset="0"/>
                <a:cs typeface="Times New Roman" panose="02020603050405020304" pitchFamily="18" charset="0"/>
              </a:rPr>
              <a:t>a</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图像代表试管中的水沸腾时温度变化的特点．</a:t>
            </a:r>
            <a:r>
              <a:rPr lang="en-US" sz="2400">
                <a:latin typeface="Times New Roman" panose="02020603050405020304" pitchFamily="18" charset="0"/>
                <a:ea typeface="宋体" panose="02010600030101010101" pitchFamily="2" charset="-122"/>
                <a:cs typeface="Times New Roman" panose="02020603050405020304" pitchFamily="18" charset="0"/>
              </a:rPr>
              <a:t>(5)</a:t>
            </a:r>
            <a:r>
              <a:rPr lang="zh-CN" sz="2400">
                <a:latin typeface="Times New Roman" panose="02020603050405020304" pitchFamily="18" charset="0"/>
                <a:ea typeface="宋体" panose="02010600030101010101" pitchFamily="2" charset="-122"/>
                <a:cs typeface="Times New Roman" panose="02020603050405020304" pitchFamily="18" charset="0"/>
              </a:rPr>
              <a:t>由图像可知，实验时周围环境的大气压</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低于</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高于</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标准大气压．</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1195070" y="1828165"/>
            <a:ext cx="965644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达到沸点后</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由于试管中水温与烧杯中水温相同</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不能继续吸热</a:t>
            </a:r>
            <a:endParaRPr lang="zh-CN" altLang="en-US"/>
          </a:p>
        </p:txBody>
      </p:sp>
      <p:sp>
        <p:nvSpPr>
          <p:cNvPr id="9" name="文本框 8"/>
          <p:cNvSpPr txBox="1"/>
          <p:nvPr/>
        </p:nvSpPr>
        <p:spPr>
          <a:xfrm>
            <a:off x="1461770" y="4182745"/>
            <a:ext cx="44259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a:p>
        </p:txBody>
      </p:sp>
      <p:sp>
        <p:nvSpPr>
          <p:cNvPr id="10" name="文本框 9"/>
          <p:cNvSpPr txBox="1"/>
          <p:nvPr/>
        </p:nvSpPr>
        <p:spPr>
          <a:xfrm>
            <a:off x="6856730" y="4741545"/>
            <a:ext cx="8572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低于</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65810" y="85217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563245" y="1254125"/>
            <a:ext cx="1128649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小明同学想提高水的沸点，换用了火力更大的酒精灯加热，这种做法</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可行</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不可行</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(7)</a:t>
            </a:r>
            <a:r>
              <a:rPr lang="zh-CN" sz="2400">
                <a:latin typeface="Times New Roman" panose="02020603050405020304" pitchFamily="18" charset="0"/>
                <a:ea typeface="宋体" panose="02010600030101010101" pitchFamily="2" charset="-122"/>
                <a:cs typeface="Times New Roman" panose="02020603050405020304" pitchFamily="18" charset="0"/>
              </a:rPr>
              <a:t>小明同学验证水沸腾时是否需要持续吸热，做法是：水正在沸腾时迅速撤去酒精灯，发现水没有立即停止沸腾，于是认为水沸腾不一定需要持续吸热，他的观点是</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正确</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错误</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的．原因是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(8)</a:t>
            </a:r>
            <a:r>
              <a:rPr lang="zh-CN" sz="2400">
                <a:latin typeface="Times New Roman" panose="02020603050405020304" pitchFamily="18" charset="0"/>
                <a:ea typeface="宋体" panose="02010600030101010101" pitchFamily="2" charset="-122"/>
                <a:cs typeface="Times New Roman" panose="02020603050405020304" pitchFamily="18" charset="0"/>
              </a:rPr>
              <a:t>同组同学选择圆底烧瓶进行实验，待水沸腾后，撤去酒精灯，水停止沸腾，此时用橡皮塞塞住烧瓶口，并将其倒置，向烧瓶底部浇冷水，结果水又重新</a:t>
            </a:r>
            <a:r>
              <a:rPr lang="zh-CN" sz="2400">
                <a:latin typeface="Times New Roman" panose="02020603050405020304" pitchFamily="18" charset="0"/>
                <a:cs typeface="Times New Roman" panose="02020603050405020304" pitchFamily="18" charset="0"/>
                <a:sym typeface="+mn-ea"/>
              </a:rPr>
              <a:t>沸腾起来，请解释原因：</a:t>
            </a:r>
            <a:r>
              <a:rPr lang="en-US" sz="2400">
                <a:latin typeface="Times New Roman" panose="02020603050405020304" pitchFamily="18" charset="0"/>
                <a:cs typeface="Times New Roman" panose="02020603050405020304" pitchFamily="18" charset="0"/>
                <a:sym typeface="+mn-ea"/>
              </a:rPr>
              <a:t>___________________________________________________________.</a:t>
            </a:r>
            <a:endParaRPr lang="zh-CN" altLang="en-US">
              <a:latin typeface="Times New Roman" panose="02020603050405020304" pitchFamily="18" charset="0"/>
              <a:cs typeface="Times New Roman" panose="02020603050405020304" pitchFamily="18" charset="0"/>
            </a:endParaRPr>
          </a:p>
        </p:txBody>
      </p:sp>
      <p:sp>
        <p:nvSpPr>
          <p:cNvPr id="6" name="文本框 5"/>
          <p:cNvSpPr txBox="1"/>
          <p:nvPr/>
        </p:nvSpPr>
        <p:spPr>
          <a:xfrm>
            <a:off x="10174605" y="1326515"/>
            <a:ext cx="11906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不可行　</a:t>
            </a:r>
            <a:endParaRPr lang="zh-CN" altLang="en-US"/>
          </a:p>
        </p:txBody>
      </p:sp>
      <p:sp>
        <p:nvSpPr>
          <p:cNvPr id="7" name="文本框 6"/>
          <p:cNvSpPr txBox="1"/>
          <p:nvPr/>
        </p:nvSpPr>
        <p:spPr>
          <a:xfrm>
            <a:off x="687705" y="3492500"/>
            <a:ext cx="8394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错误</a:t>
            </a:r>
            <a:endParaRPr lang="zh-CN" altLang="en-US"/>
          </a:p>
        </p:txBody>
      </p:sp>
      <p:sp>
        <p:nvSpPr>
          <p:cNvPr id="8" name="文本框 7"/>
          <p:cNvSpPr txBox="1"/>
          <p:nvPr/>
        </p:nvSpPr>
        <p:spPr>
          <a:xfrm>
            <a:off x="563245" y="3336925"/>
            <a:ext cx="1122362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石棉网的温度高于烧杯内水的</a:t>
            </a:r>
            <a:r>
              <a:rPr lang="zh-CN" sz="2400">
                <a:solidFill>
                  <a:srgbClr val="FF0000"/>
                </a:solidFill>
                <a:latin typeface="Times New Roman" panose="02020603050405020304" pitchFamily="18" charset="0"/>
                <a:ea typeface="宋体" panose="02010600030101010101" pitchFamily="2" charset="-122"/>
              </a:rPr>
              <a:t>温度，水可以继续吸热</a:t>
            </a:r>
            <a:endParaRPr lang="zh-CN" altLang="en-US"/>
          </a:p>
        </p:txBody>
      </p:sp>
      <p:sp>
        <p:nvSpPr>
          <p:cNvPr id="102" name="文本框 101"/>
          <p:cNvSpPr txBox="1"/>
          <p:nvPr/>
        </p:nvSpPr>
        <p:spPr>
          <a:xfrm>
            <a:off x="828040" y="5540375"/>
            <a:ext cx="10958830" cy="64516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浇冷水后</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瓶内气压降低</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导致水的沸点降低</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从而使水重新沸腾</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
                                        </p:tgtEl>
                                        <p:attrNameLst>
                                          <p:attrName>style.visibility</p:attrName>
                                        </p:attrNameLst>
                                      </p:cBhvr>
                                      <p:to>
                                        <p:strVal val="visible"/>
                                      </p:to>
                                    </p:set>
                                    <p:anim calcmode="lin" valueType="num">
                                      <p:cBhvr additive="base">
                                        <p:cTn id="25" dur="500" fill="hold"/>
                                        <p:tgtEl>
                                          <p:spTgt spid="102"/>
                                        </p:tgtEl>
                                        <p:attrNameLst>
                                          <p:attrName>ppt_x</p:attrName>
                                        </p:attrNameLst>
                                      </p:cBhvr>
                                      <p:tavLst>
                                        <p:tav tm="0">
                                          <p:val>
                                            <p:strVal val="#ppt_x"/>
                                          </p:val>
                                        </p:tav>
                                        <p:tav tm="100000">
                                          <p:val>
                                            <p:strVal val="#ppt_x"/>
                                          </p:val>
                                        </p:tav>
                                      </p:tavLst>
                                    </p:anim>
                                    <p:anim calcmode="lin" valueType="num">
                                      <p:cBhvr additive="base">
                                        <p:cTn id="26"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P spid="10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87425" y="1690370"/>
            <a:ext cx="1037971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(9)</a:t>
            </a:r>
            <a:r>
              <a:rPr lang="zh-CN" sz="2400">
                <a:latin typeface="Times New Roman" panose="02020603050405020304" pitchFamily="18" charset="0"/>
                <a:ea typeface="宋体" panose="02010600030101010101" pitchFamily="2" charset="-122"/>
                <a:cs typeface="Times New Roman" panose="02020603050405020304" pitchFamily="18" charset="0"/>
              </a:rPr>
              <a:t>水沸腾时烧杯上方出现大量</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白气</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白气</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是水蒸气</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填物态变化名称</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形成的，</a:t>
            </a:r>
            <a:r>
              <a:rPr lang="en-US" sz="2400">
                <a:latin typeface="Times New Roman" panose="02020603050405020304" pitchFamily="18" charset="0"/>
                <a:cs typeface="Times New Roman" panose="02020603050405020304" pitchFamily="18" charset="0"/>
              </a:rPr>
              <a:t>200 g</a:t>
            </a:r>
            <a:r>
              <a:rPr lang="zh-CN" sz="2400">
                <a:latin typeface="Times New Roman" panose="02020603050405020304" pitchFamily="18" charset="0"/>
                <a:ea typeface="宋体" panose="02010600030101010101" pitchFamily="2" charset="-122"/>
                <a:cs typeface="Times New Roman" panose="02020603050405020304" pitchFamily="18" charset="0"/>
              </a:rPr>
              <a:t>的水温度由</a:t>
            </a:r>
            <a:r>
              <a:rPr lang="en-US" sz="2400">
                <a:latin typeface="Times New Roman" panose="02020603050405020304" pitchFamily="18" charset="0"/>
                <a:ea typeface="宋体" panose="02010600030101010101" pitchFamily="2" charset="-122"/>
                <a:cs typeface="Times New Roman" panose="02020603050405020304" pitchFamily="18" charset="0"/>
              </a:rPr>
              <a:t>90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上升到</a:t>
            </a:r>
            <a:r>
              <a:rPr lang="en-US" sz="2400">
                <a:latin typeface="Times New Roman" panose="02020603050405020304" pitchFamily="18" charset="0"/>
                <a:ea typeface="宋体" panose="02010600030101010101" pitchFamily="2" charset="-122"/>
                <a:cs typeface="Times New Roman" panose="02020603050405020304" pitchFamily="18" charset="0"/>
              </a:rPr>
              <a:t>94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吸收的热量是</a:t>
            </a:r>
            <a:r>
              <a:rPr lang="en-US" sz="2400">
                <a:latin typeface="Times New Roman" panose="02020603050405020304" pitchFamily="18" charset="0"/>
                <a:ea typeface="宋体" panose="02010600030101010101" pitchFamily="2" charset="-122"/>
                <a:cs typeface="Times New Roman" panose="02020603050405020304" pitchFamily="18" charset="0"/>
              </a:rPr>
              <a:t>______J</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水的比热容</a:t>
            </a:r>
            <a:r>
              <a:rPr lang="en-US" sz="2400" i="1">
                <a:latin typeface="Times New Roman" panose="02020603050405020304" pitchFamily="18" charset="0"/>
                <a:cs typeface="Times New Roman" panose="02020603050405020304" pitchFamily="18" charset="0"/>
              </a:rPr>
              <a:t>c</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水</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4.2</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10</a:t>
            </a:r>
            <a:r>
              <a:rPr lang="en-US" sz="2400" baseline="30000">
                <a:latin typeface="Times New Roman" panose="02020603050405020304" pitchFamily="18" charset="0"/>
                <a:cs typeface="Times New Roman" panose="02020603050405020304" pitchFamily="18" charset="0"/>
              </a:rPr>
              <a:t>3</a:t>
            </a:r>
            <a:r>
              <a:rPr lang="en-US" sz="2400">
                <a:latin typeface="Times New Roman" panose="02020603050405020304" pitchFamily="18" charset="0"/>
                <a:cs typeface="Times New Roman" panose="02020603050405020304" pitchFamily="18" charset="0"/>
              </a:rPr>
              <a:t> J/</a:t>
            </a:r>
            <a:r>
              <a:rPr lang="en-US" sz="2400">
                <a:latin typeface="Times New Roman" panose="02020603050405020304" pitchFamily="18" charset="0"/>
                <a:ea typeface="宋体" panose="02010600030101010101" pitchFamily="2" charset="-122"/>
                <a:cs typeface="Times New Roman" panose="02020603050405020304" pitchFamily="18" charset="0"/>
              </a:rPr>
              <a:t>(kg·</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(10)</a:t>
            </a:r>
            <a:r>
              <a:rPr lang="zh-CN" sz="2400">
                <a:latin typeface="Times New Roman" panose="02020603050405020304" pitchFamily="18" charset="0"/>
                <a:ea typeface="宋体" panose="02010600030101010101" pitchFamily="2" charset="-122"/>
                <a:cs typeface="Times New Roman" panose="02020603050405020304" pitchFamily="18" charset="0"/>
              </a:rPr>
              <a:t>小明回家后发现妈妈正在炖汤，汤沸腾后妈妈将火调小，汤仍在沸腾，小明又把火调得更小，这时虽还在加热，汤却不沸腾了，你觉得不沸腾的原因是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rPr>
              <a:t>______________________________.</a:t>
            </a:r>
            <a:endParaRPr lang="en-US" altLang="zh-CN" sz="2400">
              <a:latin typeface="Times New Roman" panose="02020603050405020304" pitchFamily="18" charset="0"/>
              <a:cs typeface="Times New Roman" panose="02020603050405020304" pitchFamily="18" charset="0"/>
            </a:endParaRPr>
          </a:p>
        </p:txBody>
      </p:sp>
      <p:sp>
        <p:nvSpPr>
          <p:cNvPr id="6" name="文本框 5"/>
          <p:cNvSpPr txBox="1"/>
          <p:nvPr/>
        </p:nvSpPr>
        <p:spPr>
          <a:xfrm>
            <a:off x="8477250" y="1776730"/>
            <a:ext cx="16598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a:p>
        </p:txBody>
      </p:sp>
      <p:sp>
        <p:nvSpPr>
          <p:cNvPr id="7" name="文本框 6"/>
          <p:cNvSpPr txBox="1"/>
          <p:nvPr/>
        </p:nvSpPr>
        <p:spPr>
          <a:xfrm>
            <a:off x="9363075" y="2324735"/>
            <a:ext cx="12655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3 360</a:t>
            </a:r>
            <a:endParaRPr lang="zh-CN" altLang="en-US"/>
          </a:p>
        </p:txBody>
      </p:sp>
      <p:sp>
        <p:nvSpPr>
          <p:cNvPr id="8" name="文本框 7"/>
          <p:cNvSpPr txBox="1"/>
          <p:nvPr/>
        </p:nvSpPr>
        <p:spPr>
          <a:xfrm>
            <a:off x="987425" y="4358005"/>
            <a:ext cx="1020826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汤的温度远高于周围环境的温度</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汤一直在向外散热</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当相同时间内吸热小于散热时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汤就无法沸腾</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871220" y="1548765"/>
            <a:ext cx="10098405" cy="645160"/>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557"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活动建议</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5" name="组合 4"/>
          <p:cNvGrpSpPr/>
          <p:nvPr/>
        </p:nvGrpSpPr>
        <p:grpSpPr>
          <a:xfrm>
            <a:off x="767715" y="2299970"/>
            <a:ext cx="9896475" cy="737235"/>
            <a:chOff x="1095" y="3735"/>
            <a:chExt cx="15585" cy="1161"/>
          </a:xfrm>
        </p:grpSpPr>
        <p:pic>
          <p:nvPicPr>
            <p:cNvPr id="6" name="图片 5" descr="考点·3字"/>
            <p:cNvPicPr>
              <a:picLocks noChangeAspect="1"/>
            </p:cNvPicPr>
            <p:nvPr/>
          </p:nvPicPr>
          <p:blipFill>
            <a:blip r:embed="rId2"/>
            <a:stretch>
              <a:fillRect/>
            </a:stretch>
          </p:blipFill>
          <p:spPr>
            <a:xfrm>
              <a:off x="1095" y="3977"/>
              <a:ext cx="2672" cy="794"/>
            </a:xfrm>
            <a:prstGeom prst="rect">
              <a:avLst/>
            </a:prstGeom>
          </p:spPr>
        </p:pic>
        <p:sp>
          <p:nvSpPr>
            <p:cNvPr id="7" name="文本框 10"/>
            <p:cNvSpPr txBox="1"/>
            <p:nvPr/>
          </p:nvSpPr>
          <p:spPr>
            <a:xfrm>
              <a:off x="1257" y="4018"/>
              <a:ext cx="2231" cy="822"/>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设计类</a:t>
              </a:r>
              <a:endParaRPr lang="zh-CN" altLang="en-US" sz="2800" b="1" dirty="0">
                <a:latin typeface="Times New Roman" panose="02020603050405020304" pitchFamily="18" charset="0"/>
                <a:ea typeface="黑体" panose="02010609060101010101" pitchFamily="49" charset="-122"/>
              </a:endParaRPr>
            </a:p>
          </p:txBody>
        </p:sp>
        <p:sp>
          <p:nvSpPr>
            <p:cNvPr id="10" name="文本框 4"/>
            <p:cNvSpPr txBox="1"/>
            <p:nvPr/>
          </p:nvSpPr>
          <p:spPr>
            <a:xfrm>
              <a:off x="3893" y="3735"/>
              <a:ext cx="12787"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设计实验验证纸锅可以烧水</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2" name="文本框 101"/>
          <p:cNvSpPr txBox="1"/>
          <p:nvPr/>
        </p:nvSpPr>
        <p:spPr>
          <a:xfrm>
            <a:off x="689610" y="3001645"/>
            <a:ext cx="10812780" cy="258445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en-US" sz="2400" b="1">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小萱了解到：纸的着火点为</a:t>
            </a:r>
            <a:r>
              <a:rPr lang="en-US" sz="2400">
                <a:latin typeface="Times New Roman" panose="02020603050405020304" pitchFamily="18" charset="0"/>
                <a:ea typeface="宋体" panose="02010600030101010101" pitchFamily="2" charset="-122"/>
                <a:cs typeface="Times New Roman" panose="02020603050405020304" pitchFamily="18" charset="0"/>
              </a:rPr>
              <a:t>183</a:t>
            </a:r>
            <a:r>
              <a:rPr lang="zh-CN" sz="2400">
                <a:latin typeface="Times New Roman" panose="02020603050405020304" pitchFamily="18" charset="0"/>
                <a:ea typeface="宋体" panose="02010600030101010101" pitchFamily="2" charset="-122"/>
                <a:cs typeface="Times New Roman" panose="02020603050405020304" pitchFamily="18" charset="0"/>
              </a:rPr>
              <a:t>摄氏度，酒精灯的火焰温度为</a:t>
            </a:r>
            <a:r>
              <a:rPr lang="en-US" sz="2400">
                <a:latin typeface="Times New Roman" panose="02020603050405020304" pitchFamily="18" charset="0"/>
                <a:ea typeface="宋体" panose="02010600030101010101" pitchFamily="2" charset="-122"/>
                <a:cs typeface="Times New Roman" panose="02020603050405020304" pitchFamily="18" charset="0"/>
              </a:rPr>
              <a:t>400</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500</a:t>
            </a:r>
            <a:r>
              <a:rPr lang="zh-CN" sz="2400">
                <a:latin typeface="Times New Roman" panose="02020603050405020304" pitchFamily="18" charset="0"/>
                <a:ea typeface="宋体" panose="02010600030101010101" pitchFamily="2" charset="-122"/>
                <a:cs typeface="Times New Roman" panose="02020603050405020304" pitchFamily="18" charset="0"/>
              </a:rPr>
              <a:t>摄氏度，于是小萱认为</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用酒精灯的火焰对纸接触加热，纸一定会燃烧</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，实验桌上有光滑的厚纸、带支架的铁架台、火柴各一个，请你再添加一些实验器材验证小萱的说法是否正确．</a:t>
            </a:r>
            <a:endParaRPr lang="en-US" sz="2400">
              <a:latin typeface="Times New Roman" panose="02020603050405020304" pitchFamily="18" charset="0"/>
              <a:cs typeface="Times New Roman" panose="02020603050405020304" pitchFamily="18" charset="0"/>
            </a:endParaRPr>
          </a:p>
          <a:p>
            <a:endParaRPr lang="zh-CN" altLang="en-US">
              <a:latin typeface="Times New Roman" panose="02020603050405020304" pitchFamily="18" charset="0"/>
              <a:cs typeface="Times New Roman" panose="02020603050405020304" pitchFamily="18"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extBox 1"/>
          <p:cNvSpPr txBox="1"/>
          <p:nvPr/>
        </p:nvSpPr>
        <p:spPr>
          <a:xfrm>
            <a:off x="3288035" y="4719831"/>
            <a:ext cx="1440160" cy="368300"/>
          </a:xfrm>
          <a:prstGeom prst="rect">
            <a:avLst/>
          </a:prstGeom>
          <a:noFill/>
        </p:spPr>
        <p:txBody>
          <a:bodyPr wrap="square" rtlCol="0">
            <a:spAutoFit/>
          </a:bodyPr>
          <a:p>
            <a:r>
              <a:rPr lang="zh-CN" altLang="en-US" dirty="0"/>
              <a:t>　</a:t>
            </a:r>
            <a:endParaRPr lang="zh-CN" altLang="en-US" dirty="0"/>
          </a:p>
        </p:txBody>
      </p:sp>
      <p:sp>
        <p:nvSpPr>
          <p:cNvPr id="102" name="文本框 101"/>
          <p:cNvSpPr txBox="1"/>
          <p:nvPr/>
        </p:nvSpPr>
        <p:spPr>
          <a:xfrm>
            <a:off x="689610" y="981075"/>
            <a:ext cx="1079309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Times New Roman" panose="02020603050405020304" pitchFamily="18" charset="0"/>
                <a:sym typeface="+mn-ea"/>
              </a:rPr>
              <a:t>(1)</a:t>
            </a:r>
            <a:r>
              <a:rPr lang="zh-CN" sz="2400">
                <a:latin typeface="Times New Roman" panose="02020603050405020304" pitchFamily="18" charset="0"/>
                <a:cs typeface="Times New Roman" panose="02020603050405020304" pitchFamily="18" charset="0"/>
                <a:sym typeface="+mn-ea"/>
              </a:rPr>
              <a:t>还需实验器材：</a:t>
            </a:r>
            <a:r>
              <a:rPr lang="en-US" altLang="zh-CN" sz="2400">
                <a:latin typeface="Times New Roman" panose="02020603050405020304" pitchFamily="18" charset="0"/>
                <a:cs typeface="Times New Roman" panose="02020603050405020304" pitchFamily="18" charset="0"/>
                <a:sym typeface="+mn-ea"/>
              </a:rPr>
              <a:t>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实验步骤：</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a:t>
            </a:r>
            <a:r>
              <a:rPr lang="en-US" sz="2400">
                <a:latin typeface="Times New Roman" panose="02020603050405020304" pitchFamily="18" charset="0"/>
                <a:cs typeface="Times New Roman" panose="02020603050405020304" pitchFamily="18" charset="0"/>
              </a:rPr>
              <a:t>_____________________________________________;</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实验现象：一段时间后，水沸腾了，纸锅</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会</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不会</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燃</a:t>
            </a:r>
            <a:r>
              <a:rPr lang="zh-CN" sz="2400">
                <a:latin typeface="Times New Roman" panose="02020603050405020304" pitchFamily="18" charset="0"/>
                <a:cs typeface="Times New Roman" panose="02020603050405020304" pitchFamily="18" charset="0"/>
                <a:sym typeface="+mn-ea"/>
              </a:rPr>
              <a:t>烧．</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说明小萱的说法是</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正确</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错误</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的；出现该现象的原因：</a:t>
            </a:r>
            <a:r>
              <a:rPr lang="en-US" sz="2400">
                <a:latin typeface="Times New Roman" panose="02020603050405020304" pitchFamily="18" charset="0"/>
                <a:ea typeface="宋体" panose="02010600030101010101" pitchFamily="2" charset="-122"/>
                <a:cs typeface="Times New Roman" panose="02020603050405020304" pitchFamily="18" charset="0"/>
              </a:rPr>
              <a:t>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a:t>
            </a:r>
            <a:r>
              <a:rPr lang="en-US" sz="2400">
                <a:latin typeface="Times New Roman" panose="02020603050405020304" pitchFamily="18" charset="0"/>
                <a:cs typeface="Times New Roman" panose="02020603050405020304" pitchFamily="18" charset="0"/>
              </a:rPr>
              <a:t>__________________________________________________</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endParaRPr 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711200" y="1506855"/>
            <a:ext cx="10694035" cy="1753235"/>
          </a:xfrm>
          <a:prstGeom prst="rect">
            <a:avLst/>
          </a:prstGeom>
          <a:noFill/>
          <a:ln w="9525">
            <a:noFill/>
          </a:ln>
        </p:spPr>
        <p:txBody>
          <a:bodyPr wrap="square">
            <a:spAutoFit/>
          </a:bodyPr>
          <a:p>
            <a:pPr>
              <a:lnSpc>
                <a:spcPct val="150000"/>
              </a:lnSpc>
            </a:pPr>
            <a:r>
              <a:rPr lang="en-US" sz="2400">
                <a:solidFill>
                  <a:srgbClr val="FF0000"/>
                </a:solidFill>
                <a:latin typeface="Times New Roman" panose="02020603050405020304" pitchFamily="18" charset="0"/>
                <a:ea typeface="宋体" panose="02010600030101010101" pitchFamily="2" charset="-122"/>
              </a:rPr>
              <a:t>                         ①</a:t>
            </a:r>
            <a:r>
              <a:rPr lang="zh-CN" sz="2400">
                <a:solidFill>
                  <a:srgbClr val="FF0000"/>
                </a:solidFill>
                <a:ea typeface="宋体" panose="02010600030101010101" pitchFamily="2" charset="-122"/>
              </a:rPr>
              <a:t>把光滑的厚纸折成纸锅形状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用纸锅装适量水；</a:t>
            </a:r>
            <a:r>
              <a:rPr lang="en-US" sz="2400">
                <a:solidFill>
                  <a:srgbClr val="FF0000"/>
                </a:solidFill>
                <a:latin typeface="Times New Roman" panose="02020603050405020304" pitchFamily="18" charset="0"/>
                <a:ea typeface="宋体" panose="02010600030101010101" pitchFamily="2" charset="-122"/>
              </a:rPr>
              <a:t>②</a:t>
            </a:r>
            <a:r>
              <a:rPr lang="zh-CN" sz="2400">
                <a:solidFill>
                  <a:srgbClr val="FF0000"/>
                </a:solidFill>
                <a:ea typeface="宋体" panose="02010600030101010101" pitchFamily="2" charset="-122"/>
              </a:rPr>
              <a:t>在铁架台的支架上</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用火柴点燃酒精灯</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然后将纸锅放在支架上用酒精灯对纸锅进行加热</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注意不要让火苗烧到水面以上的纸</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观察一段</a:t>
            </a:r>
            <a:r>
              <a:rPr lang="zh-CN" sz="2400">
                <a:solidFill>
                  <a:srgbClr val="FF0000"/>
                </a:solidFill>
                <a:latin typeface="Times New Roman" panose="02020603050405020304" pitchFamily="18" charset="0"/>
                <a:ea typeface="宋体" panose="02010600030101010101" pitchFamily="2" charset="-122"/>
              </a:rPr>
              <a:t>时间</a:t>
            </a:r>
            <a:endParaRPr lang="zh-CN" altLang="en-US"/>
          </a:p>
        </p:txBody>
      </p:sp>
      <p:sp>
        <p:nvSpPr>
          <p:cNvPr id="3" name="文本框 2"/>
          <p:cNvSpPr txBox="1"/>
          <p:nvPr/>
        </p:nvSpPr>
        <p:spPr>
          <a:xfrm>
            <a:off x="6830695" y="3260090"/>
            <a:ext cx="10217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不会</a:t>
            </a:r>
            <a:endParaRPr lang="zh-CN" altLang="en-US"/>
          </a:p>
        </p:txBody>
      </p:sp>
      <p:sp>
        <p:nvSpPr>
          <p:cNvPr id="4" name="文本框 3"/>
          <p:cNvSpPr txBox="1"/>
          <p:nvPr/>
        </p:nvSpPr>
        <p:spPr>
          <a:xfrm>
            <a:off x="3336925" y="3791585"/>
            <a:ext cx="9258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错误</a:t>
            </a:r>
            <a:endParaRPr lang="zh-CN" altLang="en-US"/>
          </a:p>
        </p:txBody>
      </p:sp>
      <p:sp>
        <p:nvSpPr>
          <p:cNvPr id="8" name="文本框 7"/>
          <p:cNvSpPr txBox="1"/>
          <p:nvPr/>
        </p:nvSpPr>
        <p:spPr>
          <a:xfrm>
            <a:off x="777875" y="3626485"/>
            <a:ext cx="10636250" cy="2306955"/>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标准大气压下</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水的沸点是</a:t>
            </a:r>
            <a:r>
              <a:rPr lang="en-US" sz="2400">
                <a:solidFill>
                  <a:srgbClr val="FF0000"/>
                </a:solidFill>
                <a:latin typeface="Times New Roman" panose="02020603050405020304" pitchFamily="18" charset="0"/>
                <a:cs typeface="Times New Roman" panose="02020603050405020304" pitchFamily="18" charset="0"/>
              </a:rPr>
              <a:t>100 </a:t>
            </a:r>
            <a:r>
              <a:rPr lang="en-US" sz="2400">
                <a:solidFill>
                  <a:srgbClr val="FF0000"/>
                </a:solidFill>
                <a:latin typeface="宋体" panose="02010600030101010101" pitchFamily="2" charset="-122"/>
                <a:cs typeface="Times New Roman" panose="02020603050405020304" pitchFamily="18" charset="0"/>
              </a:rPr>
              <a:t>℃</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当用酒精灯对锅进行加热</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纸锅中的水吸热</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当达到沸点时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水会沸腾</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但温度保持不变</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由于水的沸点低于纸的着火点</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因此纸不会燃烧</a:t>
            </a:r>
            <a:endParaRPr lang="zh-CN" altLang="en-US"/>
          </a:p>
        </p:txBody>
      </p:sp>
      <p:sp>
        <p:nvSpPr>
          <p:cNvPr id="5" name="文本框 4"/>
          <p:cNvSpPr txBox="1"/>
          <p:nvPr/>
        </p:nvSpPr>
        <p:spPr>
          <a:xfrm>
            <a:off x="3362960" y="1076960"/>
            <a:ext cx="36893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适量的水、酒精灯、火柴</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nvGrpSpPr>
        <p:grpSpPr>
          <a:xfrm>
            <a:off x="966470" y="1852930"/>
            <a:ext cx="9896475" cy="737235"/>
            <a:chOff x="1095" y="3735"/>
            <a:chExt cx="15585" cy="1161"/>
          </a:xfrm>
        </p:grpSpPr>
        <p:pic>
          <p:nvPicPr>
            <p:cNvPr id="20" name="图片 19" descr="考点·3字"/>
            <p:cNvPicPr>
              <a:picLocks noChangeAspect="1"/>
            </p:cNvPicPr>
            <p:nvPr/>
          </p:nvPicPr>
          <p:blipFill>
            <a:blip r:embed="rId1"/>
            <a:stretch>
              <a:fillRect/>
            </a:stretch>
          </p:blipFill>
          <p:spPr>
            <a:xfrm>
              <a:off x="1095" y="3977"/>
              <a:ext cx="2672" cy="794"/>
            </a:xfrm>
            <a:prstGeom prst="rect">
              <a:avLst/>
            </a:prstGeom>
          </p:spPr>
        </p:pic>
        <p:sp>
          <p:nvSpPr>
            <p:cNvPr id="21" name="文本框 10"/>
            <p:cNvSpPr txBox="1"/>
            <p:nvPr/>
          </p:nvSpPr>
          <p:spPr>
            <a:xfrm>
              <a:off x="1257" y="4018"/>
              <a:ext cx="2231" cy="822"/>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制作类</a:t>
              </a:r>
              <a:endParaRPr lang="zh-CN" altLang="en-US" sz="2800" b="1" dirty="0">
                <a:latin typeface="Times New Roman" panose="02020603050405020304" pitchFamily="18" charset="0"/>
                <a:ea typeface="黑体" panose="02010609060101010101" pitchFamily="49" charset="-122"/>
              </a:endParaRPr>
            </a:p>
          </p:txBody>
        </p:sp>
        <p:sp>
          <p:nvSpPr>
            <p:cNvPr id="22" name="文本框 4"/>
            <p:cNvSpPr txBox="1"/>
            <p:nvPr/>
          </p:nvSpPr>
          <p:spPr>
            <a:xfrm>
              <a:off x="3893" y="3735"/>
              <a:ext cx="12787"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制作固体温度指示计</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2" name="文本框 101"/>
          <p:cNvSpPr txBox="1"/>
          <p:nvPr/>
        </p:nvSpPr>
        <p:spPr>
          <a:xfrm>
            <a:off x="854075" y="2520950"/>
            <a:ext cx="10279380" cy="258445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物质能发生热胀冷缩现象，不同物质在升高相同温度时，膨胀的多少是不同的，已知铜片在升高相同的温度时比铁片体积变化的要大，现给你一段可以穿过小孔的铁丝，请你制作一个温度指示计，可以指示温度的升降变化，写出你所需的器材、制作方法及该温度指示计的原理．</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a:latin typeface="Times New Roman" panose="02020603050405020304" pitchFamily="18" charset="0"/>
              <a:cs typeface="Times New Roman" panose="02020603050405020304" pitchFamily="18"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3910" y="966470"/>
            <a:ext cx="1057148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温度计</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(1)</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原理：</a:t>
            </a:r>
            <a:r>
              <a:rPr lang="zh-CN" sz="2400">
                <a:latin typeface="Times New Roman" panose="02020603050405020304" pitchFamily="18" charset="0"/>
                <a:cs typeface="Times New Roman" panose="02020603050405020304" pitchFamily="18" charset="0"/>
                <a:sym typeface="+mn-ea"/>
              </a:rPr>
              <a:t>液体的</a:t>
            </a:r>
            <a:r>
              <a:rPr lang="en-US" sz="2400">
                <a:latin typeface="Times New Roman" panose="02020603050405020304" pitchFamily="18" charset="0"/>
                <a:cs typeface="Times New Roman" panose="02020603050405020304" pitchFamily="18" charset="0"/>
                <a:sym typeface="+mn-ea"/>
              </a:rPr>
              <a:t>__________</a:t>
            </a:r>
            <a:r>
              <a:rPr lang="zh-CN" sz="2400">
                <a:latin typeface="Times New Roman" panose="02020603050405020304" pitchFamily="18" charset="0"/>
                <a:cs typeface="Times New Roman" panose="02020603050405020304" pitchFamily="18" charset="0"/>
                <a:sym typeface="+mn-ea"/>
              </a:rPr>
              <a:t>．</a:t>
            </a:r>
            <a:endParaRPr 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a:t>
            </a:r>
            <a:r>
              <a:rPr lang="zh-CN" sz="2400">
                <a:latin typeface="Times New Roman" panose="02020603050405020304" pitchFamily="18" charset="0"/>
                <a:ea typeface="黑体" panose="02010609060101010101" pitchFamily="49" charset="-122"/>
                <a:cs typeface="Times New Roman" panose="02020603050405020304" pitchFamily="18" charset="0"/>
              </a:rPr>
              <a:t>常用温度计：</a:t>
            </a:r>
            <a:r>
              <a:rPr lang="zh-CN" sz="2400">
                <a:latin typeface="Times New Roman" panose="02020603050405020304" pitchFamily="18" charset="0"/>
                <a:ea typeface="宋体" panose="02010600030101010101" pitchFamily="2" charset="-122"/>
                <a:cs typeface="Times New Roman" panose="02020603050405020304" pitchFamily="18" charset="0"/>
              </a:rPr>
              <a:t>实验室温度计、体温计、寒暑表．</a:t>
            </a:r>
            <a:r>
              <a:rPr lang="en-US" sz="2400">
                <a:latin typeface="Times New Roman" panose="02020603050405020304" pitchFamily="18" charset="0"/>
                <a:ea typeface="黑体" panose="02010609060101010101" pitchFamily="49" charset="-122"/>
                <a:cs typeface="Times New Roman" panose="02020603050405020304" pitchFamily="18" charset="0"/>
              </a:rPr>
              <a:t>(3)</a:t>
            </a:r>
            <a:r>
              <a:rPr lang="zh-CN" sz="2400">
                <a:latin typeface="Times New Roman" panose="02020603050405020304" pitchFamily="18" charset="0"/>
                <a:ea typeface="黑体" panose="02010609060101010101" pitchFamily="49" charset="-122"/>
                <a:cs typeface="Times New Roman" panose="02020603050405020304" pitchFamily="18" charset="0"/>
              </a:rPr>
              <a:t>温度计的使用和读数</a:t>
            </a:r>
            <a:r>
              <a:rPr lang="en-US" sz="2400">
                <a:latin typeface="Times New Roman" panose="02020603050405020304" pitchFamily="18" charset="0"/>
                <a:cs typeface="Times New Roman" panose="02020603050405020304" pitchFamily="18" charset="0"/>
              </a:rPr>
              <a:t>a</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估</a:t>
            </a:r>
            <a:r>
              <a:rPr lang="zh-CN" sz="2400">
                <a:latin typeface="Times New Roman" panose="02020603050405020304" pitchFamily="18" charset="0"/>
                <a:ea typeface="宋体" panose="02010600030101010101" pitchFamily="2" charset="-122"/>
                <a:cs typeface="Times New Roman" panose="02020603050405020304" pitchFamily="18" charset="0"/>
              </a:rPr>
              <a:t>：测量前，先估计被测物质的温度；</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选：</a:t>
            </a:r>
            <a:r>
              <a:rPr lang="zh-CN" sz="2400">
                <a:latin typeface="Times New Roman" panose="02020603050405020304" pitchFamily="18" charset="0"/>
                <a:ea typeface="宋体" panose="02010600030101010101" pitchFamily="2" charset="-122"/>
                <a:cs typeface="Times New Roman" panose="02020603050405020304" pitchFamily="18" charset="0"/>
              </a:rPr>
              <a:t>根据待测物质的估测温度选择合适的温度计；</a:t>
            </a:r>
            <a:r>
              <a:rPr lang="en-US" sz="2400">
                <a:latin typeface="Times New Roman" panose="02020603050405020304" pitchFamily="18" charset="0"/>
                <a:cs typeface="Times New Roman" panose="02020603050405020304" pitchFamily="18" charset="0"/>
              </a:rPr>
              <a:t>c</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看：</a:t>
            </a:r>
            <a:r>
              <a:rPr lang="zh-CN" sz="2400">
                <a:latin typeface="Times New Roman" panose="02020603050405020304" pitchFamily="18" charset="0"/>
                <a:ea typeface="宋体" panose="02010600030101010101" pitchFamily="2" charset="-122"/>
                <a:cs typeface="Times New Roman" panose="02020603050405020304" pitchFamily="18" charset="0"/>
              </a:rPr>
              <a:t>看清温度计的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和</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d</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放：</a:t>
            </a:r>
            <a:r>
              <a:rPr lang="zh-CN" sz="2400">
                <a:latin typeface="Times New Roman" panose="02020603050405020304" pitchFamily="18" charset="0"/>
                <a:ea typeface="宋体" panose="02010600030101010101" pitchFamily="2" charset="-122"/>
                <a:cs typeface="Times New Roman" panose="02020603050405020304" pitchFamily="18" charset="0"/>
              </a:rPr>
              <a:t>测液体温度时，玻璃泡</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在被测液体中，不要碰到</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和</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；如图甲所示温度计的使用正确的是</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“A”“B”“C”</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“D”)</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620" descr="C:\Documents and Settings\Administrator\桌面\物理（山西）\山西物理\X32.TIF"/>
          <p:cNvPicPr>
            <a:picLocks noChangeAspect="1"/>
          </p:cNvPicPr>
          <p:nvPr/>
        </p:nvPicPr>
        <p:blipFill>
          <a:blip r:embed="rId1" r:link="rId2"/>
          <a:stretch>
            <a:fillRect/>
          </a:stretch>
        </p:blipFill>
        <p:spPr>
          <a:xfrm>
            <a:off x="7993380" y="2701925"/>
            <a:ext cx="3046095" cy="1544955"/>
          </a:xfrm>
          <a:prstGeom prst="rect">
            <a:avLst/>
          </a:prstGeom>
          <a:noFill/>
          <a:ln w="9525">
            <a:noFill/>
          </a:ln>
        </p:spPr>
      </p:pic>
      <p:sp>
        <p:nvSpPr>
          <p:cNvPr id="3" name="文本框 2"/>
          <p:cNvSpPr txBox="1"/>
          <p:nvPr/>
        </p:nvSpPr>
        <p:spPr>
          <a:xfrm>
            <a:off x="9316085" y="4457700"/>
            <a:ext cx="880110" cy="368300"/>
          </a:xfrm>
          <a:prstGeom prst="rect">
            <a:avLst/>
          </a:prstGeom>
          <a:noFill/>
          <a:ln w="9525">
            <a:noFill/>
          </a:ln>
        </p:spPr>
        <p:txBody>
          <a:bodyPr wrap="square">
            <a:spAutoFit/>
          </a:bodyPr>
          <a:p>
            <a:r>
              <a:rPr lang="zh-CN" sz="1800">
                <a:cs typeface="楷体_GB2312" charset="0"/>
              </a:rPr>
              <a:t>甲</a:t>
            </a:r>
            <a:endParaRPr lang="zh-CN" altLang="en-US" sz="1800"/>
          </a:p>
        </p:txBody>
      </p:sp>
      <p:sp>
        <p:nvSpPr>
          <p:cNvPr id="102" name="文本框 101"/>
          <p:cNvSpPr txBox="1"/>
          <p:nvPr/>
        </p:nvSpPr>
        <p:spPr>
          <a:xfrm>
            <a:off x="3862070" y="4320540"/>
            <a:ext cx="99377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量程</a:t>
            </a:r>
            <a:endParaRPr lang="zh-CN" altLang="en-US"/>
          </a:p>
        </p:txBody>
      </p:sp>
      <p:sp>
        <p:nvSpPr>
          <p:cNvPr id="4" name="文本框 3"/>
          <p:cNvSpPr txBox="1"/>
          <p:nvPr/>
        </p:nvSpPr>
        <p:spPr>
          <a:xfrm>
            <a:off x="5331460" y="4320540"/>
            <a:ext cx="11912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分度值</a:t>
            </a:r>
            <a:endParaRPr lang="zh-CN" altLang="en-US"/>
          </a:p>
        </p:txBody>
      </p:sp>
      <p:sp>
        <p:nvSpPr>
          <p:cNvPr id="5" name="文本框 4"/>
          <p:cNvSpPr txBox="1"/>
          <p:nvPr/>
        </p:nvSpPr>
        <p:spPr>
          <a:xfrm>
            <a:off x="5083175" y="4862830"/>
            <a:ext cx="165989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完全浸入</a:t>
            </a:r>
            <a:endParaRPr lang="zh-CN" altLang="en-US"/>
          </a:p>
        </p:txBody>
      </p:sp>
      <p:sp>
        <p:nvSpPr>
          <p:cNvPr id="6" name="文本框 5"/>
          <p:cNvSpPr txBox="1"/>
          <p:nvPr/>
        </p:nvSpPr>
        <p:spPr>
          <a:xfrm>
            <a:off x="9950450" y="4862830"/>
            <a:ext cx="11779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容器底</a:t>
            </a:r>
            <a:endParaRPr lang="zh-CN" altLang="en-US"/>
          </a:p>
        </p:txBody>
      </p:sp>
      <p:sp>
        <p:nvSpPr>
          <p:cNvPr id="7" name="文本框 6"/>
          <p:cNvSpPr txBox="1"/>
          <p:nvPr/>
        </p:nvSpPr>
        <p:spPr>
          <a:xfrm>
            <a:off x="1228725" y="5433060"/>
            <a:ext cx="110490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容器壁</a:t>
            </a:r>
            <a:endParaRPr lang="zh-CN" altLang="en-US"/>
          </a:p>
        </p:txBody>
      </p:sp>
      <p:sp>
        <p:nvSpPr>
          <p:cNvPr id="8" name="文本框 7"/>
          <p:cNvSpPr txBox="1"/>
          <p:nvPr/>
        </p:nvSpPr>
        <p:spPr>
          <a:xfrm>
            <a:off x="7512050" y="5433060"/>
            <a:ext cx="6946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
        <p:nvSpPr>
          <p:cNvPr id="14" name="文本框 13"/>
          <p:cNvSpPr txBox="1"/>
          <p:nvPr/>
        </p:nvSpPr>
        <p:spPr>
          <a:xfrm>
            <a:off x="3152775" y="1591310"/>
            <a:ext cx="1631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热胀冷缩</a:t>
            </a:r>
            <a:endParaRPr lang="zh-CN" altLang="en-US"/>
          </a:p>
        </p:txBody>
      </p:sp>
      <p:sp>
        <p:nvSpPr>
          <p:cNvPr id="43" name="流程图: 终止 42">
            <a:hlinkClick r:id="rId3" action="ppaction://hlinksldjump"/>
          </p:cNvPr>
          <p:cNvSpPr/>
          <p:nvPr/>
        </p:nvSpPr>
        <p:spPr>
          <a:xfrm>
            <a:off x="9221470" y="131064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
                                        </p:tgtEl>
                                        <p:attrNameLst>
                                          <p:attrName>style.visibility</p:attrName>
                                        </p:attrNameLst>
                                      </p:cBhvr>
                                      <p:to>
                                        <p:strVal val="visible"/>
                                      </p:to>
                                    </p:set>
                                    <p:anim calcmode="lin" valueType="num">
                                      <p:cBhvr additive="base">
                                        <p:cTn id="13" dur="500" fill="hold"/>
                                        <p:tgtEl>
                                          <p:spTgt spid="102"/>
                                        </p:tgtEl>
                                        <p:attrNameLst>
                                          <p:attrName>ppt_x</p:attrName>
                                        </p:attrNameLst>
                                      </p:cBhvr>
                                      <p:tavLst>
                                        <p:tav tm="0">
                                          <p:val>
                                            <p:strVal val="#ppt_x"/>
                                          </p:val>
                                        </p:tav>
                                        <p:tav tm="100000">
                                          <p:val>
                                            <p:strVal val="#ppt_x"/>
                                          </p:val>
                                        </p:tav>
                                      </p:tavLst>
                                    </p:anim>
                                    <p:anim calcmode="lin" valueType="num">
                                      <p:cBhvr additive="base">
                                        <p:cTn id="14"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4" grpId="0"/>
      <p:bldP spid="5" grpId="0"/>
      <p:bldP spid="6" grpId="0"/>
      <p:bldP spid="7" grpId="0"/>
      <p:bldP spid="14" grpId="0"/>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TextBox 1"/>
          <p:cNvSpPr txBox="1"/>
          <p:nvPr/>
        </p:nvSpPr>
        <p:spPr>
          <a:xfrm>
            <a:off x="3359790" y="4719831"/>
            <a:ext cx="1440160" cy="368300"/>
          </a:xfrm>
          <a:prstGeom prst="rect">
            <a:avLst/>
          </a:prstGeom>
          <a:noFill/>
        </p:spPr>
        <p:txBody>
          <a:bodyPr wrap="square" rtlCol="0">
            <a:spAutoFit/>
          </a:bodyPr>
          <a:p>
            <a:r>
              <a:rPr lang="zh-CN" altLang="en-US" dirty="0"/>
              <a:t>　</a:t>
            </a:r>
            <a:endParaRPr lang="zh-CN" altLang="en-US" dirty="0"/>
          </a:p>
        </p:txBody>
      </p:sp>
      <p:sp>
        <p:nvSpPr>
          <p:cNvPr id="102" name="文本框 101"/>
          <p:cNvSpPr txBox="1"/>
          <p:nvPr/>
        </p:nvSpPr>
        <p:spPr>
          <a:xfrm>
            <a:off x="925830" y="1588135"/>
            <a:ext cx="1034986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Times New Roman" panose="02020603050405020304" pitchFamily="18" charset="0"/>
                <a:sym typeface="+mn-ea"/>
              </a:rPr>
              <a:t>(1)</a:t>
            </a:r>
            <a:r>
              <a:rPr lang="zh-CN" sz="2400">
                <a:latin typeface="Times New Roman" panose="02020603050405020304" pitchFamily="18" charset="0"/>
                <a:cs typeface="Times New Roman" panose="02020603050405020304" pitchFamily="18" charset="0"/>
                <a:sym typeface="+mn-ea"/>
              </a:rPr>
              <a:t>所需器材：</a:t>
            </a:r>
            <a:r>
              <a:rPr lang="en-US" altLang="zh-CN" sz="2400">
                <a:latin typeface="Times New Roman" panose="02020603050405020304" pitchFamily="18" charset="0"/>
                <a:cs typeface="Times New Roman" panose="02020603050405020304" pitchFamily="18" charset="0"/>
                <a:sym typeface="+mn-ea"/>
              </a:rPr>
              <a:t>______________________________________________________</a:t>
            </a:r>
            <a:endParaRPr lang="en-US" altLang="zh-CN" sz="2400">
              <a:latin typeface="Times New Roman" panose="02020603050405020304" pitchFamily="18" charset="0"/>
              <a:cs typeface="Times New Roman" panose="02020603050405020304" pitchFamily="18" charset="0"/>
              <a:sym typeface="+mn-ea"/>
            </a:endParaRPr>
          </a:p>
          <a:p>
            <a:pPr>
              <a:lnSpc>
                <a:spcPct val="150000"/>
              </a:lnSpc>
            </a:pPr>
            <a:r>
              <a:rPr lang="en-US" altLang="zh-CN" sz="2400">
                <a:latin typeface="Times New Roman" panose="02020603050405020304" pitchFamily="18" charset="0"/>
                <a:cs typeface="Times New Roman" panose="02020603050405020304" pitchFamily="18" charset="0"/>
                <a:sym typeface="+mn-ea"/>
              </a:rPr>
              <a:t>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你的制作方法：</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该温度指示计的原理：</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922655" y="2626995"/>
            <a:ext cx="1036129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把形状相同的薄铜片和薄铁片贴在一起</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然后再用铁丝穿过两端小孔让铜片和铁片紧紧固定</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温度指示计便制作成功</a:t>
            </a:r>
            <a:endParaRPr lang="zh-CN" altLang="en-US"/>
          </a:p>
        </p:txBody>
      </p:sp>
      <p:sp>
        <p:nvSpPr>
          <p:cNvPr id="3" name="文本框 2"/>
          <p:cNvSpPr txBox="1"/>
          <p:nvPr/>
        </p:nvSpPr>
        <p:spPr>
          <a:xfrm>
            <a:off x="1025525" y="3695065"/>
            <a:ext cx="10349865" cy="1753235"/>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由于铜片在升高相同的温度时比铁片体积变化的要大</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所以当温度升高时双金属片</a:t>
            </a:r>
            <a:r>
              <a:rPr lang="zh-CN" sz="2400">
                <a:solidFill>
                  <a:srgbClr val="FF0000"/>
                </a:solidFill>
                <a:latin typeface="Times New Roman" panose="02020603050405020304" pitchFamily="18" charset="0"/>
                <a:ea typeface="宋体" panose="02010600030101010101" pitchFamily="2" charset="-122"/>
              </a:rPr>
              <a:t>就会向铁片一侧弯曲，温度降低时又会向铜片一侧弯曲</a:t>
            </a:r>
            <a:r>
              <a:rPr lang="en-US" sz="2400">
                <a:solidFill>
                  <a:srgbClr val="FF0000"/>
                </a:solidFill>
                <a:latin typeface="Times New Roman" panose="02020603050405020304" pitchFamily="18" charset="0"/>
                <a:cs typeface="Times New Roman" panose="02020603050405020304" pitchFamily="18" charset="0"/>
              </a:rPr>
              <a:t>(</a:t>
            </a:r>
            <a:r>
              <a:rPr lang="zh-CN" sz="2400">
                <a:solidFill>
                  <a:srgbClr val="FF0000"/>
                </a:solidFill>
                <a:latin typeface="Times New Roman" panose="02020603050405020304" pitchFamily="18" charset="0"/>
                <a:ea typeface="宋体" panose="02010600030101010101" pitchFamily="2" charset="-122"/>
              </a:rPr>
              <a:t>开放性试题，答案合理即可</a:t>
            </a:r>
            <a:r>
              <a:rPr lang="en-US" sz="2400">
                <a:solidFill>
                  <a:srgbClr val="FF0000"/>
                </a:solidFill>
                <a:latin typeface="Times New Roman" panose="02020603050405020304" pitchFamily="18" charset="0"/>
              </a:rPr>
              <a:t>)</a:t>
            </a:r>
            <a:endParaRPr lang="zh-CN" altLang="en-US"/>
          </a:p>
        </p:txBody>
      </p:sp>
      <p:sp>
        <p:nvSpPr>
          <p:cNvPr id="4" name="文本框 3"/>
          <p:cNvSpPr txBox="1"/>
          <p:nvPr/>
        </p:nvSpPr>
        <p:spPr>
          <a:xfrm>
            <a:off x="1015365" y="1499870"/>
            <a:ext cx="1028001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长度相等、形状相同</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且两端相同位置都有一小孔的薄铜片和薄铁片各一片</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109200" y="2385060"/>
            <a:ext cx="424815" cy="368300"/>
          </a:xfrm>
          <a:prstGeom prst="rect">
            <a:avLst/>
          </a:prstGeom>
          <a:noFill/>
          <a:ln w="9525">
            <a:noFill/>
          </a:ln>
        </p:spPr>
        <p:txBody>
          <a:bodyPr wrap="square">
            <a:spAutoFit/>
          </a:bodyPr>
          <a:p>
            <a:r>
              <a:rPr lang="zh-CN" sz="1800">
                <a:cs typeface="楷体_GB2312" charset="0"/>
              </a:rPr>
              <a:t>乙</a:t>
            </a:r>
            <a:endParaRPr lang="zh-CN" altLang="en-US" sz="1800"/>
          </a:p>
        </p:txBody>
      </p:sp>
      <p:sp>
        <p:nvSpPr>
          <p:cNvPr id="7" name="文本框 6"/>
          <p:cNvSpPr txBox="1"/>
          <p:nvPr/>
        </p:nvSpPr>
        <p:spPr>
          <a:xfrm>
            <a:off x="659130" y="869315"/>
            <a:ext cx="1084072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e</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读：</a:t>
            </a:r>
            <a:r>
              <a:rPr lang="zh-CN" sz="2400">
                <a:latin typeface="Times New Roman" panose="02020603050405020304" pitchFamily="18" charset="0"/>
                <a:ea typeface="宋体" panose="02010600030101010101" pitchFamily="2" charset="-122"/>
                <a:cs typeface="Times New Roman" panose="02020603050405020304" pitchFamily="18" charset="0"/>
              </a:rPr>
              <a:t>待温度计示数</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后再读数．读数时玻璃泡</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离开</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被测液体，视线要与温度计中液柱的液面</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．如图乙所示温度</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计的读数方法正确的是</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en-US" sz="2400" i="1">
                <a:latin typeface="Times New Roman" panose="02020603050405020304" pitchFamily="18" charset="0"/>
                <a:cs typeface="Times New Roman" panose="02020603050405020304" pitchFamily="18" charset="0"/>
              </a:rPr>
              <a:t>a</a:t>
            </a:r>
            <a:r>
              <a:rPr lang="en-US" sz="2400">
                <a:latin typeface="Times New Roman" panose="02020603050405020304" pitchFamily="18" charset="0"/>
                <a:cs typeface="Times New Roman" panose="02020603050405020304" pitchFamily="18" charset="0"/>
              </a:rPr>
              <a:t>”“</a:t>
            </a:r>
            <a:r>
              <a:rPr lang="en-US" sz="2400" i="1">
                <a:latin typeface="Times New Roman" panose="02020603050405020304" pitchFamily="18" charset="0"/>
                <a:cs typeface="Times New Roman" panose="02020603050405020304" pitchFamily="18" charset="0"/>
              </a:rPr>
              <a:t>b</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注</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读数时，要看清液面是在零刻度线的上方还是下方，若刻度由下往上越来越</a:t>
            </a:r>
            <a:r>
              <a:rPr lang="en-US" sz="2400">
                <a:latin typeface="Times New Roman" panose="02020603050405020304" pitchFamily="18" charset="0"/>
                <a:cs typeface="Times New Roman" panose="02020603050405020304" pitchFamily="18" charset="0"/>
              </a:rPr>
              <a:t>________</a:t>
            </a:r>
            <a:r>
              <a:rPr lang="zh-CN" sz="2400">
                <a:latin typeface="Times New Roman" panose="02020603050405020304" pitchFamily="18" charset="0"/>
                <a:cs typeface="Times New Roman" panose="02020603050405020304" pitchFamily="18" charset="0"/>
              </a:rPr>
              <a:t>，则为</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零上</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，反之为</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零下</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f</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记：</a:t>
            </a:r>
            <a:r>
              <a:rPr lang="zh-CN" sz="2400">
                <a:latin typeface="Times New Roman" panose="02020603050405020304" pitchFamily="18" charset="0"/>
                <a:ea typeface="宋体" panose="02010600030101010101" pitchFamily="2" charset="-122"/>
                <a:cs typeface="Times New Roman" panose="02020603050405020304" pitchFamily="18" charset="0"/>
              </a:rPr>
              <a:t>测量结果由数值和单位组成．下图中温度计</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丙的分度值为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，示数为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，读作</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；温度计丁的示数为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读作</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a:t>
            </a:r>
            <a:endParaRPr lang="zh-CN" altLang="en-US">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9698990" y="869315"/>
            <a:ext cx="1700530" cy="1515745"/>
          </a:xfrm>
          <a:prstGeom prst="rect">
            <a:avLst/>
          </a:prstGeom>
        </p:spPr>
      </p:pic>
      <p:pic>
        <p:nvPicPr>
          <p:cNvPr id="2" name="图片 1"/>
          <p:cNvPicPr>
            <a:picLocks noChangeAspect="1"/>
          </p:cNvPicPr>
          <p:nvPr/>
        </p:nvPicPr>
        <p:blipFill>
          <a:blip r:embed="rId2"/>
          <a:srcRect r="3281" b="13493"/>
          <a:stretch>
            <a:fillRect/>
          </a:stretch>
        </p:blipFill>
        <p:spPr>
          <a:xfrm>
            <a:off x="8502650" y="3164840"/>
            <a:ext cx="2501265" cy="2096770"/>
          </a:xfrm>
          <a:prstGeom prst="rect">
            <a:avLst/>
          </a:prstGeom>
        </p:spPr>
      </p:pic>
      <p:sp>
        <p:nvSpPr>
          <p:cNvPr id="102" name="文本框 101"/>
          <p:cNvSpPr txBox="1"/>
          <p:nvPr/>
        </p:nvSpPr>
        <p:spPr>
          <a:xfrm>
            <a:off x="3679825" y="1039495"/>
            <a:ext cx="123380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稳定</a:t>
            </a:r>
            <a:endParaRPr lang="zh-CN" altLang="en-US"/>
          </a:p>
        </p:txBody>
      </p:sp>
      <p:sp>
        <p:nvSpPr>
          <p:cNvPr id="4" name="文本框 3"/>
          <p:cNvSpPr txBox="1"/>
          <p:nvPr/>
        </p:nvSpPr>
        <p:spPr>
          <a:xfrm>
            <a:off x="7923530" y="943610"/>
            <a:ext cx="12490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不能</a:t>
            </a:r>
            <a:endParaRPr lang="zh-CN" altLang="en-US"/>
          </a:p>
        </p:txBody>
      </p:sp>
      <p:sp>
        <p:nvSpPr>
          <p:cNvPr id="5" name="文本框 4"/>
          <p:cNvSpPr txBox="1"/>
          <p:nvPr/>
        </p:nvSpPr>
        <p:spPr>
          <a:xfrm>
            <a:off x="6316980" y="1499870"/>
            <a:ext cx="107823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相平</a:t>
            </a:r>
            <a:endParaRPr lang="zh-CN" altLang="en-US"/>
          </a:p>
        </p:txBody>
      </p:sp>
      <p:sp>
        <p:nvSpPr>
          <p:cNvPr id="6" name="文本框 5"/>
          <p:cNvSpPr txBox="1"/>
          <p:nvPr/>
        </p:nvSpPr>
        <p:spPr>
          <a:xfrm>
            <a:off x="4039870" y="2043430"/>
            <a:ext cx="63817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endParaRPr lang="zh-CN" altLang="en-US"/>
          </a:p>
        </p:txBody>
      </p:sp>
      <p:sp>
        <p:nvSpPr>
          <p:cNvPr id="9" name="文本框 8"/>
          <p:cNvSpPr txBox="1"/>
          <p:nvPr/>
        </p:nvSpPr>
        <p:spPr>
          <a:xfrm>
            <a:off x="1372235" y="3110865"/>
            <a:ext cx="10642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a:t>
            </a:r>
            <a:endParaRPr lang="zh-CN" altLang="en-US"/>
          </a:p>
        </p:txBody>
      </p:sp>
      <p:sp>
        <p:nvSpPr>
          <p:cNvPr id="10" name="文本框 9"/>
          <p:cNvSpPr txBox="1"/>
          <p:nvPr/>
        </p:nvSpPr>
        <p:spPr>
          <a:xfrm>
            <a:off x="2802890" y="4267200"/>
            <a:ext cx="9569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0.2 ℃</a:t>
            </a:r>
            <a:endParaRPr lang="zh-CN" altLang="en-US"/>
          </a:p>
        </p:txBody>
      </p:sp>
      <p:sp>
        <p:nvSpPr>
          <p:cNvPr id="11" name="文本框 10"/>
          <p:cNvSpPr txBox="1"/>
          <p:nvPr/>
        </p:nvSpPr>
        <p:spPr>
          <a:xfrm>
            <a:off x="5275580" y="4267200"/>
            <a:ext cx="9499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2.4 </a:t>
            </a:r>
            <a:r>
              <a:rPr lang="en-US" sz="2400">
                <a:solidFill>
                  <a:srgbClr val="FF0000"/>
                </a:solidFill>
                <a:latin typeface="宋体" panose="02010600030101010101" pitchFamily="2" charset="-122"/>
                <a:ea typeface="宋体" panose="02010600030101010101" pitchFamily="2" charset="-122"/>
                <a:cs typeface="Times New Roman" panose="02020603050405020304" pitchFamily="18" charset="0"/>
              </a:rPr>
              <a:t>℃</a:t>
            </a:r>
            <a:endParaRPr lang="zh-CN" altLang="en-US"/>
          </a:p>
        </p:txBody>
      </p:sp>
      <p:sp>
        <p:nvSpPr>
          <p:cNvPr id="12" name="文本框 11"/>
          <p:cNvSpPr txBox="1"/>
          <p:nvPr/>
        </p:nvSpPr>
        <p:spPr>
          <a:xfrm>
            <a:off x="898525" y="4801235"/>
            <a:ext cx="21431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二点四摄氏度</a:t>
            </a:r>
            <a:endParaRPr lang="zh-CN" altLang="en-US"/>
          </a:p>
        </p:txBody>
      </p:sp>
      <p:sp>
        <p:nvSpPr>
          <p:cNvPr id="13" name="文本框 12"/>
          <p:cNvSpPr txBox="1"/>
          <p:nvPr/>
        </p:nvSpPr>
        <p:spPr>
          <a:xfrm>
            <a:off x="5951220" y="4801235"/>
            <a:ext cx="12877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1.8 ℃</a:t>
            </a:r>
            <a:endParaRPr lang="zh-CN" altLang="en-US"/>
          </a:p>
        </p:txBody>
      </p:sp>
      <p:sp>
        <p:nvSpPr>
          <p:cNvPr id="14" name="文本框 13"/>
          <p:cNvSpPr txBox="1"/>
          <p:nvPr/>
        </p:nvSpPr>
        <p:spPr>
          <a:xfrm>
            <a:off x="1372235" y="5346700"/>
            <a:ext cx="26682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零下一点八摄氏度</a:t>
            </a:r>
            <a:endParaRPr lang="zh-CN" altLang="en-US"/>
          </a:p>
        </p:txBody>
      </p:sp>
      <p:sp>
        <p:nvSpPr>
          <p:cNvPr id="15" name="文本框 14"/>
          <p:cNvSpPr txBox="1"/>
          <p:nvPr/>
        </p:nvSpPr>
        <p:spPr>
          <a:xfrm>
            <a:off x="8738235" y="5310505"/>
            <a:ext cx="424815" cy="368300"/>
          </a:xfrm>
          <a:prstGeom prst="rect">
            <a:avLst/>
          </a:prstGeom>
          <a:noFill/>
          <a:ln w="9525">
            <a:noFill/>
          </a:ln>
        </p:spPr>
        <p:txBody>
          <a:bodyPr wrap="square">
            <a:spAutoFit/>
          </a:bodyPr>
          <a:p>
            <a:r>
              <a:rPr lang="zh-CN" altLang="en-US" sz="1800"/>
              <a:t>丙</a:t>
            </a:r>
            <a:endParaRPr lang="zh-CN" altLang="en-US" sz="1800"/>
          </a:p>
        </p:txBody>
      </p:sp>
      <p:sp>
        <p:nvSpPr>
          <p:cNvPr id="16" name="文本框 15"/>
          <p:cNvSpPr txBox="1"/>
          <p:nvPr/>
        </p:nvSpPr>
        <p:spPr>
          <a:xfrm>
            <a:off x="10408285" y="5310505"/>
            <a:ext cx="424815" cy="368300"/>
          </a:xfrm>
          <a:prstGeom prst="rect">
            <a:avLst/>
          </a:prstGeom>
          <a:noFill/>
          <a:ln w="9525">
            <a:noFill/>
          </a:ln>
        </p:spPr>
        <p:txBody>
          <a:bodyPr wrap="square">
            <a:spAutoFit/>
          </a:bodyPr>
          <a:p>
            <a:r>
              <a:rPr lang="zh-CN" altLang="en-US" sz="1800"/>
              <a:t>丁</a:t>
            </a:r>
            <a:endParaRPr lang="zh-CN" altLang="en-US" sz="1800"/>
          </a:p>
        </p:txBody>
      </p:sp>
      <p:sp>
        <p:nvSpPr>
          <p:cNvPr id="43" name="流程图: 终止 42">
            <a:hlinkClick r:id="rId3" action="ppaction://hlinksldjump"/>
          </p:cNvPr>
          <p:cNvSpPr/>
          <p:nvPr/>
        </p:nvSpPr>
        <p:spPr>
          <a:xfrm>
            <a:off x="9160510" y="573532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ppt_x"/>
                                          </p:val>
                                        </p:tav>
                                        <p:tav tm="100000">
                                          <p:val>
                                            <p:strVal val="#ppt_x"/>
                                          </p:val>
                                        </p:tav>
                                      </p:tavLst>
                                    </p:anim>
                                    <p:anim calcmode="lin" valueType="num">
                                      <p:cBhvr additive="base">
                                        <p:cTn id="8"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4" grpId="0"/>
      <p:bldP spid="5" grpId="0"/>
      <p:bldP spid="6" grpId="0"/>
      <p:bldP spid="9" grpId="0"/>
      <p:bldP spid="10"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stretch>
            <a:fillRect/>
          </a:stretch>
        </p:blipFill>
        <p:spPr>
          <a:xfrm>
            <a:off x="6808470" y="2637155"/>
            <a:ext cx="4652645" cy="1583690"/>
          </a:xfrm>
          <a:prstGeom prst="rect">
            <a:avLst/>
          </a:prstGeom>
        </p:spPr>
      </p:pic>
      <p:sp>
        <p:nvSpPr>
          <p:cNvPr id="10" name="文本框 9"/>
          <p:cNvSpPr txBox="1"/>
          <p:nvPr/>
        </p:nvSpPr>
        <p:spPr>
          <a:xfrm>
            <a:off x="746760" y="1066800"/>
            <a:ext cx="9906635" cy="452310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黑体" panose="02010609060101010101" pitchFamily="49"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体温计的使用和读数使用前：</a:t>
            </a:r>
            <a:r>
              <a:rPr lang="zh-CN" sz="2400">
                <a:latin typeface="Times New Roman" panose="02020603050405020304" pitchFamily="18" charset="0"/>
                <a:ea typeface="宋体" panose="02010600030101010101" pitchFamily="2" charset="-122"/>
                <a:cs typeface="Times New Roman" panose="02020603050405020304" pitchFamily="18" charset="0"/>
              </a:rPr>
              <a:t>需拿着体温计用力向下甩，将水银甩下去</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其他温度计不用甩</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读数时：</a:t>
            </a:r>
            <a:r>
              <a:rPr lang="en-US" sz="2400">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要把它从腋下或口腔中拿出来读数；</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cs typeface="Times New Roman" panose="02020603050405020304" pitchFamily="18" charset="0"/>
              </a:rPr>
              <a:t>．先看体温计液柱所在的大格示数处，如图为</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37 ℃</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c</a:t>
            </a:r>
            <a:r>
              <a:rPr lang="zh-CN" sz="2400">
                <a:latin typeface="Times New Roman" panose="02020603050405020304" pitchFamily="18" charset="0"/>
                <a:ea typeface="宋体" panose="02010600030101010101" pitchFamily="2" charset="-122"/>
                <a:cs typeface="Times New Roman" panose="02020603050405020304" pitchFamily="18" charset="0"/>
              </a:rPr>
              <a:t>．再看液柱超过大刻度的小格数，如图超</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过</a:t>
            </a: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小格；</a:t>
            </a:r>
            <a:r>
              <a:rPr lang="en-US" sz="2400">
                <a:latin typeface="Times New Roman" panose="02020603050405020304" pitchFamily="18" charset="0"/>
                <a:cs typeface="Times New Roman" panose="02020603050405020304" pitchFamily="18" charset="0"/>
              </a:rPr>
              <a:t>d</a:t>
            </a:r>
            <a:r>
              <a:rPr lang="zh-CN" sz="2400">
                <a:latin typeface="Times New Roman" panose="02020603050405020304" pitchFamily="18" charset="0"/>
                <a:ea typeface="宋体" panose="02010600030101010101" pitchFamily="2" charset="-122"/>
                <a:cs typeface="Times New Roman" panose="02020603050405020304" pitchFamily="18" charset="0"/>
              </a:rPr>
              <a:t>．则体温计的示数为大格示数＋超过的小格数</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分度值</a:t>
            </a:r>
            <a:r>
              <a:rPr lang="en-US" sz="2400">
                <a:latin typeface="Times New Roman" panose="02020603050405020304" pitchFamily="18" charset="0"/>
                <a:ea typeface="宋体" panose="02010600030101010101" pitchFamily="2" charset="-122"/>
                <a:cs typeface="Times New Roman" panose="02020603050405020304" pitchFamily="18" charset="0"/>
              </a:rPr>
              <a:t>(0.1 </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，如图体温计的读数为</a:t>
            </a:r>
            <a:r>
              <a:rPr lang="en-US" sz="2400">
                <a:latin typeface="Times New Roman" panose="02020603050405020304" pitchFamily="18" charset="0"/>
                <a:ea typeface="宋体" panose="02010600030101010101" pitchFamily="2" charset="-122"/>
                <a:cs typeface="Times New Roman" panose="02020603050405020304" pitchFamily="18" charset="0"/>
              </a:rPr>
              <a:t>________ </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11" name="文本框 10"/>
          <p:cNvSpPr txBox="1"/>
          <p:nvPr/>
        </p:nvSpPr>
        <p:spPr>
          <a:xfrm>
            <a:off x="2753995" y="5003165"/>
            <a:ext cx="12052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37.5</a:t>
            </a:r>
            <a:endParaRPr lang="zh-CN" altLang="en-US"/>
          </a:p>
        </p:txBody>
      </p:sp>
      <p:sp>
        <p:nvSpPr>
          <p:cNvPr id="43" name="流程图: 终止 42">
            <a:hlinkClick r:id="rId2" action="ppaction://hlinksldjump"/>
          </p:cNvPr>
          <p:cNvSpPr/>
          <p:nvPr/>
        </p:nvSpPr>
        <p:spPr>
          <a:xfrm>
            <a:off x="9336405" y="534162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923290" y="86423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物态变化</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842010" y="1386205"/>
            <a:ext cx="10373360" cy="3415030"/>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黑体" panose="02010609060101010101" pitchFamily="49" charset="-122"/>
                <a:cs typeface="Times New Roman" panose="02020603050405020304" pitchFamily="18" charset="0"/>
              </a:rPr>
              <a:t>1</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物态变化的辨识与吸放热判断</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必考</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物态变化的辨识及其吸放热判断的步骤：第一步：明确发生物态变化前物质的状态；第二步：弄清发生物态变化后物质的状态；第三步：根据定义确定物态变化的类型．</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三种物态和六种物态变化的辨识及吸放热情况如下图所示．</a:t>
            </a:r>
            <a:endParaRPr lang="zh-CN" altLang="en-US">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3983355" y="4801235"/>
            <a:ext cx="4511675" cy="1632585"/>
          </a:xfrm>
          <a:prstGeom prst="rect">
            <a:avLst/>
          </a:prstGeom>
        </p:spPr>
      </p:pic>
      <p:sp>
        <p:nvSpPr>
          <p:cNvPr id="43" name="流程图: 终止 42">
            <a:hlinkClick r:id="rId3" action="ppaction://hlinksldjump"/>
          </p:cNvPr>
          <p:cNvSpPr/>
          <p:nvPr/>
        </p:nvSpPr>
        <p:spPr>
          <a:xfrm>
            <a:off x="9270365" y="52920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UNIT_TABLE_BEAUTIFY" val="smartTable{34506c65-0b86-4601-9028-286ff8f5bae4}"/>
</p:tagLst>
</file>

<file path=ppt/tags/tag14.xml><?xml version="1.0" encoding="utf-8"?>
<p:tagLst xmlns:p="http://schemas.openxmlformats.org/presentationml/2006/main">
  <p:tag name="KSO_WM_UNIT_TABLE_BEAUTIFY" val="smartTable{2d5930f4-e02e-46ba-a2b8-616b7386aae3}"/>
</p:tagLst>
</file>

<file path=ppt/tags/tag15.xml><?xml version="1.0" encoding="utf-8"?>
<p:tagLst xmlns:p="http://schemas.openxmlformats.org/presentationml/2006/main">
  <p:tag name="KSO_WM_UNIT_TABLE_BEAUTIFY" val="smartTable{3fbc5b70-b30c-4917-9c70-200701208350}"/>
</p:tagLst>
</file>

<file path=ppt/tags/tag16.xml><?xml version="1.0" encoding="utf-8"?>
<p:tagLst xmlns:p="http://schemas.openxmlformats.org/presentationml/2006/main">
  <p:tag name="KSO_WM_UNIT_TABLE_BEAUTIFY" val="smartTable{c453b6ad-f9e0-4055-a2df-4b25265553a6}"/>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SLIDE_ITEM_CNT" val="1"/>
  <p:tag name="KSO_WM_SLIDE_MODEL_TYPE" val="timeline"/>
</p:tagLst>
</file>

<file path=ppt/tags/tag21.xml><?xml version="1.0" encoding="utf-8"?>
<p:tagLst xmlns:p="http://schemas.openxmlformats.org/presentationml/2006/main">
  <p:tag name="KSO_WM_SLIDE_ITEM_CNT" val="1"/>
  <p:tag name="KSO_WM_SLIDE_MODEL_TYPE" val="timeline"/>
</p:tagLst>
</file>

<file path=ppt/tags/tag22.xml><?xml version="1.0" encoding="utf-8"?>
<p:tagLst xmlns:p="http://schemas.openxmlformats.org/presentationml/2006/main">
  <p:tag name="KSO_WM_SLIDE_ITEM_CNT" val="1"/>
  <p:tag name="KSO_WM_SLIDE_MODEL_TYPE" val="timeline"/>
</p:tagLst>
</file>

<file path=ppt/tags/tag23.xml><?xml version="1.0" encoding="utf-8"?>
<p:tagLst xmlns:p="http://schemas.openxmlformats.org/presentationml/2006/main">
  <p:tag name="KSO_WM_SLIDE_ITEM_CNT" val="1"/>
  <p:tag name="KSO_WM_SLIDE_MODEL_TYPE" val="timeline"/>
</p:tagLst>
</file>

<file path=ppt/tags/tag24.xml><?xml version="1.0" encoding="utf-8"?>
<p:tagLst xmlns:p="http://schemas.openxmlformats.org/presentationml/2006/main">
  <p:tag name="KSO_WM_SLIDE_ITEM_CNT" val="1"/>
  <p:tag name="KSO_WM_SLIDE_MODEL_TYPE" val="timeline"/>
</p:tagLst>
</file>

<file path=ppt/tags/tag25.xml><?xml version="1.0" encoding="utf-8"?>
<p:tagLst xmlns:p="http://schemas.openxmlformats.org/presentationml/2006/main">
  <p:tag name="KSO_WM_SLIDE_ITEM_CNT" val="1"/>
  <p:tag name="KSO_WM_SLIDE_MODEL_TYPE" val="timeline"/>
</p:tagLst>
</file>

<file path=ppt/tags/tag26.xml><?xml version="1.0" encoding="utf-8"?>
<p:tagLst xmlns:p="http://schemas.openxmlformats.org/presentationml/2006/main">
  <p:tag name="KSO_WM_SLIDE_ITEM_CNT" val="1"/>
  <p:tag name="KSO_WM_SLIDE_MODEL_TYPE" val="timeline"/>
</p:tagLst>
</file>

<file path=ppt/tags/tag27.xml><?xml version="1.0" encoding="utf-8"?>
<p:tagLst xmlns:p="http://schemas.openxmlformats.org/presentationml/2006/main">
  <p:tag name="KSO_WM_SLIDE_ITEM_CNT" val="1"/>
  <p:tag name="KSO_WM_SLIDE_MODEL_TYPE" val="timeline"/>
</p:tagLst>
</file>

<file path=ppt/tags/tag28.xml><?xml version="1.0" encoding="utf-8"?>
<p:tagLst xmlns:p="http://schemas.openxmlformats.org/presentationml/2006/main">
  <p:tag name="KSO_WM_SLIDE_ITEM_CNT" val="1"/>
  <p:tag name="KSO_WM_SLIDE_MODEL_TYPE" val="timeline"/>
</p:tagLst>
</file>

<file path=ppt/tags/tag29.xml><?xml version="1.0" encoding="utf-8"?>
<p:tagLst xmlns:p="http://schemas.openxmlformats.org/presentationml/2006/main">
  <p:tag name="KSO_WM_SLIDE_ITEM_CNT" val="1"/>
  <p:tag name="KSO_WM_SLIDE_MODEL_TYPE" val="timeline"/>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0.xml><?xml version="1.0" encoding="utf-8"?>
<p:tagLst xmlns:p="http://schemas.openxmlformats.org/presentationml/2006/main">
  <p:tag name="KSO_WM_SLIDE_ITEM_CNT" val="1"/>
  <p:tag name="KSO_WM_SLIDE_MODEL_TYPE" val="timeline"/>
</p:tagLst>
</file>

<file path=ppt/tags/tag31.xml><?xml version="1.0" encoding="utf-8"?>
<p:tagLst xmlns:p="http://schemas.openxmlformats.org/presentationml/2006/main">
  <p:tag name="KSO_WM_SLIDE_ITEM_CNT" val="1"/>
  <p:tag name="KSO_WM_SLIDE_MODEL_TYPE" val="timeline"/>
</p:tagLst>
</file>

<file path=ppt/tags/tag32.xml><?xml version="1.0" encoding="utf-8"?>
<p:tagLst xmlns:p="http://schemas.openxmlformats.org/presentationml/2006/main">
  <p:tag name="KSO_WM_SLIDE_ITEM_CNT" val="1"/>
  <p:tag name="KSO_WM_SLIDE_MODEL_TYPE" val="timeline"/>
</p:tagLst>
</file>

<file path=ppt/tags/tag33.xml><?xml version="1.0" encoding="utf-8"?>
<p:tagLst xmlns:p="http://schemas.openxmlformats.org/presentationml/2006/main">
  <p:tag name="KSO_WM_SLIDE_ITEM_CNT" val="1"/>
  <p:tag name="KSO_WM_SLIDE_MODEL_TYPE" val="timeline"/>
</p:tagLst>
</file>

<file path=ppt/tags/tag34.xml><?xml version="1.0" encoding="utf-8"?>
<p:tagLst xmlns:p="http://schemas.openxmlformats.org/presentationml/2006/main">
  <p:tag name="KSO_WM_SLIDE_ITEM_CNT" val="1"/>
  <p:tag name="KSO_WM_SLIDE_MODEL_TYPE" val="timeline"/>
</p:tagLst>
</file>

<file path=ppt/tags/tag35.xml><?xml version="1.0" encoding="utf-8"?>
<p:tagLst xmlns:p="http://schemas.openxmlformats.org/presentationml/2006/main">
  <p:tag name="KSO_WM_SLIDE_ITEM_CNT" val="1"/>
  <p:tag name="KSO_WM_SLIDE_MODEL_TYPE" val="timeline"/>
</p:tagLst>
</file>

<file path=ppt/tags/tag36.xml><?xml version="1.0" encoding="utf-8"?>
<p:tagLst xmlns:p="http://schemas.openxmlformats.org/presentationml/2006/main">
  <p:tag name="KSO_WM_SLIDE_ITEM_CNT" val="1"/>
  <p:tag name="KSO_WM_SLIDE_MODEL_TYPE" val="timeline"/>
</p:tagLst>
</file>

<file path=ppt/tags/tag37.xml><?xml version="1.0" encoding="utf-8"?>
<p:tagLst xmlns:p="http://schemas.openxmlformats.org/presentationml/2006/main">
  <p:tag name="KSO_WM_SLIDE_ITEM_CNT" val="1"/>
  <p:tag name="KSO_WM_SLIDE_MODEL_TYPE" val="timeline"/>
</p:tagLst>
</file>

<file path=ppt/tags/tag38.xml><?xml version="1.0" encoding="utf-8"?>
<p:tagLst xmlns:p="http://schemas.openxmlformats.org/presentationml/2006/main">
  <p:tag name="KSO_WM_SLIDE_ITEM_CNT" val="1"/>
  <p:tag name="KSO_WM_SLIDE_MODEL_TYPE" val="timeline"/>
</p:tagLst>
</file>

<file path=ppt/tags/tag39.xml><?xml version="1.0" encoding="utf-8"?>
<p:tagLst xmlns:p="http://schemas.openxmlformats.org/presentationml/2006/main">
  <p:tag name="KSO_WM_SLIDE_ITEM_CNT" val="1"/>
  <p:tag name="KSO_WM_SLIDE_MODEL_TYPE" val="timeline"/>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0.xml><?xml version="1.0" encoding="utf-8"?>
<p:tagLst xmlns:p="http://schemas.openxmlformats.org/presentationml/2006/main">
  <p:tag name="KSO_WM_SLIDE_ITEM_CNT" val="1"/>
  <p:tag name="KSO_WM_SLIDE_MODEL_TYPE" val="timeline"/>
</p:tagLst>
</file>

<file path=ppt/tags/tag41.xml><?xml version="1.0" encoding="utf-8"?>
<p:tagLst xmlns:p="http://schemas.openxmlformats.org/presentationml/2006/main">
  <p:tag name="KSO_WM_SLIDE_ITEM_CNT" val="1"/>
  <p:tag name="KSO_WM_SLIDE_MODEL_TYPE" val="timeline"/>
</p:tagLst>
</file>

<file path=ppt/tags/tag42.xml><?xml version="1.0" encoding="utf-8"?>
<p:tagLst xmlns:p="http://schemas.openxmlformats.org/presentationml/2006/main">
  <p:tag name="KSO_WM_SLIDE_ITEM_CNT" val="1"/>
  <p:tag name="KSO_WM_SLIDE_MODEL_TYPE" val="timeline"/>
</p:tagLst>
</file>

<file path=ppt/tags/tag43.xml><?xml version="1.0" encoding="utf-8"?>
<p:tagLst xmlns:p="http://schemas.openxmlformats.org/presentationml/2006/main">
  <p:tag name="KSO_WM_SLIDE_ITEM_CNT" val="1"/>
  <p:tag name="KSO_WM_SLIDE_MODEL_TYPE" val="timeline"/>
</p:tagLst>
</file>

<file path=ppt/tags/tag44.xml><?xml version="1.0" encoding="utf-8"?>
<p:tagLst xmlns:p="http://schemas.openxmlformats.org/presentationml/2006/main">
  <p:tag name="KSO_WM_SLIDE_ITEM_CNT" val="1"/>
  <p:tag name="KSO_WM_SLIDE_MODEL_TYPE" val="timeline"/>
</p:tagLst>
</file>

<file path=ppt/tags/tag45.xml><?xml version="1.0" encoding="utf-8"?>
<p:tagLst xmlns:p="http://schemas.openxmlformats.org/presentationml/2006/main">
  <p:tag name="KSO_WM_SLIDE_ITEM_CNT" val="1"/>
  <p:tag name="KSO_WM_SLIDE_MODEL_TYPE" val="timeline"/>
</p:tagLst>
</file>

<file path=ppt/tags/tag46.xml><?xml version="1.0" encoding="utf-8"?>
<p:tagLst xmlns:p="http://schemas.openxmlformats.org/presentationml/2006/main">
  <p:tag name="KSO_WM_SLIDE_ITEM_CNT" val="1"/>
  <p:tag name="KSO_WM_SLIDE_MODEL_TYPE" val="timeline"/>
</p:tagLst>
</file>

<file path=ppt/tags/tag47.xml><?xml version="1.0" encoding="utf-8"?>
<p:tagLst xmlns:p="http://schemas.openxmlformats.org/presentationml/2006/main">
  <p:tag name="KSO_WM_SLIDE_ITEM_CNT" val="1"/>
  <p:tag name="KSO_WM_SLIDE_MODEL_TYPE" val="timeline"/>
</p:tagLst>
</file>

<file path=ppt/tags/tag48.xml><?xml version="1.0" encoding="utf-8"?>
<p:tagLst xmlns:p="http://schemas.openxmlformats.org/presentationml/2006/main">
  <p:tag name="KSO_WM_SLIDE_ITEM_CNT" val="1"/>
  <p:tag name="KSO_WM_SLIDE_MODEL_TYPE" val="timeline"/>
</p:tagLst>
</file>

<file path=ppt/tags/tag49.xml><?xml version="1.0" encoding="utf-8"?>
<p:tagLst xmlns:p="http://schemas.openxmlformats.org/presentationml/2006/main">
  <p:tag name="KSO_WM_SLIDE_ITEM_CNT" val="1"/>
  <p:tag name="KSO_WM_SLIDE_MODEL_TYPE" val="timeline"/>
</p:tagLst>
</file>

<file path=ppt/tags/tag5.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0.xml><?xml version="1.0" encoding="utf-8"?>
<p:tagLst xmlns:p="http://schemas.openxmlformats.org/presentationml/2006/main">
  <p:tag name="KSO_WM_SLIDE_ITEM_CNT" val="1"/>
  <p:tag name="KSO_WM_SLIDE_MODEL_TYPE" val="timeline"/>
</p:tagLst>
</file>

<file path=ppt/tags/tag51.xml><?xml version="1.0" encoding="utf-8"?>
<p:tagLst xmlns:p="http://schemas.openxmlformats.org/presentationml/2006/main">
  <p:tag name="KSO_WM_SLIDE_ITEM_CNT" val="1"/>
  <p:tag name="KSO_WM_SLIDE_MODEL_TYPE" val="timeline"/>
</p:tagLst>
</file>

<file path=ppt/tags/tag52.xml><?xml version="1.0" encoding="utf-8"?>
<p:tagLst xmlns:p="http://schemas.openxmlformats.org/presentationml/2006/main">
  <p:tag name="KSO_WM_SLIDE_ITEM_CNT" val="1"/>
  <p:tag name="KSO_WM_SLIDE_MODEL_TYPE" val="timeline"/>
</p:tagLst>
</file>

<file path=ppt/tags/tag53.xml><?xml version="1.0" encoding="utf-8"?>
<p:tagLst xmlns:p="http://schemas.openxmlformats.org/presentationml/2006/main">
  <p:tag name="KSO_WM_SLIDE_ITEM_CNT" val="1"/>
  <p:tag name="KSO_WM_SLIDE_MODEL_TYPE" val="timeline"/>
</p:tagLst>
</file>

<file path=ppt/tags/tag54.xml><?xml version="1.0" encoding="utf-8"?>
<p:tagLst xmlns:p="http://schemas.openxmlformats.org/presentationml/2006/main">
  <p:tag name="KSO_WM_SLIDE_ITEM_CNT" val="1"/>
  <p:tag name="KSO_WM_SLIDE_MODEL_TYPE" val="timeline"/>
</p:tagLst>
</file>

<file path=ppt/tags/tag55.xml><?xml version="1.0" encoding="utf-8"?>
<p:tagLst xmlns:p="http://schemas.openxmlformats.org/presentationml/2006/main">
  <p:tag name="KSO_WM_SLIDE_ITEM_CNT" val="1"/>
  <p:tag name="KSO_WM_SLIDE_MODEL_TYPE" val="timeline"/>
</p:tagLst>
</file>

<file path=ppt/tags/tag56.xml><?xml version="1.0" encoding="utf-8"?>
<p:tagLst xmlns:p="http://schemas.openxmlformats.org/presentationml/2006/main">
  <p:tag name="KSO_WM_SLIDE_ITEM_CNT" val="1"/>
  <p:tag name="KSO_WM_SLIDE_MODEL_TYPE" val="timeline"/>
</p:tagLst>
</file>

<file path=ppt/tags/tag57.xml><?xml version="1.0" encoding="utf-8"?>
<p:tagLst xmlns:p="http://schemas.openxmlformats.org/presentationml/2006/main">
  <p:tag name="KSO_WM_SLIDE_ITEM_CNT" val="1"/>
  <p:tag name="KSO_WM_SLIDE_MODEL_TYPE" val="timeline"/>
</p:tagLst>
</file>

<file path=ppt/tags/tag58.xml><?xml version="1.0" encoding="utf-8"?>
<p:tagLst xmlns:p="http://schemas.openxmlformats.org/presentationml/2006/main">
  <p:tag name="KSO_WM_SLIDE_ITEM_CNT" val="1"/>
  <p:tag name="KSO_WM_SLIDE_MODEL_TYPE" val="timeline"/>
</p:tagLst>
</file>

<file path=ppt/tags/tag59.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SLIDE_ITEM_CNT" val="4"/>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13998</Words>
  <Application>WPS 演示</Application>
  <PresentationFormat>宽屏</PresentationFormat>
  <Paragraphs>1005</Paragraphs>
  <Slides>60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60</vt:i4>
      </vt:variant>
    </vt:vector>
  </HeadingPairs>
  <TitlesOfParts>
    <vt:vector size="71" baseType="lpstr">
      <vt:lpstr>Arial</vt:lpstr>
      <vt:lpstr>宋体</vt:lpstr>
      <vt:lpstr>Wingdings</vt:lpstr>
      <vt:lpstr>Times New Roman</vt:lpstr>
      <vt:lpstr>黑体</vt:lpstr>
      <vt:lpstr>微软雅黑</vt:lpstr>
      <vt:lpstr>楷体_GB2312</vt:lpstr>
      <vt:lpstr>新宋体</vt:lpstr>
      <vt:lpstr>仿宋_GB2312</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2020-01-08T14:25:25Z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