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docx" ContentType="application/vnd.openxmlformats-officedocument.wordprocessingml.document"/>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457" r:id="rId6"/>
    <p:sldId id="594" r:id="rId7"/>
    <p:sldId id="622" r:id="rId8"/>
    <p:sldId id="625" r:id="rId9"/>
    <p:sldId id="626" r:id="rId10"/>
    <p:sldId id="263" r:id="rId11"/>
    <p:sldId id="484" r:id="rId12"/>
    <p:sldId id="646" r:id="rId13"/>
    <p:sldId id="630" r:id="rId14"/>
    <p:sldId id="648" r:id="rId15"/>
    <p:sldId id="633" r:id="rId16"/>
    <p:sldId id="634" r:id="rId17"/>
    <p:sldId id="649" r:id="rId18"/>
    <p:sldId id="635" r:id="rId19"/>
    <p:sldId id="650" r:id="rId20"/>
    <p:sldId id="651" r:id="rId21"/>
    <p:sldId id="652" r:id="rId22"/>
    <p:sldId id="637" r:id="rId23"/>
    <p:sldId id="659" r:id="rId24"/>
    <p:sldId id="638" r:id="rId25"/>
    <p:sldId id="639" r:id="rId26"/>
    <p:sldId id="640" r:id="rId27"/>
    <p:sldId id="653" r:id="rId28"/>
    <p:sldId id="641" r:id="rId29"/>
    <p:sldId id="655" r:id="rId30"/>
    <p:sldId id="642" r:id="rId31"/>
    <p:sldId id="656" r:id="rId32"/>
    <p:sldId id="657" r:id="rId33"/>
    <p:sldId id="372" r:id="rId34"/>
    <p:sldId id="455" r:id="rId35"/>
    <p:sldId id="575" r:id="rId36"/>
    <p:sldId id="469" r:id="rId37"/>
    <p:sldId id="611" r:id="rId38"/>
    <p:sldId id="658" r:id="rId39"/>
    <p:sldId id="612" r:id="rId40"/>
  </p:sldIdLst>
  <p:sldSz cx="12190095" cy="6859270"/>
  <p:notesSz cx="6858000" cy="9144000"/>
  <p:custDataLst>
    <p:tags r:id="rId41"/>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93" autoAdjust="0"/>
    <p:restoredTop sz="94712" autoAdjust="0"/>
  </p:normalViewPr>
  <p:slideViewPr>
    <p:cSldViewPr>
      <p:cViewPr varScale="1">
        <p:scale>
          <a:sx n="108" d="100"/>
          <a:sy n="108" d="100"/>
        </p:scale>
        <p:origin x="-186" y="-78"/>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tags" Target="tags/tag63.xml" /><Relationship Id="rId42" Type="http://schemas.openxmlformats.org/officeDocument/2006/relationships/presProps" Target="presProps.xml" /><Relationship Id="rId43" Type="http://schemas.openxmlformats.org/officeDocument/2006/relationships/viewProps" Target="viewProps.xml" /><Relationship Id="rId44" Type="http://schemas.openxmlformats.org/officeDocument/2006/relationships/theme" Target="theme/theme1.xml" /><Relationship Id="rId45" Type="http://schemas.openxmlformats.org/officeDocument/2006/relationships/tableStyles" Target="tableStyles.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4.emf" /><Relationship Id="rId2" Type="http://schemas.openxmlformats.org/officeDocument/2006/relationships/image" Target="../media/image5.emf" /></Relationships>
</file>

<file path=ppt/drawings/_rels/vmlDrawing10.vml.rels>&#65279;<?xml version="1.0" encoding="utf-8" standalone="yes"?><Relationships xmlns="http://schemas.openxmlformats.org/package/2006/relationships"><Relationship Id="rId1" Type="http://schemas.openxmlformats.org/officeDocument/2006/relationships/image" Target="../media/image21.emf" /></Relationships>
</file>

<file path=ppt/drawings/_rels/vmlDrawing11.vml.rels>&#65279;<?xml version="1.0" encoding="utf-8" standalone="yes"?><Relationships xmlns="http://schemas.openxmlformats.org/package/2006/relationships"><Relationship Id="rId1" Type="http://schemas.openxmlformats.org/officeDocument/2006/relationships/image" Target="../media/image22.emf" /></Relationships>
</file>

<file path=ppt/drawings/_rels/vmlDrawing12.vml.rels>&#65279;<?xml version="1.0" encoding="utf-8" standalone="yes"?><Relationships xmlns="http://schemas.openxmlformats.org/package/2006/relationships"><Relationship Id="rId1" Type="http://schemas.openxmlformats.org/officeDocument/2006/relationships/image" Target="../media/image25.emf" /></Relationships>
</file>

<file path=ppt/drawings/_rels/vmlDrawing13.vml.rels>&#65279;<?xml version="1.0" encoding="utf-8" standalone="yes"?><Relationships xmlns="http://schemas.openxmlformats.org/package/2006/relationships"><Relationship Id="rId1" Type="http://schemas.openxmlformats.org/officeDocument/2006/relationships/image" Target="../media/image27.emf" /></Relationships>
</file>

<file path=ppt/drawings/_rels/vmlDrawing14.vml.rels>&#65279;<?xml version="1.0" encoding="utf-8" standalone="yes"?><Relationships xmlns="http://schemas.openxmlformats.org/package/2006/relationships"><Relationship Id="rId1" Type="http://schemas.openxmlformats.org/officeDocument/2006/relationships/image" Target="../media/image29.emf" /></Relationships>
</file>

<file path=ppt/drawings/_rels/vmlDrawing15.vml.rels>&#65279;<?xml version="1.0" encoding="utf-8" standalone="yes"?><Relationships xmlns="http://schemas.openxmlformats.org/package/2006/relationships"><Relationship Id="rId1" Type="http://schemas.openxmlformats.org/officeDocument/2006/relationships/image" Target="../media/image30.emf" /></Relationships>
</file>

<file path=ppt/drawings/_rels/vmlDrawing16.vml.rels>&#65279;<?xml version="1.0" encoding="utf-8" standalone="yes"?><Relationships xmlns="http://schemas.openxmlformats.org/package/2006/relationships"><Relationship Id="rId1" Type="http://schemas.openxmlformats.org/officeDocument/2006/relationships/image" Target="../media/image31.emf" /></Relationships>
</file>

<file path=ppt/drawings/_rels/vmlDrawing17.vml.rels>&#65279;<?xml version="1.0" encoding="utf-8" standalone="yes"?><Relationships xmlns="http://schemas.openxmlformats.org/package/2006/relationships"><Relationship Id="rId1" Type="http://schemas.openxmlformats.org/officeDocument/2006/relationships/image" Target="../media/image32.e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6.e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10.e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12.e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14.emf" /><Relationship Id="rId2" Type="http://schemas.openxmlformats.org/officeDocument/2006/relationships/image" Target="../media/image15.emf" /></Relationships>
</file>

<file path=ppt/drawings/_rels/vmlDrawing6.vml.rels>&#65279;<?xml version="1.0" encoding="utf-8" standalone="yes"?><Relationships xmlns="http://schemas.openxmlformats.org/package/2006/relationships"><Relationship Id="rId1" Type="http://schemas.openxmlformats.org/officeDocument/2006/relationships/image" Target="../media/image17.emf" /></Relationships>
</file>

<file path=ppt/drawings/_rels/vmlDrawing7.vml.rels>&#65279;<?xml version="1.0" encoding="utf-8" standalone="yes"?><Relationships xmlns="http://schemas.openxmlformats.org/package/2006/relationships"><Relationship Id="rId1" Type="http://schemas.openxmlformats.org/officeDocument/2006/relationships/image" Target="../media/image18.emf" /></Relationships>
</file>

<file path=ppt/drawings/_rels/vmlDrawing8.vml.rels>&#65279;<?xml version="1.0" encoding="utf-8" standalone="yes"?><Relationships xmlns="http://schemas.openxmlformats.org/package/2006/relationships"><Relationship Id="rId1" Type="http://schemas.openxmlformats.org/officeDocument/2006/relationships/image" Target="../media/image19.emf" /></Relationships>
</file>

<file path=ppt/drawings/_rels/vmlDrawing9.vml.rels>&#65279;<?xml version="1.0" encoding="utf-8" standalone="yes"?><Relationships xmlns="http://schemas.openxmlformats.org/package/2006/relationships"><Relationship Id="rId1" Type="http://schemas.openxmlformats.org/officeDocument/2006/relationships/image" Target="../media/image17.emf" /><Relationship Id="rId2" Type="http://schemas.openxmlformats.org/officeDocument/2006/relationships/image" Target="../media/image20.emf"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AC9960B-A742-4F79-9BC8-14A4E9893419}" type="slidenum">
              <a:rPr lang="zh-CN" altLang="en-US" smtClean="0"/>
              <a:t>6</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slideLayout" Target="../slideLayouts/slideLayout41.xml" /><Relationship Id="rId42" Type="http://schemas.openxmlformats.org/officeDocument/2006/relationships/slideLayout" Target="../slideLayouts/slideLayout42.xml" /><Relationship Id="rId43" Type="http://schemas.openxmlformats.org/officeDocument/2006/relationships/slideLayout" Target="../slideLayouts/slideLayout43.xml" /><Relationship Id="rId44" Type="http://schemas.openxmlformats.org/officeDocument/2006/relationships/slideLayout" Target="../slideLayouts/slideLayout44.xml" /><Relationship Id="rId45" Type="http://schemas.openxmlformats.org/officeDocument/2006/relationships/slideLayout" Target="../slideLayouts/slideLayout45.xml" /><Relationship Id="rId46" Type="http://schemas.openxmlformats.org/officeDocument/2006/relationships/slideLayout" Target="../slideLayouts/slideLayout46.xml" /><Relationship Id="rId47" Type="http://schemas.openxmlformats.org/officeDocument/2006/relationships/slideLayout" Target="../slideLayouts/slideLayout47.xml" /><Relationship Id="rId48" Type="http://schemas.openxmlformats.org/officeDocument/2006/relationships/slideLayout" Target="../slideLayouts/slideLayout48.xml" /><Relationship Id="rId49" Type="http://schemas.openxmlformats.org/officeDocument/2006/relationships/tags" Target="../tags/tag57.xml" /><Relationship Id="rId5" Type="http://schemas.openxmlformats.org/officeDocument/2006/relationships/slideLayout" Target="../slideLayouts/slideLayout5.xml" /><Relationship Id="rId50" Type="http://schemas.openxmlformats.org/officeDocument/2006/relationships/tags" Target="../tags/tag58.xml" /><Relationship Id="rId51" Type="http://schemas.openxmlformats.org/officeDocument/2006/relationships/tags" Target="../tags/tag59.xml" /><Relationship Id="rId52" Type="http://schemas.openxmlformats.org/officeDocument/2006/relationships/tags" Target="../tags/tag60.xml" /><Relationship Id="rId53" Type="http://schemas.openxmlformats.org/officeDocument/2006/relationships/tags" Target="../tags/tag61.xml" /><Relationship Id="rId54" Type="http://schemas.openxmlformats.org/officeDocument/2006/relationships/tags" Target="../tags/tag62.xml" /><Relationship Id="rId55" Type="http://schemas.openxmlformats.org/officeDocument/2006/relationships/theme" Target="../theme/theme1.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FFF"/>
        </a:solidFill>
        <a:effectLst/>
      </p:bgPr>
    </p:bg>
    <p:spTree>
      <p:nvGrpSpPr>
        <p:cNvPr id="1" name=""/>
        <p:cNvGrpSpPr/>
        <p:nvPr/>
      </p:nvGrpSpPr>
      <p:grpSpPr>
        <a:xfrm>
          <a:off x="0" y="0"/>
          <a:ext cx="0" cy="0"/>
        </a:xfrm>
      </p:grpSpPr>
      <p:sp>
        <p:nvSpPr>
          <p:cNvPr id="2" name="标题占位符 1"/>
          <p:cNvSpPr>
            <a:spLocks noGrp="1"/>
          </p:cNvSpPr>
          <p:nvPr>
            <p:ph type="title"/>
            <p:custDataLst>
              <p:tags r:id="rId49"/>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50"/>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51"/>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52"/>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53"/>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54"/>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 Id="rId2" Type="http://schemas.openxmlformats.org/officeDocument/2006/relationships/image" Target="../media/image9.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package" Target="../embeddings/Document4.docx" TargetMode="Internal" /><Relationship Id="rId3" Type="http://schemas.openxmlformats.org/officeDocument/2006/relationships/image" Target="../media/image10.emf" /><Relationship Id="rId4" Type="http://schemas.openxmlformats.org/officeDocument/2006/relationships/vmlDrawing" Target="../drawings/vmlDrawing3.v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image" Target="../media/image11.jpeg" /><Relationship Id="rId3" Type="http://schemas.openxmlformats.org/officeDocument/2006/relationships/package" Target="../embeddings/Document5.docx" TargetMode="Internal" /><Relationship Id="rId4" Type="http://schemas.openxmlformats.org/officeDocument/2006/relationships/image" Target="../media/image12.emf" /><Relationship Id="rId5" Type="http://schemas.openxmlformats.org/officeDocument/2006/relationships/vmlDrawing" Target="../drawings/vmlDrawing4.v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 Id="rId2" Type="http://schemas.openxmlformats.org/officeDocument/2006/relationships/image" Target="../media/image13.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 Id="rId2" Type="http://schemas.openxmlformats.org/officeDocument/2006/relationships/package" Target="../embeddings/Document6.docx" TargetMode="Internal" /><Relationship Id="rId3" Type="http://schemas.openxmlformats.org/officeDocument/2006/relationships/image" Target="../media/image14.emf" /><Relationship Id="rId4" Type="http://schemas.openxmlformats.org/officeDocument/2006/relationships/package" Target="../embeddings/Document7.docx" TargetMode="Internal" /><Relationship Id="rId5" Type="http://schemas.openxmlformats.org/officeDocument/2006/relationships/image" Target="../media/image15.emf" /><Relationship Id="rId6" Type="http://schemas.openxmlformats.org/officeDocument/2006/relationships/vmlDrawing" Target="../drawings/vmlDrawing5.v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 Id="rId2" Type="http://schemas.openxmlformats.org/officeDocument/2006/relationships/image" Target="../media/image16.jpeg" /><Relationship Id="rId3" Type="http://schemas.openxmlformats.org/officeDocument/2006/relationships/package" Target="../embeddings/Document8.docx" TargetMode="Internal" /><Relationship Id="rId4" Type="http://schemas.openxmlformats.org/officeDocument/2006/relationships/image" Target="../media/image17.emf" /><Relationship Id="rId5" Type="http://schemas.openxmlformats.org/officeDocument/2006/relationships/vmlDrawing" Target="../drawings/vmlDrawing6.v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package" Target="../embeddings/Document9.docx" TargetMode="Internal" /><Relationship Id="rId3" Type="http://schemas.openxmlformats.org/officeDocument/2006/relationships/image" Target="../media/image18.emf" /><Relationship Id="rId4" Type="http://schemas.openxmlformats.org/officeDocument/2006/relationships/vmlDrawing" Target="../drawings/vmlDrawing7.v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image" Target="../media/image16.jpeg" /><Relationship Id="rId3" Type="http://schemas.openxmlformats.org/officeDocument/2006/relationships/package" Target="../embeddings/Document10.docx" TargetMode="Internal" /><Relationship Id="rId4" Type="http://schemas.openxmlformats.org/officeDocument/2006/relationships/image" Target="../media/image19.emf" /><Relationship Id="rId5" Type="http://schemas.openxmlformats.org/officeDocument/2006/relationships/vmlDrawing" Target="../drawings/vmlDrawing8.v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image" Target="../media/image16.jpeg" /><Relationship Id="rId3" Type="http://schemas.openxmlformats.org/officeDocument/2006/relationships/package" Target="../embeddings/Document11.docx" TargetMode="Internal" /><Relationship Id="rId4" Type="http://schemas.openxmlformats.org/officeDocument/2006/relationships/image" Target="../media/image17.emf" /><Relationship Id="rId5" Type="http://schemas.openxmlformats.org/officeDocument/2006/relationships/package" Target="../embeddings/Document12.docx" TargetMode="Internal" /><Relationship Id="rId6" Type="http://schemas.openxmlformats.org/officeDocument/2006/relationships/image" Target="../media/image20.emf" /><Relationship Id="rId7" Type="http://schemas.openxmlformats.org/officeDocument/2006/relationships/vmlDrawing" Target="../drawings/vmlDrawing9.v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package" Target="../embeddings/Document13.docx" TargetMode="Internal" /><Relationship Id="rId3" Type="http://schemas.openxmlformats.org/officeDocument/2006/relationships/image" Target="../media/image21.emf" /><Relationship Id="rId4" Type="http://schemas.openxmlformats.org/officeDocument/2006/relationships/vmlDrawing" Target="../drawings/vmlDrawing10.v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package" Target="../embeddings/Document14.docx" TargetMode="Internal" /><Relationship Id="rId3" Type="http://schemas.openxmlformats.org/officeDocument/2006/relationships/image" Target="../media/image22.emf" /><Relationship Id="rId4" Type="http://schemas.openxmlformats.org/officeDocument/2006/relationships/vmlDrawing" Target="../drawings/vmlDrawing11.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 Id="rId2" Type="http://schemas.openxmlformats.org/officeDocument/2006/relationships/image" Target="../media/image23.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 Id="rId2" Type="http://schemas.openxmlformats.org/officeDocument/2006/relationships/image" Target="../media/image24.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 Id="rId2" Type="http://schemas.openxmlformats.org/officeDocument/2006/relationships/package" Target="../embeddings/Document15.docx" TargetMode="Internal" /><Relationship Id="rId3" Type="http://schemas.openxmlformats.org/officeDocument/2006/relationships/image" Target="../media/image25.emf" /><Relationship Id="rId4" Type="http://schemas.openxmlformats.org/officeDocument/2006/relationships/vmlDrawing" Target="../drawings/vmlDrawing12.v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image" Target="../media/image26.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 Id="rId2" Type="http://schemas.openxmlformats.org/officeDocument/2006/relationships/package" Target="../embeddings/Document16.docx" TargetMode="Internal" /><Relationship Id="rId3" Type="http://schemas.openxmlformats.org/officeDocument/2006/relationships/image" Target="../media/image27.emf" /><Relationship Id="rId4" Type="http://schemas.openxmlformats.org/officeDocument/2006/relationships/vmlDrawing" Target="../drawings/vmlDrawing13.v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 Id="rId2" Type="http://schemas.openxmlformats.org/officeDocument/2006/relationships/image" Target="../media/image28.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 Id="rId2" Type="http://schemas.openxmlformats.org/officeDocument/2006/relationships/image" Target="../media/image28.jpeg" /><Relationship Id="rId3" Type="http://schemas.openxmlformats.org/officeDocument/2006/relationships/package" Target="../embeddings/Document17.docx" TargetMode="Internal" /><Relationship Id="rId4" Type="http://schemas.openxmlformats.org/officeDocument/2006/relationships/image" Target="../media/image29.emf" /><Relationship Id="rId5" Type="http://schemas.openxmlformats.org/officeDocument/2006/relationships/vmlDrawing" Target="../drawings/vmlDrawing14.v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 Id="rId2" Type="http://schemas.openxmlformats.org/officeDocument/2006/relationships/image" Target="../media/image1.jpeg" /><Relationship Id="rId3" Type="http://schemas.openxmlformats.org/officeDocument/2006/relationships/image" Target="../media/image2.jpeg" /><Relationship Id="rId4" Type="http://schemas.openxmlformats.org/officeDocument/2006/relationships/image" Target="../media/image3.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1.xml" /><Relationship Id="rId2" Type="http://schemas.openxmlformats.org/officeDocument/2006/relationships/image" Target="../media/image28.jpeg" /><Relationship Id="rId3" Type="http://schemas.openxmlformats.org/officeDocument/2006/relationships/package" Target="../embeddings/Document18.docx" TargetMode="Internal" /><Relationship Id="rId4" Type="http://schemas.openxmlformats.org/officeDocument/2006/relationships/image" Target="../media/image30.emf" /><Relationship Id="rId5" Type="http://schemas.openxmlformats.org/officeDocument/2006/relationships/vmlDrawing" Target="../drawings/vmlDrawing15.v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2.xml" /><Relationship Id="rId2" Type="http://schemas.openxmlformats.org/officeDocument/2006/relationships/package" Target="../embeddings/Document19.docx" TargetMode="Internal" /><Relationship Id="rId3" Type="http://schemas.openxmlformats.org/officeDocument/2006/relationships/image" Target="../media/image31.emf" /><Relationship Id="rId4" Type="http://schemas.openxmlformats.org/officeDocument/2006/relationships/vmlDrawing" Target="../drawings/vmlDrawing16.v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3.xml" /><Relationship Id="rId2" Type="http://schemas.openxmlformats.org/officeDocument/2006/relationships/package" Target="../embeddings/Document20.docx" TargetMode="Internal" /><Relationship Id="rId3" Type="http://schemas.openxmlformats.org/officeDocument/2006/relationships/image" Target="../media/image32.emf" /><Relationship Id="rId4" Type="http://schemas.openxmlformats.org/officeDocument/2006/relationships/vmlDrawing" Target="../drawings/vmlDrawing17.v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4.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 Id="rId2" Type="http://schemas.openxmlformats.org/officeDocument/2006/relationships/image" Target="../media/image33.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6.xml" /><Relationship Id="rId2" Type="http://schemas.openxmlformats.org/officeDocument/2006/relationships/image" Target="../media/image33.jpeg"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48.xml" /><Relationship Id="rId2" Type="http://schemas.openxmlformats.org/officeDocument/2006/relationships/image" Target="../media/image34.jpeg" /><Relationship Id="rId3" Type="http://schemas.openxmlformats.org/officeDocument/2006/relationships/image" Target="../media/image35.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 Id="rId2" Type="http://schemas.openxmlformats.org/officeDocument/2006/relationships/package" Target="../embeddings/Document1.docx" TargetMode="Internal" /><Relationship Id="rId3" Type="http://schemas.openxmlformats.org/officeDocument/2006/relationships/image" Target="../media/image4.emf" /><Relationship Id="rId4" Type="http://schemas.openxmlformats.org/officeDocument/2006/relationships/package" Target="../embeddings/Document2.docx" TargetMode="Internal" /><Relationship Id="rId5" Type="http://schemas.openxmlformats.org/officeDocument/2006/relationships/image" Target="../media/image5.emf" /><Relationship Id="rId6" Type="http://schemas.openxmlformats.org/officeDocument/2006/relationships/vmlDrawing" Target="../drawings/vmlDrawing1.v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notesSlide" Target="../notesSlides/notesSlide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package" Target="../embeddings/Document3.docx" TargetMode="Internal" /><Relationship Id="rId3" Type="http://schemas.openxmlformats.org/officeDocument/2006/relationships/image" Target="../media/image6.emf" /><Relationship Id="rId4" Type="http://schemas.openxmlformats.org/officeDocument/2006/relationships/vmlDrawing" Target="../drawings/vmlDrawing2.v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image" Target="../media/image7.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 Id="rId2"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10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　功　功率　机械效率</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929464"/>
            <a:ext cx="10644262"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1   0    0</a:t>
            </a:r>
            <a:endParaRPr lang="en-US" altLang="zh-CN"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小球</a:t>
            </a:r>
            <a:r>
              <a:rPr lang="en-US" i="1" smtClean="0">
                <a:solidFill>
                  <a:srgbClr val="A50021"/>
                </a:solidFill>
              </a:rPr>
              <a:t>A</a:t>
            </a:r>
            <a:r>
              <a:rPr lang="zh-CN" altLang="en-US" smtClean="0">
                <a:solidFill>
                  <a:srgbClr val="A50021"/>
                </a:solidFill>
              </a:rPr>
              <a:t>从斜面滚下</a:t>
            </a:r>
            <a:r>
              <a:rPr lang="en-US" smtClean="0">
                <a:solidFill>
                  <a:srgbClr val="A50021"/>
                </a:solidFill>
              </a:rPr>
              <a:t>,</a:t>
            </a:r>
            <a:r>
              <a:rPr lang="zh-CN" altLang="en-US" smtClean="0">
                <a:solidFill>
                  <a:srgbClr val="A50021"/>
                </a:solidFill>
              </a:rPr>
              <a:t>重力做功为</a:t>
            </a:r>
            <a:r>
              <a:rPr lang="en-US" i="1" smtClean="0">
                <a:solidFill>
                  <a:srgbClr val="A50021"/>
                </a:solidFill>
              </a:rPr>
              <a:t>W</a:t>
            </a:r>
            <a:r>
              <a:rPr lang="en-US" smtClean="0">
                <a:solidFill>
                  <a:srgbClr val="A50021"/>
                </a:solidFill>
              </a:rPr>
              <a:t>=</a:t>
            </a:r>
            <a:r>
              <a:rPr lang="en-US" i="1" err="1" smtClean="0">
                <a:solidFill>
                  <a:srgbClr val="A50021"/>
                </a:solidFill>
              </a:rPr>
              <a:t>Gh</a:t>
            </a:r>
            <a:r>
              <a:rPr lang="en-US" smtClean="0">
                <a:solidFill>
                  <a:srgbClr val="A50021"/>
                </a:solidFill>
              </a:rPr>
              <a:t>=10 N×0.1 m=1 J</a:t>
            </a:r>
            <a:r>
              <a:rPr lang="zh-CN" altLang="en-US" smtClean="0">
                <a:solidFill>
                  <a:srgbClr val="A50021"/>
                </a:solidFill>
              </a:rPr>
              <a:t>。斜面对小球支持力的方向与斜面垂直</a:t>
            </a:r>
            <a:r>
              <a:rPr lang="en-US" smtClean="0">
                <a:solidFill>
                  <a:srgbClr val="A50021"/>
                </a:solidFill>
              </a:rPr>
              <a:t>,</a:t>
            </a:r>
            <a:r>
              <a:rPr lang="zh-CN" altLang="en-US" smtClean="0">
                <a:solidFill>
                  <a:srgbClr val="A50021"/>
                </a:solidFill>
              </a:rPr>
              <a:t>小球在支持力的方向上没有移动距离</a:t>
            </a:r>
            <a:r>
              <a:rPr lang="en-US" smtClean="0">
                <a:solidFill>
                  <a:srgbClr val="A50021"/>
                </a:solidFill>
              </a:rPr>
              <a:t>,</a:t>
            </a:r>
            <a:r>
              <a:rPr lang="zh-CN" altLang="en-US" smtClean="0">
                <a:solidFill>
                  <a:srgbClr val="A50021"/>
                </a:solidFill>
              </a:rPr>
              <a:t>因此支持力对小球做功为</a:t>
            </a:r>
            <a:r>
              <a:rPr lang="en-US" smtClean="0">
                <a:solidFill>
                  <a:srgbClr val="A50021"/>
                </a:solidFill>
              </a:rPr>
              <a:t>0 J</a:t>
            </a:r>
            <a:r>
              <a:rPr lang="zh-CN" altLang="en-US" smtClean="0">
                <a:solidFill>
                  <a:srgbClr val="A50021"/>
                </a:solidFill>
              </a:rPr>
              <a:t>。小球在水平面运动时</a:t>
            </a:r>
            <a:r>
              <a:rPr lang="en-US" smtClean="0">
                <a:solidFill>
                  <a:srgbClr val="A50021"/>
                </a:solidFill>
              </a:rPr>
              <a:t>,</a:t>
            </a:r>
            <a:r>
              <a:rPr lang="zh-CN" altLang="en-US" smtClean="0">
                <a:solidFill>
                  <a:srgbClr val="A50021"/>
                </a:solidFill>
              </a:rPr>
              <a:t>重力的方向与水平面垂直</a:t>
            </a:r>
            <a:r>
              <a:rPr lang="en-US" smtClean="0">
                <a:solidFill>
                  <a:srgbClr val="A50021"/>
                </a:solidFill>
              </a:rPr>
              <a:t>,</a:t>
            </a:r>
            <a:r>
              <a:rPr lang="zh-CN" altLang="en-US" smtClean="0">
                <a:solidFill>
                  <a:srgbClr val="A50021"/>
                </a:solidFill>
              </a:rPr>
              <a:t>小球在重力的方向上没有移动距离</a:t>
            </a:r>
            <a:r>
              <a:rPr lang="en-US" smtClean="0">
                <a:solidFill>
                  <a:srgbClr val="A50021"/>
                </a:solidFill>
              </a:rPr>
              <a:t>,</a:t>
            </a:r>
            <a:r>
              <a:rPr lang="zh-CN" altLang="en-US" smtClean="0">
                <a:solidFill>
                  <a:srgbClr val="A50021"/>
                </a:solidFill>
              </a:rPr>
              <a:t>因此重力对小球做功为</a:t>
            </a:r>
            <a:r>
              <a:rPr lang="en-US" smtClean="0">
                <a:solidFill>
                  <a:srgbClr val="A50021"/>
                </a:solidFill>
              </a:rPr>
              <a:t>0 J</a:t>
            </a:r>
            <a:r>
              <a:rPr lang="zh-CN" altLang="en-US" smtClean="0">
                <a:solidFill>
                  <a:srgbClr val="A50021"/>
                </a:solidFill>
              </a:rPr>
              <a:t>。</a:t>
            </a:r>
            <a:endParaRPr lang="zh-CN" altLang="en-US"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功率、功率的测量与计算</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a:t>
            </a:r>
            <a:r>
              <a:rPr lang="zh-CN" altLang="en-US" sz="2400" smtClean="0"/>
              <a:t>物体在水平地面上做直线运动</a:t>
            </a:r>
            <a:r>
              <a:rPr lang="en-US" sz="2400" smtClean="0"/>
              <a:t>,</a:t>
            </a:r>
            <a:r>
              <a:rPr lang="zh-CN" altLang="en-US" sz="2400" smtClean="0"/>
              <a:t>当物体运动的路程和时间图像如图</a:t>
            </a:r>
            <a:r>
              <a:rPr lang="en-US" sz="2400" smtClean="0"/>
              <a:t>10</a:t>
            </a:r>
            <a:r>
              <a:rPr lang="en-US" sz="2400" i="1" smtClean="0"/>
              <a:t>-</a:t>
            </a:r>
            <a:r>
              <a:rPr lang="en-US" sz="2400" smtClean="0"/>
              <a:t>3</a:t>
            </a:r>
            <a:r>
              <a:rPr lang="zh-CN" altLang="en-US" sz="2400" smtClean="0"/>
              <a:t>乙所示时</a:t>
            </a:r>
            <a:r>
              <a:rPr lang="en-US" sz="2400" smtClean="0"/>
              <a:t>,</a:t>
            </a:r>
            <a:r>
              <a:rPr lang="zh-CN" altLang="en-US" sz="2400" smtClean="0"/>
              <a:t>受到的水平推力为</a:t>
            </a:r>
            <a:r>
              <a:rPr lang="en-US" sz="2400" i="1" smtClean="0"/>
              <a:t>F</a:t>
            </a:r>
            <a:r>
              <a:rPr lang="en-US" sz="2400" baseline="-25000" smtClean="0"/>
              <a:t>1</a:t>
            </a:r>
            <a:r>
              <a:rPr lang="en-US" sz="2400" smtClean="0"/>
              <a:t>;</a:t>
            </a:r>
            <a:r>
              <a:rPr lang="zh-CN" altLang="en-US" sz="2400" smtClean="0"/>
              <a:t>当物体运动的速度和时间图像如图丙所示时</a:t>
            </a:r>
            <a:r>
              <a:rPr lang="en-US" sz="2400" smtClean="0"/>
              <a:t>,</a:t>
            </a:r>
            <a:r>
              <a:rPr lang="zh-CN" altLang="en-US" sz="2400" smtClean="0"/>
              <a:t>受到的水平推力为</a:t>
            </a:r>
            <a:r>
              <a:rPr lang="en-US" sz="2400" i="1" smtClean="0"/>
              <a:t>F</a:t>
            </a:r>
            <a:r>
              <a:rPr lang="en-US" sz="2400" baseline="-25000" smtClean="0"/>
              <a:t>2</a:t>
            </a:r>
            <a:r>
              <a:rPr lang="zh-CN" altLang="en-US" sz="2400" smtClean="0"/>
              <a:t>。两次推力的功率分别为</a:t>
            </a:r>
            <a:r>
              <a:rPr lang="en-US" sz="2400" i="1" smtClean="0"/>
              <a:t>P</a:t>
            </a:r>
            <a:r>
              <a:rPr lang="en-US" sz="2400" baseline="-25000" smtClean="0"/>
              <a:t>1</a:t>
            </a:r>
            <a:r>
              <a:rPr lang="zh-CN" altLang="en-US" sz="2400" smtClean="0"/>
              <a:t>、</a:t>
            </a:r>
            <a:r>
              <a:rPr lang="en-US" sz="2400" i="1" smtClean="0"/>
              <a:t>P</a:t>
            </a:r>
            <a:r>
              <a:rPr lang="en-US" sz="2400" baseline="-25000" smtClean="0"/>
              <a:t>2</a:t>
            </a:r>
            <a:r>
              <a:rPr lang="en-US" sz="2400" smtClean="0"/>
              <a:t>,</a:t>
            </a:r>
            <a:r>
              <a:rPr lang="zh-CN" altLang="en-US" sz="2400" smtClean="0"/>
              <a:t>则下列关系正确的是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en-US" sz="2400" i="1" smtClean="0"/>
              <a:t>F</a:t>
            </a:r>
            <a:r>
              <a:rPr lang="en-US" sz="2400" baseline="-25000" smtClean="0"/>
              <a:t>1</a:t>
            </a:r>
            <a:r>
              <a:rPr lang="en-US" sz="2400" smtClean="0"/>
              <a:t>=</a:t>
            </a:r>
            <a:r>
              <a:rPr lang="en-US" sz="2400" i="1" smtClean="0"/>
              <a:t>F</a:t>
            </a:r>
            <a:r>
              <a:rPr lang="en-US" sz="2400" baseline="-25000" smtClean="0"/>
              <a:t>2</a:t>
            </a:r>
            <a:r>
              <a:rPr lang="en-US" sz="2400" smtClean="0"/>
              <a:t>,</a:t>
            </a:r>
            <a:r>
              <a:rPr lang="en-US" sz="2400" i="1" smtClean="0"/>
              <a:t>P</a:t>
            </a:r>
            <a:r>
              <a:rPr lang="en-US" sz="2400" baseline="-25000" smtClean="0"/>
              <a:t>1</a:t>
            </a:r>
            <a:r>
              <a:rPr lang="en-US" sz="2400" smtClean="0"/>
              <a:t>&gt;</a:t>
            </a:r>
            <a:r>
              <a:rPr lang="en-US" sz="2400" i="1" smtClean="0"/>
              <a:t>P</a:t>
            </a:r>
            <a:r>
              <a:rPr lang="en-US" sz="2400" baseline="-25000" smtClean="0"/>
              <a:t>2</a:t>
            </a:r>
            <a:r>
              <a:rPr lang="en-US" sz="2400" smtClean="0"/>
              <a:t>	</a:t>
            </a:r>
            <a:endParaRPr lang="en-US" sz="2400" smtClean="0"/>
          </a:p>
          <a:p>
            <a:pPr>
              <a:lnSpc>
                <a:spcPct val="150000"/>
              </a:lnSpc>
            </a:pPr>
            <a:r>
              <a:rPr lang="en-US" sz="2400" smtClean="0"/>
              <a:t>B.</a:t>
            </a:r>
            <a:r>
              <a:rPr lang="en-US" sz="2400" i="1" smtClean="0"/>
              <a:t>F</a:t>
            </a:r>
            <a:r>
              <a:rPr lang="en-US" sz="2400" baseline="-25000" smtClean="0"/>
              <a:t>1</a:t>
            </a:r>
            <a:r>
              <a:rPr lang="en-US" sz="2400" smtClean="0"/>
              <a:t>=</a:t>
            </a:r>
            <a:r>
              <a:rPr lang="en-US" sz="2400" i="1" smtClean="0"/>
              <a:t>F</a:t>
            </a:r>
            <a:r>
              <a:rPr lang="en-US" sz="2400" baseline="-25000" smtClean="0"/>
              <a:t>2</a:t>
            </a:r>
            <a:r>
              <a:rPr lang="en-US" sz="2400" smtClean="0"/>
              <a:t>,</a:t>
            </a:r>
            <a:r>
              <a:rPr lang="en-US" sz="2400" i="1" smtClean="0"/>
              <a:t>P</a:t>
            </a:r>
            <a:r>
              <a:rPr lang="en-US" sz="2400" baseline="-25000" smtClean="0"/>
              <a:t>1</a:t>
            </a:r>
            <a:r>
              <a:rPr lang="en-US" sz="2400" smtClean="0"/>
              <a:t>&lt;</a:t>
            </a:r>
            <a:r>
              <a:rPr lang="en-US" sz="2400" i="1" smtClean="0"/>
              <a:t>P</a:t>
            </a:r>
            <a:r>
              <a:rPr lang="en-US" sz="2400" baseline="-25000" smtClean="0"/>
              <a:t>2</a:t>
            </a:r>
            <a:endParaRPr lang="zh-CN" altLang="en-US" sz="2400" smtClean="0"/>
          </a:p>
          <a:p>
            <a:pPr>
              <a:lnSpc>
                <a:spcPct val="150000"/>
              </a:lnSpc>
            </a:pPr>
            <a:r>
              <a:rPr lang="en-US" sz="2400" smtClean="0"/>
              <a:t>C.</a:t>
            </a:r>
            <a:r>
              <a:rPr lang="en-US" sz="2400" i="1" smtClean="0"/>
              <a:t>F</a:t>
            </a:r>
            <a:r>
              <a:rPr lang="en-US" sz="2400" baseline="-25000" smtClean="0"/>
              <a:t>1</a:t>
            </a:r>
            <a:r>
              <a:rPr lang="en-US" sz="2400" smtClean="0"/>
              <a:t>&gt;</a:t>
            </a:r>
            <a:r>
              <a:rPr lang="en-US" sz="2400" i="1" smtClean="0"/>
              <a:t>F</a:t>
            </a:r>
            <a:r>
              <a:rPr lang="en-US" sz="2400" baseline="-25000" smtClean="0"/>
              <a:t>2</a:t>
            </a:r>
            <a:r>
              <a:rPr lang="en-US" sz="2400" smtClean="0"/>
              <a:t>,</a:t>
            </a:r>
            <a:r>
              <a:rPr lang="en-US" sz="2400" i="1" smtClean="0"/>
              <a:t>P</a:t>
            </a:r>
            <a:r>
              <a:rPr lang="en-US" sz="2400" baseline="-25000" smtClean="0"/>
              <a:t>1</a:t>
            </a:r>
            <a:r>
              <a:rPr lang="en-US" sz="2400" smtClean="0"/>
              <a:t>&gt;</a:t>
            </a:r>
            <a:r>
              <a:rPr lang="en-US" sz="2400" i="1" smtClean="0"/>
              <a:t>P</a:t>
            </a:r>
            <a:r>
              <a:rPr lang="en-US" sz="2400" baseline="-25000" smtClean="0"/>
              <a:t>2</a:t>
            </a:r>
            <a:r>
              <a:rPr lang="en-US" sz="2400" smtClean="0"/>
              <a:t>	</a:t>
            </a:r>
            <a:endParaRPr lang="en-US" sz="2400" smtClean="0"/>
          </a:p>
          <a:p>
            <a:pPr>
              <a:lnSpc>
                <a:spcPct val="150000"/>
              </a:lnSpc>
            </a:pPr>
            <a:r>
              <a:rPr lang="en-US" sz="2400" smtClean="0"/>
              <a:t>D.</a:t>
            </a:r>
            <a:r>
              <a:rPr lang="en-US" sz="2400" i="1" smtClean="0"/>
              <a:t>F</a:t>
            </a:r>
            <a:r>
              <a:rPr lang="en-US" sz="2400" baseline="-25000" smtClean="0"/>
              <a:t>1</a:t>
            </a:r>
            <a:r>
              <a:rPr lang="en-US" sz="2400" smtClean="0"/>
              <a:t>&lt;</a:t>
            </a:r>
            <a:r>
              <a:rPr lang="en-US" sz="2400" i="1" smtClean="0"/>
              <a:t>F</a:t>
            </a:r>
            <a:r>
              <a:rPr lang="en-US" sz="2400" baseline="-25000" smtClean="0"/>
              <a:t>2</a:t>
            </a:r>
            <a:r>
              <a:rPr lang="en-US" sz="2400" smtClean="0"/>
              <a:t>,</a:t>
            </a:r>
            <a:r>
              <a:rPr lang="en-US" sz="2400" i="1" smtClean="0"/>
              <a:t>P</a:t>
            </a:r>
            <a:r>
              <a:rPr lang="en-US" sz="2400" baseline="-25000" smtClean="0"/>
              <a:t>1</a:t>
            </a:r>
            <a:r>
              <a:rPr lang="en-US" sz="2400" smtClean="0"/>
              <a:t>&gt;</a:t>
            </a:r>
            <a:r>
              <a:rPr lang="en-US" sz="2400" i="1" smtClean="0"/>
              <a:t>P</a:t>
            </a:r>
            <a:r>
              <a:rPr lang="en-US" sz="2400" baseline="-25000" smtClean="0"/>
              <a:t>2</a:t>
            </a:r>
            <a:endParaRPr lang="zh-CN" altLang="en-US" sz="2400"/>
          </a:p>
        </p:txBody>
      </p:sp>
      <p:sp>
        <p:nvSpPr>
          <p:cNvPr id="6" name="矩形 5"/>
          <p:cNvSpPr/>
          <p:nvPr/>
        </p:nvSpPr>
        <p:spPr>
          <a:xfrm>
            <a:off x="5880892" y="5140917"/>
            <a:ext cx="1168910" cy="646331"/>
          </a:xfrm>
          <a:prstGeom prst="rect">
            <a:avLst/>
          </a:prstGeom>
        </p:spPr>
        <p:txBody>
          <a:bodyPr wrap="none">
            <a:spAutoFit/>
          </a:bodyPr>
          <a:lstStyle/>
          <a:p>
            <a:pPr>
              <a:lnSpc>
                <a:spcPct val="150000"/>
              </a:lnSpc>
            </a:pPr>
            <a:r>
              <a:rPr lang="zh-CN" altLang="en-US" smtClean="0"/>
              <a:t>图</a:t>
            </a:r>
            <a:r>
              <a:rPr lang="en-US" smtClean="0"/>
              <a:t>10</a:t>
            </a:r>
            <a:r>
              <a:rPr lang="en-US" i="1" smtClean="0"/>
              <a:t>-</a:t>
            </a:r>
            <a:r>
              <a:rPr lang="en-US" smtClean="0"/>
              <a:t>3</a:t>
            </a:r>
            <a:endParaRPr lang="zh-CN" altLang="en-US" smtClean="0"/>
          </a:p>
        </p:txBody>
      </p:sp>
      <p:pic>
        <p:nvPicPr>
          <p:cNvPr id="7" name="21RJWL-92.EPS" descr="id:2147500991;FounderCES"/>
          <p:cNvPicPr/>
          <p:nvPr/>
        </p:nvPicPr>
        <p:blipFill>
          <a:blip r:embed="rId2"/>
          <a:stretch>
            <a:fillRect/>
          </a:stretch>
        </p:blipFill>
        <p:spPr>
          <a:xfrm>
            <a:off x="4023504" y="3212091"/>
            <a:ext cx="4936330" cy="1942098"/>
          </a:xfrm>
          <a:prstGeom prst="rect">
            <a:avLst/>
          </a:prstGeom>
        </p:spPr>
      </p:pic>
    </p:spTree>
  </p:cSld>
  <p:clrMapOvr>
    <a:masterClrMapping/>
  </p:clrMapOvr>
  <p:transition>
    <p:fade/>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929464"/>
            <a:ext cx="10644262" cy="395068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B</a:t>
            </a: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zh-CN" altLang="en-US" smtClean="0">
              <a:solidFill>
                <a:srgbClr val="A50021"/>
              </a:solidFill>
            </a:endParaRPr>
          </a:p>
        </p:txBody>
      </p:sp>
      <p:graphicFrame>
        <p:nvGraphicFramePr>
          <p:cNvPr id="3" name="Object 2"/>
          <p:cNvGraphicFramePr>
            <a:graphicFrameLocks noChangeAspect="1"/>
          </p:cNvGraphicFramePr>
          <p:nvPr/>
        </p:nvGraphicFramePr>
        <p:xfrm>
          <a:off x="1006475" y="1431925"/>
          <a:ext cx="10444163" cy="4518025"/>
        </p:xfrm>
        <a:graphic>
          <a:graphicData uri="http://schemas.openxmlformats.org/presentationml/2006/ole">
            <mc:AlternateContent>
              <mc:Choice xmlns:v="urn:schemas-microsoft-com:vml" Requires="v">
                <p:oleObj spid="_x0000_s1041" name="文档" r:id="rId2" imgW="10899775" imgH="4714875" progId="Word.Document.12">
                  <p:embed/>
                </p:oleObj>
              </mc:Choice>
              <mc:Fallback>
                <p:oleObj name="文档" r:id="rId2" imgW="10899775" imgH="4714875" progId="Word.Document.12">
                  <p:embed/>
                  <p:pic>
                    <p:nvPicPr>
                      <p:cNvPr id="0" name="OLE substitute image"/>
                      <p:cNvPicPr/>
                      <p:nvPr/>
                    </p:nvPicPr>
                    <p:blipFill>
                      <a:blip r:embed="rId3"/>
                      <a:stretch>
                        <a:fillRect/>
                      </a:stretch>
                    </p:blipFill>
                    <p:spPr>
                      <a:xfrm>
                        <a:off x="1006475" y="1431925"/>
                        <a:ext cx="10444163" cy="451802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000660" cy="279704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zh-CN" altLang="en-US" sz="2400" smtClean="0"/>
              <a:t>如图</a:t>
            </a:r>
            <a:r>
              <a:rPr lang="en-US" sz="2400" smtClean="0"/>
              <a:t>10-4</a:t>
            </a:r>
            <a:r>
              <a:rPr lang="zh-CN" altLang="en-US" sz="2400" smtClean="0"/>
              <a:t>所示</a:t>
            </a:r>
            <a:r>
              <a:rPr lang="en-US" sz="2400" smtClean="0"/>
              <a:t>,</a:t>
            </a:r>
            <a:r>
              <a:rPr lang="zh-CN" altLang="en-US" sz="2400" smtClean="0"/>
              <a:t>林红同学用该装置在</a:t>
            </a:r>
            <a:r>
              <a:rPr lang="en-US" sz="2400" smtClean="0"/>
              <a:t>20 s</a:t>
            </a:r>
            <a:r>
              <a:rPr lang="zh-CN" altLang="en-US" sz="2400" smtClean="0"/>
              <a:t>内将</a:t>
            </a:r>
            <a:r>
              <a:rPr lang="en-US" sz="2400" smtClean="0"/>
              <a:t>80 N</a:t>
            </a:r>
            <a:r>
              <a:rPr lang="zh-CN" altLang="en-US" sz="2400" smtClean="0"/>
              <a:t>的水桶提升</a:t>
            </a:r>
            <a:r>
              <a:rPr lang="en-US" sz="2400" smtClean="0"/>
              <a:t>3 m,</a:t>
            </a:r>
            <a:r>
              <a:rPr lang="zh-CN" altLang="en-US" sz="2400" smtClean="0"/>
              <a:t>拉力</a:t>
            </a:r>
            <a:r>
              <a:rPr lang="en-US" sz="2400" i="1" smtClean="0"/>
              <a:t>F</a:t>
            </a:r>
            <a:r>
              <a:rPr lang="zh-CN" altLang="en-US" sz="2400" smtClean="0"/>
              <a:t>为</a:t>
            </a:r>
            <a:r>
              <a:rPr lang="en-US" sz="2400" smtClean="0"/>
              <a:t>50 N,</a:t>
            </a:r>
            <a:r>
              <a:rPr lang="zh-CN" altLang="en-US" sz="2400" smtClean="0"/>
              <a:t>则拉力的功率为</a:t>
            </a:r>
            <a:r>
              <a:rPr lang="zh-CN" altLang="en-US" sz="2400" i="1" u="sng" smtClean="0"/>
              <a:t> 　　</a:t>
            </a:r>
            <a:r>
              <a:rPr lang="en-US" sz="2400" smtClean="0"/>
              <a:t>W;</a:t>
            </a:r>
            <a:r>
              <a:rPr lang="zh-CN" altLang="en-US" sz="2400" smtClean="0"/>
              <a:t>若不计绳重和摩擦</a:t>
            </a:r>
            <a:r>
              <a:rPr lang="en-US" sz="2400" smtClean="0"/>
              <a:t>,</a:t>
            </a:r>
            <a:r>
              <a:rPr lang="zh-CN" altLang="en-US" sz="2400" smtClean="0"/>
              <a:t>则动滑轮的重力为</a:t>
            </a:r>
            <a:r>
              <a:rPr lang="zh-CN" altLang="en-US" sz="2400" i="1" u="sng" smtClean="0"/>
              <a:t>　          </a:t>
            </a:r>
            <a:r>
              <a:rPr lang="en-US" sz="2400" smtClean="0"/>
              <a:t>N</a:t>
            </a:r>
            <a:r>
              <a:rPr lang="zh-CN" altLang="en-US" sz="2400" smtClean="0"/>
              <a:t>。</a:t>
            </a:r>
            <a:r>
              <a:rPr lang="en-US" sz="2400" smtClean="0"/>
              <a:t> </a:t>
            </a:r>
            <a:endParaRPr lang="zh-CN" altLang="en-US" sz="2400"/>
          </a:p>
        </p:txBody>
      </p:sp>
      <p:sp>
        <p:nvSpPr>
          <p:cNvPr id="5" name="矩形 4"/>
          <p:cNvSpPr/>
          <p:nvPr/>
        </p:nvSpPr>
        <p:spPr>
          <a:xfrm>
            <a:off x="3354660" y="5669685"/>
            <a:ext cx="1168910" cy="461665"/>
          </a:xfrm>
          <a:prstGeom prst="rect">
            <a:avLst/>
          </a:prstGeom>
        </p:spPr>
        <p:txBody>
          <a:bodyPr wrap="none">
            <a:spAutoFit/>
          </a:bodyPr>
          <a:lstStyle/>
          <a:p>
            <a:r>
              <a:rPr lang="zh-CN" altLang="en-US" smtClean="0"/>
              <a:t>图</a:t>
            </a:r>
            <a:r>
              <a:rPr lang="en-US" smtClean="0"/>
              <a:t>10-4</a:t>
            </a:r>
            <a:endParaRPr lang="zh-CN" altLang="en-US"/>
          </a:p>
        </p:txBody>
      </p:sp>
      <p:pic>
        <p:nvPicPr>
          <p:cNvPr id="7" name="20JX71.EPS" descr="id:2147500998;FounderCES"/>
          <p:cNvPicPr/>
          <p:nvPr/>
        </p:nvPicPr>
        <p:blipFill>
          <a:blip r:embed="rId2"/>
          <a:stretch>
            <a:fillRect/>
          </a:stretch>
        </p:blipFill>
        <p:spPr>
          <a:xfrm>
            <a:off x="3390659" y="3072604"/>
            <a:ext cx="1120754" cy="2614393"/>
          </a:xfrm>
          <a:prstGeom prst="rect">
            <a:avLst/>
          </a:prstGeom>
        </p:spPr>
      </p:pic>
      <p:sp>
        <p:nvSpPr>
          <p:cNvPr id="8" name="TextBox 26"/>
          <p:cNvSpPr txBox="1">
            <a:spLocks noChangeArrowheads="1"/>
          </p:cNvSpPr>
          <p:nvPr/>
        </p:nvSpPr>
        <p:spPr bwMode="auto">
          <a:xfrm>
            <a:off x="6023768" y="676299"/>
            <a:ext cx="5572164" cy="4504686"/>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]15    20</a:t>
            </a: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zh-CN" altLang="en-US">
              <a:solidFill>
                <a:srgbClr val="A50021"/>
              </a:solidFill>
            </a:endParaRPr>
          </a:p>
        </p:txBody>
      </p:sp>
      <p:graphicFrame>
        <p:nvGraphicFramePr>
          <p:cNvPr id="9" name="Object 1"/>
          <p:cNvGraphicFramePr>
            <a:graphicFrameLocks noChangeAspect="1"/>
          </p:cNvGraphicFramePr>
          <p:nvPr/>
        </p:nvGraphicFramePr>
        <p:xfrm>
          <a:off x="6099175" y="1141413"/>
          <a:ext cx="5429250" cy="5118100"/>
        </p:xfrm>
        <a:graphic>
          <a:graphicData uri="http://schemas.openxmlformats.org/presentationml/2006/ole">
            <mc:AlternateContent>
              <mc:Choice xmlns:v="urn:schemas-microsoft-com:vml" Requires="v">
                <p:oleObj spid="_x0000_s1042" name="文档" r:id="rId3" imgW="5717540" imgH="5386070" progId="Word.Document.12">
                  <p:embed/>
                </p:oleObj>
              </mc:Choice>
              <mc:Fallback>
                <p:oleObj name="文档" r:id="rId3" imgW="5717540" imgH="5386070" progId="Word.Document.12">
                  <p:embed/>
                  <p:pic>
                    <p:nvPicPr>
                      <p:cNvPr id="0" name="OLE substitute image"/>
                      <p:cNvPicPr/>
                      <p:nvPr/>
                    </p:nvPicPr>
                    <p:blipFill>
                      <a:blip r:embed="rId4"/>
                      <a:stretch>
                        <a:fillRect/>
                      </a:stretch>
                    </p:blipFill>
                    <p:spPr>
                      <a:xfrm>
                        <a:off x="6099175" y="1141413"/>
                        <a:ext cx="5429250" cy="511810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5632311"/>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a:t>
            </a:r>
            <a:r>
              <a:rPr lang="zh-CN" altLang="en-US" sz="2400" smtClean="0"/>
              <a:t>学习了功率的知识后</a:t>
            </a:r>
            <a:r>
              <a:rPr lang="en-US" sz="2400" smtClean="0"/>
              <a:t>,</a:t>
            </a:r>
            <a:r>
              <a:rPr lang="zh-CN" altLang="en-US" sz="2400" smtClean="0"/>
              <a:t>林红和爷爷一起做“估测上楼时的功率”的活动</a:t>
            </a:r>
            <a:r>
              <a:rPr lang="en-US" sz="2400" smtClean="0"/>
              <a:t>,</a:t>
            </a:r>
            <a:r>
              <a:rPr lang="zh-CN" altLang="en-US" sz="2400" smtClean="0"/>
              <a:t>如图</a:t>
            </a:r>
            <a:r>
              <a:rPr lang="en-US" sz="2400" smtClean="0"/>
              <a:t>10-5</a:t>
            </a:r>
            <a:r>
              <a:rPr lang="zh-CN" altLang="en-US" sz="2400" smtClean="0"/>
              <a:t>所示。</a:t>
            </a:r>
            <a:endParaRPr lang="zh-CN" altLang="en-US" sz="2400" smtClean="0"/>
          </a:p>
          <a:p>
            <a:pPr>
              <a:lnSpc>
                <a:spcPct val="150000"/>
              </a:lnSpc>
            </a:pPr>
            <a:r>
              <a:rPr lang="en-US" sz="2400" smtClean="0"/>
              <a:t>(1)</a:t>
            </a:r>
            <a:r>
              <a:rPr lang="zh-CN" altLang="en-US" sz="2400" smtClean="0"/>
              <a:t>她需要的测量工具分别是</a:t>
            </a:r>
            <a:r>
              <a:rPr lang="en-US" sz="2400" smtClean="0"/>
              <a:t>:</a:t>
            </a:r>
            <a:r>
              <a:rPr lang="zh-CN" altLang="en-US" sz="2400" smtClean="0"/>
              <a:t>测量上楼时间</a:t>
            </a:r>
            <a:r>
              <a:rPr lang="en-US" sz="2400" i="1" smtClean="0"/>
              <a:t>t </a:t>
            </a:r>
            <a:r>
              <a:rPr lang="zh-CN" altLang="en-US" sz="2400" smtClean="0"/>
              <a:t>的停表、上楼高度</a:t>
            </a:r>
            <a:r>
              <a:rPr lang="en-US" sz="2400" i="1" smtClean="0"/>
              <a:t>h</a:t>
            </a:r>
            <a:r>
              <a:rPr lang="zh-CN" altLang="en-US" sz="2400" smtClean="0"/>
              <a:t>的</a:t>
            </a:r>
            <a:r>
              <a:rPr lang="zh-CN" altLang="en-US" sz="2400" i="1" u="sng" smtClean="0"/>
              <a:t>　　　　</a:t>
            </a:r>
            <a:r>
              <a:rPr lang="zh-CN" altLang="en-US" sz="2400" smtClean="0"/>
              <a:t>和人体质量</a:t>
            </a:r>
            <a:r>
              <a:rPr lang="en-US" sz="2400" i="1" smtClean="0"/>
              <a:t>m </a:t>
            </a:r>
            <a:r>
              <a:rPr lang="zh-CN" altLang="en-US" sz="2400" smtClean="0"/>
              <a:t>的</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(2)</a:t>
            </a:r>
            <a:r>
              <a:rPr lang="zh-CN" altLang="en-US" sz="2400" smtClean="0"/>
              <a:t>利用所测物理量计算功率的表达式是</a:t>
            </a:r>
            <a:r>
              <a:rPr lang="en-US" sz="2400" i="1" smtClean="0"/>
              <a:t>P </a:t>
            </a:r>
            <a:r>
              <a:rPr lang="en-US" sz="2400" smtClean="0"/>
              <a:t>=</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(3)</a:t>
            </a:r>
            <a:r>
              <a:rPr lang="zh-CN" altLang="en-US" sz="2400" smtClean="0"/>
              <a:t>测得林红的质量是</a:t>
            </a:r>
            <a:r>
              <a:rPr lang="en-US" sz="2400" smtClean="0"/>
              <a:t>50 kg,</a:t>
            </a:r>
            <a:r>
              <a:rPr lang="zh-CN" altLang="en-US" sz="2400" smtClean="0"/>
              <a:t>她从</a:t>
            </a:r>
            <a:r>
              <a:rPr lang="en-US" sz="2400" smtClean="0"/>
              <a:t>1</a:t>
            </a:r>
            <a:r>
              <a:rPr lang="zh-CN" altLang="en-US" sz="2400" smtClean="0"/>
              <a:t>楼爬上</a:t>
            </a:r>
            <a:r>
              <a:rPr lang="en-US" sz="2400" smtClean="0"/>
              <a:t>3</a:t>
            </a:r>
            <a:r>
              <a:rPr lang="zh-CN" altLang="en-US" sz="2400" smtClean="0"/>
              <a:t>楼</a:t>
            </a:r>
            <a:r>
              <a:rPr lang="en-US" sz="2400" smtClean="0"/>
              <a:t>,</a:t>
            </a:r>
            <a:r>
              <a:rPr lang="zh-CN" altLang="en-US" sz="2400" smtClean="0"/>
              <a:t>用了</a:t>
            </a:r>
            <a:r>
              <a:rPr lang="en-US" sz="2400" smtClean="0"/>
              <a:t>20 s</a:t>
            </a:r>
            <a:r>
              <a:rPr lang="zh-CN" altLang="en-US" sz="2400" smtClean="0"/>
              <a:t>的时间</a:t>
            </a:r>
            <a:r>
              <a:rPr lang="en-US" sz="2400" smtClean="0"/>
              <a:t>,</a:t>
            </a:r>
            <a:endParaRPr lang="en-US" sz="2400" smtClean="0"/>
          </a:p>
          <a:p>
            <a:pPr>
              <a:lnSpc>
                <a:spcPct val="150000"/>
              </a:lnSpc>
            </a:pPr>
            <a:r>
              <a:rPr lang="zh-CN" altLang="en-US" sz="2400" smtClean="0"/>
              <a:t>每层楼高</a:t>
            </a:r>
            <a:r>
              <a:rPr lang="en-US" sz="2400" smtClean="0"/>
              <a:t>3 m,</a:t>
            </a:r>
            <a:r>
              <a:rPr lang="zh-CN" altLang="en-US" sz="2400" smtClean="0"/>
              <a:t>则林红上楼的功率是</a:t>
            </a:r>
            <a:r>
              <a:rPr lang="zh-CN" altLang="en-US" sz="2400" i="1" u="sng" smtClean="0"/>
              <a:t>　　　　</a:t>
            </a:r>
            <a:r>
              <a:rPr lang="en-US" sz="2400" smtClean="0"/>
              <a:t>W</a:t>
            </a:r>
            <a:r>
              <a:rPr lang="zh-CN" altLang="en-US" sz="2400" smtClean="0"/>
              <a:t>。</a:t>
            </a:r>
            <a:r>
              <a:rPr lang="en-US" sz="2400" smtClean="0"/>
              <a:t>(</a:t>
            </a:r>
            <a:r>
              <a:rPr lang="en-US" sz="2400" i="1" smtClean="0"/>
              <a:t>g</a:t>
            </a:r>
            <a:r>
              <a:rPr lang="zh-CN" altLang="en-US" sz="2400" smtClean="0"/>
              <a:t>取</a:t>
            </a:r>
            <a:r>
              <a:rPr lang="en-US" sz="2400" smtClean="0"/>
              <a:t>10 N/kg) </a:t>
            </a:r>
            <a:endParaRPr lang="zh-CN" altLang="en-US" sz="2400" smtClean="0"/>
          </a:p>
          <a:p>
            <a:pPr>
              <a:lnSpc>
                <a:spcPct val="150000"/>
              </a:lnSpc>
            </a:pPr>
            <a:r>
              <a:rPr lang="en-US" sz="2400" smtClean="0"/>
              <a:t>(4)</a:t>
            </a:r>
            <a:r>
              <a:rPr lang="zh-CN" altLang="en-US" sz="2400" smtClean="0"/>
              <a:t>林红要和爷爷比赛看谁先从</a:t>
            </a:r>
            <a:r>
              <a:rPr lang="en-US" sz="2400" smtClean="0"/>
              <a:t>1</a:t>
            </a:r>
            <a:r>
              <a:rPr lang="zh-CN" altLang="en-US" sz="2400" smtClean="0"/>
              <a:t>楼上到</a:t>
            </a:r>
            <a:r>
              <a:rPr lang="en-US" sz="2400" smtClean="0"/>
              <a:t>6</a:t>
            </a:r>
            <a:r>
              <a:rPr lang="zh-CN" altLang="en-US" sz="2400" smtClean="0"/>
              <a:t>楼</a:t>
            </a:r>
            <a:r>
              <a:rPr lang="en-US" sz="2400" smtClean="0"/>
              <a:t>,</a:t>
            </a:r>
            <a:r>
              <a:rPr lang="zh-CN" altLang="en-US" sz="2400" smtClean="0"/>
              <a:t>于是两人同时开始向上爬楼</a:t>
            </a:r>
            <a:r>
              <a:rPr lang="en-US" sz="2400" smtClean="0"/>
              <a:t>,</a:t>
            </a:r>
            <a:r>
              <a:rPr lang="zh-CN" altLang="en-US" sz="2400" smtClean="0"/>
              <a:t>结果林红先到</a:t>
            </a:r>
            <a:r>
              <a:rPr lang="en-US" sz="2400" smtClean="0"/>
              <a:t>6</a:t>
            </a:r>
            <a:r>
              <a:rPr lang="zh-CN" altLang="en-US" sz="2400" smtClean="0"/>
              <a:t>楼</a:t>
            </a:r>
            <a:r>
              <a:rPr lang="en-US" sz="2400" smtClean="0"/>
              <a:t>,</a:t>
            </a:r>
            <a:r>
              <a:rPr lang="zh-CN" altLang="en-US" sz="2400" smtClean="0"/>
              <a:t>爷爷后到</a:t>
            </a:r>
            <a:r>
              <a:rPr lang="en-US" sz="2400" smtClean="0"/>
              <a:t>6</a:t>
            </a:r>
            <a:r>
              <a:rPr lang="zh-CN" altLang="en-US" sz="2400" smtClean="0"/>
              <a:t>楼。已知林红的体重比爷爷的体重小</a:t>
            </a:r>
            <a:r>
              <a:rPr lang="en-US" sz="2400" smtClean="0"/>
              <a:t>,</a:t>
            </a:r>
            <a:r>
              <a:rPr lang="zh-CN" altLang="en-US" sz="2400" smtClean="0"/>
              <a:t>他俩做的功多的是</a:t>
            </a:r>
            <a:endParaRPr lang="en-US" altLang="zh-CN" sz="2400" smtClean="0"/>
          </a:p>
          <a:p>
            <a:pPr>
              <a:lnSpc>
                <a:spcPct val="150000"/>
              </a:lnSpc>
            </a:pPr>
            <a:r>
              <a:rPr lang="zh-CN" altLang="en-US" sz="2400" i="1" u="sng" smtClean="0"/>
              <a:t>　　　</a:t>
            </a:r>
            <a:r>
              <a:rPr lang="en-US" sz="2400" smtClean="0"/>
              <a:t>,</a:t>
            </a:r>
            <a:r>
              <a:rPr lang="zh-CN" altLang="en-US" sz="2400" smtClean="0"/>
              <a:t>功率大的是</a:t>
            </a:r>
            <a:r>
              <a:rPr lang="zh-CN" altLang="en-US" sz="2400" i="1" u="sng" smtClean="0"/>
              <a:t>　　　　</a:t>
            </a:r>
            <a:r>
              <a:rPr lang="zh-CN" altLang="en-US" sz="2400" smtClean="0"/>
              <a:t>。</a:t>
            </a:r>
            <a:r>
              <a:rPr lang="en-US" sz="2400" smtClean="0"/>
              <a:t>(</a:t>
            </a:r>
            <a:r>
              <a:rPr lang="zh-CN" altLang="en-US" sz="2400" smtClean="0"/>
              <a:t>均选填“林红”“爷爷”或“无法确定”</a:t>
            </a:r>
            <a:r>
              <a:rPr lang="en-US" sz="2400" smtClean="0"/>
              <a:t>) </a:t>
            </a:r>
            <a:endParaRPr lang="zh-CN" altLang="en-US" sz="2400"/>
          </a:p>
        </p:txBody>
      </p:sp>
      <p:sp>
        <p:nvSpPr>
          <p:cNvPr id="5" name="矩形 4"/>
          <p:cNvSpPr/>
          <p:nvPr/>
        </p:nvSpPr>
        <p:spPr>
          <a:xfrm>
            <a:off x="9904694" y="4215612"/>
            <a:ext cx="1168910" cy="461665"/>
          </a:xfrm>
          <a:prstGeom prst="rect">
            <a:avLst/>
          </a:prstGeom>
        </p:spPr>
        <p:txBody>
          <a:bodyPr wrap="none">
            <a:spAutoFit/>
          </a:bodyPr>
          <a:lstStyle/>
          <a:p>
            <a:r>
              <a:rPr lang="zh-CN" altLang="en-US" smtClean="0"/>
              <a:t>图</a:t>
            </a:r>
            <a:r>
              <a:rPr lang="en-US" smtClean="0"/>
              <a:t>10-5</a:t>
            </a:r>
            <a:endParaRPr lang="zh-CN" altLang="en-US"/>
          </a:p>
        </p:txBody>
      </p:sp>
      <p:pic>
        <p:nvPicPr>
          <p:cNvPr id="6" name="18ZX96.EPS" descr="id:2147501005;FounderCES"/>
          <p:cNvPicPr/>
          <p:nvPr/>
        </p:nvPicPr>
        <p:blipFill>
          <a:blip r:embed="rId2"/>
          <a:stretch>
            <a:fillRect/>
          </a:stretch>
        </p:blipFill>
        <p:spPr>
          <a:xfrm>
            <a:off x="9690380" y="2429662"/>
            <a:ext cx="1619800" cy="1659406"/>
          </a:xfrm>
          <a:prstGeom prst="rect">
            <a:avLst/>
          </a:prstGeom>
        </p:spPr>
      </p:pic>
    </p:spTree>
  </p:cSld>
  <p:clrMapOvr>
    <a:masterClrMapping/>
  </p:clrMapOvr>
  <p:transition>
    <p:fade/>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929464"/>
            <a:ext cx="10644262"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zh-CN" altLang="en-US" smtClean="0">
              <a:solidFill>
                <a:srgbClr val="A50021"/>
              </a:solidFill>
            </a:endParaRPr>
          </a:p>
        </p:txBody>
      </p:sp>
      <p:graphicFrame>
        <p:nvGraphicFramePr>
          <p:cNvPr id="3" name="Object 2"/>
          <p:cNvGraphicFramePr>
            <a:graphicFrameLocks noChangeAspect="1"/>
          </p:cNvGraphicFramePr>
          <p:nvPr/>
        </p:nvGraphicFramePr>
        <p:xfrm>
          <a:off x="1023108" y="1483537"/>
          <a:ext cx="10444163" cy="4518025"/>
        </p:xfrm>
        <a:graphic>
          <a:graphicData uri="http://schemas.openxmlformats.org/presentationml/2006/ole">
            <mc:AlternateContent>
              <mc:Choice xmlns:v="urn:schemas-microsoft-com:vml" Requires="v">
                <p:oleObj spid="_x0000_s1043" name="文档" r:id="rId2" imgW="10945495" imgH="4727575" progId="Word.Document.12">
                  <p:embed/>
                </p:oleObj>
              </mc:Choice>
              <mc:Fallback>
                <p:oleObj name="文档" r:id="rId2" imgW="10945495" imgH="4727575" progId="Word.Document.12">
                  <p:embed/>
                  <p:pic>
                    <p:nvPicPr>
                      <p:cNvPr id="0" name="OLE substitute image"/>
                      <p:cNvPicPr/>
                      <p:nvPr/>
                    </p:nvPicPr>
                    <p:blipFill>
                      <a:blip r:embed="rId3"/>
                      <a:stretch>
                        <a:fillRect/>
                      </a:stretch>
                    </p:blipFill>
                    <p:spPr>
                      <a:xfrm>
                        <a:off x="1023108" y="1483537"/>
                        <a:ext cx="10444163" cy="4518025"/>
                      </a:xfrm>
                      <a:prstGeom prst="rect">
                        <a:avLst/>
                      </a:prstGeom>
                      <a:noFill/>
                      <a:ln w="9525">
                        <a:noFill/>
                      </a:ln>
                    </p:spPr>
                  </p:pic>
                </p:oleObj>
              </mc:Fallback>
            </mc:AlternateContent>
          </a:graphicData>
        </a:graphic>
      </p:graphicFrame>
      <p:graphicFrame>
        <p:nvGraphicFramePr>
          <p:cNvPr id="268291" name="Object 3"/>
          <p:cNvGraphicFramePr>
            <a:graphicFrameLocks noChangeAspect="1"/>
          </p:cNvGraphicFramePr>
          <p:nvPr/>
        </p:nvGraphicFramePr>
        <p:xfrm>
          <a:off x="1808926" y="972334"/>
          <a:ext cx="7223125" cy="1100138"/>
        </p:xfrm>
        <a:graphic>
          <a:graphicData uri="http://schemas.openxmlformats.org/presentationml/2006/ole">
            <mc:AlternateContent>
              <mc:Choice xmlns:v="urn:schemas-microsoft-com:vml" Requires="v">
                <p:oleObj spid="_x0000_s1044" name="文档" r:id="rId4" imgW="7339330" imgH="1116965" progId="Word.Document.12">
                  <p:embed/>
                </p:oleObj>
              </mc:Choice>
              <mc:Fallback>
                <p:oleObj name="文档" r:id="rId4" imgW="7339330" imgH="1116965" progId="Word.Document.12">
                  <p:embed/>
                  <p:pic>
                    <p:nvPicPr>
                      <p:cNvPr id="0" name="OLE substitute image"/>
                      <p:cNvPicPr/>
                      <p:nvPr/>
                    </p:nvPicPr>
                    <p:blipFill>
                      <a:blip r:embed="rId5"/>
                      <a:stretch>
                        <a:fillRect/>
                      </a:stretch>
                    </p:blipFill>
                    <p:spPr>
                      <a:xfrm>
                        <a:off x="1808926" y="972334"/>
                        <a:ext cx="7223125" cy="1100138"/>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en-US" sz="2400" smtClean="0">
                <a:solidFill>
                  <a:srgbClr val="18B48F"/>
                </a:solidFill>
              </a:rPr>
              <a:t>[2019</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图</a:t>
            </a:r>
            <a:r>
              <a:rPr lang="en-US" sz="2400" smtClean="0"/>
              <a:t>10-6</a:t>
            </a:r>
            <a:r>
              <a:rPr lang="zh-CN" altLang="en-US" sz="2400" smtClean="0"/>
              <a:t>是根据王爷爷驾驶汽车在某段平直高速公路上行驶时记录的数据描绘出的</a:t>
            </a:r>
            <a:r>
              <a:rPr lang="en-US" sz="2400" i="1" smtClean="0"/>
              <a:t>s-t </a:t>
            </a:r>
            <a:r>
              <a:rPr lang="zh-CN" altLang="en-US" sz="2400" smtClean="0"/>
              <a:t>图像。</a:t>
            </a:r>
            <a:endParaRPr lang="zh-CN" altLang="en-US" sz="2400" smtClean="0"/>
          </a:p>
          <a:p>
            <a:pPr>
              <a:lnSpc>
                <a:spcPct val="150000"/>
              </a:lnSpc>
            </a:pPr>
            <a:r>
              <a:rPr lang="en-US" sz="2400" smtClean="0"/>
              <a:t>(1)</a:t>
            </a:r>
            <a:r>
              <a:rPr lang="zh-CN" altLang="en-US" sz="2400" smtClean="0"/>
              <a:t>求</a:t>
            </a:r>
            <a:r>
              <a:rPr lang="en-US" sz="2400" smtClean="0"/>
              <a:t>20</a:t>
            </a:r>
            <a:r>
              <a:rPr lang="en-US" sz="2400" i="1" smtClean="0"/>
              <a:t>~</a:t>
            </a:r>
            <a:r>
              <a:rPr lang="en-US" sz="2400" smtClean="0"/>
              <a:t>40 min</a:t>
            </a:r>
            <a:r>
              <a:rPr lang="zh-CN" altLang="en-US" sz="2400" smtClean="0"/>
              <a:t>内汽车的速度。</a:t>
            </a:r>
            <a:endParaRPr lang="zh-CN" altLang="en-US" sz="2400" smtClean="0"/>
          </a:p>
          <a:p>
            <a:pPr>
              <a:lnSpc>
                <a:spcPct val="150000"/>
              </a:lnSpc>
            </a:pPr>
            <a:r>
              <a:rPr lang="en-US" sz="2400" smtClean="0"/>
              <a:t>(2)</a:t>
            </a:r>
            <a:r>
              <a:rPr lang="zh-CN" altLang="en-US" sz="2400" smtClean="0"/>
              <a:t>求</a:t>
            </a:r>
            <a:r>
              <a:rPr lang="en-US" sz="2400" smtClean="0"/>
              <a:t>0</a:t>
            </a:r>
            <a:r>
              <a:rPr lang="en-US" sz="2400" i="1" smtClean="0"/>
              <a:t>~</a:t>
            </a:r>
            <a:r>
              <a:rPr lang="en-US" sz="2400" smtClean="0"/>
              <a:t>50 min</a:t>
            </a:r>
            <a:r>
              <a:rPr lang="zh-CN" altLang="en-US" sz="2400" smtClean="0"/>
              <a:t>内汽车的平均速度。</a:t>
            </a:r>
            <a:endParaRPr lang="zh-CN" altLang="en-US" sz="2400"/>
          </a:p>
        </p:txBody>
      </p:sp>
      <p:sp>
        <p:nvSpPr>
          <p:cNvPr id="5" name="矩形 4"/>
          <p:cNvSpPr/>
          <p:nvPr/>
        </p:nvSpPr>
        <p:spPr>
          <a:xfrm>
            <a:off x="8618810" y="3644108"/>
            <a:ext cx="1168910" cy="461665"/>
          </a:xfrm>
          <a:prstGeom prst="rect">
            <a:avLst/>
          </a:prstGeom>
        </p:spPr>
        <p:txBody>
          <a:bodyPr wrap="none">
            <a:spAutoFit/>
          </a:bodyPr>
          <a:lstStyle/>
          <a:p>
            <a:r>
              <a:rPr lang="zh-CN" altLang="en-US" smtClean="0"/>
              <a:t>图</a:t>
            </a:r>
            <a:r>
              <a:rPr lang="en-US" smtClean="0"/>
              <a:t>10-6</a:t>
            </a:r>
            <a:endParaRPr lang="zh-CN" altLang="en-US"/>
          </a:p>
        </p:txBody>
      </p:sp>
      <p:pic>
        <p:nvPicPr>
          <p:cNvPr id="7" name="20WLZT1043.EPS" descr="id:2147501019;FounderCES"/>
          <p:cNvPicPr/>
          <p:nvPr/>
        </p:nvPicPr>
        <p:blipFill>
          <a:blip r:embed="rId2"/>
          <a:stretch>
            <a:fillRect/>
          </a:stretch>
        </p:blipFill>
        <p:spPr>
          <a:xfrm>
            <a:off x="7809718" y="1643844"/>
            <a:ext cx="3290432" cy="1818987"/>
          </a:xfrm>
          <a:prstGeom prst="rect">
            <a:avLst/>
          </a:prstGeom>
        </p:spPr>
      </p:pic>
      <p:graphicFrame>
        <p:nvGraphicFramePr>
          <p:cNvPr id="247810" name="Object 2"/>
          <p:cNvGraphicFramePr>
            <a:graphicFrameLocks noChangeAspect="1"/>
          </p:cNvGraphicFramePr>
          <p:nvPr/>
        </p:nvGraphicFramePr>
        <p:xfrm>
          <a:off x="1080302" y="3001166"/>
          <a:ext cx="6229350" cy="2344738"/>
        </p:xfrm>
        <a:graphic>
          <a:graphicData uri="http://schemas.openxmlformats.org/presentationml/2006/ole">
            <mc:AlternateContent>
              <mc:Choice xmlns:v="urn:schemas-microsoft-com:vml" Requires="v">
                <p:oleObj spid="_x0000_s1045" name="文档" r:id="rId3" imgW="6309360" imgH="2381250" progId="Word.Document.12">
                  <p:embed/>
                </p:oleObj>
              </mc:Choice>
              <mc:Fallback>
                <p:oleObj name="文档" r:id="rId3" imgW="6309360" imgH="2381250" progId="Word.Document.12">
                  <p:embed/>
                  <p:pic>
                    <p:nvPicPr>
                      <p:cNvPr id="0" name="OLE substitute image"/>
                      <p:cNvPicPr/>
                      <p:nvPr/>
                    </p:nvPicPr>
                    <p:blipFill>
                      <a:blip r:embed="rId4"/>
                      <a:stretch>
                        <a:fillRect/>
                      </a:stretch>
                    </p:blipFill>
                    <p:spPr>
                      <a:xfrm>
                        <a:off x="1080302" y="3001166"/>
                        <a:ext cx="6229350" cy="2344738"/>
                      </a:xfrm>
                      <a:prstGeom prst="rect">
                        <a:avLst/>
                      </a:prstGeom>
                      <a:noFill/>
                      <a:ln w="9525">
                        <a:noFill/>
                      </a:ln>
                    </p:spPr>
                  </p:pic>
                </p:oleObj>
              </mc:Fallback>
            </mc:AlternateContent>
          </a:graphicData>
        </a:graphic>
      </p:graphicFrame>
    </p:spTree>
  </p:cSld>
  <p:clrMapOvr>
    <a:masterClrMapping/>
  </p:clrMapOvr>
  <p:transition>
    <p:fade/>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269315" name="Object 3"/>
          <p:cNvGraphicFramePr>
            <a:graphicFrameLocks noChangeAspect="1"/>
          </p:cNvGraphicFramePr>
          <p:nvPr/>
        </p:nvGraphicFramePr>
        <p:xfrm>
          <a:off x="951670" y="1072340"/>
          <a:ext cx="7786742" cy="4425950"/>
        </p:xfrm>
        <a:graphic>
          <a:graphicData uri="http://schemas.openxmlformats.org/presentationml/2006/ole">
            <mc:AlternateContent>
              <mc:Choice xmlns:v="urn:schemas-microsoft-com:vml" Requires="v">
                <p:oleObj spid="_x0000_s1046" name="文档" r:id="rId2" imgW="8083550" imgH="4686300" progId="Word.Document.12">
                  <p:embed/>
                </p:oleObj>
              </mc:Choice>
              <mc:Fallback>
                <p:oleObj name="文档" r:id="rId2" imgW="8083550" imgH="4686300" progId="Word.Document.12">
                  <p:embed/>
                  <p:pic>
                    <p:nvPicPr>
                      <p:cNvPr id="0" name="OLE substitute image"/>
                      <p:cNvPicPr/>
                      <p:nvPr/>
                    </p:nvPicPr>
                    <p:blipFill>
                      <a:blip r:embed="rId3"/>
                      <a:stretch>
                        <a:fillRect/>
                      </a:stretch>
                    </p:blipFill>
                    <p:spPr>
                      <a:xfrm>
                        <a:off x="951670" y="1072340"/>
                        <a:ext cx="7786742" cy="4425950"/>
                      </a:xfrm>
                      <a:prstGeom prst="rect">
                        <a:avLst/>
                      </a:prstGeom>
                      <a:noFill/>
                      <a:ln w="9525">
                        <a:noFill/>
                      </a:ln>
                    </p:spPr>
                  </p:pic>
                </p:oleObj>
              </mc:Fallback>
            </mc:AlternateContent>
          </a:graphicData>
        </a:graphic>
      </p:graphicFrame>
    </p:spTree>
  </p:cSld>
  <p:clrMapOvr>
    <a:masterClrMapping/>
  </p:clrMapOvr>
  <p:transition>
    <p:fade/>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en-US" sz="2400" smtClean="0">
                <a:solidFill>
                  <a:srgbClr val="18B48F"/>
                </a:solidFill>
              </a:rPr>
              <a:t>[2019</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图</a:t>
            </a:r>
            <a:r>
              <a:rPr lang="en-US" sz="2400" smtClean="0"/>
              <a:t>10-6</a:t>
            </a:r>
            <a:r>
              <a:rPr lang="zh-CN" altLang="en-US" sz="2400" smtClean="0"/>
              <a:t>是根据王爷爷驾驶汽车在某段平直高速公路上行驶时记录的数据描绘出的</a:t>
            </a:r>
            <a:r>
              <a:rPr lang="en-US" sz="2400" i="1" smtClean="0"/>
              <a:t>s-t </a:t>
            </a:r>
            <a:r>
              <a:rPr lang="zh-CN" altLang="en-US" sz="2400" smtClean="0"/>
              <a:t>图像。</a:t>
            </a:r>
            <a:endParaRPr lang="zh-CN" altLang="en-US" sz="2400" smtClean="0"/>
          </a:p>
          <a:p>
            <a:pPr>
              <a:lnSpc>
                <a:spcPct val="150000"/>
              </a:lnSpc>
            </a:pPr>
            <a:r>
              <a:rPr lang="en-US" sz="2400" smtClean="0"/>
              <a:t>(2)</a:t>
            </a:r>
            <a:r>
              <a:rPr lang="zh-CN" altLang="en-US" sz="2400" smtClean="0"/>
              <a:t>求</a:t>
            </a:r>
            <a:r>
              <a:rPr lang="en-US" sz="2400" smtClean="0"/>
              <a:t>0</a:t>
            </a:r>
            <a:r>
              <a:rPr lang="en-US" sz="2400" i="1" smtClean="0"/>
              <a:t>~</a:t>
            </a:r>
            <a:r>
              <a:rPr lang="en-US" sz="2400" smtClean="0"/>
              <a:t>50 min</a:t>
            </a:r>
            <a:r>
              <a:rPr lang="zh-CN" altLang="en-US" sz="2400" smtClean="0"/>
              <a:t>内汽车的平均速度。</a:t>
            </a:r>
            <a:endParaRPr lang="zh-CN" altLang="en-US" sz="2400"/>
          </a:p>
        </p:txBody>
      </p:sp>
      <p:sp>
        <p:nvSpPr>
          <p:cNvPr id="5" name="矩形 4"/>
          <p:cNvSpPr/>
          <p:nvPr/>
        </p:nvSpPr>
        <p:spPr>
          <a:xfrm>
            <a:off x="9400344" y="3644108"/>
            <a:ext cx="1168910" cy="461665"/>
          </a:xfrm>
          <a:prstGeom prst="rect">
            <a:avLst/>
          </a:prstGeom>
        </p:spPr>
        <p:txBody>
          <a:bodyPr wrap="none">
            <a:spAutoFit/>
          </a:bodyPr>
          <a:lstStyle/>
          <a:p>
            <a:r>
              <a:rPr lang="zh-CN" altLang="en-US" smtClean="0"/>
              <a:t>图</a:t>
            </a:r>
            <a:r>
              <a:rPr lang="en-US" smtClean="0"/>
              <a:t>10-6</a:t>
            </a:r>
            <a:endParaRPr lang="zh-CN" altLang="en-US"/>
          </a:p>
        </p:txBody>
      </p:sp>
      <p:pic>
        <p:nvPicPr>
          <p:cNvPr id="7" name="20WLZT1043.EPS" descr="id:2147501019;FounderCES"/>
          <p:cNvPicPr/>
          <p:nvPr/>
        </p:nvPicPr>
        <p:blipFill>
          <a:blip r:embed="rId2"/>
          <a:stretch>
            <a:fillRect/>
          </a:stretch>
        </p:blipFill>
        <p:spPr>
          <a:xfrm>
            <a:off x="8591252" y="1643844"/>
            <a:ext cx="3290432" cy="1818987"/>
          </a:xfrm>
          <a:prstGeom prst="rect">
            <a:avLst/>
          </a:prstGeom>
        </p:spPr>
      </p:pic>
      <p:graphicFrame>
        <p:nvGraphicFramePr>
          <p:cNvPr id="270339" name="Object 3"/>
          <p:cNvGraphicFramePr>
            <a:graphicFrameLocks noChangeAspect="1"/>
          </p:cNvGraphicFramePr>
          <p:nvPr/>
        </p:nvGraphicFramePr>
        <p:xfrm>
          <a:off x="1022350" y="2433638"/>
          <a:ext cx="7605713" cy="4425950"/>
        </p:xfrm>
        <a:graphic>
          <a:graphicData uri="http://schemas.openxmlformats.org/presentationml/2006/ole">
            <mc:AlternateContent>
              <mc:Choice xmlns:v="urn:schemas-microsoft-com:vml" Requires="v">
                <p:oleObj spid="_x0000_s1047" name="文档" r:id="rId3" imgW="8084820" imgH="4702810" progId="Word.Document.12">
                  <p:embed/>
                </p:oleObj>
              </mc:Choice>
              <mc:Fallback>
                <p:oleObj name="文档" r:id="rId3" imgW="8084820" imgH="4702810" progId="Word.Document.12">
                  <p:embed/>
                  <p:pic>
                    <p:nvPicPr>
                      <p:cNvPr id="0" name="OLE substitute image"/>
                      <p:cNvPicPr/>
                      <p:nvPr/>
                    </p:nvPicPr>
                    <p:blipFill>
                      <a:blip r:embed="rId4"/>
                      <a:stretch>
                        <a:fillRect/>
                      </a:stretch>
                    </p:blipFill>
                    <p:spPr>
                      <a:xfrm>
                        <a:off x="1022350" y="2433638"/>
                        <a:ext cx="7605713" cy="442595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0339"/>
                                        </p:tgtEl>
                                        <p:attrNameLst>
                                          <p:attrName>style.visibility</p:attrName>
                                        </p:attrNameLst>
                                      </p:cBhvr>
                                      <p:to>
                                        <p:strVal val="visible"/>
                                      </p:to>
                                    </p:set>
                                    <p:animEffect transition="in" filter="fade">
                                      <p:cBhvr>
                                        <p:cTn id="7" dur="500"/>
                                        <p:tgtEl>
                                          <p:spTgt spid="270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en-US" sz="2400" smtClean="0">
                <a:solidFill>
                  <a:srgbClr val="18B48F"/>
                </a:solidFill>
              </a:rPr>
              <a:t>[2019</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图</a:t>
            </a:r>
            <a:r>
              <a:rPr lang="en-US" sz="2400" smtClean="0"/>
              <a:t>10-6</a:t>
            </a:r>
            <a:r>
              <a:rPr lang="zh-CN" altLang="en-US" sz="2400" smtClean="0"/>
              <a:t>是根据王爷爷驾驶汽车在某段平直高速公路上行驶时记录的数据描绘出的</a:t>
            </a:r>
            <a:r>
              <a:rPr lang="en-US" sz="2400" i="1" smtClean="0"/>
              <a:t>s-t </a:t>
            </a:r>
            <a:r>
              <a:rPr lang="zh-CN" altLang="en-US" sz="2400" smtClean="0"/>
              <a:t>图像。</a:t>
            </a:r>
            <a:endParaRPr lang="zh-CN" altLang="en-US" sz="2400" smtClean="0"/>
          </a:p>
        </p:txBody>
      </p:sp>
      <p:sp>
        <p:nvSpPr>
          <p:cNvPr id="5" name="矩形 4"/>
          <p:cNvSpPr/>
          <p:nvPr/>
        </p:nvSpPr>
        <p:spPr>
          <a:xfrm>
            <a:off x="8618810" y="3644108"/>
            <a:ext cx="1168910" cy="461665"/>
          </a:xfrm>
          <a:prstGeom prst="rect">
            <a:avLst/>
          </a:prstGeom>
        </p:spPr>
        <p:txBody>
          <a:bodyPr wrap="none">
            <a:spAutoFit/>
          </a:bodyPr>
          <a:lstStyle/>
          <a:p>
            <a:r>
              <a:rPr lang="zh-CN" altLang="en-US" smtClean="0"/>
              <a:t>图</a:t>
            </a:r>
            <a:r>
              <a:rPr lang="en-US" smtClean="0"/>
              <a:t>10-6</a:t>
            </a:r>
            <a:endParaRPr lang="zh-CN" altLang="en-US"/>
          </a:p>
        </p:txBody>
      </p:sp>
      <p:pic>
        <p:nvPicPr>
          <p:cNvPr id="7" name="20WLZT1043.EPS" descr="id:2147501019;FounderCES"/>
          <p:cNvPicPr/>
          <p:nvPr/>
        </p:nvPicPr>
        <p:blipFill>
          <a:blip r:embed="rId2"/>
          <a:stretch>
            <a:fillRect/>
          </a:stretch>
        </p:blipFill>
        <p:spPr>
          <a:xfrm>
            <a:off x="7809718" y="1643844"/>
            <a:ext cx="3290432" cy="1818987"/>
          </a:xfrm>
          <a:prstGeom prst="rect">
            <a:avLst/>
          </a:prstGeom>
        </p:spPr>
      </p:pic>
      <p:graphicFrame>
        <p:nvGraphicFramePr>
          <p:cNvPr id="247810" name="Object 2"/>
          <p:cNvGraphicFramePr>
            <a:graphicFrameLocks noChangeAspect="1"/>
          </p:cNvGraphicFramePr>
          <p:nvPr/>
        </p:nvGraphicFramePr>
        <p:xfrm>
          <a:off x="1094546" y="1786720"/>
          <a:ext cx="6229350" cy="2344738"/>
        </p:xfrm>
        <a:graphic>
          <a:graphicData uri="http://schemas.openxmlformats.org/presentationml/2006/ole">
            <mc:AlternateContent>
              <mc:Choice xmlns:v="urn:schemas-microsoft-com:vml" Requires="v">
                <p:oleObj spid="_x0000_s1048" name="文档" r:id="rId3" imgW="6309360" imgH="2381250" progId="Word.Document.12">
                  <p:embed/>
                </p:oleObj>
              </mc:Choice>
              <mc:Fallback>
                <p:oleObj name="文档" r:id="rId3" imgW="6309360" imgH="2381250" progId="Word.Document.12">
                  <p:embed/>
                  <p:pic>
                    <p:nvPicPr>
                      <p:cNvPr id="0" name="OLE substitute image"/>
                      <p:cNvPicPr/>
                      <p:nvPr/>
                    </p:nvPicPr>
                    <p:blipFill>
                      <a:blip r:embed="rId4"/>
                      <a:stretch>
                        <a:fillRect/>
                      </a:stretch>
                    </p:blipFill>
                    <p:spPr>
                      <a:xfrm>
                        <a:off x="1094546" y="1786720"/>
                        <a:ext cx="6229350" cy="2344738"/>
                      </a:xfrm>
                      <a:prstGeom prst="rect">
                        <a:avLst/>
                      </a:prstGeom>
                      <a:noFill/>
                      <a:ln w="9525">
                        <a:noFill/>
                      </a:ln>
                    </p:spPr>
                  </p:pic>
                </p:oleObj>
              </mc:Fallback>
            </mc:AlternateContent>
          </a:graphicData>
        </a:graphic>
      </p:graphicFrame>
      <p:graphicFrame>
        <p:nvGraphicFramePr>
          <p:cNvPr id="271363" name="Object 3"/>
          <p:cNvGraphicFramePr>
            <a:graphicFrameLocks noChangeAspect="1"/>
          </p:cNvGraphicFramePr>
          <p:nvPr/>
        </p:nvGraphicFramePr>
        <p:xfrm>
          <a:off x="1020763" y="4069571"/>
          <a:ext cx="6426200" cy="1431925"/>
        </p:xfrm>
        <a:graphic>
          <a:graphicData uri="http://schemas.openxmlformats.org/presentationml/2006/ole">
            <mc:AlternateContent>
              <mc:Choice xmlns:v="urn:schemas-microsoft-com:vml" Requires="v">
                <p:oleObj spid="_x0000_s1049" name="文档" r:id="rId5" imgW="6940550" imgH="1540510" progId="Word.Document.12">
                  <p:embed/>
                </p:oleObj>
              </mc:Choice>
              <mc:Fallback>
                <p:oleObj name="文档" r:id="rId5" imgW="6940550" imgH="1540510" progId="Word.Document.12">
                  <p:embed/>
                  <p:pic>
                    <p:nvPicPr>
                      <p:cNvPr id="0" name="OLE substitute image"/>
                      <p:cNvPicPr/>
                      <p:nvPr/>
                    </p:nvPicPr>
                    <p:blipFill>
                      <a:blip r:embed="rId6"/>
                      <a:stretch>
                        <a:fillRect/>
                      </a:stretch>
                    </p:blipFill>
                    <p:spPr>
                      <a:xfrm>
                        <a:off x="1020763" y="4069571"/>
                        <a:ext cx="6426200" cy="143192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1363"/>
                                        </p:tgtEl>
                                        <p:attrNameLst>
                                          <p:attrName>style.visibility</p:attrName>
                                        </p:attrNameLst>
                                      </p:cBhvr>
                                      <p:to>
                                        <p:strVal val="visible"/>
                                      </p:to>
                                    </p:set>
                                    <p:animEffect transition="in" filter="fade">
                                      <p:cBhvr>
                                        <p:cTn id="7" dur="500"/>
                                        <p:tgtEl>
                                          <p:spTgt spid="271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功</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99358"/>
            <a:ext cx="10787138" cy="1754326"/>
          </a:xfrm>
          <a:prstGeom prst="rect">
            <a:avLst/>
          </a:prstGeom>
          <a:noFill/>
        </p:spPr>
        <p:txBody>
          <a:bodyPr wrap="square" rtlCol="0">
            <a:spAutoFit/>
          </a:bodyPr>
          <a:lstStyle/>
          <a:p>
            <a:pPr>
              <a:lnSpc>
                <a:spcPct val="150000"/>
              </a:lnSpc>
            </a:pPr>
            <a:r>
              <a:rPr lang="en-US" b="1" smtClean="0"/>
              <a:t>1.</a:t>
            </a:r>
            <a:r>
              <a:rPr lang="zh-CN" altLang="en-US" b="1" smtClean="0"/>
              <a:t>功</a:t>
            </a:r>
            <a:r>
              <a:rPr lang="en-US" b="1" smtClean="0"/>
              <a:t>:</a:t>
            </a:r>
            <a:r>
              <a:rPr lang="zh-CN" altLang="en-US" smtClean="0"/>
              <a:t>如果一个力作用在物体上</a:t>
            </a:r>
            <a:r>
              <a:rPr lang="en-US" smtClean="0"/>
              <a:t>,</a:t>
            </a:r>
            <a:r>
              <a:rPr lang="zh-CN" altLang="en-US" smtClean="0"/>
              <a:t>物体在这个力的方向上通过了一段距离</a:t>
            </a:r>
            <a:r>
              <a:rPr lang="en-US" smtClean="0"/>
              <a:t>,</a:t>
            </a:r>
            <a:r>
              <a:rPr lang="zh-CN" altLang="en-US" smtClean="0"/>
              <a:t>我们就说这个力做了功。力学中的功包含两个必要因素</a:t>
            </a:r>
            <a:r>
              <a:rPr lang="en-US" smtClean="0"/>
              <a:t>:</a:t>
            </a:r>
            <a:r>
              <a:rPr lang="zh-CN" altLang="en-US" smtClean="0"/>
              <a:t>一是作用在物体上的</a:t>
            </a:r>
            <a:r>
              <a:rPr lang="zh-CN" altLang="en-US" i="1" u="sng" smtClean="0"/>
              <a:t>　　　　</a:t>
            </a:r>
            <a:r>
              <a:rPr lang="en-US" smtClean="0"/>
              <a:t>,</a:t>
            </a:r>
            <a:r>
              <a:rPr lang="zh-CN" altLang="en-US" smtClean="0"/>
              <a:t>二是物体在力的方向上通过的</a:t>
            </a:r>
            <a:r>
              <a:rPr lang="zh-CN" altLang="en-US" i="1" u="sng" smtClean="0"/>
              <a:t>　　　　</a:t>
            </a:r>
            <a:r>
              <a:rPr lang="zh-CN" altLang="en-US" smtClean="0"/>
              <a:t>。</a:t>
            </a:r>
            <a:r>
              <a:rPr lang="en-US" smtClean="0"/>
              <a:t> </a:t>
            </a:r>
            <a:endParaRPr lang="zh-CN" altLang="en-US"/>
          </a:p>
        </p:txBody>
      </p:sp>
      <p:sp>
        <p:nvSpPr>
          <p:cNvPr id="7" name="Rectangle 14"/>
          <p:cNvSpPr>
            <a:spLocks noChangeArrowheads="1"/>
          </p:cNvSpPr>
          <p:nvPr/>
        </p:nvSpPr>
        <p:spPr bwMode="auto">
          <a:xfrm>
            <a:off x="10310048" y="185815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力</a:t>
            </a:r>
            <a:endParaRPr lang="zh-CN" altLang="en-US">
              <a:solidFill>
                <a:srgbClr val="A50021"/>
              </a:solidFill>
            </a:endParaRPr>
          </a:p>
        </p:txBody>
      </p:sp>
      <p:sp>
        <p:nvSpPr>
          <p:cNvPr id="5" name="Rectangle 14"/>
          <p:cNvSpPr>
            <a:spLocks noChangeArrowheads="1"/>
          </p:cNvSpPr>
          <p:nvPr/>
        </p:nvSpPr>
        <p:spPr bwMode="auto">
          <a:xfrm>
            <a:off x="4880760"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距离</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572824"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[2015</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炎热的夏天</a:t>
            </a:r>
            <a:r>
              <a:rPr lang="en-US" sz="2400" smtClean="0"/>
              <a:t>,</a:t>
            </a:r>
            <a:r>
              <a:rPr lang="zh-CN" altLang="en-US" sz="2400" smtClean="0"/>
              <a:t>王爷爷驾着一辆功率为</a:t>
            </a:r>
            <a:r>
              <a:rPr lang="en-US" sz="2400" smtClean="0"/>
              <a:t>120 kW</a:t>
            </a:r>
            <a:r>
              <a:rPr lang="zh-CN" altLang="en-US" sz="2400" smtClean="0"/>
              <a:t>的小轿车</a:t>
            </a:r>
            <a:r>
              <a:rPr lang="en-US" sz="2400" smtClean="0"/>
              <a:t>,</a:t>
            </a:r>
            <a:r>
              <a:rPr lang="zh-CN" altLang="en-US" sz="2400" smtClean="0"/>
              <a:t>带着家人前往井冈山休闲度假</a:t>
            </a:r>
            <a:r>
              <a:rPr lang="en-US" sz="2400" smtClean="0"/>
              <a:t>,</a:t>
            </a:r>
            <a:r>
              <a:rPr lang="zh-CN" altLang="en-US" sz="2400" smtClean="0"/>
              <a:t>途中在一段平直的高速公路上以</a:t>
            </a:r>
            <a:r>
              <a:rPr lang="en-US" sz="2400" smtClean="0"/>
              <a:t>90 km/h</a:t>
            </a:r>
            <a:r>
              <a:rPr lang="zh-CN" altLang="en-US" sz="2400" smtClean="0"/>
              <a:t>的速度匀速行驶。求</a:t>
            </a:r>
            <a:r>
              <a:rPr lang="en-US" sz="2400" smtClean="0"/>
              <a:t>:</a:t>
            </a:r>
            <a:endParaRPr lang="zh-CN" altLang="en-US" sz="2400" smtClean="0"/>
          </a:p>
          <a:p>
            <a:pPr>
              <a:lnSpc>
                <a:spcPct val="150000"/>
              </a:lnSpc>
            </a:pPr>
            <a:r>
              <a:rPr lang="en-US" sz="2400" smtClean="0"/>
              <a:t>(1)5 min</a:t>
            </a:r>
            <a:r>
              <a:rPr lang="zh-CN" altLang="en-US" sz="2400" smtClean="0"/>
              <a:t>内行驶的路程。</a:t>
            </a:r>
            <a:endParaRPr lang="zh-CN" altLang="en-US" sz="2400" smtClean="0"/>
          </a:p>
          <a:p>
            <a:pPr>
              <a:lnSpc>
                <a:spcPct val="150000"/>
              </a:lnSpc>
            </a:pPr>
            <a:r>
              <a:rPr lang="en-US" sz="2400" smtClean="0"/>
              <a:t>(2)</a:t>
            </a:r>
            <a:r>
              <a:rPr lang="zh-CN" altLang="en-US" sz="2400" smtClean="0"/>
              <a:t>这段路程中小车受到的阻力。</a:t>
            </a:r>
            <a:endParaRPr lang="zh-CN" altLang="en-US" sz="2400"/>
          </a:p>
        </p:txBody>
      </p:sp>
      <p:graphicFrame>
        <p:nvGraphicFramePr>
          <p:cNvPr id="257025" name="Object 1"/>
          <p:cNvGraphicFramePr>
            <a:graphicFrameLocks noChangeAspect="1"/>
          </p:cNvGraphicFramePr>
          <p:nvPr/>
        </p:nvGraphicFramePr>
        <p:xfrm>
          <a:off x="1017588" y="3430588"/>
          <a:ext cx="7439025" cy="1642280"/>
        </p:xfrm>
        <a:graphic>
          <a:graphicData uri="http://schemas.openxmlformats.org/presentationml/2006/ole">
            <mc:AlternateContent>
              <mc:Choice xmlns:v="urn:schemas-microsoft-com:vml" Requires="v">
                <p:oleObj spid="_x0000_s1050" name="文档" r:id="rId2" imgW="8025130" imgH="1783080" progId="Word.Document.12">
                  <p:embed/>
                </p:oleObj>
              </mc:Choice>
              <mc:Fallback>
                <p:oleObj name="文档" r:id="rId2" imgW="8025130" imgH="1783080" progId="Word.Document.12">
                  <p:embed/>
                  <p:pic>
                    <p:nvPicPr>
                      <p:cNvPr id="0" name="OLE substitute image"/>
                      <p:cNvPicPr/>
                      <p:nvPr/>
                    </p:nvPicPr>
                    <p:blipFill>
                      <a:blip r:embed="rId3"/>
                      <a:stretch>
                        <a:fillRect/>
                      </a:stretch>
                    </p:blipFill>
                    <p:spPr>
                      <a:xfrm>
                        <a:off x="1017588" y="3430588"/>
                        <a:ext cx="7439025" cy="164228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7025"/>
                                        </p:tgtEl>
                                        <p:attrNameLst>
                                          <p:attrName>style.visibility</p:attrName>
                                        </p:attrNameLst>
                                      </p:cBhvr>
                                      <p:to>
                                        <p:strVal val="visible"/>
                                      </p:to>
                                    </p:set>
                                    <p:animEffect transition="in" filter="fade">
                                      <p:cBhvr>
                                        <p:cTn id="7" dur="500"/>
                                        <p:tgtEl>
                                          <p:spTgt spid="257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[2015</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炎热的夏天</a:t>
            </a:r>
            <a:r>
              <a:rPr lang="en-US" sz="2400" smtClean="0"/>
              <a:t>,</a:t>
            </a:r>
            <a:r>
              <a:rPr lang="zh-CN" altLang="en-US" sz="2400" smtClean="0"/>
              <a:t>王爷爷驾着一辆功率为</a:t>
            </a:r>
            <a:r>
              <a:rPr lang="en-US" sz="2400" smtClean="0"/>
              <a:t>120 kW</a:t>
            </a:r>
            <a:r>
              <a:rPr lang="zh-CN" altLang="en-US" sz="2400" smtClean="0"/>
              <a:t>的小轿车</a:t>
            </a:r>
            <a:r>
              <a:rPr lang="en-US" sz="2400" smtClean="0"/>
              <a:t>,</a:t>
            </a:r>
            <a:r>
              <a:rPr lang="zh-CN" altLang="en-US" sz="2400" smtClean="0"/>
              <a:t>带着家人前往井冈山休闲度假</a:t>
            </a:r>
            <a:r>
              <a:rPr lang="en-US" sz="2400" smtClean="0"/>
              <a:t>,</a:t>
            </a:r>
            <a:r>
              <a:rPr lang="zh-CN" altLang="en-US" sz="2400" smtClean="0"/>
              <a:t>途中在一段平直的高速公路上以</a:t>
            </a:r>
            <a:r>
              <a:rPr lang="en-US" sz="2400" smtClean="0"/>
              <a:t>90 km/h</a:t>
            </a:r>
            <a:r>
              <a:rPr lang="zh-CN" altLang="en-US" sz="2400" smtClean="0"/>
              <a:t>的速度匀速行驶。求</a:t>
            </a:r>
            <a:r>
              <a:rPr lang="en-US" sz="2400" smtClean="0"/>
              <a:t>:</a:t>
            </a:r>
            <a:endParaRPr lang="zh-CN" altLang="en-US" sz="2400" smtClean="0"/>
          </a:p>
          <a:p>
            <a:pPr>
              <a:lnSpc>
                <a:spcPct val="150000"/>
              </a:lnSpc>
            </a:pPr>
            <a:r>
              <a:rPr lang="en-US" sz="2400" smtClean="0"/>
              <a:t>(2)</a:t>
            </a:r>
            <a:r>
              <a:rPr lang="zh-CN" altLang="en-US" sz="2400" smtClean="0"/>
              <a:t>这段路程中小车受到的阻力。</a:t>
            </a:r>
            <a:endParaRPr lang="zh-CN" altLang="en-US" sz="2400"/>
          </a:p>
        </p:txBody>
      </p:sp>
      <p:graphicFrame>
        <p:nvGraphicFramePr>
          <p:cNvPr id="257025" name="Object 1"/>
          <p:cNvGraphicFramePr>
            <a:graphicFrameLocks noChangeAspect="1"/>
          </p:cNvGraphicFramePr>
          <p:nvPr/>
        </p:nvGraphicFramePr>
        <p:xfrm>
          <a:off x="1023108" y="3001166"/>
          <a:ext cx="7439025" cy="1838325"/>
        </p:xfrm>
        <a:graphic>
          <a:graphicData uri="http://schemas.openxmlformats.org/presentationml/2006/ole">
            <mc:AlternateContent>
              <mc:Choice xmlns:v="urn:schemas-microsoft-com:vml" Requires="v">
                <p:oleObj spid="_x0000_s1051" name="文档" r:id="rId2" imgW="8025130" imgH="1981200" progId="Word.Document.12">
                  <p:embed/>
                </p:oleObj>
              </mc:Choice>
              <mc:Fallback>
                <p:oleObj name="文档" r:id="rId2" imgW="8025130" imgH="1981200" progId="Word.Document.12">
                  <p:embed/>
                  <p:pic>
                    <p:nvPicPr>
                      <p:cNvPr id="0" name="OLE substitute image"/>
                      <p:cNvPicPr/>
                      <p:nvPr/>
                    </p:nvPicPr>
                    <p:blipFill>
                      <a:blip r:embed="rId3"/>
                      <a:stretch>
                        <a:fillRect/>
                      </a:stretch>
                    </p:blipFill>
                    <p:spPr>
                      <a:xfrm>
                        <a:off x="1023108" y="3001166"/>
                        <a:ext cx="7439025" cy="183832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7025"/>
                                        </p:tgtEl>
                                        <p:attrNameLst>
                                          <p:attrName>style.visibility</p:attrName>
                                        </p:attrNameLst>
                                      </p:cBhvr>
                                      <p:to>
                                        <p:strVal val="visible"/>
                                      </p:to>
                                    </p:set>
                                    <p:animEffect transition="in" filter="fade">
                                      <p:cBhvr>
                                        <p:cTn id="7" dur="500"/>
                                        <p:tgtEl>
                                          <p:spTgt spid="257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有用功、额外功、总功及机械效率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8.</a:t>
            </a:r>
            <a:r>
              <a:rPr lang="zh-CN" altLang="en-US" sz="2400" smtClean="0"/>
              <a:t>李玲玲同学用水桶从水井中提水做清洁。她在把装满水的水桶从井底提上来的过程中</a:t>
            </a:r>
            <a:r>
              <a:rPr lang="en-US" sz="2400" smtClean="0"/>
              <a:t>,</a:t>
            </a:r>
            <a:r>
              <a:rPr lang="zh-CN" altLang="en-US" sz="2400" smtClean="0"/>
              <a:t>下列关于做功的说法正确的是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对桶所做的功是有用功</a:t>
            </a:r>
            <a:endParaRPr lang="zh-CN" altLang="en-US" sz="2400" smtClean="0"/>
          </a:p>
          <a:p>
            <a:pPr>
              <a:lnSpc>
                <a:spcPct val="150000"/>
              </a:lnSpc>
            </a:pPr>
            <a:r>
              <a:rPr lang="en-US" sz="2400" smtClean="0"/>
              <a:t>B.</a:t>
            </a:r>
            <a:r>
              <a:rPr lang="zh-CN" altLang="en-US" sz="2400" smtClean="0"/>
              <a:t>对水所做的功是额外功</a:t>
            </a:r>
            <a:endParaRPr lang="zh-CN" altLang="en-US" sz="2400" smtClean="0"/>
          </a:p>
          <a:p>
            <a:pPr>
              <a:lnSpc>
                <a:spcPct val="150000"/>
              </a:lnSpc>
            </a:pPr>
            <a:r>
              <a:rPr lang="en-US" sz="2400" smtClean="0"/>
              <a:t>C.</a:t>
            </a:r>
            <a:r>
              <a:rPr lang="zh-CN" altLang="en-US" sz="2400" smtClean="0"/>
              <a:t>对水所做的功是有用功</a:t>
            </a:r>
            <a:endParaRPr lang="zh-CN" altLang="en-US" sz="2400" smtClean="0"/>
          </a:p>
          <a:p>
            <a:pPr>
              <a:lnSpc>
                <a:spcPct val="150000"/>
              </a:lnSpc>
            </a:pPr>
            <a:r>
              <a:rPr lang="en-US" sz="2400" smtClean="0"/>
              <a:t>D.</a:t>
            </a:r>
            <a:r>
              <a:rPr lang="zh-CN" altLang="en-US" sz="2400" smtClean="0"/>
              <a:t>对水所做的功是总功</a:t>
            </a:r>
            <a:endParaRPr lang="zh-CN" altLang="en-US" sz="2400"/>
          </a:p>
        </p:txBody>
      </p:sp>
      <p:sp>
        <p:nvSpPr>
          <p:cNvPr id="8" name="Rectangle 14"/>
          <p:cNvSpPr>
            <a:spLocks noChangeArrowheads="1"/>
          </p:cNvSpPr>
          <p:nvPr/>
        </p:nvSpPr>
        <p:spPr bwMode="auto">
          <a:xfrm>
            <a:off x="6738148" y="1967997"/>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9.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江西教研室样卷</a:t>
            </a:r>
            <a:r>
              <a:rPr lang="en-US" sz="2400" smtClean="0">
                <a:solidFill>
                  <a:srgbClr val="18B48F"/>
                </a:solidFill>
              </a:rPr>
              <a:t>2]</a:t>
            </a:r>
            <a:r>
              <a:rPr lang="zh-CN" altLang="en-US" sz="2400" smtClean="0"/>
              <a:t>如图</a:t>
            </a:r>
            <a:r>
              <a:rPr lang="en-US" sz="2400" smtClean="0"/>
              <a:t>10-7</a:t>
            </a:r>
            <a:r>
              <a:rPr lang="zh-CN" altLang="en-US" sz="2400" smtClean="0"/>
              <a:t>所示</a:t>
            </a:r>
            <a:r>
              <a:rPr lang="en-US" sz="2400" smtClean="0"/>
              <a:t>,</a:t>
            </a:r>
            <a:r>
              <a:rPr lang="zh-CN" altLang="en-US" sz="2400" smtClean="0"/>
              <a:t>工人用</a:t>
            </a:r>
            <a:r>
              <a:rPr lang="en-US" sz="2400" smtClean="0"/>
              <a:t>160 N</a:t>
            </a:r>
            <a:r>
              <a:rPr lang="zh-CN" altLang="en-US" sz="2400" smtClean="0"/>
              <a:t>的拉力</a:t>
            </a:r>
            <a:r>
              <a:rPr lang="en-US" sz="2400" i="1" smtClean="0"/>
              <a:t>F</a:t>
            </a:r>
            <a:r>
              <a:rPr lang="zh-CN" altLang="en-US" sz="2400" smtClean="0"/>
              <a:t>将重为</a:t>
            </a:r>
            <a:r>
              <a:rPr lang="en-US" sz="2400" smtClean="0"/>
              <a:t>300 N</a:t>
            </a:r>
            <a:r>
              <a:rPr lang="zh-CN" altLang="en-US" sz="2400" smtClean="0"/>
              <a:t>的木箱在</a:t>
            </a:r>
            <a:r>
              <a:rPr lang="en-US" sz="2400" smtClean="0"/>
              <a:t>10 s</a:t>
            </a:r>
            <a:r>
              <a:rPr lang="zh-CN" altLang="en-US" sz="2400" smtClean="0"/>
              <a:t>内从斜面底端匀速拉到长</a:t>
            </a:r>
            <a:r>
              <a:rPr lang="en-US" altLang="zh-CN" sz="2400" smtClean="0"/>
              <a:t>3 m</a:t>
            </a:r>
            <a:r>
              <a:rPr lang="zh-CN" altLang="en-US" sz="2400" smtClean="0"/>
              <a:t>、高</a:t>
            </a:r>
            <a:r>
              <a:rPr lang="en-US" altLang="zh-CN" sz="2400" smtClean="0"/>
              <a:t>1 m</a:t>
            </a:r>
            <a:r>
              <a:rPr lang="zh-CN" altLang="en-US" sz="2400" smtClean="0"/>
              <a:t>的斜面顶端。下列说法正确的是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木箱受到的摩擦力为</a:t>
            </a:r>
            <a:r>
              <a:rPr lang="en-US" sz="2400" smtClean="0"/>
              <a:t>160 N</a:t>
            </a:r>
            <a:endParaRPr lang="zh-CN" altLang="en-US" sz="2400" smtClean="0"/>
          </a:p>
          <a:p>
            <a:pPr>
              <a:lnSpc>
                <a:spcPct val="150000"/>
              </a:lnSpc>
            </a:pPr>
            <a:r>
              <a:rPr lang="en-US" sz="2400" smtClean="0"/>
              <a:t>B.</a:t>
            </a:r>
            <a:r>
              <a:rPr lang="zh-CN" altLang="en-US" sz="2400" smtClean="0"/>
              <a:t>工人克服木箱重力做的功是</a:t>
            </a:r>
            <a:r>
              <a:rPr lang="en-US" sz="2400" smtClean="0"/>
              <a:t>300 J</a:t>
            </a:r>
            <a:endParaRPr lang="zh-CN" altLang="en-US" sz="2400" smtClean="0"/>
          </a:p>
          <a:p>
            <a:pPr>
              <a:lnSpc>
                <a:spcPct val="150000"/>
              </a:lnSpc>
            </a:pPr>
            <a:r>
              <a:rPr lang="en-US" sz="2400" smtClean="0"/>
              <a:t>C.</a:t>
            </a:r>
            <a:r>
              <a:rPr lang="zh-CN" altLang="en-US" sz="2400" smtClean="0"/>
              <a:t>拉力</a:t>
            </a:r>
            <a:r>
              <a:rPr lang="en-US" sz="2400" i="1" smtClean="0"/>
              <a:t>F </a:t>
            </a:r>
            <a:r>
              <a:rPr lang="zh-CN" altLang="en-US" sz="2400" smtClean="0"/>
              <a:t>做功的功率为</a:t>
            </a:r>
            <a:r>
              <a:rPr lang="en-US" sz="2400" smtClean="0"/>
              <a:t>16 W</a:t>
            </a:r>
            <a:endParaRPr lang="zh-CN" altLang="en-US" sz="2400" smtClean="0"/>
          </a:p>
          <a:p>
            <a:pPr>
              <a:lnSpc>
                <a:spcPct val="150000"/>
              </a:lnSpc>
            </a:pPr>
            <a:r>
              <a:rPr lang="en-US" sz="2400" smtClean="0"/>
              <a:t>D.</a:t>
            </a:r>
            <a:r>
              <a:rPr lang="zh-CN" altLang="en-US" sz="2400" smtClean="0"/>
              <a:t>斜面的机械效率是</a:t>
            </a:r>
            <a:r>
              <a:rPr lang="en-US" sz="2400" smtClean="0"/>
              <a:t>53.3%</a:t>
            </a:r>
            <a:endParaRPr lang="zh-CN" altLang="en-US" sz="2400"/>
          </a:p>
        </p:txBody>
      </p:sp>
      <p:pic>
        <p:nvPicPr>
          <p:cNvPr id="3" name="21JFA36.EPS" descr="id:2147501033;FounderCES"/>
          <p:cNvPicPr/>
          <p:nvPr/>
        </p:nvPicPr>
        <p:blipFill>
          <a:blip r:embed="rId2"/>
          <a:stretch>
            <a:fillRect/>
          </a:stretch>
        </p:blipFill>
        <p:spPr>
          <a:xfrm>
            <a:off x="6380958" y="2429662"/>
            <a:ext cx="3304706" cy="1545793"/>
          </a:xfrm>
          <a:prstGeom prst="rect">
            <a:avLst/>
          </a:prstGeom>
        </p:spPr>
      </p:pic>
      <p:sp>
        <p:nvSpPr>
          <p:cNvPr id="4" name="矩形 3"/>
          <p:cNvSpPr/>
          <p:nvPr/>
        </p:nvSpPr>
        <p:spPr>
          <a:xfrm>
            <a:off x="7381090" y="4072736"/>
            <a:ext cx="1168910" cy="461665"/>
          </a:xfrm>
          <a:prstGeom prst="rect">
            <a:avLst/>
          </a:prstGeom>
        </p:spPr>
        <p:txBody>
          <a:bodyPr wrap="none">
            <a:spAutoFit/>
          </a:bodyPr>
          <a:lstStyle/>
          <a:p>
            <a:r>
              <a:rPr lang="zh-CN" altLang="en-US" smtClean="0"/>
              <a:t>图</a:t>
            </a:r>
            <a:r>
              <a:rPr lang="en-US" smtClean="0"/>
              <a:t>10-7</a:t>
            </a:r>
            <a:endParaRPr lang="zh-CN" altLang="en-US"/>
          </a:p>
        </p:txBody>
      </p:sp>
      <p:sp>
        <p:nvSpPr>
          <p:cNvPr id="5" name="Rectangle 14"/>
          <p:cNvSpPr>
            <a:spLocks noChangeArrowheads="1"/>
          </p:cNvSpPr>
          <p:nvPr/>
        </p:nvSpPr>
        <p:spPr bwMode="auto">
          <a:xfrm>
            <a:off x="10738676" y="1929596"/>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 </a:t>
            </a:r>
            <a:r>
              <a:rPr lang="en-US" sz="2400" smtClean="0">
                <a:solidFill>
                  <a:srgbClr val="18B48F"/>
                </a:solidFill>
              </a:rPr>
              <a:t>[2019</a:t>
            </a:r>
            <a:r>
              <a:rPr lang="en-US" altLang="zh-CN" sz="2400" smtClean="0">
                <a:solidFill>
                  <a:srgbClr val="18B48F"/>
                </a:solidFill>
              </a:rPr>
              <a:t>·</a:t>
            </a:r>
            <a:r>
              <a:rPr lang="zh-CN" altLang="en-US" sz="2400" smtClean="0">
                <a:solidFill>
                  <a:srgbClr val="18B48F"/>
                </a:solidFill>
              </a:rPr>
              <a:t>百色</a:t>
            </a:r>
            <a:r>
              <a:rPr lang="en-US" sz="2400" smtClean="0">
                <a:solidFill>
                  <a:srgbClr val="18B48F"/>
                </a:solidFill>
              </a:rPr>
              <a:t>]</a:t>
            </a:r>
            <a:r>
              <a:rPr lang="zh-CN" altLang="en-US" sz="2400" smtClean="0"/>
              <a:t>如图</a:t>
            </a:r>
            <a:r>
              <a:rPr lang="en-US" sz="2400" smtClean="0"/>
              <a:t>10-8</a:t>
            </a:r>
            <a:r>
              <a:rPr lang="zh-CN" altLang="en-US" sz="2400" smtClean="0"/>
              <a:t>所示</a:t>
            </a:r>
            <a:r>
              <a:rPr lang="en-US" sz="2400" smtClean="0"/>
              <a:t>,</a:t>
            </a:r>
            <a:r>
              <a:rPr lang="zh-CN" altLang="en-US" sz="2400" smtClean="0"/>
              <a:t>用相同滑轮组装成的甲、乙两个滑轮组</a:t>
            </a:r>
            <a:r>
              <a:rPr lang="en-US" sz="2400" smtClean="0"/>
              <a:t>,</a:t>
            </a:r>
            <a:r>
              <a:rPr lang="zh-CN" altLang="en-US" sz="2400" smtClean="0"/>
              <a:t>分别将同一个物体在相同时间内匀速提高相同高度</a:t>
            </a:r>
            <a:r>
              <a:rPr lang="en-US" sz="2400" smtClean="0"/>
              <a:t>,</a:t>
            </a:r>
            <a:r>
              <a:rPr lang="zh-CN" altLang="en-US" sz="2400" smtClean="0"/>
              <a:t>不计绳重及摩擦</a:t>
            </a:r>
            <a:r>
              <a:rPr lang="en-US" sz="2400" smtClean="0"/>
              <a:t>,</a:t>
            </a:r>
            <a:r>
              <a:rPr lang="zh-CN" altLang="en-US" sz="2400" smtClean="0"/>
              <a:t>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en-US" sz="2400" i="1" smtClean="0"/>
              <a:t>F</a:t>
            </a:r>
            <a:r>
              <a:rPr lang="zh-CN" altLang="en-US" sz="2400" baseline="-25000" smtClean="0"/>
              <a:t>甲</a:t>
            </a:r>
            <a:r>
              <a:rPr lang="en-US" sz="2400" smtClean="0"/>
              <a:t>=</a:t>
            </a:r>
            <a:r>
              <a:rPr lang="en-US" sz="2400" i="1" smtClean="0"/>
              <a:t>F</a:t>
            </a:r>
            <a:r>
              <a:rPr lang="zh-CN" altLang="en-US" sz="2400" baseline="-25000" smtClean="0"/>
              <a:t>乙</a:t>
            </a:r>
            <a:endParaRPr lang="zh-CN" altLang="en-US" sz="2400" smtClean="0"/>
          </a:p>
          <a:p>
            <a:pPr>
              <a:lnSpc>
                <a:spcPct val="150000"/>
              </a:lnSpc>
            </a:pPr>
            <a:r>
              <a:rPr lang="en-US" sz="2400" smtClean="0"/>
              <a:t>B.</a:t>
            </a:r>
            <a:r>
              <a:rPr lang="zh-CN" altLang="en-US" sz="2400" smtClean="0"/>
              <a:t>甲、乙绳子自由端移动的速度相同</a:t>
            </a:r>
            <a:endParaRPr lang="zh-CN" altLang="en-US" sz="2400" smtClean="0"/>
          </a:p>
          <a:p>
            <a:pPr>
              <a:lnSpc>
                <a:spcPct val="150000"/>
              </a:lnSpc>
            </a:pPr>
            <a:r>
              <a:rPr lang="en-US" sz="2400" smtClean="0"/>
              <a:t>C.</a:t>
            </a:r>
            <a:r>
              <a:rPr lang="zh-CN" altLang="en-US" sz="2400" smtClean="0"/>
              <a:t>甲、乙两个拉力的功率相同</a:t>
            </a:r>
            <a:endParaRPr lang="zh-CN" altLang="en-US" sz="2400" smtClean="0"/>
          </a:p>
          <a:p>
            <a:pPr>
              <a:lnSpc>
                <a:spcPct val="150000"/>
              </a:lnSpc>
            </a:pPr>
            <a:r>
              <a:rPr lang="en-US" sz="2400" smtClean="0"/>
              <a:t>D.</a:t>
            </a:r>
            <a:r>
              <a:rPr lang="zh-CN" altLang="en-US" sz="2400" smtClean="0"/>
              <a:t>乙滑轮组的额外功多</a:t>
            </a:r>
            <a:endParaRPr lang="zh-CN" altLang="en-US" sz="2400"/>
          </a:p>
        </p:txBody>
      </p:sp>
      <p:sp>
        <p:nvSpPr>
          <p:cNvPr id="4" name="矩形 3"/>
          <p:cNvSpPr/>
          <p:nvPr/>
        </p:nvSpPr>
        <p:spPr>
          <a:xfrm>
            <a:off x="7881156" y="4896955"/>
            <a:ext cx="1168910" cy="461665"/>
          </a:xfrm>
          <a:prstGeom prst="rect">
            <a:avLst/>
          </a:prstGeom>
        </p:spPr>
        <p:txBody>
          <a:bodyPr wrap="none">
            <a:spAutoFit/>
          </a:bodyPr>
          <a:lstStyle/>
          <a:p>
            <a:r>
              <a:rPr lang="zh-CN" altLang="en-US" smtClean="0"/>
              <a:t>图</a:t>
            </a:r>
            <a:r>
              <a:rPr lang="en-US" smtClean="0"/>
              <a:t>10-8</a:t>
            </a:r>
            <a:endParaRPr lang="zh-CN" altLang="en-US"/>
          </a:p>
        </p:txBody>
      </p:sp>
      <p:pic>
        <p:nvPicPr>
          <p:cNvPr id="5" name="21JFA268.EPS" descr="id:2147501040;FounderCES"/>
          <p:cNvPicPr/>
          <p:nvPr/>
        </p:nvPicPr>
        <p:blipFill>
          <a:blip r:embed="rId2"/>
          <a:stretch>
            <a:fillRect/>
          </a:stretch>
        </p:blipFill>
        <p:spPr>
          <a:xfrm>
            <a:off x="7166776" y="2017640"/>
            <a:ext cx="2601982" cy="2879315"/>
          </a:xfrm>
          <a:prstGeom prst="rect">
            <a:avLst/>
          </a:prstGeom>
        </p:spPr>
      </p:pic>
    </p:spTree>
  </p:cSld>
  <p:clrMapOvr>
    <a:masterClrMapping/>
  </p:clrMapOvr>
  <p:transition>
    <p:fade/>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715150"/>
            <a:ext cx="10644262" cy="5612681"/>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C</a:t>
            </a: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zh-CN" altLang="en-US" smtClean="0">
              <a:solidFill>
                <a:srgbClr val="A50021"/>
              </a:solidFill>
            </a:endParaRPr>
          </a:p>
        </p:txBody>
      </p:sp>
      <p:graphicFrame>
        <p:nvGraphicFramePr>
          <p:cNvPr id="3" name="Object 2"/>
          <p:cNvGraphicFramePr>
            <a:graphicFrameLocks noChangeAspect="1"/>
          </p:cNvGraphicFramePr>
          <p:nvPr/>
        </p:nvGraphicFramePr>
        <p:xfrm>
          <a:off x="1006475" y="1217611"/>
          <a:ext cx="10337800" cy="5048250"/>
        </p:xfrm>
        <a:graphic>
          <a:graphicData uri="http://schemas.openxmlformats.org/presentationml/2006/ole">
            <mc:AlternateContent>
              <mc:Choice xmlns:v="urn:schemas-microsoft-com:vml" Requires="v">
                <p:oleObj spid="_x0000_s1052" name="文档" r:id="rId2" imgW="10919460" imgH="5332730" progId="Word.Document.12">
                  <p:embed/>
                </p:oleObj>
              </mc:Choice>
              <mc:Fallback>
                <p:oleObj name="文档" r:id="rId2" imgW="10919460" imgH="5332730" progId="Word.Document.12">
                  <p:embed/>
                  <p:pic>
                    <p:nvPicPr>
                      <p:cNvPr id="0" name="OLE substitute image"/>
                      <p:cNvPicPr/>
                      <p:nvPr/>
                    </p:nvPicPr>
                    <p:blipFill>
                      <a:blip r:embed="rId3"/>
                      <a:stretch>
                        <a:fillRect/>
                      </a:stretch>
                    </p:blipFill>
                    <p:spPr>
                      <a:xfrm>
                        <a:off x="1006475" y="1217611"/>
                        <a:ext cx="10337800" cy="504825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11.</a:t>
            </a:r>
            <a:r>
              <a:rPr lang="zh-CN" altLang="en-US" sz="2400" smtClean="0"/>
              <a:t>用如图</a:t>
            </a:r>
            <a:r>
              <a:rPr lang="en-US" sz="2400" smtClean="0"/>
              <a:t>10-9</a:t>
            </a:r>
            <a:r>
              <a:rPr lang="zh-CN" altLang="en-US" sz="2400" smtClean="0"/>
              <a:t>所示滑轮组拉着重为</a:t>
            </a:r>
            <a:r>
              <a:rPr lang="en-US" sz="2400" smtClean="0"/>
              <a:t>30 N</a:t>
            </a:r>
            <a:r>
              <a:rPr lang="zh-CN" altLang="en-US" sz="2400" smtClean="0"/>
              <a:t>的物体</a:t>
            </a:r>
            <a:r>
              <a:rPr lang="en-US" sz="2400" i="1" smtClean="0"/>
              <a:t>A </a:t>
            </a:r>
            <a:r>
              <a:rPr lang="zh-CN" altLang="en-US" sz="2400" smtClean="0"/>
              <a:t>在水平地面上匀速前进</a:t>
            </a:r>
            <a:r>
              <a:rPr lang="en-US" sz="2400" smtClean="0"/>
              <a:t>0.2 m,</a:t>
            </a:r>
            <a:r>
              <a:rPr lang="zh-CN" altLang="en-US" sz="2400" smtClean="0"/>
              <a:t>则绳子自由端移动的距离为</a:t>
            </a:r>
            <a:r>
              <a:rPr lang="zh-CN" altLang="en-US" sz="2400" i="1" u="sng" smtClean="0"/>
              <a:t>　　　　</a:t>
            </a:r>
            <a:r>
              <a:rPr lang="en-US" sz="2400" smtClean="0"/>
              <a:t>m;</a:t>
            </a:r>
            <a:r>
              <a:rPr lang="zh-CN" altLang="en-US" sz="2400" smtClean="0"/>
              <a:t>若物体</a:t>
            </a:r>
            <a:r>
              <a:rPr lang="en-US" sz="2400" i="1" smtClean="0"/>
              <a:t>A </a:t>
            </a:r>
            <a:r>
              <a:rPr lang="zh-CN" altLang="en-US" sz="2400" smtClean="0"/>
              <a:t>与地面的摩擦力为</a:t>
            </a:r>
            <a:r>
              <a:rPr lang="en-US" sz="2400" smtClean="0"/>
              <a:t>9 N,</a:t>
            </a:r>
            <a:r>
              <a:rPr lang="zh-CN" altLang="en-US" sz="2400" smtClean="0"/>
              <a:t>则拉力所做的有用功是</a:t>
            </a:r>
            <a:r>
              <a:rPr lang="zh-CN" altLang="en-US" sz="2400" i="1" u="sng" smtClean="0"/>
              <a:t>　　　　</a:t>
            </a:r>
            <a:r>
              <a:rPr lang="en-US" sz="2400" smtClean="0"/>
              <a:t>J;</a:t>
            </a:r>
            <a:r>
              <a:rPr lang="zh-CN" altLang="en-US" sz="2400" smtClean="0"/>
              <a:t>若绳子自由端的拉力</a:t>
            </a:r>
            <a:r>
              <a:rPr lang="en-US" sz="2400" i="1" smtClean="0"/>
              <a:t>F</a:t>
            </a:r>
            <a:r>
              <a:rPr lang="en-US" sz="2400" smtClean="0"/>
              <a:t>=4 N,</a:t>
            </a:r>
            <a:r>
              <a:rPr lang="zh-CN" altLang="en-US" sz="2400" smtClean="0"/>
              <a:t>则该滑轮组的机械效率为</a:t>
            </a:r>
            <a:r>
              <a:rPr lang="zh-CN" altLang="en-US" sz="2400" i="1" u="sng" smtClean="0"/>
              <a:t>　　　　</a:t>
            </a:r>
            <a:r>
              <a:rPr lang="zh-CN" altLang="en-US" sz="2400" smtClean="0"/>
              <a:t>。</a:t>
            </a:r>
            <a:r>
              <a:rPr lang="en-US" sz="2400" smtClean="0"/>
              <a:t> </a:t>
            </a:r>
            <a:endParaRPr lang="zh-CN" altLang="en-US" sz="2400"/>
          </a:p>
        </p:txBody>
      </p:sp>
      <p:sp>
        <p:nvSpPr>
          <p:cNvPr id="4" name="矩形 3"/>
          <p:cNvSpPr/>
          <p:nvPr/>
        </p:nvSpPr>
        <p:spPr>
          <a:xfrm>
            <a:off x="5380826" y="4072736"/>
            <a:ext cx="1168910" cy="461665"/>
          </a:xfrm>
          <a:prstGeom prst="rect">
            <a:avLst/>
          </a:prstGeom>
        </p:spPr>
        <p:txBody>
          <a:bodyPr wrap="none">
            <a:spAutoFit/>
          </a:bodyPr>
          <a:lstStyle/>
          <a:p>
            <a:r>
              <a:rPr lang="zh-CN" altLang="en-US" smtClean="0"/>
              <a:t>图</a:t>
            </a:r>
            <a:r>
              <a:rPr lang="en-US" smtClean="0"/>
              <a:t>10-9</a:t>
            </a:r>
            <a:endParaRPr lang="zh-CN" altLang="en-US"/>
          </a:p>
        </p:txBody>
      </p:sp>
      <p:pic>
        <p:nvPicPr>
          <p:cNvPr id="7" name="20JX73.EPS" descr="id:2147501047;FounderCES"/>
          <p:cNvPicPr/>
          <p:nvPr/>
        </p:nvPicPr>
        <p:blipFill>
          <a:blip r:embed="rId2"/>
          <a:stretch>
            <a:fillRect/>
          </a:stretch>
        </p:blipFill>
        <p:spPr>
          <a:xfrm>
            <a:off x="4523570" y="2929728"/>
            <a:ext cx="3066843" cy="1134434"/>
          </a:xfrm>
          <a:prstGeom prst="rect">
            <a:avLst/>
          </a:prstGeom>
        </p:spPr>
      </p:pic>
    </p:spTree>
  </p:cSld>
  <p:clrMapOvr>
    <a:masterClrMapping/>
  </p:clrMapOvr>
  <p:transition>
    <p:fade/>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929464"/>
            <a:ext cx="10644262"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 0.6</a:t>
            </a:r>
            <a:r>
              <a:rPr lang="zh-CN" altLang="en-US" smtClean="0">
                <a:solidFill>
                  <a:srgbClr val="A50021"/>
                </a:solidFill>
              </a:rPr>
              <a:t>　</a:t>
            </a:r>
            <a:r>
              <a:rPr lang="en-US" altLang="zh-CN" smtClean="0">
                <a:solidFill>
                  <a:srgbClr val="A50021"/>
                </a:solidFill>
              </a:rPr>
              <a:t>1.8</a:t>
            </a:r>
            <a:r>
              <a:rPr lang="zh-CN" altLang="en-US" smtClean="0">
                <a:solidFill>
                  <a:srgbClr val="A50021"/>
                </a:solidFill>
              </a:rPr>
              <a:t>　</a:t>
            </a:r>
            <a:r>
              <a:rPr lang="en-US" altLang="zh-CN" smtClean="0">
                <a:solidFill>
                  <a:srgbClr val="A50021"/>
                </a:solidFill>
              </a:rPr>
              <a:t>75%</a:t>
            </a: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en-US" altLang="zh-CN" smtClean="0">
              <a:solidFill>
                <a:srgbClr val="A50021"/>
              </a:solidFill>
            </a:endParaRPr>
          </a:p>
          <a:p>
            <a:pPr>
              <a:lnSpc>
                <a:spcPct val="150000"/>
              </a:lnSpc>
            </a:pPr>
            <a:endParaRPr lang="zh-CN" altLang="en-US" smtClean="0">
              <a:solidFill>
                <a:srgbClr val="A50021"/>
              </a:solidFill>
            </a:endParaRPr>
          </a:p>
        </p:txBody>
      </p:sp>
      <p:graphicFrame>
        <p:nvGraphicFramePr>
          <p:cNvPr id="3" name="Object 2"/>
          <p:cNvGraphicFramePr>
            <a:graphicFrameLocks noChangeAspect="1"/>
          </p:cNvGraphicFramePr>
          <p:nvPr/>
        </p:nvGraphicFramePr>
        <p:xfrm>
          <a:off x="1017588" y="1395413"/>
          <a:ext cx="10323512" cy="4392612"/>
        </p:xfrm>
        <a:graphic>
          <a:graphicData uri="http://schemas.openxmlformats.org/presentationml/2006/ole">
            <mc:AlternateContent>
              <mc:Choice xmlns:v="urn:schemas-microsoft-com:vml" Requires="v">
                <p:oleObj spid="_x0000_s1053" name="文档" r:id="rId2" imgW="11095990" imgH="4724400" progId="Word.Document.12">
                  <p:embed/>
                </p:oleObj>
              </mc:Choice>
              <mc:Fallback>
                <p:oleObj name="文档" r:id="rId2" imgW="11095990" imgH="4724400" progId="Word.Document.12">
                  <p:embed/>
                  <p:pic>
                    <p:nvPicPr>
                      <p:cNvPr id="0" name="OLE substitute image"/>
                      <p:cNvPicPr/>
                      <p:nvPr/>
                    </p:nvPicPr>
                    <p:blipFill>
                      <a:blip r:embed="rId3"/>
                      <a:stretch>
                        <a:fillRect/>
                      </a:stretch>
                    </p:blipFill>
                    <p:spPr>
                      <a:xfrm>
                        <a:off x="1017588" y="1395413"/>
                        <a:ext cx="10323512" cy="4392612"/>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铜仁</a:t>
            </a:r>
            <a:r>
              <a:rPr lang="en-US" sz="2400" smtClean="0">
                <a:solidFill>
                  <a:srgbClr val="18B48F"/>
                </a:solidFill>
              </a:rPr>
              <a:t>]</a:t>
            </a:r>
            <a:r>
              <a:rPr lang="zh-CN" altLang="en-US" sz="2400" smtClean="0"/>
              <a:t>建筑工地上</a:t>
            </a:r>
            <a:r>
              <a:rPr lang="en-US" sz="2400" smtClean="0"/>
              <a:t>,</a:t>
            </a:r>
            <a:r>
              <a:rPr lang="zh-CN" altLang="en-US" sz="2400" smtClean="0"/>
              <a:t>起重机吊臂上的滑轮组如图</a:t>
            </a:r>
            <a:r>
              <a:rPr lang="en-US" sz="2400" smtClean="0"/>
              <a:t>10</a:t>
            </a:r>
            <a:r>
              <a:rPr lang="en-US" sz="2400" i="1" smtClean="0"/>
              <a:t>-</a:t>
            </a:r>
            <a:r>
              <a:rPr lang="en-US" sz="2400" smtClean="0"/>
              <a:t>10</a:t>
            </a:r>
            <a:r>
              <a:rPr lang="zh-CN" altLang="en-US" sz="2400" smtClean="0"/>
              <a:t>所示。在匀速吊起重为</a:t>
            </a:r>
            <a:r>
              <a:rPr lang="en-US" sz="2400" smtClean="0"/>
              <a:t>4.8×10</a:t>
            </a:r>
            <a:r>
              <a:rPr lang="en-US" sz="2400" baseline="30000" smtClean="0"/>
              <a:t>3</a:t>
            </a:r>
            <a:r>
              <a:rPr lang="en-US" sz="2400" smtClean="0"/>
              <a:t> N</a:t>
            </a:r>
            <a:r>
              <a:rPr lang="zh-CN" altLang="en-US" sz="2400" smtClean="0"/>
              <a:t>的物体时</a:t>
            </a:r>
            <a:r>
              <a:rPr lang="en-US" sz="2400" smtClean="0"/>
              <a:t>,</a:t>
            </a:r>
            <a:r>
              <a:rPr lang="zh-CN" altLang="en-US" sz="2400" smtClean="0"/>
              <a:t>物体</a:t>
            </a:r>
            <a:r>
              <a:rPr lang="en-US" sz="2400" smtClean="0"/>
              <a:t>4 s</a:t>
            </a:r>
            <a:r>
              <a:rPr lang="zh-CN" altLang="en-US" sz="2400" smtClean="0"/>
              <a:t>内上升了</a:t>
            </a:r>
            <a:r>
              <a:rPr lang="en-US" sz="2400" smtClean="0"/>
              <a:t>6 m,</a:t>
            </a:r>
            <a:r>
              <a:rPr lang="zh-CN" altLang="en-US" sz="2400" smtClean="0"/>
              <a:t>在此过程中</a:t>
            </a:r>
            <a:r>
              <a:rPr lang="en-US" sz="2400" smtClean="0"/>
              <a:t>,</a:t>
            </a:r>
            <a:r>
              <a:rPr lang="zh-CN" altLang="en-US" sz="2400" smtClean="0"/>
              <a:t>拉力</a:t>
            </a:r>
            <a:r>
              <a:rPr lang="en-US" sz="2400" i="1" smtClean="0"/>
              <a:t>F </a:t>
            </a:r>
            <a:r>
              <a:rPr lang="zh-CN" altLang="en-US" sz="2400" smtClean="0"/>
              <a:t>为</a:t>
            </a:r>
            <a:r>
              <a:rPr lang="en-US" sz="2400" smtClean="0"/>
              <a:t>2×10</a:t>
            </a:r>
            <a:r>
              <a:rPr lang="en-US" sz="2400" baseline="30000" smtClean="0"/>
              <a:t>3</a:t>
            </a:r>
            <a:r>
              <a:rPr lang="en-US" sz="2400" smtClean="0"/>
              <a:t> N</a:t>
            </a:r>
            <a:r>
              <a:rPr lang="zh-CN" altLang="en-US" sz="2400" smtClean="0"/>
              <a:t>。求</a:t>
            </a:r>
            <a:r>
              <a:rPr lang="en-US" sz="2400" smtClean="0"/>
              <a:t>:</a:t>
            </a:r>
            <a:endParaRPr lang="zh-CN" altLang="en-US" sz="2400" smtClean="0"/>
          </a:p>
          <a:p>
            <a:pPr>
              <a:lnSpc>
                <a:spcPct val="150000"/>
              </a:lnSpc>
            </a:pPr>
            <a:r>
              <a:rPr lang="en-US" sz="2400" smtClean="0"/>
              <a:t>(1)</a:t>
            </a:r>
            <a:r>
              <a:rPr lang="zh-CN" altLang="en-US" sz="2400" smtClean="0"/>
              <a:t>起重机吊起此物体的过程中所做的有用功。</a:t>
            </a:r>
            <a:endParaRPr lang="zh-CN" altLang="en-US" sz="2400" smtClean="0"/>
          </a:p>
          <a:p>
            <a:pPr>
              <a:lnSpc>
                <a:spcPct val="150000"/>
              </a:lnSpc>
            </a:pPr>
            <a:r>
              <a:rPr lang="en-US" sz="2400" smtClean="0"/>
              <a:t>(2)</a:t>
            </a:r>
            <a:r>
              <a:rPr lang="zh-CN" altLang="en-US" sz="2400" smtClean="0"/>
              <a:t>滑轮组的机械效率。</a:t>
            </a:r>
            <a:endParaRPr lang="zh-CN" altLang="en-US" sz="2400" smtClean="0"/>
          </a:p>
          <a:p>
            <a:pPr>
              <a:lnSpc>
                <a:spcPct val="150000"/>
              </a:lnSpc>
            </a:pPr>
            <a:r>
              <a:rPr lang="en-US" sz="2400" smtClean="0"/>
              <a:t>(3)</a:t>
            </a:r>
            <a:r>
              <a:rPr lang="zh-CN" altLang="en-US" sz="2400" smtClean="0"/>
              <a:t>拉力</a:t>
            </a:r>
            <a:r>
              <a:rPr lang="en-US" sz="2400" i="1" smtClean="0"/>
              <a:t>F </a:t>
            </a:r>
            <a:r>
              <a:rPr lang="zh-CN" altLang="en-US" sz="2400" smtClean="0"/>
              <a:t>的功率。</a:t>
            </a:r>
            <a:endParaRPr lang="zh-CN" altLang="en-US" sz="2400"/>
          </a:p>
        </p:txBody>
      </p:sp>
      <p:sp>
        <p:nvSpPr>
          <p:cNvPr id="4" name="矩形 3"/>
          <p:cNvSpPr/>
          <p:nvPr/>
        </p:nvSpPr>
        <p:spPr>
          <a:xfrm>
            <a:off x="7881156" y="4896955"/>
            <a:ext cx="1350050" cy="461665"/>
          </a:xfrm>
          <a:prstGeom prst="rect">
            <a:avLst/>
          </a:prstGeom>
        </p:spPr>
        <p:txBody>
          <a:bodyPr wrap="none">
            <a:spAutoFit/>
          </a:bodyPr>
          <a:lstStyle/>
          <a:p>
            <a:r>
              <a:rPr lang="zh-CN" altLang="en-US" smtClean="0"/>
              <a:t>图</a:t>
            </a:r>
            <a:r>
              <a:rPr lang="en-US" smtClean="0"/>
              <a:t>10-10</a:t>
            </a:r>
            <a:endParaRPr lang="zh-CN" altLang="en-US"/>
          </a:p>
        </p:txBody>
      </p:sp>
      <p:pic>
        <p:nvPicPr>
          <p:cNvPr id="5" name="21JFA37.EPS" descr="id:2147501054;FounderCES"/>
          <p:cNvPicPr/>
          <p:nvPr/>
        </p:nvPicPr>
        <p:blipFill>
          <a:blip r:embed="rId2"/>
          <a:stretch>
            <a:fillRect/>
          </a:stretch>
        </p:blipFill>
        <p:spPr>
          <a:xfrm>
            <a:off x="7738280" y="2143910"/>
            <a:ext cx="1215052" cy="2662124"/>
          </a:xfrm>
          <a:prstGeom prst="rect">
            <a:avLst/>
          </a:prstGeom>
        </p:spPr>
      </p:pic>
      <p:sp>
        <p:nvSpPr>
          <p:cNvPr id="6" name="Rectangle 14"/>
          <p:cNvSpPr>
            <a:spLocks noChangeArrowheads="1"/>
          </p:cNvSpPr>
          <p:nvPr/>
        </p:nvSpPr>
        <p:spPr bwMode="auto">
          <a:xfrm>
            <a:off x="960045" y="4144174"/>
            <a:ext cx="6492483" cy="1135054"/>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zh-CN" altLang="en-US" smtClean="0">
                <a:solidFill>
                  <a:srgbClr val="A50021"/>
                </a:solidFill>
              </a:rPr>
              <a:t>解</a:t>
            </a:r>
            <a:r>
              <a:rPr lang="en-US" smtClean="0">
                <a:solidFill>
                  <a:srgbClr val="A50021"/>
                </a:solidFill>
              </a:rPr>
              <a:t>:(1)</a:t>
            </a:r>
            <a:r>
              <a:rPr lang="zh-CN" altLang="en-US" smtClean="0">
                <a:solidFill>
                  <a:srgbClr val="A50021"/>
                </a:solidFill>
              </a:rPr>
              <a:t>起重机吊起此物体的过程中所做的有用功</a:t>
            </a:r>
            <a:endParaRPr lang="en-US" altLang="zh-CN" smtClean="0">
              <a:solidFill>
                <a:srgbClr val="A50021"/>
              </a:solidFill>
            </a:endParaRPr>
          </a:p>
          <a:p>
            <a:pPr>
              <a:lnSpc>
                <a:spcPct val="150000"/>
              </a:lnSpc>
            </a:pPr>
            <a:r>
              <a:rPr lang="en-US" i="1" smtClean="0">
                <a:solidFill>
                  <a:srgbClr val="A50021"/>
                </a:solidFill>
              </a:rPr>
              <a:t>W</a:t>
            </a:r>
            <a:r>
              <a:rPr lang="zh-CN" altLang="en-US" baseline="-25000" smtClean="0">
                <a:solidFill>
                  <a:srgbClr val="A50021"/>
                </a:solidFill>
              </a:rPr>
              <a:t>有</a:t>
            </a:r>
            <a:r>
              <a:rPr lang="en-US" smtClean="0">
                <a:solidFill>
                  <a:srgbClr val="A50021"/>
                </a:solidFill>
              </a:rPr>
              <a:t>=</a:t>
            </a:r>
            <a:r>
              <a:rPr lang="en-US" i="1" err="1" smtClean="0">
                <a:solidFill>
                  <a:srgbClr val="A50021"/>
                </a:solidFill>
              </a:rPr>
              <a:t>Gh</a:t>
            </a:r>
            <a:r>
              <a:rPr lang="en-US" smtClean="0">
                <a:solidFill>
                  <a:srgbClr val="A50021"/>
                </a:solidFill>
              </a:rPr>
              <a:t>=4.8×10</a:t>
            </a:r>
            <a:r>
              <a:rPr lang="en-US" baseline="30000" smtClean="0">
                <a:solidFill>
                  <a:srgbClr val="A50021"/>
                </a:solidFill>
              </a:rPr>
              <a:t>3</a:t>
            </a:r>
            <a:r>
              <a:rPr lang="en-US" smtClean="0">
                <a:solidFill>
                  <a:srgbClr val="A50021"/>
                </a:solidFill>
              </a:rPr>
              <a:t> N×6 m=2.88×10</a:t>
            </a:r>
            <a:r>
              <a:rPr lang="en-US" baseline="30000" smtClean="0">
                <a:solidFill>
                  <a:srgbClr val="A50021"/>
                </a:solidFill>
              </a:rPr>
              <a:t>4</a:t>
            </a:r>
            <a:r>
              <a:rPr lang="en-US" smtClean="0">
                <a:solidFill>
                  <a:srgbClr val="A50021"/>
                </a:solidFill>
              </a:rPr>
              <a:t> J</a:t>
            </a:r>
            <a:r>
              <a:rPr lang="zh-CN" altLang="en-US" smtClean="0">
                <a:solidFill>
                  <a:srgbClr val="A50021"/>
                </a:solidFill>
              </a:rPr>
              <a:t>。</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铜仁</a:t>
            </a:r>
            <a:r>
              <a:rPr lang="en-US" sz="2400" smtClean="0">
                <a:solidFill>
                  <a:srgbClr val="18B48F"/>
                </a:solidFill>
              </a:rPr>
              <a:t>]</a:t>
            </a:r>
            <a:r>
              <a:rPr lang="zh-CN" altLang="en-US" sz="2400" smtClean="0"/>
              <a:t>建筑工地上</a:t>
            </a:r>
            <a:r>
              <a:rPr lang="en-US" sz="2400" smtClean="0"/>
              <a:t>,</a:t>
            </a:r>
            <a:r>
              <a:rPr lang="zh-CN" altLang="en-US" sz="2400" smtClean="0"/>
              <a:t>起重机吊臂上的滑轮组如图</a:t>
            </a:r>
            <a:r>
              <a:rPr lang="en-US" sz="2400" smtClean="0"/>
              <a:t>10</a:t>
            </a:r>
            <a:r>
              <a:rPr lang="en-US" sz="2400" i="1" smtClean="0"/>
              <a:t>-</a:t>
            </a:r>
            <a:r>
              <a:rPr lang="en-US" sz="2400" smtClean="0"/>
              <a:t>10</a:t>
            </a:r>
            <a:r>
              <a:rPr lang="zh-CN" altLang="en-US" sz="2400" smtClean="0"/>
              <a:t>所示。在匀速吊起重为</a:t>
            </a:r>
            <a:r>
              <a:rPr lang="en-US" sz="2400" smtClean="0"/>
              <a:t>4.8×10</a:t>
            </a:r>
            <a:r>
              <a:rPr lang="en-US" sz="2400" baseline="30000" smtClean="0"/>
              <a:t>3</a:t>
            </a:r>
            <a:r>
              <a:rPr lang="en-US" sz="2400" smtClean="0"/>
              <a:t> N</a:t>
            </a:r>
            <a:r>
              <a:rPr lang="zh-CN" altLang="en-US" sz="2400" smtClean="0"/>
              <a:t>的物体时</a:t>
            </a:r>
            <a:r>
              <a:rPr lang="en-US" sz="2400" smtClean="0"/>
              <a:t>,</a:t>
            </a:r>
            <a:r>
              <a:rPr lang="zh-CN" altLang="en-US" sz="2400" smtClean="0"/>
              <a:t>物体</a:t>
            </a:r>
            <a:r>
              <a:rPr lang="en-US" sz="2400" smtClean="0"/>
              <a:t>4 s</a:t>
            </a:r>
            <a:r>
              <a:rPr lang="zh-CN" altLang="en-US" sz="2400" smtClean="0"/>
              <a:t>内上升了</a:t>
            </a:r>
            <a:r>
              <a:rPr lang="en-US" sz="2400" smtClean="0"/>
              <a:t>6 m,</a:t>
            </a:r>
            <a:r>
              <a:rPr lang="zh-CN" altLang="en-US" sz="2400" smtClean="0"/>
              <a:t>在此过程中</a:t>
            </a:r>
            <a:r>
              <a:rPr lang="en-US" sz="2400" smtClean="0"/>
              <a:t>,</a:t>
            </a:r>
            <a:r>
              <a:rPr lang="zh-CN" altLang="en-US" sz="2400" smtClean="0"/>
              <a:t>拉力</a:t>
            </a:r>
            <a:r>
              <a:rPr lang="en-US" sz="2400" i="1" smtClean="0"/>
              <a:t>F </a:t>
            </a:r>
            <a:r>
              <a:rPr lang="zh-CN" altLang="en-US" sz="2400" smtClean="0"/>
              <a:t>为</a:t>
            </a:r>
            <a:r>
              <a:rPr lang="en-US" sz="2400" smtClean="0"/>
              <a:t>2×10</a:t>
            </a:r>
            <a:r>
              <a:rPr lang="en-US" sz="2400" baseline="30000" smtClean="0"/>
              <a:t>3</a:t>
            </a:r>
            <a:r>
              <a:rPr lang="en-US" sz="2400" smtClean="0"/>
              <a:t> N</a:t>
            </a:r>
            <a:r>
              <a:rPr lang="zh-CN" altLang="en-US" sz="2400" smtClean="0"/>
              <a:t>。求</a:t>
            </a:r>
            <a:r>
              <a:rPr lang="en-US" sz="2400" smtClean="0"/>
              <a:t>:</a:t>
            </a:r>
            <a:endParaRPr lang="zh-CN" altLang="en-US" sz="2400" smtClean="0"/>
          </a:p>
          <a:p>
            <a:pPr>
              <a:lnSpc>
                <a:spcPct val="150000"/>
              </a:lnSpc>
            </a:pPr>
            <a:r>
              <a:rPr lang="en-US" sz="2400" smtClean="0"/>
              <a:t>(2)</a:t>
            </a:r>
            <a:r>
              <a:rPr lang="zh-CN" altLang="en-US" sz="2400" smtClean="0"/>
              <a:t>滑轮组的机械效率。</a:t>
            </a:r>
            <a:endParaRPr lang="zh-CN" altLang="en-US" sz="2400"/>
          </a:p>
        </p:txBody>
      </p:sp>
      <p:sp>
        <p:nvSpPr>
          <p:cNvPr id="4" name="矩形 3"/>
          <p:cNvSpPr/>
          <p:nvPr/>
        </p:nvSpPr>
        <p:spPr>
          <a:xfrm>
            <a:off x="9738544" y="4754079"/>
            <a:ext cx="1350050" cy="461665"/>
          </a:xfrm>
          <a:prstGeom prst="rect">
            <a:avLst/>
          </a:prstGeom>
        </p:spPr>
        <p:txBody>
          <a:bodyPr wrap="none">
            <a:spAutoFit/>
          </a:bodyPr>
          <a:lstStyle/>
          <a:p>
            <a:r>
              <a:rPr lang="zh-CN" altLang="en-US" smtClean="0"/>
              <a:t>图</a:t>
            </a:r>
            <a:r>
              <a:rPr lang="en-US" smtClean="0"/>
              <a:t>10-10</a:t>
            </a:r>
            <a:endParaRPr lang="zh-CN" altLang="en-US"/>
          </a:p>
        </p:txBody>
      </p:sp>
      <p:pic>
        <p:nvPicPr>
          <p:cNvPr id="5" name="21JFA37.EPS" descr="id:2147501054;FounderCES"/>
          <p:cNvPicPr/>
          <p:nvPr/>
        </p:nvPicPr>
        <p:blipFill>
          <a:blip r:embed="rId2"/>
          <a:stretch>
            <a:fillRect/>
          </a:stretch>
        </p:blipFill>
        <p:spPr>
          <a:xfrm>
            <a:off x="9595668" y="2001034"/>
            <a:ext cx="1215052" cy="2662124"/>
          </a:xfrm>
          <a:prstGeom prst="rect">
            <a:avLst/>
          </a:prstGeom>
        </p:spPr>
      </p:pic>
      <p:graphicFrame>
        <p:nvGraphicFramePr>
          <p:cNvPr id="274434" name="Object 2"/>
          <p:cNvGraphicFramePr>
            <a:graphicFrameLocks noChangeAspect="1"/>
          </p:cNvGraphicFramePr>
          <p:nvPr/>
        </p:nvGraphicFramePr>
        <p:xfrm>
          <a:off x="1023108" y="2929728"/>
          <a:ext cx="8031162" cy="3738563"/>
        </p:xfrm>
        <a:graphic>
          <a:graphicData uri="http://schemas.openxmlformats.org/presentationml/2006/ole">
            <mc:AlternateContent>
              <mc:Choice xmlns:v="urn:schemas-microsoft-com:vml" Requires="v">
                <p:oleObj spid="_x0000_s1054" name="文档" r:id="rId3" imgW="8156575" imgH="3794760" progId="Word.Document.12">
                  <p:embed/>
                </p:oleObj>
              </mc:Choice>
              <mc:Fallback>
                <p:oleObj name="文档" r:id="rId3" imgW="8156575" imgH="3794760" progId="Word.Document.12">
                  <p:embed/>
                  <p:pic>
                    <p:nvPicPr>
                      <p:cNvPr id="0" name="OLE substitute image"/>
                      <p:cNvPicPr/>
                      <p:nvPr/>
                    </p:nvPicPr>
                    <p:blipFill>
                      <a:blip r:embed="rId4"/>
                      <a:stretch>
                        <a:fillRect/>
                      </a:stretch>
                    </p:blipFill>
                    <p:spPr>
                      <a:xfrm>
                        <a:off x="1023108" y="2929728"/>
                        <a:ext cx="8031162" cy="3738563"/>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4434"/>
                                        </p:tgtEl>
                                        <p:attrNameLst>
                                          <p:attrName>style.visibility</p:attrName>
                                        </p:attrNameLst>
                                      </p:cBhvr>
                                      <p:to>
                                        <p:strVal val="visible"/>
                                      </p:to>
                                    </p:set>
                                    <p:animEffect transition="in" filter="fade">
                                      <p:cBhvr>
                                        <p:cTn id="7" dur="500"/>
                                        <p:tgtEl>
                                          <p:spTgt spid="274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extBox 4"/>
          <p:cNvSpPr txBox="1"/>
          <p:nvPr/>
        </p:nvSpPr>
        <p:spPr>
          <a:xfrm>
            <a:off x="951670" y="669172"/>
            <a:ext cx="10787138" cy="5078313"/>
          </a:xfrm>
          <a:prstGeom prst="rect">
            <a:avLst/>
          </a:prstGeom>
          <a:solidFill>
            <a:schemeClr val="bg1">
              <a:lumMod val="95000"/>
            </a:schemeClr>
          </a:solidFill>
        </p:spPr>
        <p:txBody>
          <a:bodyPr wrap="square" rtlCol="0">
            <a:spAutoFit/>
          </a:bodyPr>
          <a:lstStyle/>
          <a:p>
            <a:pPr>
              <a:lnSpc>
                <a:spcPct val="150000"/>
              </a:lnSpc>
            </a:pPr>
            <a:r>
              <a:rPr lang="en-US" smtClean="0"/>
              <a:t> </a:t>
            </a:r>
            <a:r>
              <a:rPr lang="en-US" smtClean="0">
                <a:solidFill>
                  <a:srgbClr val="18B48F"/>
                </a:solidFill>
              </a:rPr>
              <a:t>[</a:t>
            </a:r>
            <a:r>
              <a:rPr lang="zh-CN" altLang="en-US" smtClean="0">
                <a:solidFill>
                  <a:srgbClr val="18B48F"/>
                </a:solidFill>
              </a:rPr>
              <a:t>点拨</a:t>
            </a:r>
            <a:r>
              <a:rPr lang="en-US" smtClean="0">
                <a:solidFill>
                  <a:srgbClr val="18B48F"/>
                </a:solidFill>
              </a:rPr>
              <a:t>]</a:t>
            </a:r>
            <a:r>
              <a:rPr lang="zh-CN" altLang="en-US" smtClean="0"/>
              <a:t>不做功的三种情况</a:t>
            </a:r>
            <a:r>
              <a:rPr lang="en-US" smtClean="0"/>
              <a:t>(</a:t>
            </a:r>
            <a:r>
              <a:rPr lang="zh-CN" altLang="en-US" smtClean="0"/>
              <a:t>其他情况都做功</a:t>
            </a:r>
            <a:r>
              <a:rPr lang="en-US" smtClean="0"/>
              <a:t>)</a:t>
            </a:r>
            <a:br>
              <a:rPr lang="en-US" smtClean="0"/>
            </a:br>
            <a:endParaRPr lang="en-US" smtClean="0"/>
          </a:p>
          <a:p>
            <a:pPr>
              <a:lnSpc>
                <a:spcPct val="150000"/>
              </a:lnSpc>
            </a:pP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zh-CN" altLang="en-US"/>
          </a:p>
        </p:txBody>
      </p:sp>
      <p:graphicFrame>
        <p:nvGraphicFramePr>
          <p:cNvPr id="8" name="表格 7"/>
          <p:cNvGraphicFramePr>
            <a:graphicFrameLocks noGrp="1"/>
          </p:cNvGraphicFramePr>
          <p:nvPr/>
        </p:nvGraphicFramePr>
        <p:xfrm>
          <a:off x="1023108" y="1358092"/>
          <a:ext cx="10644262" cy="4389120"/>
        </p:xfrm>
        <a:graphic>
          <a:graphicData uri="http://schemas.openxmlformats.org/drawingml/2006/table">
            <a:tbl>
              <a:tblPr/>
              <a:tblGrid>
                <a:gridCol w="1000132"/>
                <a:gridCol w="2857520"/>
                <a:gridCol w="3000396"/>
                <a:gridCol w="3786214"/>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示意图</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特点</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物体在水平方向不受力</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因惯性而动</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物体受力</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但静止</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有力有距离</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但力的方向与距离的方向垂直</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举例</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踢出去的足球</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推而未动</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搬而未起</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人提水桶水平前进</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提水桶的力和水桶的重力不做功</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202755" name="20JX67.EPS"/>
          <p:cNvPicPr>
            <a:picLocks noChangeAspect="1" noChangeArrowheads="1"/>
          </p:cNvPicPr>
          <p:nvPr/>
        </p:nvPicPr>
        <p:blipFill>
          <a:blip r:embed="rId2">
            <a:clrChange>
              <a:clrFrom>
                <a:srgbClr val="FFFFFF"/>
              </a:clrFrom>
              <a:clrTo>
                <a:srgbClr val="FFFFFF">
                  <a:alpha val="0"/>
                </a:srgbClr>
              </a:clrTo>
            </a:clrChange>
          </a:blip>
          <a:stretch>
            <a:fillRect/>
          </a:stretch>
        </p:blipFill>
        <p:spPr bwMode="auto">
          <a:xfrm>
            <a:off x="2666182" y="1715282"/>
            <a:ext cx="1523174" cy="1348384"/>
          </a:xfrm>
          <a:prstGeom prst="rect">
            <a:avLst/>
          </a:prstGeom>
          <a:noFill/>
        </p:spPr>
      </p:pic>
      <p:pic>
        <p:nvPicPr>
          <p:cNvPr id="202754" name="20JX68.EPS"/>
          <p:cNvPicPr>
            <a:picLocks noChangeAspect="1" noChangeArrowheads="1"/>
          </p:cNvPicPr>
          <p:nvPr/>
        </p:nvPicPr>
        <p:blipFill>
          <a:blip r:embed="rId3">
            <a:clrChange>
              <a:clrFrom>
                <a:srgbClr val="FFFFFF"/>
              </a:clrFrom>
              <a:clrTo>
                <a:srgbClr val="FFFFFF">
                  <a:alpha val="0"/>
                </a:srgbClr>
              </a:clrTo>
            </a:clrChange>
          </a:blip>
          <a:stretch>
            <a:fillRect/>
          </a:stretch>
        </p:blipFill>
        <p:spPr bwMode="auto">
          <a:xfrm>
            <a:off x="5237950" y="2001034"/>
            <a:ext cx="2197366" cy="923893"/>
          </a:xfrm>
          <a:prstGeom prst="rect">
            <a:avLst/>
          </a:prstGeom>
          <a:noFill/>
        </p:spPr>
      </p:pic>
      <p:pic>
        <p:nvPicPr>
          <p:cNvPr id="202753" name="20JX69.EPS"/>
          <p:cNvPicPr>
            <a:picLocks noChangeAspect="1" noChangeArrowheads="1"/>
          </p:cNvPicPr>
          <p:nvPr/>
        </p:nvPicPr>
        <p:blipFill>
          <a:blip r:embed="rId4">
            <a:clrChange>
              <a:clrFrom>
                <a:srgbClr val="FFFFFF"/>
              </a:clrFrom>
              <a:clrTo>
                <a:srgbClr val="FFFFFF">
                  <a:alpha val="0"/>
                </a:srgbClr>
              </a:clrTo>
            </a:clrChange>
          </a:blip>
          <a:stretch>
            <a:fillRect/>
          </a:stretch>
        </p:blipFill>
        <p:spPr bwMode="auto">
          <a:xfrm>
            <a:off x="8881288" y="1572406"/>
            <a:ext cx="1747905" cy="1523174"/>
          </a:xfrm>
          <a:prstGeom prst="rect">
            <a:avLst/>
          </a:prstGeom>
          <a:noFill/>
        </p:spPr>
      </p:pic>
    </p:spTree>
  </p:cSld>
  <p:clrMapOvr>
    <a:masterClrMapping/>
  </p:clrMapOvr>
  <p:transition>
    <p:fade/>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铜仁</a:t>
            </a:r>
            <a:r>
              <a:rPr lang="en-US" sz="2400" smtClean="0">
                <a:solidFill>
                  <a:srgbClr val="18B48F"/>
                </a:solidFill>
              </a:rPr>
              <a:t>]</a:t>
            </a:r>
            <a:r>
              <a:rPr lang="zh-CN" altLang="en-US" sz="2400" smtClean="0"/>
              <a:t>建筑工地上</a:t>
            </a:r>
            <a:r>
              <a:rPr lang="en-US" sz="2400" smtClean="0"/>
              <a:t>,</a:t>
            </a:r>
            <a:r>
              <a:rPr lang="zh-CN" altLang="en-US" sz="2400" smtClean="0"/>
              <a:t>起重机吊臂上的滑轮组如图</a:t>
            </a:r>
            <a:r>
              <a:rPr lang="en-US" sz="2400" smtClean="0"/>
              <a:t>10</a:t>
            </a:r>
            <a:r>
              <a:rPr lang="en-US" sz="2400" i="1" smtClean="0"/>
              <a:t>-</a:t>
            </a:r>
            <a:r>
              <a:rPr lang="en-US" sz="2400" smtClean="0"/>
              <a:t>10</a:t>
            </a:r>
            <a:r>
              <a:rPr lang="zh-CN" altLang="en-US" sz="2400" smtClean="0"/>
              <a:t>所示。在匀速吊起重为</a:t>
            </a:r>
            <a:r>
              <a:rPr lang="en-US" sz="2400" smtClean="0"/>
              <a:t>4.8×10</a:t>
            </a:r>
            <a:r>
              <a:rPr lang="en-US" sz="2400" baseline="30000" smtClean="0"/>
              <a:t>3</a:t>
            </a:r>
            <a:r>
              <a:rPr lang="en-US" sz="2400" smtClean="0"/>
              <a:t> N</a:t>
            </a:r>
            <a:r>
              <a:rPr lang="zh-CN" altLang="en-US" sz="2400" smtClean="0"/>
              <a:t>的物体时</a:t>
            </a:r>
            <a:r>
              <a:rPr lang="en-US" sz="2400" smtClean="0"/>
              <a:t>,</a:t>
            </a:r>
            <a:r>
              <a:rPr lang="zh-CN" altLang="en-US" sz="2400" smtClean="0"/>
              <a:t>物体</a:t>
            </a:r>
            <a:r>
              <a:rPr lang="en-US" sz="2400" smtClean="0"/>
              <a:t>4 s</a:t>
            </a:r>
            <a:r>
              <a:rPr lang="zh-CN" altLang="en-US" sz="2400" smtClean="0"/>
              <a:t>内上升了</a:t>
            </a:r>
            <a:r>
              <a:rPr lang="en-US" sz="2400" smtClean="0"/>
              <a:t>6 m,</a:t>
            </a:r>
            <a:r>
              <a:rPr lang="zh-CN" altLang="en-US" sz="2400" smtClean="0"/>
              <a:t>在此过程中</a:t>
            </a:r>
            <a:r>
              <a:rPr lang="en-US" sz="2400" smtClean="0"/>
              <a:t>,</a:t>
            </a:r>
            <a:r>
              <a:rPr lang="zh-CN" altLang="en-US" sz="2400" smtClean="0"/>
              <a:t>拉力</a:t>
            </a:r>
            <a:r>
              <a:rPr lang="en-US" sz="2400" i="1" smtClean="0"/>
              <a:t>F </a:t>
            </a:r>
            <a:r>
              <a:rPr lang="zh-CN" altLang="en-US" sz="2400" smtClean="0"/>
              <a:t>为</a:t>
            </a:r>
            <a:r>
              <a:rPr lang="en-US" sz="2400" smtClean="0"/>
              <a:t>2×10</a:t>
            </a:r>
            <a:r>
              <a:rPr lang="en-US" sz="2400" baseline="30000" smtClean="0"/>
              <a:t>3</a:t>
            </a:r>
            <a:r>
              <a:rPr lang="en-US" sz="2400" smtClean="0"/>
              <a:t> N</a:t>
            </a:r>
            <a:r>
              <a:rPr lang="zh-CN" altLang="en-US" sz="2400" smtClean="0"/>
              <a:t>。求</a:t>
            </a:r>
            <a:r>
              <a:rPr lang="en-US" sz="2400" smtClean="0"/>
              <a:t>:</a:t>
            </a:r>
            <a:endParaRPr lang="zh-CN" altLang="en-US" sz="2400" smtClean="0"/>
          </a:p>
          <a:p>
            <a:pPr>
              <a:lnSpc>
                <a:spcPct val="150000"/>
              </a:lnSpc>
            </a:pPr>
            <a:r>
              <a:rPr lang="en-US" sz="2400" smtClean="0"/>
              <a:t>(3)</a:t>
            </a:r>
            <a:r>
              <a:rPr lang="zh-CN" altLang="en-US" sz="2400" smtClean="0"/>
              <a:t>拉力</a:t>
            </a:r>
            <a:r>
              <a:rPr lang="en-US" sz="2400" i="1" smtClean="0"/>
              <a:t>F </a:t>
            </a:r>
            <a:r>
              <a:rPr lang="zh-CN" altLang="en-US" sz="2400" smtClean="0"/>
              <a:t>的功率。</a:t>
            </a:r>
            <a:endParaRPr lang="zh-CN" altLang="en-US" sz="2400"/>
          </a:p>
        </p:txBody>
      </p:sp>
      <p:sp>
        <p:nvSpPr>
          <p:cNvPr id="4" name="矩形 3"/>
          <p:cNvSpPr/>
          <p:nvPr/>
        </p:nvSpPr>
        <p:spPr>
          <a:xfrm>
            <a:off x="7959866" y="4896955"/>
            <a:ext cx="1350050" cy="461665"/>
          </a:xfrm>
          <a:prstGeom prst="rect">
            <a:avLst/>
          </a:prstGeom>
        </p:spPr>
        <p:txBody>
          <a:bodyPr wrap="none">
            <a:spAutoFit/>
          </a:bodyPr>
          <a:lstStyle/>
          <a:p>
            <a:r>
              <a:rPr lang="zh-CN" altLang="en-US" smtClean="0"/>
              <a:t>图</a:t>
            </a:r>
            <a:r>
              <a:rPr lang="en-US" smtClean="0"/>
              <a:t>10-10</a:t>
            </a:r>
            <a:endParaRPr lang="zh-CN" altLang="en-US"/>
          </a:p>
        </p:txBody>
      </p:sp>
      <p:pic>
        <p:nvPicPr>
          <p:cNvPr id="5" name="21JFA37.EPS" descr="id:2147501054;FounderCES"/>
          <p:cNvPicPr/>
          <p:nvPr/>
        </p:nvPicPr>
        <p:blipFill>
          <a:blip r:embed="rId2"/>
          <a:stretch>
            <a:fillRect/>
          </a:stretch>
        </p:blipFill>
        <p:spPr>
          <a:xfrm>
            <a:off x="7816990" y="2143910"/>
            <a:ext cx="1215052" cy="2662124"/>
          </a:xfrm>
          <a:prstGeom prst="rect">
            <a:avLst/>
          </a:prstGeom>
        </p:spPr>
      </p:pic>
      <p:graphicFrame>
        <p:nvGraphicFramePr>
          <p:cNvPr id="275458" name="Object 2"/>
          <p:cNvGraphicFramePr>
            <a:graphicFrameLocks noChangeAspect="1"/>
          </p:cNvGraphicFramePr>
          <p:nvPr/>
        </p:nvGraphicFramePr>
        <p:xfrm>
          <a:off x="1020763" y="2858290"/>
          <a:ext cx="7937500" cy="3684587"/>
        </p:xfrm>
        <a:graphic>
          <a:graphicData uri="http://schemas.openxmlformats.org/presentationml/2006/ole">
            <mc:AlternateContent>
              <mc:Choice xmlns:v="urn:schemas-microsoft-com:vml" Requires="v">
                <p:oleObj spid="_x0000_s1055" name="文档" r:id="rId3" imgW="8156575" imgH="3801110" progId="Word.Document.12">
                  <p:embed/>
                </p:oleObj>
              </mc:Choice>
              <mc:Fallback>
                <p:oleObj name="文档" r:id="rId3" imgW="8156575" imgH="3801110" progId="Word.Document.12">
                  <p:embed/>
                  <p:pic>
                    <p:nvPicPr>
                      <p:cNvPr id="0" name="OLE substitute image"/>
                      <p:cNvPicPr/>
                      <p:nvPr/>
                    </p:nvPicPr>
                    <p:blipFill>
                      <a:blip r:embed="rId4"/>
                      <a:stretch>
                        <a:fillRect/>
                      </a:stretch>
                    </p:blipFill>
                    <p:spPr>
                      <a:xfrm>
                        <a:off x="1020763" y="2858290"/>
                        <a:ext cx="7937500" cy="3684587"/>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5458"/>
                                        </p:tgtEl>
                                        <p:attrNameLst>
                                          <p:attrName>style.visibility</p:attrName>
                                        </p:attrNameLst>
                                      </p:cBhvr>
                                      <p:to>
                                        <p:strVal val="visible"/>
                                      </p:to>
                                    </p:set>
                                    <p:animEffect transition="in" filter="fade">
                                      <p:cBhvr>
                                        <p:cTn id="7" dur="500"/>
                                        <p:tgtEl>
                                          <p:spTgt spid="275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　测量滑轮组的机械效率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graphicFrame>
        <p:nvGraphicFramePr>
          <p:cNvPr id="240642" name="Object 2"/>
          <p:cNvGraphicFramePr>
            <a:graphicFrameLocks noChangeAspect="1"/>
          </p:cNvGraphicFramePr>
          <p:nvPr/>
        </p:nvGraphicFramePr>
        <p:xfrm>
          <a:off x="1020763" y="1286654"/>
          <a:ext cx="10509250" cy="5075238"/>
        </p:xfrm>
        <a:graphic>
          <a:graphicData uri="http://schemas.openxmlformats.org/presentationml/2006/ole">
            <mc:AlternateContent>
              <mc:Choice xmlns:v="urn:schemas-microsoft-com:vml" Requires="v">
                <p:oleObj spid="_x0000_s1056" name="文档" r:id="rId2" imgW="10658475" imgH="5130800" progId="Word.Document.12">
                  <p:embed/>
                </p:oleObj>
              </mc:Choice>
              <mc:Fallback>
                <p:oleObj name="文档" r:id="rId2" imgW="10658475" imgH="5130800" progId="Word.Document.12">
                  <p:embed/>
                  <p:pic>
                    <p:nvPicPr>
                      <p:cNvPr id="0" name="OLE substitute image"/>
                      <p:cNvPicPr/>
                      <p:nvPr/>
                    </p:nvPicPr>
                    <p:blipFill>
                      <a:blip r:embed="rId3"/>
                      <a:stretch>
                        <a:fillRect/>
                      </a:stretch>
                    </p:blipFill>
                    <p:spPr>
                      <a:xfrm>
                        <a:off x="1020763" y="1286654"/>
                        <a:ext cx="10509250" cy="5075238"/>
                      </a:xfrm>
                      <a:prstGeom prst="rect">
                        <a:avLst/>
                      </a:prstGeom>
                      <a:noFill/>
                      <a:ln w="9525">
                        <a:noFill/>
                      </a:ln>
                    </p:spPr>
                  </p:pic>
                </p:oleObj>
              </mc:Fallback>
            </mc:AlternateContent>
          </a:graphicData>
        </a:graphic>
      </p:graphicFrame>
    </p:spTree>
  </p:cSld>
  <p:clrMapOvr>
    <a:masterClrMapping/>
  </p:clrMapOvr>
  <p:transition>
    <p:pull dir="u"/>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239617" name="Object 1"/>
          <p:cNvGraphicFramePr>
            <a:graphicFrameLocks noChangeAspect="1"/>
          </p:cNvGraphicFramePr>
          <p:nvPr/>
        </p:nvGraphicFramePr>
        <p:xfrm>
          <a:off x="1020763" y="858026"/>
          <a:ext cx="10588625" cy="2452688"/>
        </p:xfrm>
        <a:graphic>
          <a:graphicData uri="http://schemas.openxmlformats.org/presentationml/2006/ole">
            <mc:AlternateContent>
              <mc:Choice xmlns:v="urn:schemas-microsoft-com:vml" Requires="v">
                <p:oleObj spid="_x0000_s1057" name="文档" r:id="rId2" imgW="10567035" imgH="2447290" progId="Word.Document.12">
                  <p:embed/>
                </p:oleObj>
              </mc:Choice>
              <mc:Fallback>
                <p:oleObj name="文档" r:id="rId2" imgW="10567035" imgH="2447290" progId="Word.Document.12">
                  <p:embed/>
                  <p:pic>
                    <p:nvPicPr>
                      <p:cNvPr id="0" name="OLE substitute image"/>
                      <p:cNvPicPr/>
                      <p:nvPr/>
                    </p:nvPicPr>
                    <p:blipFill>
                      <a:blip r:embed="rId3"/>
                      <a:stretch>
                        <a:fillRect/>
                      </a:stretch>
                    </p:blipFill>
                    <p:spPr>
                      <a:xfrm>
                        <a:off x="1020763" y="858026"/>
                        <a:ext cx="10588625" cy="2452688"/>
                      </a:xfrm>
                      <a:prstGeom prst="rect">
                        <a:avLst/>
                      </a:prstGeom>
                      <a:noFill/>
                      <a:ln w="9525">
                        <a:noFill/>
                      </a:ln>
                    </p:spPr>
                  </p:pic>
                </p:oleObj>
              </mc:Fallback>
            </mc:AlternateContent>
          </a:graphicData>
        </a:graphic>
      </p:graphicFrame>
      <p:graphicFrame>
        <p:nvGraphicFramePr>
          <p:cNvPr id="5" name="表格 4"/>
          <p:cNvGraphicFramePr>
            <a:graphicFrameLocks noGrp="1"/>
          </p:cNvGraphicFramePr>
          <p:nvPr/>
        </p:nvGraphicFramePr>
        <p:xfrm>
          <a:off x="1023108" y="3044048"/>
          <a:ext cx="10787136" cy="2743200"/>
        </p:xfrm>
        <a:graphic>
          <a:graphicData uri="http://schemas.openxmlformats.org/drawingml/2006/table">
            <a:tbl>
              <a:tblPr/>
              <a:tblGrid>
                <a:gridCol w="928694"/>
                <a:gridCol w="1768090"/>
                <a:gridCol w="1348392"/>
                <a:gridCol w="1348392"/>
                <a:gridCol w="750100"/>
                <a:gridCol w="1946684"/>
                <a:gridCol w="1348392"/>
                <a:gridCol w="1348392"/>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实验</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次数</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钩</a:t>
                      </a:r>
                      <a:r>
                        <a:rPr lang="zh-CN" sz="2400" kern="100" smtClean="0">
                          <a:solidFill>
                            <a:srgbClr val="000000"/>
                          </a:solidFill>
                          <a:latin typeface="NEU-BZ-S92"/>
                          <a:ea typeface="微软雅黑" panose="020b0503020204020204" pitchFamily="34" charset="-122"/>
                          <a:cs typeface="Times New Roman" panose="02020603050405020304"/>
                        </a:rPr>
                        <a:t>码所受的重力</a:t>
                      </a:r>
                      <a:r>
                        <a:rPr lang="en-US" sz="2400" i="1" kern="100" smtClean="0">
                          <a:solidFill>
                            <a:srgbClr val="000000"/>
                          </a:solidFill>
                          <a:latin typeface="微软雅黑" panose="020b0503020204020204" pitchFamily="34" charset="-122"/>
                          <a:ea typeface="方正书宋_GBK"/>
                          <a:cs typeface="Times New Roman" panose="02020603050405020304"/>
                        </a:rPr>
                        <a:t>G/</a:t>
                      </a:r>
                      <a:r>
                        <a:rPr lang="en-US" sz="2400" kern="100" smtClean="0">
                          <a:solidFill>
                            <a:srgbClr val="000000"/>
                          </a:solidFill>
                          <a:latin typeface="微软雅黑" panose="020b0503020204020204" pitchFamily="34" charset="-122"/>
                          <a:ea typeface="方正书宋_GBK"/>
                          <a:cs typeface="Times New Roman" panose="02020603050405020304"/>
                        </a:rPr>
                        <a:t>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提升高度</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h/</a:t>
                      </a:r>
                      <a:r>
                        <a:rPr lang="en-US" sz="2400" kern="100">
                          <a:solidFill>
                            <a:srgbClr val="000000"/>
                          </a:solidFill>
                          <a:latin typeface="微软雅黑" panose="020b0503020204020204" pitchFamily="34" charset="-122"/>
                          <a:ea typeface="方正书宋_GBK"/>
                          <a:cs typeface="Times New Roman" panose="02020603050405020304"/>
                        </a:rPr>
                        <a:t>m</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有用功</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W</a:t>
                      </a:r>
                      <a:r>
                        <a:rPr lang="zh-CN" sz="2400" kern="100" baseline="-25000">
                          <a:solidFill>
                            <a:srgbClr val="000000"/>
                          </a:solidFill>
                          <a:latin typeface="NEU-BZ-S92"/>
                          <a:ea typeface="微软雅黑" panose="020b0503020204020204" pitchFamily="34" charset="-122"/>
                          <a:cs typeface="Times New Roman" panose="02020603050405020304"/>
                        </a:rPr>
                        <a:t>有</a:t>
                      </a:r>
                      <a:r>
                        <a:rPr lang="en-US" sz="2400" i="1" kern="100">
                          <a:solidFill>
                            <a:srgbClr val="000000"/>
                          </a:solidFill>
                          <a:latin typeface="微软雅黑" panose="020b0503020204020204" pitchFamily="34" charset="-122"/>
                          <a:ea typeface="方正书宋_GBK"/>
                          <a:cs typeface="Times New Roman" panose="02020603050405020304"/>
                        </a:rPr>
                        <a:t>/</a:t>
                      </a:r>
                      <a:r>
                        <a:rPr lang="en-US" sz="2400" kern="100">
                          <a:solidFill>
                            <a:srgbClr val="000000"/>
                          </a:solidFill>
                          <a:latin typeface="微软雅黑" panose="020b0503020204020204" pitchFamily="34" charset="-122"/>
                          <a:ea typeface="方正书宋_GBK"/>
                          <a:cs typeface="Times New Roman" panose="02020603050405020304"/>
                        </a:rPr>
                        <a:t>J</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拉力</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F/</a:t>
                      </a:r>
                      <a:r>
                        <a:rPr lang="en-US" sz="2400" kern="100">
                          <a:solidFill>
                            <a:srgbClr val="000000"/>
                          </a:solidFill>
                          <a:latin typeface="微软雅黑" panose="020b0503020204020204" pitchFamily="34" charset="-122"/>
                          <a:ea typeface="方正书宋_GBK"/>
                          <a:cs typeface="Times New Roman" panose="02020603050405020304"/>
                        </a:rPr>
                        <a:t>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绳</a:t>
                      </a:r>
                      <a:r>
                        <a:rPr lang="zh-CN" sz="2400" kern="100" smtClean="0">
                          <a:solidFill>
                            <a:srgbClr val="000000"/>
                          </a:solidFill>
                          <a:latin typeface="NEU-BZ-S92"/>
                          <a:ea typeface="微软雅黑" panose="020b0503020204020204" pitchFamily="34" charset="-122"/>
                          <a:cs typeface="Times New Roman" panose="02020603050405020304"/>
                        </a:rPr>
                        <a:t>端移动</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的</a:t>
                      </a:r>
                      <a:r>
                        <a:rPr lang="zh-CN" sz="2400" kern="100" smtClean="0">
                          <a:solidFill>
                            <a:srgbClr val="000000"/>
                          </a:solidFill>
                          <a:latin typeface="NEU-BZ-S92"/>
                          <a:ea typeface="微软雅黑" panose="020b0503020204020204" pitchFamily="34" charset="-122"/>
                          <a:cs typeface="Times New Roman" panose="02020603050405020304"/>
                        </a:rPr>
                        <a:t>距离</a:t>
                      </a:r>
                      <a:r>
                        <a:rPr lang="en-US" sz="2400" i="1" kern="100">
                          <a:solidFill>
                            <a:srgbClr val="000000"/>
                          </a:solidFill>
                          <a:latin typeface="NEU-BZ-S92"/>
                          <a:ea typeface="微软雅黑" panose="020b0503020204020204" pitchFamily="34" charset="-122"/>
                          <a:cs typeface="Times New Roman" panose="02020603050405020304"/>
                        </a:rPr>
                        <a:t>s/</a:t>
                      </a:r>
                      <a:r>
                        <a:rPr lang="en-US" sz="2400" kern="100">
                          <a:solidFill>
                            <a:srgbClr val="000000"/>
                          </a:solidFill>
                          <a:latin typeface="NEU-BZ-S92"/>
                          <a:ea typeface="微软雅黑" panose="020b0503020204020204" pitchFamily="34" charset="-122"/>
                          <a:cs typeface="Times New Roman" panose="02020603050405020304"/>
                        </a:rPr>
                        <a:t>m</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总</a:t>
                      </a:r>
                      <a:r>
                        <a:rPr lang="zh-CN" sz="2400" kern="100" smtClean="0">
                          <a:solidFill>
                            <a:srgbClr val="000000"/>
                          </a:solidFill>
                          <a:latin typeface="NEU-BZ-S92"/>
                          <a:ea typeface="微软雅黑" panose="020b0503020204020204" pitchFamily="34" charset="-122"/>
                          <a:cs typeface="Times New Roman" panose="02020603050405020304"/>
                        </a:rPr>
                        <a:t>功</a:t>
                      </a:r>
                      <a:r>
                        <a:rPr lang="en-US" sz="2400" i="1" kern="100" smtClean="0">
                          <a:solidFill>
                            <a:srgbClr val="000000"/>
                          </a:solidFill>
                          <a:latin typeface="微软雅黑" panose="020b0503020204020204" pitchFamily="34" charset="-122"/>
                          <a:ea typeface="方正书宋_GBK"/>
                          <a:cs typeface="Times New Roman" panose="02020603050405020304"/>
                        </a:rPr>
                        <a:t>W</a:t>
                      </a:r>
                      <a:r>
                        <a:rPr lang="zh-CN" sz="2400" kern="100" baseline="-25000">
                          <a:solidFill>
                            <a:srgbClr val="000000"/>
                          </a:solidFill>
                          <a:latin typeface="NEU-BZ-S92"/>
                          <a:ea typeface="微软雅黑" panose="020b0503020204020204" pitchFamily="34" charset="-122"/>
                          <a:cs typeface="Times New Roman" panose="02020603050405020304"/>
                        </a:rPr>
                        <a:t>总</a:t>
                      </a:r>
                      <a:r>
                        <a:rPr lang="en-US" sz="2400" i="1" kern="100">
                          <a:solidFill>
                            <a:srgbClr val="000000"/>
                          </a:solidFill>
                          <a:latin typeface="微软雅黑" panose="020b0503020204020204" pitchFamily="34" charset="-122"/>
                          <a:ea typeface="方正书宋_GBK"/>
                          <a:cs typeface="Times New Roman" panose="02020603050405020304"/>
                        </a:rPr>
                        <a:t>/</a:t>
                      </a:r>
                      <a:r>
                        <a:rPr lang="en-US" sz="2400" kern="100">
                          <a:solidFill>
                            <a:srgbClr val="000000"/>
                          </a:solidFill>
                          <a:latin typeface="微软雅黑" panose="020b0503020204020204" pitchFamily="34" charset="-122"/>
                          <a:ea typeface="方正书宋_GBK"/>
                          <a:cs typeface="Times New Roman" panose="02020603050405020304"/>
                        </a:rPr>
                        <a:t>J</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机械效率</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η</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3</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15700"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a:t>
            </a:r>
            <a:r>
              <a:rPr lang="zh-CN" altLang="en-US" sz="2400" smtClean="0"/>
              <a:t>实验结论</a:t>
            </a:r>
            <a:r>
              <a:rPr lang="en-US" sz="2400" smtClean="0"/>
              <a:t>:</a:t>
            </a:r>
            <a:r>
              <a:rPr lang="zh-CN" altLang="en-US" sz="2400" smtClean="0"/>
              <a:t>同一滑轮组</a:t>
            </a:r>
            <a:r>
              <a:rPr lang="en-US" sz="2400" smtClean="0"/>
              <a:t>,</a:t>
            </a:r>
            <a:r>
              <a:rPr lang="zh-CN" altLang="en-US" sz="2400" smtClean="0"/>
              <a:t>提升</a:t>
            </a:r>
            <a:r>
              <a:rPr lang="zh-CN" altLang="en-US" sz="2400" u="sng" smtClean="0"/>
              <a:t>物体越重</a:t>
            </a:r>
            <a:r>
              <a:rPr lang="en-US" sz="2400" smtClean="0"/>
              <a:t>,</a:t>
            </a:r>
            <a:r>
              <a:rPr lang="zh-CN" altLang="en-US" sz="2400" smtClean="0"/>
              <a:t>机械效率</a:t>
            </a:r>
            <a:r>
              <a:rPr lang="zh-CN" altLang="en-US" sz="2400" u="sng" smtClean="0"/>
              <a:t>越高</a:t>
            </a:r>
            <a:r>
              <a:rPr lang="en-US" sz="2400" smtClean="0"/>
              <a:t>;</a:t>
            </a:r>
            <a:r>
              <a:rPr lang="zh-CN" altLang="en-US" sz="2400" smtClean="0"/>
              <a:t>不同滑轮组提升</a:t>
            </a:r>
            <a:r>
              <a:rPr lang="zh-CN" altLang="en-US" sz="2400" u="sng" smtClean="0"/>
              <a:t>同一重物</a:t>
            </a:r>
            <a:r>
              <a:rPr lang="en-US" sz="2400" smtClean="0"/>
              <a:t>,</a:t>
            </a:r>
            <a:r>
              <a:rPr lang="zh-CN" altLang="en-US" sz="2400" smtClean="0"/>
              <a:t>动滑轮</a:t>
            </a:r>
            <a:r>
              <a:rPr lang="zh-CN" altLang="en-US" sz="2400" u="sng" smtClean="0"/>
              <a:t>越轻</a:t>
            </a:r>
            <a:r>
              <a:rPr lang="en-US" sz="2400" smtClean="0"/>
              <a:t>(</a:t>
            </a:r>
            <a:r>
              <a:rPr lang="zh-CN" altLang="en-US" sz="2400" smtClean="0"/>
              <a:t>个数少或质量小</a:t>
            </a:r>
            <a:r>
              <a:rPr lang="en-US" sz="2400" smtClean="0"/>
              <a:t>),</a:t>
            </a:r>
            <a:r>
              <a:rPr lang="zh-CN" altLang="en-US" sz="2400" smtClean="0"/>
              <a:t>机械效率</a:t>
            </a:r>
            <a:r>
              <a:rPr lang="zh-CN" altLang="en-US" sz="2400" u="sng" smtClean="0"/>
              <a:t>越高</a:t>
            </a:r>
            <a:r>
              <a:rPr lang="zh-CN" altLang="en-US" sz="2400" smtClean="0"/>
              <a:t>。滑轮组的机械效率与提升物体的高度和速度</a:t>
            </a:r>
            <a:r>
              <a:rPr lang="en-US" sz="2400" smtClean="0"/>
              <a:t>,</a:t>
            </a:r>
            <a:r>
              <a:rPr lang="zh-CN" altLang="en-US" sz="2400" smtClean="0"/>
              <a:t>绳子的段数</a:t>
            </a:r>
            <a:r>
              <a:rPr lang="en-US" sz="2400" smtClean="0"/>
              <a:t>,</a:t>
            </a:r>
            <a:r>
              <a:rPr lang="zh-CN" altLang="en-US" sz="2400" smtClean="0"/>
              <a:t>省、费力情况均无关。</a:t>
            </a:r>
            <a:endParaRPr lang="zh-CN" altLang="en-US" sz="2400" smtClean="0"/>
          </a:p>
          <a:p>
            <a:pPr>
              <a:lnSpc>
                <a:spcPct val="150000"/>
              </a:lnSpc>
            </a:pPr>
            <a:r>
              <a:rPr lang="en-US" altLang="zh-CN" sz="2400" b="1" smtClean="0"/>
              <a:t>【</a:t>
            </a:r>
            <a:r>
              <a:rPr lang="zh-CN" altLang="en-US" sz="2400" b="1" smtClean="0"/>
              <a:t>交流、反思与评估</a:t>
            </a:r>
            <a:r>
              <a:rPr lang="en-US" altLang="zh-CN" sz="2400" b="1" smtClean="0"/>
              <a:t>】</a:t>
            </a:r>
            <a:endParaRPr lang="en-US" altLang="zh-CN" sz="2400" b="1" smtClean="0"/>
          </a:p>
          <a:p>
            <a:pPr>
              <a:lnSpc>
                <a:spcPct val="150000"/>
              </a:lnSpc>
            </a:pPr>
            <a:r>
              <a:rPr lang="en-US" sz="2400" b="1" smtClean="0"/>
              <a:t>6.</a:t>
            </a:r>
            <a:r>
              <a:rPr lang="zh-CN" altLang="en-US" sz="2400" smtClean="0"/>
              <a:t>影响滑轮组机械效率的因素</a:t>
            </a:r>
            <a:r>
              <a:rPr lang="en-US" sz="2400" smtClean="0"/>
              <a:t>:①</a:t>
            </a:r>
            <a:r>
              <a:rPr lang="zh-CN" altLang="en-US" sz="2400" u="sng" smtClean="0"/>
              <a:t>提升物体的重力</a:t>
            </a:r>
            <a:r>
              <a:rPr lang="en-US" sz="2400" u="sng" smtClean="0"/>
              <a:t>;</a:t>
            </a:r>
            <a:r>
              <a:rPr lang="en-US" sz="2400" smtClean="0"/>
              <a:t>②</a:t>
            </a:r>
            <a:r>
              <a:rPr lang="zh-CN" altLang="en-US" sz="2400" u="sng" smtClean="0"/>
              <a:t>动滑轮的重力</a:t>
            </a:r>
            <a:r>
              <a:rPr lang="en-US" sz="2400" u="sng" smtClean="0"/>
              <a:t>;</a:t>
            </a:r>
            <a:r>
              <a:rPr lang="en-US" sz="2400" smtClean="0"/>
              <a:t>③</a:t>
            </a:r>
            <a:r>
              <a:rPr lang="zh-CN" altLang="en-US" sz="2400" u="sng" smtClean="0"/>
              <a:t>绳重、摩擦</a:t>
            </a:r>
            <a:r>
              <a:rPr lang="zh-CN" altLang="en-US" sz="2400" smtClean="0"/>
              <a:t>。</a:t>
            </a:r>
            <a:endParaRPr lang="zh-CN" altLang="en-US" sz="2400" smtClean="0"/>
          </a:p>
          <a:p>
            <a:pPr>
              <a:lnSpc>
                <a:spcPct val="150000"/>
              </a:lnSpc>
            </a:pPr>
            <a:r>
              <a:rPr lang="en-US" sz="2400" b="1" smtClean="0"/>
              <a:t>7.</a:t>
            </a:r>
            <a:r>
              <a:rPr lang="zh-CN" altLang="en-US" sz="2400" smtClean="0"/>
              <a:t>提高滑轮组机械效率的方法</a:t>
            </a:r>
            <a:r>
              <a:rPr lang="en-US" sz="2400" smtClean="0"/>
              <a:t>:①</a:t>
            </a:r>
            <a:r>
              <a:rPr lang="zh-CN" altLang="en-US" sz="2400" u="sng" smtClean="0"/>
              <a:t>增加提升物体的重力</a:t>
            </a:r>
            <a:r>
              <a:rPr lang="en-US" sz="2400" smtClean="0"/>
              <a:t>;②</a:t>
            </a:r>
            <a:r>
              <a:rPr lang="zh-CN" altLang="en-US" sz="2400" u="sng" smtClean="0"/>
              <a:t>减小动滑轮的重力</a:t>
            </a:r>
            <a:r>
              <a:rPr lang="en-US" sz="2400" smtClean="0"/>
              <a:t>;</a:t>
            </a:r>
            <a:endParaRPr lang="en-US" sz="2400" smtClean="0"/>
          </a:p>
          <a:p>
            <a:pPr>
              <a:lnSpc>
                <a:spcPct val="150000"/>
              </a:lnSpc>
            </a:pPr>
            <a:r>
              <a:rPr lang="en-US" sz="2400" smtClean="0"/>
              <a:t>③</a:t>
            </a:r>
            <a:r>
              <a:rPr lang="zh-CN" altLang="en-US" sz="2400" u="sng" smtClean="0"/>
              <a:t>减小绳重和摩擦等。</a:t>
            </a:r>
            <a:endParaRPr lang="zh-CN" altLang="en-US" sz="2400"/>
          </a:p>
        </p:txBody>
      </p:sp>
    </p:spTree>
  </p:cSld>
  <p:clrMapOvr>
    <a:masterClrMapping/>
  </p:clrMapOvr>
  <p:transition>
    <p:fade/>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10572824"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zh-CN" altLang="en-US" sz="2400" b="1" smtClean="0">
                <a:solidFill>
                  <a:srgbClr val="18B48F"/>
                </a:solidFill>
              </a:rPr>
              <a:t>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湘潭</a:t>
            </a:r>
            <a:r>
              <a:rPr lang="en-US" sz="2400" smtClean="0">
                <a:solidFill>
                  <a:srgbClr val="18B48F"/>
                </a:solidFill>
              </a:rPr>
              <a:t>]</a:t>
            </a:r>
            <a:r>
              <a:rPr lang="zh-CN" altLang="en-US" sz="2400" smtClean="0"/>
              <a:t>测量如图</a:t>
            </a:r>
            <a:r>
              <a:rPr lang="en-US" sz="2400" smtClean="0"/>
              <a:t>10</a:t>
            </a:r>
            <a:r>
              <a:rPr lang="en-US" sz="2400" i="1" smtClean="0"/>
              <a:t>-</a:t>
            </a:r>
            <a:r>
              <a:rPr lang="en-US" sz="2400" smtClean="0"/>
              <a:t>11</a:t>
            </a:r>
            <a:r>
              <a:rPr lang="zh-CN" altLang="en-US" sz="2400" smtClean="0"/>
              <a:t>所示滑轮组的机械效率</a:t>
            </a:r>
            <a:r>
              <a:rPr lang="en-US" sz="2400" smtClean="0"/>
              <a:t>,</a:t>
            </a:r>
            <a:r>
              <a:rPr lang="zh-CN" altLang="en-US" sz="2400" smtClean="0"/>
              <a:t>部分实验数据如下表。</a:t>
            </a:r>
            <a:endParaRPr lang="zh-CN" altLang="en-US" sz="2400"/>
          </a:p>
        </p:txBody>
      </p:sp>
      <p:graphicFrame>
        <p:nvGraphicFramePr>
          <p:cNvPr id="9" name="表格 8"/>
          <p:cNvGraphicFramePr>
            <a:graphicFrameLocks noGrp="1"/>
          </p:cNvGraphicFramePr>
          <p:nvPr/>
        </p:nvGraphicFramePr>
        <p:xfrm>
          <a:off x="1237422" y="1358092"/>
          <a:ext cx="10072756" cy="3357587"/>
        </p:xfrm>
        <a:graphic>
          <a:graphicData uri="http://schemas.openxmlformats.org/drawingml/2006/table">
            <a:tbl>
              <a:tblPr/>
              <a:tblGrid>
                <a:gridCol w="1259093"/>
                <a:gridCol w="1678794"/>
                <a:gridCol w="2098491"/>
                <a:gridCol w="1259093"/>
                <a:gridCol w="2098491"/>
                <a:gridCol w="1678794"/>
              </a:tblGrid>
              <a:tr h="1119195">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实验</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次数</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钩码重</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力</a:t>
                      </a:r>
                      <a:r>
                        <a:rPr lang="en-US" sz="2400" i="1" kern="100">
                          <a:solidFill>
                            <a:srgbClr val="000000"/>
                          </a:solidFill>
                          <a:latin typeface="+mn-ea"/>
                          <a:ea typeface="+mn-ea"/>
                          <a:cs typeface="Times New Roman" panose="02020603050405020304"/>
                        </a:rPr>
                        <a:t>G/</a:t>
                      </a:r>
                      <a:r>
                        <a:rPr lang="en-US" sz="2400" kern="100">
                          <a:solidFill>
                            <a:srgbClr val="000000"/>
                          </a:solidFill>
                          <a:latin typeface="+mn-ea"/>
                          <a:ea typeface="+mn-ea"/>
                          <a:cs typeface="Times New Roman" panose="02020603050405020304"/>
                        </a:rPr>
                        <a:t>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钩码上升</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高度</a:t>
                      </a:r>
                      <a:r>
                        <a:rPr lang="en-US" sz="2400" i="1" kern="100">
                          <a:solidFill>
                            <a:srgbClr val="000000"/>
                          </a:solidFill>
                          <a:latin typeface="+mn-ea"/>
                          <a:ea typeface="+mn-ea"/>
                          <a:cs typeface="Times New Roman" panose="02020603050405020304"/>
                        </a:rPr>
                        <a:t>h/</a:t>
                      </a:r>
                      <a:r>
                        <a:rPr lang="en-US" sz="2400" kern="100">
                          <a:solidFill>
                            <a:srgbClr val="000000"/>
                          </a:solidFill>
                          <a:latin typeface="+mn-ea"/>
                          <a:ea typeface="+mn-ea"/>
                          <a:cs typeface="Times New Roman" panose="02020603050405020304"/>
                        </a:rPr>
                        <a:t>cm</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拉力</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en-US" sz="2400" i="1" kern="100">
                          <a:solidFill>
                            <a:srgbClr val="000000"/>
                          </a:solidFill>
                          <a:latin typeface="+mn-ea"/>
                          <a:ea typeface="+mn-ea"/>
                          <a:cs typeface="Times New Roman" panose="02020603050405020304"/>
                        </a:rPr>
                        <a:t>F/</a:t>
                      </a:r>
                      <a:r>
                        <a:rPr lang="en-US" sz="2400" kern="100">
                          <a:solidFill>
                            <a:srgbClr val="000000"/>
                          </a:solidFill>
                          <a:latin typeface="+mn-ea"/>
                          <a:ea typeface="+mn-ea"/>
                          <a:cs typeface="Times New Roman" panose="02020603050405020304"/>
                        </a:rPr>
                        <a:t>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绳端移动</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距离</a:t>
                      </a:r>
                      <a:r>
                        <a:rPr lang="en-US" sz="2400" i="1" kern="100">
                          <a:solidFill>
                            <a:srgbClr val="000000"/>
                          </a:solidFill>
                          <a:latin typeface="+mn-ea"/>
                          <a:ea typeface="+mn-ea"/>
                          <a:cs typeface="Times New Roman" panose="02020603050405020304"/>
                        </a:rPr>
                        <a:t>s/</a:t>
                      </a:r>
                      <a:r>
                        <a:rPr lang="en-US" sz="2400" kern="100">
                          <a:solidFill>
                            <a:srgbClr val="000000"/>
                          </a:solidFill>
                          <a:latin typeface="+mn-ea"/>
                          <a:ea typeface="+mn-ea"/>
                          <a:cs typeface="Times New Roman" panose="02020603050405020304"/>
                        </a:rPr>
                        <a:t>cm</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机械效</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率</a:t>
                      </a:r>
                      <a:r>
                        <a:rPr lang="en-US" sz="2400" i="1" kern="100">
                          <a:solidFill>
                            <a:srgbClr val="000000"/>
                          </a:solidFill>
                          <a:latin typeface="+mn-ea"/>
                          <a:ea typeface="+mn-ea"/>
                          <a:cs typeface="Times New Roman" panose="02020603050405020304"/>
                        </a:rPr>
                        <a:t>η</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559598">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55.6%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559598">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0.8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559598">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66.7%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559598">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66.7%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10" name="矩形 9"/>
          <p:cNvSpPr/>
          <p:nvPr/>
        </p:nvSpPr>
        <p:spPr>
          <a:xfrm>
            <a:off x="5497778" y="6358752"/>
            <a:ext cx="1350050" cy="461665"/>
          </a:xfrm>
          <a:prstGeom prst="rect">
            <a:avLst/>
          </a:prstGeom>
        </p:spPr>
        <p:txBody>
          <a:bodyPr wrap="none">
            <a:spAutoFit/>
          </a:bodyPr>
          <a:lstStyle/>
          <a:p>
            <a:r>
              <a:rPr lang="zh-CN" altLang="en-US" smtClean="0"/>
              <a:t>图</a:t>
            </a:r>
            <a:r>
              <a:rPr lang="en-US" smtClean="0"/>
              <a:t>10</a:t>
            </a:r>
            <a:r>
              <a:rPr lang="en-US" i="1" smtClean="0"/>
              <a:t>-</a:t>
            </a:r>
            <a:r>
              <a:rPr lang="en-US" smtClean="0"/>
              <a:t>11</a:t>
            </a:r>
            <a:endParaRPr lang="zh-CN" altLang="en-US"/>
          </a:p>
        </p:txBody>
      </p:sp>
      <p:pic>
        <p:nvPicPr>
          <p:cNvPr id="11" name="21JFA38.EPS" descr="id:2147501098;FounderCES"/>
          <p:cNvPicPr/>
          <p:nvPr/>
        </p:nvPicPr>
        <p:blipFill>
          <a:blip r:embed="rId2"/>
          <a:stretch>
            <a:fillRect/>
          </a:stretch>
        </p:blipFill>
        <p:spPr>
          <a:xfrm>
            <a:off x="5309388" y="4787116"/>
            <a:ext cx="1760026" cy="1551150"/>
          </a:xfrm>
          <a:prstGeom prst="rect">
            <a:avLst/>
          </a:prstGeom>
        </p:spPr>
      </p:pic>
    </p:spTree>
  </p:cSld>
  <p:clrMapOvr>
    <a:masterClrMapping/>
  </p:clrMapOvr>
  <p:transition>
    <p:fade/>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27854"/>
            <a:ext cx="1057282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(1)</a:t>
            </a:r>
            <a:r>
              <a:rPr lang="zh-CN" altLang="en-US" sz="2400" smtClean="0"/>
              <a:t>实验过程中</a:t>
            </a:r>
            <a:r>
              <a:rPr lang="en-US" sz="2400" smtClean="0"/>
              <a:t>,</a:t>
            </a:r>
            <a:r>
              <a:rPr lang="zh-CN" altLang="en-US" sz="2400" smtClean="0"/>
              <a:t>应缓慢拉动弹簧测力计</a:t>
            </a:r>
            <a:r>
              <a:rPr lang="en-US" sz="2400" smtClean="0"/>
              <a:t>,</a:t>
            </a:r>
            <a:r>
              <a:rPr lang="zh-CN" altLang="en-US" sz="2400" smtClean="0"/>
              <a:t>使钩码竖直向上做</a:t>
            </a:r>
            <a:r>
              <a:rPr lang="zh-CN" altLang="en-US" sz="2400" i="1" u="sng" smtClean="0"/>
              <a:t>　　　　</a:t>
            </a:r>
            <a:r>
              <a:rPr lang="zh-CN" altLang="en-US" sz="2400" smtClean="0"/>
              <a:t>运动。第</a:t>
            </a:r>
            <a:r>
              <a:rPr lang="en-US" sz="2400" smtClean="0"/>
              <a:t>1</a:t>
            </a:r>
            <a:r>
              <a:rPr lang="zh-CN" altLang="en-US" sz="2400" smtClean="0"/>
              <a:t>次实验时</a:t>
            </a:r>
            <a:r>
              <a:rPr lang="en-US" sz="2400" smtClean="0"/>
              <a:t>,</a:t>
            </a:r>
            <a:r>
              <a:rPr lang="zh-CN" altLang="en-US" sz="2400" smtClean="0"/>
              <a:t>弹簧测力计的示数如图</a:t>
            </a:r>
            <a:r>
              <a:rPr lang="en-US" sz="2400" smtClean="0"/>
              <a:t>10</a:t>
            </a:r>
            <a:r>
              <a:rPr lang="en-US" sz="2400" i="1" smtClean="0"/>
              <a:t>-</a:t>
            </a:r>
            <a:r>
              <a:rPr lang="en-US" sz="2400" smtClean="0"/>
              <a:t>11</a:t>
            </a:r>
            <a:r>
              <a:rPr lang="zh-CN" altLang="en-US" sz="2400" smtClean="0"/>
              <a:t>所示</a:t>
            </a:r>
            <a:r>
              <a:rPr lang="en-US" sz="2400" smtClean="0"/>
              <a:t>,</a:t>
            </a:r>
            <a:r>
              <a:rPr lang="zh-CN" altLang="en-US" sz="2400" smtClean="0"/>
              <a:t>为</a:t>
            </a:r>
            <a:r>
              <a:rPr lang="zh-CN" altLang="en-US" sz="2400" i="1" u="sng" smtClean="0"/>
              <a:t>　　　　</a:t>
            </a:r>
            <a:r>
              <a:rPr lang="en-US" sz="2400" smtClean="0"/>
              <a:t>N</a:t>
            </a:r>
            <a:r>
              <a:rPr lang="zh-CN" altLang="en-US" sz="2400" smtClean="0"/>
              <a:t>。</a:t>
            </a:r>
            <a:r>
              <a:rPr lang="en-US" sz="2400" smtClean="0"/>
              <a:t> </a:t>
            </a:r>
            <a:endParaRPr lang="zh-CN" altLang="en-US" sz="2400" smtClean="0"/>
          </a:p>
          <a:p>
            <a:pPr>
              <a:lnSpc>
                <a:spcPct val="150000"/>
              </a:lnSpc>
            </a:pPr>
            <a:r>
              <a:rPr lang="en-US" sz="2400" smtClean="0"/>
              <a:t>(2)</a:t>
            </a:r>
            <a:r>
              <a:rPr lang="zh-CN" altLang="en-US" sz="2400" smtClean="0"/>
              <a:t>第</a:t>
            </a:r>
            <a:r>
              <a:rPr lang="en-US" sz="2400" smtClean="0"/>
              <a:t>2</a:t>
            </a:r>
            <a:r>
              <a:rPr lang="zh-CN" altLang="en-US" sz="2400" smtClean="0"/>
              <a:t>次实验时所做的有用功为</a:t>
            </a:r>
            <a:r>
              <a:rPr lang="zh-CN" altLang="en-US" sz="2400" i="1" u="sng" smtClean="0"/>
              <a:t>　  　　　</a:t>
            </a:r>
            <a:r>
              <a:rPr lang="en-US" sz="2400" smtClean="0"/>
              <a:t>J,</a:t>
            </a:r>
            <a:r>
              <a:rPr lang="zh-CN" altLang="en-US" sz="2400" smtClean="0"/>
              <a:t>滑轮组的机械效率是</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(3)</a:t>
            </a:r>
            <a:r>
              <a:rPr lang="zh-CN" altLang="en-US" sz="2400" smtClean="0"/>
              <a:t>分析</a:t>
            </a:r>
            <a:r>
              <a:rPr lang="en-US" sz="2400" smtClean="0"/>
              <a:t>1</a:t>
            </a:r>
            <a:r>
              <a:rPr lang="zh-CN" altLang="en-US" sz="2400" smtClean="0"/>
              <a:t>、</a:t>
            </a:r>
            <a:r>
              <a:rPr lang="en-US" sz="2400" smtClean="0"/>
              <a:t>2</a:t>
            </a:r>
            <a:r>
              <a:rPr lang="zh-CN" altLang="en-US" sz="2400" smtClean="0"/>
              <a:t>、</a:t>
            </a:r>
            <a:r>
              <a:rPr lang="en-US" sz="2400" smtClean="0"/>
              <a:t>3</a:t>
            </a:r>
            <a:r>
              <a:rPr lang="zh-CN" altLang="en-US" sz="2400" smtClean="0"/>
              <a:t>次实验的数据可知</a:t>
            </a:r>
            <a:r>
              <a:rPr lang="en-US" sz="2400" smtClean="0"/>
              <a:t>,</a:t>
            </a:r>
            <a:r>
              <a:rPr lang="zh-CN" altLang="en-US" sz="2400" smtClean="0"/>
              <a:t>使用同一滑轮组提升重物时</a:t>
            </a:r>
            <a:r>
              <a:rPr lang="en-US" sz="2400" smtClean="0"/>
              <a:t>,</a:t>
            </a:r>
            <a:r>
              <a:rPr lang="zh-CN" altLang="en-US" sz="2400" smtClean="0"/>
              <a:t>重物重力越</a:t>
            </a:r>
            <a:endParaRPr lang="en-US" altLang="zh-CN" sz="2400" smtClean="0"/>
          </a:p>
          <a:p>
            <a:pPr>
              <a:lnSpc>
                <a:spcPct val="150000"/>
              </a:lnSpc>
            </a:pPr>
            <a:r>
              <a:rPr lang="zh-CN" altLang="en-US" sz="2400" i="1" u="sng" smtClean="0"/>
              <a:t>　　　　</a:t>
            </a:r>
            <a:r>
              <a:rPr lang="en-US" sz="2400" smtClean="0"/>
              <a:t>(</a:t>
            </a:r>
            <a:r>
              <a:rPr lang="zh-CN" altLang="en-US" sz="2400" smtClean="0"/>
              <a:t>选填“大”或“小”</a:t>
            </a:r>
            <a:r>
              <a:rPr lang="en-US" sz="2400" smtClean="0"/>
              <a:t>),</a:t>
            </a:r>
            <a:r>
              <a:rPr lang="zh-CN" altLang="en-US" sz="2400" smtClean="0"/>
              <a:t>滑轮组的机械效率越高</a:t>
            </a:r>
            <a:r>
              <a:rPr lang="en-US" sz="2400" smtClean="0"/>
              <a:t>;</a:t>
            </a:r>
            <a:r>
              <a:rPr lang="zh-CN" altLang="en-US" sz="2400" smtClean="0"/>
              <a:t>分析</a:t>
            </a:r>
            <a:r>
              <a:rPr lang="en-US" sz="2400" smtClean="0"/>
              <a:t>3</a:t>
            </a:r>
            <a:r>
              <a:rPr lang="zh-CN" altLang="en-US" sz="2400" smtClean="0"/>
              <a:t>、</a:t>
            </a:r>
            <a:r>
              <a:rPr lang="en-US" sz="2400" smtClean="0"/>
              <a:t>4</a:t>
            </a:r>
            <a:r>
              <a:rPr lang="zh-CN" altLang="en-US" sz="2400" smtClean="0"/>
              <a:t>次实验的数据可知</a:t>
            </a:r>
            <a:r>
              <a:rPr lang="en-US" sz="2400" smtClean="0"/>
              <a:t>,</a:t>
            </a:r>
            <a:r>
              <a:rPr lang="zh-CN" altLang="en-US" sz="2400" smtClean="0"/>
              <a:t>滑轮组的机械效率与钩码上升的高度</a:t>
            </a:r>
            <a:r>
              <a:rPr lang="zh-CN" altLang="en-US" sz="2400" i="1" u="sng" smtClean="0"/>
              <a:t>　　   　</a:t>
            </a:r>
            <a:r>
              <a:rPr lang="en-US" sz="2400" smtClean="0"/>
              <a:t>(</a:t>
            </a:r>
            <a:r>
              <a:rPr lang="zh-CN" altLang="en-US" sz="2400" smtClean="0"/>
              <a:t>选填“有关”或“无关”</a:t>
            </a:r>
            <a:r>
              <a:rPr lang="en-US" sz="2400" smtClean="0"/>
              <a:t>)</a:t>
            </a:r>
            <a:r>
              <a:rPr lang="zh-CN" altLang="en-US" sz="2400" smtClean="0"/>
              <a:t>。</a:t>
            </a:r>
            <a:r>
              <a:rPr lang="en-US" sz="2400" smtClean="0"/>
              <a:t> </a:t>
            </a:r>
            <a:endParaRPr lang="zh-CN" altLang="en-US" sz="2400" smtClean="0"/>
          </a:p>
        </p:txBody>
      </p:sp>
      <p:sp>
        <p:nvSpPr>
          <p:cNvPr id="10" name="Rectangle 14"/>
          <p:cNvSpPr>
            <a:spLocks noChangeArrowheads="1"/>
          </p:cNvSpPr>
          <p:nvPr/>
        </p:nvSpPr>
        <p:spPr bwMode="auto">
          <a:xfrm>
            <a:off x="8809850" y="75355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匀速</a:t>
            </a:r>
            <a:endParaRPr lang="zh-CN" altLang="en-US">
              <a:solidFill>
                <a:srgbClr val="A50021"/>
              </a:solidFill>
            </a:endParaRPr>
          </a:p>
        </p:txBody>
      </p:sp>
      <p:sp>
        <p:nvSpPr>
          <p:cNvPr id="11" name="矩形 10"/>
          <p:cNvSpPr/>
          <p:nvPr/>
        </p:nvSpPr>
        <p:spPr>
          <a:xfrm>
            <a:off x="5497778" y="6001562"/>
            <a:ext cx="1350050" cy="461665"/>
          </a:xfrm>
          <a:prstGeom prst="rect">
            <a:avLst/>
          </a:prstGeom>
        </p:spPr>
        <p:txBody>
          <a:bodyPr wrap="none">
            <a:spAutoFit/>
          </a:bodyPr>
          <a:lstStyle/>
          <a:p>
            <a:r>
              <a:rPr lang="zh-CN" altLang="en-US" smtClean="0"/>
              <a:t>图</a:t>
            </a:r>
            <a:r>
              <a:rPr lang="en-US" smtClean="0"/>
              <a:t>10</a:t>
            </a:r>
            <a:r>
              <a:rPr lang="en-US" i="1" smtClean="0"/>
              <a:t>-</a:t>
            </a:r>
            <a:r>
              <a:rPr lang="en-US" smtClean="0"/>
              <a:t>11</a:t>
            </a:r>
            <a:endParaRPr lang="zh-CN" altLang="en-US"/>
          </a:p>
        </p:txBody>
      </p:sp>
      <p:pic>
        <p:nvPicPr>
          <p:cNvPr id="12" name="21JFA38.EPS" descr="id:2147501098;FounderCES"/>
          <p:cNvPicPr/>
          <p:nvPr/>
        </p:nvPicPr>
        <p:blipFill>
          <a:blip r:embed="rId2"/>
          <a:stretch>
            <a:fillRect/>
          </a:stretch>
        </p:blipFill>
        <p:spPr>
          <a:xfrm>
            <a:off x="5237950" y="4072736"/>
            <a:ext cx="1831464" cy="1836902"/>
          </a:xfrm>
          <a:prstGeom prst="rect">
            <a:avLst/>
          </a:prstGeom>
        </p:spPr>
      </p:pic>
      <p:sp>
        <p:nvSpPr>
          <p:cNvPr id="13" name="Rectangle 14"/>
          <p:cNvSpPr>
            <a:spLocks noChangeArrowheads="1"/>
          </p:cNvSpPr>
          <p:nvPr/>
        </p:nvSpPr>
        <p:spPr bwMode="auto">
          <a:xfrm>
            <a:off x="7515768" y="1286654"/>
            <a:ext cx="65114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0.6</a:t>
            </a:r>
            <a:endParaRPr lang="zh-CN" altLang="en-US">
              <a:solidFill>
                <a:srgbClr val="A50021"/>
              </a:solidFill>
            </a:endParaRPr>
          </a:p>
        </p:txBody>
      </p:sp>
      <p:sp>
        <p:nvSpPr>
          <p:cNvPr id="14" name="Rectangle 14"/>
          <p:cNvSpPr>
            <a:spLocks noChangeArrowheads="1"/>
          </p:cNvSpPr>
          <p:nvPr/>
        </p:nvSpPr>
        <p:spPr bwMode="auto">
          <a:xfrm>
            <a:off x="5452264" y="1825121"/>
            <a:ext cx="1029449"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0.075</a:t>
            </a:r>
            <a:endParaRPr lang="zh-CN" altLang="en-US">
              <a:solidFill>
                <a:srgbClr val="A50021"/>
              </a:solidFill>
            </a:endParaRPr>
          </a:p>
        </p:txBody>
      </p:sp>
      <p:sp>
        <p:nvSpPr>
          <p:cNvPr id="15" name="Rectangle 14"/>
          <p:cNvSpPr>
            <a:spLocks noChangeArrowheads="1"/>
          </p:cNvSpPr>
          <p:nvPr/>
        </p:nvSpPr>
        <p:spPr bwMode="auto">
          <a:xfrm>
            <a:off x="9667106" y="1825121"/>
            <a:ext cx="112723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62.5%</a:t>
            </a:r>
            <a:endParaRPr lang="zh-CN" altLang="en-US">
              <a:solidFill>
                <a:srgbClr val="A50021"/>
              </a:solidFill>
            </a:endParaRPr>
          </a:p>
        </p:txBody>
      </p:sp>
      <p:sp>
        <p:nvSpPr>
          <p:cNvPr id="16" name="Rectangle 14"/>
          <p:cNvSpPr>
            <a:spLocks noChangeArrowheads="1"/>
          </p:cNvSpPr>
          <p:nvPr/>
        </p:nvSpPr>
        <p:spPr bwMode="auto">
          <a:xfrm>
            <a:off x="1380298" y="292972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a:t>
            </a:r>
            <a:endParaRPr lang="zh-CN" altLang="en-US">
              <a:solidFill>
                <a:srgbClr val="A50021"/>
              </a:solidFill>
            </a:endParaRPr>
          </a:p>
        </p:txBody>
      </p:sp>
      <p:sp>
        <p:nvSpPr>
          <p:cNvPr id="17" name="Rectangle 14"/>
          <p:cNvSpPr>
            <a:spLocks noChangeArrowheads="1"/>
          </p:cNvSpPr>
          <p:nvPr/>
        </p:nvSpPr>
        <p:spPr bwMode="auto">
          <a:xfrm>
            <a:off x="7095338" y="346819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无关</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16" grpId="0"/>
      <p:bldP spid="17"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853224"/>
            <a:ext cx="10572824"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结合生产生活实际</a:t>
            </a:r>
            <a:r>
              <a:rPr lang="en-US" sz="2400" smtClean="0"/>
              <a:t>,</a:t>
            </a:r>
            <a:r>
              <a:rPr lang="zh-CN" altLang="en-US" sz="2400" smtClean="0"/>
              <a:t>用滑轮组提升重物时</a:t>
            </a:r>
            <a:r>
              <a:rPr lang="en-US" sz="2400" smtClean="0"/>
              <a:t>,</a:t>
            </a:r>
            <a:r>
              <a:rPr lang="zh-CN" altLang="en-US" sz="2400" smtClean="0"/>
              <a:t>下列选项中也可提高机械效率的是</a:t>
            </a:r>
            <a:endParaRPr lang="en-US" altLang="zh-CN" sz="2400" smtClean="0"/>
          </a:p>
          <a:p>
            <a:pPr>
              <a:lnSpc>
                <a:spcPct val="150000"/>
              </a:lnSpc>
            </a:pP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增大绳重</a:t>
            </a:r>
            <a:endParaRPr lang="zh-CN" altLang="en-US" sz="2400" smtClean="0"/>
          </a:p>
          <a:p>
            <a:pPr>
              <a:lnSpc>
                <a:spcPct val="150000"/>
              </a:lnSpc>
            </a:pPr>
            <a:r>
              <a:rPr lang="en-US" sz="2400" smtClean="0"/>
              <a:t>B.</a:t>
            </a:r>
            <a:r>
              <a:rPr lang="zh-CN" altLang="en-US" sz="2400" smtClean="0"/>
              <a:t>减轻动滑轮重</a:t>
            </a:r>
            <a:endParaRPr lang="zh-CN" altLang="en-US" sz="2400" smtClean="0"/>
          </a:p>
          <a:p>
            <a:pPr>
              <a:lnSpc>
                <a:spcPct val="150000"/>
              </a:lnSpc>
            </a:pPr>
            <a:r>
              <a:rPr lang="en-US" sz="2400" smtClean="0"/>
              <a:t>C.</a:t>
            </a:r>
            <a:r>
              <a:rPr lang="zh-CN" altLang="en-US" sz="2400" smtClean="0"/>
              <a:t>加快物体提升的速度</a:t>
            </a:r>
            <a:endParaRPr lang="zh-CN" altLang="en-US" sz="2400"/>
          </a:p>
        </p:txBody>
      </p:sp>
      <p:sp>
        <p:nvSpPr>
          <p:cNvPr id="10" name="Rectangle 14"/>
          <p:cNvSpPr>
            <a:spLocks noChangeArrowheads="1"/>
          </p:cNvSpPr>
          <p:nvPr/>
        </p:nvSpPr>
        <p:spPr bwMode="auto">
          <a:xfrm>
            <a:off x="1271390" y="1500968"/>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72274"/>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215216"/>
            <a:ext cx="10787138" cy="3396690"/>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(5)</a:t>
            </a:r>
            <a:r>
              <a:rPr lang="zh-CN" altLang="en-US" sz="2400" smtClean="0"/>
              <a:t>林红同学在实验过程中边拉动弹簧测力计边读数</a:t>
            </a:r>
            <a:r>
              <a:rPr lang="en-US" sz="2400" smtClean="0"/>
              <a:t>,</a:t>
            </a:r>
            <a:r>
              <a:rPr lang="zh-CN" altLang="en-US" sz="2400" smtClean="0"/>
              <a:t>发现弹簧测力计示数不稳定</a:t>
            </a:r>
            <a:r>
              <a:rPr lang="en-US" sz="2400" smtClean="0"/>
              <a:t>,</a:t>
            </a:r>
            <a:r>
              <a:rPr lang="zh-CN" altLang="en-US" sz="2400" smtClean="0"/>
              <a:t>她认为可以静止时读数。你认为她的想法</a:t>
            </a:r>
            <a:r>
              <a:rPr lang="zh-CN" altLang="en-US" sz="2400" i="1" u="sng" smtClean="0"/>
              <a:t>　      　</a:t>
            </a:r>
            <a:r>
              <a:rPr lang="en-US" sz="2400" smtClean="0"/>
              <a:t>(</a:t>
            </a:r>
            <a:r>
              <a:rPr lang="zh-CN" altLang="en-US" sz="2400" smtClean="0"/>
              <a:t>选填“正确”或“不正确”</a:t>
            </a:r>
            <a:r>
              <a:rPr lang="en-US" sz="2400" smtClean="0"/>
              <a:t>),</a:t>
            </a:r>
            <a:r>
              <a:rPr lang="zh-CN" altLang="en-US" sz="2400" smtClean="0"/>
              <a:t>因为她没有考虑到</a:t>
            </a:r>
            <a:r>
              <a:rPr lang="zh-CN" altLang="en-US" sz="2400" i="1" u="sng" smtClean="0"/>
              <a:t>　   　　　</a:t>
            </a:r>
            <a:r>
              <a:rPr lang="zh-CN" altLang="en-US" sz="2400" smtClean="0"/>
              <a:t>对滑轮组机械效率的影响。</a:t>
            </a:r>
            <a:r>
              <a:rPr lang="en-US" sz="2400" smtClean="0"/>
              <a:t> </a:t>
            </a:r>
            <a:endParaRPr lang="zh-CN" altLang="en-US" sz="2400" smtClean="0"/>
          </a:p>
          <a:p>
            <a:pPr>
              <a:lnSpc>
                <a:spcPct val="150000"/>
              </a:lnSpc>
            </a:pPr>
            <a:r>
              <a:rPr lang="en-US" sz="2400" smtClean="0"/>
              <a:t>(6)</a:t>
            </a:r>
            <a:r>
              <a:rPr lang="zh-CN" altLang="en-US" sz="2400" smtClean="0"/>
              <a:t>如图</a:t>
            </a:r>
            <a:r>
              <a:rPr lang="en-US" sz="2400" smtClean="0"/>
              <a:t>10</a:t>
            </a:r>
            <a:r>
              <a:rPr lang="en-US" sz="2400" i="1" smtClean="0"/>
              <a:t>-</a:t>
            </a:r>
            <a:r>
              <a:rPr lang="en-US" sz="2400" smtClean="0"/>
              <a:t>12</a:t>
            </a:r>
            <a:r>
              <a:rPr lang="zh-CN" altLang="en-US" sz="2400" smtClean="0"/>
              <a:t>所示</a:t>
            </a:r>
            <a:r>
              <a:rPr lang="en-US" sz="2400" smtClean="0"/>
              <a:t>,</a:t>
            </a:r>
            <a:r>
              <a:rPr lang="zh-CN" altLang="en-US" sz="2400" smtClean="0"/>
              <a:t>林红用两个相同的滑轮组装成不同的滑轮组</a:t>
            </a:r>
            <a:r>
              <a:rPr lang="en-US" sz="2400" smtClean="0"/>
              <a:t>,</a:t>
            </a:r>
            <a:r>
              <a:rPr lang="zh-CN" altLang="en-US" sz="2400" smtClean="0"/>
              <a:t>探究机械效率与滑轮组绳子的绕法是否有关。实验时</a:t>
            </a:r>
            <a:r>
              <a:rPr lang="en-US" sz="2400" smtClean="0"/>
              <a:t>,</a:t>
            </a:r>
            <a:r>
              <a:rPr lang="zh-CN" altLang="en-US" sz="2400" smtClean="0"/>
              <a:t>匀速拉绳端的力</a:t>
            </a:r>
            <a:r>
              <a:rPr lang="en-US" sz="2400" i="1" smtClean="0"/>
              <a:t>F</a:t>
            </a:r>
            <a:r>
              <a:rPr lang="en-US" sz="2400" baseline="-25000" smtClean="0"/>
              <a:t>1</a:t>
            </a:r>
            <a:r>
              <a:rPr lang="zh-CN" altLang="en-US" sz="2400" i="1" u="sng" smtClean="0"/>
              <a:t>　  　　</a:t>
            </a:r>
            <a:r>
              <a:rPr lang="en-US" sz="2400" i="1" smtClean="0"/>
              <a:t>F</a:t>
            </a:r>
            <a:r>
              <a:rPr lang="en-US" sz="2400" baseline="-25000" smtClean="0"/>
              <a:t>2</a:t>
            </a:r>
            <a:r>
              <a:rPr lang="en-US" sz="2400" smtClean="0"/>
              <a:t>,</a:t>
            </a:r>
            <a:r>
              <a:rPr lang="zh-CN" altLang="en-US" sz="2400" smtClean="0"/>
              <a:t>机械效率</a:t>
            </a:r>
            <a:r>
              <a:rPr lang="en-US" sz="2400" i="1" smtClean="0"/>
              <a:t>η</a:t>
            </a:r>
            <a:r>
              <a:rPr lang="zh-CN" altLang="en-US" sz="2400" baseline="-25000" smtClean="0"/>
              <a:t>甲</a:t>
            </a:r>
            <a:endParaRPr lang="en-US" altLang="zh-CN" sz="2400" baseline="-25000" smtClean="0"/>
          </a:p>
          <a:p>
            <a:pPr>
              <a:lnSpc>
                <a:spcPct val="150000"/>
              </a:lnSpc>
            </a:pPr>
            <a:r>
              <a:rPr lang="zh-CN" altLang="en-US" sz="2400" i="1" u="sng" smtClean="0"/>
              <a:t>　　　</a:t>
            </a:r>
            <a:r>
              <a:rPr lang="en-US" sz="2400" i="1" smtClean="0"/>
              <a:t>η</a:t>
            </a:r>
            <a:r>
              <a:rPr lang="zh-CN" altLang="en-US" sz="2400" baseline="-25000" smtClean="0"/>
              <a:t>乙</a:t>
            </a:r>
            <a:r>
              <a:rPr lang="zh-CN" altLang="en-US" sz="2400" smtClean="0"/>
              <a:t>。</a:t>
            </a:r>
            <a:r>
              <a:rPr lang="en-US" sz="2400" smtClean="0"/>
              <a:t>(</a:t>
            </a:r>
            <a:r>
              <a:rPr lang="zh-CN" altLang="en-US" sz="2400" smtClean="0"/>
              <a:t>均选填“</a:t>
            </a:r>
            <a:r>
              <a:rPr lang="en-US" sz="2400" smtClean="0"/>
              <a:t>&gt;</a:t>
            </a:r>
            <a:r>
              <a:rPr lang="zh-CN" altLang="en-US" sz="2400" smtClean="0"/>
              <a:t>”“</a:t>
            </a:r>
            <a:r>
              <a:rPr lang="en-US" sz="2400" smtClean="0"/>
              <a:t>=</a:t>
            </a:r>
            <a:r>
              <a:rPr lang="zh-CN" altLang="en-US" sz="2400" smtClean="0"/>
              <a:t>”或“</a:t>
            </a:r>
            <a:r>
              <a:rPr lang="en-US" sz="2400" smtClean="0"/>
              <a:t>&lt;</a:t>
            </a:r>
            <a:r>
              <a:rPr lang="zh-CN" altLang="en-US" sz="2400" smtClean="0"/>
              <a:t>”</a:t>
            </a:r>
            <a:r>
              <a:rPr lang="en-US" sz="2400" smtClean="0"/>
              <a:t>) </a:t>
            </a:r>
            <a:endParaRPr lang="zh-CN" altLang="en-US" sz="2400"/>
          </a:p>
        </p:txBody>
      </p:sp>
      <p:sp>
        <p:nvSpPr>
          <p:cNvPr id="8" name="矩形 7"/>
          <p:cNvSpPr/>
          <p:nvPr/>
        </p:nvSpPr>
        <p:spPr>
          <a:xfrm>
            <a:off x="7023900" y="6325715"/>
            <a:ext cx="1350050" cy="461665"/>
          </a:xfrm>
          <a:prstGeom prst="rect">
            <a:avLst/>
          </a:prstGeom>
        </p:spPr>
        <p:txBody>
          <a:bodyPr wrap="none">
            <a:spAutoFit/>
          </a:bodyPr>
          <a:lstStyle/>
          <a:p>
            <a:r>
              <a:rPr lang="zh-CN" altLang="en-US" smtClean="0"/>
              <a:t>图</a:t>
            </a:r>
            <a:r>
              <a:rPr lang="en-US" smtClean="0"/>
              <a:t>10</a:t>
            </a:r>
            <a:r>
              <a:rPr lang="en-US" i="1" smtClean="0"/>
              <a:t>-</a:t>
            </a:r>
            <a:r>
              <a:rPr lang="en-US" smtClean="0"/>
              <a:t>12</a:t>
            </a:r>
            <a:endParaRPr lang="zh-CN" altLang="en-US"/>
          </a:p>
        </p:txBody>
      </p:sp>
      <p:pic>
        <p:nvPicPr>
          <p:cNvPr id="9" name="21JFA39.EPS" descr="id:2147501112;FounderCES"/>
          <p:cNvPicPr/>
          <p:nvPr/>
        </p:nvPicPr>
        <p:blipFill>
          <a:blip r:embed="rId2"/>
          <a:stretch>
            <a:fillRect/>
          </a:stretch>
        </p:blipFill>
        <p:spPr>
          <a:xfrm>
            <a:off x="6738148" y="4039699"/>
            <a:ext cx="2133956" cy="2232320"/>
          </a:xfrm>
          <a:prstGeom prst="rect">
            <a:avLst/>
          </a:prstGeom>
        </p:spPr>
      </p:pic>
      <p:sp>
        <p:nvSpPr>
          <p:cNvPr id="10" name="Rectangle 14"/>
          <p:cNvSpPr>
            <a:spLocks noChangeArrowheads="1"/>
          </p:cNvSpPr>
          <p:nvPr/>
        </p:nvSpPr>
        <p:spPr bwMode="auto">
          <a:xfrm>
            <a:off x="6523834" y="1786720"/>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不正确</a:t>
            </a:r>
            <a:endParaRPr lang="zh-CN" altLang="en-US">
              <a:solidFill>
                <a:srgbClr val="A50021"/>
              </a:solidFill>
            </a:endParaRPr>
          </a:p>
        </p:txBody>
      </p:sp>
      <p:sp>
        <p:nvSpPr>
          <p:cNvPr id="11" name="Rectangle 14"/>
          <p:cNvSpPr>
            <a:spLocks noChangeArrowheads="1"/>
          </p:cNvSpPr>
          <p:nvPr/>
        </p:nvSpPr>
        <p:spPr bwMode="auto">
          <a:xfrm>
            <a:off x="3666314" y="2325187"/>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摩擦力</a:t>
            </a:r>
            <a:endParaRPr lang="zh-CN" altLang="en-US">
              <a:solidFill>
                <a:srgbClr val="A50021"/>
              </a:solidFill>
            </a:endParaRPr>
          </a:p>
        </p:txBody>
      </p:sp>
      <p:sp>
        <p:nvSpPr>
          <p:cNvPr id="12" name="Rectangle 14"/>
          <p:cNvSpPr>
            <a:spLocks noChangeArrowheads="1"/>
          </p:cNvSpPr>
          <p:nvPr/>
        </p:nvSpPr>
        <p:spPr bwMode="auto">
          <a:xfrm>
            <a:off x="8676898" y="3429794"/>
            <a:ext cx="41870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&lt;</a:t>
            </a:r>
            <a:endParaRPr lang="zh-CN" altLang="en-US">
              <a:solidFill>
                <a:srgbClr val="A50021"/>
              </a:solidFill>
            </a:endParaRPr>
          </a:p>
        </p:txBody>
      </p:sp>
      <p:sp>
        <p:nvSpPr>
          <p:cNvPr id="13" name="Rectangle 14"/>
          <p:cNvSpPr>
            <a:spLocks noChangeArrowheads="1"/>
          </p:cNvSpPr>
          <p:nvPr/>
        </p:nvSpPr>
        <p:spPr bwMode="auto">
          <a:xfrm>
            <a:off x="1247346" y="4001298"/>
            <a:ext cx="41870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a:t>
            </a:r>
            <a:endParaRPr lang="zh-CN" altLang="en-US">
              <a:solidFill>
                <a:srgbClr val="A50021"/>
              </a:solidFill>
            </a:endParaRPr>
          </a:p>
        </p:txBody>
      </p:sp>
      <p:pic>
        <p:nvPicPr>
          <p:cNvPr id="14" name="New picture"/>
          <p:cNvPicPr/>
          <p:nvPr/>
        </p:nvPicPr>
        <p:blipFill>
          <a:blip r:embed="rId3"/>
          <a:stretch>
            <a:fillRect/>
          </a:stretch>
        </p:blipFill>
        <p:spPr>
          <a:xfrm>
            <a:off x="10756900" y="10274300"/>
            <a:ext cx="342900" cy="2540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15700" cy="2862322"/>
          </a:xfrm>
          <a:prstGeom prst="rect">
            <a:avLst/>
          </a:prstGeom>
          <a:noFill/>
        </p:spPr>
        <p:txBody>
          <a:bodyPr wrap="square" rtlCol="0">
            <a:spAutoFit/>
          </a:bodyPr>
          <a:lstStyle/>
          <a:p>
            <a:pPr>
              <a:lnSpc>
                <a:spcPct val="150000"/>
              </a:lnSpc>
            </a:pPr>
            <a:r>
              <a:rPr lang="en-US" b="1" smtClean="0"/>
              <a:t>2.</a:t>
            </a:r>
            <a:r>
              <a:rPr lang="zh-CN" altLang="en-US" b="1" smtClean="0"/>
              <a:t>功的计算</a:t>
            </a:r>
            <a:r>
              <a:rPr lang="en-US" b="1" smtClean="0"/>
              <a:t>:</a:t>
            </a:r>
            <a:r>
              <a:rPr lang="zh-CN" altLang="en-US" smtClean="0"/>
              <a:t>力学中</a:t>
            </a:r>
            <a:r>
              <a:rPr lang="en-US" smtClean="0"/>
              <a:t>,</a:t>
            </a:r>
            <a:r>
              <a:rPr lang="zh-CN" altLang="en-US" smtClean="0"/>
              <a:t>功等于力与物体在力的方向上移动距离的乘积</a:t>
            </a:r>
            <a:r>
              <a:rPr lang="en-US" smtClean="0"/>
              <a:t>,</a:t>
            </a:r>
            <a:r>
              <a:rPr lang="zh-CN" altLang="en-US" smtClean="0"/>
              <a:t>公式为</a:t>
            </a:r>
            <a:r>
              <a:rPr lang="en-US" i="1" smtClean="0"/>
              <a:t>W</a:t>
            </a:r>
            <a:r>
              <a:rPr lang="en-US" smtClean="0"/>
              <a:t>=</a:t>
            </a:r>
            <a:endParaRPr lang="en-US" smtClean="0"/>
          </a:p>
          <a:p>
            <a:pPr>
              <a:lnSpc>
                <a:spcPct val="150000"/>
              </a:lnSpc>
            </a:pPr>
            <a:r>
              <a:rPr lang="zh-CN" altLang="en-US" i="1" u="sng" smtClean="0"/>
              <a:t>　　　　　</a:t>
            </a:r>
            <a:r>
              <a:rPr lang="en-US" smtClean="0"/>
              <a:t>,</a:t>
            </a:r>
            <a:r>
              <a:rPr lang="en-US" i="1" smtClean="0"/>
              <a:t>F </a:t>
            </a:r>
            <a:r>
              <a:rPr lang="zh-CN" altLang="en-US" smtClean="0"/>
              <a:t>的单位</a:t>
            </a:r>
            <a:r>
              <a:rPr lang="en-US" smtClean="0"/>
              <a:t>N,</a:t>
            </a:r>
            <a:r>
              <a:rPr lang="en-US" i="1" smtClean="0"/>
              <a:t>s </a:t>
            </a:r>
            <a:r>
              <a:rPr lang="zh-CN" altLang="en-US" smtClean="0"/>
              <a:t>的单位 </a:t>
            </a:r>
            <a:r>
              <a:rPr lang="en-US" err="1" smtClean="0"/>
              <a:t>m,</a:t>
            </a:r>
            <a:r>
              <a:rPr lang="en-US" i="1" err="1" smtClean="0"/>
              <a:t>W </a:t>
            </a:r>
            <a:r>
              <a:rPr lang="zh-CN" altLang="en-US" smtClean="0"/>
              <a:t>的单位是</a:t>
            </a:r>
            <a:r>
              <a:rPr lang="en-US" smtClean="0"/>
              <a:t>J</a:t>
            </a:r>
            <a:r>
              <a:rPr lang="zh-CN" altLang="en-US" smtClean="0"/>
              <a:t>。计算时注意</a:t>
            </a:r>
            <a:r>
              <a:rPr lang="en-US" i="1" smtClean="0"/>
              <a:t>F</a:t>
            </a:r>
            <a:r>
              <a:rPr lang="zh-CN" altLang="en-US" smtClean="0"/>
              <a:t>、</a:t>
            </a:r>
            <a:r>
              <a:rPr lang="en-US" i="1" smtClean="0"/>
              <a:t>s </a:t>
            </a:r>
            <a:r>
              <a:rPr lang="zh-CN" altLang="en-US" smtClean="0"/>
              <a:t>同体、同时、同向。</a:t>
            </a:r>
            <a:r>
              <a:rPr lang="en-US" smtClean="0"/>
              <a:t> </a:t>
            </a:r>
            <a:endParaRPr lang="zh-CN" altLang="en-US" smtClean="0"/>
          </a:p>
          <a:p>
            <a:pPr>
              <a:lnSpc>
                <a:spcPct val="150000"/>
              </a:lnSpc>
            </a:pPr>
            <a:r>
              <a:rPr lang="en-US" b="1" smtClean="0"/>
              <a:t>3.</a:t>
            </a:r>
            <a:r>
              <a:rPr lang="zh-CN" altLang="en-US" b="1" smtClean="0"/>
              <a:t>功的常见值</a:t>
            </a:r>
            <a:r>
              <a:rPr lang="en-US" b="1" smtClean="0"/>
              <a:t>:</a:t>
            </a:r>
            <a:r>
              <a:rPr lang="en-US" smtClean="0"/>
              <a:t>①</a:t>
            </a:r>
            <a:r>
              <a:rPr lang="zh-CN" altLang="en-US" smtClean="0"/>
              <a:t>把</a:t>
            </a:r>
            <a:r>
              <a:rPr lang="en-US" smtClean="0"/>
              <a:t>2</a:t>
            </a:r>
            <a:r>
              <a:rPr lang="zh-CN" altLang="en-US" smtClean="0"/>
              <a:t>个鸡蛋举高</a:t>
            </a:r>
            <a:r>
              <a:rPr lang="en-US" smtClean="0"/>
              <a:t>1 m,</a:t>
            </a:r>
            <a:r>
              <a:rPr lang="zh-CN" altLang="en-US" smtClean="0"/>
              <a:t>做的功大约是</a:t>
            </a:r>
            <a:r>
              <a:rPr lang="en-US" smtClean="0"/>
              <a:t>1 J;②</a:t>
            </a:r>
            <a:r>
              <a:rPr lang="zh-CN" altLang="en-US" smtClean="0"/>
              <a:t>将地上物理课本捡起放到桌上</a:t>
            </a:r>
            <a:r>
              <a:rPr lang="en-US" smtClean="0"/>
              <a:t>,</a:t>
            </a:r>
            <a:r>
              <a:rPr lang="zh-CN" altLang="en-US" smtClean="0"/>
              <a:t>做功约</a:t>
            </a:r>
            <a:r>
              <a:rPr lang="en-US" smtClean="0"/>
              <a:t>2 J;③</a:t>
            </a:r>
            <a:r>
              <a:rPr lang="zh-CN" altLang="en-US" smtClean="0"/>
              <a:t>一名中学生从</a:t>
            </a:r>
            <a:r>
              <a:rPr lang="en-US" smtClean="0"/>
              <a:t>1</a:t>
            </a:r>
            <a:r>
              <a:rPr lang="zh-CN" altLang="en-US" smtClean="0"/>
              <a:t>楼到</a:t>
            </a:r>
            <a:r>
              <a:rPr lang="en-US" smtClean="0"/>
              <a:t>3</a:t>
            </a:r>
            <a:r>
              <a:rPr lang="zh-CN" altLang="en-US" smtClean="0"/>
              <a:t>楼</a:t>
            </a:r>
            <a:r>
              <a:rPr lang="en-US" smtClean="0"/>
              <a:t>,</a:t>
            </a:r>
            <a:r>
              <a:rPr lang="zh-CN" altLang="en-US" smtClean="0"/>
              <a:t>重力做功约</a:t>
            </a:r>
            <a:r>
              <a:rPr lang="en-US" smtClean="0"/>
              <a:t>3000 J</a:t>
            </a:r>
            <a:r>
              <a:rPr lang="zh-CN" altLang="en-US" smtClean="0"/>
              <a:t>。</a:t>
            </a:r>
            <a:endParaRPr lang="zh-CN" altLang="en-US"/>
          </a:p>
        </p:txBody>
      </p:sp>
      <p:sp>
        <p:nvSpPr>
          <p:cNvPr id="4" name="Rectangle 14"/>
          <p:cNvSpPr>
            <a:spLocks noChangeArrowheads="1"/>
          </p:cNvSpPr>
          <p:nvPr/>
        </p:nvSpPr>
        <p:spPr bwMode="auto">
          <a:xfrm>
            <a:off x="1594612" y="1325055"/>
            <a:ext cx="50847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Fs</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功率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a:t>
            </a:r>
            <a:r>
              <a:rPr lang="zh-CN" altLang="en-US" sz="2400" b="1" smtClean="0"/>
              <a:t>定义</a:t>
            </a:r>
            <a:r>
              <a:rPr lang="en-US" sz="2400" b="1" smtClean="0"/>
              <a:t>:</a:t>
            </a:r>
            <a:r>
              <a:rPr lang="zh-CN" altLang="en-US" sz="2400" i="1" u="sng" smtClean="0"/>
              <a:t>　　　　</a:t>
            </a:r>
            <a:r>
              <a:rPr lang="zh-CN" altLang="en-US" sz="2400" smtClean="0"/>
              <a:t>与</a:t>
            </a:r>
            <a:r>
              <a:rPr lang="zh-CN" altLang="en-US" sz="2400" i="1" u="sng" smtClean="0"/>
              <a:t>　　          　　</a:t>
            </a:r>
            <a:r>
              <a:rPr lang="zh-CN" altLang="en-US" sz="2400" smtClean="0"/>
              <a:t>之比叫功率</a:t>
            </a:r>
            <a:r>
              <a:rPr lang="en-US" sz="2400" smtClean="0"/>
              <a:t>,</a:t>
            </a:r>
            <a:r>
              <a:rPr lang="zh-CN" altLang="en-US" sz="2400" smtClean="0"/>
              <a:t>它在数值上等于单位时间内做的功。</a:t>
            </a:r>
            <a:r>
              <a:rPr lang="en-US" sz="2400" smtClean="0"/>
              <a:t> </a:t>
            </a:r>
            <a:endParaRPr lang="zh-CN" altLang="en-US" sz="2400" smtClean="0"/>
          </a:p>
          <a:p>
            <a:pPr>
              <a:lnSpc>
                <a:spcPct val="150000"/>
              </a:lnSpc>
            </a:pPr>
            <a:r>
              <a:rPr lang="en-US" sz="2400" b="1" smtClean="0"/>
              <a:t>2.</a:t>
            </a:r>
            <a:r>
              <a:rPr lang="zh-CN" altLang="en-US" sz="2400" b="1" smtClean="0"/>
              <a:t>物理意义</a:t>
            </a:r>
            <a:r>
              <a:rPr lang="en-US" sz="2400" b="1" smtClean="0"/>
              <a:t>:</a:t>
            </a:r>
            <a:r>
              <a:rPr lang="zh-CN" altLang="en-US" sz="2400" smtClean="0"/>
              <a:t>表示做功</a:t>
            </a:r>
            <a:r>
              <a:rPr lang="zh-CN" altLang="en-US" sz="2400" i="1" u="sng" smtClean="0"/>
              <a:t>　　　　</a:t>
            </a:r>
            <a:r>
              <a:rPr lang="zh-CN" altLang="en-US" sz="2400" smtClean="0"/>
              <a:t>的物理量。</a:t>
            </a:r>
            <a:r>
              <a:rPr lang="en-US" sz="2400" smtClean="0"/>
              <a:t> </a:t>
            </a:r>
            <a:endParaRPr lang="zh-CN" altLang="en-US" sz="2400"/>
          </a:p>
        </p:txBody>
      </p:sp>
      <p:graphicFrame>
        <p:nvGraphicFramePr>
          <p:cNvPr id="241666" name="Object 2"/>
          <p:cNvGraphicFramePr>
            <a:graphicFrameLocks noChangeAspect="1"/>
          </p:cNvGraphicFramePr>
          <p:nvPr/>
        </p:nvGraphicFramePr>
        <p:xfrm>
          <a:off x="1060450" y="3001166"/>
          <a:ext cx="10680700" cy="2200275"/>
        </p:xfrm>
        <a:graphic>
          <a:graphicData uri="http://schemas.openxmlformats.org/presentationml/2006/ole">
            <mc:AlternateContent>
              <mc:Choice xmlns:v="urn:schemas-microsoft-com:vml" Requires="v">
                <p:oleObj spid="_x0000_s1038" name="文档" r:id="rId2" imgW="10851515" imgH="2225040" progId="Word.Document.12">
                  <p:embed/>
                </p:oleObj>
              </mc:Choice>
              <mc:Fallback>
                <p:oleObj name="文档" r:id="rId2" imgW="10851515" imgH="2225040" progId="Word.Document.12">
                  <p:embed/>
                  <p:pic>
                    <p:nvPicPr>
                      <p:cNvPr id="0" name="OLE substitute image"/>
                      <p:cNvPicPr/>
                      <p:nvPr/>
                    </p:nvPicPr>
                    <p:blipFill>
                      <a:blip r:embed="rId3"/>
                      <a:stretch>
                        <a:fillRect/>
                      </a:stretch>
                    </p:blipFill>
                    <p:spPr>
                      <a:xfrm>
                        <a:off x="1060450" y="3001166"/>
                        <a:ext cx="10680700" cy="2200275"/>
                      </a:xfrm>
                      <a:prstGeom prst="rect">
                        <a:avLst/>
                      </a:prstGeom>
                      <a:noFill/>
                      <a:ln w="9525">
                        <a:noFill/>
                      </a:ln>
                    </p:spPr>
                  </p:pic>
                </p:oleObj>
              </mc:Fallback>
            </mc:AlternateContent>
          </a:graphicData>
        </a:graphic>
      </p:graphicFrame>
      <p:sp>
        <p:nvSpPr>
          <p:cNvPr id="5" name="TextBox 4"/>
          <p:cNvSpPr txBox="1"/>
          <p:nvPr/>
        </p:nvSpPr>
        <p:spPr>
          <a:xfrm>
            <a:off x="951670" y="4171949"/>
            <a:ext cx="10930014" cy="1135054"/>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点拨</a:t>
            </a:r>
            <a:r>
              <a:rPr lang="en-US" smtClean="0">
                <a:solidFill>
                  <a:srgbClr val="18B48F"/>
                </a:solidFill>
              </a:rPr>
              <a:t>]</a:t>
            </a:r>
            <a:r>
              <a:rPr lang="zh-CN" altLang="en-US" smtClean="0"/>
              <a:t>做功多不一定做功快</a:t>
            </a:r>
            <a:r>
              <a:rPr lang="en-US" smtClean="0"/>
              <a:t>,</a:t>
            </a:r>
            <a:r>
              <a:rPr lang="zh-CN" altLang="en-US" smtClean="0"/>
              <a:t>做功快不一定做功多。只有在做功时间相同时</a:t>
            </a:r>
            <a:r>
              <a:rPr lang="en-US" smtClean="0"/>
              <a:t>,</a:t>
            </a:r>
            <a:r>
              <a:rPr lang="zh-CN" altLang="en-US" smtClean="0"/>
              <a:t>做功多的才做功快。</a:t>
            </a:r>
            <a:endParaRPr lang="zh-CN" altLang="en-US"/>
          </a:p>
        </p:txBody>
      </p:sp>
      <p:sp>
        <p:nvSpPr>
          <p:cNvPr id="6" name="Rectangle 14"/>
          <p:cNvSpPr>
            <a:spLocks noChangeArrowheads="1"/>
          </p:cNvSpPr>
          <p:nvPr/>
        </p:nvSpPr>
        <p:spPr bwMode="auto">
          <a:xfrm>
            <a:off x="2380430" y="128665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功</a:t>
            </a:r>
            <a:endParaRPr lang="zh-CN" altLang="en-US">
              <a:solidFill>
                <a:srgbClr val="A50021"/>
              </a:solidFill>
            </a:endParaRPr>
          </a:p>
        </p:txBody>
      </p:sp>
      <p:sp>
        <p:nvSpPr>
          <p:cNvPr id="7" name="Rectangle 14"/>
          <p:cNvSpPr>
            <a:spLocks noChangeArrowheads="1"/>
          </p:cNvSpPr>
          <p:nvPr/>
        </p:nvSpPr>
        <p:spPr bwMode="auto">
          <a:xfrm>
            <a:off x="3880628" y="1286654"/>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做功时间</a:t>
            </a:r>
            <a:endParaRPr lang="zh-CN" altLang="en-US">
              <a:solidFill>
                <a:srgbClr val="A50021"/>
              </a:solidFill>
            </a:endParaRPr>
          </a:p>
        </p:txBody>
      </p:sp>
      <p:sp>
        <p:nvSpPr>
          <p:cNvPr id="9" name="Rectangle 14"/>
          <p:cNvSpPr>
            <a:spLocks noChangeArrowheads="1"/>
          </p:cNvSpPr>
          <p:nvPr/>
        </p:nvSpPr>
        <p:spPr bwMode="auto">
          <a:xfrm>
            <a:off x="4094942" y="2396625"/>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快慢</a:t>
            </a:r>
            <a:r>
              <a:rPr lang="zh-CN" altLang="en-US" b="1" i="1" smtClean="0">
                <a:solidFill>
                  <a:srgbClr val="A50021"/>
                </a:solidFill>
              </a:rPr>
              <a:t>　</a:t>
            </a:r>
            <a:endParaRPr lang="zh-CN" altLang="en-US">
              <a:solidFill>
                <a:srgbClr val="A50021"/>
              </a:solidFill>
            </a:endParaRPr>
          </a:p>
        </p:txBody>
      </p:sp>
      <p:graphicFrame>
        <p:nvGraphicFramePr>
          <p:cNvPr id="241667" name="Object 3"/>
          <p:cNvGraphicFramePr>
            <a:graphicFrameLocks noChangeAspect="1"/>
          </p:cNvGraphicFramePr>
          <p:nvPr/>
        </p:nvGraphicFramePr>
        <p:xfrm>
          <a:off x="2308992" y="2786852"/>
          <a:ext cx="1127125" cy="782637"/>
        </p:xfrm>
        <a:graphic>
          <a:graphicData uri="http://schemas.openxmlformats.org/presentationml/2006/ole">
            <mc:AlternateContent>
              <mc:Choice xmlns:v="urn:schemas-microsoft-com:vml" Requires="v">
                <p:oleObj spid="_x0000_s1039" name="文档" r:id="rId4" imgW="1151255" imgH="793115" progId="Word.Document.12">
                  <p:embed/>
                </p:oleObj>
              </mc:Choice>
              <mc:Fallback>
                <p:oleObj name="文档" r:id="rId4" imgW="1151255" imgH="793115" progId="Word.Document.12">
                  <p:embed/>
                  <p:pic>
                    <p:nvPicPr>
                      <p:cNvPr id="0" name="OLE substitute image"/>
                      <p:cNvPicPr/>
                      <p:nvPr/>
                    </p:nvPicPr>
                    <p:blipFill>
                      <a:blip r:embed="rId5"/>
                      <a:stretch>
                        <a:fillRect/>
                      </a:stretch>
                    </p:blipFill>
                    <p:spPr>
                      <a:xfrm>
                        <a:off x="2308992" y="2786852"/>
                        <a:ext cx="1127125" cy="782637"/>
                      </a:xfrm>
                      <a:prstGeom prst="rect">
                        <a:avLst/>
                      </a:prstGeom>
                      <a:noFill/>
                      <a:ln w="9525">
                        <a:noFill/>
                      </a:ln>
                    </p:spPr>
                  </p:pic>
                </p:oleObj>
              </mc:Fallback>
            </mc:AlternateContent>
          </a:graphicData>
        </a:graphic>
      </p:graphicFrame>
      <p:sp>
        <p:nvSpPr>
          <p:cNvPr id="11" name="Rectangle 14"/>
          <p:cNvSpPr>
            <a:spLocks noChangeArrowheads="1"/>
          </p:cNvSpPr>
          <p:nvPr/>
        </p:nvSpPr>
        <p:spPr bwMode="auto">
          <a:xfrm>
            <a:off x="8238346" y="2968129"/>
            <a:ext cx="534121"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Fv</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41666"/>
                                        </p:tgtEl>
                                        <p:attrNameLst>
                                          <p:attrName>style.visibility</p:attrName>
                                        </p:attrNameLst>
                                      </p:cBhvr>
                                      <p:to>
                                        <p:strVal val="visible"/>
                                      </p:to>
                                    </p:set>
                                    <p:animEffect transition="in" filter="fade">
                                      <p:cBhvr>
                                        <p:cTn id="27" dur="500"/>
                                        <p:tgtEl>
                                          <p:spTgt spid="241666"/>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41667"/>
                                        </p:tgtEl>
                                        <p:attrNameLst>
                                          <p:attrName>style.visibility</p:attrName>
                                        </p:attrNameLst>
                                      </p:cBhvr>
                                      <p:to>
                                        <p:strVal val="visible"/>
                                      </p:to>
                                    </p:set>
                                    <p:animEffect transition="in" filter="fade">
                                      <p:cBhvr>
                                        <p:cTn id="32" dur="500"/>
                                        <p:tgtEl>
                                          <p:spTgt spid="241667"/>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1"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53284"/>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考点三　机械效率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951670" y="1286654"/>
            <a:ext cx="4857784" cy="581057"/>
          </a:xfrm>
          <a:prstGeom prst="rect">
            <a:avLst/>
          </a:prstGeom>
          <a:noFill/>
        </p:spPr>
        <p:txBody>
          <a:bodyPr wrap="square" rtlCol="0">
            <a:spAutoFit/>
          </a:bodyPr>
          <a:lstStyle/>
          <a:p>
            <a:pPr>
              <a:lnSpc>
                <a:spcPct val="150000"/>
              </a:lnSpc>
            </a:pPr>
            <a:r>
              <a:rPr lang="en-US" b="1" smtClean="0"/>
              <a:t>1.</a:t>
            </a:r>
            <a:r>
              <a:rPr lang="zh-CN" altLang="en-US" b="1" smtClean="0"/>
              <a:t>三种功</a:t>
            </a:r>
            <a:endParaRPr lang="zh-CN" altLang="en-US" b="1"/>
          </a:p>
        </p:txBody>
      </p:sp>
      <p:graphicFrame>
        <p:nvGraphicFramePr>
          <p:cNvPr id="13" name="表格 12"/>
          <p:cNvGraphicFramePr>
            <a:graphicFrameLocks noGrp="1"/>
          </p:cNvGraphicFramePr>
          <p:nvPr/>
        </p:nvGraphicFramePr>
        <p:xfrm>
          <a:off x="1094544" y="1929596"/>
          <a:ext cx="10572825" cy="3840480"/>
        </p:xfrm>
        <a:graphic>
          <a:graphicData uri="http://schemas.openxmlformats.org/drawingml/2006/table">
            <a:tbl>
              <a:tblPr/>
              <a:tblGrid>
                <a:gridCol w="1071572"/>
                <a:gridCol w="4619685"/>
                <a:gridCol w="4881568"/>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三种功</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概念</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计算方法</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有用功</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无论是否使用机械</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必须要做的功</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有</a:t>
                      </a:r>
                      <a:r>
                        <a:rPr lang="en-US" sz="2400" kern="100">
                          <a:solidFill>
                            <a:srgbClr val="000000"/>
                          </a:solidFill>
                          <a:latin typeface="+mn-ea"/>
                          <a:ea typeface="+mn-ea"/>
                          <a:cs typeface="Times New Roman" panose="02020603050405020304"/>
                        </a:rPr>
                        <a:t>=</a:t>
                      </a:r>
                      <a:r>
                        <a:rPr lang="en-US" sz="2400" i="1" kern="100">
                          <a:solidFill>
                            <a:srgbClr val="000000"/>
                          </a:solidFill>
                          <a:latin typeface="+mn-ea"/>
                          <a:ea typeface="+mn-ea"/>
                          <a:cs typeface="Times New Roman" panose="02020603050405020304"/>
                        </a:rPr>
                        <a:t>G</a:t>
                      </a:r>
                      <a:r>
                        <a:rPr lang="zh-CN" sz="2400" kern="100" baseline="-25000">
                          <a:solidFill>
                            <a:srgbClr val="000000"/>
                          </a:solidFill>
                          <a:latin typeface="+mn-ea"/>
                          <a:ea typeface="+mn-ea"/>
                          <a:cs typeface="Times New Roman" panose="02020603050405020304"/>
                        </a:rPr>
                        <a:t>物</a:t>
                      </a:r>
                      <a:r>
                        <a:rPr lang="en-US" sz="2400" i="1" kern="100">
                          <a:solidFill>
                            <a:srgbClr val="000000"/>
                          </a:solidFill>
                          <a:latin typeface="+mn-ea"/>
                          <a:ea typeface="+mn-ea"/>
                          <a:cs typeface="Times New Roman" panose="02020603050405020304"/>
                        </a:rPr>
                        <a:t>h</a:t>
                      </a:r>
                      <a:r>
                        <a:rPr lang="en-US" sz="2400" kern="100">
                          <a:solidFill>
                            <a:srgbClr val="000000"/>
                          </a:solidFill>
                          <a:latin typeface="+mn-ea"/>
                          <a:ea typeface="+mn-ea"/>
                          <a:cs typeface="Times New Roman" panose="02020603050405020304"/>
                        </a:rPr>
                        <a:t>,</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有</a:t>
                      </a:r>
                      <a:r>
                        <a:rPr lang="en-US" sz="2400" kern="100">
                          <a:solidFill>
                            <a:srgbClr val="000000"/>
                          </a:solidFill>
                          <a:latin typeface="+mn-ea"/>
                          <a:ea typeface="+mn-ea"/>
                          <a:cs typeface="Times New Roman" panose="02020603050405020304"/>
                        </a:rPr>
                        <a:t>=</a:t>
                      </a:r>
                      <a:r>
                        <a:rPr lang="en-US" sz="2400" i="1" kern="100" err="1">
                          <a:solidFill>
                            <a:srgbClr val="000000"/>
                          </a:solidFill>
                          <a:latin typeface="+mn-ea"/>
                          <a:ea typeface="+mn-ea"/>
                          <a:cs typeface="Times New Roman" panose="02020603050405020304"/>
                        </a:rPr>
                        <a:t>fs</a:t>
                      </a:r>
                      <a:r>
                        <a:rPr lang="zh-CN" sz="2400" kern="100" baseline="-25000">
                          <a:solidFill>
                            <a:srgbClr val="000000"/>
                          </a:solidFill>
                          <a:latin typeface="+mn-ea"/>
                          <a:ea typeface="+mn-ea"/>
                          <a:cs typeface="Times New Roman" panose="02020603050405020304"/>
                        </a:rPr>
                        <a:t>物</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额外功</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使用机械时</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我们不需要但又不得不做的功</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额</a:t>
                      </a:r>
                      <a:r>
                        <a:rPr lang="en-US" sz="2400" kern="100">
                          <a:solidFill>
                            <a:srgbClr val="000000"/>
                          </a:solidFill>
                          <a:latin typeface="+mn-ea"/>
                          <a:ea typeface="+mn-ea"/>
                          <a:cs typeface="Times New Roman" panose="02020603050405020304"/>
                        </a:rPr>
                        <a:t>=</a:t>
                      </a:r>
                      <a:r>
                        <a:rPr lang="en-US" sz="2400" i="1" kern="100">
                          <a:solidFill>
                            <a:srgbClr val="000000"/>
                          </a:solidFill>
                          <a:latin typeface="+mn-ea"/>
                          <a:ea typeface="+mn-ea"/>
                          <a:cs typeface="Times New Roman" panose="02020603050405020304"/>
                        </a:rPr>
                        <a:t>G</a:t>
                      </a:r>
                      <a:r>
                        <a:rPr lang="zh-CN" sz="2400" kern="100" baseline="-25000">
                          <a:solidFill>
                            <a:srgbClr val="000000"/>
                          </a:solidFill>
                          <a:latin typeface="+mn-ea"/>
                          <a:ea typeface="+mn-ea"/>
                          <a:cs typeface="Times New Roman" panose="02020603050405020304"/>
                        </a:rPr>
                        <a:t>动</a:t>
                      </a:r>
                      <a:r>
                        <a:rPr lang="en-US" sz="2400" i="1" kern="100">
                          <a:solidFill>
                            <a:srgbClr val="000000"/>
                          </a:solidFill>
                          <a:latin typeface="+mn-ea"/>
                          <a:ea typeface="+mn-ea"/>
                          <a:cs typeface="Times New Roman" panose="02020603050405020304"/>
                        </a:rPr>
                        <a:t>h</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忽略摩擦和绳重</a:t>
                      </a:r>
                      <a:r>
                        <a:rPr lang="en-US" sz="2400" kern="100">
                          <a:solidFill>
                            <a:srgbClr val="000000"/>
                          </a:solidFill>
                          <a:latin typeface="+mn-ea"/>
                          <a:ea typeface="+mn-ea"/>
                          <a:cs typeface="Times New Roman" panose="02020603050405020304"/>
                        </a:rPr>
                        <a:t>),</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额</a:t>
                      </a:r>
                      <a:r>
                        <a:rPr lang="en-US" sz="2400" kern="100">
                          <a:solidFill>
                            <a:srgbClr val="000000"/>
                          </a:solidFill>
                          <a:latin typeface="+mn-ea"/>
                          <a:ea typeface="+mn-ea"/>
                          <a:cs typeface="Times New Roman" panose="02020603050405020304"/>
                        </a:rPr>
                        <a:t>=</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总</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有</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总功</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有用功和额外功</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总</a:t>
                      </a:r>
                      <a:r>
                        <a:rPr lang="en-US" sz="2400" kern="100">
                          <a:solidFill>
                            <a:srgbClr val="000000"/>
                          </a:solidFill>
                          <a:latin typeface="+mn-ea"/>
                          <a:ea typeface="+mn-ea"/>
                          <a:cs typeface="Times New Roman" panose="02020603050405020304"/>
                        </a:rPr>
                        <a:t>=</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总</a:t>
                      </a:r>
                      <a:r>
                        <a:rPr lang="en-US" sz="2400" kern="100">
                          <a:solidFill>
                            <a:srgbClr val="000000"/>
                          </a:solidFill>
                          <a:latin typeface="+mn-ea"/>
                          <a:ea typeface="+mn-ea"/>
                          <a:cs typeface="Times New Roman" panose="02020603050405020304"/>
                        </a:rPr>
                        <a:t>=</a:t>
                      </a:r>
                      <a:r>
                        <a:rPr lang="en-US" sz="2400" i="1" kern="100" err="1">
                          <a:solidFill>
                            <a:srgbClr val="000000"/>
                          </a:solidFill>
                          <a:latin typeface="+mn-ea"/>
                          <a:ea typeface="+mn-ea"/>
                          <a:cs typeface="Times New Roman" panose="02020603050405020304"/>
                        </a:rPr>
                        <a:t>Fs</a:t>
                      </a:r>
                      <a:r>
                        <a:rPr lang="en-US" sz="2400" kern="100" err="1">
                          <a:solidFill>
                            <a:srgbClr val="000000"/>
                          </a:solidFill>
                          <a:latin typeface="+mn-ea"/>
                          <a:ea typeface="+mn-ea"/>
                          <a:cs typeface="Times New Roman" panose="02020603050405020304"/>
                        </a:rPr>
                        <a:t>,</a:t>
                      </a:r>
                      <a:r>
                        <a:rPr lang="en-US" sz="2400" i="1" kern="100" err="1">
                          <a:solidFill>
                            <a:srgbClr val="000000"/>
                          </a:solidFill>
                          <a:latin typeface="+mn-ea"/>
                          <a:ea typeface="+mn-ea"/>
                          <a:cs typeface="Times New Roman" panose="02020603050405020304"/>
                        </a:rPr>
                        <a:t>W</a:t>
                      </a:r>
                      <a:r>
                        <a:rPr lang="zh-CN" sz="2400" kern="100" baseline="-25000">
                          <a:solidFill>
                            <a:srgbClr val="000000"/>
                          </a:solidFill>
                          <a:latin typeface="+mn-ea"/>
                          <a:ea typeface="+mn-ea"/>
                          <a:cs typeface="Times New Roman" panose="02020603050405020304"/>
                        </a:rPr>
                        <a:t>总</a:t>
                      </a:r>
                      <a:r>
                        <a:rPr lang="en-US" sz="2400" kern="100">
                          <a:solidFill>
                            <a:srgbClr val="000000"/>
                          </a:solidFill>
                          <a:latin typeface="+mn-ea"/>
                          <a:ea typeface="+mn-ea"/>
                          <a:cs typeface="Times New Roman" panose="02020603050405020304"/>
                        </a:rPr>
                        <a:t>=</a:t>
                      </a:r>
                      <a:r>
                        <a:rPr lang="en-US" sz="2400" i="1" kern="100">
                          <a:solidFill>
                            <a:srgbClr val="000000"/>
                          </a:solidFill>
                          <a:latin typeface="+mn-ea"/>
                          <a:ea typeface="+mn-ea"/>
                          <a:cs typeface="Times New Roman" panose="02020603050405020304"/>
                        </a:rPr>
                        <a:t>Pt</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14" name="Rectangle 14"/>
          <p:cNvSpPr>
            <a:spLocks noChangeArrowheads="1"/>
          </p:cNvSpPr>
          <p:nvPr/>
        </p:nvSpPr>
        <p:spPr bwMode="auto">
          <a:xfrm>
            <a:off x="4866359" y="48585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之和</a:t>
            </a:r>
            <a:endParaRPr lang="zh-CN" altLang="en-US">
              <a:solidFill>
                <a:srgbClr val="A50021"/>
              </a:solidFill>
            </a:endParaRPr>
          </a:p>
        </p:txBody>
      </p:sp>
      <p:sp>
        <p:nvSpPr>
          <p:cNvPr id="15" name="Rectangle 14"/>
          <p:cNvSpPr>
            <a:spLocks noChangeArrowheads="1"/>
          </p:cNvSpPr>
          <p:nvPr/>
        </p:nvSpPr>
        <p:spPr bwMode="auto">
          <a:xfrm>
            <a:off x="8024032" y="4644240"/>
            <a:ext cx="1492716"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W</a:t>
            </a:r>
            <a:r>
              <a:rPr lang="zh-CN" altLang="en-US" b="1" baseline="-25000" smtClean="0">
                <a:solidFill>
                  <a:srgbClr val="A50021"/>
                </a:solidFill>
              </a:rPr>
              <a:t>有</a:t>
            </a:r>
            <a:r>
              <a:rPr lang="en-US" b="1" smtClean="0">
                <a:solidFill>
                  <a:srgbClr val="A50021"/>
                </a:solidFill>
              </a:rPr>
              <a:t>+</a:t>
            </a:r>
            <a:r>
              <a:rPr lang="en-US" b="1" i="1" smtClean="0">
                <a:solidFill>
                  <a:srgbClr val="A50021"/>
                </a:solidFill>
              </a:rPr>
              <a:t>W</a:t>
            </a:r>
            <a:r>
              <a:rPr lang="zh-CN" altLang="en-US" b="1" baseline="-25000" smtClean="0">
                <a:solidFill>
                  <a:srgbClr val="A50021"/>
                </a:solidFill>
              </a:rPr>
              <a:t>额</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15700" cy="581057"/>
          </a:xfrm>
          <a:prstGeom prst="rect">
            <a:avLst/>
          </a:prstGeom>
          <a:noFill/>
        </p:spPr>
        <p:txBody>
          <a:bodyPr wrap="square" rtlCol="0">
            <a:spAutoFit/>
          </a:bodyPr>
          <a:lstStyle/>
          <a:p>
            <a:pPr>
              <a:lnSpc>
                <a:spcPct val="150000"/>
              </a:lnSpc>
            </a:pPr>
            <a:r>
              <a:rPr lang="en-US" altLang="zh-CN" b="1" smtClean="0"/>
              <a:t>2.</a:t>
            </a:r>
            <a:r>
              <a:rPr lang="zh-CN" altLang="en-US" b="1" smtClean="0"/>
              <a:t>机械效率</a:t>
            </a:r>
            <a:endParaRPr lang="zh-CN" altLang="en-US" b="1" smtClean="0"/>
          </a:p>
        </p:txBody>
      </p:sp>
      <p:graphicFrame>
        <p:nvGraphicFramePr>
          <p:cNvPr id="13" name="表格 12"/>
          <p:cNvGraphicFramePr>
            <a:graphicFrameLocks noGrp="1"/>
          </p:cNvGraphicFramePr>
          <p:nvPr/>
        </p:nvGraphicFramePr>
        <p:xfrm>
          <a:off x="1023108" y="1488114"/>
          <a:ext cx="10501386" cy="4442010"/>
        </p:xfrm>
        <a:graphic>
          <a:graphicData uri="http://schemas.openxmlformats.org/drawingml/2006/table">
            <a:tbl>
              <a:tblPr/>
              <a:tblGrid>
                <a:gridCol w="857256"/>
                <a:gridCol w="9644130"/>
              </a:tblGrid>
              <a:tr h="666188">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定义</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有用功跟总功的</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用符号</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表示</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755164">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公式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510329">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说明</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机械效率是一个比值</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通常用百分数表示</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由于有用功总</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总功</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故机械效率总</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510329">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提高</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方法</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en-US" sz="2400" kern="100">
                          <a:solidFill>
                            <a:srgbClr val="000000"/>
                          </a:solidFill>
                          <a:latin typeface="微软雅黑" panose="020b0503020204020204" pitchFamily="34" charset="-122"/>
                          <a:ea typeface="方正书宋_GBK"/>
                          <a:cs typeface="Times New Roman" panose="02020603050405020304"/>
                        </a:rPr>
                        <a:t>①</a:t>
                      </a:r>
                      <a:r>
                        <a:rPr lang="zh-CN" sz="2400" kern="100">
                          <a:solidFill>
                            <a:srgbClr val="000000"/>
                          </a:solidFill>
                          <a:latin typeface="NEU-BZ-S92"/>
                          <a:ea typeface="微软雅黑" panose="020b0503020204020204" pitchFamily="34" charset="-122"/>
                          <a:cs typeface="Times New Roman" panose="02020603050405020304"/>
                        </a:rPr>
                        <a:t>对于滑轮组</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增大物重</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减小</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的自重</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减小摩擦</a:t>
                      </a:r>
                      <a:r>
                        <a:rPr lang="en-US" sz="2400" kern="100">
                          <a:solidFill>
                            <a:srgbClr val="000000"/>
                          </a:solidFill>
                          <a:latin typeface="NEU-BZ-S92"/>
                          <a:ea typeface="微软雅黑" panose="020b0503020204020204" pitchFamily="34" charset="-122"/>
                          <a:cs typeface="Times New Roman" panose="02020603050405020304"/>
                        </a:rPr>
                        <a:t>;②</a:t>
                      </a:r>
                      <a:r>
                        <a:rPr lang="zh-CN" sz="2400" kern="100">
                          <a:solidFill>
                            <a:srgbClr val="000000"/>
                          </a:solidFill>
                          <a:latin typeface="NEU-BZ-S92"/>
                          <a:ea typeface="微软雅黑" panose="020b0503020204020204" pitchFamily="34" charset="-122"/>
                          <a:cs typeface="Times New Roman" panose="02020603050405020304"/>
                        </a:rPr>
                        <a:t>对于斜面</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增大倾角</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减小摩擦</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14" name="Rectangle 14"/>
          <p:cNvSpPr>
            <a:spLocks noChangeArrowheads="1"/>
          </p:cNvSpPr>
          <p:nvPr/>
        </p:nvSpPr>
        <p:spPr bwMode="auto">
          <a:xfrm>
            <a:off x="4523570" y="153936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比值</a:t>
            </a:r>
            <a:endParaRPr lang="zh-CN" altLang="en-US">
              <a:solidFill>
                <a:srgbClr val="A50021"/>
              </a:solidFill>
            </a:endParaRPr>
          </a:p>
        </p:txBody>
      </p:sp>
      <p:sp>
        <p:nvSpPr>
          <p:cNvPr id="15" name="Rectangle 14"/>
          <p:cNvSpPr>
            <a:spLocks noChangeArrowheads="1"/>
          </p:cNvSpPr>
          <p:nvPr/>
        </p:nvSpPr>
        <p:spPr bwMode="auto">
          <a:xfrm>
            <a:off x="6595272" y="1539369"/>
            <a:ext cx="569387"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  </a:t>
            </a:r>
            <a:r>
              <a:rPr lang="en-US" b="1" i="1" smtClean="0">
                <a:solidFill>
                  <a:srgbClr val="A50021"/>
                </a:solidFill>
              </a:rPr>
              <a:t>η</a:t>
            </a:r>
            <a:endParaRPr lang="zh-CN" altLang="en-US">
              <a:solidFill>
                <a:srgbClr val="A50021"/>
              </a:solidFill>
            </a:endParaRPr>
          </a:p>
        </p:txBody>
      </p:sp>
      <p:graphicFrame>
        <p:nvGraphicFramePr>
          <p:cNvPr id="246786" name="Object 2"/>
          <p:cNvGraphicFramePr>
            <a:graphicFrameLocks noChangeAspect="1"/>
          </p:cNvGraphicFramePr>
          <p:nvPr/>
        </p:nvGraphicFramePr>
        <p:xfrm>
          <a:off x="2518552" y="2072472"/>
          <a:ext cx="1219200" cy="941387"/>
        </p:xfrm>
        <a:graphic>
          <a:graphicData uri="http://schemas.openxmlformats.org/presentationml/2006/ole">
            <mc:AlternateContent>
              <mc:Choice xmlns:v="urn:schemas-microsoft-com:vml" Requires="v">
                <p:oleObj spid="_x0000_s1040" name="文档" r:id="rId2" imgW="1261745" imgH="989965" progId="Word.Document.12">
                  <p:embed/>
                </p:oleObj>
              </mc:Choice>
              <mc:Fallback>
                <p:oleObj name="文档" r:id="rId2" imgW="1261745" imgH="989965" progId="Word.Document.12">
                  <p:embed/>
                  <p:pic>
                    <p:nvPicPr>
                      <p:cNvPr id="0" name="OLE substitute image"/>
                      <p:cNvPicPr/>
                      <p:nvPr/>
                    </p:nvPicPr>
                    <p:blipFill>
                      <a:blip r:embed="rId3"/>
                      <a:stretch>
                        <a:fillRect/>
                      </a:stretch>
                    </p:blipFill>
                    <p:spPr>
                      <a:xfrm>
                        <a:off x="2518552" y="2072472"/>
                        <a:ext cx="1219200" cy="941387"/>
                      </a:xfrm>
                      <a:prstGeom prst="rect">
                        <a:avLst/>
                      </a:prstGeom>
                      <a:noFill/>
                      <a:ln w="9525">
                        <a:noFill/>
                      </a:ln>
                    </p:spPr>
                  </p:pic>
                </p:oleObj>
              </mc:Fallback>
            </mc:AlternateContent>
          </a:graphicData>
        </a:graphic>
      </p:graphicFrame>
      <p:sp>
        <p:nvSpPr>
          <p:cNvPr id="19" name="Rectangle 14"/>
          <p:cNvSpPr>
            <a:spLocks noChangeArrowheads="1"/>
          </p:cNvSpPr>
          <p:nvPr/>
        </p:nvSpPr>
        <p:spPr bwMode="auto">
          <a:xfrm>
            <a:off x="9595668" y="311100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小于</a:t>
            </a:r>
            <a:endParaRPr lang="zh-CN" altLang="en-US">
              <a:solidFill>
                <a:srgbClr val="A50021"/>
              </a:solidFill>
            </a:endParaRPr>
          </a:p>
        </p:txBody>
      </p:sp>
      <p:sp>
        <p:nvSpPr>
          <p:cNvPr id="20" name="Rectangle 14"/>
          <p:cNvSpPr>
            <a:spLocks noChangeArrowheads="1"/>
          </p:cNvSpPr>
          <p:nvPr/>
        </p:nvSpPr>
        <p:spPr bwMode="auto">
          <a:xfrm>
            <a:off x="4023504" y="3644108"/>
            <a:ext cx="1297150"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小于</a:t>
            </a:r>
            <a:r>
              <a:rPr lang="en-US" b="1" smtClean="0">
                <a:solidFill>
                  <a:srgbClr val="A50021"/>
                </a:solidFill>
              </a:rPr>
              <a:t>1</a:t>
            </a:r>
            <a:r>
              <a:rPr lang="zh-CN" altLang="en-US" b="1" i="1" smtClean="0">
                <a:solidFill>
                  <a:srgbClr val="A50021"/>
                </a:solidFill>
              </a:rPr>
              <a:t>　</a:t>
            </a:r>
            <a:endParaRPr lang="zh-CN" altLang="en-US">
              <a:solidFill>
                <a:srgbClr val="A50021"/>
              </a:solidFill>
            </a:endParaRPr>
          </a:p>
        </p:txBody>
      </p:sp>
      <p:sp>
        <p:nvSpPr>
          <p:cNvPr id="21" name="Rectangle 14"/>
          <p:cNvSpPr>
            <a:spLocks noChangeArrowheads="1"/>
          </p:cNvSpPr>
          <p:nvPr/>
        </p:nvSpPr>
        <p:spPr bwMode="auto">
          <a:xfrm>
            <a:off x="6238082" y="4611203"/>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动滑轮</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46786"/>
                                        </p:tgtEl>
                                        <p:attrNameLst>
                                          <p:attrName>style.visibility</p:attrName>
                                        </p:attrNameLst>
                                      </p:cBhvr>
                                      <p:to>
                                        <p:strVal val="visible"/>
                                      </p:to>
                                    </p:set>
                                    <p:animEffect transition="in" filter="fade">
                                      <p:cBhvr>
                                        <p:cTn id="17" dur="500"/>
                                        <p:tgtEl>
                                          <p:spTgt spid="24678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P spid="20" grpId="0"/>
      <p:bldP spid="21"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功、功的计算</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北京</a:t>
            </a:r>
            <a:r>
              <a:rPr lang="en-US" sz="2400" smtClean="0">
                <a:solidFill>
                  <a:srgbClr val="18B48F"/>
                </a:solidFill>
              </a:rPr>
              <a:t>]</a:t>
            </a:r>
            <a:r>
              <a:rPr lang="zh-CN" altLang="en-US" sz="2400" smtClean="0"/>
              <a:t>图</a:t>
            </a:r>
            <a:r>
              <a:rPr lang="en-US" sz="2400" smtClean="0"/>
              <a:t>10</a:t>
            </a:r>
            <a:r>
              <a:rPr lang="en-US" sz="2400" i="1" smtClean="0"/>
              <a:t>-</a:t>
            </a:r>
            <a:r>
              <a:rPr lang="en-US" sz="2400" smtClean="0"/>
              <a:t>1</a:t>
            </a:r>
            <a:r>
              <a:rPr lang="zh-CN" altLang="en-US" sz="2400" smtClean="0"/>
              <a:t>所示的情境中</a:t>
            </a:r>
            <a:r>
              <a:rPr lang="en-US" sz="2400" smtClean="0"/>
              <a:t>,</a:t>
            </a:r>
            <a:r>
              <a:rPr lang="zh-CN" altLang="en-US" sz="2400" smtClean="0"/>
              <a:t>人对物体做功的是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图甲</a:t>
            </a:r>
            <a:r>
              <a:rPr lang="en-US" sz="2400" smtClean="0"/>
              <a:t>:</a:t>
            </a:r>
            <a:r>
              <a:rPr lang="zh-CN" altLang="en-US" sz="2400" smtClean="0"/>
              <a:t>人用力搬石头</a:t>
            </a:r>
            <a:r>
              <a:rPr lang="en-US" sz="2400" smtClean="0"/>
              <a:t>,</a:t>
            </a:r>
            <a:r>
              <a:rPr lang="zh-CN" altLang="en-US" sz="2400" smtClean="0"/>
              <a:t>没有搬动</a:t>
            </a:r>
            <a:endParaRPr lang="zh-CN" altLang="en-US" sz="2400" smtClean="0"/>
          </a:p>
          <a:p>
            <a:pPr>
              <a:lnSpc>
                <a:spcPct val="150000"/>
              </a:lnSpc>
            </a:pPr>
            <a:r>
              <a:rPr lang="en-US" sz="2400" smtClean="0"/>
              <a:t>B.</a:t>
            </a:r>
            <a:r>
              <a:rPr lang="zh-CN" altLang="en-US" sz="2400" smtClean="0"/>
              <a:t>图乙</a:t>
            </a:r>
            <a:r>
              <a:rPr lang="en-US" sz="2400" smtClean="0"/>
              <a:t>:</a:t>
            </a:r>
            <a:r>
              <a:rPr lang="zh-CN" altLang="en-US" sz="2400" smtClean="0"/>
              <a:t>人将货物从地面拉到高处</a:t>
            </a:r>
            <a:endParaRPr lang="zh-CN" altLang="en-US" sz="2400" smtClean="0"/>
          </a:p>
          <a:p>
            <a:pPr>
              <a:lnSpc>
                <a:spcPct val="150000"/>
              </a:lnSpc>
            </a:pPr>
            <a:r>
              <a:rPr lang="en-US" sz="2400" smtClean="0"/>
              <a:t>C.</a:t>
            </a:r>
            <a:r>
              <a:rPr lang="zh-CN" altLang="en-US" sz="2400" smtClean="0"/>
              <a:t>图丙</a:t>
            </a:r>
            <a:r>
              <a:rPr lang="en-US" sz="2400" smtClean="0"/>
              <a:t>:</a:t>
            </a:r>
            <a:r>
              <a:rPr lang="zh-CN" altLang="en-US" sz="2400" smtClean="0"/>
              <a:t>人推一块大石头</a:t>
            </a:r>
            <a:r>
              <a:rPr lang="en-US" sz="2400" smtClean="0"/>
              <a:t>,</a:t>
            </a:r>
            <a:r>
              <a:rPr lang="zh-CN" altLang="en-US" sz="2400" smtClean="0"/>
              <a:t>没有推动</a:t>
            </a:r>
            <a:endParaRPr lang="zh-CN" altLang="en-US" sz="2400" smtClean="0"/>
          </a:p>
          <a:p>
            <a:pPr>
              <a:lnSpc>
                <a:spcPct val="150000"/>
              </a:lnSpc>
            </a:pPr>
            <a:r>
              <a:rPr lang="en-US" sz="2400" smtClean="0"/>
              <a:t>D.</a:t>
            </a:r>
            <a:r>
              <a:rPr lang="zh-CN" altLang="en-US" sz="2400" smtClean="0"/>
              <a:t>图丁</a:t>
            </a:r>
            <a:r>
              <a:rPr lang="en-US" sz="2400" smtClean="0"/>
              <a:t>:</a:t>
            </a:r>
            <a:r>
              <a:rPr lang="zh-CN" altLang="en-US" sz="2400" smtClean="0"/>
              <a:t>人使箱子沿水平方向做匀速直线运动</a:t>
            </a:r>
            <a:endParaRPr lang="zh-CN" altLang="en-US" sz="2400"/>
          </a:p>
        </p:txBody>
      </p:sp>
      <p:sp>
        <p:nvSpPr>
          <p:cNvPr id="11" name="矩形 10"/>
          <p:cNvSpPr/>
          <p:nvPr/>
        </p:nvSpPr>
        <p:spPr>
          <a:xfrm>
            <a:off x="8381222" y="3572670"/>
            <a:ext cx="1168910" cy="646331"/>
          </a:xfrm>
          <a:prstGeom prst="rect">
            <a:avLst/>
          </a:prstGeom>
        </p:spPr>
        <p:txBody>
          <a:bodyPr wrap="none">
            <a:spAutoFit/>
          </a:bodyPr>
          <a:lstStyle/>
          <a:p>
            <a:pPr>
              <a:lnSpc>
                <a:spcPct val="150000"/>
              </a:lnSpc>
            </a:pPr>
            <a:r>
              <a:rPr lang="zh-CN" altLang="en-US" smtClean="0"/>
              <a:t>图</a:t>
            </a:r>
            <a:r>
              <a:rPr lang="en-US" smtClean="0"/>
              <a:t>10</a:t>
            </a:r>
            <a:r>
              <a:rPr lang="en-US" i="1" smtClean="0"/>
              <a:t>-</a:t>
            </a:r>
            <a:r>
              <a:rPr lang="en-US" smtClean="0"/>
              <a:t>1</a:t>
            </a:r>
            <a:endParaRPr lang="zh-CN" altLang="en-US" smtClean="0"/>
          </a:p>
        </p:txBody>
      </p:sp>
      <p:pic>
        <p:nvPicPr>
          <p:cNvPr id="12" name="21BJWLA255.EPS" descr="id:2147500970;FounderCES"/>
          <p:cNvPicPr/>
          <p:nvPr/>
        </p:nvPicPr>
        <p:blipFill>
          <a:blip r:embed="rId2"/>
          <a:stretch>
            <a:fillRect/>
          </a:stretch>
        </p:blipFill>
        <p:spPr>
          <a:xfrm>
            <a:off x="6397725" y="2072472"/>
            <a:ext cx="4983893" cy="1458750"/>
          </a:xfrm>
          <a:prstGeom prst="rect">
            <a:avLst/>
          </a:prstGeom>
        </p:spPr>
      </p:pic>
      <p:sp>
        <p:nvSpPr>
          <p:cNvPr id="13" name="Rectangle 14"/>
          <p:cNvSpPr>
            <a:spLocks noChangeArrowheads="1"/>
          </p:cNvSpPr>
          <p:nvPr/>
        </p:nvSpPr>
        <p:spPr bwMode="auto">
          <a:xfrm>
            <a:off x="8629504" y="1429530"/>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B</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a:t>
            </a:r>
            <a:r>
              <a:rPr lang="zh-CN" altLang="en-US" sz="2400" smtClean="0"/>
              <a:t>如图</a:t>
            </a:r>
            <a:r>
              <a:rPr lang="en-US" sz="2400" smtClean="0"/>
              <a:t>10-2</a:t>
            </a:r>
            <a:r>
              <a:rPr lang="zh-CN" altLang="en-US" sz="2400" smtClean="0"/>
              <a:t>所示</a:t>
            </a:r>
            <a:r>
              <a:rPr lang="en-US" sz="2400" smtClean="0"/>
              <a:t>,</a:t>
            </a:r>
            <a:r>
              <a:rPr lang="zh-CN" altLang="en-US" sz="2400" smtClean="0"/>
              <a:t>斜面长度为</a:t>
            </a:r>
            <a:r>
              <a:rPr lang="en-US" sz="2400" smtClean="0"/>
              <a:t>0.2 m,</a:t>
            </a:r>
            <a:r>
              <a:rPr lang="zh-CN" altLang="en-US" sz="2400" smtClean="0"/>
              <a:t>高度为</a:t>
            </a:r>
            <a:r>
              <a:rPr lang="en-US" sz="2400" smtClean="0"/>
              <a:t>0.1 m,</a:t>
            </a:r>
            <a:r>
              <a:rPr lang="zh-CN" altLang="en-US" sz="2400" smtClean="0"/>
              <a:t>重为</a:t>
            </a:r>
            <a:r>
              <a:rPr lang="en-US" sz="2400" smtClean="0"/>
              <a:t>10 N</a:t>
            </a:r>
            <a:r>
              <a:rPr lang="zh-CN" altLang="en-US" sz="2400" smtClean="0"/>
              <a:t>的小球</a:t>
            </a:r>
            <a:r>
              <a:rPr lang="en-US" sz="2400" i="1" smtClean="0"/>
              <a:t>A</a:t>
            </a:r>
            <a:r>
              <a:rPr lang="zh-CN" altLang="en-US" sz="2400" smtClean="0"/>
              <a:t>从斜面滚下</a:t>
            </a:r>
            <a:r>
              <a:rPr lang="en-US" sz="2400" smtClean="0"/>
              <a:t>,</a:t>
            </a:r>
            <a:r>
              <a:rPr lang="zh-CN" altLang="en-US" sz="2400" smtClean="0"/>
              <a:t>则重力做功为</a:t>
            </a:r>
            <a:r>
              <a:rPr lang="zh-CN" altLang="en-US" sz="2400" i="1" u="sng" smtClean="0"/>
              <a:t>　　　　</a:t>
            </a:r>
            <a:r>
              <a:rPr lang="en-US" sz="2400" smtClean="0"/>
              <a:t>J</a:t>
            </a:r>
            <a:r>
              <a:rPr lang="zh-CN" altLang="en-US" sz="2400" smtClean="0"/>
              <a:t>。若斜面对小球的支持力为</a:t>
            </a:r>
            <a:r>
              <a:rPr lang="en-US" sz="2400" smtClean="0"/>
              <a:t>6 N,</a:t>
            </a:r>
            <a:r>
              <a:rPr lang="zh-CN" altLang="en-US" sz="2400" smtClean="0"/>
              <a:t>则支持力对小球做功为</a:t>
            </a:r>
            <a:r>
              <a:rPr lang="zh-CN" altLang="en-US" sz="2400" i="1" u="sng" smtClean="0"/>
              <a:t>　　　　</a:t>
            </a:r>
            <a:r>
              <a:rPr lang="en-US" sz="2400" smtClean="0"/>
              <a:t>J</a:t>
            </a:r>
            <a:r>
              <a:rPr lang="zh-CN" altLang="en-US" sz="2400" smtClean="0"/>
              <a:t>。若小球在水平面上运动了</a:t>
            </a:r>
            <a:r>
              <a:rPr lang="en-US" sz="2400" smtClean="0"/>
              <a:t>0.5 m,</a:t>
            </a:r>
            <a:r>
              <a:rPr lang="zh-CN" altLang="en-US" sz="2400" smtClean="0"/>
              <a:t>则重力做功为</a:t>
            </a:r>
            <a:r>
              <a:rPr lang="zh-CN" altLang="en-US" sz="2400" i="1" u="sng" smtClean="0"/>
              <a:t>　　　　</a:t>
            </a:r>
            <a:r>
              <a:rPr lang="en-US" sz="2400" smtClean="0"/>
              <a:t>J</a:t>
            </a:r>
            <a:r>
              <a:rPr lang="zh-CN" altLang="en-US" sz="2400" smtClean="0"/>
              <a:t>。</a:t>
            </a:r>
            <a:r>
              <a:rPr lang="en-US" sz="2400" smtClean="0"/>
              <a:t> </a:t>
            </a:r>
            <a:endParaRPr lang="zh-CN" altLang="en-US" sz="2400"/>
          </a:p>
        </p:txBody>
      </p:sp>
      <p:sp>
        <p:nvSpPr>
          <p:cNvPr id="5" name="矩形 4"/>
          <p:cNvSpPr/>
          <p:nvPr/>
        </p:nvSpPr>
        <p:spPr>
          <a:xfrm>
            <a:off x="5509957" y="4269738"/>
            <a:ext cx="1168910" cy="461665"/>
          </a:xfrm>
          <a:prstGeom prst="rect">
            <a:avLst/>
          </a:prstGeom>
        </p:spPr>
        <p:txBody>
          <a:bodyPr wrap="none">
            <a:spAutoFit/>
          </a:bodyPr>
          <a:lstStyle/>
          <a:p>
            <a:r>
              <a:rPr lang="zh-CN" altLang="en-US" smtClean="0"/>
              <a:t>图</a:t>
            </a:r>
            <a:r>
              <a:rPr lang="en-US" smtClean="0"/>
              <a:t>10-2</a:t>
            </a:r>
            <a:endParaRPr lang="zh-CN" altLang="en-US"/>
          </a:p>
        </p:txBody>
      </p:sp>
      <p:pic>
        <p:nvPicPr>
          <p:cNvPr id="6" name="20JX70.EPS" descr="id:2147500977;FounderCES"/>
          <p:cNvPicPr/>
          <p:nvPr/>
        </p:nvPicPr>
        <p:blipFill>
          <a:blip r:embed="rId2"/>
          <a:stretch>
            <a:fillRect/>
          </a:stretch>
        </p:blipFill>
        <p:spPr>
          <a:xfrm>
            <a:off x="3666314" y="2786852"/>
            <a:ext cx="5586509" cy="1428760"/>
          </a:xfrm>
          <a:prstGeom prst="rect">
            <a:avLst/>
          </a:prstGeom>
        </p:spPr>
      </p:pic>
    </p:spTree>
  </p:cSld>
  <p:clrMapOvr>
    <a:masterClrMapping/>
  </p:clrMapOvr>
  <p:transition>
    <p:fade/>
  </p:transition>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146</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微软雅黑</vt:lpstr>
      <vt:lpstr>Wingdings</vt:lpstr>
      <vt:lpstr>Calibri</vt:lpstr>
      <vt:lpstr>NEU-BZ-S92</vt:lpstr>
      <vt:lpstr>Times New Roman</vt:lpstr>
      <vt:lpstr>方正书宋_GBK</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2021-02-04T18:52:55Z</cp:lastPrinted>
  <dcterms:created xsi:type="dcterms:W3CDTF">2021-02-04T18:52:55Z</dcterms:created>
  <dcterms:modified xsi:type="dcterms:W3CDTF">2021-02-04T10:52:56Z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