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73" r:id="rId3"/>
    <p:sldId id="274" r:id="rId4"/>
    <p:sldId id="275" r:id="rId5"/>
    <p:sldId id="258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64" r:id="rId14"/>
    <p:sldId id="276" r:id="rId15"/>
    <p:sldId id="277" r:id="rId16"/>
    <p:sldId id="263" r:id="rId17"/>
    <p:sldId id="279" r:id="rId18"/>
    <p:sldId id="265" r:id="rId19"/>
    <p:sldId id="260" r:id="rId20"/>
    <p:sldId id="280" r:id="rId21"/>
    <p:sldId id="272" r:id="rId22"/>
    <p:sldId id="259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圆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圆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圆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7695D-5442-42B1-9BDB-B65519CE6AD7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61E4A99-1B60-4BC0-B215-D9CAB1996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2&#35838;&#20214;\1&#21021;&#20108;&#26032;&#35838;&#31243;&#35838;&#20214;\11&#21151;&#21644;&#26426;&#26800;&#33021;\2&#21151;&#29575;\VID20160506094934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2&#35838;&#20214;\1&#21021;&#20108;&#26032;&#35838;&#31243;&#35838;&#20214;\11&#21151;&#21644;&#26426;&#26800;&#33021;\2&#21151;&#29575;\VID20160506095016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2&#35838;&#20214;\1&#21021;&#20108;&#26032;&#35838;&#31243;&#35838;&#20214;\11&#21151;&#21644;&#26426;&#26800;&#33021;\2&#21151;&#29575;\VID20160516115639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8478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知识回顾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、物体做功的计算公式是什么？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若物体克服重力做功时，功的计算公式也可以写成什么？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、同学上楼都要做功，你认为做功有什么不同呢？</a:t>
            </a:r>
            <a:endParaRPr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61000" y="981075"/>
            <a:ext cx="31908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轿车的功率约为</a:t>
            </a:r>
            <a:r>
              <a:rPr kumimoji="1" lang="en-US" altLang="zh-CN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66KW</a:t>
            </a:r>
            <a:endParaRPr lang="zh-CN" altLang="en-US" sz="2400" kern="0" dirty="0">
              <a:solidFill>
                <a:sysClr val="windowText" lastClr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78210" name="Picture 2" descr="http://img.bbs.szhome.com/UploadFiles/BBS/2006/07/28/24431752_44811.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263"/>
            <a:ext cx="4633715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矩形 4"/>
          <p:cNvSpPr>
            <a:spLocks noChangeArrowheads="1"/>
          </p:cNvSpPr>
          <p:nvPr/>
        </p:nvSpPr>
        <p:spPr bwMode="auto">
          <a:xfrm>
            <a:off x="5219700" y="4365625"/>
            <a:ext cx="3673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载货汽车的功率约为</a:t>
            </a:r>
            <a:r>
              <a:rPr kumimoji="1"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90KW</a:t>
            </a:r>
          </a:p>
        </p:txBody>
      </p:sp>
      <p:pic>
        <p:nvPicPr>
          <p:cNvPr id="478212" name="Picture 4" descr="http://image.cn.made-in-china.com/2f0j01KvsTRZDnEUry/%E9%BB%91%E8%B1%B9%E5%8F%8C%E6%8E%92%E8%BD%BD%E8%B4%A7%E6%B1%BD%E8%BD%A6%EF%BC%88HFJ1027WV%EF%BC%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2787"/>
            <a:ext cx="4530867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http://zjc.zhuzhou.gov.cn/sitepublish/site1/uploadfiles/2010070/2010070110575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70388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297613" y="825500"/>
            <a:ext cx="283686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电力机车</a:t>
            </a:r>
            <a:endParaRPr kumimoji="1" lang="en-US" altLang="zh-CN" sz="3200" b="1" kern="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4200KW</a:t>
            </a:r>
            <a:endParaRPr lang="zh-CN" altLang="en-US" sz="2400" kern="0" dirty="0">
              <a:solidFill>
                <a:sysClr val="windowText" lastClr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79236" name="Picture 4" descr="http://pic13.nipic.com/20110321/6854365_15073379200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5703888" cy="340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443663" y="3632200"/>
            <a:ext cx="1833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内燃机车</a:t>
            </a:r>
            <a:endParaRPr kumimoji="1" lang="en-US" altLang="zh-CN" sz="32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2600KW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pic4.nipic.com/20090727/1971273_13250800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51520" y="0"/>
            <a:ext cx="3276600" cy="210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远洋货轮  </a:t>
            </a:r>
            <a:endParaRPr kumimoji="1" lang="en-US" altLang="zh-CN" sz="3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3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7000</a:t>
            </a:r>
            <a:r>
              <a:rPr kumimoji="1" lang="zh-CN" altLang="en-US" sz="3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kumimoji="1" lang="en-US" altLang="zh-CN" sz="3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23000KW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179512" y="1700808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/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台机器用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分钟时间做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了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6 × 10</a:t>
            </a:r>
            <a:r>
              <a:rPr lang="en-US" altLang="zh-CN" sz="3200" b="1" baseline="3000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J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功， 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indent="266700"/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1)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这台机器的功率是多少？ 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indent="266700"/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2)10s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内做功为多少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  <a:p>
            <a:pPr indent="266700"/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(3)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如果做 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6 × 10</a:t>
            </a:r>
            <a:r>
              <a:rPr lang="en-US" altLang="zh-CN" sz="3200" b="1" baseline="30000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J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的功要多少时间？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4" name="Picture 2" descr="http://jb.sznews.com/res/1/1161/2008-08/08/F12/res10_attpic_bri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45481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573016"/>
            <a:ext cx="374491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66CC"/>
              </a:buClr>
              <a:defRPr/>
            </a:pPr>
            <a:r>
              <a:rPr kumimoji="1" lang="zh-CN" altLang="en-US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优秀运动员短时间运动的功率可达</a:t>
            </a:r>
            <a:r>
              <a:rPr kumimoji="1" lang="en-US" altLang="zh-CN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1KW</a:t>
            </a:r>
            <a:endParaRPr lang="en-US" altLang="zh-CN" sz="3200" b="1" kern="0" dirty="0">
              <a:solidFill>
                <a:srgbClr val="0000CC"/>
              </a:solidFill>
              <a:latin typeface="Arial"/>
              <a:ea typeface="宋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501008"/>
            <a:ext cx="4392612" cy="117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66CC"/>
              </a:buClr>
              <a:defRPr/>
            </a:pPr>
            <a:r>
              <a:rPr kumimoji="1" lang="zh-CN" altLang="en-US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长时间运动的功率</a:t>
            </a:r>
            <a:endParaRPr kumimoji="1" lang="en-US" altLang="zh-CN" sz="3200" b="1" kern="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0066CC"/>
              </a:buClr>
              <a:defRPr/>
            </a:pPr>
            <a:r>
              <a:rPr kumimoji="1" lang="zh-CN" altLang="en-US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约为</a:t>
            </a:r>
            <a:r>
              <a:rPr kumimoji="1" lang="en-US" altLang="zh-CN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70W</a:t>
            </a:r>
            <a:endParaRPr lang="zh-CN" altLang="en-US" dirty="0"/>
          </a:p>
        </p:txBody>
      </p:sp>
      <p:pic>
        <p:nvPicPr>
          <p:cNvPr id="474116" name="Picture 4" descr="http://www.espnstar.com.cn/v/images/uploadfile/2006129165643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499992" cy="3130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479715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、他们都运动一分钟，分别做多少功？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、若做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21000J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的功，分别需要多少时间？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27584" y="620688"/>
            <a:ext cx="65162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．甲、乙两台机器，甲的功率比乙的大，则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(    )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。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A.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甲做的功比乙做的功多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B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．甲做功比乙做功快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C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．甲做功所用的时间比乙的少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D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．以上说法都不对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395536" y="908720"/>
            <a:ext cx="84249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GB" sz="3200" b="1" dirty="0" smtClean="0">
                <a:latin typeface="宋体" pitchFamily="2" charset="-122"/>
                <a:ea typeface="宋体" pitchFamily="2" charset="-122"/>
              </a:rPr>
              <a:t>下列说法中正确的是   （      ）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en-GB" altLang="zh-CN" sz="3200" b="1" dirty="0" smtClean="0">
                <a:latin typeface="宋体" pitchFamily="2" charset="-122"/>
                <a:ea typeface="宋体" pitchFamily="2" charset="-122"/>
              </a:rPr>
              <a:t>．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物体做的功越多，则功率就越大</a:t>
            </a:r>
          </a:p>
          <a:p>
            <a:pPr algn="just">
              <a:spcBef>
                <a:spcPct val="50000"/>
              </a:spcBef>
            </a:pP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en-GB" altLang="zh-CN" sz="3200" b="1" dirty="0" smtClean="0">
                <a:latin typeface="宋体" pitchFamily="2" charset="-122"/>
                <a:ea typeface="宋体" pitchFamily="2" charset="-122"/>
              </a:rPr>
              <a:t>．</a:t>
            </a:r>
            <a:r>
              <a:rPr lang="zh-CN" altLang="en-GB" sz="3200" b="1" dirty="0" smtClean="0">
                <a:latin typeface="宋体" pitchFamily="2" charset="-122"/>
                <a:ea typeface="宋体" pitchFamily="2" charset="-122"/>
              </a:rPr>
              <a:t>物体做功的时间越短，则功率越大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C</a:t>
            </a:r>
            <a:r>
              <a:rPr lang="en-GB" altLang="zh-CN" sz="3200" b="1" dirty="0" smtClean="0">
                <a:latin typeface="宋体" pitchFamily="2" charset="-122"/>
                <a:ea typeface="宋体" pitchFamily="2" charset="-122"/>
              </a:rPr>
              <a:t>．</a:t>
            </a:r>
            <a:r>
              <a:rPr lang="zh-CN" altLang="en-GB" sz="3200" b="1" dirty="0" smtClean="0">
                <a:latin typeface="宋体" pitchFamily="2" charset="-122"/>
                <a:ea typeface="宋体" pitchFamily="2" charset="-122"/>
              </a:rPr>
              <a:t>在相同的时间内做的功越多，功率越大</a:t>
            </a:r>
            <a:endParaRPr lang="zh-CN" altLang="en-US" sz="3200" b="1" dirty="0" smtClean="0">
              <a:latin typeface="宋体" pitchFamily="2" charset="-122"/>
              <a:ea typeface="宋体" pitchFamily="2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D</a:t>
            </a:r>
            <a:r>
              <a:rPr lang="en-GB" altLang="zh-CN" sz="3200" b="1" dirty="0" smtClean="0">
                <a:latin typeface="宋体" pitchFamily="2" charset="-122"/>
                <a:ea typeface="宋体" pitchFamily="2" charset="-122"/>
              </a:rPr>
              <a:t>．</a:t>
            </a:r>
            <a:r>
              <a:rPr lang="zh-CN" altLang="en-GB" sz="3200" b="1" dirty="0" smtClean="0">
                <a:latin typeface="宋体" pitchFamily="2" charset="-122"/>
                <a:ea typeface="宋体" pitchFamily="2" charset="-122"/>
              </a:rPr>
              <a:t>功率越大，则做功越多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、物体做的功和功率有什么不同？</a:t>
            </a:r>
            <a:endParaRPr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83568" y="1844824"/>
            <a:ext cx="7200900" cy="331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、功</a:t>
            </a:r>
            <a:r>
              <a:rPr lang="zh-CN" altLang="en-US" b="1" dirty="0">
                <a:solidFill>
                  <a:srgbClr val="FF0000"/>
                </a:solidFill>
              </a:rPr>
              <a:t>率的测量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小活动</a:t>
            </a:r>
            <a:r>
              <a:rPr lang="zh-CN" altLang="en-US" dirty="0" smtClean="0">
                <a:solidFill>
                  <a:srgbClr val="FF0000"/>
                </a:solidFill>
              </a:rPr>
              <a:t>：测量人</a:t>
            </a:r>
            <a:r>
              <a:rPr lang="zh-CN" altLang="en-US" dirty="0">
                <a:solidFill>
                  <a:srgbClr val="FF0000"/>
                </a:solidFill>
              </a:rPr>
              <a:t>上楼的功</a:t>
            </a:r>
            <a:r>
              <a:rPr lang="zh-CN" altLang="en-US" dirty="0" smtClean="0">
                <a:solidFill>
                  <a:srgbClr val="FF0000"/>
                </a:solidFill>
              </a:rPr>
              <a:t>率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原理是什么？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需要测量什么？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说说你的过程和方法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76470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宋体" pitchFamily="2" charset="-122"/>
                <a:ea typeface="宋体" pitchFamily="2" charset="-122"/>
              </a:rPr>
              <a:t>功率的应用</a:t>
            </a:r>
            <a:endParaRPr lang="zh-CN" altLang="en-US" sz="48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268760"/>
            <a:ext cx="8820150" cy="35290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作业及练习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</a:t>
            </a:r>
          </a:p>
          <a:p>
            <a:pPr>
              <a:buFontTx/>
              <a:buNone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、汽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车的牵引力是</a:t>
            </a:r>
            <a:r>
              <a:rPr lang="en-US" altLang="zh-CN" b="1" dirty="0">
                <a:latin typeface="宋体" pitchFamily="2" charset="-122"/>
                <a:ea typeface="宋体" pitchFamily="2" charset="-122"/>
              </a:rPr>
              <a:t>1000N,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以</a:t>
            </a:r>
            <a:r>
              <a:rPr lang="en-US" altLang="zh-CN" b="1" dirty="0">
                <a:latin typeface="宋体" pitchFamily="2" charset="-122"/>
                <a:ea typeface="宋体" pitchFamily="2" charset="-122"/>
              </a:rPr>
              <a:t>40m/s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的速度匀速行使</a:t>
            </a:r>
            <a:r>
              <a:rPr lang="en-US" altLang="zh-CN" b="1" dirty="0">
                <a:latin typeface="宋体" pitchFamily="2" charset="-122"/>
                <a:ea typeface="宋体" pitchFamily="2" charset="-122"/>
              </a:rPr>
              <a:t>100s.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求：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  <a:p>
            <a:pPr>
              <a:buFontTx/>
              <a:buNone/>
            </a:pPr>
            <a:r>
              <a:rPr lang="zh-CN" altLang="en-US" b="1" dirty="0">
                <a:latin typeface="宋体" pitchFamily="2" charset="-122"/>
                <a:ea typeface="宋体" pitchFamily="2" charset="-122"/>
              </a:rPr>
              <a:t> （</a:t>
            </a:r>
            <a:r>
              <a:rPr lang="en-US" altLang="zh-CN" b="1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）汽车的在</a:t>
            </a:r>
            <a:r>
              <a:rPr lang="en-US" altLang="zh-CN" b="1" dirty="0">
                <a:latin typeface="宋体" pitchFamily="2" charset="-122"/>
                <a:ea typeface="宋体" pitchFamily="2" charset="-122"/>
              </a:rPr>
              <a:t>100s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内所做的功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？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  <a:p>
            <a:pPr>
              <a:buFontTx/>
              <a:buNone/>
            </a:pPr>
            <a:r>
              <a:rPr lang="zh-CN" altLang="en-US" b="1" dirty="0">
                <a:latin typeface="宋体" pitchFamily="2" charset="-122"/>
                <a:ea typeface="宋体" pitchFamily="2" charset="-122"/>
              </a:rPr>
              <a:t> （</a:t>
            </a:r>
            <a:r>
              <a:rPr lang="en-US" altLang="zh-CN" b="1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）汽车的功率是多少？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040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思考：他们谁做的功多？谁做功快？你是怎样进行比较判断的？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VID2016050609493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3568" y="1484784"/>
            <a:ext cx="7875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 dirty="0">
                <a:latin typeface="Arial Narrow" pitchFamily="34" charset="0"/>
              </a:rPr>
              <a:t>　思考：Ｐ是否等于Ｆ</a:t>
            </a:r>
            <a:r>
              <a:rPr kumimoji="1" lang="en-US" altLang="zh-CN" sz="3200" dirty="0">
                <a:latin typeface="Arial Narrow" pitchFamily="34" charset="0"/>
              </a:rPr>
              <a:t>×</a:t>
            </a:r>
            <a:r>
              <a:rPr kumimoji="1" lang="zh-CN" altLang="en-US" sz="3200" dirty="0">
                <a:latin typeface="Arial Narrow" pitchFamily="34" charset="0"/>
              </a:rPr>
              <a:t>Ｖ</a:t>
            </a:r>
            <a:r>
              <a:rPr kumimoji="1" lang="zh-CN" altLang="en-US" sz="3200" dirty="0" smtClean="0">
                <a:latin typeface="Arial Narrow" pitchFamily="34" charset="0"/>
              </a:rPr>
              <a:t>？大</a:t>
            </a:r>
            <a:r>
              <a:rPr kumimoji="1" lang="zh-CN" altLang="en-US" sz="3200" dirty="0">
                <a:latin typeface="Arial Narrow" pitchFamily="34" charset="0"/>
              </a:rPr>
              <a:t>家能证明？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0486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36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、 为什么汽车上坡时，司机经常用换低档的方法减小速度？</a:t>
            </a:r>
            <a:endParaRPr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11560" y="1484784"/>
            <a:ext cx="853244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latin typeface="宋体" pitchFamily="2" charset="-122"/>
                <a:ea typeface="宋体" pitchFamily="2" charset="-122"/>
              </a:rPr>
              <a:t>   </a:t>
            </a:r>
            <a:r>
              <a:rPr kumimoji="1" lang="en-US" altLang="zh-CN" sz="320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kumimoji="1" lang="zh-CN" altLang="en-US" sz="32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zh-CN" altLang="en-US" sz="3200" b="1" dirty="0" smtClean="0">
                <a:latin typeface="宋体" pitchFamily="2" charset="-122"/>
                <a:ea typeface="宋体" pitchFamily="2" charset="-122"/>
              </a:rPr>
              <a:t>小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刚在体育中考“跳绳”项目中， </a:t>
            </a:r>
            <a:r>
              <a:rPr kumimoji="1" lang="en-US" altLang="zh-CN" sz="3200" b="1" dirty="0">
                <a:latin typeface="宋体" pitchFamily="2" charset="-122"/>
                <a:ea typeface="宋体" pitchFamily="2" charset="-122"/>
              </a:rPr>
              <a:t>1min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跳了</a:t>
            </a:r>
            <a:r>
              <a:rPr kumimoji="1" lang="en-US" altLang="zh-CN" sz="3200" b="1" dirty="0">
                <a:latin typeface="宋体" pitchFamily="2" charset="-122"/>
                <a:ea typeface="宋体" pitchFamily="2" charset="-122"/>
              </a:rPr>
              <a:t>120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次，每次跳起的高度为</a:t>
            </a:r>
            <a:r>
              <a:rPr kumimoji="1" lang="en-US" altLang="zh-CN" sz="3200" b="1" dirty="0">
                <a:latin typeface="宋体" pitchFamily="2" charset="-122"/>
                <a:ea typeface="宋体" pitchFamily="2" charset="-122"/>
              </a:rPr>
              <a:t>4cm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，小刚的质量是</a:t>
            </a:r>
            <a:r>
              <a:rPr kumimoji="1" lang="en-US" altLang="zh-CN" sz="3200" b="1" dirty="0">
                <a:latin typeface="宋体" pitchFamily="2" charset="-122"/>
                <a:ea typeface="宋体" pitchFamily="2" charset="-122"/>
              </a:rPr>
              <a:t>50kg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，（</a:t>
            </a:r>
            <a:r>
              <a:rPr kumimoji="1" lang="en-US" altLang="zh-CN" sz="3200" b="1" dirty="0">
                <a:latin typeface="宋体" pitchFamily="2" charset="-122"/>
                <a:ea typeface="宋体" pitchFamily="2" charset="-122"/>
              </a:rPr>
              <a:t>g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取</a:t>
            </a:r>
            <a:r>
              <a:rPr kumimoji="1" lang="en-US" altLang="zh-CN" sz="3200" b="1" dirty="0">
                <a:latin typeface="宋体" pitchFamily="2" charset="-122"/>
                <a:ea typeface="宋体" pitchFamily="2" charset="-122"/>
              </a:rPr>
              <a:t>10N/Kg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）求：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（</a:t>
            </a:r>
            <a:r>
              <a:rPr kumimoji="1" lang="en-US" altLang="zh-CN" sz="3200" b="1" dirty="0">
                <a:latin typeface="宋体" pitchFamily="2" charset="-122"/>
                <a:ea typeface="宋体" pitchFamily="2" charset="-122"/>
              </a:rPr>
              <a:t>1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）小刚跳一次做的功；  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（</a:t>
            </a:r>
            <a:r>
              <a:rPr kumimoji="1" lang="en-US" altLang="zh-CN" sz="3200" b="1" dirty="0">
                <a:latin typeface="宋体" pitchFamily="2" charset="-122"/>
                <a:ea typeface="宋体" pitchFamily="2" charset="-122"/>
              </a:rPr>
              <a:t>2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）小刚跳绳时的平均功率。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思考：他们谁做的功多？谁做功快？你是怎样进行比较判断的？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VID2016050609501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3000" y="1268760"/>
            <a:ext cx="9001000" cy="5423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思考：他们谁做的功多？谁做功快？你是怎样进行比较判断的？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VID2016051611563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8508776" cy="5211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76375" y="1916113"/>
            <a:ext cx="417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zh-CN" altLang="zh-CN" sz="2400" b="1">
              <a:latin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2375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3200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物理意义</a:t>
            </a:r>
            <a:r>
              <a:rPr lang="en-US" altLang="zh-CN" sz="32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:</a:t>
            </a:r>
            <a:endParaRPr lang="en-US" altLang="zh-CN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560" y="1700808"/>
            <a:ext cx="165598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200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定义</a:t>
            </a:r>
            <a:r>
              <a:rPr lang="en-US" altLang="zh-CN" sz="32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:</a:t>
            </a:r>
            <a:endParaRPr lang="en-US" altLang="zh-CN" sz="3200" b="1" dirty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2536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16764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77072"/>
            <a:ext cx="45354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95536" y="2996952"/>
            <a:ext cx="215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en-US" altLang="zh-CN" sz="32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sz="3200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公式：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95536" y="4365104"/>
            <a:ext cx="2089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sz="3200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单位</a:t>
            </a:r>
            <a:r>
              <a:rPr lang="zh-CN" altLang="en-US" sz="32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3200" b="1" dirty="0" smtClean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763688" y="0"/>
            <a:ext cx="5868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二、功率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139952" y="2924944"/>
            <a:ext cx="2303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lang="en-US" altLang="zh-CN" sz="3200" b="1" dirty="0">
                <a:solidFill>
                  <a:srgbClr val="0000CC"/>
                </a:solidFill>
                <a:latin typeface="Times New Roman" pitchFamily="18" charset="0"/>
              </a:rPr>
              <a:t>1J/s</a:t>
            </a:r>
            <a:r>
              <a:rPr lang="zh-CN" altLang="en-US" sz="3200" b="1" dirty="0">
                <a:solidFill>
                  <a:srgbClr val="0000CC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7744" y="4725144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常用单位：千瓦（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KW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）</a:t>
            </a:r>
            <a:endParaRPr lang="en-US" altLang="zh-CN" sz="3200" b="1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         1KW=1000W</a:t>
            </a:r>
          </a:p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         1w=1J/s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660232" y="2348880"/>
            <a:ext cx="1801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宋体" pitchFamily="2" charset="-122"/>
              </a:rPr>
              <a:t>W </a:t>
            </a:r>
            <a:r>
              <a:rPr lang="en-US" altLang="zh-CN" sz="3200" b="1" dirty="0">
                <a:latin typeface="宋体" pitchFamily="2" charset="-122"/>
              </a:rPr>
              <a:t>= </a:t>
            </a:r>
            <a:r>
              <a:rPr lang="en-US" altLang="zh-CN" sz="3200" b="1" dirty="0" smtClean="0">
                <a:latin typeface="宋体" pitchFamily="2" charset="-122"/>
              </a:rPr>
              <a:t>Pt</a:t>
            </a:r>
          </a:p>
          <a:p>
            <a:r>
              <a:rPr lang="en-US" altLang="zh-CN" sz="3200" b="1" dirty="0" smtClean="0">
                <a:latin typeface="宋体" pitchFamily="2" charset="-122"/>
              </a:rPr>
              <a:t>       </a:t>
            </a:r>
            <a:r>
              <a:rPr lang="en-US" altLang="zh-CN" sz="3200" b="1" dirty="0">
                <a:latin typeface="宋体" pitchFamily="2" charset="-122"/>
              </a:rPr>
              <a:t>t=W/p</a:t>
            </a:r>
          </a:p>
        </p:txBody>
      </p:sp>
      <p:sp>
        <p:nvSpPr>
          <p:cNvPr id="18" name="矩形 17"/>
          <p:cNvSpPr/>
          <p:nvPr/>
        </p:nvSpPr>
        <p:spPr>
          <a:xfrm>
            <a:off x="2987824" y="76470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表示物体做功快慢的物理量</a:t>
            </a:r>
            <a:endParaRPr lang="zh-CN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2411760" y="1700808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功与做功所有时间之比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9" grpId="0" autoUpdateAnimBg="0"/>
      <p:bldP spid="22540" grpId="0" autoUpdateAnimBg="0"/>
      <p:bldP spid="22543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987824" y="1628800"/>
            <a:ext cx="5940425" cy="357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b="1" dirty="0">
                <a:solidFill>
                  <a:srgbClr val="FF3333"/>
                </a:solidFill>
                <a:latin typeface="宋体" pitchFamily="2" charset="-122"/>
                <a:ea typeface="宋体" pitchFamily="2" charset="-122"/>
              </a:rPr>
              <a:t>  </a:t>
            </a:r>
            <a:r>
              <a:rPr kumimoji="1" lang="zh-CN" altLang="en-US" sz="2400" b="1" dirty="0">
                <a:solidFill>
                  <a:srgbClr val="66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kumimoji="1"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kumimoji="1" lang="zh-CN" altLang="en-US" sz="2400" b="1" dirty="0" smtClean="0">
                <a:solidFill>
                  <a:srgbClr val="000099"/>
                </a:solidFill>
                <a:latin typeface="宋体" pitchFamily="2" charset="-122"/>
                <a:ea typeface="宋体" pitchFamily="2" charset="-122"/>
              </a:rPr>
              <a:t>在</a:t>
            </a:r>
            <a:r>
              <a:rPr kumimoji="1" lang="zh-CN" altLang="en-US" sz="2400" b="1" dirty="0">
                <a:solidFill>
                  <a:srgbClr val="000099"/>
                </a:solidFill>
                <a:latin typeface="宋体" pitchFamily="2" charset="-122"/>
                <a:ea typeface="宋体" pitchFamily="2" charset="-122"/>
              </a:rPr>
              <a:t>瓦特之前，已经有纽科门发明的蒸汽机，但是消耗大而效率低，瓦特花了</a:t>
            </a:r>
            <a:r>
              <a:rPr kumimoji="1" lang="en-US" altLang="zh-CN" sz="2400" b="1" dirty="0">
                <a:solidFill>
                  <a:srgbClr val="000099"/>
                </a:solidFill>
                <a:latin typeface="宋体" pitchFamily="2" charset="-122"/>
                <a:ea typeface="宋体" pitchFamily="2" charset="-122"/>
              </a:rPr>
              <a:t>10</a:t>
            </a:r>
            <a:r>
              <a:rPr kumimoji="1" lang="zh-CN" altLang="en-US" sz="2400" b="1" dirty="0">
                <a:solidFill>
                  <a:srgbClr val="000099"/>
                </a:solidFill>
                <a:latin typeface="宋体" pitchFamily="2" charset="-122"/>
                <a:ea typeface="宋体" pitchFamily="2" charset="-122"/>
              </a:rPr>
              <a:t>年时间，研制出精巧实用的新型蒸汽机，由此把英国带入了工业革命。无论是冶金、矿山、纺织还是交通运输，都开始使用蒸汽机来替代人和牲畜，为了纪念瓦特这位伟大的发明家，人们把常用的功率单位定为瓦特，简称瓦。</a:t>
            </a:r>
          </a:p>
        </p:txBody>
      </p:sp>
      <p:pic>
        <p:nvPicPr>
          <p:cNvPr id="41988" name="Picture 3" descr="w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9" y="692151"/>
            <a:ext cx="2612950" cy="31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95288" y="4581525"/>
            <a:ext cx="26638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zh-CN" altLang="en-US" sz="2400" b="1">
                <a:solidFill>
                  <a:srgbClr val="CC0000"/>
                </a:solidFill>
                <a:latin typeface="Times New Roman" pitchFamily="18" charset="0"/>
              </a:rPr>
              <a:t>瓦特</a:t>
            </a:r>
            <a:r>
              <a:rPr kumimoji="1" lang="zh-CN" altLang="en-US" sz="2400" b="1">
                <a:latin typeface="Times New Roman" pitchFamily="18" charset="0"/>
              </a:rPr>
              <a:t> </a:t>
            </a:r>
            <a:r>
              <a:rPr kumimoji="1" lang="en-US" altLang="zh-CN" sz="2400" b="1">
                <a:solidFill>
                  <a:srgbClr val="6600FF"/>
                </a:solidFill>
                <a:latin typeface="Times New Roman" pitchFamily="18" charset="0"/>
              </a:rPr>
              <a:t>James Watt</a:t>
            </a:r>
          </a:p>
          <a:p>
            <a:pPr>
              <a:lnSpc>
                <a:spcPct val="115000"/>
              </a:lnSpc>
            </a:pPr>
            <a:r>
              <a:rPr kumimoji="1" lang="zh-CN" altLang="en-US" sz="2400" b="1">
                <a:solidFill>
                  <a:srgbClr val="CC0000"/>
                </a:solidFill>
                <a:latin typeface="Times New Roman" pitchFamily="18" charset="0"/>
              </a:rPr>
              <a:t>英国  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itchFamily="18" charset="0"/>
              </a:rPr>
              <a:t>1736</a:t>
            </a:r>
            <a:r>
              <a:rPr kumimoji="1" lang="zh-CN" altLang="en-US" sz="2400" b="1">
                <a:solidFill>
                  <a:srgbClr val="CC0000"/>
                </a:solidFill>
                <a:latin typeface="Times New Roman" pitchFamily="18" charset="0"/>
              </a:rPr>
              <a:t>－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itchFamily="18" charset="0"/>
              </a:rPr>
              <a:t>1819</a:t>
            </a:r>
            <a:endParaRPr kumimoji="1" lang="zh-CN" altLang="en-US" sz="2400" b="1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250825" y="404813"/>
            <a:ext cx="8513763" cy="5759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Clr>
                <a:srgbClr val="0066CC"/>
              </a:buClr>
              <a:buFont typeface="Wingdings" pitchFamily="2" charset="2"/>
              <a:buNone/>
              <a:defRPr/>
            </a:pPr>
            <a:r>
              <a:rPr kumimoji="1" lang="zh-CN" altLang="en-US" b="1" kern="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常见功率：</a:t>
            </a:r>
          </a:p>
        </p:txBody>
      </p:sp>
      <p:pic>
        <p:nvPicPr>
          <p:cNvPr id="474114" name="Picture 2" descr="http://jb.sznews.com/res/1/1161/2008-08/08/F12/res10_attpic_bri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6" y="1196753"/>
            <a:ext cx="250936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725144"/>
            <a:ext cx="374491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66CC"/>
              </a:buClr>
              <a:defRPr/>
            </a:pPr>
            <a:r>
              <a:rPr kumimoji="1" lang="zh-CN" altLang="en-US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优秀运动员短时间运动的功率可达</a:t>
            </a:r>
            <a:r>
              <a:rPr kumimoji="1" lang="en-US" altLang="zh-CN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1KW</a:t>
            </a:r>
            <a:endParaRPr lang="en-US" altLang="zh-CN" sz="3200" b="1" kern="0" dirty="0">
              <a:solidFill>
                <a:srgbClr val="0000CC"/>
              </a:solidFill>
              <a:latin typeface="Arial"/>
              <a:ea typeface="宋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653136"/>
            <a:ext cx="4392612" cy="117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66CC"/>
              </a:buClr>
              <a:defRPr/>
            </a:pPr>
            <a:r>
              <a:rPr kumimoji="1" lang="zh-CN" altLang="en-US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长时间运动的功率</a:t>
            </a:r>
            <a:endParaRPr kumimoji="1" lang="en-US" altLang="zh-CN" sz="3200" b="1" kern="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0066CC"/>
              </a:buClr>
              <a:defRPr/>
            </a:pPr>
            <a:r>
              <a:rPr kumimoji="1" lang="zh-CN" altLang="en-US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约为</a:t>
            </a:r>
            <a:r>
              <a:rPr kumimoji="1" lang="en-US" altLang="zh-CN" sz="32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70W</a:t>
            </a:r>
            <a:endParaRPr lang="zh-CN" altLang="en-US" dirty="0"/>
          </a:p>
        </p:txBody>
      </p:sp>
      <p:pic>
        <p:nvPicPr>
          <p:cNvPr id="474116" name="Picture 4" descr="http://www.espnstar.com.cn/v/images/uploadfile/2006129165643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19626" cy="3004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2" descr="http://pica.nipic.com/2008-05-26/200852619202028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6" y="260648"/>
            <a:ext cx="7730406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矩形 3"/>
          <p:cNvSpPr>
            <a:spLocks noChangeArrowheads="1"/>
          </p:cNvSpPr>
          <p:nvPr/>
        </p:nvSpPr>
        <p:spPr bwMode="auto">
          <a:xfrm>
            <a:off x="1619250" y="5264150"/>
            <a:ext cx="640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马长时间拉车的功率约为</a:t>
            </a:r>
            <a:r>
              <a:rPr kumimoji="1" lang="en-US" altLang="zh-CN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450W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233488" y="5299075"/>
            <a:ext cx="6624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蓝鲸游动的功率可达</a:t>
            </a:r>
            <a:r>
              <a:rPr kumimoji="1" lang="en-US" altLang="zh-CN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350KW</a:t>
            </a:r>
          </a:p>
        </p:txBody>
      </p:sp>
      <p:pic>
        <p:nvPicPr>
          <p:cNvPr id="477186" name="Picture 2" descr="http://www.pub.newswz.cn/pic/out/1000/20090611/Img264470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873163" cy="5098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视点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459</TotalTime>
  <Words>606</Words>
  <Application>Microsoft Office PowerPoint</Application>
  <PresentationFormat>全屏显示(4:3)</PresentationFormat>
  <Paragraphs>73</Paragraphs>
  <Slides>22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视点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45</cp:revision>
  <dcterms:created xsi:type="dcterms:W3CDTF">2016-05-04T10:35:30Z</dcterms:created>
  <dcterms:modified xsi:type="dcterms:W3CDTF">2019-04-02T01:50:32Z</dcterms:modified>
</cp:coreProperties>
</file>