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80" r:id="rId3"/>
    <p:sldId id="283" r:id="rId5"/>
    <p:sldId id="286" r:id="rId6"/>
    <p:sldId id="282" r:id="rId7"/>
    <p:sldId id="284" r:id="rId8"/>
    <p:sldId id="281" r:id="rId9"/>
    <p:sldId id="302" r:id="rId10"/>
    <p:sldId id="303" r:id="rId11"/>
    <p:sldId id="285" r:id="rId12"/>
    <p:sldId id="288" r:id="rId13"/>
    <p:sldId id="304" r:id="rId14"/>
    <p:sldId id="287" r:id="rId15"/>
    <p:sldId id="290" r:id="rId16"/>
    <p:sldId id="305" r:id="rId17"/>
    <p:sldId id="306" r:id="rId18"/>
    <p:sldId id="307" r:id="rId19"/>
    <p:sldId id="310" r:id="rId20"/>
    <p:sldId id="308" r:id="rId21"/>
    <p:sldId id="309" r:id="rId22"/>
    <p:sldId id="289" r:id="rId23"/>
    <p:sldId id="297" r:id="rId24"/>
    <p:sldId id="301" r:id="rId25"/>
    <p:sldId id="311" r:id="rId26"/>
    <p:sldId id="312" r:id="rId27"/>
    <p:sldId id="295" r:id="rId28"/>
    <p:sldId id="296" r:id="rId29"/>
    <p:sldId id="268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90" y="36"/>
      </p:cViewPr>
      <p:guideLst/>
    </p:cSldViewPr>
  </p:notes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C365F1-4CF4-4317-9B5B-2E4DA37AB4F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3DFA46D-388F-404C-AE37-21387C47440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C36CA1-8E2C-46D2-B61D-3B397035BDDC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CC88FC5-66CF-47A8-9869-2C99CBBC252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3A5404F-C8A6-47CC-B42B-1564B4D733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2576E37-1FE5-4189-B5A7-27AC796818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0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/>
            <a:srcRect l="368" t="9363" r="29749" b="-82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 userDrawn="1"/>
        </p:nvSpPr>
        <p:spPr bwMode="auto">
          <a:xfrm>
            <a:off x="6531" y="1536700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 userDrawn="1"/>
        </p:nvSpPr>
        <p:spPr bwMode="auto">
          <a:xfrm>
            <a:off x="0" y="171611"/>
            <a:ext cx="12192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/>
          <a:srcRect l="-2669" t="12558" r="-10663" b="70840"/>
          <a:stretch>
            <a:fillRect/>
          </a:stretch>
        </p:blipFill>
        <p:spPr bwMode="auto">
          <a:xfrm>
            <a:off x="2233613" y="182563"/>
            <a:ext cx="9958387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9513" y="252413"/>
            <a:ext cx="5238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8"/>
          <p:cNvSpPr>
            <a:spLocks noChangeArrowheads="1"/>
          </p:cNvSpPr>
          <p:nvPr userDrawn="1"/>
        </p:nvSpPr>
        <p:spPr bwMode="auto">
          <a:xfrm>
            <a:off x="7583488" y="280988"/>
            <a:ext cx="374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/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 userDrawn="1"/>
        </p:nvSpPr>
        <p:spPr bwMode="auto">
          <a:xfrm>
            <a:off x="0" y="2127509"/>
            <a:ext cx="12192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0" y="2373630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5400" b="1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31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6148" name="组合 8"/>
          <p:cNvGrpSpPr/>
          <p:nvPr/>
        </p:nvGrpSpPr>
        <p:grpSpPr bwMode="auto">
          <a:xfrm>
            <a:off x="206477" y="1987550"/>
            <a:ext cx="7801897" cy="1270297"/>
            <a:chOff x="1178398" y="2105678"/>
            <a:chExt cx="3548062" cy="150170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3860" y="2105678"/>
              <a:ext cx="2497138" cy="554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第十一章 </a:t>
              </a:r>
              <a:r>
                <a:rPr lang="en-US" altLang="zh-CN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简单电路</a:t>
              </a:r>
              <a:endPara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625004"/>
              <a:ext cx="3548062" cy="982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4800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四、电流</a:t>
              </a:r>
              <a:endParaRPr lang="zh-CN" altLang="en-US" sz="48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7583488" y="280988"/>
            <a:ext cx="3743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北京师范大学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全一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5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40675" y="971550"/>
            <a:ext cx="41624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知识讲解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162"/>
          <p:cNvSpPr txBox="1">
            <a:spLocks noChangeArrowheads="1"/>
          </p:cNvSpPr>
          <p:nvPr/>
        </p:nvSpPr>
        <p:spPr bwMode="auto">
          <a:xfrm>
            <a:off x="2369779" y="1043551"/>
            <a:ext cx="425962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、电流表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94878" y="2635301"/>
            <a:ext cx="2262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7196803" y="2240013"/>
            <a:ext cx="1619250" cy="649288"/>
          </a:xfrm>
          <a:prstGeom prst="wedgeRoundRectCallout">
            <a:avLst>
              <a:gd name="adj1" fmla="val -113333"/>
              <a:gd name="adj2" fmla="val 53912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刻度盘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2370803" y="3319513"/>
            <a:ext cx="1906588" cy="576263"/>
          </a:xfrm>
          <a:prstGeom prst="wedgeRoundRectCallout">
            <a:avLst>
              <a:gd name="adj1" fmla="val 114361"/>
              <a:gd name="adj2" fmla="val -20801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数值单位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2731166" y="4097388"/>
            <a:ext cx="1042987" cy="504825"/>
          </a:xfrm>
          <a:prstGeom prst="wedgeRoundRectCallout">
            <a:avLst>
              <a:gd name="adj1" fmla="val 166134"/>
              <a:gd name="adj2" fmla="val -134593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指针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7053928" y="3284588"/>
            <a:ext cx="1981200" cy="649288"/>
          </a:xfrm>
          <a:prstGeom prst="wedgeRoundRectCallout">
            <a:avLst>
              <a:gd name="adj1" fmla="val -122838"/>
              <a:gd name="adj2" fmla="val 113324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调零螺母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7304753" y="4076751"/>
            <a:ext cx="1981200" cy="649287"/>
          </a:xfrm>
          <a:prstGeom prst="wedgeRoundRectCallout">
            <a:avLst>
              <a:gd name="adj1" fmla="val -101764"/>
              <a:gd name="adj2" fmla="val 68829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正接线柱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2262853" y="4724451"/>
            <a:ext cx="1836738" cy="647700"/>
          </a:xfrm>
          <a:prstGeom prst="wedgeRoundRectCallout">
            <a:avLst>
              <a:gd name="adj1" fmla="val 99611"/>
              <a:gd name="adj2" fmla="val -29903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负接线柱</a:t>
            </a:r>
            <a:endParaRPr lang="zh-CN" alt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3920203" y="5624563"/>
            <a:ext cx="2808288" cy="611188"/>
          </a:xfrm>
          <a:prstGeom prst="wedgeRoundRectCallout">
            <a:avLst>
              <a:gd name="adj1" fmla="val 11731"/>
              <a:gd name="adj2" fmla="val -147662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量程为</a:t>
            </a:r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 A</a:t>
            </a:r>
            <a:endParaRPr 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6907878" y="4960988"/>
            <a:ext cx="2663825" cy="649288"/>
          </a:xfrm>
          <a:prstGeom prst="wedgeRoundRectCallout">
            <a:avLst>
              <a:gd name="adj1" fmla="val -68833"/>
              <a:gd name="adj2" fmla="val -43889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/>
          <a:p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量程为</a:t>
            </a:r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A</a:t>
            </a:r>
            <a:endParaRPr 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222360" y="1901422"/>
            <a:ext cx="483978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认识电流表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：测量电流的仪器。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15"/>
          <p:cNvGrpSpPr/>
          <p:nvPr/>
        </p:nvGrpSpPr>
        <p:grpSpPr bwMode="auto">
          <a:xfrm>
            <a:off x="9734866" y="2930049"/>
            <a:ext cx="1584325" cy="720725"/>
            <a:chOff x="0" y="0"/>
            <a:chExt cx="998" cy="454"/>
          </a:xfrm>
        </p:grpSpPr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0" y="272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Group 17"/>
            <p:cNvGrpSpPr/>
            <p:nvPr/>
          </p:nvGrpSpPr>
          <p:grpSpPr bwMode="auto">
            <a:xfrm>
              <a:off x="295" y="68"/>
              <a:ext cx="385" cy="386"/>
              <a:chOff x="0" y="0"/>
              <a:chExt cx="385" cy="386"/>
            </a:xfrm>
          </p:grpSpPr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5" cy="3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46" y="23"/>
                <a:ext cx="27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46" y="0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681" y="0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－</a:t>
              </a:r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9023438" y="2034852"/>
            <a:ext cx="268514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电流表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的电路符号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/>
          <p:cNvSpPr>
            <a:spLocks noChangeArrowheads="1"/>
          </p:cNvSpPr>
          <p:nvPr/>
        </p:nvSpPr>
        <p:spPr bwMode="auto">
          <a:xfrm>
            <a:off x="2267411" y="4666807"/>
            <a:ext cx="5702545" cy="1645563"/>
          </a:xfrm>
          <a:prstGeom prst="roundRect">
            <a:avLst>
              <a:gd name="adj" fmla="val 8958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试触法  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避免电流过大损坏电流表，在不能事先估算电流的情况下，要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先选用大量程，迅速地闭合开和断开开关，看看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在开关闭合的瞬间指针的偏转是否在最大测量值之内。</a:t>
            </a:r>
            <a:endParaRPr lang="zh-CN" altLang="en-US" sz="20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2471006" y="840057"/>
            <a:ext cx="314279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二、电流表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17676" y="2241566"/>
            <a:ext cx="150303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电流表的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连接要求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5"/>
          <p:cNvSpPr>
            <a:spLocks noChangeArrowheads="1"/>
          </p:cNvSpPr>
          <p:nvPr/>
        </p:nvSpPr>
        <p:spPr bwMode="auto">
          <a:xfrm>
            <a:off x="2352926" y="1913986"/>
            <a:ext cx="8215086" cy="21452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B050"/>
            </a:solidFill>
            <a:rou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使用前要调零。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必须将电流表和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被测的用电器</a:t>
            </a:r>
            <a:r>
              <a:rPr lang="zh-CN" altLang="en-US" sz="20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。必须让电流从</a:t>
            </a:r>
            <a:r>
              <a:rPr lang="zh-CN" altLang="en-US" sz="20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接线柱流</a:t>
            </a:r>
            <a:r>
              <a:rPr lang="zh-CN" altLang="en-US" sz="20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，从</a:t>
            </a:r>
            <a:r>
              <a:rPr lang="zh-CN" altLang="en-US" sz="20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接线柱流</a:t>
            </a:r>
            <a:r>
              <a:rPr lang="zh-CN" altLang="en-US" sz="20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20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绝对不允许把电流表直接连到电源的两极！</a:t>
            </a:r>
            <a:endParaRPr lang="en-US" altLang="zh-CN" sz="2000" dirty="0" smtClean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选择电流表的</a:t>
            </a:r>
            <a:r>
              <a:rPr lang="zh-CN" altLang="en-US" sz="20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量程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读数时视线要与表盘垂直。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2789563" y="1431991"/>
            <a:ext cx="3779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实验：练习使用电流表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61552" y="2825044"/>
            <a:ext cx="1625759" cy="112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矩形 108547"/>
          <p:cNvSpPr>
            <a:spLocks noChangeArrowheads="1" noChangeShapeType="1" noTextEdit="1"/>
          </p:cNvSpPr>
          <p:nvPr/>
        </p:nvSpPr>
        <p:spPr bwMode="auto">
          <a:xfrm rot="20733727">
            <a:off x="1511312" y="4496327"/>
            <a:ext cx="1015941" cy="41203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72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小贴士</a:t>
            </a:r>
            <a:endParaRPr lang="zh-CN" altLang="en-US" sz="72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0" y="918599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实验操作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2286" y="4433888"/>
            <a:ext cx="20478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Line 19"/>
          <p:cNvSpPr>
            <a:spLocks noChangeShapeType="1"/>
          </p:cNvSpPr>
          <p:nvPr/>
        </p:nvSpPr>
        <p:spPr bwMode="auto">
          <a:xfrm flipH="1">
            <a:off x="8607426" y="4220145"/>
            <a:ext cx="2087563" cy="2052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8570913" y="4328095"/>
            <a:ext cx="2232025" cy="1908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25" grpId="0"/>
      <p:bldP spid="25" grpId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实验操作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3"/>
          <p:cNvSpPr txBox="1">
            <a:spLocks noChangeArrowheads="1"/>
          </p:cNvSpPr>
          <p:nvPr/>
        </p:nvSpPr>
        <p:spPr bwMode="auto">
          <a:xfrm>
            <a:off x="3406892" y="888672"/>
            <a:ext cx="314279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二、电流表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3454516" y="1537051"/>
            <a:ext cx="3779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实验：练习使用电流表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1228212" y="2135239"/>
            <a:ext cx="344702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电流表的读数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5"/>
          <p:cNvSpPr>
            <a:spLocks noChangeArrowheads="1"/>
          </p:cNvSpPr>
          <p:nvPr/>
        </p:nvSpPr>
        <p:spPr bwMode="auto">
          <a:xfrm>
            <a:off x="1169223" y="2934568"/>
            <a:ext cx="4907116" cy="15731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B050"/>
            </a:solidFill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第一，明确所选电流表的量程；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第二，确定电流表的分度值；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第三，根据指针位置读出示数。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48370" y="1226369"/>
            <a:ext cx="30019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004995" y="5206488"/>
            <a:ext cx="21955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0~0.6 A</a:t>
            </a:r>
            <a:endParaRPr 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8004995" y="5781163"/>
            <a:ext cx="15478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0~3 A</a:t>
            </a:r>
            <a:endParaRPr 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0165583" y="5206488"/>
            <a:ext cx="1727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0.02 A</a:t>
            </a: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10167170" y="5781163"/>
            <a:ext cx="1727200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0.1 A</a:t>
            </a: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8078020" y="4687376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量程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10094145" y="4687376"/>
            <a:ext cx="111280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分度值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5"/>
          <p:cNvSpPr>
            <a:spLocks noChangeArrowheads="1"/>
          </p:cNvSpPr>
          <p:nvPr/>
        </p:nvSpPr>
        <p:spPr bwMode="auto">
          <a:xfrm>
            <a:off x="2351543" y="4872418"/>
            <a:ext cx="3381601" cy="1160502"/>
          </a:xfrm>
          <a:prstGeom prst="roundRect">
            <a:avLst>
              <a:gd name="adj" fmla="val 48981"/>
            </a:avLst>
          </a:prstGeom>
          <a:noFill/>
          <a:ln w="28575">
            <a:solidFill>
              <a:schemeClr val="accent1"/>
            </a:solidFill>
            <a:round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你能读出右边电流表的</a:t>
            </a:r>
            <a:r>
              <a:rPr lang="zh-CN" altLang="en-US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r>
              <a:rPr lang="zh-CN" altLang="en-US" sz="24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数吗？</a:t>
            </a:r>
            <a:endParaRPr lang="zh-CN" altLang="en-US" sz="240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1" descr="问号2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4351" y="5018465"/>
            <a:ext cx="726617" cy="85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7133919" y="2346530"/>
            <a:ext cx="1109599" cy="46166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0.32 </a:t>
            </a:r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0" y="977592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练一练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614562" y="1047187"/>
            <a:ext cx="568801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请读出下列电流表的示数。</a:t>
            </a:r>
            <a:endParaRPr lang="zh-CN" altLang="en-US" sz="2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49600" y="2018737"/>
            <a:ext cx="31210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15-4-7丙"/>
          <p:cNvPicPr>
            <a:picLocks noChangeAspect="1" noChangeArrowheads="1"/>
          </p:cNvPicPr>
          <p:nvPr/>
        </p:nvPicPr>
        <p:blipFill>
          <a:blip r:embed="rId2"/>
          <a:srcRect l="7010" t="7106" r="11958" b="12944"/>
          <a:stretch>
            <a:fillRect/>
          </a:stretch>
        </p:blipFill>
        <p:spPr bwMode="auto">
          <a:xfrm>
            <a:off x="7329437" y="1982224"/>
            <a:ext cx="32940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449712" y="5827149"/>
            <a:ext cx="1109599" cy="46166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0.58 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10525" y="5827149"/>
            <a:ext cx="928459" cy="461665"/>
          </a:xfrm>
          <a:prstGeom prst="rect">
            <a:avLst/>
          </a:prstGeom>
          <a:noFill/>
          <a:ln w="38100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 A</a:t>
            </a:r>
            <a:endParaRPr lang="en-US" sz="240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>
            <a:spLocks noChangeArrowheads="1"/>
          </p:cNvSpPr>
          <p:nvPr/>
        </p:nvSpPr>
        <p:spPr bwMode="auto">
          <a:xfrm>
            <a:off x="999339" y="1688834"/>
            <a:ext cx="5272088" cy="5509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：串联电路的电流规律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155547" y="3162094"/>
            <a:ext cx="3097212" cy="2426937"/>
            <a:chOff x="1155547" y="3162094"/>
            <a:chExt cx="3097212" cy="2426937"/>
          </a:xfrm>
        </p:grpSpPr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3100234" y="4190078"/>
              <a:ext cx="369887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155547" y="3412202"/>
              <a:ext cx="3097212" cy="13684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1947709" y="3197890"/>
              <a:ext cx="431800" cy="43180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3206597" y="3520152"/>
              <a:ext cx="463550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35"/>
            <p:cNvGrpSpPr/>
            <p:nvPr/>
          </p:nvGrpSpPr>
          <p:grpSpPr bwMode="auto">
            <a:xfrm>
              <a:off x="3082772" y="4618703"/>
              <a:ext cx="449262" cy="269875"/>
              <a:chOff x="0" y="0"/>
              <a:chExt cx="256" cy="142"/>
            </a:xfrm>
          </p:grpSpPr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39"/>
            <p:cNvGrpSpPr/>
            <p:nvPr/>
          </p:nvGrpSpPr>
          <p:grpSpPr bwMode="auto">
            <a:xfrm flipH="1">
              <a:off x="1912784" y="4529803"/>
              <a:ext cx="134937" cy="539752"/>
              <a:chOff x="0" y="0"/>
              <a:chExt cx="85" cy="340"/>
            </a:xfrm>
          </p:grpSpPr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Text Box 43"/>
            <p:cNvSpPr txBox="1">
              <a:spLocks noChangeArrowheads="1"/>
            </p:cNvSpPr>
            <p:nvPr/>
          </p:nvSpPr>
          <p:spPr bwMode="auto">
            <a:xfrm>
              <a:off x="1912784" y="3520152"/>
              <a:ext cx="463550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Oval 45"/>
            <p:cNvSpPr>
              <a:spLocks noChangeArrowheads="1"/>
            </p:cNvSpPr>
            <p:nvPr/>
          </p:nvSpPr>
          <p:spPr bwMode="auto">
            <a:xfrm>
              <a:off x="1263497" y="3178840"/>
              <a:ext cx="431800" cy="4524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1278246" y="3162094"/>
              <a:ext cx="361950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208184" y="3196302"/>
              <a:ext cx="431800" cy="43180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5"/>
            <p:cNvSpPr>
              <a:spLocks noChangeArrowheads="1"/>
            </p:cNvSpPr>
            <p:nvPr/>
          </p:nvSpPr>
          <p:spPr bwMode="auto">
            <a:xfrm>
              <a:off x="1385734" y="4996528"/>
              <a:ext cx="2860675" cy="5925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测量</a:t>
              </a:r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点电流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981498" y="2319212"/>
            <a:ext cx="146728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设计方案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98398" y="3117849"/>
            <a:ext cx="3097212" cy="2456433"/>
            <a:chOff x="4798398" y="3117849"/>
            <a:chExt cx="3097212" cy="2456433"/>
          </a:xfrm>
        </p:grpSpPr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6743085" y="4175329"/>
              <a:ext cx="369887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4798398" y="3397454"/>
              <a:ext cx="3097212" cy="13684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5590560" y="3183142"/>
              <a:ext cx="431800" cy="43180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6849448" y="3505404"/>
              <a:ext cx="463550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Group 35"/>
            <p:cNvGrpSpPr/>
            <p:nvPr/>
          </p:nvGrpSpPr>
          <p:grpSpPr bwMode="auto">
            <a:xfrm>
              <a:off x="6725623" y="4603954"/>
              <a:ext cx="449262" cy="269875"/>
              <a:chOff x="0" y="0"/>
              <a:chExt cx="256" cy="142"/>
            </a:xfrm>
          </p:grpSpPr>
          <p:sp>
            <p:nvSpPr>
              <p:cNvPr id="38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Group 39"/>
            <p:cNvGrpSpPr/>
            <p:nvPr/>
          </p:nvGrpSpPr>
          <p:grpSpPr bwMode="auto">
            <a:xfrm flipH="1">
              <a:off x="5555635" y="4515054"/>
              <a:ext cx="134937" cy="539752"/>
              <a:chOff x="0" y="0"/>
              <a:chExt cx="85" cy="340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>
              <a:off x="5555635" y="3505404"/>
              <a:ext cx="463550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45"/>
            <p:cNvSpPr>
              <a:spLocks noChangeArrowheads="1"/>
            </p:cNvSpPr>
            <p:nvPr/>
          </p:nvSpPr>
          <p:spPr bwMode="auto">
            <a:xfrm>
              <a:off x="6218954" y="3119847"/>
              <a:ext cx="431800" cy="4524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 Box 46"/>
            <p:cNvSpPr txBox="1">
              <a:spLocks noChangeArrowheads="1"/>
            </p:cNvSpPr>
            <p:nvPr/>
          </p:nvSpPr>
          <p:spPr bwMode="auto">
            <a:xfrm>
              <a:off x="6248451" y="3117849"/>
              <a:ext cx="361950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6851035" y="3181554"/>
              <a:ext cx="431800" cy="43180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15"/>
            <p:cNvSpPr>
              <a:spLocks noChangeArrowheads="1"/>
            </p:cNvSpPr>
            <p:nvPr/>
          </p:nvSpPr>
          <p:spPr bwMode="auto">
            <a:xfrm>
              <a:off x="4822722" y="4981779"/>
              <a:ext cx="2639961" cy="5925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测量</a:t>
              </a:r>
              <a:r>
                <a:rPr 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426502" y="3132597"/>
            <a:ext cx="3097212" cy="2441684"/>
            <a:chOff x="8809960" y="2631152"/>
            <a:chExt cx="3097212" cy="2441684"/>
          </a:xfrm>
        </p:grpSpPr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10754647" y="3673883"/>
              <a:ext cx="369887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8809960" y="2896008"/>
              <a:ext cx="3097212" cy="136842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AutoShape 21"/>
            <p:cNvSpPr>
              <a:spLocks noChangeArrowheads="1"/>
            </p:cNvSpPr>
            <p:nvPr/>
          </p:nvSpPr>
          <p:spPr bwMode="auto">
            <a:xfrm>
              <a:off x="9602122" y="2681696"/>
              <a:ext cx="431800" cy="43180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10861010" y="3003958"/>
              <a:ext cx="463550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Group 35"/>
            <p:cNvGrpSpPr/>
            <p:nvPr/>
          </p:nvGrpSpPr>
          <p:grpSpPr bwMode="auto">
            <a:xfrm>
              <a:off x="10737185" y="4102508"/>
              <a:ext cx="449262" cy="269875"/>
              <a:chOff x="0" y="0"/>
              <a:chExt cx="256" cy="142"/>
            </a:xfrm>
          </p:grpSpPr>
          <p:sp>
            <p:nvSpPr>
              <p:cNvPr id="56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7" name="Group 39"/>
            <p:cNvGrpSpPr/>
            <p:nvPr/>
          </p:nvGrpSpPr>
          <p:grpSpPr bwMode="auto">
            <a:xfrm flipH="1">
              <a:off x="9567197" y="4013608"/>
              <a:ext cx="134937" cy="539752"/>
              <a:chOff x="0" y="0"/>
              <a:chExt cx="85" cy="340"/>
            </a:xfrm>
          </p:grpSpPr>
          <p:sp>
            <p:nvSpPr>
              <p:cNvPr id="53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Text Box 43"/>
            <p:cNvSpPr txBox="1">
              <a:spLocks noChangeArrowheads="1"/>
            </p:cNvSpPr>
            <p:nvPr/>
          </p:nvSpPr>
          <p:spPr bwMode="auto">
            <a:xfrm>
              <a:off x="9567197" y="3003958"/>
              <a:ext cx="463550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11410387" y="2647898"/>
              <a:ext cx="431800" cy="4524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Text Box 46"/>
            <p:cNvSpPr txBox="1">
              <a:spLocks noChangeArrowheads="1"/>
            </p:cNvSpPr>
            <p:nvPr/>
          </p:nvSpPr>
          <p:spPr bwMode="auto">
            <a:xfrm>
              <a:off x="11410387" y="2631152"/>
              <a:ext cx="361950" cy="461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AutoShape 21"/>
            <p:cNvSpPr>
              <a:spLocks noChangeArrowheads="1"/>
            </p:cNvSpPr>
            <p:nvPr/>
          </p:nvSpPr>
          <p:spPr bwMode="auto">
            <a:xfrm>
              <a:off x="10862597" y="2680108"/>
              <a:ext cx="431800" cy="431800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Box 15"/>
            <p:cNvSpPr>
              <a:spLocks noChangeArrowheads="1"/>
            </p:cNvSpPr>
            <p:nvPr/>
          </p:nvSpPr>
          <p:spPr bwMode="auto">
            <a:xfrm>
              <a:off x="9011265" y="4480333"/>
              <a:ext cx="2846438" cy="59250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测量</a:t>
              </a:r>
              <a:r>
                <a:rPr 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2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</a:t>
              </a: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Group 7"/>
          <p:cNvGrpSpPr/>
          <p:nvPr/>
        </p:nvGrpSpPr>
        <p:grpSpPr bwMode="auto">
          <a:xfrm>
            <a:off x="7689730" y="1257603"/>
            <a:ext cx="2595358" cy="1885078"/>
            <a:chOff x="0" y="0"/>
            <a:chExt cx="1951" cy="1474"/>
          </a:xfrm>
        </p:grpSpPr>
        <p:sp>
          <p:nvSpPr>
            <p:cNvPr id="60" name="Text Box 8"/>
            <p:cNvSpPr txBox="1">
              <a:spLocks noChangeArrowheads="1"/>
            </p:cNvSpPr>
            <p:nvPr/>
          </p:nvSpPr>
          <p:spPr bwMode="auto">
            <a:xfrm>
              <a:off x="1225" y="920"/>
              <a:ext cx="233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1" name="Group 9"/>
            <p:cNvGrpSpPr/>
            <p:nvPr/>
          </p:nvGrpSpPr>
          <p:grpSpPr bwMode="auto">
            <a:xfrm>
              <a:off x="0" y="0"/>
              <a:ext cx="1951" cy="1474"/>
              <a:chOff x="0" y="0"/>
              <a:chExt cx="1951" cy="1474"/>
            </a:xfrm>
          </p:grpSpPr>
          <p:sp>
            <p:nvSpPr>
              <p:cNvPr id="62" name="Rectangle 10"/>
              <p:cNvSpPr>
                <a:spLocks noChangeArrowheads="1"/>
              </p:cNvSpPr>
              <p:nvPr/>
            </p:nvSpPr>
            <p:spPr bwMode="auto">
              <a:xfrm>
                <a:off x="0" y="431"/>
                <a:ext cx="1951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AutoShape 21"/>
              <p:cNvSpPr>
                <a:spLocks noChangeArrowheads="1"/>
              </p:cNvSpPr>
              <p:nvPr/>
            </p:nvSpPr>
            <p:spPr bwMode="auto">
              <a:xfrm>
                <a:off x="417" y="272"/>
                <a:ext cx="309" cy="306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Text Box 12"/>
              <p:cNvSpPr txBox="1">
                <a:spLocks noChangeArrowheads="1"/>
              </p:cNvSpPr>
              <p:nvPr/>
            </p:nvSpPr>
            <p:spPr bwMode="auto">
              <a:xfrm>
                <a:off x="1248" y="0"/>
                <a:ext cx="314" cy="3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sz="2000" baseline="-25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000" baseline="-25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5" name="Group 13"/>
              <p:cNvGrpSpPr/>
              <p:nvPr/>
            </p:nvGrpSpPr>
            <p:grpSpPr bwMode="auto">
              <a:xfrm>
                <a:off x="1214" y="1190"/>
                <a:ext cx="283" cy="170"/>
                <a:chOff x="0" y="0"/>
                <a:chExt cx="256" cy="142"/>
              </a:xfrm>
            </p:grpSpPr>
            <p:sp>
              <p:nvSpPr>
                <p:cNvPr id="78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0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66" name="Group 17"/>
              <p:cNvGrpSpPr/>
              <p:nvPr/>
            </p:nvGrpSpPr>
            <p:grpSpPr bwMode="auto">
              <a:xfrm flipH="1">
                <a:off x="477" y="1134"/>
                <a:ext cx="85" cy="340"/>
                <a:chOff x="0" y="0"/>
                <a:chExt cx="85" cy="340"/>
              </a:xfrm>
            </p:grpSpPr>
            <p:sp>
              <p:nvSpPr>
                <p:cNvPr id="75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6" name="Line 2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7" name="Line 21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7" name="AutoShape 21"/>
              <p:cNvSpPr>
                <a:spLocks noChangeArrowheads="1"/>
              </p:cNvSpPr>
              <p:nvPr/>
            </p:nvSpPr>
            <p:spPr bwMode="auto">
              <a:xfrm>
                <a:off x="1225" y="272"/>
                <a:ext cx="309" cy="306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Oval 22"/>
              <p:cNvSpPr>
                <a:spLocks noChangeArrowheads="1"/>
              </p:cNvSpPr>
              <p:nvPr/>
            </p:nvSpPr>
            <p:spPr bwMode="auto">
              <a:xfrm>
                <a:off x="183" y="394"/>
                <a:ext cx="68" cy="68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Text Box 23"/>
              <p:cNvSpPr txBox="1">
                <a:spLocks noChangeArrowheads="1"/>
              </p:cNvSpPr>
              <p:nvPr/>
            </p:nvSpPr>
            <p:spPr bwMode="auto">
              <a:xfrm>
                <a:off x="114" y="453"/>
                <a:ext cx="26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Oval 24"/>
              <p:cNvSpPr>
                <a:spLocks noChangeArrowheads="1"/>
              </p:cNvSpPr>
              <p:nvPr/>
            </p:nvSpPr>
            <p:spPr bwMode="auto">
              <a:xfrm>
                <a:off x="953" y="385"/>
                <a:ext cx="68" cy="68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Text Box 25"/>
              <p:cNvSpPr txBox="1">
                <a:spLocks noChangeArrowheads="1"/>
              </p:cNvSpPr>
              <p:nvPr/>
            </p:nvSpPr>
            <p:spPr bwMode="auto">
              <a:xfrm>
                <a:off x="885" y="431"/>
                <a:ext cx="237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Oval 26"/>
              <p:cNvSpPr>
                <a:spLocks noChangeArrowheads="1"/>
              </p:cNvSpPr>
              <p:nvPr/>
            </p:nvSpPr>
            <p:spPr bwMode="auto">
              <a:xfrm>
                <a:off x="1709" y="394"/>
                <a:ext cx="68" cy="68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Text Box 27"/>
              <p:cNvSpPr txBox="1">
                <a:spLocks noChangeArrowheads="1"/>
              </p:cNvSpPr>
              <p:nvPr/>
            </p:nvSpPr>
            <p:spPr bwMode="auto">
              <a:xfrm>
                <a:off x="1633" y="43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Text Box 28"/>
              <p:cNvSpPr txBox="1">
                <a:spLocks noChangeArrowheads="1"/>
              </p:cNvSpPr>
              <p:nvPr/>
            </p:nvSpPr>
            <p:spPr bwMode="auto">
              <a:xfrm>
                <a:off x="409" y="0"/>
                <a:ext cx="314" cy="3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sz="2000" baseline="-25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000" baseline="-25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1" name="文本框 3"/>
          <p:cNvSpPr txBox="1">
            <a:spLocks noChangeArrowheads="1"/>
          </p:cNvSpPr>
          <p:nvPr/>
        </p:nvSpPr>
        <p:spPr bwMode="auto">
          <a:xfrm>
            <a:off x="1693333" y="1144857"/>
            <a:ext cx="5994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三、探究串、并联电路中的电流关系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>
            <a:spLocks noChangeArrowheads="1"/>
          </p:cNvSpPr>
          <p:nvPr/>
        </p:nvSpPr>
        <p:spPr bwMode="auto">
          <a:xfrm>
            <a:off x="1258984" y="1756566"/>
            <a:ext cx="5272088" cy="5509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：串联电路的电流规律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60779" y="2400894"/>
            <a:ext cx="146728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进行实验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7"/>
          <p:cNvGrpSpPr/>
          <p:nvPr/>
        </p:nvGrpSpPr>
        <p:grpSpPr bwMode="auto">
          <a:xfrm>
            <a:off x="8050975" y="952802"/>
            <a:ext cx="2595358" cy="1885078"/>
            <a:chOff x="0" y="0"/>
            <a:chExt cx="1951" cy="1474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225" y="920"/>
              <a:ext cx="233" cy="2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0" y="0"/>
              <a:ext cx="1951" cy="1474"/>
              <a:chOff x="0" y="0"/>
              <a:chExt cx="1951" cy="1474"/>
            </a:xfrm>
          </p:grpSpPr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0" y="431"/>
                <a:ext cx="1951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AutoShape 21"/>
              <p:cNvSpPr>
                <a:spLocks noChangeArrowheads="1"/>
              </p:cNvSpPr>
              <p:nvPr/>
            </p:nvSpPr>
            <p:spPr bwMode="auto">
              <a:xfrm>
                <a:off x="417" y="272"/>
                <a:ext cx="309" cy="306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248" y="0"/>
                <a:ext cx="29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" name="Group 13"/>
              <p:cNvGrpSpPr/>
              <p:nvPr/>
            </p:nvGrpSpPr>
            <p:grpSpPr bwMode="auto">
              <a:xfrm>
                <a:off x="1214" y="1190"/>
                <a:ext cx="283" cy="170"/>
                <a:chOff x="0" y="0"/>
                <a:chExt cx="256" cy="142"/>
              </a:xfrm>
            </p:grpSpPr>
            <p:sp>
              <p:nvSpPr>
                <p:cNvPr id="24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" name="Group 17"/>
              <p:cNvGrpSpPr/>
              <p:nvPr/>
            </p:nvGrpSpPr>
            <p:grpSpPr bwMode="auto">
              <a:xfrm flipH="1">
                <a:off x="477" y="1134"/>
                <a:ext cx="85" cy="340"/>
                <a:chOff x="0" y="0"/>
                <a:chExt cx="85" cy="340"/>
              </a:xfrm>
            </p:grpSpPr>
            <p:sp>
              <p:nvSpPr>
                <p:cNvPr id="21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Line 20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AutoShape 21"/>
              <p:cNvSpPr>
                <a:spLocks noChangeArrowheads="1"/>
              </p:cNvSpPr>
              <p:nvPr/>
            </p:nvSpPr>
            <p:spPr bwMode="auto">
              <a:xfrm>
                <a:off x="1225" y="272"/>
                <a:ext cx="309" cy="306"/>
              </a:xfrm>
              <a:prstGeom prst="flowChartSummingJunction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Oval 22"/>
              <p:cNvSpPr>
                <a:spLocks noChangeArrowheads="1"/>
              </p:cNvSpPr>
              <p:nvPr/>
            </p:nvSpPr>
            <p:spPr bwMode="auto">
              <a:xfrm>
                <a:off x="183" y="394"/>
                <a:ext cx="68" cy="68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 Box 23"/>
              <p:cNvSpPr txBox="1">
                <a:spLocks noChangeArrowheads="1"/>
              </p:cNvSpPr>
              <p:nvPr/>
            </p:nvSpPr>
            <p:spPr bwMode="auto">
              <a:xfrm>
                <a:off x="114" y="453"/>
                <a:ext cx="26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Oval 24"/>
              <p:cNvSpPr>
                <a:spLocks noChangeArrowheads="1"/>
              </p:cNvSpPr>
              <p:nvPr/>
            </p:nvSpPr>
            <p:spPr bwMode="auto">
              <a:xfrm>
                <a:off x="953" y="385"/>
                <a:ext cx="68" cy="68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 Box 25"/>
              <p:cNvSpPr txBox="1">
                <a:spLocks noChangeArrowheads="1"/>
              </p:cNvSpPr>
              <p:nvPr/>
            </p:nvSpPr>
            <p:spPr bwMode="auto">
              <a:xfrm>
                <a:off x="885" y="431"/>
                <a:ext cx="237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</a:t>
                </a:r>
                <a:endPara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Oval 26"/>
              <p:cNvSpPr>
                <a:spLocks noChangeArrowheads="1"/>
              </p:cNvSpPr>
              <p:nvPr/>
            </p:nvSpPr>
            <p:spPr bwMode="auto">
              <a:xfrm>
                <a:off x="1709" y="394"/>
                <a:ext cx="68" cy="68"/>
              </a:xfrm>
              <a:prstGeom prst="ellipse">
                <a:avLst/>
              </a:prstGeom>
              <a:solidFill>
                <a:srgbClr val="CC0000"/>
              </a:soli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Text Box 27"/>
              <p:cNvSpPr txBox="1">
                <a:spLocks noChangeArrowheads="1"/>
              </p:cNvSpPr>
              <p:nvPr/>
            </p:nvSpPr>
            <p:spPr bwMode="auto">
              <a:xfrm>
                <a:off x="1633" y="430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  <a:endPara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 Box 28"/>
              <p:cNvSpPr txBox="1">
                <a:spLocks noChangeArrowheads="1"/>
              </p:cNvSpPr>
              <p:nvPr/>
            </p:nvSpPr>
            <p:spPr bwMode="auto">
              <a:xfrm>
                <a:off x="409" y="0"/>
                <a:ext cx="292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7" name="TextBox 15"/>
          <p:cNvSpPr>
            <a:spLocks noChangeArrowheads="1"/>
          </p:cNvSpPr>
          <p:nvPr/>
        </p:nvSpPr>
        <p:spPr bwMode="auto">
          <a:xfrm>
            <a:off x="226520" y="3122261"/>
            <a:ext cx="5470728" cy="2962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noFill/>
            <a:rou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．根据电路图连接电路；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．将电流表接入电路中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位置，进行测量，将测量数据记录在表格中；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．断开开关，再分别将电流表接入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位置，测出电流的大小；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规格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不同的小灯泡，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再做两次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27055" y="3005393"/>
            <a:ext cx="15271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6133" y="4848787"/>
            <a:ext cx="16271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H:\2\人教教参资源\九\图\电流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798" y="3886661"/>
            <a:ext cx="147161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H:\2\人教教参资源\九\图\电池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1271" y="3090862"/>
            <a:ext cx="2109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9896" y="5003287"/>
            <a:ext cx="16271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1414125" y="4422979"/>
            <a:ext cx="46355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8853488" y="4435679"/>
            <a:ext cx="46355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"/>
          <p:cNvSpPr txBox="1">
            <a:spLocks noChangeArrowheads="1"/>
          </p:cNvSpPr>
          <p:nvPr/>
        </p:nvSpPr>
        <p:spPr bwMode="auto">
          <a:xfrm>
            <a:off x="1693333" y="1144857"/>
            <a:ext cx="5994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三、探究串、并联电路中的电流关系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>
            <a:spLocks noChangeArrowheads="1"/>
          </p:cNvSpPr>
          <p:nvPr/>
        </p:nvSpPr>
        <p:spPr bwMode="auto">
          <a:xfrm>
            <a:off x="1069804" y="1632571"/>
            <a:ext cx="5272088" cy="55093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：串联电路的电流规律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58009" y="2121403"/>
            <a:ext cx="146728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记录数据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8963487" y="3187549"/>
            <a:ext cx="2569752" cy="2063544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实验结论：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串联电路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中，电流处处相等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。即</a:t>
            </a:r>
            <a:r>
              <a:rPr lang="en-US" sz="24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16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sz="24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=I</a:t>
            </a:r>
            <a:r>
              <a:rPr lang="en-US" sz="16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sz="24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=I</a:t>
            </a:r>
            <a:r>
              <a:rPr lang="en-US" sz="14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Group 156"/>
          <p:cNvGraphicFramePr>
            <a:graphicFrameLocks noGrp="1"/>
          </p:cNvGraphicFramePr>
          <p:nvPr/>
        </p:nvGraphicFramePr>
        <p:xfrm>
          <a:off x="782843" y="2902565"/>
          <a:ext cx="7300912" cy="2522538"/>
        </p:xfrm>
        <a:graphic>
          <a:graphicData uri="http://schemas.openxmlformats.org/drawingml/2006/table">
            <a:tbl>
              <a:tblPr/>
              <a:tblGrid>
                <a:gridCol w="1824037"/>
                <a:gridCol w="1827213"/>
                <a:gridCol w="1824037"/>
                <a:gridCol w="1825625"/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次数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点电流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</a:t>
                      </a:r>
                      <a:endParaRPr kumimoji="0" lang="zh-CN" alt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点电流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点电流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940164" y="1877963"/>
            <a:ext cx="2017888" cy="58105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分析与论证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1772355" y="975524"/>
            <a:ext cx="5994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三、探究串、并联电路中的电流关系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>
            <a:spLocks noChangeArrowheads="1"/>
          </p:cNvSpPr>
          <p:nvPr/>
        </p:nvSpPr>
        <p:spPr bwMode="auto">
          <a:xfrm>
            <a:off x="1112228" y="1914611"/>
            <a:ext cx="5272088" cy="5925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串联电路的电流规律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16964" y="2714323"/>
            <a:ext cx="146728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设计方案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992871" y="3644491"/>
            <a:ext cx="1919662" cy="1695154"/>
            <a:chOff x="1162204" y="2831691"/>
            <a:chExt cx="2892476" cy="2711878"/>
          </a:xfrm>
        </p:grpSpPr>
        <p:sp>
          <p:nvSpPr>
            <p:cNvPr id="30" name="TextBox 15"/>
            <p:cNvSpPr>
              <a:spLocks noChangeArrowheads="1"/>
            </p:cNvSpPr>
            <p:nvPr/>
          </p:nvSpPr>
          <p:spPr bwMode="auto">
            <a:xfrm>
              <a:off x="1194005" y="5114515"/>
              <a:ext cx="2860675" cy="4290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测量</a:t>
              </a:r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点电流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组合 117"/>
            <p:cNvGrpSpPr/>
            <p:nvPr/>
          </p:nvGrpSpPr>
          <p:grpSpPr>
            <a:xfrm>
              <a:off x="1162204" y="2831691"/>
              <a:ext cx="2716622" cy="2197508"/>
              <a:chOff x="7341779" y="678426"/>
              <a:chExt cx="2716622" cy="2197508"/>
            </a:xfrm>
          </p:grpSpPr>
          <p:sp>
            <p:nvSpPr>
              <p:cNvPr id="35" name="Rectangle 102"/>
              <p:cNvSpPr>
                <a:spLocks noChangeArrowheads="1"/>
              </p:cNvSpPr>
              <p:nvPr/>
            </p:nvSpPr>
            <p:spPr bwMode="auto">
              <a:xfrm>
                <a:off x="7374909" y="1552967"/>
                <a:ext cx="2683492" cy="115492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36" name="Text Box 104"/>
              <p:cNvSpPr txBox="1">
                <a:spLocks noChangeArrowheads="1"/>
              </p:cNvSpPr>
              <p:nvPr/>
            </p:nvSpPr>
            <p:spPr bwMode="auto">
              <a:xfrm>
                <a:off x="8831425" y="1507137"/>
                <a:ext cx="435417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>
                    <a:latin typeface="Times New Roman" panose="02020603050405020304" pitchFamily="18" charset="0"/>
                  </a:rPr>
                  <a:t>1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Rectangle 102"/>
              <p:cNvSpPr>
                <a:spLocks noChangeArrowheads="1"/>
              </p:cNvSpPr>
              <p:nvPr/>
            </p:nvSpPr>
            <p:spPr bwMode="auto">
              <a:xfrm>
                <a:off x="7877768" y="1178177"/>
                <a:ext cx="1637546" cy="7618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38" name="AutoShape 44"/>
              <p:cNvSpPr>
                <a:spLocks noChangeArrowheads="1"/>
              </p:cNvSpPr>
              <p:nvPr/>
            </p:nvSpPr>
            <p:spPr bwMode="auto">
              <a:xfrm>
                <a:off x="8811311" y="1761750"/>
                <a:ext cx="375074" cy="32284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39" name="AutoShape 44"/>
              <p:cNvSpPr>
                <a:spLocks noChangeArrowheads="1"/>
              </p:cNvSpPr>
              <p:nvPr/>
            </p:nvSpPr>
            <p:spPr bwMode="auto">
              <a:xfrm>
                <a:off x="8837341" y="1022354"/>
                <a:ext cx="375074" cy="32284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grpSp>
            <p:nvGrpSpPr>
              <p:cNvPr id="40" name="Group 10"/>
              <p:cNvGrpSpPr/>
              <p:nvPr/>
            </p:nvGrpSpPr>
            <p:grpSpPr bwMode="auto">
              <a:xfrm>
                <a:off x="9186384" y="2592806"/>
                <a:ext cx="334845" cy="173137"/>
                <a:chOff x="0" y="0"/>
                <a:chExt cx="256" cy="142"/>
              </a:xfrm>
            </p:grpSpPr>
            <p:sp>
              <p:nvSpPr>
                <p:cNvPr id="55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57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41" name="Text Box 109"/>
              <p:cNvSpPr txBox="1">
                <a:spLocks noChangeArrowheads="1"/>
              </p:cNvSpPr>
              <p:nvPr/>
            </p:nvSpPr>
            <p:spPr bwMode="auto">
              <a:xfrm>
                <a:off x="9108344" y="1416610"/>
                <a:ext cx="403470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 dirty="0">
                    <a:latin typeface="Times New Roman" panose="02020603050405020304" pitchFamily="18" charset="0"/>
                  </a:rPr>
                  <a:t>2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8243338" y="1888435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43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8210209" y="1137836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44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7841051" y="1512626"/>
                <a:ext cx="58052" cy="674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45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9484513" y="1512626"/>
                <a:ext cx="58052" cy="674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46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7346474" y="1945468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47" name="Text Box 104"/>
              <p:cNvSpPr txBox="1">
                <a:spLocks noChangeArrowheads="1"/>
              </p:cNvSpPr>
              <p:nvPr/>
            </p:nvSpPr>
            <p:spPr bwMode="auto">
              <a:xfrm>
                <a:off x="9232331" y="678426"/>
                <a:ext cx="435417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 dirty="0">
                    <a:latin typeface="Times New Roman" panose="02020603050405020304" pitchFamily="18" charset="0"/>
                  </a:rPr>
                  <a:t>1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8" name="Group 21"/>
              <p:cNvGrpSpPr/>
              <p:nvPr/>
            </p:nvGrpSpPr>
            <p:grpSpPr bwMode="auto">
              <a:xfrm flipH="1">
                <a:off x="8078911" y="2529662"/>
                <a:ext cx="100572" cy="346272"/>
                <a:chOff x="0" y="0"/>
                <a:chExt cx="85" cy="340"/>
              </a:xfrm>
            </p:grpSpPr>
            <p:sp>
              <p:nvSpPr>
                <p:cNvPr id="52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53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54" name="Line 25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49" name="Text Box 116"/>
              <p:cNvSpPr txBox="1">
                <a:spLocks noChangeArrowheads="1"/>
              </p:cNvSpPr>
              <p:nvPr/>
            </p:nvSpPr>
            <p:spPr bwMode="auto">
              <a:xfrm>
                <a:off x="8147537" y="1201602"/>
                <a:ext cx="267403" cy="164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Text Box 116"/>
              <p:cNvSpPr txBox="1">
                <a:spLocks noChangeArrowheads="1"/>
              </p:cNvSpPr>
              <p:nvPr/>
            </p:nvSpPr>
            <p:spPr bwMode="auto">
              <a:xfrm>
                <a:off x="8213796" y="1937942"/>
                <a:ext cx="267403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B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Text Box 116"/>
              <p:cNvSpPr txBox="1">
                <a:spLocks noChangeArrowheads="1"/>
              </p:cNvSpPr>
              <p:nvPr/>
            </p:nvSpPr>
            <p:spPr bwMode="auto">
              <a:xfrm>
                <a:off x="7475480" y="1865632"/>
                <a:ext cx="267403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C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组合 116"/>
            <p:cNvGrpSpPr/>
            <p:nvPr/>
          </p:nvGrpSpPr>
          <p:grpSpPr>
            <a:xfrm>
              <a:off x="1768383" y="3044107"/>
              <a:ext cx="487353" cy="469184"/>
              <a:chOff x="485273" y="2424675"/>
              <a:chExt cx="487353" cy="469184"/>
            </a:xfrm>
          </p:grpSpPr>
          <p:sp>
            <p:nvSpPr>
              <p:cNvPr id="33" name="Oval 45"/>
              <p:cNvSpPr>
                <a:spLocks noChangeArrowheads="1"/>
              </p:cNvSpPr>
              <p:nvPr/>
            </p:nvSpPr>
            <p:spPr bwMode="auto">
              <a:xfrm>
                <a:off x="540826" y="2441421"/>
                <a:ext cx="431800" cy="45243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Text Box 46"/>
              <p:cNvSpPr txBox="1">
                <a:spLocks noChangeArrowheads="1"/>
              </p:cNvSpPr>
              <p:nvPr/>
            </p:nvSpPr>
            <p:spPr bwMode="auto">
              <a:xfrm>
                <a:off x="485273" y="2424675"/>
                <a:ext cx="388322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316016" y="3713135"/>
            <a:ext cx="1910740" cy="1637799"/>
            <a:chOff x="4569082" y="2787446"/>
            <a:chExt cx="2893601" cy="2770871"/>
          </a:xfrm>
        </p:grpSpPr>
        <p:sp>
          <p:nvSpPr>
            <p:cNvPr id="59" name="TextBox 15"/>
            <p:cNvSpPr>
              <a:spLocks noChangeArrowheads="1"/>
            </p:cNvSpPr>
            <p:nvPr/>
          </p:nvSpPr>
          <p:spPr bwMode="auto">
            <a:xfrm>
              <a:off x="4822722" y="5129263"/>
              <a:ext cx="2639961" cy="4290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测量</a:t>
              </a:r>
              <a:r>
                <a:rPr 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141"/>
            <p:cNvGrpSpPr/>
            <p:nvPr/>
          </p:nvGrpSpPr>
          <p:grpSpPr>
            <a:xfrm>
              <a:off x="4569082" y="2787446"/>
              <a:ext cx="2716622" cy="2197508"/>
              <a:chOff x="7341779" y="678426"/>
              <a:chExt cx="2716622" cy="2197508"/>
            </a:xfrm>
          </p:grpSpPr>
          <p:sp>
            <p:nvSpPr>
              <p:cNvPr id="64" name="Rectangle 102"/>
              <p:cNvSpPr>
                <a:spLocks noChangeArrowheads="1"/>
              </p:cNvSpPr>
              <p:nvPr/>
            </p:nvSpPr>
            <p:spPr bwMode="auto">
              <a:xfrm>
                <a:off x="7374909" y="1552967"/>
                <a:ext cx="2683492" cy="115492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65" name="Text Box 104"/>
              <p:cNvSpPr txBox="1">
                <a:spLocks noChangeArrowheads="1"/>
              </p:cNvSpPr>
              <p:nvPr/>
            </p:nvSpPr>
            <p:spPr bwMode="auto">
              <a:xfrm>
                <a:off x="8831425" y="1507137"/>
                <a:ext cx="435417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>
                    <a:latin typeface="Times New Roman" panose="02020603050405020304" pitchFamily="18" charset="0"/>
                  </a:rPr>
                  <a:t>1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Rectangle 102"/>
              <p:cNvSpPr>
                <a:spLocks noChangeArrowheads="1"/>
              </p:cNvSpPr>
              <p:nvPr/>
            </p:nvSpPr>
            <p:spPr bwMode="auto">
              <a:xfrm>
                <a:off x="7877768" y="1178177"/>
                <a:ext cx="1637546" cy="7618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67" name="AutoShape 44"/>
              <p:cNvSpPr>
                <a:spLocks noChangeArrowheads="1"/>
              </p:cNvSpPr>
              <p:nvPr/>
            </p:nvSpPr>
            <p:spPr bwMode="auto">
              <a:xfrm>
                <a:off x="8811311" y="1761750"/>
                <a:ext cx="375074" cy="32284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68" name="AutoShape 44"/>
              <p:cNvSpPr>
                <a:spLocks noChangeArrowheads="1"/>
              </p:cNvSpPr>
              <p:nvPr/>
            </p:nvSpPr>
            <p:spPr bwMode="auto">
              <a:xfrm>
                <a:off x="8837341" y="1022354"/>
                <a:ext cx="375074" cy="32284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grpSp>
            <p:nvGrpSpPr>
              <p:cNvPr id="69" name="Group 10"/>
              <p:cNvGrpSpPr/>
              <p:nvPr/>
            </p:nvGrpSpPr>
            <p:grpSpPr bwMode="auto">
              <a:xfrm>
                <a:off x="9186384" y="2592806"/>
                <a:ext cx="334845" cy="173137"/>
                <a:chOff x="0" y="0"/>
                <a:chExt cx="256" cy="142"/>
              </a:xfrm>
            </p:grpSpPr>
            <p:sp>
              <p:nvSpPr>
                <p:cNvPr id="84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86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70" name="Text Box 109"/>
              <p:cNvSpPr txBox="1">
                <a:spLocks noChangeArrowheads="1"/>
              </p:cNvSpPr>
              <p:nvPr/>
            </p:nvSpPr>
            <p:spPr bwMode="auto">
              <a:xfrm>
                <a:off x="9108344" y="1416610"/>
                <a:ext cx="403470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 dirty="0">
                    <a:latin typeface="Times New Roman" panose="02020603050405020304" pitchFamily="18" charset="0"/>
                  </a:rPr>
                  <a:t>2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8243338" y="1888435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72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8210209" y="1137836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73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7841051" y="1512626"/>
                <a:ext cx="58052" cy="674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74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9484513" y="1512626"/>
                <a:ext cx="58052" cy="674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75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7346474" y="1945468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76" name="Text Box 104"/>
              <p:cNvSpPr txBox="1">
                <a:spLocks noChangeArrowheads="1"/>
              </p:cNvSpPr>
              <p:nvPr/>
            </p:nvSpPr>
            <p:spPr bwMode="auto">
              <a:xfrm>
                <a:off x="9232331" y="678426"/>
                <a:ext cx="435417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 dirty="0">
                    <a:latin typeface="Times New Roman" panose="02020603050405020304" pitchFamily="18" charset="0"/>
                  </a:rPr>
                  <a:t>1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77" name="Group 21"/>
              <p:cNvGrpSpPr/>
              <p:nvPr/>
            </p:nvGrpSpPr>
            <p:grpSpPr bwMode="auto">
              <a:xfrm flipH="1">
                <a:off x="8078911" y="2529662"/>
                <a:ext cx="100572" cy="346272"/>
                <a:chOff x="0" y="0"/>
                <a:chExt cx="85" cy="340"/>
              </a:xfrm>
            </p:grpSpPr>
            <p:sp>
              <p:nvSpPr>
                <p:cNvPr id="81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82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83" name="Line 25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78" name="Text Box 116"/>
              <p:cNvSpPr txBox="1">
                <a:spLocks noChangeArrowheads="1"/>
              </p:cNvSpPr>
              <p:nvPr/>
            </p:nvSpPr>
            <p:spPr bwMode="auto">
              <a:xfrm>
                <a:off x="8147537" y="1201602"/>
                <a:ext cx="267403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A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Text Box 116"/>
              <p:cNvSpPr txBox="1">
                <a:spLocks noChangeArrowheads="1"/>
              </p:cNvSpPr>
              <p:nvPr/>
            </p:nvSpPr>
            <p:spPr bwMode="auto">
              <a:xfrm>
                <a:off x="8213796" y="1937942"/>
                <a:ext cx="267403" cy="164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Text Box 116"/>
              <p:cNvSpPr txBox="1">
                <a:spLocks noChangeArrowheads="1"/>
              </p:cNvSpPr>
              <p:nvPr/>
            </p:nvSpPr>
            <p:spPr bwMode="auto">
              <a:xfrm>
                <a:off x="7475480" y="1865632"/>
                <a:ext cx="267403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C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1" name="组合 165"/>
            <p:cNvGrpSpPr/>
            <p:nvPr/>
          </p:nvGrpSpPr>
          <p:grpSpPr>
            <a:xfrm>
              <a:off x="5250920" y="3825771"/>
              <a:ext cx="470687" cy="469184"/>
              <a:chOff x="501939" y="2424675"/>
              <a:chExt cx="470687" cy="469184"/>
            </a:xfrm>
          </p:grpSpPr>
          <p:sp>
            <p:nvSpPr>
              <p:cNvPr id="62" name="Oval 45"/>
              <p:cNvSpPr>
                <a:spLocks noChangeArrowheads="1"/>
              </p:cNvSpPr>
              <p:nvPr/>
            </p:nvSpPr>
            <p:spPr bwMode="auto">
              <a:xfrm>
                <a:off x="540826" y="2441421"/>
                <a:ext cx="431800" cy="45243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Text Box 46"/>
              <p:cNvSpPr txBox="1">
                <a:spLocks noChangeArrowheads="1"/>
              </p:cNvSpPr>
              <p:nvPr/>
            </p:nvSpPr>
            <p:spPr bwMode="auto">
              <a:xfrm>
                <a:off x="501939" y="2424675"/>
                <a:ext cx="388322" cy="3385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5543219" y="3791247"/>
            <a:ext cx="1907451" cy="1741458"/>
            <a:chOff x="7960642" y="2831691"/>
            <a:chExt cx="3442077" cy="3166116"/>
          </a:xfrm>
        </p:grpSpPr>
        <p:sp>
          <p:nvSpPr>
            <p:cNvPr id="88" name="TextBox 15"/>
            <p:cNvSpPr>
              <a:spLocks noChangeArrowheads="1"/>
            </p:cNvSpPr>
            <p:nvPr/>
          </p:nvSpPr>
          <p:spPr bwMode="auto">
            <a:xfrm>
              <a:off x="8672052" y="5217751"/>
              <a:ext cx="2730667" cy="7800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测量</a:t>
              </a:r>
              <a:r>
                <a:rPr 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9" name="组合 168"/>
            <p:cNvGrpSpPr/>
            <p:nvPr/>
          </p:nvGrpSpPr>
          <p:grpSpPr>
            <a:xfrm>
              <a:off x="8197185" y="2831691"/>
              <a:ext cx="2716622" cy="2197508"/>
              <a:chOff x="7341779" y="678426"/>
              <a:chExt cx="2716622" cy="2197508"/>
            </a:xfrm>
          </p:grpSpPr>
          <p:sp>
            <p:nvSpPr>
              <p:cNvPr id="93" name="Rectangle 102"/>
              <p:cNvSpPr>
                <a:spLocks noChangeArrowheads="1"/>
              </p:cNvSpPr>
              <p:nvPr/>
            </p:nvSpPr>
            <p:spPr bwMode="auto">
              <a:xfrm>
                <a:off x="7374909" y="1552967"/>
                <a:ext cx="2683492" cy="115492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94" name="Text Box 104"/>
              <p:cNvSpPr txBox="1">
                <a:spLocks noChangeArrowheads="1"/>
              </p:cNvSpPr>
              <p:nvPr/>
            </p:nvSpPr>
            <p:spPr bwMode="auto">
              <a:xfrm>
                <a:off x="8831425" y="1507137"/>
                <a:ext cx="435417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>
                    <a:latin typeface="Times New Roman" panose="02020603050405020304" pitchFamily="18" charset="0"/>
                  </a:rPr>
                  <a:t>1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Rectangle 102"/>
              <p:cNvSpPr>
                <a:spLocks noChangeArrowheads="1"/>
              </p:cNvSpPr>
              <p:nvPr/>
            </p:nvSpPr>
            <p:spPr bwMode="auto">
              <a:xfrm>
                <a:off x="7877768" y="1178177"/>
                <a:ext cx="1637546" cy="7618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96" name="AutoShape 44"/>
              <p:cNvSpPr>
                <a:spLocks noChangeArrowheads="1"/>
              </p:cNvSpPr>
              <p:nvPr/>
            </p:nvSpPr>
            <p:spPr bwMode="auto">
              <a:xfrm>
                <a:off x="8811311" y="1761750"/>
                <a:ext cx="375074" cy="32284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97" name="AutoShape 44"/>
              <p:cNvSpPr>
                <a:spLocks noChangeArrowheads="1"/>
              </p:cNvSpPr>
              <p:nvPr/>
            </p:nvSpPr>
            <p:spPr bwMode="auto">
              <a:xfrm>
                <a:off x="8837341" y="1022354"/>
                <a:ext cx="375074" cy="32284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grpSp>
            <p:nvGrpSpPr>
              <p:cNvPr id="98" name="Group 10"/>
              <p:cNvGrpSpPr/>
              <p:nvPr/>
            </p:nvGrpSpPr>
            <p:grpSpPr bwMode="auto">
              <a:xfrm>
                <a:off x="9186384" y="2592806"/>
                <a:ext cx="334845" cy="173137"/>
                <a:chOff x="0" y="0"/>
                <a:chExt cx="256" cy="142"/>
              </a:xfrm>
            </p:grpSpPr>
            <p:sp>
              <p:nvSpPr>
                <p:cNvPr id="113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1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115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99" name="Text Box 109"/>
              <p:cNvSpPr txBox="1">
                <a:spLocks noChangeArrowheads="1"/>
              </p:cNvSpPr>
              <p:nvPr/>
            </p:nvSpPr>
            <p:spPr bwMode="auto">
              <a:xfrm>
                <a:off x="9108344" y="1416610"/>
                <a:ext cx="403470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 dirty="0">
                    <a:latin typeface="Times New Roman" panose="02020603050405020304" pitchFamily="18" charset="0"/>
                  </a:rPr>
                  <a:t>2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8243338" y="1888435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01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8210209" y="1137836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02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7841051" y="1512626"/>
                <a:ext cx="58052" cy="674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03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9484513" y="1512626"/>
                <a:ext cx="58052" cy="674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04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7346474" y="1945468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05" name="Text Box 104"/>
              <p:cNvSpPr txBox="1">
                <a:spLocks noChangeArrowheads="1"/>
              </p:cNvSpPr>
              <p:nvPr/>
            </p:nvSpPr>
            <p:spPr bwMode="auto">
              <a:xfrm>
                <a:off x="9232331" y="678426"/>
                <a:ext cx="435417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 dirty="0">
                    <a:latin typeface="Times New Roman" panose="02020603050405020304" pitchFamily="18" charset="0"/>
                  </a:rPr>
                  <a:t>1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6" name="Group 21"/>
              <p:cNvGrpSpPr/>
              <p:nvPr/>
            </p:nvGrpSpPr>
            <p:grpSpPr bwMode="auto">
              <a:xfrm flipH="1">
                <a:off x="8078911" y="2529662"/>
                <a:ext cx="100572" cy="346272"/>
                <a:chOff x="0" y="0"/>
                <a:chExt cx="85" cy="340"/>
              </a:xfrm>
            </p:grpSpPr>
            <p:sp>
              <p:nvSpPr>
                <p:cNvPr id="110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11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112" name="Line 25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107" name="Text Box 116"/>
              <p:cNvSpPr txBox="1">
                <a:spLocks noChangeArrowheads="1"/>
              </p:cNvSpPr>
              <p:nvPr/>
            </p:nvSpPr>
            <p:spPr bwMode="auto">
              <a:xfrm>
                <a:off x="8147537" y="1201602"/>
                <a:ext cx="267403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A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Text Box 116"/>
              <p:cNvSpPr txBox="1">
                <a:spLocks noChangeArrowheads="1"/>
              </p:cNvSpPr>
              <p:nvPr/>
            </p:nvSpPr>
            <p:spPr bwMode="auto">
              <a:xfrm>
                <a:off x="8213796" y="1937942"/>
                <a:ext cx="267403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B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" name="Text Box 116"/>
              <p:cNvSpPr txBox="1">
                <a:spLocks noChangeArrowheads="1"/>
              </p:cNvSpPr>
              <p:nvPr/>
            </p:nvSpPr>
            <p:spPr bwMode="auto">
              <a:xfrm>
                <a:off x="7475480" y="1865632"/>
                <a:ext cx="267403" cy="164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90" name="组合 192"/>
            <p:cNvGrpSpPr/>
            <p:nvPr/>
          </p:nvGrpSpPr>
          <p:grpSpPr>
            <a:xfrm>
              <a:off x="7960642" y="3878990"/>
              <a:ext cx="504165" cy="489708"/>
              <a:chOff x="468461" y="2404151"/>
              <a:chExt cx="504165" cy="489708"/>
            </a:xfrm>
          </p:grpSpPr>
          <p:sp>
            <p:nvSpPr>
              <p:cNvPr id="91" name="Oval 45"/>
              <p:cNvSpPr>
                <a:spLocks noChangeArrowheads="1"/>
              </p:cNvSpPr>
              <p:nvPr/>
            </p:nvSpPr>
            <p:spPr bwMode="auto">
              <a:xfrm>
                <a:off x="540826" y="2441421"/>
                <a:ext cx="431800" cy="45243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Text Box 46"/>
              <p:cNvSpPr txBox="1">
                <a:spLocks noChangeArrowheads="1"/>
              </p:cNvSpPr>
              <p:nvPr/>
            </p:nvSpPr>
            <p:spPr bwMode="auto">
              <a:xfrm>
                <a:off x="468461" y="2404151"/>
                <a:ext cx="388322" cy="3385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6" name="文本框 3"/>
          <p:cNvSpPr txBox="1">
            <a:spLocks noChangeArrowheads="1"/>
          </p:cNvSpPr>
          <p:nvPr/>
        </p:nvSpPr>
        <p:spPr bwMode="auto">
          <a:xfrm>
            <a:off x="1772355" y="975524"/>
            <a:ext cx="5994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三、探究串、并联电路中的电流关系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7635290" y="847759"/>
            <a:ext cx="3121726" cy="2197508"/>
            <a:chOff x="7635290" y="847759"/>
            <a:chExt cx="3121726" cy="2197508"/>
          </a:xfrm>
        </p:grpSpPr>
        <p:sp>
          <p:nvSpPr>
            <p:cNvPr id="6" name="Rectangle 102"/>
            <p:cNvSpPr>
              <a:spLocks noChangeArrowheads="1"/>
            </p:cNvSpPr>
            <p:nvPr/>
          </p:nvSpPr>
          <p:spPr bwMode="auto">
            <a:xfrm>
              <a:off x="7668420" y="1722300"/>
              <a:ext cx="2683492" cy="115492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7" name="Text Box 104"/>
            <p:cNvSpPr txBox="1">
              <a:spLocks noChangeArrowheads="1"/>
            </p:cNvSpPr>
            <p:nvPr/>
          </p:nvSpPr>
          <p:spPr bwMode="auto">
            <a:xfrm>
              <a:off x="9124936" y="1676470"/>
              <a:ext cx="435417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</a:rPr>
                <a:t>L</a:t>
              </a:r>
              <a:r>
                <a:rPr lang="en-US" sz="2800" b="1" baseline="-25000">
                  <a:latin typeface="Times New Roman" panose="02020603050405020304" pitchFamily="18" charset="0"/>
                </a:rPr>
                <a:t>1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8171279" y="1347510"/>
              <a:ext cx="1637546" cy="7618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9" name="AutoShape 44"/>
            <p:cNvSpPr>
              <a:spLocks noChangeArrowheads="1"/>
            </p:cNvSpPr>
            <p:nvPr/>
          </p:nvSpPr>
          <p:spPr bwMode="auto">
            <a:xfrm>
              <a:off x="9104822" y="1931083"/>
              <a:ext cx="375074" cy="322849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10" name="AutoShape 44"/>
            <p:cNvSpPr>
              <a:spLocks noChangeArrowheads="1"/>
            </p:cNvSpPr>
            <p:nvPr/>
          </p:nvSpPr>
          <p:spPr bwMode="auto">
            <a:xfrm>
              <a:off x="9130852" y="1191687"/>
              <a:ext cx="375074" cy="322849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1800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>
              <a:off x="9479895" y="2762139"/>
              <a:ext cx="334845" cy="173137"/>
              <a:chOff x="0" y="0"/>
              <a:chExt cx="256" cy="142"/>
            </a:xfrm>
          </p:grpSpPr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12" name="Text Box 109"/>
            <p:cNvSpPr txBox="1">
              <a:spLocks noChangeArrowheads="1"/>
            </p:cNvSpPr>
            <p:nvPr/>
          </p:nvSpPr>
          <p:spPr bwMode="auto">
            <a:xfrm>
              <a:off x="9401855" y="1585943"/>
              <a:ext cx="403470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L</a:t>
              </a:r>
              <a:r>
                <a:rPr lang="en-US" sz="2800" b="1" baseline="-25000" dirty="0">
                  <a:latin typeface="Times New Roman" panose="02020603050405020304" pitchFamily="18" charset="0"/>
                </a:rPr>
                <a:t>2</a:t>
              </a:r>
              <a:endParaRPr lang="en-US" sz="28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Oval 125"/>
            <p:cNvSpPr>
              <a:spLocks noChangeArrowheads="1"/>
            </p:cNvSpPr>
            <p:nvPr/>
          </p:nvSpPr>
          <p:spPr bwMode="auto">
            <a:xfrm rot="5400000" flipV="1">
              <a:off x="8536849" y="2057768"/>
              <a:ext cx="58052" cy="67442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14" name="Oval 125"/>
            <p:cNvSpPr>
              <a:spLocks noChangeArrowheads="1"/>
            </p:cNvSpPr>
            <p:nvPr/>
          </p:nvSpPr>
          <p:spPr bwMode="auto">
            <a:xfrm rot="5400000" flipV="1">
              <a:off x="8503720" y="1307169"/>
              <a:ext cx="58052" cy="67442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15" name="Oval 125"/>
            <p:cNvSpPr>
              <a:spLocks noChangeArrowheads="1"/>
            </p:cNvSpPr>
            <p:nvPr/>
          </p:nvSpPr>
          <p:spPr bwMode="auto">
            <a:xfrm rot="5400000" flipV="1">
              <a:off x="8134562" y="1681959"/>
              <a:ext cx="58052" cy="67442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16" name="Oval 125"/>
            <p:cNvSpPr>
              <a:spLocks noChangeArrowheads="1"/>
            </p:cNvSpPr>
            <p:nvPr/>
          </p:nvSpPr>
          <p:spPr bwMode="auto">
            <a:xfrm rot="5400000" flipV="1">
              <a:off x="9778024" y="1681959"/>
              <a:ext cx="58052" cy="67442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17" name="Oval 125"/>
            <p:cNvSpPr>
              <a:spLocks noChangeArrowheads="1"/>
            </p:cNvSpPr>
            <p:nvPr/>
          </p:nvSpPr>
          <p:spPr bwMode="auto">
            <a:xfrm rot="5400000" flipV="1">
              <a:off x="7639985" y="2114801"/>
              <a:ext cx="58052" cy="67442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18" name="Text Box 104"/>
            <p:cNvSpPr txBox="1">
              <a:spLocks noChangeArrowheads="1"/>
            </p:cNvSpPr>
            <p:nvPr/>
          </p:nvSpPr>
          <p:spPr bwMode="auto">
            <a:xfrm>
              <a:off x="9525842" y="847759"/>
              <a:ext cx="435417" cy="43088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L</a:t>
              </a:r>
              <a:r>
                <a:rPr lang="en-US" sz="2800" b="1" baseline="-25000" dirty="0">
                  <a:latin typeface="Times New Roman" panose="02020603050405020304" pitchFamily="18" charset="0"/>
                </a:rPr>
                <a:t>1</a:t>
              </a:r>
              <a:endParaRPr lang="en-US" sz="2800" b="1" baseline="-25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9" name="Group 21"/>
            <p:cNvGrpSpPr/>
            <p:nvPr/>
          </p:nvGrpSpPr>
          <p:grpSpPr bwMode="auto">
            <a:xfrm flipH="1">
              <a:off x="8372422" y="2698995"/>
              <a:ext cx="100572" cy="346272"/>
              <a:chOff x="0" y="0"/>
              <a:chExt cx="85" cy="340"/>
            </a:xfrm>
          </p:grpSpPr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" name="Text Box 116"/>
            <p:cNvSpPr txBox="1">
              <a:spLocks noChangeArrowheads="1"/>
            </p:cNvSpPr>
            <p:nvPr/>
          </p:nvSpPr>
          <p:spPr bwMode="auto">
            <a:xfrm>
              <a:off x="8441048" y="1370935"/>
              <a:ext cx="267403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</a:rPr>
                <a:t>A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116"/>
            <p:cNvSpPr txBox="1">
              <a:spLocks noChangeArrowheads="1"/>
            </p:cNvSpPr>
            <p:nvPr/>
          </p:nvSpPr>
          <p:spPr bwMode="auto">
            <a:xfrm>
              <a:off x="8507307" y="2107275"/>
              <a:ext cx="267403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</a:rPr>
                <a:t>B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22" name="Text Box 116"/>
            <p:cNvSpPr txBox="1">
              <a:spLocks noChangeArrowheads="1"/>
            </p:cNvSpPr>
            <p:nvPr/>
          </p:nvSpPr>
          <p:spPr bwMode="auto">
            <a:xfrm>
              <a:off x="7768991" y="2034965"/>
              <a:ext cx="267403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C</a:t>
              </a:r>
              <a:endParaRPr lang="en-US" sz="28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117" name="Oval 125"/>
            <p:cNvSpPr>
              <a:spLocks noChangeArrowheads="1"/>
            </p:cNvSpPr>
            <p:nvPr/>
          </p:nvSpPr>
          <p:spPr bwMode="auto">
            <a:xfrm rot="5400000" flipV="1">
              <a:off x="10309807" y="2210757"/>
              <a:ext cx="58052" cy="67442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118" name="Text Box 116"/>
            <p:cNvSpPr txBox="1">
              <a:spLocks noChangeArrowheads="1"/>
            </p:cNvSpPr>
            <p:nvPr/>
          </p:nvSpPr>
          <p:spPr bwMode="auto">
            <a:xfrm>
              <a:off x="10489613" y="2068832"/>
              <a:ext cx="267403" cy="43088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latin typeface="Times New Roman" panose="02020603050405020304" pitchFamily="18" charset="0"/>
                </a:rPr>
                <a:t>D</a:t>
              </a:r>
              <a:endParaRPr lang="en-US" sz="2800" b="1" baseline="-250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7770755" y="3782870"/>
            <a:ext cx="2084444" cy="1699034"/>
            <a:chOff x="7770755" y="3782870"/>
            <a:chExt cx="2084444" cy="1699034"/>
          </a:xfrm>
        </p:grpSpPr>
        <p:grpSp>
          <p:nvGrpSpPr>
            <p:cNvPr id="120" name="组合 119"/>
            <p:cNvGrpSpPr/>
            <p:nvPr/>
          </p:nvGrpSpPr>
          <p:grpSpPr>
            <a:xfrm>
              <a:off x="7770755" y="3782870"/>
              <a:ext cx="2084444" cy="1218108"/>
              <a:chOff x="7635290" y="847759"/>
              <a:chExt cx="3281683" cy="2197508"/>
            </a:xfrm>
          </p:grpSpPr>
          <p:sp>
            <p:nvSpPr>
              <p:cNvPr id="121" name="Rectangle 102"/>
              <p:cNvSpPr>
                <a:spLocks noChangeArrowheads="1"/>
              </p:cNvSpPr>
              <p:nvPr/>
            </p:nvSpPr>
            <p:spPr bwMode="auto">
              <a:xfrm>
                <a:off x="7668420" y="1722300"/>
                <a:ext cx="2683492" cy="115492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122" name="Text Box 104"/>
              <p:cNvSpPr txBox="1">
                <a:spLocks noChangeArrowheads="1"/>
              </p:cNvSpPr>
              <p:nvPr/>
            </p:nvSpPr>
            <p:spPr bwMode="auto">
              <a:xfrm>
                <a:off x="9124936" y="1676470"/>
                <a:ext cx="435417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>
                    <a:latin typeface="Times New Roman" panose="02020603050405020304" pitchFamily="18" charset="0"/>
                  </a:rPr>
                  <a:t>1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Rectangle 102"/>
              <p:cNvSpPr>
                <a:spLocks noChangeArrowheads="1"/>
              </p:cNvSpPr>
              <p:nvPr/>
            </p:nvSpPr>
            <p:spPr bwMode="auto">
              <a:xfrm>
                <a:off x="8171279" y="1347510"/>
                <a:ext cx="1637546" cy="7618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124" name="AutoShape 44"/>
              <p:cNvSpPr>
                <a:spLocks noChangeArrowheads="1"/>
              </p:cNvSpPr>
              <p:nvPr/>
            </p:nvSpPr>
            <p:spPr bwMode="auto">
              <a:xfrm>
                <a:off x="9104822" y="1931083"/>
                <a:ext cx="375074" cy="32284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sp>
            <p:nvSpPr>
              <p:cNvPr id="125" name="AutoShape 44"/>
              <p:cNvSpPr>
                <a:spLocks noChangeArrowheads="1"/>
              </p:cNvSpPr>
              <p:nvPr/>
            </p:nvSpPr>
            <p:spPr bwMode="auto">
              <a:xfrm>
                <a:off x="9130852" y="1191687"/>
                <a:ext cx="375074" cy="32284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600"/>
              </a:p>
            </p:txBody>
          </p:sp>
          <p:grpSp>
            <p:nvGrpSpPr>
              <p:cNvPr id="126" name="Group 10"/>
              <p:cNvGrpSpPr/>
              <p:nvPr/>
            </p:nvGrpSpPr>
            <p:grpSpPr bwMode="auto">
              <a:xfrm>
                <a:off x="9479895" y="2762139"/>
                <a:ext cx="334845" cy="173137"/>
                <a:chOff x="0" y="0"/>
                <a:chExt cx="256" cy="142"/>
              </a:xfrm>
            </p:grpSpPr>
            <p:sp>
              <p:nvSpPr>
                <p:cNvPr id="143" name="Rectangle 15"/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4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145" name="Oval 17"/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127" name="Text Box 109"/>
              <p:cNvSpPr txBox="1">
                <a:spLocks noChangeArrowheads="1"/>
              </p:cNvSpPr>
              <p:nvPr/>
            </p:nvSpPr>
            <p:spPr bwMode="auto">
              <a:xfrm>
                <a:off x="9401855" y="1585943"/>
                <a:ext cx="403470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 dirty="0">
                    <a:latin typeface="Times New Roman" panose="02020603050405020304" pitchFamily="18" charset="0"/>
                  </a:rPr>
                  <a:t>2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8536849" y="2057768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29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8503720" y="1307169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30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8134562" y="1681959"/>
                <a:ext cx="58052" cy="674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31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9778024" y="1681959"/>
                <a:ext cx="58052" cy="67442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32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7639985" y="2114801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33" name="Text Box 104"/>
              <p:cNvSpPr txBox="1">
                <a:spLocks noChangeArrowheads="1"/>
              </p:cNvSpPr>
              <p:nvPr/>
            </p:nvSpPr>
            <p:spPr bwMode="auto">
              <a:xfrm>
                <a:off x="9525842" y="847759"/>
                <a:ext cx="435417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anose="02020603050405020304" pitchFamily="18" charset="0"/>
                  </a:rPr>
                  <a:t>L</a:t>
                </a:r>
                <a:r>
                  <a:rPr lang="en-US" sz="1600" b="1" baseline="-25000" dirty="0">
                    <a:latin typeface="Times New Roman" panose="02020603050405020304" pitchFamily="18" charset="0"/>
                  </a:rPr>
                  <a:t>1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34" name="Group 21"/>
              <p:cNvGrpSpPr/>
              <p:nvPr/>
            </p:nvGrpSpPr>
            <p:grpSpPr bwMode="auto">
              <a:xfrm flipH="1">
                <a:off x="8372422" y="2698995"/>
                <a:ext cx="100572" cy="346272"/>
                <a:chOff x="0" y="0"/>
                <a:chExt cx="85" cy="340"/>
              </a:xfrm>
            </p:grpSpPr>
            <p:sp>
              <p:nvSpPr>
                <p:cNvPr id="140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600"/>
                </a:p>
              </p:txBody>
            </p:sp>
            <p:sp>
              <p:nvSpPr>
                <p:cNvPr id="141" name="Line 24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  <p:sp>
              <p:nvSpPr>
                <p:cNvPr id="142" name="Line 25"/>
                <p:cNvSpPr>
                  <a:spLocks noChangeShapeType="1"/>
                </p:cNvSpPr>
                <p:nvPr/>
              </p:nvSpPr>
              <p:spPr bwMode="auto">
                <a:xfrm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600"/>
                </a:p>
              </p:txBody>
            </p:sp>
          </p:grpSp>
          <p:sp>
            <p:nvSpPr>
              <p:cNvPr id="135" name="Text Box 116"/>
              <p:cNvSpPr txBox="1">
                <a:spLocks noChangeArrowheads="1"/>
              </p:cNvSpPr>
              <p:nvPr/>
            </p:nvSpPr>
            <p:spPr bwMode="auto">
              <a:xfrm>
                <a:off x="8441048" y="1370935"/>
                <a:ext cx="267403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A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" name="Text Box 116"/>
              <p:cNvSpPr txBox="1">
                <a:spLocks noChangeArrowheads="1"/>
              </p:cNvSpPr>
              <p:nvPr/>
            </p:nvSpPr>
            <p:spPr bwMode="auto">
              <a:xfrm>
                <a:off x="8507307" y="2107275"/>
                <a:ext cx="267403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anose="02020603050405020304" pitchFamily="18" charset="0"/>
                  </a:rPr>
                  <a:t>B</a:t>
                </a:r>
                <a:endParaRPr lang="en-US" sz="1600" b="1" baseline="-25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7" name="Text Box 116"/>
              <p:cNvSpPr txBox="1">
                <a:spLocks noChangeArrowheads="1"/>
              </p:cNvSpPr>
              <p:nvPr/>
            </p:nvSpPr>
            <p:spPr bwMode="auto">
              <a:xfrm>
                <a:off x="7768991" y="2034965"/>
                <a:ext cx="267403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Times New Roman" panose="02020603050405020304" pitchFamily="18" charset="0"/>
                  </a:rPr>
                  <a:t>C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Oval 125"/>
              <p:cNvSpPr>
                <a:spLocks noChangeArrowheads="1"/>
              </p:cNvSpPr>
              <p:nvPr/>
            </p:nvSpPr>
            <p:spPr bwMode="auto">
              <a:xfrm rot="5400000" flipV="1">
                <a:off x="10309807" y="2210757"/>
                <a:ext cx="58052" cy="67442"/>
              </a:xfrm>
              <a:prstGeom prst="ellipse">
                <a:avLst/>
              </a:prstGeom>
              <a:solidFill>
                <a:srgbClr val="CC0000"/>
              </a:solidFill>
              <a:ln w="28575">
                <a:solidFill>
                  <a:srgbClr val="CC0000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1600"/>
              </a:p>
            </p:txBody>
          </p:sp>
          <p:sp>
            <p:nvSpPr>
              <p:cNvPr id="139" name="Text Box 116"/>
              <p:cNvSpPr txBox="1">
                <a:spLocks noChangeArrowheads="1"/>
              </p:cNvSpPr>
              <p:nvPr/>
            </p:nvSpPr>
            <p:spPr bwMode="auto">
              <a:xfrm>
                <a:off x="10649570" y="2068832"/>
                <a:ext cx="267403" cy="2462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 smtClean="0">
                    <a:latin typeface="Times New Roman" panose="02020603050405020304" pitchFamily="18" charset="0"/>
                  </a:rPr>
                  <a:t>D</a:t>
                </a:r>
                <a:endParaRPr lang="en-US" sz="16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6" name="Oval 45"/>
            <p:cNvSpPr>
              <a:spLocks noChangeArrowheads="1"/>
            </p:cNvSpPr>
            <p:nvPr/>
          </p:nvSpPr>
          <p:spPr bwMode="auto">
            <a:xfrm>
              <a:off x="9382029" y="4438592"/>
              <a:ext cx="239285" cy="2488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Text Box 46"/>
            <p:cNvSpPr txBox="1">
              <a:spLocks noChangeArrowheads="1"/>
            </p:cNvSpPr>
            <p:nvPr/>
          </p:nvSpPr>
          <p:spPr bwMode="auto">
            <a:xfrm>
              <a:off x="9341930" y="4418092"/>
              <a:ext cx="215191" cy="1862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TextBox 15"/>
            <p:cNvSpPr>
              <a:spLocks noChangeArrowheads="1"/>
            </p:cNvSpPr>
            <p:nvPr/>
          </p:nvSpPr>
          <p:spPr bwMode="auto">
            <a:xfrm>
              <a:off x="8087982" y="5052850"/>
              <a:ext cx="1513218" cy="4290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测量</a:t>
              </a:r>
              <a:r>
                <a:rPr 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>
            <a:spLocks noChangeArrowheads="1"/>
          </p:cNvSpPr>
          <p:nvPr/>
        </p:nvSpPr>
        <p:spPr bwMode="auto">
          <a:xfrm>
            <a:off x="920317" y="1790434"/>
            <a:ext cx="5272088" cy="5925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：并联电路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的电流规律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3667" y="2479916"/>
            <a:ext cx="146728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进行实验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5"/>
          <p:cNvSpPr>
            <a:spLocks noChangeArrowheads="1"/>
          </p:cNvSpPr>
          <p:nvPr/>
        </p:nvSpPr>
        <p:spPr bwMode="auto">
          <a:xfrm>
            <a:off x="259644" y="3077105"/>
            <a:ext cx="5470728" cy="29625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noFill/>
            <a:rou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．根据电路图连接电路；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．将电流表接入电路中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位置，进行测量，将测量数据记录在表格中；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．断开开关，再分别将电流表接入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位置，测出电流的大小；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规格不同的小灯泡，再做两次实验。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3" descr="H:\2\人教教参资源\九\图\铡刀开关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27055" y="3005393"/>
            <a:ext cx="15271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6133" y="4848787"/>
            <a:ext cx="16271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:\2\人教教参资源\九\图\电流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1798" y="3886661"/>
            <a:ext cx="147161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:\2\人教教参资源\九\图\电池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1271" y="3090862"/>
            <a:ext cx="2109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:\2\人教教参资源\九\图\小灯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9896" y="5003287"/>
            <a:ext cx="1627187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1414125" y="4422979"/>
            <a:ext cx="46355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53488" y="4435679"/>
            <a:ext cx="463550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2400" baseline="-25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7635290" y="847759"/>
            <a:ext cx="3121726" cy="2197508"/>
            <a:chOff x="7635290" y="847759"/>
            <a:chExt cx="3121726" cy="2197508"/>
          </a:xfrm>
        </p:grpSpPr>
        <p:sp>
          <p:nvSpPr>
            <p:cNvPr id="38" name="Rectangle 102"/>
            <p:cNvSpPr>
              <a:spLocks noChangeArrowheads="1"/>
            </p:cNvSpPr>
            <p:nvPr/>
          </p:nvSpPr>
          <p:spPr bwMode="auto">
            <a:xfrm>
              <a:off x="7668420" y="1722300"/>
              <a:ext cx="2683492" cy="115492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39" name="Text Box 104"/>
            <p:cNvSpPr txBox="1">
              <a:spLocks noChangeArrowheads="1"/>
            </p:cNvSpPr>
            <p:nvPr/>
          </p:nvSpPr>
          <p:spPr bwMode="auto">
            <a:xfrm>
              <a:off x="9124936" y="1676470"/>
              <a:ext cx="435417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</a:rPr>
                <a:t>L</a:t>
              </a:r>
              <a:r>
                <a:rPr lang="en-US" sz="2800" b="1" baseline="-25000">
                  <a:latin typeface="Times New Roman" panose="02020603050405020304" pitchFamily="18" charset="0"/>
                </a:rPr>
                <a:t>1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102"/>
            <p:cNvSpPr>
              <a:spLocks noChangeArrowheads="1"/>
            </p:cNvSpPr>
            <p:nvPr/>
          </p:nvSpPr>
          <p:spPr bwMode="auto">
            <a:xfrm>
              <a:off x="8171279" y="1347510"/>
              <a:ext cx="1637546" cy="7618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41" name="AutoShape 44"/>
            <p:cNvSpPr>
              <a:spLocks noChangeArrowheads="1"/>
            </p:cNvSpPr>
            <p:nvPr/>
          </p:nvSpPr>
          <p:spPr bwMode="auto">
            <a:xfrm>
              <a:off x="9104822" y="1931083"/>
              <a:ext cx="375074" cy="322849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1800"/>
            </a:p>
          </p:txBody>
        </p:sp>
        <p:sp>
          <p:nvSpPr>
            <p:cNvPr id="42" name="AutoShape 44"/>
            <p:cNvSpPr>
              <a:spLocks noChangeArrowheads="1"/>
            </p:cNvSpPr>
            <p:nvPr/>
          </p:nvSpPr>
          <p:spPr bwMode="auto">
            <a:xfrm>
              <a:off x="9130852" y="1191687"/>
              <a:ext cx="375074" cy="322849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1800"/>
            </a:p>
          </p:txBody>
        </p:sp>
        <p:grpSp>
          <p:nvGrpSpPr>
            <p:cNvPr id="43" name="Group 10"/>
            <p:cNvGrpSpPr/>
            <p:nvPr/>
          </p:nvGrpSpPr>
          <p:grpSpPr bwMode="auto">
            <a:xfrm>
              <a:off x="9479895" y="2762139"/>
              <a:ext cx="334845" cy="173137"/>
              <a:chOff x="0" y="0"/>
              <a:chExt cx="256" cy="142"/>
            </a:xfrm>
          </p:grpSpPr>
          <p:sp>
            <p:nvSpPr>
              <p:cNvPr id="60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61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</p:grpSp>
        <p:sp>
          <p:nvSpPr>
            <p:cNvPr id="44" name="Text Box 109"/>
            <p:cNvSpPr txBox="1">
              <a:spLocks noChangeArrowheads="1"/>
            </p:cNvSpPr>
            <p:nvPr/>
          </p:nvSpPr>
          <p:spPr bwMode="auto">
            <a:xfrm>
              <a:off x="9401855" y="1585943"/>
              <a:ext cx="403470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L</a:t>
              </a:r>
              <a:r>
                <a:rPr lang="en-US" sz="2800" b="1" baseline="-25000" dirty="0">
                  <a:latin typeface="Times New Roman" panose="02020603050405020304" pitchFamily="18" charset="0"/>
                </a:rPr>
                <a:t>2</a:t>
              </a:r>
              <a:endParaRPr lang="en-US" sz="28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Oval 125"/>
            <p:cNvSpPr>
              <a:spLocks noChangeArrowheads="1"/>
            </p:cNvSpPr>
            <p:nvPr/>
          </p:nvSpPr>
          <p:spPr bwMode="auto">
            <a:xfrm rot="5400000" flipV="1">
              <a:off x="8536849" y="2057768"/>
              <a:ext cx="58052" cy="67442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46" name="Oval 125"/>
            <p:cNvSpPr>
              <a:spLocks noChangeArrowheads="1"/>
            </p:cNvSpPr>
            <p:nvPr/>
          </p:nvSpPr>
          <p:spPr bwMode="auto">
            <a:xfrm rot="5400000" flipV="1">
              <a:off x="8503720" y="1307169"/>
              <a:ext cx="58052" cy="67442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47" name="Oval 125"/>
            <p:cNvSpPr>
              <a:spLocks noChangeArrowheads="1"/>
            </p:cNvSpPr>
            <p:nvPr/>
          </p:nvSpPr>
          <p:spPr bwMode="auto">
            <a:xfrm rot="5400000" flipV="1">
              <a:off x="8134562" y="1681959"/>
              <a:ext cx="58052" cy="67442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48" name="Oval 125"/>
            <p:cNvSpPr>
              <a:spLocks noChangeArrowheads="1"/>
            </p:cNvSpPr>
            <p:nvPr/>
          </p:nvSpPr>
          <p:spPr bwMode="auto">
            <a:xfrm rot="5400000" flipV="1">
              <a:off x="9778024" y="1681959"/>
              <a:ext cx="58052" cy="67442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49" name="Oval 125"/>
            <p:cNvSpPr>
              <a:spLocks noChangeArrowheads="1"/>
            </p:cNvSpPr>
            <p:nvPr/>
          </p:nvSpPr>
          <p:spPr bwMode="auto">
            <a:xfrm rot="5400000" flipV="1">
              <a:off x="7639985" y="2114801"/>
              <a:ext cx="58052" cy="67442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50" name="Text Box 104"/>
            <p:cNvSpPr txBox="1">
              <a:spLocks noChangeArrowheads="1"/>
            </p:cNvSpPr>
            <p:nvPr/>
          </p:nvSpPr>
          <p:spPr bwMode="auto">
            <a:xfrm>
              <a:off x="9525842" y="847759"/>
              <a:ext cx="435417" cy="43088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L</a:t>
              </a:r>
              <a:r>
                <a:rPr lang="en-US" sz="2800" b="1" baseline="-25000" dirty="0">
                  <a:latin typeface="Times New Roman" panose="02020603050405020304" pitchFamily="18" charset="0"/>
                </a:rPr>
                <a:t>1</a:t>
              </a:r>
              <a:endParaRPr lang="en-US" sz="2800" b="1" baseline="-25000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51" name="Group 21"/>
            <p:cNvGrpSpPr/>
            <p:nvPr/>
          </p:nvGrpSpPr>
          <p:grpSpPr bwMode="auto">
            <a:xfrm flipH="1">
              <a:off x="8372422" y="2698995"/>
              <a:ext cx="100572" cy="346272"/>
              <a:chOff x="0" y="0"/>
              <a:chExt cx="85" cy="340"/>
            </a:xfrm>
          </p:grpSpPr>
          <p:sp>
            <p:nvSpPr>
              <p:cNvPr id="57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1800"/>
              </a:p>
            </p:txBody>
          </p:sp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" name="Text Box 116"/>
            <p:cNvSpPr txBox="1">
              <a:spLocks noChangeArrowheads="1"/>
            </p:cNvSpPr>
            <p:nvPr/>
          </p:nvSpPr>
          <p:spPr bwMode="auto">
            <a:xfrm>
              <a:off x="8441048" y="1370935"/>
              <a:ext cx="267403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</a:rPr>
                <a:t>A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53" name="Text Box 116"/>
            <p:cNvSpPr txBox="1">
              <a:spLocks noChangeArrowheads="1"/>
            </p:cNvSpPr>
            <p:nvPr/>
          </p:nvSpPr>
          <p:spPr bwMode="auto">
            <a:xfrm>
              <a:off x="8507307" y="2107275"/>
              <a:ext cx="267403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</a:rPr>
                <a:t>B</a:t>
              </a:r>
              <a:endParaRPr lang="en-US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54" name="Text Box 116"/>
            <p:cNvSpPr txBox="1">
              <a:spLocks noChangeArrowheads="1"/>
            </p:cNvSpPr>
            <p:nvPr/>
          </p:nvSpPr>
          <p:spPr bwMode="auto">
            <a:xfrm>
              <a:off x="7768991" y="2034965"/>
              <a:ext cx="267403" cy="2739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</a:rPr>
                <a:t>C</a:t>
              </a:r>
              <a:endParaRPr lang="en-US" sz="2800" b="1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Oval 125"/>
            <p:cNvSpPr>
              <a:spLocks noChangeArrowheads="1"/>
            </p:cNvSpPr>
            <p:nvPr/>
          </p:nvSpPr>
          <p:spPr bwMode="auto">
            <a:xfrm rot="5400000" flipV="1">
              <a:off x="10309807" y="2210757"/>
              <a:ext cx="58052" cy="67442"/>
            </a:xfrm>
            <a:prstGeom prst="ellipse">
              <a:avLst/>
            </a:prstGeom>
            <a:solidFill>
              <a:srgbClr val="CC0000"/>
            </a:solidFill>
            <a:ln w="28575">
              <a:solidFill>
                <a:srgbClr val="CC0000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1800"/>
            </a:p>
          </p:txBody>
        </p:sp>
        <p:sp>
          <p:nvSpPr>
            <p:cNvPr id="56" name="Text Box 116"/>
            <p:cNvSpPr txBox="1">
              <a:spLocks noChangeArrowheads="1"/>
            </p:cNvSpPr>
            <p:nvPr/>
          </p:nvSpPr>
          <p:spPr bwMode="auto">
            <a:xfrm>
              <a:off x="10489613" y="2068832"/>
              <a:ext cx="267403" cy="43088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smtClean="0">
                  <a:latin typeface="Times New Roman" panose="02020603050405020304" pitchFamily="18" charset="0"/>
                </a:rPr>
                <a:t>D</a:t>
              </a:r>
              <a:endParaRPr lang="en-US" sz="2800" b="1" baseline="-250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3" name="文本框 3"/>
          <p:cNvSpPr txBox="1">
            <a:spLocks noChangeArrowheads="1"/>
          </p:cNvSpPr>
          <p:nvPr/>
        </p:nvSpPr>
        <p:spPr bwMode="auto">
          <a:xfrm>
            <a:off x="1772355" y="975524"/>
            <a:ext cx="5994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三、探究串、并联电路中的电流关系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>
            <a:spLocks noChangeArrowheads="1"/>
          </p:cNvSpPr>
          <p:nvPr/>
        </p:nvSpPr>
        <p:spPr bwMode="auto">
          <a:xfrm>
            <a:off x="1094205" y="1577038"/>
            <a:ext cx="5272088" cy="5925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：并联电路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的电流规律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71846" y="2293284"/>
            <a:ext cx="146728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记录数据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8929072" y="2641858"/>
            <a:ext cx="2722153" cy="2553891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实验结论：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并联电路中，干路电流等于各支路电流之和。即</a:t>
            </a:r>
            <a:r>
              <a:rPr lang="en-US" sz="24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12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sz="24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=I</a:t>
            </a:r>
            <a:r>
              <a:rPr lang="en-US" sz="12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sz="2400" i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sz="2400" i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1400" i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sz="2400" i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+I</a:t>
            </a:r>
            <a:r>
              <a:rPr lang="en-US" sz="1400" i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sz="2400" i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Group 156"/>
          <p:cNvGraphicFramePr>
            <a:graphicFrameLocks noGrp="1"/>
          </p:cNvGraphicFramePr>
          <p:nvPr/>
        </p:nvGraphicFramePr>
        <p:xfrm>
          <a:off x="856584" y="3189906"/>
          <a:ext cx="7300911" cy="2522538"/>
        </p:xfrm>
        <a:graphic>
          <a:graphicData uri="http://schemas.openxmlformats.org/drawingml/2006/table">
            <a:tbl>
              <a:tblPr/>
              <a:tblGrid>
                <a:gridCol w="1459166"/>
                <a:gridCol w="1461707"/>
                <a:gridCol w="1459166"/>
                <a:gridCol w="1460436"/>
                <a:gridCol w="1460436"/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次数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点电流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</a:t>
                      </a:r>
                      <a:endParaRPr kumimoji="0" lang="zh-CN" alt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点电流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点电流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kumimoji="0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点电流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/A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215467" y="1656738"/>
            <a:ext cx="2017888" cy="58105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分析与论证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1772355" y="975524"/>
            <a:ext cx="59944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三、探究串、并联电路中的电流关系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学习目标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56851" y="1897268"/>
            <a:ext cx="9601200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知道电荷定向移动形成电流，知道正电荷的定向移动的方向规定为电流方向。知道电源外部电流是从电源的正级流向负极的。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知道电流的单位及其换算关系；了解一些常见用电器的电流大小。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知道电流表的作用、电路符号；会正确使用电流表测量电路中的电流。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知道串联电路和并联电路中电流的特点。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947333" y="1738489"/>
            <a:ext cx="8088488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电荷的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移动形成电流．人们把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移动的方向规定为电流的方向．现用丝绸摩擦过的玻璃棒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，去接触不带电的验电器金属球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，则瞬时的电流方向是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（选填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流向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流向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）．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16488" y="1749778"/>
            <a:ext cx="97648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定向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732890" y="1783645"/>
            <a:ext cx="20545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正电荷定向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94845" y="3420534"/>
            <a:ext cx="205457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流向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11584" y="3567289"/>
            <a:ext cx="2633838" cy="247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933347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巩固练习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557866" y="1644297"/>
            <a:ext cx="10261601" cy="34532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．电流表的使用规则是：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）电流表应与被测电路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联；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）连接电流表时，应让电流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接线柱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流进，从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接线柱流出；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）被电路中的电流不要超过电流表的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绝对不允许不经过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用电器而把电流表直接连到电源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．否则会因</a:t>
            </a:r>
            <a:r>
              <a:rPr lang="zh-CN" altLang="en-US" sz="2400" u="sng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过大，而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损坏</a:t>
            </a:r>
            <a:r>
              <a:rPr lang="zh-CN" altLang="en-US" sz="2400" u="sng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5195712" y="2152297"/>
            <a:ext cx="482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串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954889" y="2617963"/>
            <a:ext cx="26246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“0.6”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或“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3”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0052757" y="2615141"/>
            <a:ext cx="11430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“－”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993468" y="3569053"/>
            <a:ext cx="1103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量程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907999" y="4590697"/>
            <a:ext cx="11033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电流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792135" y="4491920"/>
            <a:ext cx="2482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电流表和电源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9144001" y="4060119"/>
            <a:ext cx="1103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两极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933347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巩固练习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45355" y="1814689"/>
            <a:ext cx="7543800" cy="34159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>
              <a:lnSpc>
                <a:spcPct val="13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某学生使用电流表时，根据电路中的待测电流，应选用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的量程，但误将“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两接线柱接入电路．这样做的结果是（   　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．指针摆动角度大               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．指针摆动角度小，读数更准确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．指针摆动角度小，会损坏电表     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．指针摆动角度小，读数不精确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91577" y="2822222"/>
            <a:ext cx="533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933348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921044" y="1626197"/>
            <a:ext cx="9442155" cy="16890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如图所示，小阳用电流表探究串联电路中的电流关系，他分别用电流表测电路中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三处的电流，得知</a:t>
            </a:r>
            <a:r>
              <a:rPr 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2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 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</a:t>
            </a:r>
            <a:r>
              <a:rPr lang="en-US" sz="2400" i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24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sz="2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95766" y="2800480"/>
            <a:ext cx="92845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 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200181" y="2222859"/>
            <a:ext cx="92845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 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8"/>
          <p:cNvGrpSpPr/>
          <p:nvPr/>
        </p:nvGrpSpPr>
        <p:grpSpPr bwMode="auto">
          <a:xfrm>
            <a:off x="2248862" y="3348805"/>
            <a:ext cx="3276600" cy="2447925"/>
            <a:chOff x="0" y="0"/>
            <a:chExt cx="2064" cy="1542"/>
          </a:xfrm>
        </p:grpSpPr>
        <p:sp>
          <p:nvSpPr>
            <p:cNvPr id="7" name="Rectangle 102"/>
            <p:cNvSpPr>
              <a:spLocks noChangeArrowheads="1"/>
            </p:cNvSpPr>
            <p:nvPr/>
          </p:nvSpPr>
          <p:spPr bwMode="auto">
            <a:xfrm>
              <a:off x="0" y="386"/>
              <a:ext cx="2064" cy="9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AutoShape 44"/>
            <p:cNvSpPr>
              <a:spLocks noChangeArrowheads="1"/>
            </p:cNvSpPr>
            <p:nvPr/>
          </p:nvSpPr>
          <p:spPr bwMode="auto">
            <a:xfrm>
              <a:off x="431" y="204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AutoShape 44"/>
            <p:cNvSpPr>
              <a:spLocks noChangeArrowheads="1"/>
            </p:cNvSpPr>
            <p:nvPr/>
          </p:nvSpPr>
          <p:spPr bwMode="auto">
            <a:xfrm>
              <a:off x="1293" y="227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12"/>
            <p:cNvGrpSpPr/>
            <p:nvPr/>
          </p:nvGrpSpPr>
          <p:grpSpPr bwMode="auto">
            <a:xfrm>
              <a:off x="817" y="1202"/>
              <a:ext cx="85" cy="340"/>
              <a:chOff x="0" y="0"/>
              <a:chExt cx="85" cy="340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16"/>
            <p:cNvGrpSpPr/>
            <p:nvPr/>
          </p:nvGrpSpPr>
          <p:grpSpPr bwMode="auto">
            <a:xfrm>
              <a:off x="1338" y="1270"/>
              <a:ext cx="283" cy="170"/>
              <a:chOff x="0" y="0"/>
              <a:chExt cx="256" cy="142"/>
            </a:xfrm>
          </p:grpSpPr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Oval 125"/>
            <p:cNvSpPr>
              <a:spLocks noChangeArrowheads="1"/>
            </p:cNvSpPr>
            <p:nvPr/>
          </p:nvSpPr>
          <p:spPr bwMode="auto">
            <a:xfrm rot="5400000" flipV="1">
              <a:off x="175" y="356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Oval 125"/>
            <p:cNvSpPr>
              <a:spLocks noChangeArrowheads="1"/>
            </p:cNvSpPr>
            <p:nvPr/>
          </p:nvSpPr>
          <p:spPr bwMode="auto">
            <a:xfrm rot="5400000" flipV="1">
              <a:off x="991" y="344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Oval 125"/>
            <p:cNvSpPr>
              <a:spLocks noChangeArrowheads="1"/>
            </p:cNvSpPr>
            <p:nvPr/>
          </p:nvSpPr>
          <p:spPr bwMode="auto">
            <a:xfrm rot="5400000" flipV="1">
              <a:off x="1785" y="344"/>
              <a:ext cx="57" cy="5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vert="eaVert"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 Box 116"/>
            <p:cNvSpPr txBox="1">
              <a:spLocks noChangeArrowheads="1"/>
            </p:cNvSpPr>
            <p:nvPr/>
          </p:nvSpPr>
          <p:spPr bwMode="auto">
            <a:xfrm>
              <a:off x="114" y="408"/>
              <a:ext cx="226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Box 116"/>
            <p:cNvSpPr txBox="1">
              <a:spLocks noChangeArrowheads="1"/>
            </p:cNvSpPr>
            <p:nvPr/>
          </p:nvSpPr>
          <p:spPr bwMode="auto">
            <a:xfrm>
              <a:off x="907" y="431"/>
              <a:ext cx="226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 Box 116"/>
            <p:cNvSpPr txBox="1">
              <a:spLocks noChangeArrowheads="1"/>
            </p:cNvSpPr>
            <p:nvPr/>
          </p:nvSpPr>
          <p:spPr bwMode="auto">
            <a:xfrm>
              <a:off x="1724" y="454"/>
              <a:ext cx="226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 Box 104"/>
            <p:cNvSpPr txBox="1">
              <a:spLocks noChangeArrowheads="1"/>
            </p:cNvSpPr>
            <p:nvPr/>
          </p:nvSpPr>
          <p:spPr bwMode="auto">
            <a:xfrm>
              <a:off x="675" y="0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 Box 109"/>
            <p:cNvSpPr txBox="1">
              <a:spLocks noChangeArrowheads="1"/>
            </p:cNvSpPr>
            <p:nvPr/>
          </p:nvSpPr>
          <p:spPr bwMode="auto">
            <a:xfrm>
              <a:off x="1542" y="23"/>
              <a:ext cx="341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933348"/>
            <a:ext cx="2093913" cy="550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411747" y="1700850"/>
            <a:ext cx="8316913" cy="16890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如图所示电路图，电流表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sz="2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的示数为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0.9 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sz="2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的示数为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0.4 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，则通过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sz="2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的电流是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sz="24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的电流是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，通过干路的电流是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565229" y="2264281"/>
            <a:ext cx="92845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0.4 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34022" y="2831792"/>
            <a:ext cx="92845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 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05680" y="2820504"/>
            <a:ext cx="92845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0.5 A</a:t>
            </a:r>
            <a:endParaRPr lang="en-US" sz="2400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6"/>
          <p:cNvGrpSpPr/>
          <p:nvPr/>
        </p:nvGrpSpPr>
        <p:grpSpPr bwMode="auto">
          <a:xfrm>
            <a:off x="1486891" y="3414177"/>
            <a:ext cx="3822699" cy="2555875"/>
            <a:chOff x="-5" y="0"/>
            <a:chExt cx="2408" cy="1610"/>
          </a:xfrm>
        </p:grpSpPr>
        <p:sp>
          <p:nvSpPr>
            <p:cNvPr id="8" name="Rectangle 102"/>
            <p:cNvSpPr>
              <a:spLocks noChangeArrowheads="1"/>
            </p:cNvSpPr>
            <p:nvPr/>
          </p:nvSpPr>
          <p:spPr bwMode="auto">
            <a:xfrm>
              <a:off x="181" y="182"/>
              <a:ext cx="2064" cy="12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 Box 104"/>
            <p:cNvSpPr txBox="1">
              <a:spLocks noChangeArrowheads="1"/>
            </p:cNvSpPr>
            <p:nvPr/>
          </p:nvSpPr>
          <p:spPr bwMode="auto">
            <a:xfrm>
              <a:off x="1310" y="227"/>
              <a:ext cx="368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 Box 109"/>
            <p:cNvSpPr txBox="1">
              <a:spLocks noChangeArrowheads="1"/>
            </p:cNvSpPr>
            <p:nvPr/>
          </p:nvSpPr>
          <p:spPr bwMode="auto">
            <a:xfrm>
              <a:off x="1972" y="295"/>
              <a:ext cx="341" cy="23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L</a:t>
              </a:r>
              <a:r>
                <a:rPr lang="en-US" sz="2400" baseline="-250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2400" baseline="-25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224" y="182"/>
              <a:ext cx="0" cy="12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AutoShape 44"/>
            <p:cNvSpPr>
              <a:spLocks noChangeArrowheads="1"/>
            </p:cNvSpPr>
            <p:nvPr/>
          </p:nvSpPr>
          <p:spPr bwMode="auto">
            <a:xfrm>
              <a:off x="1066" y="409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AutoShape 44"/>
            <p:cNvSpPr>
              <a:spLocks noChangeArrowheads="1"/>
            </p:cNvSpPr>
            <p:nvPr/>
          </p:nvSpPr>
          <p:spPr bwMode="auto">
            <a:xfrm>
              <a:off x="2086" y="567"/>
              <a:ext cx="317" cy="317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Group 13"/>
            <p:cNvGrpSpPr/>
            <p:nvPr/>
          </p:nvGrpSpPr>
          <p:grpSpPr bwMode="auto">
            <a:xfrm rot="5400000">
              <a:off x="124" y="347"/>
              <a:ext cx="85" cy="340"/>
              <a:chOff x="0" y="0"/>
              <a:chExt cx="85" cy="340"/>
            </a:xfrm>
          </p:grpSpPr>
          <p:sp>
            <p:nvSpPr>
              <p:cNvPr id="28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rot="10800000" vert="eaVert"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17"/>
            <p:cNvGrpSpPr/>
            <p:nvPr/>
          </p:nvGrpSpPr>
          <p:grpSpPr bwMode="auto">
            <a:xfrm>
              <a:off x="68" y="794"/>
              <a:ext cx="182" cy="318"/>
              <a:chOff x="0" y="0"/>
              <a:chExt cx="182" cy="318"/>
            </a:xfrm>
          </p:grpSpPr>
          <p:sp>
            <p:nvSpPr>
              <p:cNvPr id="25" name="Rectangle 92"/>
              <p:cNvSpPr>
                <a:spLocks noChangeArrowheads="1"/>
              </p:cNvSpPr>
              <p:nvPr/>
            </p:nvSpPr>
            <p:spPr bwMode="auto">
              <a:xfrm rot="5400000" flipV="1">
                <a:off x="-50" y="79"/>
                <a:ext cx="281" cy="1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  <a:effectLst/>
            </p:spPr>
            <p:txBody>
              <a:bodyPr vert="eaVert"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Line 93"/>
              <p:cNvSpPr>
                <a:spLocks noChangeShapeType="1"/>
              </p:cNvSpPr>
              <p:nvPr/>
            </p:nvSpPr>
            <p:spPr bwMode="auto">
              <a:xfrm rot="5400000">
                <a:off x="-86" y="122"/>
                <a:ext cx="282" cy="1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Oval 94"/>
              <p:cNvSpPr>
                <a:spLocks noChangeArrowheads="1"/>
              </p:cNvSpPr>
              <p:nvPr/>
            </p:nvSpPr>
            <p:spPr bwMode="auto">
              <a:xfrm rot="5400000" flipV="1">
                <a:off x="66" y="0"/>
                <a:ext cx="71" cy="72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vert="eaVert"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Group 21"/>
            <p:cNvGrpSpPr/>
            <p:nvPr/>
          </p:nvGrpSpPr>
          <p:grpSpPr bwMode="auto">
            <a:xfrm>
              <a:off x="499" y="0"/>
              <a:ext cx="380" cy="340"/>
              <a:chOff x="0" y="0"/>
              <a:chExt cx="380" cy="340"/>
            </a:xfrm>
          </p:grpSpPr>
          <p:sp>
            <p:nvSpPr>
              <p:cNvPr id="23" name="Oval 1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0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Group 24"/>
            <p:cNvGrpSpPr/>
            <p:nvPr/>
          </p:nvGrpSpPr>
          <p:grpSpPr bwMode="auto">
            <a:xfrm>
              <a:off x="1043" y="953"/>
              <a:ext cx="380" cy="340"/>
              <a:chOff x="0" y="0"/>
              <a:chExt cx="380" cy="340"/>
            </a:xfrm>
          </p:grpSpPr>
          <p:sp>
            <p:nvSpPr>
              <p:cNvPr id="21" name="Oval 1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0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Group 27"/>
            <p:cNvGrpSpPr/>
            <p:nvPr/>
          </p:nvGrpSpPr>
          <p:grpSpPr bwMode="auto">
            <a:xfrm>
              <a:off x="1610" y="1270"/>
              <a:ext cx="380" cy="340"/>
              <a:chOff x="0" y="0"/>
              <a:chExt cx="380" cy="340"/>
            </a:xfrm>
          </p:grpSpPr>
          <p:sp>
            <p:nvSpPr>
              <p:cNvPr id="19" name="Oval 19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1" cy="34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0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r>
                  <a:rPr lang="en-US" sz="2400" baseline="-25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94968" y="874524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Group 3"/>
          <p:cNvGrpSpPr/>
          <p:nvPr/>
        </p:nvGrpSpPr>
        <p:grpSpPr bwMode="auto">
          <a:xfrm>
            <a:off x="2494395" y="2216202"/>
            <a:ext cx="2657475" cy="2468562"/>
            <a:chOff x="0" y="0"/>
            <a:chExt cx="1674" cy="1555"/>
          </a:xfrm>
        </p:grpSpPr>
        <p:pic>
          <p:nvPicPr>
            <p:cNvPr id="21" name="单圆角矩形 2"/>
            <p:cNvPicPr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电流和电流的方向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Group 6"/>
          <p:cNvGrpSpPr/>
          <p:nvPr/>
        </p:nvGrpSpPr>
        <p:grpSpPr bwMode="auto">
          <a:xfrm>
            <a:off x="5049604" y="2155210"/>
            <a:ext cx="1828800" cy="2468563"/>
            <a:chOff x="0" y="0"/>
            <a:chExt cx="1152" cy="1555"/>
          </a:xfrm>
        </p:grpSpPr>
        <p:pic>
          <p:nvPicPr>
            <p:cNvPr id="24" name="单圆角矩形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52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92" y="77"/>
              <a:ext cx="937" cy="1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32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电流表</a:t>
              </a:r>
              <a:endPara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7" name="单圆角矩形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9630" y="2129810"/>
            <a:ext cx="26701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7757368" y="2232997"/>
            <a:ext cx="1487488" cy="2273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串、并联电路的电流关系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Group 12"/>
          <p:cNvGrpSpPr/>
          <p:nvPr/>
        </p:nvGrpSpPr>
        <p:grpSpPr bwMode="auto">
          <a:xfrm>
            <a:off x="4529724" y="2831742"/>
            <a:ext cx="615950" cy="1322387"/>
            <a:chOff x="0" y="0"/>
            <a:chExt cx="388" cy="833"/>
          </a:xfrm>
        </p:grpSpPr>
        <p:pic>
          <p:nvPicPr>
            <p:cNvPr id="30" name="燕尾形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88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9" y="23"/>
              <a:ext cx="315" cy="7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latin typeface="华文新魏" pitchFamily="2" charset="-122"/>
              </a:endParaRPr>
            </a:p>
          </p:txBody>
        </p:sp>
      </p:grpSp>
      <p:pic>
        <p:nvPicPr>
          <p:cNvPr id="19" name="燕尾形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5656" y="2850023"/>
            <a:ext cx="6143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7102806" y="2888123"/>
            <a:ext cx="500063" cy="1214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latin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387861" y="1059458"/>
            <a:ext cx="2093913" cy="5508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作业布置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35277" y="2337056"/>
            <a:ext cx="8497256" cy="267765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课本</a:t>
            </a:r>
            <a:r>
              <a:rPr lang="en-US" altLang="zh-CN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baseline="-250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57</a:t>
            </a:r>
            <a:r>
              <a:rPr lang="en-US" altLang="zh-CN" sz="2800" baseline="-25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-58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      第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阅读课本</a:t>
            </a:r>
            <a:r>
              <a:rPr lang="en-US" altLang="zh-CN" sz="28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2800" baseline="-25000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完成实验报告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探究串联和并联电路中电流特点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问题导入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2547497" y="4315547"/>
            <a:ext cx="6856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电流是如何形成的？持续的电流又是如何形成的？电流的方向是怎样的？串联和并联电路中电流有什么特点？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2945061" y="1428575"/>
            <a:ext cx="5566761" cy="2454804"/>
            <a:chOff x="2199993" y="2659063"/>
            <a:chExt cx="7553325" cy="3735387"/>
          </a:xfrm>
        </p:grpSpPr>
        <p:pic>
          <p:nvPicPr>
            <p:cNvPr id="10" name="xjhsy4" descr="w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1430" y="4965700"/>
              <a:ext cx="3476625" cy="1395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6"/>
            <p:cNvGrpSpPr/>
            <p:nvPr/>
          </p:nvGrpSpPr>
          <p:grpSpPr bwMode="auto">
            <a:xfrm>
              <a:off x="7491130" y="3489325"/>
              <a:ext cx="1763713" cy="990600"/>
              <a:chOff x="4013" y="890"/>
              <a:chExt cx="1111" cy="624"/>
            </a:xfrm>
          </p:grpSpPr>
          <p:sp>
            <p:nvSpPr>
              <p:cNvPr id="12" name="AutoShape 47"/>
              <p:cNvSpPr>
                <a:spLocks noChangeArrowheads="1"/>
              </p:cNvSpPr>
              <p:nvPr/>
            </p:nvSpPr>
            <p:spPr bwMode="auto">
              <a:xfrm>
                <a:off x="4014" y="1275"/>
                <a:ext cx="1097" cy="174"/>
              </a:xfrm>
              <a:prstGeom prst="parallelogram">
                <a:avLst>
                  <a:gd name="adj" fmla="val 157615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3" name="Group 48"/>
              <p:cNvGrpSpPr/>
              <p:nvPr/>
            </p:nvGrpSpPr>
            <p:grpSpPr bwMode="auto">
              <a:xfrm>
                <a:off x="4013" y="890"/>
                <a:ext cx="1111" cy="624"/>
                <a:chOff x="4014" y="890"/>
                <a:chExt cx="1111" cy="624"/>
              </a:xfrm>
            </p:grpSpPr>
            <p:grpSp>
              <p:nvGrpSpPr>
                <p:cNvPr id="14" name="Group 49"/>
                <p:cNvGrpSpPr/>
                <p:nvPr/>
              </p:nvGrpSpPr>
              <p:grpSpPr bwMode="auto">
                <a:xfrm rot="1936516">
                  <a:off x="4354" y="890"/>
                  <a:ext cx="509" cy="250"/>
                  <a:chOff x="4309" y="527"/>
                  <a:chExt cx="509" cy="250"/>
                </a:xfrm>
              </p:grpSpPr>
              <p:sp>
                <p:nvSpPr>
                  <p:cNvPr id="21" name="AutoShape 50"/>
                  <p:cNvSpPr>
                    <a:spLocks noChangeArrowheads="1"/>
                  </p:cNvSpPr>
                  <p:nvPr/>
                </p:nvSpPr>
                <p:spPr bwMode="auto">
                  <a:xfrm rot="3179038">
                    <a:off x="4506" y="489"/>
                    <a:ext cx="91" cy="48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6600"/>
                  </a:solidFill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2" name="AutoShape 51"/>
                  <p:cNvSpPr>
                    <a:spLocks noChangeArrowheads="1"/>
                  </p:cNvSpPr>
                  <p:nvPr/>
                </p:nvSpPr>
                <p:spPr bwMode="auto">
                  <a:xfrm rot="3179038">
                    <a:off x="4735" y="509"/>
                    <a:ext cx="65" cy="10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 w="1905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5" name="Freeform 52"/>
                <p:cNvSpPr>
                  <a:spLocks noChangeArrowheads="1"/>
                </p:cNvSpPr>
                <p:nvPr/>
              </p:nvSpPr>
              <p:spPr bwMode="auto">
                <a:xfrm>
                  <a:off x="4014" y="1448"/>
                  <a:ext cx="826" cy="66"/>
                </a:xfrm>
                <a:custGeom>
                  <a:avLst/>
                  <a:gdLst>
                    <a:gd name="T0" fmla="*/ 0 w 1440"/>
                    <a:gd name="T1" fmla="*/ 0 h 255"/>
                    <a:gd name="T2" fmla="*/ 0 w 1440"/>
                    <a:gd name="T3" fmla="*/ 0 h 255"/>
                    <a:gd name="T4" fmla="*/ 3 w 1440"/>
                    <a:gd name="T5" fmla="*/ 0 h 255"/>
                    <a:gd name="T6" fmla="*/ 3 w 1440"/>
                    <a:gd name="T7" fmla="*/ 0 h 2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40"/>
                    <a:gd name="T13" fmla="*/ 0 h 255"/>
                    <a:gd name="T14" fmla="*/ 1440 w 1440"/>
                    <a:gd name="T15" fmla="*/ 255 h 2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40" h="255">
                      <a:moveTo>
                        <a:pt x="0" y="45"/>
                      </a:moveTo>
                      <a:lnTo>
                        <a:pt x="0" y="255"/>
                      </a:lnTo>
                      <a:lnTo>
                        <a:pt x="1440" y="255"/>
                      </a:lnTo>
                      <a:lnTo>
                        <a:pt x="1440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Freeform 53"/>
                <p:cNvSpPr>
                  <a:spLocks noChangeArrowheads="1"/>
                </p:cNvSpPr>
                <p:nvPr/>
              </p:nvSpPr>
              <p:spPr bwMode="auto">
                <a:xfrm>
                  <a:off x="4840" y="1274"/>
                  <a:ext cx="285" cy="240"/>
                </a:xfrm>
                <a:custGeom>
                  <a:avLst/>
                  <a:gdLst>
                    <a:gd name="T0" fmla="*/ 1 w 496"/>
                    <a:gd name="T1" fmla="*/ 0 h 495"/>
                    <a:gd name="T2" fmla="*/ 1 w 496"/>
                    <a:gd name="T3" fmla="*/ 0 h 495"/>
                    <a:gd name="T4" fmla="*/ 0 w 496"/>
                    <a:gd name="T5" fmla="*/ 0 h 495"/>
                    <a:gd name="T6" fmla="*/ 0 60000 65536"/>
                    <a:gd name="T7" fmla="*/ 0 60000 65536"/>
                    <a:gd name="T8" fmla="*/ 0 60000 65536"/>
                    <a:gd name="T9" fmla="*/ 0 w 496"/>
                    <a:gd name="T10" fmla="*/ 0 h 495"/>
                    <a:gd name="T11" fmla="*/ 496 w 496"/>
                    <a:gd name="T12" fmla="*/ 495 h 4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96" h="495">
                      <a:moveTo>
                        <a:pt x="481" y="0"/>
                      </a:moveTo>
                      <a:lnTo>
                        <a:pt x="496" y="150"/>
                      </a:lnTo>
                      <a:lnTo>
                        <a:pt x="0" y="495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AutoShape 54"/>
                <p:cNvSpPr>
                  <a:spLocks noChangeArrowheads="1"/>
                </p:cNvSpPr>
                <p:nvPr/>
              </p:nvSpPr>
              <p:spPr bwMode="auto">
                <a:xfrm>
                  <a:off x="4342" y="1068"/>
                  <a:ext cx="103" cy="29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66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AutoShape 55"/>
                <p:cNvSpPr>
                  <a:spLocks noChangeArrowheads="1"/>
                </p:cNvSpPr>
                <p:nvPr/>
              </p:nvSpPr>
              <p:spPr bwMode="auto">
                <a:xfrm>
                  <a:off x="4649" y="1071"/>
                  <a:ext cx="104" cy="29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00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AutoShape 56"/>
                <p:cNvSpPr>
                  <a:spLocks noChangeArrowheads="1"/>
                </p:cNvSpPr>
                <p:nvPr/>
              </p:nvSpPr>
              <p:spPr bwMode="auto">
                <a:xfrm rot="-151939">
                  <a:off x="4206" y="1293"/>
                  <a:ext cx="77" cy="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AutoShape 57"/>
                <p:cNvSpPr>
                  <a:spLocks noChangeArrowheads="1"/>
                </p:cNvSpPr>
                <p:nvPr/>
              </p:nvSpPr>
              <p:spPr bwMode="auto">
                <a:xfrm rot="-151939">
                  <a:off x="4852" y="1293"/>
                  <a:ext cx="77" cy="8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3" name="Group 59"/>
            <p:cNvGrpSpPr>
              <a:grpSpLocks noChangeAspect="1"/>
            </p:cNvGrpSpPr>
            <p:nvPr/>
          </p:nvGrpSpPr>
          <p:grpSpPr bwMode="auto">
            <a:xfrm>
              <a:off x="3350930" y="3106738"/>
              <a:ext cx="2879725" cy="1376362"/>
              <a:chOff x="5570" y="1374"/>
              <a:chExt cx="1134" cy="817"/>
            </a:xfrm>
          </p:grpSpPr>
          <p:grpSp>
            <p:nvGrpSpPr>
              <p:cNvPr id="24" name="xjhdx5"/>
              <p:cNvGrpSpPr>
                <a:grpSpLocks noChangeAspect="1"/>
              </p:cNvGrpSpPr>
              <p:nvPr/>
            </p:nvGrpSpPr>
            <p:grpSpPr bwMode="auto">
              <a:xfrm>
                <a:off x="5934" y="1374"/>
                <a:ext cx="402" cy="734"/>
                <a:chOff x="5770" y="1606"/>
                <a:chExt cx="2019" cy="3673"/>
              </a:xfrm>
            </p:grpSpPr>
            <p:grpSp>
              <p:nvGrpSpPr>
                <p:cNvPr id="36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6320" y="4418"/>
                  <a:ext cx="913" cy="861"/>
                  <a:chOff x="6320" y="4418"/>
                  <a:chExt cx="913" cy="861"/>
                </a:xfrm>
              </p:grpSpPr>
              <p:grpSp>
                <p:nvGrpSpPr>
                  <p:cNvPr id="52" name="Group 6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20" y="4418"/>
                    <a:ext cx="913" cy="861"/>
                    <a:chOff x="6320" y="4418"/>
                    <a:chExt cx="913" cy="861"/>
                  </a:xfrm>
                </p:grpSpPr>
                <p:grpSp>
                  <p:nvGrpSpPr>
                    <p:cNvPr id="58" name="Group 6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549" y="5081"/>
                      <a:ext cx="498" cy="198"/>
                      <a:chOff x="6549" y="5081"/>
                      <a:chExt cx="498" cy="198"/>
                    </a:xfrm>
                  </p:grpSpPr>
                  <p:sp>
                    <p:nvSpPr>
                      <p:cNvPr id="67" name="Freeform 6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49" y="5081"/>
                        <a:ext cx="498" cy="198"/>
                      </a:xfrm>
                      <a:custGeom>
                        <a:avLst/>
                        <a:gdLst>
                          <a:gd name="T0" fmla="*/ 0 w 498"/>
                          <a:gd name="T1" fmla="*/ 0 h 198"/>
                          <a:gd name="T2" fmla="*/ 101 w 498"/>
                          <a:gd name="T3" fmla="*/ 157 h 198"/>
                          <a:gd name="T4" fmla="*/ 110 w 498"/>
                          <a:gd name="T5" fmla="*/ 167 h 198"/>
                          <a:gd name="T6" fmla="*/ 121 w 498"/>
                          <a:gd name="T7" fmla="*/ 173 h 198"/>
                          <a:gd name="T8" fmla="*/ 136 w 498"/>
                          <a:gd name="T9" fmla="*/ 178 h 198"/>
                          <a:gd name="T10" fmla="*/ 153 w 498"/>
                          <a:gd name="T11" fmla="*/ 186 h 198"/>
                          <a:gd name="T12" fmla="*/ 174 w 498"/>
                          <a:gd name="T13" fmla="*/ 190 h 198"/>
                          <a:gd name="T14" fmla="*/ 188 w 498"/>
                          <a:gd name="T15" fmla="*/ 191 h 198"/>
                          <a:gd name="T16" fmla="*/ 205 w 498"/>
                          <a:gd name="T17" fmla="*/ 194 h 198"/>
                          <a:gd name="T18" fmla="*/ 222 w 498"/>
                          <a:gd name="T19" fmla="*/ 195 h 198"/>
                          <a:gd name="T20" fmla="*/ 243 w 498"/>
                          <a:gd name="T21" fmla="*/ 198 h 198"/>
                          <a:gd name="T22" fmla="*/ 257 w 498"/>
                          <a:gd name="T23" fmla="*/ 198 h 198"/>
                          <a:gd name="T24" fmla="*/ 278 w 498"/>
                          <a:gd name="T25" fmla="*/ 195 h 198"/>
                          <a:gd name="T26" fmla="*/ 295 w 498"/>
                          <a:gd name="T27" fmla="*/ 194 h 198"/>
                          <a:gd name="T28" fmla="*/ 315 w 498"/>
                          <a:gd name="T29" fmla="*/ 191 h 198"/>
                          <a:gd name="T30" fmla="*/ 332 w 498"/>
                          <a:gd name="T31" fmla="*/ 190 h 198"/>
                          <a:gd name="T32" fmla="*/ 349 w 498"/>
                          <a:gd name="T33" fmla="*/ 185 h 198"/>
                          <a:gd name="T34" fmla="*/ 366 w 498"/>
                          <a:gd name="T35" fmla="*/ 181 h 198"/>
                          <a:gd name="T36" fmla="*/ 380 w 498"/>
                          <a:gd name="T37" fmla="*/ 173 h 198"/>
                          <a:gd name="T38" fmla="*/ 392 w 498"/>
                          <a:gd name="T39" fmla="*/ 165 h 198"/>
                          <a:gd name="T40" fmla="*/ 397 w 498"/>
                          <a:gd name="T41" fmla="*/ 160 h 198"/>
                          <a:gd name="T42" fmla="*/ 405 w 498"/>
                          <a:gd name="T43" fmla="*/ 152 h 198"/>
                          <a:gd name="T44" fmla="*/ 498 w 498"/>
                          <a:gd name="T45" fmla="*/ 0 h 198"/>
                          <a:gd name="T46" fmla="*/ 0 w 498"/>
                          <a:gd name="T47" fmla="*/ 0 h 198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w 498"/>
                          <a:gd name="T73" fmla="*/ 0 h 198"/>
                          <a:gd name="T74" fmla="*/ 498 w 498"/>
                          <a:gd name="T75" fmla="*/ 198 h 198"/>
                        </a:gdLst>
                        <a:ahLst/>
                        <a:cxnLst>
                          <a:cxn ang="T48">
                            <a:pos x="T0" y="T1"/>
                          </a:cxn>
                          <a:cxn ang="T49">
                            <a:pos x="T2" y="T3"/>
                          </a:cxn>
                          <a:cxn ang="T50">
                            <a:pos x="T4" y="T5"/>
                          </a:cxn>
                          <a:cxn ang="T51">
                            <a:pos x="T6" y="T7"/>
                          </a:cxn>
                          <a:cxn ang="T52">
                            <a:pos x="T8" y="T9"/>
                          </a:cxn>
                          <a:cxn ang="T53">
                            <a:pos x="T10" y="T11"/>
                          </a:cxn>
                          <a:cxn ang="T54">
                            <a:pos x="T12" y="T13"/>
                          </a:cxn>
                          <a:cxn ang="T55">
                            <a:pos x="T14" y="T15"/>
                          </a:cxn>
                          <a:cxn ang="T56">
                            <a:pos x="T16" y="T17"/>
                          </a:cxn>
                          <a:cxn ang="T57">
                            <a:pos x="T18" y="T19"/>
                          </a:cxn>
                          <a:cxn ang="T58">
                            <a:pos x="T20" y="T21"/>
                          </a:cxn>
                          <a:cxn ang="T59">
                            <a:pos x="T22" y="T23"/>
                          </a:cxn>
                          <a:cxn ang="T60">
                            <a:pos x="T24" y="T25"/>
                          </a:cxn>
                          <a:cxn ang="T61">
                            <a:pos x="T26" y="T27"/>
                          </a:cxn>
                          <a:cxn ang="T62">
                            <a:pos x="T28" y="T29"/>
                          </a:cxn>
                          <a:cxn ang="T63">
                            <a:pos x="T30" y="T31"/>
                          </a:cxn>
                          <a:cxn ang="T64">
                            <a:pos x="T32" y="T33"/>
                          </a:cxn>
                          <a:cxn ang="T65">
                            <a:pos x="T34" y="T35"/>
                          </a:cxn>
                          <a:cxn ang="T66">
                            <a:pos x="T36" y="T37"/>
                          </a:cxn>
                          <a:cxn ang="T67">
                            <a:pos x="T38" y="T39"/>
                          </a:cxn>
                          <a:cxn ang="T68">
                            <a:pos x="T40" y="T41"/>
                          </a:cxn>
                          <a:cxn ang="T69">
                            <a:pos x="T42" y="T43"/>
                          </a:cxn>
                          <a:cxn ang="T70">
                            <a:pos x="T44" y="T45"/>
                          </a:cxn>
                          <a:cxn ang="T71">
                            <a:pos x="T46" y="T47"/>
                          </a:cxn>
                        </a:cxnLst>
                        <a:rect l="T72" t="T73" r="T74" b="T75"/>
                        <a:pathLst>
                          <a:path w="498" h="198">
                            <a:moveTo>
                              <a:pt x="0" y="0"/>
                            </a:moveTo>
                            <a:lnTo>
                              <a:pt x="101" y="157"/>
                            </a:lnTo>
                            <a:lnTo>
                              <a:pt x="110" y="167"/>
                            </a:lnTo>
                            <a:lnTo>
                              <a:pt x="121" y="173"/>
                            </a:lnTo>
                            <a:lnTo>
                              <a:pt x="136" y="178"/>
                            </a:lnTo>
                            <a:lnTo>
                              <a:pt x="153" y="186"/>
                            </a:lnTo>
                            <a:lnTo>
                              <a:pt x="174" y="190"/>
                            </a:lnTo>
                            <a:lnTo>
                              <a:pt x="188" y="191"/>
                            </a:lnTo>
                            <a:lnTo>
                              <a:pt x="205" y="194"/>
                            </a:lnTo>
                            <a:lnTo>
                              <a:pt x="222" y="195"/>
                            </a:lnTo>
                            <a:lnTo>
                              <a:pt x="243" y="198"/>
                            </a:lnTo>
                            <a:lnTo>
                              <a:pt x="257" y="198"/>
                            </a:lnTo>
                            <a:lnTo>
                              <a:pt x="278" y="195"/>
                            </a:lnTo>
                            <a:lnTo>
                              <a:pt x="295" y="194"/>
                            </a:lnTo>
                            <a:lnTo>
                              <a:pt x="315" y="191"/>
                            </a:lnTo>
                            <a:lnTo>
                              <a:pt x="332" y="190"/>
                            </a:lnTo>
                            <a:lnTo>
                              <a:pt x="349" y="185"/>
                            </a:lnTo>
                            <a:lnTo>
                              <a:pt x="366" y="181"/>
                            </a:lnTo>
                            <a:lnTo>
                              <a:pt x="380" y="173"/>
                            </a:lnTo>
                            <a:lnTo>
                              <a:pt x="392" y="165"/>
                            </a:lnTo>
                            <a:lnTo>
                              <a:pt x="397" y="160"/>
                            </a:lnTo>
                            <a:lnTo>
                              <a:pt x="405" y="152"/>
                            </a:lnTo>
                            <a:lnTo>
                              <a:pt x="498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68" name="Freeform 6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627" y="5081"/>
                        <a:ext cx="222" cy="198"/>
                      </a:xfrm>
                      <a:custGeom>
                        <a:avLst/>
                        <a:gdLst>
                          <a:gd name="T0" fmla="*/ 0 w 222"/>
                          <a:gd name="T1" fmla="*/ 0 h 198"/>
                          <a:gd name="T2" fmla="*/ 62 w 222"/>
                          <a:gd name="T3" fmla="*/ 178 h 198"/>
                          <a:gd name="T4" fmla="*/ 75 w 222"/>
                          <a:gd name="T5" fmla="*/ 186 h 198"/>
                          <a:gd name="T6" fmla="*/ 96 w 222"/>
                          <a:gd name="T7" fmla="*/ 190 h 198"/>
                          <a:gd name="T8" fmla="*/ 110 w 222"/>
                          <a:gd name="T9" fmla="*/ 191 h 198"/>
                          <a:gd name="T10" fmla="*/ 127 w 222"/>
                          <a:gd name="T11" fmla="*/ 194 h 198"/>
                          <a:gd name="T12" fmla="*/ 144 w 222"/>
                          <a:gd name="T13" fmla="*/ 195 h 198"/>
                          <a:gd name="T14" fmla="*/ 165 w 222"/>
                          <a:gd name="T15" fmla="*/ 198 h 198"/>
                          <a:gd name="T16" fmla="*/ 179 w 222"/>
                          <a:gd name="T17" fmla="*/ 198 h 198"/>
                          <a:gd name="T18" fmla="*/ 200 w 222"/>
                          <a:gd name="T19" fmla="*/ 195 h 198"/>
                          <a:gd name="T20" fmla="*/ 222 w 222"/>
                          <a:gd name="T21" fmla="*/ 0 h 198"/>
                          <a:gd name="T22" fmla="*/ 0 w 222"/>
                          <a:gd name="T23" fmla="*/ 0 h 198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222"/>
                          <a:gd name="T37" fmla="*/ 0 h 198"/>
                          <a:gd name="T38" fmla="*/ 222 w 222"/>
                          <a:gd name="T39" fmla="*/ 198 h 198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222" h="198">
                            <a:moveTo>
                              <a:pt x="0" y="0"/>
                            </a:moveTo>
                            <a:lnTo>
                              <a:pt x="62" y="178"/>
                            </a:lnTo>
                            <a:lnTo>
                              <a:pt x="75" y="186"/>
                            </a:lnTo>
                            <a:lnTo>
                              <a:pt x="96" y="190"/>
                            </a:lnTo>
                            <a:lnTo>
                              <a:pt x="110" y="191"/>
                            </a:lnTo>
                            <a:lnTo>
                              <a:pt x="127" y="194"/>
                            </a:lnTo>
                            <a:lnTo>
                              <a:pt x="144" y="195"/>
                            </a:lnTo>
                            <a:lnTo>
                              <a:pt x="165" y="198"/>
                            </a:lnTo>
                            <a:lnTo>
                              <a:pt x="179" y="198"/>
                            </a:lnTo>
                            <a:lnTo>
                              <a:pt x="200" y="195"/>
                            </a:lnTo>
                            <a:lnTo>
                              <a:pt x="222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404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9" name="Group 6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20" y="4418"/>
                      <a:ext cx="913" cy="718"/>
                      <a:chOff x="6320" y="4418"/>
                      <a:chExt cx="913" cy="718"/>
                    </a:xfrm>
                  </p:grpSpPr>
                  <p:sp>
                    <p:nvSpPr>
                      <p:cNvPr id="60" name="Freeform 6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0" y="4418"/>
                        <a:ext cx="913" cy="718"/>
                      </a:xfrm>
                      <a:custGeom>
                        <a:avLst/>
                        <a:gdLst>
                          <a:gd name="T0" fmla="*/ 21 w 913"/>
                          <a:gd name="T1" fmla="*/ 20 h 718"/>
                          <a:gd name="T2" fmla="*/ 25 w 913"/>
                          <a:gd name="T3" fmla="*/ 38 h 718"/>
                          <a:gd name="T4" fmla="*/ 23 w 913"/>
                          <a:gd name="T5" fmla="*/ 73 h 718"/>
                          <a:gd name="T6" fmla="*/ 12 w 913"/>
                          <a:gd name="T7" fmla="*/ 96 h 718"/>
                          <a:gd name="T8" fmla="*/ 6 w 913"/>
                          <a:gd name="T9" fmla="*/ 126 h 718"/>
                          <a:gd name="T10" fmla="*/ 17 w 913"/>
                          <a:gd name="T11" fmla="*/ 149 h 718"/>
                          <a:gd name="T12" fmla="*/ 34 w 913"/>
                          <a:gd name="T13" fmla="*/ 176 h 718"/>
                          <a:gd name="T14" fmla="*/ 30 w 913"/>
                          <a:gd name="T15" fmla="*/ 195 h 718"/>
                          <a:gd name="T16" fmla="*/ 13 w 913"/>
                          <a:gd name="T17" fmla="*/ 216 h 718"/>
                          <a:gd name="T18" fmla="*/ 6 w 913"/>
                          <a:gd name="T19" fmla="*/ 236 h 718"/>
                          <a:gd name="T20" fmla="*/ 19 w 913"/>
                          <a:gd name="T21" fmla="*/ 259 h 718"/>
                          <a:gd name="T22" fmla="*/ 30 w 913"/>
                          <a:gd name="T23" fmla="*/ 278 h 718"/>
                          <a:gd name="T24" fmla="*/ 30 w 913"/>
                          <a:gd name="T25" fmla="*/ 301 h 718"/>
                          <a:gd name="T26" fmla="*/ 12 w 913"/>
                          <a:gd name="T27" fmla="*/ 322 h 718"/>
                          <a:gd name="T28" fmla="*/ 0 w 913"/>
                          <a:gd name="T29" fmla="*/ 349 h 718"/>
                          <a:gd name="T30" fmla="*/ 13 w 913"/>
                          <a:gd name="T31" fmla="*/ 372 h 718"/>
                          <a:gd name="T32" fmla="*/ 33 w 913"/>
                          <a:gd name="T33" fmla="*/ 396 h 718"/>
                          <a:gd name="T34" fmla="*/ 33 w 913"/>
                          <a:gd name="T35" fmla="*/ 431 h 718"/>
                          <a:gd name="T36" fmla="*/ 19 w 913"/>
                          <a:gd name="T37" fmla="*/ 455 h 718"/>
                          <a:gd name="T38" fmla="*/ 21 w 913"/>
                          <a:gd name="T39" fmla="*/ 473 h 718"/>
                          <a:gd name="T40" fmla="*/ 42 w 913"/>
                          <a:gd name="T41" fmla="*/ 499 h 718"/>
                          <a:gd name="T42" fmla="*/ 107 w 913"/>
                          <a:gd name="T43" fmla="*/ 573 h 718"/>
                          <a:gd name="T44" fmla="*/ 166 w 913"/>
                          <a:gd name="T45" fmla="*/ 629 h 718"/>
                          <a:gd name="T46" fmla="*/ 217 w 913"/>
                          <a:gd name="T47" fmla="*/ 660 h 718"/>
                          <a:gd name="T48" fmla="*/ 313 w 913"/>
                          <a:gd name="T49" fmla="*/ 701 h 718"/>
                          <a:gd name="T50" fmla="*/ 401 w 913"/>
                          <a:gd name="T51" fmla="*/ 716 h 718"/>
                          <a:gd name="T52" fmla="*/ 523 w 913"/>
                          <a:gd name="T53" fmla="*/ 716 h 718"/>
                          <a:gd name="T54" fmla="*/ 625 w 913"/>
                          <a:gd name="T55" fmla="*/ 706 h 718"/>
                          <a:gd name="T56" fmla="*/ 697 w 913"/>
                          <a:gd name="T57" fmla="*/ 685 h 718"/>
                          <a:gd name="T58" fmla="*/ 744 w 913"/>
                          <a:gd name="T59" fmla="*/ 659 h 718"/>
                          <a:gd name="T60" fmla="*/ 778 w 913"/>
                          <a:gd name="T61" fmla="*/ 629 h 718"/>
                          <a:gd name="T62" fmla="*/ 874 w 913"/>
                          <a:gd name="T63" fmla="*/ 493 h 718"/>
                          <a:gd name="T64" fmla="*/ 894 w 913"/>
                          <a:gd name="T65" fmla="*/ 448 h 718"/>
                          <a:gd name="T66" fmla="*/ 895 w 913"/>
                          <a:gd name="T67" fmla="*/ 427 h 718"/>
                          <a:gd name="T68" fmla="*/ 882 w 913"/>
                          <a:gd name="T69" fmla="*/ 406 h 718"/>
                          <a:gd name="T70" fmla="*/ 882 w 913"/>
                          <a:gd name="T71" fmla="*/ 381 h 718"/>
                          <a:gd name="T72" fmla="*/ 894 w 913"/>
                          <a:gd name="T73" fmla="*/ 362 h 718"/>
                          <a:gd name="T74" fmla="*/ 908 w 913"/>
                          <a:gd name="T75" fmla="*/ 341 h 718"/>
                          <a:gd name="T76" fmla="*/ 912 w 913"/>
                          <a:gd name="T77" fmla="*/ 316 h 718"/>
                          <a:gd name="T78" fmla="*/ 900 w 913"/>
                          <a:gd name="T79" fmla="*/ 295 h 718"/>
                          <a:gd name="T80" fmla="*/ 886 w 913"/>
                          <a:gd name="T81" fmla="*/ 275 h 718"/>
                          <a:gd name="T82" fmla="*/ 886 w 913"/>
                          <a:gd name="T83" fmla="*/ 254 h 718"/>
                          <a:gd name="T84" fmla="*/ 904 w 913"/>
                          <a:gd name="T85" fmla="*/ 229 h 718"/>
                          <a:gd name="T86" fmla="*/ 908 w 913"/>
                          <a:gd name="T87" fmla="*/ 202 h 718"/>
                          <a:gd name="T88" fmla="*/ 894 w 913"/>
                          <a:gd name="T89" fmla="*/ 176 h 718"/>
                          <a:gd name="T90" fmla="*/ 886 w 913"/>
                          <a:gd name="T91" fmla="*/ 155 h 718"/>
                          <a:gd name="T92" fmla="*/ 895 w 913"/>
                          <a:gd name="T93" fmla="*/ 130 h 718"/>
                          <a:gd name="T94" fmla="*/ 908 w 913"/>
                          <a:gd name="T95" fmla="*/ 113 h 718"/>
                          <a:gd name="T96" fmla="*/ 913 w 913"/>
                          <a:gd name="T97" fmla="*/ 88 h 718"/>
                          <a:gd name="T98" fmla="*/ 903 w 913"/>
                          <a:gd name="T99" fmla="*/ 67 h 718"/>
                          <a:gd name="T100" fmla="*/ 890 w 913"/>
                          <a:gd name="T101" fmla="*/ 42 h 718"/>
                          <a:gd name="T102" fmla="*/ 894 w 913"/>
                          <a:gd name="T103" fmla="*/ 18 h 718"/>
                          <a:gd name="T104" fmla="*/ 26 w 913"/>
                          <a:gd name="T105" fmla="*/ 0 h 718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913"/>
                          <a:gd name="T160" fmla="*/ 0 h 718"/>
                          <a:gd name="T161" fmla="*/ 913 w 913"/>
                          <a:gd name="T162" fmla="*/ 718 h 718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913" h="718">
                            <a:moveTo>
                              <a:pt x="26" y="0"/>
                            </a:moveTo>
                            <a:lnTo>
                              <a:pt x="21" y="20"/>
                            </a:lnTo>
                            <a:lnTo>
                              <a:pt x="23" y="29"/>
                            </a:lnTo>
                            <a:lnTo>
                              <a:pt x="25" y="38"/>
                            </a:lnTo>
                            <a:lnTo>
                              <a:pt x="26" y="59"/>
                            </a:lnTo>
                            <a:lnTo>
                              <a:pt x="23" y="73"/>
                            </a:lnTo>
                            <a:lnTo>
                              <a:pt x="17" y="86"/>
                            </a:lnTo>
                            <a:lnTo>
                              <a:pt x="12" y="96"/>
                            </a:lnTo>
                            <a:lnTo>
                              <a:pt x="6" y="113"/>
                            </a:lnTo>
                            <a:lnTo>
                              <a:pt x="6" y="126"/>
                            </a:lnTo>
                            <a:lnTo>
                              <a:pt x="12" y="138"/>
                            </a:lnTo>
                            <a:lnTo>
                              <a:pt x="17" y="149"/>
                            </a:lnTo>
                            <a:lnTo>
                              <a:pt x="29" y="162"/>
                            </a:lnTo>
                            <a:lnTo>
                              <a:pt x="34" y="176"/>
                            </a:lnTo>
                            <a:lnTo>
                              <a:pt x="34" y="185"/>
                            </a:lnTo>
                            <a:lnTo>
                              <a:pt x="30" y="195"/>
                            </a:lnTo>
                            <a:lnTo>
                              <a:pt x="21" y="204"/>
                            </a:lnTo>
                            <a:lnTo>
                              <a:pt x="13" y="216"/>
                            </a:lnTo>
                            <a:lnTo>
                              <a:pt x="8" y="225"/>
                            </a:lnTo>
                            <a:lnTo>
                              <a:pt x="6" y="236"/>
                            </a:lnTo>
                            <a:lnTo>
                              <a:pt x="12" y="248"/>
                            </a:lnTo>
                            <a:lnTo>
                              <a:pt x="19" y="259"/>
                            </a:lnTo>
                            <a:lnTo>
                              <a:pt x="26" y="269"/>
                            </a:lnTo>
                            <a:lnTo>
                              <a:pt x="30" y="278"/>
                            </a:lnTo>
                            <a:lnTo>
                              <a:pt x="34" y="288"/>
                            </a:lnTo>
                            <a:lnTo>
                              <a:pt x="30" y="301"/>
                            </a:lnTo>
                            <a:lnTo>
                              <a:pt x="21" y="313"/>
                            </a:lnTo>
                            <a:lnTo>
                              <a:pt x="12" y="322"/>
                            </a:lnTo>
                            <a:lnTo>
                              <a:pt x="2" y="337"/>
                            </a:lnTo>
                            <a:lnTo>
                              <a:pt x="0" y="349"/>
                            </a:lnTo>
                            <a:lnTo>
                              <a:pt x="4" y="362"/>
                            </a:lnTo>
                            <a:lnTo>
                              <a:pt x="13" y="372"/>
                            </a:lnTo>
                            <a:lnTo>
                              <a:pt x="23" y="383"/>
                            </a:lnTo>
                            <a:lnTo>
                              <a:pt x="33" y="396"/>
                            </a:lnTo>
                            <a:lnTo>
                              <a:pt x="38" y="414"/>
                            </a:lnTo>
                            <a:lnTo>
                              <a:pt x="33" y="431"/>
                            </a:lnTo>
                            <a:lnTo>
                              <a:pt x="23" y="444"/>
                            </a:lnTo>
                            <a:lnTo>
                              <a:pt x="19" y="455"/>
                            </a:lnTo>
                            <a:lnTo>
                              <a:pt x="19" y="466"/>
                            </a:lnTo>
                            <a:lnTo>
                              <a:pt x="21" y="473"/>
                            </a:lnTo>
                            <a:lnTo>
                              <a:pt x="29" y="484"/>
                            </a:lnTo>
                            <a:lnTo>
                              <a:pt x="42" y="499"/>
                            </a:lnTo>
                            <a:lnTo>
                              <a:pt x="64" y="528"/>
                            </a:lnTo>
                            <a:lnTo>
                              <a:pt x="107" y="573"/>
                            </a:lnTo>
                            <a:lnTo>
                              <a:pt x="144" y="609"/>
                            </a:lnTo>
                            <a:lnTo>
                              <a:pt x="166" y="629"/>
                            </a:lnTo>
                            <a:lnTo>
                              <a:pt x="190" y="643"/>
                            </a:lnTo>
                            <a:lnTo>
                              <a:pt x="217" y="660"/>
                            </a:lnTo>
                            <a:lnTo>
                              <a:pt x="255" y="681"/>
                            </a:lnTo>
                            <a:lnTo>
                              <a:pt x="313" y="701"/>
                            </a:lnTo>
                            <a:lnTo>
                              <a:pt x="356" y="710"/>
                            </a:lnTo>
                            <a:lnTo>
                              <a:pt x="401" y="716"/>
                            </a:lnTo>
                            <a:lnTo>
                              <a:pt x="460" y="718"/>
                            </a:lnTo>
                            <a:lnTo>
                              <a:pt x="523" y="716"/>
                            </a:lnTo>
                            <a:lnTo>
                              <a:pt x="578" y="714"/>
                            </a:lnTo>
                            <a:lnTo>
                              <a:pt x="625" y="706"/>
                            </a:lnTo>
                            <a:lnTo>
                              <a:pt x="667" y="697"/>
                            </a:lnTo>
                            <a:lnTo>
                              <a:pt x="697" y="685"/>
                            </a:lnTo>
                            <a:lnTo>
                              <a:pt x="723" y="672"/>
                            </a:lnTo>
                            <a:lnTo>
                              <a:pt x="744" y="659"/>
                            </a:lnTo>
                            <a:lnTo>
                              <a:pt x="761" y="647"/>
                            </a:lnTo>
                            <a:lnTo>
                              <a:pt x="778" y="629"/>
                            </a:lnTo>
                            <a:lnTo>
                              <a:pt x="832" y="556"/>
                            </a:lnTo>
                            <a:lnTo>
                              <a:pt x="874" y="493"/>
                            </a:lnTo>
                            <a:lnTo>
                              <a:pt x="890" y="461"/>
                            </a:lnTo>
                            <a:lnTo>
                              <a:pt x="894" y="448"/>
                            </a:lnTo>
                            <a:lnTo>
                              <a:pt x="895" y="438"/>
                            </a:lnTo>
                            <a:lnTo>
                              <a:pt x="895" y="427"/>
                            </a:lnTo>
                            <a:lnTo>
                              <a:pt x="887" y="414"/>
                            </a:lnTo>
                            <a:lnTo>
                              <a:pt x="882" y="406"/>
                            </a:lnTo>
                            <a:lnTo>
                              <a:pt x="879" y="394"/>
                            </a:lnTo>
                            <a:lnTo>
                              <a:pt x="882" y="381"/>
                            </a:lnTo>
                            <a:lnTo>
                              <a:pt x="887" y="372"/>
                            </a:lnTo>
                            <a:lnTo>
                              <a:pt x="894" y="362"/>
                            </a:lnTo>
                            <a:lnTo>
                              <a:pt x="900" y="352"/>
                            </a:lnTo>
                            <a:lnTo>
                              <a:pt x="908" y="341"/>
                            </a:lnTo>
                            <a:lnTo>
                              <a:pt x="913" y="330"/>
                            </a:lnTo>
                            <a:lnTo>
                              <a:pt x="912" y="316"/>
                            </a:lnTo>
                            <a:lnTo>
                              <a:pt x="907" y="305"/>
                            </a:lnTo>
                            <a:lnTo>
                              <a:pt x="900" y="295"/>
                            </a:lnTo>
                            <a:lnTo>
                              <a:pt x="894" y="286"/>
                            </a:lnTo>
                            <a:lnTo>
                              <a:pt x="886" y="275"/>
                            </a:lnTo>
                            <a:lnTo>
                              <a:pt x="883" y="263"/>
                            </a:lnTo>
                            <a:lnTo>
                              <a:pt x="886" y="254"/>
                            </a:lnTo>
                            <a:lnTo>
                              <a:pt x="895" y="240"/>
                            </a:lnTo>
                            <a:lnTo>
                              <a:pt x="904" y="229"/>
                            </a:lnTo>
                            <a:lnTo>
                              <a:pt x="908" y="217"/>
                            </a:lnTo>
                            <a:lnTo>
                              <a:pt x="908" y="202"/>
                            </a:lnTo>
                            <a:lnTo>
                              <a:pt x="903" y="187"/>
                            </a:lnTo>
                            <a:lnTo>
                              <a:pt x="894" y="176"/>
                            </a:lnTo>
                            <a:lnTo>
                              <a:pt x="890" y="168"/>
                            </a:lnTo>
                            <a:lnTo>
                              <a:pt x="886" y="155"/>
                            </a:lnTo>
                            <a:lnTo>
                              <a:pt x="887" y="141"/>
                            </a:lnTo>
                            <a:lnTo>
                              <a:pt x="895" y="130"/>
                            </a:lnTo>
                            <a:lnTo>
                              <a:pt x="900" y="122"/>
                            </a:lnTo>
                            <a:lnTo>
                              <a:pt x="908" y="113"/>
                            </a:lnTo>
                            <a:lnTo>
                              <a:pt x="912" y="101"/>
                            </a:lnTo>
                            <a:lnTo>
                              <a:pt x="913" y="88"/>
                            </a:lnTo>
                            <a:lnTo>
                              <a:pt x="911" y="80"/>
                            </a:lnTo>
                            <a:lnTo>
                              <a:pt x="903" y="67"/>
                            </a:lnTo>
                            <a:lnTo>
                              <a:pt x="895" y="56"/>
                            </a:lnTo>
                            <a:lnTo>
                              <a:pt x="890" y="42"/>
                            </a:lnTo>
                            <a:lnTo>
                              <a:pt x="890" y="29"/>
                            </a:lnTo>
                            <a:lnTo>
                              <a:pt x="894" y="18"/>
                            </a:lnTo>
                            <a:lnTo>
                              <a:pt x="891" y="0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FFC08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61" name="Freeform 6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6" y="4514"/>
                        <a:ext cx="113" cy="99"/>
                      </a:xfrm>
                      <a:custGeom>
                        <a:avLst/>
                        <a:gdLst>
                          <a:gd name="T0" fmla="*/ 6 w 113"/>
                          <a:gd name="T1" fmla="*/ 0 h 99"/>
                          <a:gd name="T2" fmla="*/ 13 w 113"/>
                          <a:gd name="T3" fmla="*/ 13 h 99"/>
                          <a:gd name="T4" fmla="*/ 24 w 113"/>
                          <a:gd name="T5" fmla="*/ 26 h 99"/>
                          <a:gd name="T6" fmla="*/ 44 w 113"/>
                          <a:gd name="T7" fmla="*/ 43 h 99"/>
                          <a:gd name="T8" fmla="*/ 68 w 113"/>
                          <a:gd name="T9" fmla="*/ 57 h 99"/>
                          <a:gd name="T10" fmla="*/ 91 w 113"/>
                          <a:gd name="T11" fmla="*/ 66 h 99"/>
                          <a:gd name="T12" fmla="*/ 113 w 113"/>
                          <a:gd name="T13" fmla="*/ 72 h 99"/>
                          <a:gd name="T14" fmla="*/ 104 w 113"/>
                          <a:gd name="T15" fmla="*/ 89 h 99"/>
                          <a:gd name="T16" fmla="*/ 75 w 113"/>
                          <a:gd name="T17" fmla="*/ 85 h 99"/>
                          <a:gd name="T18" fmla="*/ 44 w 113"/>
                          <a:gd name="T19" fmla="*/ 87 h 99"/>
                          <a:gd name="T20" fmla="*/ 24 w 113"/>
                          <a:gd name="T21" fmla="*/ 99 h 99"/>
                          <a:gd name="T22" fmla="*/ 28 w 113"/>
                          <a:gd name="T23" fmla="*/ 89 h 99"/>
                          <a:gd name="T24" fmla="*/ 27 w 113"/>
                          <a:gd name="T25" fmla="*/ 78 h 99"/>
                          <a:gd name="T26" fmla="*/ 20 w 113"/>
                          <a:gd name="T27" fmla="*/ 62 h 99"/>
                          <a:gd name="T28" fmla="*/ 11 w 113"/>
                          <a:gd name="T29" fmla="*/ 49 h 99"/>
                          <a:gd name="T30" fmla="*/ 2 w 113"/>
                          <a:gd name="T31" fmla="*/ 34 h 99"/>
                          <a:gd name="T32" fmla="*/ 0 w 113"/>
                          <a:gd name="T33" fmla="*/ 17 h 99"/>
                          <a:gd name="T34" fmla="*/ 6 w 113"/>
                          <a:gd name="T35" fmla="*/ 0 h 99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13"/>
                          <a:gd name="T55" fmla="*/ 0 h 99"/>
                          <a:gd name="T56" fmla="*/ 113 w 113"/>
                          <a:gd name="T57" fmla="*/ 99 h 99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13" h="99">
                            <a:moveTo>
                              <a:pt x="6" y="0"/>
                            </a:moveTo>
                            <a:lnTo>
                              <a:pt x="13" y="13"/>
                            </a:lnTo>
                            <a:lnTo>
                              <a:pt x="24" y="26"/>
                            </a:lnTo>
                            <a:lnTo>
                              <a:pt x="44" y="43"/>
                            </a:lnTo>
                            <a:lnTo>
                              <a:pt x="68" y="57"/>
                            </a:lnTo>
                            <a:lnTo>
                              <a:pt x="91" y="66"/>
                            </a:lnTo>
                            <a:lnTo>
                              <a:pt x="113" y="72"/>
                            </a:lnTo>
                            <a:lnTo>
                              <a:pt x="104" y="89"/>
                            </a:lnTo>
                            <a:lnTo>
                              <a:pt x="75" y="85"/>
                            </a:lnTo>
                            <a:lnTo>
                              <a:pt x="44" y="87"/>
                            </a:lnTo>
                            <a:lnTo>
                              <a:pt x="24" y="99"/>
                            </a:lnTo>
                            <a:lnTo>
                              <a:pt x="28" y="89"/>
                            </a:lnTo>
                            <a:lnTo>
                              <a:pt x="27" y="78"/>
                            </a:lnTo>
                            <a:lnTo>
                              <a:pt x="20" y="62"/>
                            </a:lnTo>
                            <a:lnTo>
                              <a:pt x="11" y="49"/>
                            </a:lnTo>
                            <a:lnTo>
                              <a:pt x="2" y="34"/>
                            </a:lnTo>
                            <a:lnTo>
                              <a:pt x="0" y="17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62" name="Freeform 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8" y="4637"/>
                        <a:ext cx="149" cy="84"/>
                      </a:xfrm>
                      <a:custGeom>
                        <a:avLst/>
                        <a:gdLst>
                          <a:gd name="T0" fmla="*/ 0 w 149"/>
                          <a:gd name="T1" fmla="*/ 10 h 84"/>
                          <a:gd name="T2" fmla="*/ 4 w 149"/>
                          <a:gd name="T3" fmla="*/ 0 h 84"/>
                          <a:gd name="T4" fmla="*/ 9 w 149"/>
                          <a:gd name="T5" fmla="*/ 10 h 84"/>
                          <a:gd name="T6" fmla="*/ 21 w 149"/>
                          <a:gd name="T7" fmla="*/ 15 h 84"/>
                          <a:gd name="T8" fmla="*/ 42 w 149"/>
                          <a:gd name="T9" fmla="*/ 25 h 84"/>
                          <a:gd name="T10" fmla="*/ 64 w 149"/>
                          <a:gd name="T11" fmla="*/ 31 h 84"/>
                          <a:gd name="T12" fmla="*/ 98 w 149"/>
                          <a:gd name="T13" fmla="*/ 38 h 84"/>
                          <a:gd name="T14" fmla="*/ 137 w 149"/>
                          <a:gd name="T15" fmla="*/ 44 h 84"/>
                          <a:gd name="T16" fmla="*/ 149 w 149"/>
                          <a:gd name="T17" fmla="*/ 80 h 84"/>
                          <a:gd name="T18" fmla="*/ 106 w 149"/>
                          <a:gd name="T19" fmla="*/ 69 h 84"/>
                          <a:gd name="T20" fmla="*/ 72 w 149"/>
                          <a:gd name="T21" fmla="*/ 65 h 84"/>
                          <a:gd name="T22" fmla="*/ 45 w 149"/>
                          <a:gd name="T23" fmla="*/ 71 h 84"/>
                          <a:gd name="T24" fmla="*/ 25 w 149"/>
                          <a:gd name="T25" fmla="*/ 84 h 84"/>
                          <a:gd name="T26" fmla="*/ 25 w 149"/>
                          <a:gd name="T27" fmla="*/ 73 h 84"/>
                          <a:gd name="T28" fmla="*/ 25 w 149"/>
                          <a:gd name="T29" fmla="*/ 63 h 84"/>
                          <a:gd name="T30" fmla="*/ 21 w 149"/>
                          <a:gd name="T31" fmla="*/ 52 h 84"/>
                          <a:gd name="T32" fmla="*/ 9 w 149"/>
                          <a:gd name="T33" fmla="*/ 36 h 84"/>
                          <a:gd name="T34" fmla="*/ 0 w 149"/>
                          <a:gd name="T35" fmla="*/ 23 h 84"/>
                          <a:gd name="T36" fmla="*/ 0 w 149"/>
                          <a:gd name="T37" fmla="*/ 10 h 84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49"/>
                          <a:gd name="T58" fmla="*/ 0 h 84"/>
                          <a:gd name="T59" fmla="*/ 149 w 149"/>
                          <a:gd name="T60" fmla="*/ 84 h 84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49" h="84">
                            <a:moveTo>
                              <a:pt x="0" y="10"/>
                            </a:moveTo>
                            <a:lnTo>
                              <a:pt x="4" y="0"/>
                            </a:lnTo>
                            <a:lnTo>
                              <a:pt x="9" y="10"/>
                            </a:lnTo>
                            <a:lnTo>
                              <a:pt x="21" y="15"/>
                            </a:lnTo>
                            <a:lnTo>
                              <a:pt x="42" y="25"/>
                            </a:lnTo>
                            <a:lnTo>
                              <a:pt x="64" y="31"/>
                            </a:lnTo>
                            <a:lnTo>
                              <a:pt x="98" y="38"/>
                            </a:lnTo>
                            <a:lnTo>
                              <a:pt x="137" y="44"/>
                            </a:lnTo>
                            <a:lnTo>
                              <a:pt x="149" y="80"/>
                            </a:lnTo>
                            <a:lnTo>
                              <a:pt x="106" y="69"/>
                            </a:lnTo>
                            <a:lnTo>
                              <a:pt x="72" y="65"/>
                            </a:lnTo>
                            <a:lnTo>
                              <a:pt x="45" y="71"/>
                            </a:lnTo>
                            <a:lnTo>
                              <a:pt x="25" y="84"/>
                            </a:lnTo>
                            <a:lnTo>
                              <a:pt x="25" y="73"/>
                            </a:lnTo>
                            <a:lnTo>
                              <a:pt x="25" y="63"/>
                            </a:lnTo>
                            <a:lnTo>
                              <a:pt x="21" y="52"/>
                            </a:lnTo>
                            <a:lnTo>
                              <a:pt x="9" y="36"/>
                            </a:lnTo>
                            <a:lnTo>
                              <a:pt x="0" y="23"/>
                            </a:lnTo>
                            <a:lnTo>
                              <a:pt x="0" y="1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63" name="Freeform 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22" y="4742"/>
                        <a:ext cx="175" cy="104"/>
                      </a:xfrm>
                      <a:custGeom>
                        <a:avLst/>
                        <a:gdLst>
                          <a:gd name="T0" fmla="*/ 2 w 175"/>
                          <a:gd name="T1" fmla="*/ 13 h 104"/>
                          <a:gd name="T2" fmla="*/ 10 w 175"/>
                          <a:gd name="T3" fmla="*/ 0 h 104"/>
                          <a:gd name="T4" fmla="*/ 21 w 175"/>
                          <a:gd name="T5" fmla="*/ 17 h 104"/>
                          <a:gd name="T6" fmla="*/ 32 w 175"/>
                          <a:gd name="T7" fmla="*/ 25 h 104"/>
                          <a:gd name="T8" fmla="*/ 45 w 175"/>
                          <a:gd name="T9" fmla="*/ 34 h 104"/>
                          <a:gd name="T10" fmla="*/ 69 w 175"/>
                          <a:gd name="T11" fmla="*/ 42 h 104"/>
                          <a:gd name="T12" fmla="*/ 96 w 175"/>
                          <a:gd name="T13" fmla="*/ 49 h 104"/>
                          <a:gd name="T14" fmla="*/ 126 w 175"/>
                          <a:gd name="T15" fmla="*/ 59 h 104"/>
                          <a:gd name="T16" fmla="*/ 167 w 175"/>
                          <a:gd name="T17" fmla="*/ 72 h 104"/>
                          <a:gd name="T18" fmla="*/ 175 w 175"/>
                          <a:gd name="T19" fmla="*/ 104 h 104"/>
                          <a:gd name="T20" fmla="*/ 133 w 175"/>
                          <a:gd name="T21" fmla="*/ 87 h 104"/>
                          <a:gd name="T22" fmla="*/ 103 w 175"/>
                          <a:gd name="T23" fmla="*/ 76 h 104"/>
                          <a:gd name="T24" fmla="*/ 78 w 175"/>
                          <a:gd name="T25" fmla="*/ 72 h 104"/>
                          <a:gd name="T26" fmla="*/ 58 w 175"/>
                          <a:gd name="T27" fmla="*/ 72 h 104"/>
                          <a:gd name="T28" fmla="*/ 48 w 175"/>
                          <a:gd name="T29" fmla="*/ 80 h 104"/>
                          <a:gd name="T30" fmla="*/ 36 w 175"/>
                          <a:gd name="T31" fmla="*/ 91 h 104"/>
                          <a:gd name="T32" fmla="*/ 34 w 175"/>
                          <a:gd name="T33" fmla="*/ 78 h 104"/>
                          <a:gd name="T34" fmla="*/ 21 w 175"/>
                          <a:gd name="T35" fmla="*/ 59 h 104"/>
                          <a:gd name="T36" fmla="*/ 10 w 175"/>
                          <a:gd name="T37" fmla="*/ 45 h 104"/>
                          <a:gd name="T38" fmla="*/ 0 w 175"/>
                          <a:gd name="T39" fmla="*/ 31 h 104"/>
                          <a:gd name="T40" fmla="*/ 2 w 175"/>
                          <a:gd name="T41" fmla="*/ 13 h 104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175"/>
                          <a:gd name="T64" fmla="*/ 0 h 104"/>
                          <a:gd name="T65" fmla="*/ 175 w 175"/>
                          <a:gd name="T66" fmla="*/ 104 h 104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175" h="104">
                            <a:moveTo>
                              <a:pt x="2" y="13"/>
                            </a:moveTo>
                            <a:lnTo>
                              <a:pt x="10" y="0"/>
                            </a:lnTo>
                            <a:lnTo>
                              <a:pt x="21" y="17"/>
                            </a:lnTo>
                            <a:lnTo>
                              <a:pt x="32" y="25"/>
                            </a:lnTo>
                            <a:lnTo>
                              <a:pt x="45" y="34"/>
                            </a:lnTo>
                            <a:lnTo>
                              <a:pt x="69" y="42"/>
                            </a:lnTo>
                            <a:lnTo>
                              <a:pt x="96" y="49"/>
                            </a:lnTo>
                            <a:lnTo>
                              <a:pt x="126" y="59"/>
                            </a:lnTo>
                            <a:lnTo>
                              <a:pt x="167" y="72"/>
                            </a:lnTo>
                            <a:lnTo>
                              <a:pt x="175" y="104"/>
                            </a:lnTo>
                            <a:lnTo>
                              <a:pt x="133" y="87"/>
                            </a:lnTo>
                            <a:lnTo>
                              <a:pt x="103" y="76"/>
                            </a:lnTo>
                            <a:lnTo>
                              <a:pt x="78" y="72"/>
                            </a:lnTo>
                            <a:lnTo>
                              <a:pt x="58" y="72"/>
                            </a:lnTo>
                            <a:lnTo>
                              <a:pt x="48" y="80"/>
                            </a:lnTo>
                            <a:lnTo>
                              <a:pt x="36" y="91"/>
                            </a:lnTo>
                            <a:lnTo>
                              <a:pt x="34" y="78"/>
                            </a:lnTo>
                            <a:lnTo>
                              <a:pt x="21" y="59"/>
                            </a:lnTo>
                            <a:lnTo>
                              <a:pt x="10" y="45"/>
                            </a:lnTo>
                            <a:lnTo>
                              <a:pt x="0" y="31"/>
                            </a:lnTo>
                            <a:lnTo>
                              <a:pt x="2" y="13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64" name="Freeform 7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1" y="4856"/>
                        <a:ext cx="208" cy="230"/>
                      </a:xfrm>
                      <a:custGeom>
                        <a:avLst/>
                        <a:gdLst>
                          <a:gd name="T0" fmla="*/ 2 w 208"/>
                          <a:gd name="T1" fmla="*/ 35 h 230"/>
                          <a:gd name="T2" fmla="*/ 0 w 208"/>
                          <a:gd name="T3" fmla="*/ 21 h 230"/>
                          <a:gd name="T4" fmla="*/ 0 w 208"/>
                          <a:gd name="T5" fmla="*/ 11 h 230"/>
                          <a:gd name="T6" fmla="*/ 8 w 208"/>
                          <a:gd name="T7" fmla="*/ 0 h 230"/>
                          <a:gd name="T8" fmla="*/ 22 w 208"/>
                          <a:gd name="T9" fmla="*/ 17 h 230"/>
                          <a:gd name="T10" fmla="*/ 47 w 208"/>
                          <a:gd name="T11" fmla="*/ 32 h 230"/>
                          <a:gd name="T12" fmla="*/ 72 w 208"/>
                          <a:gd name="T13" fmla="*/ 44 h 230"/>
                          <a:gd name="T14" fmla="*/ 106 w 208"/>
                          <a:gd name="T15" fmla="*/ 55 h 230"/>
                          <a:gd name="T16" fmla="*/ 156 w 208"/>
                          <a:gd name="T17" fmla="*/ 65 h 230"/>
                          <a:gd name="T18" fmla="*/ 166 w 208"/>
                          <a:gd name="T19" fmla="*/ 91 h 230"/>
                          <a:gd name="T20" fmla="*/ 140 w 208"/>
                          <a:gd name="T21" fmla="*/ 84 h 230"/>
                          <a:gd name="T22" fmla="*/ 114 w 208"/>
                          <a:gd name="T23" fmla="*/ 80 h 230"/>
                          <a:gd name="T24" fmla="*/ 101 w 208"/>
                          <a:gd name="T25" fmla="*/ 82 h 230"/>
                          <a:gd name="T26" fmla="*/ 97 w 208"/>
                          <a:gd name="T27" fmla="*/ 95 h 230"/>
                          <a:gd name="T28" fmla="*/ 105 w 208"/>
                          <a:gd name="T29" fmla="*/ 112 h 230"/>
                          <a:gd name="T30" fmla="*/ 115 w 208"/>
                          <a:gd name="T31" fmla="*/ 128 h 230"/>
                          <a:gd name="T32" fmla="*/ 136 w 208"/>
                          <a:gd name="T33" fmla="*/ 153 h 230"/>
                          <a:gd name="T34" fmla="*/ 166 w 208"/>
                          <a:gd name="T35" fmla="*/ 179 h 230"/>
                          <a:gd name="T36" fmla="*/ 208 w 208"/>
                          <a:gd name="T37" fmla="*/ 209 h 230"/>
                          <a:gd name="T38" fmla="*/ 208 w 208"/>
                          <a:gd name="T39" fmla="*/ 230 h 230"/>
                          <a:gd name="T40" fmla="*/ 190 w 208"/>
                          <a:gd name="T41" fmla="*/ 219 h 230"/>
                          <a:gd name="T42" fmla="*/ 166 w 208"/>
                          <a:gd name="T43" fmla="*/ 205 h 230"/>
                          <a:gd name="T44" fmla="*/ 132 w 208"/>
                          <a:gd name="T45" fmla="*/ 179 h 230"/>
                          <a:gd name="T46" fmla="*/ 105 w 208"/>
                          <a:gd name="T47" fmla="*/ 150 h 230"/>
                          <a:gd name="T48" fmla="*/ 80 w 208"/>
                          <a:gd name="T49" fmla="*/ 128 h 230"/>
                          <a:gd name="T50" fmla="*/ 56 w 208"/>
                          <a:gd name="T51" fmla="*/ 101 h 230"/>
                          <a:gd name="T52" fmla="*/ 36 w 208"/>
                          <a:gd name="T53" fmla="*/ 78 h 230"/>
                          <a:gd name="T54" fmla="*/ 15 w 208"/>
                          <a:gd name="T55" fmla="*/ 57 h 230"/>
                          <a:gd name="T56" fmla="*/ 2 w 208"/>
                          <a:gd name="T57" fmla="*/ 35 h 230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208"/>
                          <a:gd name="T88" fmla="*/ 0 h 230"/>
                          <a:gd name="T89" fmla="*/ 208 w 208"/>
                          <a:gd name="T90" fmla="*/ 230 h 230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208" h="230">
                            <a:moveTo>
                              <a:pt x="2" y="35"/>
                            </a:moveTo>
                            <a:lnTo>
                              <a:pt x="0" y="21"/>
                            </a:lnTo>
                            <a:lnTo>
                              <a:pt x="0" y="11"/>
                            </a:lnTo>
                            <a:lnTo>
                              <a:pt x="8" y="0"/>
                            </a:lnTo>
                            <a:lnTo>
                              <a:pt x="22" y="17"/>
                            </a:lnTo>
                            <a:lnTo>
                              <a:pt x="47" y="32"/>
                            </a:lnTo>
                            <a:lnTo>
                              <a:pt x="72" y="44"/>
                            </a:lnTo>
                            <a:lnTo>
                              <a:pt x="106" y="55"/>
                            </a:lnTo>
                            <a:lnTo>
                              <a:pt x="156" y="65"/>
                            </a:lnTo>
                            <a:lnTo>
                              <a:pt x="166" y="91"/>
                            </a:lnTo>
                            <a:lnTo>
                              <a:pt x="140" y="84"/>
                            </a:lnTo>
                            <a:lnTo>
                              <a:pt x="114" y="80"/>
                            </a:lnTo>
                            <a:lnTo>
                              <a:pt x="101" y="82"/>
                            </a:lnTo>
                            <a:lnTo>
                              <a:pt x="97" y="95"/>
                            </a:lnTo>
                            <a:lnTo>
                              <a:pt x="105" y="112"/>
                            </a:lnTo>
                            <a:lnTo>
                              <a:pt x="115" y="128"/>
                            </a:lnTo>
                            <a:lnTo>
                              <a:pt x="136" y="153"/>
                            </a:lnTo>
                            <a:lnTo>
                              <a:pt x="166" y="179"/>
                            </a:lnTo>
                            <a:lnTo>
                              <a:pt x="208" y="209"/>
                            </a:lnTo>
                            <a:lnTo>
                              <a:pt x="208" y="230"/>
                            </a:lnTo>
                            <a:lnTo>
                              <a:pt x="190" y="219"/>
                            </a:lnTo>
                            <a:lnTo>
                              <a:pt x="166" y="205"/>
                            </a:lnTo>
                            <a:lnTo>
                              <a:pt x="132" y="179"/>
                            </a:lnTo>
                            <a:lnTo>
                              <a:pt x="105" y="150"/>
                            </a:lnTo>
                            <a:lnTo>
                              <a:pt x="80" y="128"/>
                            </a:lnTo>
                            <a:lnTo>
                              <a:pt x="56" y="101"/>
                            </a:lnTo>
                            <a:lnTo>
                              <a:pt x="36" y="78"/>
                            </a:lnTo>
                            <a:lnTo>
                              <a:pt x="15" y="57"/>
                            </a:lnTo>
                            <a:lnTo>
                              <a:pt x="2" y="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65" name="Freeform 7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345" y="4443"/>
                        <a:ext cx="86" cy="69"/>
                      </a:xfrm>
                      <a:custGeom>
                        <a:avLst/>
                        <a:gdLst>
                          <a:gd name="T0" fmla="*/ 0 w 86"/>
                          <a:gd name="T1" fmla="*/ 0 h 69"/>
                          <a:gd name="T2" fmla="*/ 11 w 86"/>
                          <a:gd name="T3" fmla="*/ 10 h 69"/>
                          <a:gd name="T4" fmla="*/ 25 w 86"/>
                          <a:gd name="T5" fmla="*/ 21 h 69"/>
                          <a:gd name="T6" fmla="*/ 42 w 86"/>
                          <a:gd name="T7" fmla="*/ 33 h 69"/>
                          <a:gd name="T8" fmla="*/ 60 w 86"/>
                          <a:gd name="T9" fmla="*/ 44 h 69"/>
                          <a:gd name="T10" fmla="*/ 77 w 86"/>
                          <a:gd name="T11" fmla="*/ 54 h 69"/>
                          <a:gd name="T12" fmla="*/ 86 w 86"/>
                          <a:gd name="T13" fmla="*/ 61 h 69"/>
                          <a:gd name="T14" fmla="*/ 65 w 86"/>
                          <a:gd name="T15" fmla="*/ 69 h 69"/>
                          <a:gd name="T16" fmla="*/ 42 w 86"/>
                          <a:gd name="T17" fmla="*/ 61 h 69"/>
                          <a:gd name="T18" fmla="*/ 18 w 86"/>
                          <a:gd name="T19" fmla="*/ 52 h 69"/>
                          <a:gd name="T20" fmla="*/ 0 w 86"/>
                          <a:gd name="T21" fmla="*/ 42 h 69"/>
                          <a:gd name="T22" fmla="*/ 1 w 86"/>
                          <a:gd name="T23" fmla="*/ 33 h 69"/>
                          <a:gd name="T24" fmla="*/ 4 w 86"/>
                          <a:gd name="T25" fmla="*/ 17 h 69"/>
                          <a:gd name="T26" fmla="*/ 0 w 86"/>
                          <a:gd name="T27" fmla="*/ 0 h 69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86"/>
                          <a:gd name="T43" fmla="*/ 0 h 69"/>
                          <a:gd name="T44" fmla="*/ 86 w 86"/>
                          <a:gd name="T45" fmla="*/ 69 h 69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86" h="69">
                            <a:moveTo>
                              <a:pt x="0" y="0"/>
                            </a:moveTo>
                            <a:lnTo>
                              <a:pt x="11" y="10"/>
                            </a:lnTo>
                            <a:lnTo>
                              <a:pt x="25" y="21"/>
                            </a:lnTo>
                            <a:lnTo>
                              <a:pt x="42" y="33"/>
                            </a:lnTo>
                            <a:lnTo>
                              <a:pt x="60" y="44"/>
                            </a:lnTo>
                            <a:lnTo>
                              <a:pt x="77" y="54"/>
                            </a:lnTo>
                            <a:lnTo>
                              <a:pt x="86" y="61"/>
                            </a:lnTo>
                            <a:lnTo>
                              <a:pt x="65" y="69"/>
                            </a:lnTo>
                            <a:lnTo>
                              <a:pt x="42" y="61"/>
                            </a:lnTo>
                            <a:lnTo>
                              <a:pt x="18" y="52"/>
                            </a:lnTo>
                            <a:lnTo>
                              <a:pt x="0" y="42"/>
                            </a:lnTo>
                            <a:lnTo>
                              <a:pt x="1" y="33"/>
                            </a:lnTo>
                            <a:lnTo>
                              <a:pt x="4" y="17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66" name="Freeform 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501" y="4426"/>
                        <a:ext cx="732" cy="689"/>
                      </a:xfrm>
                      <a:custGeom>
                        <a:avLst/>
                        <a:gdLst>
                          <a:gd name="T0" fmla="*/ 348 w 732"/>
                          <a:gd name="T1" fmla="*/ 158 h 689"/>
                          <a:gd name="T2" fmla="*/ 292 w 732"/>
                          <a:gd name="T3" fmla="*/ 181 h 689"/>
                          <a:gd name="T4" fmla="*/ 175 w 732"/>
                          <a:gd name="T5" fmla="*/ 200 h 689"/>
                          <a:gd name="T6" fmla="*/ 0 w 732"/>
                          <a:gd name="T7" fmla="*/ 209 h 689"/>
                          <a:gd name="T8" fmla="*/ 205 w 732"/>
                          <a:gd name="T9" fmla="*/ 244 h 689"/>
                          <a:gd name="T10" fmla="*/ 435 w 732"/>
                          <a:gd name="T11" fmla="*/ 225 h 689"/>
                          <a:gd name="T12" fmla="*/ 597 w 732"/>
                          <a:gd name="T13" fmla="*/ 177 h 689"/>
                          <a:gd name="T14" fmla="*/ 648 w 732"/>
                          <a:gd name="T15" fmla="*/ 169 h 689"/>
                          <a:gd name="T16" fmla="*/ 625 w 732"/>
                          <a:gd name="T17" fmla="*/ 208 h 689"/>
                          <a:gd name="T18" fmla="*/ 510 w 732"/>
                          <a:gd name="T19" fmla="*/ 263 h 689"/>
                          <a:gd name="T20" fmla="*/ 304 w 732"/>
                          <a:gd name="T21" fmla="*/ 308 h 689"/>
                          <a:gd name="T22" fmla="*/ 177 w 732"/>
                          <a:gd name="T23" fmla="*/ 352 h 689"/>
                          <a:gd name="T24" fmla="*/ 411 w 732"/>
                          <a:gd name="T25" fmla="*/ 347 h 689"/>
                          <a:gd name="T26" fmla="*/ 567 w 732"/>
                          <a:gd name="T27" fmla="*/ 308 h 689"/>
                          <a:gd name="T28" fmla="*/ 659 w 732"/>
                          <a:gd name="T29" fmla="*/ 276 h 689"/>
                          <a:gd name="T30" fmla="*/ 661 w 732"/>
                          <a:gd name="T31" fmla="*/ 299 h 689"/>
                          <a:gd name="T32" fmla="*/ 584 w 732"/>
                          <a:gd name="T33" fmla="*/ 354 h 689"/>
                          <a:gd name="T34" fmla="*/ 439 w 732"/>
                          <a:gd name="T35" fmla="*/ 407 h 689"/>
                          <a:gd name="T36" fmla="*/ 237 w 732"/>
                          <a:gd name="T37" fmla="*/ 444 h 689"/>
                          <a:gd name="T38" fmla="*/ 305 w 732"/>
                          <a:gd name="T39" fmla="*/ 466 h 689"/>
                          <a:gd name="T40" fmla="*/ 482 w 732"/>
                          <a:gd name="T41" fmla="*/ 458 h 689"/>
                          <a:gd name="T42" fmla="*/ 629 w 732"/>
                          <a:gd name="T43" fmla="*/ 413 h 689"/>
                          <a:gd name="T44" fmla="*/ 642 w 732"/>
                          <a:gd name="T45" fmla="*/ 430 h 689"/>
                          <a:gd name="T46" fmla="*/ 599 w 732"/>
                          <a:gd name="T47" fmla="*/ 474 h 689"/>
                          <a:gd name="T48" fmla="*/ 489 w 732"/>
                          <a:gd name="T49" fmla="*/ 521 h 689"/>
                          <a:gd name="T50" fmla="*/ 360 w 732"/>
                          <a:gd name="T51" fmla="*/ 542 h 689"/>
                          <a:gd name="T52" fmla="*/ 166 w 732"/>
                          <a:gd name="T53" fmla="*/ 546 h 689"/>
                          <a:gd name="T54" fmla="*/ 301 w 732"/>
                          <a:gd name="T55" fmla="*/ 579 h 689"/>
                          <a:gd name="T56" fmla="*/ 427 w 732"/>
                          <a:gd name="T57" fmla="*/ 580 h 689"/>
                          <a:gd name="T58" fmla="*/ 540 w 732"/>
                          <a:gd name="T59" fmla="*/ 562 h 689"/>
                          <a:gd name="T60" fmla="*/ 589 w 732"/>
                          <a:gd name="T61" fmla="*/ 565 h 689"/>
                          <a:gd name="T62" fmla="*/ 561 w 732"/>
                          <a:gd name="T63" fmla="*/ 597 h 689"/>
                          <a:gd name="T64" fmla="*/ 495 w 732"/>
                          <a:gd name="T65" fmla="*/ 622 h 689"/>
                          <a:gd name="T66" fmla="*/ 253 w 732"/>
                          <a:gd name="T67" fmla="*/ 649 h 689"/>
                          <a:gd name="T68" fmla="*/ 453 w 732"/>
                          <a:gd name="T69" fmla="*/ 663 h 689"/>
                          <a:gd name="T70" fmla="*/ 466 w 732"/>
                          <a:gd name="T71" fmla="*/ 687 h 689"/>
                          <a:gd name="T72" fmla="*/ 542 w 732"/>
                          <a:gd name="T73" fmla="*/ 664 h 689"/>
                          <a:gd name="T74" fmla="*/ 597 w 732"/>
                          <a:gd name="T75" fmla="*/ 621 h 689"/>
                          <a:gd name="T76" fmla="*/ 709 w 732"/>
                          <a:gd name="T77" fmla="*/ 453 h 689"/>
                          <a:gd name="T78" fmla="*/ 714 w 732"/>
                          <a:gd name="T79" fmla="*/ 419 h 689"/>
                          <a:gd name="T80" fmla="*/ 698 w 732"/>
                          <a:gd name="T81" fmla="*/ 386 h 689"/>
                          <a:gd name="T82" fmla="*/ 713 w 732"/>
                          <a:gd name="T83" fmla="*/ 354 h 689"/>
                          <a:gd name="T84" fmla="*/ 732 w 732"/>
                          <a:gd name="T85" fmla="*/ 322 h 689"/>
                          <a:gd name="T86" fmla="*/ 719 w 732"/>
                          <a:gd name="T87" fmla="*/ 287 h 689"/>
                          <a:gd name="T88" fmla="*/ 702 w 732"/>
                          <a:gd name="T89" fmla="*/ 255 h 689"/>
                          <a:gd name="T90" fmla="*/ 723 w 732"/>
                          <a:gd name="T91" fmla="*/ 221 h 689"/>
                          <a:gd name="T92" fmla="*/ 722 w 732"/>
                          <a:gd name="T93" fmla="*/ 179 h 689"/>
                          <a:gd name="T94" fmla="*/ 705 w 732"/>
                          <a:gd name="T95" fmla="*/ 147 h 689"/>
                          <a:gd name="T96" fmla="*/ 719 w 732"/>
                          <a:gd name="T97" fmla="*/ 114 h 689"/>
                          <a:gd name="T98" fmla="*/ 732 w 732"/>
                          <a:gd name="T99" fmla="*/ 80 h 689"/>
                          <a:gd name="T100" fmla="*/ 714 w 732"/>
                          <a:gd name="T101" fmla="*/ 48 h 689"/>
                          <a:gd name="T102" fmla="*/ 634 w 732"/>
                          <a:gd name="T103" fmla="*/ 50 h 689"/>
                          <a:gd name="T104" fmla="*/ 475 w 732"/>
                          <a:gd name="T105" fmla="*/ 105 h 689"/>
                          <a:gd name="T106" fmla="*/ 294 w 732"/>
                          <a:gd name="T107" fmla="*/ 135 h 689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732"/>
                          <a:gd name="T163" fmla="*/ 0 h 689"/>
                          <a:gd name="T164" fmla="*/ 732 w 732"/>
                          <a:gd name="T165" fmla="*/ 689 h 689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732" h="689">
                            <a:moveTo>
                              <a:pt x="294" y="135"/>
                            </a:moveTo>
                            <a:lnTo>
                              <a:pt x="186" y="143"/>
                            </a:lnTo>
                            <a:lnTo>
                              <a:pt x="348" y="158"/>
                            </a:lnTo>
                            <a:lnTo>
                              <a:pt x="338" y="166"/>
                            </a:lnTo>
                            <a:lnTo>
                              <a:pt x="318" y="173"/>
                            </a:lnTo>
                            <a:lnTo>
                              <a:pt x="292" y="181"/>
                            </a:lnTo>
                            <a:lnTo>
                              <a:pt x="258" y="190"/>
                            </a:lnTo>
                            <a:lnTo>
                              <a:pt x="222" y="196"/>
                            </a:lnTo>
                            <a:lnTo>
                              <a:pt x="175" y="200"/>
                            </a:lnTo>
                            <a:lnTo>
                              <a:pt x="120" y="206"/>
                            </a:lnTo>
                            <a:lnTo>
                              <a:pt x="61" y="209"/>
                            </a:lnTo>
                            <a:lnTo>
                              <a:pt x="0" y="209"/>
                            </a:lnTo>
                            <a:lnTo>
                              <a:pt x="95" y="232"/>
                            </a:lnTo>
                            <a:lnTo>
                              <a:pt x="154" y="244"/>
                            </a:lnTo>
                            <a:lnTo>
                              <a:pt x="205" y="244"/>
                            </a:lnTo>
                            <a:lnTo>
                              <a:pt x="267" y="244"/>
                            </a:lnTo>
                            <a:lnTo>
                              <a:pt x="359" y="236"/>
                            </a:lnTo>
                            <a:lnTo>
                              <a:pt x="435" y="225"/>
                            </a:lnTo>
                            <a:lnTo>
                              <a:pt x="499" y="209"/>
                            </a:lnTo>
                            <a:lnTo>
                              <a:pt x="567" y="188"/>
                            </a:lnTo>
                            <a:lnTo>
                              <a:pt x="597" y="177"/>
                            </a:lnTo>
                            <a:lnTo>
                              <a:pt x="625" y="168"/>
                            </a:lnTo>
                            <a:lnTo>
                              <a:pt x="640" y="164"/>
                            </a:lnTo>
                            <a:lnTo>
                              <a:pt x="648" y="169"/>
                            </a:lnTo>
                            <a:lnTo>
                              <a:pt x="648" y="181"/>
                            </a:lnTo>
                            <a:lnTo>
                              <a:pt x="642" y="194"/>
                            </a:lnTo>
                            <a:lnTo>
                              <a:pt x="625" y="208"/>
                            </a:lnTo>
                            <a:lnTo>
                              <a:pt x="597" y="226"/>
                            </a:lnTo>
                            <a:lnTo>
                              <a:pt x="557" y="244"/>
                            </a:lnTo>
                            <a:lnTo>
                              <a:pt x="510" y="263"/>
                            </a:lnTo>
                            <a:lnTo>
                              <a:pt x="448" y="282"/>
                            </a:lnTo>
                            <a:lnTo>
                              <a:pt x="376" y="297"/>
                            </a:lnTo>
                            <a:lnTo>
                              <a:pt x="304" y="308"/>
                            </a:lnTo>
                            <a:lnTo>
                              <a:pt x="228" y="320"/>
                            </a:lnTo>
                            <a:lnTo>
                              <a:pt x="95" y="333"/>
                            </a:lnTo>
                            <a:lnTo>
                              <a:pt x="177" y="352"/>
                            </a:lnTo>
                            <a:lnTo>
                              <a:pt x="243" y="360"/>
                            </a:lnTo>
                            <a:lnTo>
                              <a:pt x="326" y="358"/>
                            </a:lnTo>
                            <a:lnTo>
                              <a:pt x="411" y="347"/>
                            </a:lnTo>
                            <a:lnTo>
                              <a:pt x="474" y="333"/>
                            </a:lnTo>
                            <a:lnTo>
                              <a:pt x="525" y="320"/>
                            </a:lnTo>
                            <a:lnTo>
                              <a:pt x="567" y="308"/>
                            </a:lnTo>
                            <a:lnTo>
                              <a:pt x="610" y="293"/>
                            </a:lnTo>
                            <a:lnTo>
                              <a:pt x="644" y="280"/>
                            </a:lnTo>
                            <a:lnTo>
                              <a:pt x="659" y="276"/>
                            </a:lnTo>
                            <a:lnTo>
                              <a:pt x="668" y="276"/>
                            </a:lnTo>
                            <a:lnTo>
                              <a:pt x="667" y="287"/>
                            </a:lnTo>
                            <a:lnTo>
                              <a:pt x="661" y="299"/>
                            </a:lnTo>
                            <a:lnTo>
                              <a:pt x="648" y="314"/>
                            </a:lnTo>
                            <a:lnTo>
                              <a:pt x="617" y="335"/>
                            </a:lnTo>
                            <a:lnTo>
                              <a:pt x="584" y="354"/>
                            </a:lnTo>
                            <a:lnTo>
                              <a:pt x="546" y="371"/>
                            </a:lnTo>
                            <a:lnTo>
                              <a:pt x="496" y="390"/>
                            </a:lnTo>
                            <a:lnTo>
                              <a:pt x="439" y="407"/>
                            </a:lnTo>
                            <a:lnTo>
                              <a:pt x="352" y="426"/>
                            </a:lnTo>
                            <a:lnTo>
                              <a:pt x="294" y="438"/>
                            </a:lnTo>
                            <a:lnTo>
                              <a:pt x="237" y="444"/>
                            </a:lnTo>
                            <a:lnTo>
                              <a:pt x="154" y="449"/>
                            </a:lnTo>
                            <a:lnTo>
                              <a:pt x="239" y="461"/>
                            </a:lnTo>
                            <a:lnTo>
                              <a:pt x="305" y="466"/>
                            </a:lnTo>
                            <a:lnTo>
                              <a:pt x="360" y="468"/>
                            </a:lnTo>
                            <a:lnTo>
                              <a:pt x="423" y="466"/>
                            </a:lnTo>
                            <a:lnTo>
                              <a:pt x="482" y="458"/>
                            </a:lnTo>
                            <a:lnTo>
                              <a:pt x="530" y="447"/>
                            </a:lnTo>
                            <a:lnTo>
                              <a:pt x="568" y="434"/>
                            </a:lnTo>
                            <a:lnTo>
                              <a:pt x="629" y="413"/>
                            </a:lnTo>
                            <a:lnTo>
                              <a:pt x="637" y="413"/>
                            </a:lnTo>
                            <a:lnTo>
                              <a:pt x="644" y="417"/>
                            </a:lnTo>
                            <a:lnTo>
                              <a:pt x="642" y="430"/>
                            </a:lnTo>
                            <a:lnTo>
                              <a:pt x="634" y="444"/>
                            </a:lnTo>
                            <a:lnTo>
                              <a:pt x="620" y="458"/>
                            </a:lnTo>
                            <a:lnTo>
                              <a:pt x="599" y="474"/>
                            </a:lnTo>
                            <a:lnTo>
                              <a:pt x="563" y="493"/>
                            </a:lnTo>
                            <a:lnTo>
                              <a:pt x="525" y="510"/>
                            </a:lnTo>
                            <a:lnTo>
                              <a:pt x="489" y="521"/>
                            </a:lnTo>
                            <a:lnTo>
                              <a:pt x="448" y="531"/>
                            </a:lnTo>
                            <a:lnTo>
                              <a:pt x="410" y="537"/>
                            </a:lnTo>
                            <a:lnTo>
                              <a:pt x="360" y="542"/>
                            </a:lnTo>
                            <a:lnTo>
                              <a:pt x="305" y="545"/>
                            </a:lnTo>
                            <a:lnTo>
                              <a:pt x="250" y="546"/>
                            </a:lnTo>
                            <a:lnTo>
                              <a:pt x="166" y="546"/>
                            </a:lnTo>
                            <a:lnTo>
                              <a:pt x="211" y="562"/>
                            </a:lnTo>
                            <a:lnTo>
                              <a:pt x="253" y="573"/>
                            </a:lnTo>
                            <a:lnTo>
                              <a:pt x="301" y="579"/>
                            </a:lnTo>
                            <a:lnTo>
                              <a:pt x="342" y="580"/>
                            </a:lnTo>
                            <a:lnTo>
                              <a:pt x="384" y="583"/>
                            </a:lnTo>
                            <a:lnTo>
                              <a:pt x="427" y="580"/>
                            </a:lnTo>
                            <a:lnTo>
                              <a:pt x="462" y="579"/>
                            </a:lnTo>
                            <a:lnTo>
                              <a:pt x="495" y="573"/>
                            </a:lnTo>
                            <a:lnTo>
                              <a:pt x="540" y="562"/>
                            </a:lnTo>
                            <a:lnTo>
                              <a:pt x="574" y="554"/>
                            </a:lnTo>
                            <a:lnTo>
                              <a:pt x="587" y="555"/>
                            </a:lnTo>
                            <a:lnTo>
                              <a:pt x="589" y="565"/>
                            </a:lnTo>
                            <a:lnTo>
                              <a:pt x="585" y="575"/>
                            </a:lnTo>
                            <a:lnTo>
                              <a:pt x="576" y="586"/>
                            </a:lnTo>
                            <a:lnTo>
                              <a:pt x="561" y="597"/>
                            </a:lnTo>
                            <a:lnTo>
                              <a:pt x="544" y="605"/>
                            </a:lnTo>
                            <a:lnTo>
                              <a:pt x="525" y="614"/>
                            </a:lnTo>
                            <a:lnTo>
                              <a:pt x="495" y="622"/>
                            </a:lnTo>
                            <a:lnTo>
                              <a:pt x="432" y="631"/>
                            </a:lnTo>
                            <a:lnTo>
                              <a:pt x="372" y="639"/>
                            </a:lnTo>
                            <a:lnTo>
                              <a:pt x="253" y="649"/>
                            </a:lnTo>
                            <a:lnTo>
                              <a:pt x="407" y="656"/>
                            </a:lnTo>
                            <a:lnTo>
                              <a:pt x="439" y="656"/>
                            </a:lnTo>
                            <a:lnTo>
                              <a:pt x="453" y="663"/>
                            </a:lnTo>
                            <a:lnTo>
                              <a:pt x="461" y="670"/>
                            </a:lnTo>
                            <a:lnTo>
                              <a:pt x="458" y="681"/>
                            </a:lnTo>
                            <a:lnTo>
                              <a:pt x="466" y="687"/>
                            </a:lnTo>
                            <a:lnTo>
                              <a:pt x="486" y="689"/>
                            </a:lnTo>
                            <a:lnTo>
                              <a:pt x="516" y="677"/>
                            </a:lnTo>
                            <a:lnTo>
                              <a:pt x="542" y="664"/>
                            </a:lnTo>
                            <a:lnTo>
                              <a:pt x="563" y="651"/>
                            </a:lnTo>
                            <a:lnTo>
                              <a:pt x="580" y="639"/>
                            </a:lnTo>
                            <a:lnTo>
                              <a:pt x="597" y="621"/>
                            </a:lnTo>
                            <a:lnTo>
                              <a:pt x="651" y="548"/>
                            </a:lnTo>
                            <a:lnTo>
                              <a:pt x="693" y="485"/>
                            </a:lnTo>
                            <a:lnTo>
                              <a:pt x="709" y="453"/>
                            </a:lnTo>
                            <a:lnTo>
                              <a:pt x="713" y="440"/>
                            </a:lnTo>
                            <a:lnTo>
                              <a:pt x="714" y="430"/>
                            </a:lnTo>
                            <a:lnTo>
                              <a:pt x="714" y="419"/>
                            </a:lnTo>
                            <a:lnTo>
                              <a:pt x="706" y="406"/>
                            </a:lnTo>
                            <a:lnTo>
                              <a:pt x="701" y="398"/>
                            </a:lnTo>
                            <a:lnTo>
                              <a:pt x="698" y="386"/>
                            </a:lnTo>
                            <a:lnTo>
                              <a:pt x="701" y="373"/>
                            </a:lnTo>
                            <a:lnTo>
                              <a:pt x="706" y="364"/>
                            </a:lnTo>
                            <a:lnTo>
                              <a:pt x="713" y="354"/>
                            </a:lnTo>
                            <a:lnTo>
                              <a:pt x="719" y="344"/>
                            </a:lnTo>
                            <a:lnTo>
                              <a:pt x="727" y="333"/>
                            </a:lnTo>
                            <a:lnTo>
                              <a:pt x="732" y="322"/>
                            </a:lnTo>
                            <a:lnTo>
                              <a:pt x="731" y="308"/>
                            </a:lnTo>
                            <a:lnTo>
                              <a:pt x="726" y="297"/>
                            </a:lnTo>
                            <a:lnTo>
                              <a:pt x="719" y="287"/>
                            </a:lnTo>
                            <a:lnTo>
                              <a:pt x="713" y="278"/>
                            </a:lnTo>
                            <a:lnTo>
                              <a:pt x="705" y="267"/>
                            </a:lnTo>
                            <a:lnTo>
                              <a:pt x="702" y="255"/>
                            </a:lnTo>
                            <a:lnTo>
                              <a:pt x="705" y="246"/>
                            </a:lnTo>
                            <a:lnTo>
                              <a:pt x="714" y="232"/>
                            </a:lnTo>
                            <a:lnTo>
                              <a:pt x="723" y="221"/>
                            </a:lnTo>
                            <a:lnTo>
                              <a:pt x="727" y="209"/>
                            </a:lnTo>
                            <a:lnTo>
                              <a:pt x="727" y="194"/>
                            </a:lnTo>
                            <a:lnTo>
                              <a:pt x="722" y="179"/>
                            </a:lnTo>
                            <a:lnTo>
                              <a:pt x="713" y="168"/>
                            </a:lnTo>
                            <a:lnTo>
                              <a:pt x="709" y="160"/>
                            </a:lnTo>
                            <a:lnTo>
                              <a:pt x="705" y="147"/>
                            </a:lnTo>
                            <a:lnTo>
                              <a:pt x="706" y="133"/>
                            </a:lnTo>
                            <a:lnTo>
                              <a:pt x="714" y="122"/>
                            </a:lnTo>
                            <a:lnTo>
                              <a:pt x="719" y="114"/>
                            </a:lnTo>
                            <a:lnTo>
                              <a:pt x="727" y="105"/>
                            </a:lnTo>
                            <a:lnTo>
                              <a:pt x="731" y="93"/>
                            </a:lnTo>
                            <a:lnTo>
                              <a:pt x="732" y="80"/>
                            </a:lnTo>
                            <a:lnTo>
                              <a:pt x="730" y="72"/>
                            </a:lnTo>
                            <a:lnTo>
                              <a:pt x="722" y="59"/>
                            </a:lnTo>
                            <a:lnTo>
                              <a:pt x="714" y="48"/>
                            </a:lnTo>
                            <a:lnTo>
                              <a:pt x="709" y="34"/>
                            </a:lnTo>
                            <a:lnTo>
                              <a:pt x="709" y="0"/>
                            </a:lnTo>
                            <a:lnTo>
                              <a:pt x="634" y="50"/>
                            </a:lnTo>
                            <a:lnTo>
                              <a:pt x="589" y="69"/>
                            </a:lnTo>
                            <a:lnTo>
                              <a:pt x="536" y="86"/>
                            </a:lnTo>
                            <a:lnTo>
                              <a:pt x="475" y="105"/>
                            </a:lnTo>
                            <a:lnTo>
                              <a:pt x="420" y="116"/>
                            </a:lnTo>
                            <a:lnTo>
                              <a:pt x="365" y="126"/>
                            </a:lnTo>
                            <a:lnTo>
                              <a:pt x="294" y="135"/>
                            </a:lnTo>
                            <a:close/>
                          </a:path>
                        </a:pathLst>
                      </a:custGeom>
                      <a:solidFill>
                        <a:srgbClr val="FFA040"/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/>
                      <a:lstStyle/>
                      <a:p>
                        <a:endParaRPr lang="zh-CN" altLang="en-US" sz="2400">
                          <a:latin typeface="微软雅黑" panose="020B0503020204020204" pitchFamily="34" charset="-122"/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" name="Group 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929" y="4535"/>
                    <a:ext cx="218" cy="436"/>
                    <a:chOff x="6929" y="4535"/>
                    <a:chExt cx="218" cy="436"/>
                  </a:xfrm>
                </p:grpSpPr>
                <p:sp>
                  <p:nvSpPr>
                    <p:cNvPr id="54" name="Freeform 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71" y="4651"/>
                      <a:ext cx="167" cy="70"/>
                    </a:xfrm>
                    <a:custGeom>
                      <a:avLst/>
                      <a:gdLst>
                        <a:gd name="T0" fmla="*/ 167 w 167"/>
                        <a:gd name="T1" fmla="*/ 13 h 70"/>
                        <a:gd name="T2" fmla="*/ 151 w 167"/>
                        <a:gd name="T3" fmla="*/ 0 h 70"/>
                        <a:gd name="T4" fmla="*/ 100 w 167"/>
                        <a:gd name="T5" fmla="*/ 26 h 70"/>
                        <a:gd name="T6" fmla="*/ 49 w 167"/>
                        <a:gd name="T7" fmla="*/ 45 h 70"/>
                        <a:gd name="T8" fmla="*/ 0 w 167"/>
                        <a:gd name="T9" fmla="*/ 59 h 70"/>
                        <a:gd name="T10" fmla="*/ 9 w 167"/>
                        <a:gd name="T11" fmla="*/ 70 h 70"/>
                        <a:gd name="T12" fmla="*/ 43 w 167"/>
                        <a:gd name="T13" fmla="*/ 70 h 70"/>
                        <a:gd name="T14" fmla="*/ 89 w 167"/>
                        <a:gd name="T15" fmla="*/ 60 h 70"/>
                        <a:gd name="T16" fmla="*/ 130 w 167"/>
                        <a:gd name="T17" fmla="*/ 40 h 70"/>
                        <a:gd name="T18" fmla="*/ 167 w 167"/>
                        <a:gd name="T19" fmla="*/ 13 h 7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67"/>
                        <a:gd name="T31" fmla="*/ 0 h 70"/>
                        <a:gd name="T32" fmla="*/ 167 w 167"/>
                        <a:gd name="T33" fmla="*/ 70 h 7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67" h="70">
                          <a:moveTo>
                            <a:pt x="167" y="13"/>
                          </a:moveTo>
                          <a:lnTo>
                            <a:pt x="151" y="0"/>
                          </a:lnTo>
                          <a:lnTo>
                            <a:pt x="100" y="26"/>
                          </a:lnTo>
                          <a:lnTo>
                            <a:pt x="49" y="45"/>
                          </a:lnTo>
                          <a:lnTo>
                            <a:pt x="0" y="59"/>
                          </a:lnTo>
                          <a:lnTo>
                            <a:pt x="9" y="70"/>
                          </a:lnTo>
                          <a:lnTo>
                            <a:pt x="43" y="70"/>
                          </a:lnTo>
                          <a:lnTo>
                            <a:pt x="89" y="60"/>
                          </a:lnTo>
                          <a:lnTo>
                            <a:pt x="130" y="40"/>
                          </a:lnTo>
                          <a:lnTo>
                            <a:pt x="167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5" name="Freeform 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001" y="4763"/>
                      <a:ext cx="146" cy="78"/>
                    </a:xfrm>
                    <a:custGeom>
                      <a:avLst/>
                      <a:gdLst>
                        <a:gd name="T0" fmla="*/ 146 w 146"/>
                        <a:gd name="T1" fmla="*/ 15 h 78"/>
                        <a:gd name="T2" fmla="*/ 138 w 146"/>
                        <a:gd name="T3" fmla="*/ 0 h 78"/>
                        <a:gd name="T4" fmla="*/ 89 w 146"/>
                        <a:gd name="T5" fmla="*/ 34 h 78"/>
                        <a:gd name="T6" fmla="*/ 50 w 146"/>
                        <a:gd name="T7" fmla="*/ 51 h 78"/>
                        <a:gd name="T8" fmla="*/ 0 w 146"/>
                        <a:gd name="T9" fmla="*/ 66 h 78"/>
                        <a:gd name="T10" fmla="*/ 10 w 146"/>
                        <a:gd name="T11" fmla="*/ 78 h 78"/>
                        <a:gd name="T12" fmla="*/ 42 w 146"/>
                        <a:gd name="T13" fmla="*/ 78 h 78"/>
                        <a:gd name="T14" fmla="*/ 74 w 146"/>
                        <a:gd name="T15" fmla="*/ 69 h 78"/>
                        <a:gd name="T16" fmla="*/ 112 w 146"/>
                        <a:gd name="T17" fmla="*/ 45 h 78"/>
                        <a:gd name="T18" fmla="*/ 146 w 146"/>
                        <a:gd name="T19" fmla="*/ 15 h 7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6"/>
                        <a:gd name="T31" fmla="*/ 0 h 78"/>
                        <a:gd name="T32" fmla="*/ 146 w 146"/>
                        <a:gd name="T33" fmla="*/ 78 h 7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6" h="78">
                          <a:moveTo>
                            <a:pt x="146" y="15"/>
                          </a:moveTo>
                          <a:lnTo>
                            <a:pt x="138" y="0"/>
                          </a:lnTo>
                          <a:lnTo>
                            <a:pt x="89" y="34"/>
                          </a:lnTo>
                          <a:lnTo>
                            <a:pt x="50" y="51"/>
                          </a:lnTo>
                          <a:lnTo>
                            <a:pt x="0" y="66"/>
                          </a:lnTo>
                          <a:lnTo>
                            <a:pt x="10" y="78"/>
                          </a:lnTo>
                          <a:lnTo>
                            <a:pt x="42" y="78"/>
                          </a:lnTo>
                          <a:lnTo>
                            <a:pt x="74" y="69"/>
                          </a:lnTo>
                          <a:lnTo>
                            <a:pt x="112" y="45"/>
                          </a:lnTo>
                          <a:lnTo>
                            <a:pt x="146" y="15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6" name="Freeform 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92" y="4894"/>
                      <a:ext cx="149" cy="77"/>
                    </a:xfrm>
                    <a:custGeom>
                      <a:avLst/>
                      <a:gdLst>
                        <a:gd name="T0" fmla="*/ 149 w 149"/>
                        <a:gd name="T1" fmla="*/ 11 h 77"/>
                        <a:gd name="T2" fmla="*/ 138 w 149"/>
                        <a:gd name="T3" fmla="*/ 0 h 77"/>
                        <a:gd name="T4" fmla="*/ 93 w 149"/>
                        <a:gd name="T5" fmla="*/ 31 h 77"/>
                        <a:gd name="T6" fmla="*/ 49 w 149"/>
                        <a:gd name="T7" fmla="*/ 49 h 77"/>
                        <a:gd name="T8" fmla="*/ 0 w 149"/>
                        <a:gd name="T9" fmla="*/ 63 h 77"/>
                        <a:gd name="T10" fmla="*/ 9 w 149"/>
                        <a:gd name="T11" fmla="*/ 77 h 77"/>
                        <a:gd name="T12" fmla="*/ 42 w 149"/>
                        <a:gd name="T13" fmla="*/ 74 h 77"/>
                        <a:gd name="T14" fmla="*/ 81 w 149"/>
                        <a:gd name="T15" fmla="*/ 65 h 77"/>
                        <a:gd name="T16" fmla="*/ 121 w 149"/>
                        <a:gd name="T17" fmla="*/ 40 h 77"/>
                        <a:gd name="T18" fmla="*/ 149 w 149"/>
                        <a:gd name="T19" fmla="*/ 11 h 7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9"/>
                        <a:gd name="T31" fmla="*/ 0 h 77"/>
                        <a:gd name="T32" fmla="*/ 149 w 149"/>
                        <a:gd name="T33" fmla="*/ 77 h 7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9" h="77">
                          <a:moveTo>
                            <a:pt x="149" y="11"/>
                          </a:moveTo>
                          <a:lnTo>
                            <a:pt x="138" y="0"/>
                          </a:lnTo>
                          <a:lnTo>
                            <a:pt x="93" y="31"/>
                          </a:lnTo>
                          <a:lnTo>
                            <a:pt x="49" y="49"/>
                          </a:lnTo>
                          <a:lnTo>
                            <a:pt x="0" y="63"/>
                          </a:lnTo>
                          <a:lnTo>
                            <a:pt x="9" y="77"/>
                          </a:lnTo>
                          <a:lnTo>
                            <a:pt x="42" y="74"/>
                          </a:lnTo>
                          <a:lnTo>
                            <a:pt x="81" y="65"/>
                          </a:lnTo>
                          <a:lnTo>
                            <a:pt x="121" y="40"/>
                          </a:lnTo>
                          <a:lnTo>
                            <a:pt x="149" y="11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7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29" y="4535"/>
                      <a:ext cx="171" cy="68"/>
                    </a:xfrm>
                    <a:custGeom>
                      <a:avLst/>
                      <a:gdLst>
                        <a:gd name="T0" fmla="*/ 171 w 171"/>
                        <a:gd name="T1" fmla="*/ 13 h 68"/>
                        <a:gd name="T2" fmla="*/ 154 w 171"/>
                        <a:gd name="T3" fmla="*/ 0 h 68"/>
                        <a:gd name="T4" fmla="*/ 97 w 171"/>
                        <a:gd name="T5" fmla="*/ 26 h 68"/>
                        <a:gd name="T6" fmla="*/ 50 w 171"/>
                        <a:gd name="T7" fmla="*/ 41 h 68"/>
                        <a:gd name="T8" fmla="*/ 0 w 171"/>
                        <a:gd name="T9" fmla="*/ 55 h 68"/>
                        <a:gd name="T10" fmla="*/ 11 w 171"/>
                        <a:gd name="T11" fmla="*/ 68 h 68"/>
                        <a:gd name="T12" fmla="*/ 42 w 171"/>
                        <a:gd name="T13" fmla="*/ 66 h 68"/>
                        <a:gd name="T14" fmla="*/ 82 w 171"/>
                        <a:gd name="T15" fmla="*/ 57 h 68"/>
                        <a:gd name="T16" fmla="*/ 127 w 171"/>
                        <a:gd name="T17" fmla="*/ 40 h 68"/>
                        <a:gd name="T18" fmla="*/ 171 w 171"/>
                        <a:gd name="T19" fmla="*/ 13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71"/>
                        <a:gd name="T31" fmla="*/ 0 h 68"/>
                        <a:gd name="T32" fmla="*/ 171 w 171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71" h="68">
                          <a:moveTo>
                            <a:pt x="171" y="13"/>
                          </a:moveTo>
                          <a:lnTo>
                            <a:pt x="154" y="0"/>
                          </a:lnTo>
                          <a:lnTo>
                            <a:pt x="97" y="26"/>
                          </a:lnTo>
                          <a:lnTo>
                            <a:pt x="50" y="41"/>
                          </a:lnTo>
                          <a:lnTo>
                            <a:pt x="0" y="55"/>
                          </a:lnTo>
                          <a:lnTo>
                            <a:pt x="11" y="68"/>
                          </a:lnTo>
                          <a:lnTo>
                            <a:pt x="42" y="66"/>
                          </a:lnTo>
                          <a:lnTo>
                            <a:pt x="82" y="57"/>
                          </a:lnTo>
                          <a:lnTo>
                            <a:pt x="127" y="40"/>
                          </a:lnTo>
                          <a:lnTo>
                            <a:pt x="171" y="13"/>
                          </a:lnTo>
                          <a:close/>
                        </a:path>
                      </a:pathLst>
                    </a:custGeom>
                    <a:solidFill>
                      <a:srgbClr val="FFE0C0"/>
                    </a:solidFill>
                    <a:ln w="9525">
                      <a:noFill/>
                      <a:miter lim="800000"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37" name="Freeform 79"/>
                <p:cNvSpPr>
                  <a:spLocks noChangeAspect="1"/>
                </p:cNvSpPr>
                <p:nvPr/>
              </p:nvSpPr>
              <p:spPr bwMode="auto">
                <a:xfrm>
                  <a:off x="5770" y="1606"/>
                  <a:ext cx="2019" cy="2908"/>
                </a:xfrm>
                <a:custGeom>
                  <a:avLst/>
                  <a:gdLst>
                    <a:gd name="T0" fmla="*/ 1445 w 2019"/>
                    <a:gd name="T1" fmla="*/ 2807 h 2908"/>
                    <a:gd name="T2" fmla="*/ 1463 w 2019"/>
                    <a:gd name="T3" fmla="*/ 2784 h 2908"/>
                    <a:gd name="T4" fmla="*/ 1471 w 2019"/>
                    <a:gd name="T5" fmla="*/ 2765 h 2908"/>
                    <a:gd name="T6" fmla="*/ 1484 w 2019"/>
                    <a:gd name="T7" fmla="*/ 2698 h 2908"/>
                    <a:gd name="T8" fmla="*/ 1563 w 2019"/>
                    <a:gd name="T9" fmla="*/ 2229 h 2908"/>
                    <a:gd name="T10" fmla="*/ 1619 w 2019"/>
                    <a:gd name="T11" fmla="*/ 2062 h 2908"/>
                    <a:gd name="T12" fmla="*/ 1672 w 2019"/>
                    <a:gd name="T13" fmla="*/ 1943 h 2908"/>
                    <a:gd name="T14" fmla="*/ 1773 w 2019"/>
                    <a:gd name="T15" fmla="*/ 1766 h 2908"/>
                    <a:gd name="T16" fmla="*/ 1879 w 2019"/>
                    <a:gd name="T17" fmla="*/ 1590 h 2908"/>
                    <a:gd name="T18" fmla="*/ 1952 w 2019"/>
                    <a:gd name="T19" fmla="*/ 1429 h 2908"/>
                    <a:gd name="T20" fmla="*/ 1995 w 2019"/>
                    <a:gd name="T21" fmla="*/ 1267 h 2908"/>
                    <a:gd name="T22" fmla="*/ 2019 w 2019"/>
                    <a:gd name="T23" fmla="*/ 1062 h 2908"/>
                    <a:gd name="T24" fmla="*/ 2003 w 2019"/>
                    <a:gd name="T25" fmla="*/ 873 h 2908"/>
                    <a:gd name="T26" fmla="*/ 1960 w 2019"/>
                    <a:gd name="T27" fmla="*/ 694 h 2908"/>
                    <a:gd name="T28" fmla="*/ 1888 w 2019"/>
                    <a:gd name="T29" fmla="*/ 529 h 2908"/>
                    <a:gd name="T30" fmla="*/ 1765 w 2019"/>
                    <a:gd name="T31" fmla="*/ 354 h 2908"/>
                    <a:gd name="T32" fmla="*/ 1636 w 2019"/>
                    <a:gd name="T33" fmla="*/ 232 h 2908"/>
                    <a:gd name="T34" fmla="*/ 1471 w 2019"/>
                    <a:gd name="T35" fmla="*/ 120 h 2908"/>
                    <a:gd name="T36" fmla="*/ 1277 w 2019"/>
                    <a:gd name="T37" fmla="*/ 40 h 2908"/>
                    <a:gd name="T38" fmla="*/ 1115 w 2019"/>
                    <a:gd name="T39" fmla="*/ 6 h 2908"/>
                    <a:gd name="T40" fmla="*/ 936 w 2019"/>
                    <a:gd name="T41" fmla="*/ 0 h 2908"/>
                    <a:gd name="T42" fmla="*/ 782 w 2019"/>
                    <a:gd name="T43" fmla="*/ 28 h 2908"/>
                    <a:gd name="T44" fmla="*/ 630 w 2019"/>
                    <a:gd name="T45" fmla="*/ 78 h 2908"/>
                    <a:gd name="T46" fmla="*/ 501 w 2019"/>
                    <a:gd name="T47" fmla="*/ 145 h 2908"/>
                    <a:gd name="T48" fmla="*/ 365 w 2019"/>
                    <a:gd name="T49" fmla="*/ 242 h 2908"/>
                    <a:gd name="T50" fmla="*/ 242 w 2019"/>
                    <a:gd name="T51" fmla="*/ 360 h 2908"/>
                    <a:gd name="T52" fmla="*/ 140 w 2019"/>
                    <a:gd name="T53" fmla="*/ 495 h 2908"/>
                    <a:gd name="T54" fmla="*/ 53 w 2019"/>
                    <a:gd name="T55" fmla="*/ 685 h 2908"/>
                    <a:gd name="T56" fmla="*/ 7 w 2019"/>
                    <a:gd name="T57" fmla="*/ 879 h 2908"/>
                    <a:gd name="T58" fmla="*/ 0 w 2019"/>
                    <a:gd name="T59" fmla="*/ 1052 h 2908"/>
                    <a:gd name="T60" fmla="*/ 14 w 2019"/>
                    <a:gd name="T61" fmla="*/ 1239 h 2908"/>
                    <a:gd name="T62" fmla="*/ 62 w 2019"/>
                    <a:gd name="T63" fmla="*/ 1427 h 2908"/>
                    <a:gd name="T64" fmla="*/ 144 w 2019"/>
                    <a:gd name="T65" fmla="*/ 1602 h 2908"/>
                    <a:gd name="T66" fmla="*/ 239 w 2019"/>
                    <a:gd name="T67" fmla="*/ 1770 h 2908"/>
                    <a:gd name="T68" fmla="*/ 370 w 2019"/>
                    <a:gd name="T69" fmla="*/ 2007 h 2908"/>
                    <a:gd name="T70" fmla="*/ 429 w 2019"/>
                    <a:gd name="T71" fmla="*/ 2138 h 2908"/>
                    <a:gd name="T72" fmla="*/ 469 w 2019"/>
                    <a:gd name="T73" fmla="*/ 2292 h 2908"/>
                    <a:gd name="T74" fmla="*/ 501 w 2019"/>
                    <a:gd name="T75" fmla="*/ 2506 h 2908"/>
                    <a:gd name="T76" fmla="*/ 526 w 2019"/>
                    <a:gd name="T77" fmla="*/ 2693 h 2908"/>
                    <a:gd name="T78" fmla="*/ 543 w 2019"/>
                    <a:gd name="T79" fmla="*/ 2767 h 2908"/>
                    <a:gd name="T80" fmla="*/ 552 w 2019"/>
                    <a:gd name="T81" fmla="*/ 2784 h 2908"/>
                    <a:gd name="T82" fmla="*/ 576 w 2019"/>
                    <a:gd name="T83" fmla="*/ 2812 h 2908"/>
                    <a:gd name="T84" fmla="*/ 635 w 2019"/>
                    <a:gd name="T85" fmla="*/ 2847 h 2908"/>
                    <a:gd name="T86" fmla="*/ 703 w 2019"/>
                    <a:gd name="T87" fmla="*/ 2870 h 2908"/>
                    <a:gd name="T88" fmla="*/ 778 w 2019"/>
                    <a:gd name="T89" fmla="*/ 2889 h 2908"/>
                    <a:gd name="T90" fmla="*/ 857 w 2019"/>
                    <a:gd name="T91" fmla="*/ 2900 h 2908"/>
                    <a:gd name="T92" fmla="*/ 934 w 2019"/>
                    <a:gd name="T93" fmla="*/ 2906 h 2908"/>
                    <a:gd name="T94" fmla="*/ 1006 w 2019"/>
                    <a:gd name="T95" fmla="*/ 2908 h 2908"/>
                    <a:gd name="T96" fmla="*/ 1086 w 2019"/>
                    <a:gd name="T97" fmla="*/ 2906 h 2908"/>
                    <a:gd name="T98" fmla="*/ 1166 w 2019"/>
                    <a:gd name="T99" fmla="*/ 2900 h 2908"/>
                    <a:gd name="T100" fmla="*/ 1241 w 2019"/>
                    <a:gd name="T101" fmla="*/ 2887 h 2908"/>
                    <a:gd name="T102" fmla="*/ 1309 w 2019"/>
                    <a:gd name="T103" fmla="*/ 2871 h 2908"/>
                    <a:gd name="T104" fmla="*/ 1375 w 2019"/>
                    <a:gd name="T105" fmla="*/ 2849 h 290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019"/>
                    <a:gd name="T160" fmla="*/ 0 h 2908"/>
                    <a:gd name="T161" fmla="*/ 2019 w 2019"/>
                    <a:gd name="T162" fmla="*/ 2908 h 290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019" h="2908">
                      <a:moveTo>
                        <a:pt x="1415" y="2830"/>
                      </a:moveTo>
                      <a:lnTo>
                        <a:pt x="1432" y="2818"/>
                      </a:lnTo>
                      <a:lnTo>
                        <a:pt x="1445" y="2807"/>
                      </a:lnTo>
                      <a:lnTo>
                        <a:pt x="1453" y="2799"/>
                      </a:lnTo>
                      <a:lnTo>
                        <a:pt x="1458" y="2790"/>
                      </a:lnTo>
                      <a:lnTo>
                        <a:pt x="1463" y="2784"/>
                      </a:lnTo>
                      <a:lnTo>
                        <a:pt x="1466" y="2778"/>
                      </a:lnTo>
                      <a:lnTo>
                        <a:pt x="1470" y="2773"/>
                      </a:lnTo>
                      <a:lnTo>
                        <a:pt x="1471" y="2765"/>
                      </a:lnTo>
                      <a:lnTo>
                        <a:pt x="1474" y="2756"/>
                      </a:lnTo>
                      <a:lnTo>
                        <a:pt x="1475" y="2744"/>
                      </a:lnTo>
                      <a:lnTo>
                        <a:pt x="1484" y="2698"/>
                      </a:lnTo>
                      <a:lnTo>
                        <a:pt x="1543" y="2322"/>
                      </a:lnTo>
                      <a:lnTo>
                        <a:pt x="1554" y="2268"/>
                      </a:lnTo>
                      <a:lnTo>
                        <a:pt x="1563" y="2229"/>
                      </a:lnTo>
                      <a:lnTo>
                        <a:pt x="1577" y="2175"/>
                      </a:lnTo>
                      <a:lnTo>
                        <a:pt x="1598" y="2115"/>
                      </a:lnTo>
                      <a:lnTo>
                        <a:pt x="1619" y="2062"/>
                      </a:lnTo>
                      <a:lnTo>
                        <a:pt x="1638" y="2018"/>
                      </a:lnTo>
                      <a:lnTo>
                        <a:pt x="1655" y="1980"/>
                      </a:lnTo>
                      <a:lnTo>
                        <a:pt x="1672" y="1943"/>
                      </a:lnTo>
                      <a:lnTo>
                        <a:pt x="1706" y="1880"/>
                      </a:lnTo>
                      <a:lnTo>
                        <a:pt x="1740" y="1821"/>
                      </a:lnTo>
                      <a:lnTo>
                        <a:pt x="1773" y="1766"/>
                      </a:lnTo>
                      <a:lnTo>
                        <a:pt x="1799" y="1724"/>
                      </a:lnTo>
                      <a:lnTo>
                        <a:pt x="1846" y="1645"/>
                      </a:lnTo>
                      <a:lnTo>
                        <a:pt x="1879" y="1590"/>
                      </a:lnTo>
                      <a:lnTo>
                        <a:pt x="1905" y="1544"/>
                      </a:lnTo>
                      <a:lnTo>
                        <a:pt x="1927" y="1492"/>
                      </a:lnTo>
                      <a:lnTo>
                        <a:pt x="1952" y="1429"/>
                      </a:lnTo>
                      <a:lnTo>
                        <a:pt x="1969" y="1374"/>
                      </a:lnTo>
                      <a:lnTo>
                        <a:pt x="1985" y="1316"/>
                      </a:lnTo>
                      <a:lnTo>
                        <a:pt x="1995" y="1267"/>
                      </a:lnTo>
                      <a:lnTo>
                        <a:pt x="2007" y="1212"/>
                      </a:lnTo>
                      <a:lnTo>
                        <a:pt x="2015" y="1142"/>
                      </a:lnTo>
                      <a:lnTo>
                        <a:pt x="2019" y="1062"/>
                      </a:lnTo>
                      <a:lnTo>
                        <a:pt x="2019" y="987"/>
                      </a:lnTo>
                      <a:lnTo>
                        <a:pt x="2012" y="928"/>
                      </a:lnTo>
                      <a:lnTo>
                        <a:pt x="2003" y="873"/>
                      </a:lnTo>
                      <a:lnTo>
                        <a:pt x="1994" y="824"/>
                      </a:lnTo>
                      <a:lnTo>
                        <a:pt x="1978" y="759"/>
                      </a:lnTo>
                      <a:lnTo>
                        <a:pt x="1960" y="694"/>
                      </a:lnTo>
                      <a:lnTo>
                        <a:pt x="1940" y="634"/>
                      </a:lnTo>
                      <a:lnTo>
                        <a:pt x="1917" y="578"/>
                      </a:lnTo>
                      <a:lnTo>
                        <a:pt x="1888" y="529"/>
                      </a:lnTo>
                      <a:lnTo>
                        <a:pt x="1850" y="466"/>
                      </a:lnTo>
                      <a:lnTo>
                        <a:pt x="1807" y="403"/>
                      </a:lnTo>
                      <a:lnTo>
                        <a:pt x="1765" y="354"/>
                      </a:lnTo>
                      <a:lnTo>
                        <a:pt x="1727" y="312"/>
                      </a:lnTo>
                      <a:lnTo>
                        <a:pt x="1683" y="272"/>
                      </a:lnTo>
                      <a:lnTo>
                        <a:pt x="1636" y="232"/>
                      </a:lnTo>
                      <a:lnTo>
                        <a:pt x="1590" y="196"/>
                      </a:lnTo>
                      <a:lnTo>
                        <a:pt x="1535" y="159"/>
                      </a:lnTo>
                      <a:lnTo>
                        <a:pt x="1471" y="120"/>
                      </a:lnTo>
                      <a:lnTo>
                        <a:pt x="1411" y="90"/>
                      </a:lnTo>
                      <a:lnTo>
                        <a:pt x="1341" y="61"/>
                      </a:lnTo>
                      <a:lnTo>
                        <a:pt x="1277" y="40"/>
                      </a:lnTo>
                      <a:lnTo>
                        <a:pt x="1224" y="27"/>
                      </a:lnTo>
                      <a:lnTo>
                        <a:pt x="1167" y="14"/>
                      </a:lnTo>
                      <a:lnTo>
                        <a:pt x="1115" y="6"/>
                      </a:lnTo>
                      <a:lnTo>
                        <a:pt x="1053" y="0"/>
                      </a:lnTo>
                      <a:lnTo>
                        <a:pt x="997" y="0"/>
                      </a:lnTo>
                      <a:lnTo>
                        <a:pt x="936" y="0"/>
                      </a:lnTo>
                      <a:lnTo>
                        <a:pt x="885" y="6"/>
                      </a:lnTo>
                      <a:lnTo>
                        <a:pt x="826" y="19"/>
                      </a:lnTo>
                      <a:lnTo>
                        <a:pt x="782" y="28"/>
                      </a:lnTo>
                      <a:lnTo>
                        <a:pt x="727" y="44"/>
                      </a:lnTo>
                      <a:lnTo>
                        <a:pt x="676" y="59"/>
                      </a:lnTo>
                      <a:lnTo>
                        <a:pt x="630" y="78"/>
                      </a:lnTo>
                      <a:lnTo>
                        <a:pt x="586" y="97"/>
                      </a:lnTo>
                      <a:lnTo>
                        <a:pt x="541" y="121"/>
                      </a:lnTo>
                      <a:lnTo>
                        <a:pt x="501" y="145"/>
                      </a:lnTo>
                      <a:lnTo>
                        <a:pt x="456" y="175"/>
                      </a:lnTo>
                      <a:lnTo>
                        <a:pt x="408" y="209"/>
                      </a:lnTo>
                      <a:lnTo>
                        <a:pt x="365" y="242"/>
                      </a:lnTo>
                      <a:lnTo>
                        <a:pt x="326" y="277"/>
                      </a:lnTo>
                      <a:lnTo>
                        <a:pt x="284" y="316"/>
                      </a:lnTo>
                      <a:lnTo>
                        <a:pt x="242" y="360"/>
                      </a:lnTo>
                      <a:lnTo>
                        <a:pt x="206" y="402"/>
                      </a:lnTo>
                      <a:lnTo>
                        <a:pt x="175" y="441"/>
                      </a:lnTo>
                      <a:lnTo>
                        <a:pt x="140" y="495"/>
                      </a:lnTo>
                      <a:lnTo>
                        <a:pt x="106" y="554"/>
                      </a:lnTo>
                      <a:lnTo>
                        <a:pt x="75" y="620"/>
                      </a:lnTo>
                      <a:lnTo>
                        <a:pt x="53" y="685"/>
                      </a:lnTo>
                      <a:lnTo>
                        <a:pt x="34" y="752"/>
                      </a:lnTo>
                      <a:lnTo>
                        <a:pt x="17" y="818"/>
                      </a:lnTo>
                      <a:lnTo>
                        <a:pt x="7" y="879"/>
                      </a:lnTo>
                      <a:lnTo>
                        <a:pt x="0" y="940"/>
                      </a:lnTo>
                      <a:lnTo>
                        <a:pt x="0" y="999"/>
                      </a:lnTo>
                      <a:lnTo>
                        <a:pt x="0" y="1052"/>
                      </a:lnTo>
                      <a:lnTo>
                        <a:pt x="0" y="1115"/>
                      </a:lnTo>
                      <a:lnTo>
                        <a:pt x="3" y="1170"/>
                      </a:lnTo>
                      <a:lnTo>
                        <a:pt x="14" y="1239"/>
                      </a:lnTo>
                      <a:lnTo>
                        <a:pt x="24" y="1299"/>
                      </a:lnTo>
                      <a:lnTo>
                        <a:pt x="40" y="1358"/>
                      </a:lnTo>
                      <a:lnTo>
                        <a:pt x="62" y="1427"/>
                      </a:lnTo>
                      <a:lnTo>
                        <a:pt x="87" y="1488"/>
                      </a:lnTo>
                      <a:lnTo>
                        <a:pt x="113" y="1542"/>
                      </a:lnTo>
                      <a:lnTo>
                        <a:pt x="144" y="1602"/>
                      </a:lnTo>
                      <a:lnTo>
                        <a:pt x="178" y="1660"/>
                      </a:lnTo>
                      <a:lnTo>
                        <a:pt x="208" y="1715"/>
                      </a:lnTo>
                      <a:lnTo>
                        <a:pt x="239" y="1770"/>
                      </a:lnTo>
                      <a:lnTo>
                        <a:pt x="272" y="1830"/>
                      </a:lnTo>
                      <a:lnTo>
                        <a:pt x="323" y="1917"/>
                      </a:lnTo>
                      <a:lnTo>
                        <a:pt x="370" y="2007"/>
                      </a:lnTo>
                      <a:lnTo>
                        <a:pt x="398" y="2053"/>
                      </a:lnTo>
                      <a:lnTo>
                        <a:pt x="412" y="2091"/>
                      </a:lnTo>
                      <a:lnTo>
                        <a:pt x="429" y="2138"/>
                      </a:lnTo>
                      <a:lnTo>
                        <a:pt x="445" y="2192"/>
                      </a:lnTo>
                      <a:lnTo>
                        <a:pt x="458" y="2239"/>
                      </a:lnTo>
                      <a:lnTo>
                        <a:pt x="469" y="2292"/>
                      </a:lnTo>
                      <a:lnTo>
                        <a:pt x="479" y="2365"/>
                      </a:lnTo>
                      <a:lnTo>
                        <a:pt x="492" y="2444"/>
                      </a:lnTo>
                      <a:lnTo>
                        <a:pt x="501" y="2506"/>
                      </a:lnTo>
                      <a:lnTo>
                        <a:pt x="511" y="2586"/>
                      </a:lnTo>
                      <a:lnTo>
                        <a:pt x="518" y="2643"/>
                      </a:lnTo>
                      <a:lnTo>
                        <a:pt x="526" y="2693"/>
                      </a:lnTo>
                      <a:lnTo>
                        <a:pt x="537" y="2742"/>
                      </a:lnTo>
                      <a:lnTo>
                        <a:pt x="541" y="2756"/>
                      </a:lnTo>
                      <a:lnTo>
                        <a:pt x="543" y="2767"/>
                      </a:lnTo>
                      <a:lnTo>
                        <a:pt x="545" y="2773"/>
                      </a:lnTo>
                      <a:lnTo>
                        <a:pt x="546" y="2778"/>
                      </a:lnTo>
                      <a:lnTo>
                        <a:pt x="552" y="2784"/>
                      </a:lnTo>
                      <a:lnTo>
                        <a:pt x="558" y="2794"/>
                      </a:lnTo>
                      <a:lnTo>
                        <a:pt x="567" y="2803"/>
                      </a:lnTo>
                      <a:lnTo>
                        <a:pt x="576" y="2812"/>
                      </a:lnTo>
                      <a:lnTo>
                        <a:pt x="592" y="2824"/>
                      </a:lnTo>
                      <a:lnTo>
                        <a:pt x="610" y="2833"/>
                      </a:lnTo>
                      <a:lnTo>
                        <a:pt x="635" y="2847"/>
                      </a:lnTo>
                      <a:lnTo>
                        <a:pt x="657" y="2856"/>
                      </a:lnTo>
                      <a:lnTo>
                        <a:pt x="681" y="2864"/>
                      </a:lnTo>
                      <a:lnTo>
                        <a:pt x="703" y="2870"/>
                      </a:lnTo>
                      <a:lnTo>
                        <a:pt x="723" y="2875"/>
                      </a:lnTo>
                      <a:lnTo>
                        <a:pt x="753" y="2883"/>
                      </a:lnTo>
                      <a:lnTo>
                        <a:pt x="778" y="2889"/>
                      </a:lnTo>
                      <a:lnTo>
                        <a:pt x="802" y="2892"/>
                      </a:lnTo>
                      <a:lnTo>
                        <a:pt x="829" y="2896"/>
                      </a:lnTo>
                      <a:lnTo>
                        <a:pt x="857" y="2900"/>
                      </a:lnTo>
                      <a:lnTo>
                        <a:pt x="883" y="2902"/>
                      </a:lnTo>
                      <a:lnTo>
                        <a:pt x="906" y="2904"/>
                      </a:lnTo>
                      <a:lnTo>
                        <a:pt x="934" y="2906"/>
                      </a:lnTo>
                      <a:lnTo>
                        <a:pt x="959" y="2908"/>
                      </a:lnTo>
                      <a:lnTo>
                        <a:pt x="984" y="2908"/>
                      </a:lnTo>
                      <a:lnTo>
                        <a:pt x="1006" y="2908"/>
                      </a:lnTo>
                      <a:lnTo>
                        <a:pt x="1031" y="2908"/>
                      </a:lnTo>
                      <a:lnTo>
                        <a:pt x="1061" y="2908"/>
                      </a:lnTo>
                      <a:lnTo>
                        <a:pt x="1086" y="2906"/>
                      </a:lnTo>
                      <a:lnTo>
                        <a:pt x="1108" y="2906"/>
                      </a:lnTo>
                      <a:lnTo>
                        <a:pt x="1134" y="2902"/>
                      </a:lnTo>
                      <a:lnTo>
                        <a:pt x="1166" y="2900"/>
                      </a:lnTo>
                      <a:lnTo>
                        <a:pt x="1188" y="2896"/>
                      </a:lnTo>
                      <a:lnTo>
                        <a:pt x="1217" y="2892"/>
                      </a:lnTo>
                      <a:lnTo>
                        <a:pt x="1241" y="2887"/>
                      </a:lnTo>
                      <a:lnTo>
                        <a:pt x="1265" y="2883"/>
                      </a:lnTo>
                      <a:lnTo>
                        <a:pt x="1288" y="2877"/>
                      </a:lnTo>
                      <a:lnTo>
                        <a:pt x="1309" y="2871"/>
                      </a:lnTo>
                      <a:lnTo>
                        <a:pt x="1334" y="2864"/>
                      </a:lnTo>
                      <a:lnTo>
                        <a:pt x="1354" y="2856"/>
                      </a:lnTo>
                      <a:lnTo>
                        <a:pt x="1375" y="2849"/>
                      </a:lnTo>
                      <a:lnTo>
                        <a:pt x="1395" y="2839"/>
                      </a:lnTo>
                      <a:lnTo>
                        <a:pt x="1415" y="283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6350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Oval 80"/>
                <p:cNvSpPr>
                  <a:spLocks noChangeAspect="1"/>
                </p:cNvSpPr>
                <p:nvPr/>
              </p:nvSpPr>
              <p:spPr bwMode="auto">
                <a:xfrm>
                  <a:off x="6337" y="4185"/>
                  <a:ext cx="886" cy="296"/>
                </a:xfrm>
                <a:prstGeom prst="ellipse">
                  <a:avLst/>
                </a:prstGeom>
                <a:solidFill>
                  <a:srgbClr val="A0A0A0"/>
                </a:solidFill>
                <a:ln w="9525">
                  <a:noFill/>
                  <a:round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Freeform 81"/>
                <p:cNvSpPr>
                  <a:spLocks noChangeAspect="1"/>
                </p:cNvSpPr>
                <p:nvPr/>
              </p:nvSpPr>
              <p:spPr bwMode="auto">
                <a:xfrm>
                  <a:off x="7261" y="1899"/>
                  <a:ext cx="338" cy="432"/>
                </a:xfrm>
                <a:custGeom>
                  <a:avLst/>
                  <a:gdLst>
                    <a:gd name="T0" fmla="*/ 0 w 338"/>
                    <a:gd name="T1" fmla="*/ 0 h 432"/>
                    <a:gd name="T2" fmla="*/ 90 w 338"/>
                    <a:gd name="T3" fmla="*/ 46 h 432"/>
                    <a:gd name="T4" fmla="*/ 172 w 338"/>
                    <a:gd name="T5" fmla="*/ 97 h 432"/>
                    <a:gd name="T6" fmla="*/ 234 w 338"/>
                    <a:gd name="T7" fmla="*/ 148 h 432"/>
                    <a:gd name="T8" fmla="*/ 275 w 338"/>
                    <a:gd name="T9" fmla="*/ 203 h 432"/>
                    <a:gd name="T10" fmla="*/ 304 w 338"/>
                    <a:gd name="T11" fmla="*/ 259 h 432"/>
                    <a:gd name="T12" fmla="*/ 325 w 338"/>
                    <a:gd name="T13" fmla="*/ 308 h 432"/>
                    <a:gd name="T14" fmla="*/ 338 w 338"/>
                    <a:gd name="T15" fmla="*/ 358 h 432"/>
                    <a:gd name="T16" fmla="*/ 219 w 338"/>
                    <a:gd name="T17" fmla="*/ 432 h 432"/>
                    <a:gd name="T18" fmla="*/ 208 w 338"/>
                    <a:gd name="T19" fmla="*/ 362 h 432"/>
                    <a:gd name="T20" fmla="*/ 189 w 338"/>
                    <a:gd name="T21" fmla="*/ 287 h 432"/>
                    <a:gd name="T22" fmla="*/ 161 w 338"/>
                    <a:gd name="T23" fmla="*/ 209 h 432"/>
                    <a:gd name="T24" fmla="*/ 124 w 338"/>
                    <a:gd name="T25" fmla="*/ 144 h 432"/>
                    <a:gd name="T26" fmla="*/ 73 w 338"/>
                    <a:gd name="T27" fmla="*/ 78 h 432"/>
                    <a:gd name="T28" fmla="*/ 0 w 338"/>
                    <a:gd name="T29" fmla="*/ 0 h 4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38"/>
                    <a:gd name="T46" fmla="*/ 0 h 432"/>
                    <a:gd name="T47" fmla="*/ 338 w 338"/>
                    <a:gd name="T48" fmla="*/ 432 h 4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38" h="432">
                      <a:moveTo>
                        <a:pt x="0" y="0"/>
                      </a:moveTo>
                      <a:lnTo>
                        <a:pt x="90" y="46"/>
                      </a:lnTo>
                      <a:lnTo>
                        <a:pt x="172" y="97"/>
                      </a:lnTo>
                      <a:lnTo>
                        <a:pt x="234" y="148"/>
                      </a:lnTo>
                      <a:lnTo>
                        <a:pt x="275" y="203"/>
                      </a:lnTo>
                      <a:lnTo>
                        <a:pt x="304" y="259"/>
                      </a:lnTo>
                      <a:lnTo>
                        <a:pt x="325" y="308"/>
                      </a:lnTo>
                      <a:lnTo>
                        <a:pt x="338" y="358"/>
                      </a:lnTo>
                      <a:lnTo>
                        <a:pt x="219" y="432"/>
                      </a:lnTo>
                      <a:lnTo>
                        <a:pt x="208" y="362"/>
                      </a:lnTo>
                      <a:lnTo>
                        <a:pt x="189" y="287"/>
                      </a:lnTo>
                      <a:lnTo>
                        <a:pt x="161" y="209"/>
                      </a:lnTo>
                      <a:lnTo>
                        <a:pt x="124" y="144"/>
                      </a:lnTo>
                      <a:lnTo>
                        <a:pt x="73" y="7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40" name="Group 82"/>
                <p:cNvGrpSpPr>
                  <a:grpSpLocks noChangeAspect="1"/>
                </p:cNvGrpSpPr>
                <p:nvPr/>
              </p:nvGrpSpPr>
              <p:grpSpPr bwMode="auto">
                <a:xfrm>
                  <a:off x="6498" y="2481"/>
                  <a:ext cx="562" cy="1806"/>
                  <a:chOff x="6498" y="2481"/>
                  <a:chExt cx="562" cy="1806"/>
                </a:xfrm>
              </p:grpSpPr>
              <p:sp>
                <p:nvSpPr>
                  <p:cNvPr id="42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6604" y="3234"/>
                    <a:ext cx="345" cy="1053"/>
                  </a:xfrm>
                  <a:custGeom>
                    <a:avLst/>
                    <a:gdLst>
                      <a:gd name="T0" fmla="*/ 0 w 345"/>
                      <a:gd name="T1" fmla="*/ 80 h 1053"/>
                      <a:gd name="T2" fmla="*/ 6 w 345"/>
                      <a:gd name="T3" fmla="*/ 252 h 1053"/>
                      <a:gd name="T4" fmla="*/ 23 w 345"/>
                      <a:gd name="T5" fmla="*/ 274 h 1053"/>
                      <a:gd name="T6" fmla="*/ 17 w 345"/>
                      <a:gd name="T7" fmla="*/ 975 h 1053"/>
                      <a:gd name="T8" fmla="*/ 40 w 345"/>
                      <a:gd name="T9" fmla="*/ 1053 h 1053"/>
                      <a:gd name="T10" fmla="*/ 98 w 345"/>
                      <a:gd name="T11" fmla="*/ 1053 h 1053"/>
                      <a:gd name="T12" fmla="*/ 146 w 345"/>
                      <a:gd name="T13" fmla="*/ 1015 h 1053"/>
                      <a:gd name="T14" fmla="*/ 201 w 345"/>
                      <a:gd name="T15" fmla="*/ 1015 h 1053"/>
                      <a:gd name="T16" fmla="*/ 245 w 345"/>
                      <a:gd name="T17" fmla="*/ 1053 h 1053"/>
                      <a:gd name="T18" fmla="*/ 307 w 345"/>
                      <a:gd name="T19" fmla="*/ 1053 h 1053"/>
                      <a:gd name="T20" fmla="*/ 328 w 345"/>
                      <a:gd name="T21" fmla="*/ 975 h 1053"/>
                      <a:gd name="T22" fmla="*/ 317 w 345"/>
                      <a:gd name="T23" fmla="*/ 274 h 1053"/>
                      <a:gd name="T24" fmla="*/ 333 w 345"/>
                      <a:gd name="T25" fmla="*/ 252 h 1053"/>
                      <a:gd name="T26" fmla="*/ 345 w 345"/>
                      <a:gd name="T27" fmla="*/ 80 h 1053"/>
                      <a:gd name="T28" fmla="*/ 269 w 345"/>
                      <a:gd name="T29" fmla="*/ 17 h 1053"/>
                      <a:gd name="T30" fmla="*/ 231 w 345"/>
                      <a:gd name="T31" fmla="*/ 17 h 1053"/>
                      <a:gd name="T32" fmla="*/ 210 w 345"/>
                      <a:gd name="T33" fmla="*/ 0 h 1053"/>
                      <a:gd name="T34" fmla="*/ 123 w 345"/>
                      <a:gd name="T35" fmla="*/ 0 h 1053"/>
                      <a:gd name="T36" fmla="*/ 104 w 345"/>
                      <a:gd name="T37" fmla="*/ 17 h 1053"/>
                      <a:gd name="T38" fmla="*/ 72 w 345"/>
                      <a:gd name="T39" fmla="*/ 17 h 1053"/>
                      <a:gd name="T40" fmla="*/ 0 w 345"/>
                      <a:gd name="T41" fmla="*/ 80 h 105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45"/>
                      <a:gd name="T64" fmla="*/ 0 h 1053"/>
                      <a:gd name="T65" fmla="*/ 345 w 345"/>
                      <a:gd name="T66" fmla="*/ 1053 h 105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45" h="1053">
                        <a:moveTo>
                          <a:pt x="0" y="80"/>
                        </a:moveTo>
                        <a:lnTo>
                          <a:pt x="6" y="252"/>
                        </a:lnTo>
                        <a:lnTo>
                          <a:pt x="23" y="274"/>
                        </a:lnTo>
                        <a:lnTo>
                          <a:pt x="17" y="975"/>
                        </a:lnTo>
                        <a:lnTo>
                          <a:pt x="40" y="1053"/>
                        </a:lnTo>
                        <a:lnTo>
                          <a:pt x="98" y="1053"/>
                        </a:lnTo>
                        <a:lnTo>
                          <a:pt x="146" y="1015"/>
                        </a:lnTo>
                        <a:lnTo>
                          <a:pt x="201" y="1015"/>
                        </a:lnTo>
                        <a:lnTo>
                          <a:pt x="245" y="1053"/>
                        </a:lnTo>
                        <a:lnTo>
                          <a:pt x="307" y="1053"/>
                        </a:lnTo>
                        <a:lnTo>
                          <a:pt x="328" y="975"/>
                        </a:lnTo>
                        <a:lnTo>
                          <a:pt x="317" y="274"/>
                        </a:lnTo>
                        <a:lnTo>
                          <a:pt x="333" y="252"/>
                        </a:lnTo>
                        <a:lnTo>
                          <a:pt x="345" y="80"/>
                        </a:lnTo>
                        <a:lnTo>
                          <a:pt x="269" y="17"/>
                        </a:lnTo>
                        <a:lnTo>
                          <a:pt x="231" y="17"/>
                        </a:lnTo>
                        <a:lnTo>
                          <a:pt x="210" y="0"/>
                        </a:lnTo>
                        <a:lnTo>
                          <a:pt x="123" y="0"/>
                        </a:lnTo>
                        <a:lnTo>
                          <a:pt x="104" y="17"/>
                        </a:lnTo>
                        <a:lnTo>
                          <a:pt x="72" y="17"/>
                        </a:lnTo>
                        <a:lnTo>
                          <a:pt x="0" y="8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" name="Oval 84"/>
                  <p:cNvSpPr>
                    <a:spLocks noChangeAspect="1"/>
                  </p:cNvSpPr>
                  <p:nvPr/>
                </p:nvSpPr>
                <p:spPr bwMode="auto">
                  <a:xfrm>
                    <a:off x="6781" y="3267"/>
                    <a:ext cx="45" cy="72"/>
                  </a:xfrm>
                  <a:prstGeom prst="ellipse">
                    <a:avLst/>
                  </a:prstGeom>
                  <a:solidFill>
                    <a:srgbClr val="E0E0E0"/>
                  </a:solidFill>
                  <a:ln w="9525">
                    <a:noFill/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44" name="Group 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498" y="2481"/>
                    <a:ext cx="562" cy="828"/>
                    <a:chOff x="6498" y="2481"/>
                    <a:chExt cx="562" cy="828"/>
                  </a:xfrm>
                </p:grpSpPr>
                <p:sp>
                  <p:nvSpPr>
                    <p:cNvPr id="50" name="Oval 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31" y="2481"/>
                      <a:ext cx="514" cy="28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51" name="Freeform 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98" y="2610"/>
                      <a:ext cx="562" cy="699"/>
                    </a:xfrm>
                    <a:custGeom>
                      <a:avLst/>
                      <a:gdLst>
                        <a:gd name="T0" fmla="*/ 358 w 562"/>
                        <a:gd name="T1" fmla="*/ 699 h 699"/>
                        <a:gd name="T2" fmla="*/ 562 w 562"/>
                        <a:gd name="T3" fmla="*/ 69 h 699"/>
                        <a:gd name="T4" fmla="*/ 526 w 562"/>
                        <a:gd name="T5" fmla="*/ 56 h 699"/>
                        <a:gd name="T6" fmla="*/ 485 w 562"/>
                        <a:gd name="T7" fmla="*/ 38 h 699"/>
                        <a:gd name="T8" fmla="*/ 431 w 562"/>
                        <a:gd name="T9" fmla="*/ 24 h 699"/>
                        <a:gd name="T10" fmla="*/ 384 w 562"/>
                        <a:gd name="T11" fmla="*/ 12 h 699"/>
                        <a:gd name="T12" fmla="*/ 342 w 562"/>
                        <a:gd name="T13" fmla="*/ 4 h 699"/>
                        <a:gd name="T14" fmla="*/ 297 w 562"/>
                        <a:gd name="T15" fmla="*/ 0 h 699"/>
                        <a:gd name="T16" fmla="*/ 248 w 562"/>
                        <a:gd name="T17" fmla="*/ 3 h 699"/>
                        <a:gd name="T18" fmla="*/ 185 w 562"/>
                        <a:gd name="T19" fmla="*/ 10 h 699"/>
                        <a:gd name="T20" fmla="*/ 132 w 562"/>
                        <a:gd name="T21" fmla="*/ 24 h 699"/>
                        <a:gd name="T22" fmla="*/ 80 w 562"/>
                        <a:gd name="T23" fmla="*/ 38 h 699"/>
                        <a:gd name="T24" fmla="*/ 34 w 562"/>
                        <a:gd name="T25" fmla="*/ 58 h 699"/>
                        <a:gd name="T26" fmla="*/ 0 w 562"/>
                        <a:gd name="T27" fmla="*/ 76 h 699"/>
                        <a:gd name="T28" fmla="*/ 197 w 562"/>
                        <a:gd name="T29" fmla="*/ 699 h 69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562"/>
                        <a:gd name="T46" fmla="*/ 0 h 699"/>
                        <a:gd name="T47" fmla="*/ 562 w 562"/>
                        <a:gd name="T48" fmla="*/ 699 h 69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562" h="699">
                          <a:moveTo>
                            <a:pt x="358" y="699"/>
                          </a:moveTo>
                          <a:lnTo>
                            <a:pt x="562" y="69"/>
                          </a:lnTo>
                          <a:lnTo>
                            <a:pt x="526" y="56"/>
                          </a:lnTo>
                          <a:lnTo>
                            <a:pt x="485" y="38"/>
                          </a:lnTo>
                          <a:lnTo>
                            <a:pt x="431" y="24"/>
                          </a:lnTo>
                          <a:lnTo>
                            <a:pt x="384" y="12"/>
                          </a:lnTo>
                          <a:lnTo>
                            <a:pt x="342" y="4"/>
                          </a:lnTo>
                          <a:lnTo>
                            <a:pt x="297" y="0"/>
                          </a:lnTo>
                          <a:lnTo>
                            <a:pt x="248" y="3"/>
                          </a:lnTo>
                          <a:lnTo>
                            <a:pt x="185" y="10"/>
                          </a:lnTo>
                          <a:lnTo>
                            <a:pt x="132" y="24"/>
                          </a:lnTo>
                          <a:lnTo>
                            <a:pt x="80" y="38"/>
                          </a:lnTo>
                          <a:lnTo>
                            <a:pt x="34" y="58"/>
                          </a:lnTo>
                          <a:lnTo>
                            <a:pt x="0" y="76"/>
                          </a:lnTo>
                          <a:lnTo>
                            <a:pt x="197" y="699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A0A0A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5" name="Group 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676" y="3385"/>
                    <a:ext cx="193" cy="804"/>
                    <a:chOff x="6676" y="3385"/>
                    <a:chExt cx="193" cy="804"/>
                  </a:xfrm>
                </p:grpSpPr>
                <p:sp>
                  <p:nvSpPr>
                    <p:cNvPr id="46" name="Line 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08" y="3406"/>
                      <a:ext cx="1" cy="78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7" name="Line 90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6836" y="3406"/>
                      <a:ext cx="4" cy="77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808080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8" name="Line 91"/>
                    <p:cNvSpPr>
                      <a:spLocks noChangeAspect="1"/>
                    </p:cNvSpPr>
                    <p:nvPr/>
                  </p:nvSpPr>
                  <p:spPr bwMode="auto">
                    <a:xfrm flipV="1">
                      <a:off x="6866" y="3385"/>
                      <a:ext cx="3" cy="78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49" name="Line 92"/>
                    <p:cNvSpPr>
                      <a:spLocks noChangeAspect="1"/>
                    </p:cNvSpPr>
                    <p:nvPr/>
                  </p:nvSpPr>
                  <p:spPr bwMode="auto">
                    <a:xfrm flipH="1" flipV="1">
                      <a:off x="6676" y="3385"/>
                      <a:ext cx="2" cy="78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round/>
                    </a:ln>
                  </p:spPr>
                  <p:txBody>
                    <a:bodyPr/>
                    <a:lstStyle/>
                    <a:p>
                      <a:endParaRPr lang="zh-CN" altLang="en-US" sz="2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  <p:sp>
              <p:nvSpPr>
                <p:cNvPr id="41" name="Freeform 93"/>
                <p:cNvSpPr>
                  <a:spLocks noChangeAspect="1"/>
                </p:cNvSpPr>
                <p:nvPr/>
              </p:nvSpPr>
              <p:spPr bwMode="auto">
                <a:xfrm>
                  <a:off x="6740" y="3766"/>
                  <a:ext cx="546" cy="681"/>
                </a:xfrm>
                <a:custGeom>
                  <a:avLst/>
                  <a:gdLst>
                    <a:gd name="T0" fmla="*/ 546 w 546"/>
                    <a:gd name="T1" fmla="*/ 0 h 681"/>
                    <a:gd name="T2" fmla="*/ 523 w 546"/>
                    <a:gd name="T3" fmla="*/ 20 h 681"/>
                    <a:gd name="T4" fmla="*/ 432 w 546"/>
                    <a:gd name="T5" fmla="*/ 441 h 681"/>
                    <a:gd name="T6" fmla="*/ 415 w 546"/>
                    <a:gd name="T7" fmla="*/ 483 h 681"/>
                    <a:gd name="T8" fmla="*/ 388 w 546"/>
                    <a:gd name="T9" fmla="*/ 518 h 681"/>
                    <a:gd name="T10" fmla="*/ 347 w 546"/>
                    <a:gd name="T11" fmla="*/ 550 h 681"/>
                    <a:gd name="T12" fmla="*/ 307 w 546"/>
                    <a:gd name="T13" fmla="*/ 575 h 681"/>
                    <a:gd name="T14" fmla="*/ 262 w 546"/>
                    <a:gd name="T15" fmla="*/ 598 h 681"/>
                    <a:gd name="T16" fmla="*/ 215 w 546"/>
                    <a:gd name="T17" fmla="*/ 618 h 681"/>
                    <a:gd name="T18" fmla="*/ 163 w 546"/>
                    <a:gd name="T19" fmla="*/ 637 h 681"/>
                    <a:gd name="T20" fmla="*/ 119 w 546"/>
                    <a:gd name="T21" fmla="*/ 647 h 681"/>
                    <a:gd name="T22" fmla="*/ 65 w 546"/>
                    <a:gd name="T23" fmla="*/ 656 h 681"/>
                    <a:gd name="T24" fmla="*/ 0 w 546"/>
                    <a:gd name="T25" fmla="*/ 652 h 681"/>
                    <a:gd name="T26" fmla="*/ 10 w 546"/>
                    <a:gd name="T27" fmla="*/ 677 h 681"/>
                    <a:gd name="T28" fmla="*/ 55 w 546"/>
                    <a:gd name="T29" fmla="*/ 681 h 681"/>
                    <a:gd name="T30" fmla="*/ 86 w 546"/>
                    <a:gd name="T31" fmla="*/ 681 h 681"/>
                    <a:gd name="T32" fmla="*/ 134 w 546"/>
                    <a:gd name="T33" fmla="*/ 677 h 681"/>
                    <a:gd name="T34" fmla="*/ 173 w 546"/>
                    <a:gd name="T35" fmla="*/ 674 h 681"/>
                    <a:gd name="T36" fmla="*/ 227 w 546"/>
                    <a:gd name="T37" fmla="*/ 665 h 681"/>
                    <a:gd name="T38" fmla="*/ 269 w 546"/>
                    <a:gd name="T39" fmla="*/ 657 h 681"/>
                    <a:gd name="T40" fmla="*/ 316 w 546"/>
                    <a:gd name="T41" fmla="*/ 643 h 681"/>
                    <a:gd name="T42" fmla="*/ 343 w 546"/>
                    <a:gd name="T43" fmla="*/ 635 h 681"/>
                    <a:gd name="T44" fmla="*/ 384 w 546"/>
                    <a:gd name="T45" fmla="*/ 618 h 681"/>
                    <a:gd name="T46" fmla="*/ 427 w 546"/>
                    <a:gd name="T47" fmla="*/ 590 h 681"/>
                    <a:gd name="T48" fmla="*/ 440 w 546"/>
                    <a:gd name="T49" fmla="*/ 575 h 681"/>
                    <a:gd name="T50" fmla="*/ 452 w 546"/>
                    <a:gd name="T51" fmla="*/ 554 h 681"/>
                    <a:gd name="T52" fmla="*/ 462 w 546"/>
                    <a:gd name="T53" fmla="*/ 512 h 681"/>
                    <a:gd name="T54" fmla="*/ 471 w 546"/>
                    <a:gd name="T55" fmla="*/ 470 h 681"/>
                    <a:gd name="T56" fmla="*/ 546 w 546"/>
                    <a:gd name="T57" fmla="*/ 0 h 68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46"/>
                    <a:gd name="T88" fmla="*/ 0 h 681"/>
                    <a:gd name="T89" fmla="*/ 546 w 546"/>
                    <a:gd name="T90" fmla="*/ 681 h 681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46" h="681">
                      <a:moveTo>
                        <a:pt x="546" y="0"/>
                      </a:moveTo>
                      <a:lnTo>
                        <a:pt x="523" y="20"/>
                      </a:lnTo>
                      <a:lnTo>
                        <a:pt x="432" y="441"/>
                      </a:lnTo>
                      <a:lnTo>
                        <a:pt x="415" y="483"/>
                      </a:lnTo>
                      <a:lnTo>
                        <a:pt x="388" y="518"/>
                      </a:lnTo>
                      <a:lnTo>
                        <a:pt x="347" y="550"/>
                      </a:lnTo>
                      <a:lnTo>
                        <a:pt x="307" y="575"/>
                      </a:lnTo>
                      <a:lnTo>
                        <a:pt x="262" y="598"/>
                      </a:lnTo>
                      <a:lnTo>
                        <a:pt x="215" y="618"/>
                      </a:lnTo>
                      <a:lnTo>
                        <a:pt x="163" y="637"/>
                      </a:lnTo>
                      <a:lnTo>
                        <a:pt x="119" y="647"/>
                      </a:lnTo>
                      <a:lnTo>
                        <a:pt x="65" y="656"/>
                      </a:lnTo>
                      <a:lnTo>
                        <a:pt x="0" y="652"/>
                      </a:lnTo>
                      <a:lnTo>
                        <a:pt x="10" y="677"/>
                      </a:lnTo>
                      <a:lnTo>
                        <a:pt x="55" y="681"/>
                      </a:lnTo>
                      <a:lnTo>
                        <a:pt x="86" y="681"/>
                      </a:lnTo>
                      <a:lnTo>
                        <a:pt x="134" y="677"/>
                      </a:lnTo>
                      <a:lnTo>
                        <a:pt x="173" y="674"/>
                      </a:lnTo>
                      <a:lnTo>
                        <a:pt x="227" y="665"/>
                      </a:lnTo>
                      <a:lnTo>
                        <a:pt x="269" y="657"/>
                      </a:lnTo>
                      <a:lnTo>
                        <a:pt x="316" y="643"/>
                      </a:lnTo>
                      <a:lnTo>
                        <a:pt x="343" y="635"/>
                      </a:lnTo>
                      <a:lnTo>
                        <a:pt x="384" y="618"/>
                      </a:lnTo>
                      <a:lnTo>
                        <a:pt x="427" y="590"/>
                      </a:lnTo>
                      <a:lnTo>
                        <a:pt x="440" y="575"/>
                      </a:lnTo>
                      <a:lnTo>
                        <a:pt x="452" y="554"/>
                      </a:lnTo>
                      <a:lnTo>
                        <a:pt x="462" y="512"/>
                      </a:lnTo>
                      <a:lnTo>
                        <a:pt x="471" y="470"/>
                      </a:lnTo>
                      <a:lnTo>
                        <a:pt x="5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" name="Group 94"/>
              <p:cNvGrpSpPr>
                <a:grpSpLocks noChangeAspect="1"/>
              </p:cNvGrpSpPr>
              <p:nvPr/>
            </p:nvGrpSpPr>
            <p:grpSpPr bwMode="auto">
              <a:xfrm>
                <a:off x="5570" y="1937"/>
                <a:ext cx="1134" cy="254"/>
                <a:chOff x="5570" y="1937"/>
                <a:chExt cx="1134" cy="254"/>
              </a:xfrm>
            </p:grpSpPr>
            <p:sp>
              <p:nvSpPr>
                <p:cNvPr id="26" name="Rectangle 95"/>
                <p:cNvSpPr>
                  <a:spLocks noChangeAspect="1"/>
                </p:cNvSpPr>
                <p:nvPr/>
              </p:nvSpPr>
              <p:spPr bwMode="auto">
                <a:xfrm>
                  <a:off x="6030" y="1960"/>
                  <a:ext cx="227" cy="170"/>
                </a:xfrm>
                <a:prstGeom prst="rect">
                  <a:avLst/>
                </a:prstGeom>
                <a:gradFill rotWithShape="0">
                  <a:gsLst>
                    <a:gs pos="0">
                      <a:srgbClr val="585858"/>
                    </a:gs>
                    <a:gs pos="50000">
                      <a:srgbClr val="DDDDDD"/>
                    </a:gs>
                    <a:gs pos="100000">
                      <a:srgbClr val="585858"/>
                    </a:gs>
                  </a:gsLst>
                  <a:lin ang="0" scaled="1"/>
                </a:gradFill>
                <a:ln w="9525">
                  <a:noFill/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7" name="Group 96"/>
                <p:cNvGrpSpPr>
                  <a:grpSpLocks noChangeAspect="1"/>
                </p:cNvGrpSpPr>
                <p:nvPr/>
              </p:nvGrpSpPr>
              <p:grpSpPr bwMode="auto">
                <a:xfrm>
                  <a:off x="6462" y="1937"/>
                  <a:ext cx="113" cy="170"/>
                  <a:chOff x="5517" y="2267"/>
                  <a:chExt cx="330" cy="492"/>
                </a:xfrm>
              </p:grpSpPr>
              <p:sp>
                <p:nvSpPr>
                  <p:cNvPr id="33" name="AutoShape 97"/>
                  <p:cNvSpPr>
                    <a:spLocks noChangeAspect="1"/>
                  </p:cNvSpPr>
                  <p:nvPr/>
                </p:nvSpPr>
                <p:spPr bwMode="auto">
                  <a:xfrm>
                    <a:off x="5583" y="2398"/>
                    <a:ext cx="180" cy="240"/>
                  </a:xfrm>
                  <a:prstGeom prst="can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rgbClr val="666666"/>
                      </a:gs>
                      <a:gs pos="50000">
                        <a:srgbClr val="DDDDDD"/>
                      </a:gs>
                      <a:gs pos="100000">
                        <a:srgbClr val="666666"/>
                      </a:gs>
                    </a:gsLst>
                    <a:lin ang="0" scaled="1"/>
                  </a:gradFill>
                  <a:ln w="9525">
                    <a:solidFill>
                      <a:srgbClr val="969696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" name="AutoShape 98"/>
                  <p:cNvSpPr>
                    <a:spLocks noChangeAspect="1"/>
                  </p:cNvSpPr>
                  <p:nvPr/>
                </p:nvSpPr>
                <p:spPr bwMode="auto">
                  <a:xfrm>
                    <a:off x="5536" y="2636"/>
                    <a:ext cx="283" cy="123"/>
                  </a:xfrm>
                  <a:prstGeom prst="can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rgbClr val="505050"/>
                      </a:gs>
                      <a:gs pos="50000">
                        <a:srgbClr val="DDDDDD"/>
                      </a:gs>
                      <a:gs pos="100000">
                        <a:srgbClr val="505050"/>
                      </a:gs>
                    </a:gsLst>
                    <a:lin ang="0" scaled="1"/>
                  </a:gradFill>
                  <a:ln w="9525">
                    <a:solidFill>
                      <a:srgbClr val="969696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5" name="AutoShape 99"/>
                  <p:cNvSpPr>
                    <a:spLocks noChangeAspect="1"/>
                  </p:cNvSpPr>
                  <p:nvPr/>
                </p:nvSpPr>
                <p:spPr bwMode="auto">
                  <a:xfrm>
                    <a:off x="5517" y="2267"/>
                    <a:ext cx="330" cy="198"/>
                  </a:xfrm>
                  <a:prstGeom prst="can">
                    <a:avLst>
                      <a:gd name="adj" fmla="val 0"/>
                    </a:avLst>
                  </a:prstGeom>
                  <a:solidFill>
                    <a:srgbClr val="333333"/>
                  </a:solidFill>
                  <a:ln w="9525">
                    <a:solidFill>
                      <a:srgbClr val="80808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8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5698" y="1937"/>
                  <a:ext cx="113" cy="170"/>
                  <a:chOff x="5517" y="2267"/>
                  <a:chExt cx="330" cy="492"/>
                </a:xfrm>
              </p:grpSpPr>
              <p:sp>
                <p:nvSpPr>
                  <p:cNvPr id="30" name="AutoShape 101"/>
                  <p:cNvSpPr>
                    <a:spLocks noChangeAspect="1"/>
                  </p:cNvSpPr>
                  <p:nvPr/>
                </p:nvSpPr>
                <p:spPr bwMode="auto">
                  <a:xfrm>
                    <a:off x="5583" y="2398"/>
                    <a:ext cx="180" cy="240"/>
                  </a:xfrm>
                  <a:prstGeom prst="can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rgbClr val="666666"/>
                      </a:gs>
                      <a:gs pos="50000">
                        <a:srgbClr val="DDDDDD"/>
                      </a:gs>
                      <a:gs pos="100000">
                        <a:srgbClr val="666666"/>
                      </a:gs>
                    </a:gsLst>
                    <a:lin ang="0" scaled="1"/>
                  </a:gradFill>
                  <a:ln w="9525">
                    <a:solidFill>
                      <a:srgbClr val="969696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1" name="AutoShape 102"/>
                  <p:cNvSpPr>
                    <a:spLocks noChangeAspect="1"/>
                  </p:cNvSpPr>
                  <p:nvPr/>
                </p:nvSpPr>
                <p:spPr bwMode="auto">
                  <a:xfrm>
                    <a:off x="5536" y="2636"/>
                    <a:ext cx="283" cy="123"/>
                  </a:xfrm>
                  <a:prstGeom prst="can">
                    <a:avLst>
                      <a:gd name="adj" fmla="val 0"/>
                    </a:avLst>
                  </a:prstGeom>
                  <a:gradFill rotWithShape="1">
                    <a:gsLst>
                      <a:gs pos="0">
                        <a:srgbClr val="505050"/>
                      </a:gs>
                      <a:gs pos="50000">
                        <a:srgbClr val="DDDDDD"/>
                      </a:gs>
                      <a:gs pos="100000">
                        <a:srgbClr val="505050"/>
                      </a:gs>
                    </a:gsLst>
                    <a:lin ang="0" scaled="1"/>
                  </a:gradFill>
                  <a:ln w="9525">
                    <a:solidFill>
                      <a:srgbClr val="969696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2" name="AutoShape 103"/>
                  <p:cNvSpPr>
                    <a:spLocks noChangeAspect="1"/>
                  </p:cNvSpPr>
                  <p:nvPr/>
                </p:nvSpPr>
                <p:spPr bwMode="auto">
                  <a:xfrm>
                    <a:off x="5517" y="2267"/>
                    <a:ext cx="330" cy="198"/>
                  </a:xfrm>
                  <a:prstGeom prst="can">
                    <a:avLst>
                      <a:gd name="adj" fmla="val 0"/>
                    </a:avLst>
                  </a:prstGeom>
                  <a:solidFill>
                    <a:srgbClr val="333333"/>
                  </a:solidFill>
                  <a:ln w="9525">
                    <a:solidFill>
                      <a:srgbClr val="80808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 sz="240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9" name="Rectangle 104"/>
                <p:cNvSpPr>
                  <a:spLocks noChangeAspect="1"/>
                </p:cNvSpPr>
                <p:nvPr/>
              </p:nvSpPr>
              <p:spPr bwMode="auto">
                <a:xfrm>
                  <a:off x="5570" y="2108"/>
                  <a:ext cx="1134" cy="83"/>
                </a:xfrm>
                <a:prstGeom prst="rect">
                  <a:avLst/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595959"/>
                    </a:gs>
                  </a:gsLst>
                  <a:lin ang="0" scaled="1"/>
                </a:gradFill>
                <a:ln w="9525">
                  <a:solidFill>
                    <a:srgbClr val="333333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24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69" name="Group 105"/>
            <p:cNvGrpSpPr/>
            <p:nvPr/>
          </p:nvGrpSpPr>
          <p:grpSpPr bwMode="auto">
            <a:xfrm>
              <a:off x="3895443" y="2659063"/>
              <a:ext cx="1763712" cy="1354137"/>
              <a:chOff x="7109" y="2034"/>
              <a:chExt cx="1784" cy="1613"/>
            </a:xfrm>
          </p:grpSpPr>
          <p:sp>
            <p:nvSpPr>
              <p:cNvPr id="70" name="Line 106"/>
              <p:cNvSpPr>
                <a:spLocks noChangeAspect="1"/>
              </p:cNvSpPr>
              <p:nvPr/>
            </p:nvSpPr>
            <p:spPr bwMode="auto">
              <a:xfrm flipV="1">
                <a:off x="8003" y="2034"/>
                <a:ext cx="0" cy="2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Line 107"/>
              <p:cNvSpPr>
                <a:spLocks noChangeAspect="1"/>
              </p:cNvSpPr>
              <p:nvPr/>
            </p:nvSpPr>
            <p:spPr bwMode="auto">
              <a:xfrm flipV="1">
                <a:off x="8406" y="2205"/>
                <a:ext cx="121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Line 108"/>
              <p:cNvSpPr>
                <a:spLocks noChangeAspect="1"/>
              </p:cNvSpPr>
              <p:nvPr/>
            </p:nvSpPr>
            <p:spPr bwMode="auto">
              <a:xfrm flipV="1">
                <a:off x="8655" y="2651"/>
                <a:ext cx="196" cy="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Line 109"/>
              <p:cNvSpPr>
                <a:spLocks noChangeAspect="1"/>
              </p:cNvSpPr>
              <p:nvPr/>
            </p:nvSpPr>
            <p:spPr bwMode="auto">
              <a:xfrm>
                <a:off x="8655" y="3138"/>
                <a:ext cx="196" cy="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Line 110"/>
              <p:cNvSpPr>
                <a:spLocks noChangeAspect="1"/>
              </p:cNvSpPr>
              <p:nvPr/>
            </p:nvSpPr>
            <p:spPr bwMode="auto">
              <a:xfrm>
                <a:off x="8406" y="3481"/>
                <a:ext cx="121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Line 111"/>
              <p:cNvSpPr>
                <a:spLocks noChangeAspect="1"/>
              </p:cNvSpPr>
              <p:nvPr/>
            </p:nvSpPr>
            <p:spPr bwMode="auto">
              <a:xfrm flipH="1">
                <a:off x="7478" y="3481"/>
                <a:ext cx="121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Line 112"/>
              <p:cNvSpPr>
                <a:spLocks noChangeAspect="1"/>
              </p:cNvSpPr>
              <p:nvPr/>
            </p:nvSpPr>
            <p:spPr bwMode="auto">
              <a:xfrm flipH="1">
                <a:off x="7154" y="3138"/>
                <a:ext cx="196" cy="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Line 113"/>
              <p:cNvSpPr>
                <a:spLocks noChangeAspect="1"/>
              </p:cNvSpPr>
              <p:nvPr/>
            </p:nvSpPr>
            <p:spPr bwMode="auto">
              <a:xfrm flipH="1" flipV="1">
                <a:off x="7154" y="2651"/>
                <a:ext cx="196" cy="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Line 114"/>
              <p:cNvSpPr>
                <a:spLocks noChangeAspect="1"/>
              </p:cNvSpPr>
              <p:nvPr/>
            </p:nvSpPr>
            <p:spPr bwMode="auto">
              <a:xfrm flipH="1" flipV="1">
                <a:off x="7478" y="2205"/>
                <a:ext cx="121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Line 115"/>
              <p:cNvSpPr>
                <a:spLocks noChangeAspect="1"/>
              </p:cNvSpPr>
              <p:nvPr/>
            </p:nvSpPr>
            <p:spPr bwMode="auto">
              <a:xfrm rot="5400000" flipV="1">
                <a:off x="8790" y="2825"/>
                <a:ext cx="0" cy="2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Line 116"/>
              <p:cNvSpPr>
                <a:spLocks noChangeAspect="1"/>
              </p:cNvSpPr>
              <p:nvPr/>
            </p:nvSpPr>
            <p:spPr bwMode="auto">
              <a:xfrm rot="5400000" flipV="1">
                <a:off x="8578" y="3308"/>
                <a:ext cx="121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Line 117"/>
              <p:cNvSpPr>
                <a:spLocks noChangeAspect="1"/>
              </p:cNvSpPr>
              <p:nvPr/>
            </p:nvSpPr>
            <p:spPr bwMode="auto">
              <a:xfrm rot="5400000">
                <a:off x="7302" y="3308"/>
                <a:ext cx="121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Line 118"/>
              <p:cNvSpPr>
                <a:spLocks noChangeAspect="1"/>
              </p:cNvSpPr>
              <p:nvPr/>
            </p:nvSpPr>
            <p:spPr bwMode="auto">
              <a:xfrm rot="5400000" flipH="1">
                <a:off x="7212" y="2825"/>
                <a:ext cx="0" cy="2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Line 119"/>
              <p:cNvSpPr>
                <a:spLocks noChangeAspect="1"/>
              </p:cNvSpPr>
              <p:nvPr/>
            </p:nvSpPr>
            <p:spPr bwMode="auto">
              <a:xfrm rot="5400000" flipH="1">
                <a:off x="7302" y="2380"/>
                <a:ext cx="121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Line 120"/>
              <p:cNvSpPr>
                <a:spLocks noChangeAspect="1"/>
              </p:cNvSpPr>
              <p:nvPr/>
            </p:nvSpPr>
            <p:spPr bwMode="auto">
              <a:xfrm rot="5400000" flipH="1">
                <a:off x="7658" y="2145"/>
                <a:ext cx="196" cy="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Line 121"/>
              <p:cNvSpPr>
                <a:spLocks noChangeAspect="1"/>
              </p:cNvSpPr>
              <p:nvPr/>
            </p:nvSpPr>
            <p:spPr bwMode="auto">
              <a:xfrm rot="5400000" flipH="1" flipV="1">
                <a:off x="8145" y="2145"/>
                <a:ext cx="196" cy="6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Line 122"/>
              <p:cNvSpPr>
                <a:spLocks noChangeAspect="1"/>
              </p:cNvSpPr>
              <p:nvPr/>
            </p:nvSpPr>
            <p:spPr bwMode="auto">
              <a:xfrm rot="5400000" flipH="1" flipV="1">
                <a:off x="8578" y="2380"/>
                <a:ext cx="121" cy="16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7" name="Freeform 123"/>
            <p:cNvSpPr>
              <a:spLocks noChangeArrowheads="1"/>
            </p:cNvSpPr>
            <p:nvPr/>
          </p:nvSpPr>
          <p:spPr bwMode="auto">
            <a:xfrm>
              <a:off x="2199993" y="4078288"/>
              <a:ext cx="1511300" cy="1836737"/>
            </a:xfrm>
            <a:custGeom>
              <a:avLst/>
              <a:gdLst>
                <a:gd name="T0" fmla="*/ 2147483647 w 952"/>
                <a:gd name="T1" fmla="*/ 2147483647 h 1157"/>
                <a:gd name="T2" fmla="*/ 2147483647 w 952"/>
                <a:gd name="T3" fmla="*/ 2147483647 h 1157"/>
                <a:gd name="T4" fmla="*/ 2147483647 w 952"/>
                <a:gd name="T5" fmla="*/ 2147483647 h 1157"/>
                <a:gd name="T6" fmla="*/ 2147483647 w 952"/>
                <a:gd name="T7" fmla="*/ 2147483647 h 11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2"/>
                <a:gd name="T13" fmla="*/ 0 h 1157"/>
                <a:gd name="T14" fmla="*/ 952 w 952"/>
                <a:gd name="T15" fmla="*/ 1157 h 11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2" h="1157">
                  <a:moveTo>
                    <a:pt x="952" y="68"/>
                  </a:moveTo>
                  <a:cubicBezTo>
                    <a:pt x="589" y="34"/>
                    <a:pt x="226" y="0"/>
                    <a:pt x="113" y="113"/>
                  </a:cubicBezTo>
                  <a:cubicBezTo>
                    <a:pt x="0" y="226"/>
                    <a:pt x="227" y="574"/>
                    <a:pt x="272" y="748"/>
                  </a:cubicBezTo>
                  <a:cubicBezTo>
                    <a:pt x="317" y="922"/>
                    <a:pt x="366" y="1089"/>
                    <a:pt x="385" y="1157"/>
                  </a:cubicBezTo>
                </a:path>
              </a:pathLst>
            </a:custGeom>
            <a:noFill/>
            <a:ln w="57150">
              <a:solidFill>
                <a:schemeClr val="accent5">
                  <a:lumMod val="50000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24"/>
            <p:cNvSpPr>
              <a:spLocks noChangeArrowheads="1"/>
            </p:cNvSpPr>
            <p:nvPr/>
          </p:nvSpPr>
          <p:spPr bwMode="auto">
            <a:xfrm>
              <a:off x="4539968" y="4222750"/>
              <a:ext cx="5213350" cy="2171700"/>
            </a:xfrm>
            <a:custGeom>
              <a:avLst/>
              <a:gdLst>
                <a:gd name="T0" fmla="*/ 0 w 3284"/>
                <a:gd name="T1" fmla="*/ 2147483647 h 1368"/>
                <a:gd name="T2" fmla="*/ 2147483647 w 3284"/>
                <a:gd name="T3" fmla="*/ 2147483647 h 1368"/>
                <a:gd name="T4" fmla="*/ 2147483647 w 3284"/>
                <a:gd name="T5" fmla="*/ 2147483647 h 1368"/>
                <a:gd name="T6" fmla="*/ 2147483647 w 3284"/>
                <a:gd name="T7" fmla="*/ 2147483647 h 1368"/>
                <a:gd name="T8" fmla="*/ 2147483647 w 3284"/>
                <a:gd name="T9" fmla="*/ 0 h 1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4"/>
                <a:gd name="T16" fmla="*/ 0 h 1368"/>
                <a:gd name="T17" fmla="*/ 3284 w 3284"/>
                <a:gd name="T18" fmla="*/ 1368 h 1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4" h="1368">
                  <a:moveTo>
                    <a:pt x="0" y="1043"/>
                  </a:moveTo>
                  <a:cubicBezTo>
                    <a:pt x="451" y="1205"/>
                    <a:pt x="903" y="1368"/>
                    <a:pt x="1406" y="1338"/>
                  </a:cubicBezTo>
                  <a:cubicBezTo>
                    <a:pt x="1909" y="1308"/>
                    <a:pt x="2748" y="1024"/>
                    <a:pt x="3016" y="862"/>
                  </a:cubicBezTo>
                  <a:cubicBezTo>
                    <a:pt x="3284" y="700"/>
                    <a:pt x="3061" y="507"/>
                    <a:pt x="3016" y="363"/>
                  </a:cubicBezTo>
                  <a:cubicBezTo>
                    <a:pt x="2971" y="219"/>
                    <a:pt x="2789" y="60"/>
                    <a:pt x="2744" y="0"/>
                  </a:cubicBezTo>
                </a:path>
              </a:pathLst>
            </a:custGeom>
            <a:noFill/>
            <a:ln w="57150">
              <a:solidFill>
                <a:schemeClr val="accent5">
                  <a:lumMod val="50000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25"/>
            <p:cNvSpPr>
              <a:spLocks noChangeArrowheads="1"/>
            </p:cNvSpPr>
            <p:nvPr/>
          </p:nvSpPr>
          <p:spPr bwMode="auto">
            <a:xfrm>
              <a:off x="5763930" y="4006850"/>
              <a:ext cx="2052638" cy="265113"/>
            </a:xfrm>
            <a:custGeom>
              <a:avLst/>
              <a:gdLst>
                <a:gd name="T0" fmla="*/ 0 w 1293"/>
                <a:gd name="T1" fmla="*/ 2147483647 h 167"/>
                <a:gd name="T2" fmla="*/ 2147483647 w 1293"/>
                <a:gd name="T3" fmla="*/ 2147483647 h 167"/>
                <a:gd name="T4" fmla="*/ 2147483647 w 1293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1293"/>
                <a:gd name="T10" fmla="*/ 0 h 167"/>
                <a:gd name="T11" fmla="*/ 1293 w 1293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3" h="167">
                  <a:moveTo>
                    <a:pt x="0" y="122"/>
                  </a:moveTo>
                  <a:cubicBezTo>
                    <a:pt x="221" y="61"/>
                    <a:pt x="442" y="0"/>
                    <a:pt x="658" y="8"/>
                  </a:cubicBezTo>
                  <a:cubicBezTo>
                    <a:pt x="874" y="16"/>
                    <a:pt x="1083" y="91"/>
                    <a:pt x="1293" y="167"/>
                  </a:cubicBezTo>
                </a:path>
              </a:pathLst>
            </a:custGeom>
            <a:noFill/>
            <a:ln w="57150">
              <a:solidFill>
                <a:schemeClr val="accent5">
                  <a:lumMod val="50000"/>
                </a:schemeClr>
              </a:solidFill>
              <a:round/>
            </a:ln>
          </p:spPr>
          <p:txBody>
            <a:bodyPr wrap="none" anchor="ctr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观察思考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768566" y="1561058"/>
            <a:ext cx="369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一、电流和电流的方向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73829" y="2008188"/>
            <a:ext cx="6734704" cy="28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6709" y="2396065"/>
            <a:ext cx="1727202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取两个相同的验电器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，使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带电、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不带电。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9138354" y="1978378"/>
            <a:ext cx="2669824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用带绝缘柄的金属棒把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连接起来，可以看到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的金属箔张开的角度减小，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的金属箔张开，最后两个验电器金属箔张开的角度相同。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54667" y="5190067"/>
            <a:ext cx="347697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思考：为什么？</a:t>
            </a:r>
            <a:endParaRPr lang="zh-CN" altLang="en-US" sz="3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576711" y="5111045"/>
            <a:ext cx="54864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中的电荷定向移动到</a:t>
            </a:r>
            <a:r>
              <a:rPr lang="en-US" altLang="zh-CN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36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，金属棒中有电流产生</a:t>
            </a:r>
            <a:endParaRPr lang="zh-CN" altLang="en-US" sz="36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知识讲解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1734699" y="1538480"/>
            <a:ext cx="369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一、电流和电流的方向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400" y="2401888"/>
            <a:ext cx="2362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自由电子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01245" y="2274888"/>
            <a:ext cx="7676444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金属中的原子内离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原子核最远的一些电子可以摆脱原子核的束缚，在整个金属中自由移动，这类电子叫作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自由电子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914400" y="3965575"/>
            <a:ext cx="2362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自由电荷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78666" y="3908955"/>
            <a:ext cx="708942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可以自由运动的电荷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金属导体中的自由电荷就是自由电子。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28510" y="4812066"/>
            <a:ext cx="1447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46399" y="4944710"/>
            <a:ext cx="618631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自由电荷的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定向移动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就形成了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知识讲解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1768566" y="1561058"/>
            <a:ext cx="369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一、电流和电流的方向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44972" y="2272066"/>
            <a:ext cx="14478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电流的方向：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69437" y="2267814"/>
            <a:ext cx="471875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）物理学中规定，正电荷的定向移动方向为电流方向。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661175" y="3194931"/>
            <a:ext cx="4628445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在闭合电路中，由于电源的作用使自由电荷发生定向移动，形成电流。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闭合电路中的电流方向，从电源的正极流出，经过用电器，流向电源的负极。</a:t>
            </a:r>
            <a:endParaRPr lang="zh-CN" altLang="en-US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31212" y="2316624"/>
            <a:ext cx="4053274" cy="27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圆角矩形标注 16"/>
          <p:cNvSpPr/>
          <p:nvPr/>
        </p:nvSpPr>
        <p:spPr bwMode="auto">
          <a:xfrm>
            <a:off x="9583839" y="1458410"/>
            <a:ext cx="1458410" cy="682907"/>
          </a:xfrm>
          <a:prstGeom prst="wedgeRoundRectCallout">
            <a:avLst>
              <a:gd name="adj1" fmla="val -58134"/>
              <a:gd name="adj2" fmla="val 172669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1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类比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6"/>
          <p:cNvSpPr txBox="1">
            <a:spLocks noChangeArrowheads="1"/>
          </p:cNvSpPr>
          <p:nvPr/>
        </p:nvSpPr>
        <p:spPr bwMode="auto">
          <a:xfrm>
            <a:off x="1055512" y="2181577"/>
            <a:ext cx="8077200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电流强度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：表示电流的大小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电流强度 简称 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符号 </a:t>
            </a:r>
            <a:r>
              <a:rPr lang="en-US" altLang="zh-CN" sz="2400" i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endParaRPr lang="en-US" altLang="zh-CN" sz="2400" i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i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电流的基本单位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：安培，简称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，符号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常用单位：毫安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和微安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μA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换算关系：</a:t>
            </a:r>
            <a:r>
              <a:rPr lang="en-US" altLang="zh-CN" sz="24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1A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en-US" altLang="zh-CN" sz="2400" baseline="300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1mA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=10</a:t>
            </a:r>
            <a:r>
              <a:rPr lang="en-US" altLang="zh-CN" sz="2400" baseline="30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μA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知识讲解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1734699" y="1538480"/>
            <a:ext cx="369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一、电流和电流的方向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270046" y="1524000"/>
            <a:ext cx="4617156" cy="4247317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安培是法国物理学家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电磁学的奠基人之一。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生于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里昂一个富商家庭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从小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博览群书，具有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惊人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记忆力和非凡的数学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1820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月，当他</a:t>
            </a: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获悉</a:t>
            </a:r>
            <a:endParaRPr lang="en-US" altLang="zh-CN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丹麦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物理学家奥斯特发现了电流的磁效应后，意识到这一发现非同寻常，立即转向电磁学研究，对电流之间的相互作用等进行了深入的研究， 在短时间内取得了丰硕的成果。</a:t>
            </a:r>
            <a:endParaRPr lang="zh-CN" altLang="en-US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760179" y="1027288"/>
            <a:ext cx="1715910" cy="40011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FF00"/>
                </a:solidFill>
                <a:latin typeface="华文楷体" pitchFamily="2" charset="-122"/>
                <a:ea typeface="华文楷体" pitchFamily="2" charset="-122"/>
              </a:rPr>
              <a:t>物理学家介绍</a:t>
            </a:r>
            <a:endParaRPr lang="zh-CN" altLang="en-US" sz="2000" b="1" dirty="0">
              <a:solidFill>
                <a:srgbClr val="FFFF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" name="Picture 11" descr="http://a3.att.hudong.com/81/92/2030000024693813223092269792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117667" y="1826298"/>
            <a:ext cx="1631220" cy="220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4699" y="1538480"/>
            <a:ext cx="3695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一、电流和电流的方向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知识讲解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41688" y="2830689"/>
          <a:ext cx="8128000" cy="2231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用电器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电流</a:t>
                      </a:r>
                      <a:r>
                        <a:rPr lang="en-US" altLang="zh-CN" dirty="0" smtClean="0"/>
                        <a:t>/A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用电器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电流</a:t>
                      </a:r>
                      <a:r>
                        <a:rPr lang="en-US" altLang="zh-CN" dirty="0" smtClean="0"/>
                        <a:t>/A</a:t>
                      </a:r>
                      <a:endParaRPr lang="zh-CN" altLang="en-US" dirty="0"/>
                    </a:p>
                  </a:txBody>
                  <a:tcPr/>
                </a:tc>
              </a:tr>
              <a:tr h="377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 smtClean="0"/>
                        <a:t>液晶显示计算器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约</a:t>
                      </a:r>
                      <a:r>
                        <a:rPr lang="en-US" altLang="zh-CN" dirty="0" smtClean="0"/>
                        <a:t>1.3×10</a:t>
                      </a:r>
                      <a:r>
                        <a:rPr lang="en-US" altLang="zh-CN" baseline="30000" dirty="0" smtClean="0"/>
                        <a:t>-4</a:t>
                      </a:r>
                      <a:endParaRPr lang="zh-CN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电视机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0.3~0.8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小型发光二极管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约</a:t>
                      </a:r>
                      <a:r>
                        <a:rPr lang="en-US" altLang="zh-CN" dirty="0" smtClean="0"/>
                        <a:t>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家用电冰箱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0.5~1.0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半导体收音机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0.01~0.1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家用洗衣机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约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LED</a:t>
                      </a:r>
                      <a:r>
                        <a:rPr lang="zh-CN" altLang="en-US" dirty="0" smtClean="0"/>
                        <a:t>手电筒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0.02~0.2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家用电熨斗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1.5~6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家用白炽灯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0.1~0.5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家用空调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4~9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文本框 1"/>
          <p:cNvSpPr txBox="1"/>
          <p:nvPr/>
        </p:nvSpPr>
        <p:spPr>
          <a:xfrm>
            <a:off x="3552210" y="2204525"/>
            <a:ext cx="37742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一些用电器正常工作时的电流</a:t>
            </a: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427704" y="977763"/>
            <a:ext cx="1769806" cy="4528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观察思考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49867" y="3842120"/>
            <a:ext cx="9832622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观察两个电路中小灯泡</a:t>
            </a:r>
            <a:r>
              <a:rPr lang="en-US" altLang="zh-CN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的发光强弱会发现：同一个小灯泡，当接入两个电池组成的电路时发出的光比接入一个电池的电路要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亮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。这说明两次通过小灯泡的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电流大小</a:t>
            </a:r>
            <a:r>
              <a:rPr lang="zh-CN" altLang="en-US" sz="24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2889443" y="1030116"/>
            <a:ext cx="27591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二、电流表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3273778" y="5625604"/>
            <a:ext cx="541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电路中的电流大小如何测量？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5593" y="1634420"/>
            <a:ext cx="78089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3128</Words>
  <Application>WPS 演示</Application>
  <PresentationFormat>宽屏</PresentationFormat>
  <Paragraphs>556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Calibri Light</vt:lpstr>
      <vt:lpstr>Calibri</vt:lpstr>
      <vt:lpstr>微软雅黑</vt:lpstr>
      <vt:lpstr>黑体</vt:lpstr>
      <vt:lpstr>Times New Roman</vt:lpstr>
      <vt:lpstr>华文楷体</vt:lpstr>
      <vt:lpstr/>
      <vt:lpstr>Arial Unicode MS</vt:lpstr>
      <vt:lpstr>华文新魏</vt:lpstr>
      <vt:lpstr>RomanS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陈志磊</dc:creator>
  <cp:lastModifiedBy>Administrator</cp:lastModifiedBy>
  <cp:revision>521</cp:revision>
  <dcterms:created xsi:type="dcterms:W3CDTF">2013-07-01T03:05:00Z</dcterms:created>
  <dcterms:modified xsi:type="dcterms:W3CDTF">2018-05-01T10:54:31Z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