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9" r:id="rId3"/>
    <p:sldId id="260" r:id="rId4"/>
    <p:sldId id="451" r:id="rId5"/>
    <p:sldId id="453" r:id="rId6"/>
    <p:sldId id="281" r:id="rId7"/>
    <p:sldId id="454" r:id="rId8"/>
    <p:sldId id="512" r:id="rId9"/>
    <p:sldId id="493" r:id="rId10"/>
    <p:sldId id="494" r:id="rId11"/>
    <p:sldId id="495" r:id="rId12"/>
    <p:sldId id="458" r:id="rId13"/>
    <p:sldId id="463" r:id="rId14"/>
    <p:sldId id="468" r:id="rId15"/>
    <p:sldId id="500" r:id="rId16"/>
    <p:sldId id="499" r:id="rId17"/>
    <p:sldId id="501" r:id="rId18"/>
    <p:sldId id="276" r:id="rId19"/>
  </p:sldIdLst>
  <p:sldSz cx="12192000" cy="6858000"/>
  <p:notesSz cx="6858000" cy="9144000"/>
  <p:custDataLst>
    <p:tags r:id="rId2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1C136C1-DAC4-473C-8286-70BCE3E7AA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4CDA62-619D-4B8E-A710-E28759DD59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26E0442-D5DA-44BD-BC17-9C152BA596AB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60384049-408B-4251-AA2F-E63D37D382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C1DC68A3-C3C2-4531-9C0C-AC664BB96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1D3B949-A962-4FE3-AA6C-7962A57008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4829A7D-BA28-45DB-850F-3344309F4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5EDF69-EF35-4FC0-953C-F621BA47D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894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>
            <a:extLst>
              <a:ext uri="{FF2B5EF4-FFF2-40B4-BE49-F238E27FC236}">
                <a16:creationId xmlns:a16="http://schemas.microsoft.com/office/drawing/2014/main" xmlns="" id="{AA0FA140-20DD-45E0-9AFC-555A5323245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>
            <a:extLst>
              <a:ext uri="{FF2B5EF4-FFF2-40B4-BE49-F238E27FC236}">
                <a16:creationId xmlns:a16="http://schemas.microsoft.com/office/drawing/2014/main" xmlns="" id="{8A3E6A58-65D5-4BCD-A6E0-ED3328F33C3B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>
            <a:extLst>
              <a:ext uri="{FF2B5EF4-FFF2-40B4-BE49-F238E27FC236}">
                <a16:creationId xmlns:a16="http://schemas.microsoft.com/office/drawing/2014/main" xmlns="" id="{6A0999F0-4918-4B7E-A02B-DE7A261E41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2C6241F-93E8-48F4-809C-58BC88580BCE}" type="slidenum">
              <a:rPr lang="zh-CN" altLang="en-US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853D24E-76C0-44D6-B481-1E3936B1993B}"/>
              </a:ext>
            </a:extLst>
          </p:cNvPr>
          <p:cNvGrpSpPr/>
          <p:nvPr/>
        </p:nvGrpSpPr>
        <p:grpSpPr>
          <a:xfrm>
            <a:off x="752475" y="744538"/>
            <a:ext cx="10674350" cy="5349875"/>
            <a:chOff x="752858" y="744469"/>
            <a:chExt cx="10674117" cy="5349671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4554D1D-2161-4866-9754-EECECB833CFE}"/>
                </a:ext>
              </a:extLst>
            </p:cNvPr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>
                <a:gd name="T0" fmla="*/ 8761 w 10000"/>
                <a:gd name="T1" fmla="*/ 0 h 10000"/>
                <a:gd name="T2" fmla="*/ 10000 w 10000"/>
                <a:gd name="T3" fmla="*/ 0 h 10000"/>
                <a:gd name="T4" fmla="*/ 10000 w 10000"/>
                <a:gd name="T5" fmla="*/ 10000 h 10000"/>
                <a:gd name="T6" fmla="*/ 0 w 10000"/>
                <a:gd name="T7" fmla="*/ 10000 h 10000"/>
                <a:gd name="T8" fmla="*/ 0 w 10000"/>
                <a:gd name="T9" fmla="*/ 9126 h 10000"/>
                <a:gd name="T10" fmla="*/ 8761 w 10000"/>
                <a:gd name="T11" fmla="*/ 9127 h 10000"/>
                <a:gd name="T12" fmla="*/ 8761 w 10000"/>
                <a:gd name="T13" fmla="*/ 0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1E25654-26D3-413D-8631-916368EB596D}"/>
                </a:ext>
              </a:extLst>
            </p:cNvPr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>
                <a:gd name="T0" fmla="*/ 8763 w 10002"/>
                <a:gd name="T1" fmla="*/ 0 h 10000"/>
                <a:gd name="T2" fmla="*/ 10002 w 10002"/>
                <a:gd name="T3" fmla="*/ 0 h 10000"/>
                <a:gd name="T4" fmla="*/ 10002 w 10002"/>
                <a:gd name="T5" fmla="*/ 10000 h 10000"/>
                <a:gd name="T6" fmla="*/ 2 w 10002"/>
                <a:gd name="T7" fmla="*/ 10000 h 10000"/>
                <a:gd name="T8" fmla="*/ 0 w 10002"/>
                <a:gd name="T9" fmla="*/ 9125 h 10000"/>
                <a:gd name="T10" fmla="*/ 8763 w 10002"/>
                <a:gd name="T11" fmla="*/ 9128 h 10000"/>
                <a:gd name="T12" fmla="*/ 8763 w 10002"/>
                <a:gd name="T13" fmla="*/ 0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C68A3F2-EB59-4A0B-B81D-9D8C6F6738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2475" y="6453188"/>
            <a:ext cx="1608138" cy="404812"/>
          </a:xfrm>
        </p:spPr>
        <p:txBody>
          <a:bodyPr/>
          <a:lstStyle>
            <a:lvl1pPr>
              <a:defRPr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F69220-AF3A-432B-A51B-0429BE88AD4A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8888AE1-0DDF-47F4-8496-05353BFA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CC09909-0E20-4A3C-80D6-A11537B05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B03A7E8-8256-47D5-B82A-8D348D9675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7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6F0CD7C-9278-4970-8EE3-EC9E3E26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BCA7-7DB7-4F28-88E7-182DED83A6E1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AB3272B-F8DB-4B9E-B95E-88DD02FE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76A9671-CD15-4DF6-A126-6A0E235D1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81A22-453B-40B8-94AA-80E79CE0B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216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4289C31-C17D-4CF5-87D8-A4051BDEF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884DE-396A-47C7-AF59-B9191BBCCA2B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E5E3535-C668-4896-AFFE-56487B365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8CE6D9C-1BC9-4F68-A28C-BFF4FA926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A6816-6C71-44D2-A035-91EC6CEF79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2495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FB846EC-5CEC-473C-8DE3-90F5DD778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824D4FF-1A85-4C20-B5CC-FFDA5EA22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0A97A40-8FA2-47D1-AEE0-C87FD2221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9EAAF-FB85-42F3-9EBD-5D81E6B16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053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6AFA25D-DFA8-4823-AD5B-A3EAC6E30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7E67-18B7-43C9-8E6E-3DB5C09228E8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EAB6E94-C353-450A-BC86-6BA72869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08D0647-F8A7-4B91-AF4E-C13BD26BE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A0819-2730-466E-8C01-33449E1777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255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title="Crop Mark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89C0372-3E7A-45EA-ADF7-F1F32A556184}"/>
              </a:ext>
            </a:extLst>
          </p:cNvPr>
          <p:cNvSpPr/>
          <p:nvPr/>
        </p:nvSpPr>
        <p:spPr bwMode="auto">
          <a:xfrm>
            <a:off x="8151813" y="1685925"/>
            <a:ext cx="3275012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8A71B2B-CF74-4075-A970-FC8CBC2644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8188" y="6453188"/>
            <a:ext cx="1622425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64D7D15-5C71-46A0-BED8-164DE02440AD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08B8E64-BA79-4DDD-9F3C-3BB4B75E3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616AEEB-EF6B-4C9E-9259-A16E8E56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D0515C6-C825-4CF7-9E0D-E0C701E1D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271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017120E-49B7-4D3F-97AF-0B7C0CBF1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46A07-4205-4F36-85E9-A9AEB3DEA481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D12B73C-8CFB-4C54-B949-FCF54015C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AE55E77-B5F4-474C-8154-CC3818670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64CBE-6F32-460E-98FC-CC8D382819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098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6A1C590-612C-4F43-B41C-D7F71F06B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01805-0507-40D5-8FB0-32765BC47891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8456AF1-48D2-4C62-A6CA-B71D25B6F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DE3AD15-A9EC-4C18-96DA-56A0C70C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A252B-3DEC-43F1-9D37-FB627451E0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6775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F124DDC-4E4E-4074-91ED-73A42030C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1436E-9C5D-4E1C-A85F-1155168325DD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4BD5CAC-164A-4AA3-8541-AC0CD79A5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AD4CEE9-EFC6-40CF-B23C-0301DFFEA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9659-7283-471C-8A03-37AB61644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9426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BFA52D8-6EC1-40D8-95ED-3C00113AE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91310-3E6C-4105-82E8-138D315A87B4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2E38D1F-6D2A-4987-8626-33C8D600B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AD56ED7-0BAD-4217-8174-74AEC2557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C42F-5DF1-471D-AC72-956BD425B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0763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 title="Background Shape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A1EDCB3-B013-4CF1-AC36-5BE019B6C1F1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Rectangle 8" title="Divider Bar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B79328B-8194-4EC2-9249-E709A91B5C82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AFFEC50-6418-4346-B76B-5961B00E74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CABBEE-37E4-4C10-A991-DE92697885A0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AE03A0C-7CCD-48FB-859A-944A1CEA0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F850E63-6003-4421-AEC7-33E65483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B274CB0-8B6C-4525-A72F-D3296C8BC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6008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 title="Background Shape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43749FD-F771-4FC6-9ABE-97A965EF9742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Rectangle 8" title="Divider Bar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22152B4-C080-40F0-B49C-5A95EC156F71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3CC85EA-1152-4CC0-A881-8FE75B5483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33465EC-0C20-441D-B9C1-AAC9B31944FF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AC25CDD-49A4-47E9-BED8-CF933FE87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7574D7E-50A5-46BF-B789-B3DCEEAE6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BFD9A1D-0724-4C40-8933-819505069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4140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DE3A74-6BC7-4DDF-939C-9FA1A97F13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4A53846-8E54-4F1A-9815-3F98FF4C8E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7426D92-A2B9-47BD-8710-F522252CDC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90650" y="6453188"/>
            <a:ext cx="1204913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4ECA838-212E-47E7-A2FB-50C52DE1F443}" type="datetimeFigureOut">
              <a:rPr lang="zh-CN" altLang="en-US"/>
              <a:pPr>
                <a:defRPr/>
              </a:pPr>
              <a:t>2021/10/10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5DE90EC-AB97-461F-A771-BDC449B99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4013" y="6453188"/>
            <a:ext cx="6280150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43C8AED-8F27-4A08-8432-E1176520CF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72613" y="6453188"/>
            <a:ext cx="1597025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C81487B-74C9-4EAB-AF04-442697600F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Rectangle 8" title="Side bar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6B31CB4-8922-46C1-94B9-14EF841EBC4B}"/>
              </a:ext>
            </a:extLst>
          </p:cNvPr>
          <p:cNvSpPr/>
          <p:nvPr/>
        </p:nvSpPr>
        <p:spPr>
          <a:xfrm>
            <a:off x="477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9" r:id="rId2"/>
    <p:sldLayoutId id="2147483687" r:id="rId3"/>
    <p:sldLayoutId id="2147483680" r:id="rId4"/>
    <p:sldLayoutId id="2147483681" r:id="rId5"/>
    <p:sldLayoutId id="2147483682" r:id="rId6"/>
    <p:sldLayoutId id="2147483683" r:id="rId7"/>
    <p:sldLayoutId id="2147483688" r:id="rId8"/>
    <p:sldLayoutId id="2147483689" r:id="rId9"/>
    <p:sldLayoutId id="2147483684" r:id="rId10"/>
    <p:sldLayoutId id="2147483685" r:id="rId11"/>
    <p:sldLayoutId id="2147483690" r:id="rId12"/>
  </p:sldLayoutIdLst>
  <p:transition/>
  <p:txStyles>
    <p:titleStyle>
      <a:lvl1pPr algn="l" rtl="0" fontAlgn="base">
        <a:lnSpc>
          <a:spcPct val="89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2pPr>
      <a:lvl3pPr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3pPr>
      <a:lvl4pPr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4pPr>
      <a:lvl5pPr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5pPr>
      <a:lvl6pPr marL="4572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6pPr>
      <a:lvl7pPr marL="9144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7pPr>
      <a:lvl8pPr marL="13716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8pPr>
      <a:lvl9pPr marL="18288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9pPr>
    </p:titleStyle>
    <p:bodyStyle>
      <a:lvl1pPr marL="382588" indent="-382588" algn="l" rtl="0" fontAlgn="base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2588" algn="l" rtl="0" fontAlgn="base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2588" algn="l" rtl="0" fontAlgn="base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2588" algn="l" rtl="0" fontAlgn="base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i="1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2588" algn="l" rtl="0" fontAlgn="base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23A9C68-AC22-4755-9C97-141A79DEF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0838" y="1933575"/>
            <a:ext cx="8950325" cy="2098675"/>
          </a:xfrm>
        </p:spPr>
        <p:txBody>
          <a:bodyPr rtlCol="0"/>
          <a:lstStyle/>
          <a:p>
            <a:pPr fontAlgn="auto">
              <a:spcAft>
                <a:spcPct val="0"/>
              </a:spcAft>
              <a:defRPr/>
            </a:pPr>
            <a:r>
              <a:rPr lang="en-US" altLang="zh-CN" dirty="0">
                <a:solidFill>
                  <a:srgbClr val="FF0000"/>
                </a:solidFill>
              </a:rPr>
              <a:t>8.2</a:t>
            </a:r>
            <a:r>
              <a:rPr lang="zh-CN" altLang="en-US" dirty="0">
                <a:solidFill>
                  <a:srgbClr val="FF0000"/>
                </a:solidFill>
              </a:rPr>
              <a:t>磁场对电流的作用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C9843A9-6512-461A-BA55-C70833AE8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0"/>
          <a:stretch>
            <a:fillRect/>
          </a:stretch>
        </p:blipFill>
        <p:spPr bwMode="auto">
          <a:xfrm>
            <a:off x="1855788" y="3602038"/>
            <a:ext cx="3627437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044EEFE-8945-43B2-BEB1-FAB7AE4B2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663" y="14288"/>
            <a:ext cx="41989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zh-CN" sz="3600">
                <a:latin typeface="Times New Roman" pitchFamily="18" charset="0"/>
              </a:rPr>
              <a:t>5.</a:t>
            </a:r>
            <a:r>
              <a:rPr lang="zh-CN" altLang="en-US" sz="3600">
                <a:latin typeface="Times New Roman" pitchFamily="18" charset="0"/>
              </a:rPr>
              <a:t>直流电动机</a:t>
            </a:r>
          </a:p>
        </p:txBody>
      </p:sp>
      <p:pic>
        <p:nvPicPr>
          <p:cNvPr id="10" name="Picture 3" descr="电动机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A772E30-9B44-4EDB-92BE-A8EED1E3A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3463" y="3856038"/>
            <a:ext cx="4237037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0E1041C-93DF-49CC-900A-3A1E78BAAFC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89738" y="4610100"/>
            <a:ext cx="801687" cy="300038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D1C4735-6A2A-4DA6-8D3D-FB96CF00A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288" y="4140200"/>
            <a:ext cx="85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</a:rPr>
              <a:t>定子</a:t>
            </a:r>
          </a:p>
        </p:txBody>
      </p:sp>
      <p:sp>
        <p:nvSpPr>
          <p:cNvPr id="13" name="Line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117259B-9D83-486E-90F3-1AF14345C4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86825" y="4102100"/>
            <a:ext cx="104775" cy="6794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7373289-A5B3-462F-BA2D-CF11E3EBC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7738" y="3697288"/>
            <a:ext cx="85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</a:rPr>
              <a:t>转子</a:t>
            </a:r>
          </a:p>
        </p:txBody>
      </p:sp>
      <p:sp>
        <p:nvSpPr>
          <p:cNvPr id="15" name="Line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9B16D2B-AA91-4A69-BF38-5520CF1252A1}"/>
              </a:ext>
            </a:extLst>
          </p:cNvPr>
          <p:cNvSpPr>
            <a:spLocks noChangeShapeType="1"/>
          </p:cNvSpPr>
          <p:nvPr/>
        </p:nvSpPr>
        <p:spPr bwMode="auto">
          <a:xfrm>
            <a:off x="8167688" y="5503863"/>
            <a:ext cx="1146175" cy="1143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" name="Text Box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8887DED-5DEA-46C0-AE69-6213406F4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0688" y="5376863"/>
            <a:ext cx="12684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</a:rPr>
              <a:t>换向器 </a:t>
            </a:r>
          </a:p>
        </p:txBody>
      </p:sp>
      <p:sp>
        <p:nvSpPr>
          <p:cNvPr id="19" name="Line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FE6BF09-7447-4757-973C-03594A27E34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42075" y="5503863"/>
            <a:ext cx="550863" cy="1714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0" name="Text Box 1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9B8BFA5-BE25-4281-BA68-9FF275057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838" y="5059363"/>
            <a:ext cx="8509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</a:rPr>
              <a:t>电刷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6E7C926-56B3-461C-B9CA-DA8759E014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8663" y="560388"/>
            <a:ext cx="11463337" cy="3138487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Franklin Gothic Book" panose="020B0503020102020204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）结构：由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定子</a:t>
            </a:r>
            <a:r>
              <a:rPr lang="zh-CN" altLang="en-US" sz="3200">
                <a:latin typeface="Times New Roman" pitchFamily="18" charset="0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转子</a:t>
            </a:r>
            <a:r>
              <a:rPr lang="zh-CN" altLang="en-US" sz="3200">
                <a:latin typeface="Times New Roman" pitchFamily="18" charset="0"/>
              </a:rPr>
              <a:t>组成。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Franklin Gothic Book" panose="020B0503020102020204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）原理：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利用通电线圈在磁场中受力转动，同时利用换向器及时改变线圈中电流的方向，从而保持线圈持续转动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Franklin Gothic Book" panose="020B0503020102020204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3</a:t>
            </a:r>
            <a:r>
              <a:rPr lang="zh-CN" altLang="en-US" sz="3200">
                <a:latin typeface="Times New Roman" pitchFamily="18" charset="0"/>
              </a:rPr>
              <a:t>）能量转化：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电能→机械能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Franklin Gothic Book" panose="020B0503020102020204" pitchFamily="34" charset="0"/>
              <a:buNone/>
            </a:pP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3" nodeType="after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1"/>
      <p:bldP spid="17" grpId="2"/>
      <p:bldP spid="20" grpId="3"/>
      <p:bldP spid="5" grpId="4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2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7C7D650-39EC-4322-ABF1-448348294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4713" y="1198563"/>
            <a:ext cx="4179887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http://file.qlteacher.com/upload/cz2010/images/1008/10/124900214.jpg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116660F-DDEA-4ACF-9C1E-B491BE1D5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8138" y="1581150"/>
            <a:ext cx="5380037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635ED6D-8591-43E7-8A73-5AD25562A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575" y="390525"/>
            <a:ext cx="33115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latin typeface="+mj-ea"/>
                <a:ea typeface="+mj-ea"/>
              </a:rPr>
              <a:t>实际电动机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4D2EC5F-4CC6-492B-B2E2-DFF0BF4DC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" y="601663"/>
            <a:ext cx="115093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914400" indent="-382588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371600" indent="-382588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828800" indent="-382588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i="1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286000" indent="-382588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743200" indent="-382588" fontAlgn="base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3200400" indent="-382588" fontAlgn="base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657600" indent="-382588" fontAlgn="base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4114800" indent="-382588" fontAlgn="base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defTabSz="91440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Franklin Gothic Book" panose="020B0503020102020204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电动机有很多的优点：构造简单、控制方便、体积小、效率高，而且对环境污染很小，因此它的应用极其广泛。</a:t>
            </a:r>
          </a:p>
        </p:txBody>
      </p:sp>
      <p:sp>
        <p:nvSpPr>
          <p:cNvPr id="19459" name="矩形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5F5C835-69FC-4E44-815C-2ABE5046A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25" y="57150"/>
            <a:ext cx="4802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3600"/>
              <a:t>三、电动机与人类文明</a:t>
            </a:r>
          </a:p>
        </p:txBody>
      </p:sp>
      <p:grpSp>
        <p:nvGrpSpPr>
          <p:cNvPr id="19460" name="组合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2BE9277-55EC-464B-93AF-93987D5C1292}"/>
              </a:ext>
            </a:extLst>
          </p:cNvPr>
          <p:cNvGrpSpPr/>
          <p:nvPr/>
        </p:nvGrpSpPr>
        <p:grpSpPr>
          <a:xfrm>
            <a:off x="852488" y="2428875"/>
            <a:ext cx="5202237" cy="1847850"/>
            <a:chOff x="2587216" y="2890455"/>
            <a:chExt cx="5202225" cy="1847335"/>
          </a:xfrm>
        </p:grpSpPr>
        <p:pic>
          <p:nvPicPr>
            <p:cNvPr id="19483" name="图片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462113E-C9B3-4543-AA65-8F1AF69E07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AE9EE"/>
                </a:clrFrom>
                <a:clrTo>
                  <a:srgbClr val="EAE9E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97" t="8136" r="9087" b="18036"/>
            <a:stretch>
              <a:fillRect/>
            </a:stretch>
          </p:blipFill>
          <p:spPr bwMode="auto">
            <a:xfrm>
              <a:off x="5571497" y="2890455"/>
              <a:ext cx="2217944" cy="153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4" name="文本框 1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C45BE28E-EF9E-4685-A9CC-4BDFD1D782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9607" y="4276125"/>
              <a:ext cx="23891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82588">
                <a:lnSpc>
                  <a:spcPct val="94000"/>
                </a:lnSpc>
                <a:spcBef>
                  <a:spcPts val="10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914400" indent="-382588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–"/>
                <a:defRPr sz="2000" i="1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371600" indent="-382588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–"/>
                <a:defRPr i="1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286000" indent="-382588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16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743200" indent="-382588" fontAlgn="base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16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3200400" indent="-382588" fontAlgn="base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16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657600" indent="-382588" fontAlgn="base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16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4114800" indent="-382588" fontAlgn="base">
                <a:lnSpc>
                  <a:spcPct val="94000"/>
                </a:lnSpc>
                <a:spcBef>
                  <a:spcPts val="500"/>
                </a:spcBef>
                <a:spcAft>
                  <a:spcPts val="200"/>
                </a:spcAft>
                <a:buFont typeface="Franklin Gothic Book" panose="020B0503020102020204" pitchFamily="34" charset="0"/>
                <a:buChar char="■"/>
                <a:defRPr sz="16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lvl="3" defTabSz="914400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Franklin Gothic Book" panose="020B0503020102020204" pitchFamily="34" charset="0"/>
                <a:buNone/>
              </a:pPr>
              <a:r>
                <a:rPr lang="zh-CN" altLang="en-US" sz="2400" i="0">
                  <a:solidFill>
                    <a:srgbClr val="0000FF"/>
                  </a:solidFill>
                </a:rPr>
                <a:t>电风扇及其电机</a:t>
              </a:r>
            </a:p>
          </p:txBody>
        </p:sp>
        <p:grpSp>
          <p:nvGrpSpPr>
            <p:cNvPr id="19485" name="组合 1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3F150BB-6C5A-447D-899D-50423959826E}"/>
                </a:ext>
              </a:extLst>
            </p:cNvPr>
            <p:cNvGrpSpPr/>
            <p:nvPr/>
          </p:nvGrpSpPr>
          <p:grpSpPr>
            <a:xfrm>
              <a:off x="2587216" y="2890455"/>
              <a:ext cx="2896886" cy="1587900"/>
              <a:chOff x="3525637" y="66457"/>
              <a:chExt cx="2896886" cy="1587900"/>
            </a:xfrm>
          </p:grpSpPr>
          <p:pic>
            <p:nvPicPr>
              <p:cNvPr id="19486" name="图片 13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DEB17434-310A-4972-8496-A5C78F927B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525637" y="66457"/>
                <a:ext cx="944367" cy="1587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7" name="图片 14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40D97580-7527-41CC-994E-45BB96633C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204818" y="285619"/>
                <a:ext cx="2217705" cy="102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9461" name="图片 1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FC326EF-0048-419D-92F8-43BD719FD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29688" y="5003800"/>
            <a:ext cx="2836862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2" name="组合 1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CD8368F-365C-4397-9C05-E39FEB0E3AF8}"/>
              </a:ext>
            </a:extLst>
          </p:cNvPr>
          <p:cNvGrpSpPr/>
          <p:nvPr/>
        </p:nvGrpSpPr>
        <p:grpSpPr>
          <a:xfrm>
            <a:off x="6332538" y="2290763"/>
            <a:ext cx="2079625" cy="1890712"/>
            <a:chOff x="688520" y="134105"/>
            <a:chExt cx="2280881" cy="2073618"/>
          </a:xfrm>
        </p:grpSpPr>
        <p:pic>
          <p:nvPicPr>
            <p:cNvPr id="19481" name="图片 19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F2FE91A-CC95-4078-B567-13B472AA05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3751" y="134105"/>
              <a:ext cx="2175650" cy="169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2" name="文本框 2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F7ED36F-A68D-480F-8834-AA6C9E39A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520" y="1701291"/>
              <a:ext cx="2175649" cy="506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电动玩具车</a:t>
              </a:r>
            </a:p>
          </p:txBody>
        </p:sp>
      </p:grpSp>
      <p:grpSp>
        <p:nvGrpSpPr>
          <p:cNvPr id="19463" name="组合 2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35C953B-F4B5-48AA-A9E5-ADC07B1DCA4A}"/>
              </a:ext>
            </a:extLst>
          </p:cNvPr>
          <p:cNvGrpSpPr/>
          <p:nvPr/>
        </p:nvGrpSpPr>
        <p:grpSpPr>
          <a:xfrm>
            <a:off x="5532438" y="4895850"/>
            <a:ext cx="2847975" cy="1793875"/>
            <a:chOff x="894269" y="2708596"/>
            <a:chExt cx="2848799" cy="1794557"/>
          </a:xfrm>
        </p:grpSpPr>
        <p:pic>
          <p:nvPicPr>
            <p:cNvPr id="19479" name="图片 2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9A5BA2B-DBE8-4DEF-BEB1-C5C9048488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4269" y="2708596"/>
              <a:ext cx="2848799" cy="149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0" name="文本框 2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EBA5A08-7599-4856-B771-B3BD508605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8459" y="4041488"/>
              <a:ext cx="1995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无人机</a:t>
              </a:r>
            </a:p>
          </p:txBody>
        </p:sp>
      </p:grpSp>
      <p:grpSp>
        <p:nvGrpSpPr>
          <p:cNvPr id="19464" name="组合 2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5887D02-5C10-4363-A4A4-B54DC4C0A27B}"/>
              </a:ext>
            </a:extLst>
          </p:cNvPr>
          <p:cNvGrpSpPr/>
          <p:nvPr/>
        </p:nvGrpSpPr>
        <p:grpSpPr>
          <a:xfrm>
            <a:off x="8412163" y="3394075"/>
            <a:ext cx="1995487" cy="1766888"/>
            <a:chOff x="771881" y="4447829"/>
            <a:chExt cx="2429834" cy="2150852"/>
          </a:xfrm>
        </p:grpSpPr>
        <p:pic>
          <p:nvPicPr>
            <p:cNvPr id="19477" name="图片 2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4DB39B1-82A1-474C-AA73-DA77F11A5C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52"/>
            <a:stretch>
              <a:fillRect/>
            </a:stretch>
          </p:blipFill>
          <p:spPr bwMode="auto">
            <a:xfrm>
              <a:off x="894269" y="4447829"/>
              <a:ext cx="2175650" cy="1850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8" name="文本框 2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A7CAE34-4367-4B6C-ADE7-25F8AB66C1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1881" y="6036572"/>
              <a:ext cx="2429834" cy="562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电动自行车</a:t>
              </a:r>
            </a:p>
          </p:txBody>
        </p:sp>
      </p:grpSp>
      <p:grpSp>
        <p:nvGrpSpPr>
          <p:cNvPr id="19465" name="组合 2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74DBE02-F834-44A4-A2E4-E876EDCFEEB6}"/>
              </a:ext>
            </a:extLst>
          </p:cNvPr>
          <p:cNvGrpSpPr/>
          <p:nvPr/>
        </p:nvGrpSpPr>
        <p:grpSpPr>
          <a:xfrm>
            <a:off x="3908425" y="4313238"/>
            <a:ext cx="1716088" cy="1943100"/>
            <a:chOff x="4979039" y="1993736"/>
            <a:chExt cx="2198927" cy="2488987"/>
          </a:xfrm>
        </p:grpSpPr>
        <p:pic>
          <p:nvPicPr>
            <p:cNvPr id="19475" name="图片 2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D73197B-A1EF-454C-AF08-61D4EDD3FE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79039" y="1993736"/>
              <a:ext cx="1983329" cy="198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6" name="文本框 29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7C3D2EB-97F6-4AA9-8CF0-7498BA093F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4639" y="3891131"/>
              <a:ext cx="1983327" cy="591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洗衣机</a:t>
              </a:r>
            </a:p>
          </p:txBody>
        </p:sp>
      </p:grpSp>
      <p:grpSp>
        <p:nvGrpSpPr>
          <p:cNvPr id="19466" name="组合 3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DD5C962-6352-4363-BB51-A6D40E1E72F1}"/>
              </a:ext>
            </a:extLst>
          </p:cNvPr>
          <p:cNvGrpSpPr/>
          <p:nvPr/>
        </p:nvGrpSpPr>
        <p:grpSpPr>
          <a:xfrm>
            <a:off x="2043113" y="4725988"/>
            <a:ext cx="1687512" cy="1789112"/>
            <a:chOff x="3374900" y="3414837"/>
            <a:chExt cx="1718064" cy="1819667"/>
          </a:xfrm>
        </p:grpSpPr>
        <p:pic>
          <p:nvPicPr>
            <p:cNvPr id="19473" name="图片 3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E431FE4-E08C-4F19-82B9-CA788E4A39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74900" y="3414837"/>
              <a:ext cx="1718064" cy="1462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4" name="文本框 3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8052E59-D8C8-4A19-96AB-62348226B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7947" y="4764803"/>
              <a:ext cx="1076410" cy="46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空调</a:t>
              </a:r>
            </a:p>
          </p:txBody>
        </p:sp>
      </p:grpSp>
      <p:grpSp>
        <p:nvGrpSpPr>
          <p:cNvPr id="19467" name="组合 3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C4F3DF6-1803-42FB-96E2-17648015F6B2}"/>
              </a:ext>
            </a:extLst>
          </p:cNvPr>
          <p:cNvGrpSpPr/>
          <p:nvPr/>
        </p:nvGrpSpPr>
        <p:grpSpPr>
          <a:xfrm>
            <a:off x="998538" y="4256088"/>
            <a:ext cx="841375" cy="2319337"/>
            <a:chOff x="6916101" y="1435794"/>
            <a:chExt cx="841771" cy="2317989"/>
          </a:xfrm>
        </p:grpSpPr>
        <p:pic>
          <p:nvPicPr>
            <p:cNvPr id="19471" name="图片 3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330B624-9D7B-4AC4-B2EA-559D427329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11" r="29692"/>
            <a:stretch>
              <a:fillRect/>
            </a:stretch>
          </p:blipFill>
          <p:spPr bwMode="auto">
            <a:xfrm>
              <a:off x="6916101" y="1435794"/>
              <a:ext cx="841771" cy="1917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文本框 3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BF91C81-2FB9-46F2-8B99-A496F958A0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6102" y="3292118"/>
              <a:ext cx="799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冰箱</a:t>
              </a:r>
            </a:p>
          </p:txBody>
        </p:sp>
      </p:grpSp>
      <p:grpSp>
        <p:nvGrpSpPr>
          <p:cNvPr id="19468" name="组合 3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1EA667-3538-4B39-94C5-268A81B9D619}"/>
              </a:ext>
            </a:extLst>
          </p:cNvPr>
          <p:cNvGrpSpPr/>
          <p:nvPr/>
        </p:nvGrpSpPr>
        <p:grpSpPr>
          <a:xfrm>
            <a:off x="9382125" y="1789113"/>
            <a:ext cx="2609850" cy="1890712"/>
            <a:chOff x="9030548" y="16355"/>
            <a:chExt cx="2962275" cy="2146494"/>
          </a:xfrm>
        </p:grpSpPr>
        <p:pic>
          <p:nvPicPr>
            <p:cNvPr id="19469" name="Picture 6" descr="http://a3.att.hudong.com/42/27/300001174781131225272027912_950.jpg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344841B-B45B-4353-B951-A450215C34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30548" y="16355"/>
              <a:ext cx="2962275" cy="1638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0" name="文本框 3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24CF867-2750-4146-8167-744F6DA12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98492" y="1638623"/>
              <a:ext cx="1983328" cy="52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00FF"/>
                  </a:solidFill>
                </a:rPr>
                <a:t>电力机车</a:t>
              </a: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10D654F-E47E-4015-97D1-9E5642D73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525" y="2714625"/>
            <a:ext cx="56991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电动机</a:t>
            </a:r>
          </a:p>
        </p:txBody>
      </p:sp>
      <p:sp>
        <p:nvSpPr>
          <p:cNvPr id="20483" name="文本框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24DA482-4E2C-4E66-81EE-F494B863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113" y="1785938"/>
            <a:ext cx="2568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通电导体在磁场</a:t>
            </a:r>
          </a:p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中受到力的作用</a:t>
            </a:r>
          </a:p>
        </p:txBody>
      </p:sp>
      <p:sp>
        <p:nvSpPr>
          <p:cNvPr id="20484" name="文本框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160DB67-8C6D-4284-8814-6A17AF186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163" y="1328738"/>
            <a:ext cx="2568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施力物体：磁场</a:t>
            </a:r>
          </a:p>
        </p:txBody>
      </p:sp>
      <p:sp>
        <p:nvSpPr>
          <p:cNvPr id="20485" name="文本框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2A1E943-DA93-407E-AE39-5F106FF38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163" y="1970088"/>
            <a:ext cx="3714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受力物体：通电导体</a:t>
            </a:r>
          </a:p>
        </p:txBody>
      </p:sp>
      <p:sp>
        <p:nvSpPr>
          <p:cNvPr id="20486" name="文本框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918C27B-9BE7-4E88-9B61-CFFDCF735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163" y="2614613"/>
            <a:ext cx="20431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影响力的方向</a:t>
            </a:r>
          </a:p>
          <a:p>
            <a:pPr algn="ctr"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的因素</a:t>
            </a:r>
          </a:p>
        </p:txBody>
      </p:sp>
      <p:sp>
        <p:nvSpPr>
          <p:cNvPr id="20487" name="文本框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231FD5-CC72-44DD-8872-A36052F77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038" y="2525713"/>
            <a:ext cx="2043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电流方向</a:t>
            </a:r>
          </a:p>
        </p:txBody>
      </p:sp>
      <p:sp>
        <p:nvSpPr>
          <p:cNvPr id="20488" name="文本框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F204D5C-C42B-4016-B91E-54FFA622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3288" y="4400550"/>
            <a:ext cx="1414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电动机</a:t>
            </a:r>
          </a:p>
        </p:txBody>
      </p:sp>
      <p:sp>
        <p:nvSpPr>
          <p:cNvPr id="20489" name="文本框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CE93007-92D6-4D4E-84CE-29D367ADA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3940175"/>
            <a:ext cx="4559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实质：电能转化为机械能</a:t>
            </a:r>
          </a:p>
        </p:txBody>
      </p:sp>
      <p:sp>
        <p:nvSpPr>
          <p:cNvPr id="20490" name="文本框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2DEFF0F-DD7B-4A9B-B48A-11D0CABBD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4525963"/>
            <a:ext cx="4559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换向器：结构与作用</a:t>
            </a:r>
          </a:p>
        </p:txBody>
      </p:sp>
      <p:sp>
        <p:nvSpPr>
          <p:cNvPr id="20491" name="文本框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44B7F57-3F68-4C93-97BA-AA2D3496B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5103813"/>
            <a:ext cx="4559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工作原理</a:t>
            </a:r>
          </a:p>
        </p:txBody>
      </p:sp>
      <p:sp>
        <p:nvSpPr>
          <p:cNvPr id="20492" name="文本框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E6C7D24-D424-4B2C-95FD-26AAE5C03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0713" y="30797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2400">
                <a:latin typeface="黑体" pitchFamily="49" charset="-122"/>
                <a:ea typeface="黑体" pitchFamily="49" charset="-122"/>
              </a:rPr>
              <a:t>磁场方向</a:t>
            </a:r>
          </a:p>
        </p:txBody>
      </p:sp>
      <p:sp>
        <p:nvSpPr>
          <p:cNvPr id="13" name="左大括号 1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1C3232-0334-4DD0-9DF0-2CE917D7C6EA}"/>
              </a:ext>
            </a:extLst>
          </p:cNvPr>
          <p:cNvSpPr/>
          <p:nvPr/>
        </p:nvSpPr>
        <p:spPr>
          <a:xfrm>
            <a:off x="7915275" y="2706688"/>
            <a:ext cx="325438" cy="738187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2D793B3-E68F-45DD-BC9D-D733C6D340F4}"/>
              </a:ext>
            </a:extLst>
          </p:cNvPr>
          <p:cNvSpPr/>
          <p:nvPr/>
        </p:nvSpPr>
        <p:spPr>
          <a:xfrm>
            <a:off x="5610225" y="1509713"/>
            <a:ext cx="271463" cy="1476375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80591B4-F05C-4CB5-B1E8-DD74A88BFAF9}"/>
              </a:ext>
            </a:extLst>
          </p:cNvPr>
          <p:cNvSpPr/>
          <p:nvPr/>
        </p:nvSpPr>
        <p:spPr>
          <a:xfrm>
            <a:off x="4949825" y="4087813"/>
            <a:ext cx="271463" cy="1346200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左大括号 1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7A97EF6-536D-4BAC-9CC3-9C2802BEB620}"/>
              </a:ext>
            </a:extLst>
          </p:cNvPr>
          <p:cNvSpPr/>
          <p:nvPr/>
        </p:nvSpPr>
        <p:spPr>
          <a:xfrm>
            <a:off x="2928938" y="2159000"/>
            <a:ext cx="422275" cy="2365375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764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5AEDE43-0C82-4AE6-B6CE-CD2A7E998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" y="896938"/>
            <a:ext cx="92964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1. </a:t>
            </a:r>
            <a:r>
              <a:rPr lang="zh-CN" altLang="en-US" sz="3200" b="1">
                <a:latin typeface="Times New Roman" pitchFamily="18" charset="0"/>
              </a:rPr>
              <a:t>要改变直流电动机转向，可以采用   （</a:t>
            </a:r>
            <a:r>
              <a:rPr lang="en-US" altLang="zh-CN" sz="3200" b="1">
                <a:latin typeface="Times New Roman" pitchFamily="18" charset="0"/>
              </a:rPr>
              <a:t>          </a:t>
            </a:r>
            <a:r>
              <a:rPr lang="zh-CN" altLang="en-US" sz="3200" b="1">
                <a:latin typeface="Times New Roman" pitchFamily="18" charset="0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 A.</a:t>
            </a:r>
            <a:r>
              <a:rPr lang="zh-CN" altLang="en-US" sz="3200" b="1">
                <a:latin typeface="Times New Roman" pitchFamily="18" charset="0"/>
              </a:rPr>
              <a:t>改变电流方向，其他不变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 B.</a:t>
            </a:r>
            <a:r>
              <a:rPr lang="zh-CN" altLang="en-US" sz="3200" b="1">
                <a:latin typeface="Times New Roman" pitchFamily="18" charset="0"/>
              </a:rPr>
              <a:t>改变磁场方向，其他不变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 C.</a:t>
            </a:r>
            <a:r>
              <a:rPr lang="zh-CN" altLang="en-US" sz="3200" b="1">
                <a:latin typeface="Times New Roman" pitchFamily="18" charset="0"/>
              </a:rPr>
              <a:t>增大电流强度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 D.</a:t>
            </a:r>
            <a:r>
              <a:rPr lang="zh-CN" altLang="en-US" sz="3200" b="1">
                <a:latin typeface="Times New Roman" pitchFamily="18" charset="0"/>
              </a:rPr>
              <a:t>同时改变电流方向和磁场方向</a:t>
            </a:r>
          </a:p>
        </p:txBody>
      </p:sp>
      <p:sp>
        <p:nvSpPr>
          <p:cNvPr id="27651" name="矩形 2765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76AE91E-227B-424C-AD25-C4CDCE541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7538" y="1104900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 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A21570B-51C6-4A98-99BD-EFBCF1D480C0}"/>
              </a:ext>
            </a:extLst>
          </p:cNvPr>
          <p:cNvSpPr txBox="1"/>
          <p:nvPr/>
        </p:nvSpPr>
        <p:spPr>
          <a:xfrm>
            <a:off x="711200" y="1366838"/>
            <a:ext cx="11480800" cy="371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noProof="1">
                <a:latin typeface="Times New Roman" pitchFamily="18" charset="0"/>
                <a:cs typeface="+mn-ea"/>
              </a:rPr>
              <a:t>2.</a:t>
            </a:r>
            <a:r>
              <a:rPr lang="zh-CN" altLang="en-US" sz="3200" b="1" noProof="1">
                <a:latin typeface="Times New Roman" pitchFamily="18" charset="0"/>
                <a:cs typeface="+mn-ea"/>
              </a:rPr>
              <a:t>关于通电导体在磁场里受力方向，下列说法中错误的是（    ）</a:t>
            </a:r>
            <a:endParaRPr lang="zh-CN" altLang="en-US" sz="3200" b="1" noProof="1">
              <a:latin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noProof="1">
                <a:latin typeface="Times New Roman" pitchFamily="18" charset="0"/>
                <a:cs typeface="+mn-ea"/>
              </a:rPr>
              <a:t>A.</a:t>
            </a:r>
            <a:r>
              <a:rPr lang="zh-CN" altLang="en-US" sz="3200" b="1" noProof="1">
                <a:latin typeface="Times New Roman" pitchFamily="18" charset="0"/>
                <a:cs typeface="+mn-ea"/>
              </a:rPr>
              <a:t>电流方向改变时，导体受力方向改变</a:t>
            </a:r>
            <a:endParaRPr lang="zh-CN" altLang="en-US" sz="3200" b="1" noProof="1">
              <a:latin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noProof="1">
                <a:latin typeface="Times New Roman" pitchFamily="18" charset="0"/>
                <a:cs typeface="+mn-ea"/>
              </a:rPr>
              <a:t>B.</a:t>
            </a:r>
            <a:r>
              <a:rPr lang="zh-CN" altLang="en-US" sz="3200" b="1" noProof="1">
                <a:latin typeface="Times New Roman" pitchFamily="18" charset="0"/>
                <a:cs typeface="+mn-ea"/>
              </a:rPr>
              <a:t>磁场方向改变时，导体受力方向改变</a:t>
            </a:r>
            <a:endParaRPr lang="zh-CN" altLang="en-US" sz="3200" b="1" noProof="1">
              <a:latin typeface="Times New Roman" pitchFamily="18" charset="0"/>
            </a:endParaRPr>
          </a:p>
          <a:p>
            <a:pPr marL="533400" indent="-533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noProof="1">
                <a:latin typeface="Times New Roman" pitchFamily="18" charset="0"/>
                <a:cs typeface="+mn-ea"/>
              </a:rPr>
              <a:t>C.</a:t>
            </a:r>
            <a:r>
              <a:rPr lang="zh-CN" altLang="en-US" sz="3200" b="1" noProof="1">
                <a:latin typeface="Times New Roman" pitchFamily="18" charset="0"/>
                <a:cs typeface="+mn-ea"/>
              </a:rPr>
              <a:t>电流方向和磁场方向同时改变，导体的受力方向改变</a:t>
            </a:r>
            <a:endParaRPr lang="zh-CN" altLang="en-US" sz="3200" b="1" noProof="1">
              <a:latin typeface="Times New Roman" pitchFamily="18" charset="0"/>
            </a:endParaRPr>
          </a:p>
          <a:p>
            <a:pPr marL="516255" indent="-516255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noProof="1">
                <a:latin typeface="Times New Roman" pitchFamily="18" charset="0"/>
                <a:cs typeface="+mn-ea"/>
              </a:rPr>
              <a:t>D.</a:t>
            </a:r>
            <a:r>
              <a:rPr lang="zh-CN" altLang="en-US" sz="3200" b="1" noProof="1">
                <a:latin typeface="Times New Roman" pitchFamily="18" charset="0"/>
                <a:cs typeface="+mn-ea"/>
              </a:rPr>
              <a:t>电流方向和磁场方向同时改变，导体的受力方向不变 </a:t>
            </a:r>
            <a:endParaRPr lang="zh-CN" altLang="en-US" sz="3200" b="1" noProof="1">
              <a:latin typeface="Times New Roman" pitchFamily="18" charset="0"/>
            </a:endParaRPr>
          </a:p>
        </p:txBody>
      </p:sp>
      <p:sp>
        <p:nvSpPr>
          <p:cNvPr id="77832" name="Text Box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12F39C1-3D2B-42AD-B540-07A0600F8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0" y="1512888"/>
            <a:ext cx="482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D56ECE8-F89A-4998-9367-CCC4822EF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82625"/>
            <a:ext cx="10579100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3200" b="1">
                <a:latin typeface="Times New Roman" pitchFamily="18" charset="0"/>
              </a:rPr>
              <a:t>3.</a:t>
            </a:r>
            <a:r>
              <a:rPr lang="zh-CN" altLang="en-US" sz="3200" b="1">
                <a:latin typeface="Times New Roman" pitchFamily="18" charset="0"/>
              </a:rPr>
              <a:t>现代武器中有一种新型电磁炮，它是利用电磁技术制成的一种先进武器，具有速度快、命中率高等特点，其原理是利用磁场对通电导体有力的作用。下图中与此工作原理相同的是（     ）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F75A772-DA92-46A9-A9BB-D2E188A23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1163" y="3079750"/>
            <a:ext cx="642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pic>
        <p:nvPicPr>
          <p:cNvPr id="23556" name="Picture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DA234E6-5C6E-4F5E-B487-C2363596F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7650" y="3868738"/>
            <a:ext cx="9823450" cy="257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AF949A2-4416-455A-9429-4E490EE6B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96325" y="1639888"/>
            <a:ext cx="2674938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D0DEEC6-7F49-4DCF-9549-91FF3A6CF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695325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latin typeface="Times New Roman" pitchFamily="18" charset="0"/>
              </a:rPr>
              <a:t>4.</a:t>
            </a:r>
            <a:r>
              <a:rPr lang="zh-CN" altLang="en-US" sz="3200" b="1">
                <a:latin typeface="Times New Roman" pitchFamily="18" charset="0"/>
              </a:rPr>
              <a:t>常用电流计测量电流的原理（</a:t>
            </a:r>
            <a:r>
              <a:rPr lang="en-US" altLang="zh-CN" sz="3200" b="1">
                <a:latin typeface="Times New Roman" pitchFamily="18" charset="0"/>
              </a:rPr>
              <a:t>     </a:t>
            </a:r>
            <a:r>
              <a:rPr lang="zh-CN" altLang="en-US" sz="3200" b="1">
                <a:latin typeface="Times New Roman" pitchFamily="18" charset="0"/>
              </a:rPr>
              <a:t>）</a:t>
            </a:r>
          </a:p>
        </p:txBody>
      </p:sp>
      <p:sp>
        <p:nvSpPr>
          <p:cNvPr id="25604" name="Text Box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F68BC57-AC13-4D2B-A180-4247CB821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1603375"/>
            <a:ext cx="75120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A.</a:t>
            </a:r>
            <a:r>
              <a:rPr lang="zh-CN" altLang="en-US" sz="3200" b="1">
                <a:latin typeface="Times New Roman" pitchFamily="18" charset="0"/>
              </a:rPr>
              <a:t>电流周围的磁场吸引指针转动</a:t>
            </a:r>
          </a:p>
        </p:txBody>
      </p:sp>
      <p:sp>
        <p:nvSpPr>
          <p:cNvPr id="25605" name="Text Box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E8E8CB1-F8E5-4CE2-B011-DB476D8DA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2513013"/>
            <a:ext cx="67230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B.</a:t>
            </a:r>
            <a:r>
              <a:rPr lang="zh-CN" altLang="en-US" sz="3200" b="1">
                <a:latin typeface="Times New Roman" pitchFamily="18" charset="0"/>
              </a:rPr>
              <a:t>磁场对电流的作用带动指针转动</a:t>
            </a:r>
          </a:p>
        </p:txBody>
      </p:sp>
      <p:sp>
        <p:nvSpPr>
          <p:cNvPr id="25606" name="Text Box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6FA845E-DE85-4E8F-867D-9C3BB31CC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3422650"/>
            <a:ext cx="700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C.</a:t>
            </a:r>
            <a:r>
              <a:rPr lang="zh-CN" altLang="en-US" sz="3200" b="1">
                <a:latin typeface="Times New Roman" pitchFamily="18" charset="0"/>
              </a:rPr>
              <a:t>直流电动机的运转带动指针转动</a:t>
            </a:r>
          </a:p>
        </p:txBody>
      </p:sp>
      <p:sp>
        <p:nvSpPr>
          <p:cNvPr id="25607" name="Text Box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920BC22-A843-495E-8D31-A4207541E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4330700"/>
            <a:ext cx="6604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D.</a:t>
            </a:r>
            <a:r>
              <a:rPr lang="zh-CN" altLang="en-US" sz="3200" b="1">
                <a:latin typeface="Times New Roman" pitchFamily="18" charset="0"/>
              </a:rPr>
              <a:t>磁体周围的磁场吸引指针转动</a:t>
            </a:r>
          </a:p>
        </p:txBody>
      </p:sp>
      <p:sp>
        <p:nvSpPr>
          <p:cNvPr id="79880" name="Text Box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DFBB853-54C5-43A4-ABE1-8BBCFC4D1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5413" y="695325"/>
            <a:ext cx="723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1" name="Text Box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936112B-3AE9-4F2C-975B-A88B571C5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920750"/>
            <a:ext cx="11303000" cy="1495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5</a:t>
            </a:r>
            <a:r>
              <a:rPr kumimoji="1"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．一台直流电动机，它的额定电压</a:t>
            </a:r>
            <a:r>
              <a:rPr kumimoji="1"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220</a:t>
            </a:r>
            <a:r>
              <a:rPr kumimoji="1"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伏，电功率</a:t>
            </a:r>
            <a:r>
              <a:rPr kumimoji="1"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27</a:t>
            </a:r>
            <a:r>
              <a:rPr kumimoji="1"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千瓦，正常工作时电流是多大？工作半小时消耗电能多少千瓦时？</a:t>
            </a:r>
          </a:p>
        </p:txBody>
      </p:sp>
      <p:sp>
        <p:nvSpPr>
          <p:cNvPr id="22542" name="Text Box 1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522EC08-8792-4C13-BEF0-131587F55B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8700" y="3092450"/>
            <a:ext cx="762000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解：</a:t>
            </a:r>
          </a:p>
        </p:txBody>
      </p:sp>
      <p:pic>
        <p:nvPicPr>
          <p:cNvPr id="22543" name="Picture 1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CD743D1-CF25-4B19-90E5-FE2FB6D35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2400" y="3063875"/>
            <a:ext cx="687388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44" name="Picture 1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589930A-013B-4F4D-9D33-1DE13528501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8988" y="3062288"/>
            <a:ext cx="12414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46" name="Text Box 1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B15A55F-78EF-4C82-B4F5-7CE1BCB42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13" y="3128963"/>
            <a:ext cx="1371600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＝</a:t>
            </a:r>
            <a:r>
              <a:rPr kumimoji="1"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45A</a:t>
            </a:r>
          </a:p>
        </p:txBody>
      </p:sp>
      <p:sp>
        <p:nvSpPr>
          <p:cNvPr id="22547" name="Text Box 1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63AE5F8-7544-4EE1-B1C2-28B1015A4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7300" y="4089400"/>
            <a:ext cx="1354138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W</a:t>
            </a:r>
            <a:r>
              <a:rPr kumimoji="1"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＝</a:t>
            </a:r>
            <a:r>
              <a:rPr kumimoji="1"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Pt</a:t>
            </a:r>
          </a:p>
        </p:txBody>
      </p:sp>
      <p:sp>
        <p:nvSpPr>
          <p:cNvPr id="22548" name="Text Box 2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8B64E08-20B6-4673-B4BC-4DFE4E0A3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4086225"/>
            <a:ext cx="2778125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＝</a:t>
            </a:r>
            <a:r>
              <a:rPr kumimoji="1"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27kW×0.5h</a:t>
            </a:r>
            <a:endParaRPr kumimoji="1" lang="zh-CN" altLang="en-US" sz="320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+mj-ea"/>
            </a:endParaRPr>
          </a:p>
        </p:txBody>
      </p:sp>
      <p:sp>
        <p:nvSpPr>
          <p:cNvPr id="22549" name="Text Box 2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2A3CE81-B11B-4AA7-9334-412B3F95D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50" y="4083050"/>
            <a:ext cx="2560638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＝</a:t>
            </a:r>
            <a:r>
              <a:rPr kumimoji="1" lang="en-US" altLang="zh-CN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</a:rPr>
              <a:t>13.5kW·h</a:t>
            </a:r>
            <a:endParaRPr kumimoji="1" lang="zh-CN" altLang="en-US" sz="320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+mj-ea"/>
            </a:endParaRPr>
          </a:p>
        </p:txBody>
      </p:sp>
      <p:pic>
        <p:nvPicPr>
          <p:cNvPr id="2255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29900" y="11442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3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4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/>
      <p:bldP spid="22546" grpId="1"/>
      <p:bldP spid="22547" grpId="2"/>
      <p:bldP spid="22548" grpId="3"/>
      <p:bldP spid="22549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E1DAA89-E837-42DA-AB89-D232D2F35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2688" y="992188"/>
            <a:ext cx="6072187" cy="6588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lnSpc>
                <a:spcPts val="47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闭合电路的一部分导体在磁场中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4502E72-515E-4940-B9AD-35E7B0DABD04}"/>
              </a:ext>
            </a:extLst>
          </p:cNvPr>
          <p:cNvGrpSpPr/>
          <p:nvPr/>
        </p:nvGrpSpPr>
        <p:grpSpPr>
          <a:xfrm>
            <a:off x="4495800" y="1751013"/>
            <a:ext cx="4524375" cy="244475"/>
            <a:chOff x="599788" y="3546478"/>
            <a:chExt cx="4524473" cy="244473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11B7951-BB25-4329-82DE-6F6CB882D71F}"/>
                </a:ext>
              </a:extLst>
            </p:cNvPr>
            <p:cNvSpPr/>
            <p:nvPr/>
          </p:nvSpPr>
          <p:spPr>
            <a:xfrm rot="5400000">
              <a:off x="4736111" y="3325015"/>
              <a:ext cx="166686" cy="609613"/>
            </a:xfrm>
            <a:prstGeom prst="triangle">
              <a:avLst>
                <a:gd name="adj" fmla="val 99793"/>
              </a:avLst>
            </a:prstGeom>
            <a:solidFill>
              <a:srgbClr val="FF00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4ACDDBF-45E1-45E7-A72B-E65A320A7D8A}"/>
                </a:ext>
              </a:extLst>
            </p:cNvPr>
            <p:cNvSpPr/>
            <p:nvPr/>
          </p:nvSpPr>
          <p:spPr>
            <a:xfrm>
              <a:off x="599788" y="3709989"/>
              <a:ext cx="4524473" cy="80962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400CCD5-F8CB-48B6-94C9-A537B3B5EC34}"/>
              </a:ext>
            </a:extLst>
          </p:cNvPr>
          <p:cNvSpPr/>
          <p:nvPr/>
        </p:nvSpPr>
        <p:spPr>
          <a:xfrm>
            <a:off x="635000" y="1795463"/>
            <a:ext cx="37750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切割磁感线运动</a:t>
            </a:r>
            <a:endParaRPr lang="zh-CN" altLang="en-US" sz="4000">
              <a:latin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02D4018-78CA-4A11-86BA-0B5F9018C121}"/>
              </a:ext>
            </a:extLst>
          </p:cNvPr>
          <p:cNvSpPr/>
          <p:nvPr/>
        </p:nvSpPr>
        <p:spPr>
          <a:xfrm>
            <a:off x="9163050" y="1757363"/>
            <a:ext cx="12096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电流</a:t>
            </a:r>
            <a:endParaRPr lang="zh-CN" altLang="en-US" sz="4000">
              <a:latin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4A75374-66D1-4D2A-9148-8081D9418E66}"/>
              </a:ext>
            </a:extLst>
          </p:cNvPr>
          <p:cNvGrpSpPr/>
          <p:nvPr/>
        </p:nvGrpSpPr>
        <p:grpSpPr>
          <a:xfrm rot="10800000">
            <a:off x="4495800" y="2284413"/>
            <a:ext cx="4524375" cy="244475"/>
            <a:chOff x="599788" y="3546478"/>
            <a:chExt cx="4524473" cy="244473"/>
          </a:xfrm>
        </p:grpSpPr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0D8CE01-C29B-42DC-A10F-33A108C5B008}"/>
                </a:ext>
              </a:extLst>
            </p:cNvPr>
            <p:cNvSpPr/>
            <p:nvPr/>
          </p:nvSpPr>
          <p:spPr>
            <a:xfrm rot="5400000">
              <a:off x="4736112" y="3326602"/>
              <a:ext cx="166686" cy="609613"/>
            </a:xfrm>
            <a:prstGeom prst="triangle">
              <a:avLst>
                <a:gd name="adj" fmla="val 99793"/>
              </a:avLst>
            </a:prstGeom>
            <a:solidFill>
              <a:srgbClr val="FF00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4D4772F-B743-4A47-AA00-58367157B448}"/>
                </a:ext>
              </a:extLst>
            </p:cNvPr>
            <p:cNvSpPr/>
            <p:nvPr/>
          </p:nvSpPr>
          <p:spPr>
            <a:xfrm>
              <a:off x="599788" y="3711577"/>
              <a:ext cx="4524473" cy="80962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Text Box 1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46FC741-B0E1-44BD-9D1E-756F773F5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9075" y="2360613"/>
            <a:ext cx="989013" cy="6953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lnSpc>
                <a:spcPts val="47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altLang="zh-CN" sz="40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+mj-ea"/>
                <a:cs typeface="Times New Roman" panose="02020603050405020304" pitchFamily="18" charset="0"/>
              </a:rPr>
              <a:t>?</a:t>
            </a:r>
            <a:endParaRPr lang="zh-CN" altLang="en-US" sz="4000" b="1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76CB396-757B-42CD-81CA-8BE063F76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3525" y="3424238"/>
            <a:ext cx="3998913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E40634C-9D59-47B5-B225-513D3B652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80138" y="3424238"/>
            <a:ext cx="5072062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2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3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1"/>
      <p:bldP spid="23" grpId="2"/>
      <p:bldP spid="28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2079918-9E2A-4BF3-92C6-9EC49565C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1154113"/>
            <a:ext cx="6731000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>
                <a:latin typeface="+mj-ea"/>
                <a:ea typeface="+mj-ea"/>
              </a:rPr>
              <a:t>1.</a:t>
            </a:r>
            <a:r>
              <a:rPr lang="zh-CN" altLang="en-US" sz="3200">
                <a:latin typeface="+mj-ea"/>
                <a:ea typeface="+mj-ea"/>
              </a:rPr>
              <a:t>探究：磁场对通电导线的作用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7E99F3C-34FB-4FB4-A355-F436D82F32B1}"/>
              </a:ext>
            </a:extLst>
          </p:cNvPr>
          <p:cNvGrpSpPr/>
          <p:nvPr/>
        </p:nvGrpSpPr>
        <p:grpSpPr>
          <a:xfrm>
            <a:off x="2641600" y="2457450"/>
            <a:ext cx="6948488" cy="3246438"/>
            <a:chOff x="0" y="0"/>
            <a:chExt cx="4377" cy="2045"/>
          </a:xfrm>
        </p:grpSpPr>
        <p:pic>
          <p:nvPicPr>
            <p:cNvPr id="10247" name="Picture 17" descr="1330400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9F0705A-621A-4FBF-9CF0-3CA62015D4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9" y="0"/>
              <a:ext cx="3788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Line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0A5A10C-2ED7-4E10-B347-F0BCC30255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06" y="1293"/>
              <a:ext cx="249" cy="4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Text Box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413008F-89F8-4048-8C63-EE39B1965B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" y="1735"/>
              <a:ext cx="165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600">
                  <a:latin typeface="黑体" pitchFamily="49" charset="-122"/>
                  <a:ea typeface="黑体" pitchFamily="49" charset="-122"/>
                </a:rPr>
                <a:t>金属导轨</a:t>
              </a:r>
            </a:p>
          </p:txBody>
        </p:sp>
        <p:sp>
          <p:nvSpPr>
            <p:cNvPr id="10250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C17E7912-E9C0-4A42-A928-7E702D854F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59"/>
              <a:ext cx="113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600">
                  <a:latin typeface="黑体" pitchFamily="49" charset="-122"/>
                  <a:ea typeface="黑体" pitchFamily="49" charset="-122"/>
                </a:rPr>
                <a:t>直导体</a:t>
              </a:r>
            </a:p>
          </p:txBody>
        </p:sp>
        <p:sp>
          <p:nvSpPr>
            <p:cNvPr id="10251" name="Line 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8FD35C0-47E2-40BD-A8E6-B35A4F5B87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25" y="454"/>
              <a:ext cx="749" cy="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Text Box 1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551D002B-4315-46F1-8A25-DC87BAE2B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" y="363"/>
              <a:ext cx="29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+</a:t>
              </a:r>
            </a:p>
          </p:txBody>
        </p:sp>
        <p:sp>
          <p:nvSpPr>
            <p:cNvPr id="10253" name="Text Box 1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55ECB94E-D837-432D-9D0A-2E40C97068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" y="499"/>
              <a:ext cx="29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en-US" altLang="zh-CN" sz="26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-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3BEE0C0-5090-4B0E-9615-69DB42753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88" y="1887538"/>
            <a:ext cx="735330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华文楷体" panose="02010600040101010101" pitchFamily="2" charset="-122"/>
              </a:rPr>
              <a:t>（</a:t>
            </a:r>
            <a:r>
              <a:rPr lang="en-US" altLang="zh-CN" sz="3200">
                <a:latin typeface="华文楷体" panose="02010600040101010101" pitchFamily="2" charset="-122"/>
              </a:rPr>
              <a:t>1</a:t>
            </a:r>
            <a:r>
              <a:rPr lang="zh-CN" altLang="en-US" sz="3200">
                <a:latin typeface="华文楷体" panose="02010600040101010101" pitchFamily="2" charset="-122"/>
              </a:rPr>
              <a:t>）闭合开关，观察铝制直导体情况。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FE61910-75F6-47A2-9036-E1269F357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3" y="5854700"/>
            <a:ext cx="6943725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华文楷体" panose="02010600040101010101" pitchFamily="2" charset="-122"/>
              </a:rPr>
              <a:t>（</a:t>
            </a:r>
            <a:r>
              <a:rPr lang="en-US" altLang="zh-CN" sz="3200">
                <a:latin typeface="华文楷体" panose="02010600040101010101" pitchFamily="2" charset="-122"/>
              </a:rPr>
              <a:t>2</a:t>
            </a:r>
            <a:r>
              <a:rPr lang="zh-CN" altLang="en-US" sz="3200">
                <a:latin typeface="华文楷体" panose="02010600040101010101" pitchFamily="2" charset="-122"/>
              </a:rPr>
              <a:t>）改变电流方向或改变磁场方向。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8DE1922-EE1C-430C-B988-D0F13DCAA1CB}"/>
              </a:ext>
            </a:extLst>
          </p:cNvPr>
          <p:cNvSpPr/>
          <p:nvPr/>
        </p:nvSpPr>
        <p:spPr>
          <a:xfrm>
            <a:off x="711200" y="-7938"/>
            <a:ext cx="6340475" cy="922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4000" kern="100">
                <a:latin typeface="Times New Roman" pitchFamily="18" charset="0"/>
                <a:ea typeface="+mj-ea"/>
                <a:cs typeface="Times New Roman" panose="02020603050405020304" pitchFamily="18" charset="0"/>
              </a:rPr>
              <a:t>一</a:t>
            </a:r>
            <a:r>
              <a:rPr lang="zh-CN" altLang="en-US" sz="4000" kern="100">
                <a:latin typeface="Times New Roman" pitchFamily="18" charset="0"/>
                <a:ea typeface="+mj-ea"/>
                <a:cs typeface="Times New Roman" panose="02020603050405020304" pitchFamily="18" charset="0"/>
              </a:rPr>
              <a:t>、</a:t>
            </a:r>
            <a:r>
              <a:rPr lang="zh-CN" altLang="zh-CN" sz="4000" kern="100">
                <a:latin typeface="Times New Roman" pitchFamily="18" charset="0"/>
                <a:ea typeface="+mj-ea"/>
                <a:cs typeface="Times New Roman" panose="02020603050405020304" pitchFamily="18" charset="0"/>
              </a:rPr>
              <a:t>磁场对通电导线的作用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BDC9F14-51A6-41F9-8D41-EB10F8992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3" y="3598863"/>
            <a:ext cx="3506787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3200">
                <a:latin typeface="Times New Roman" pitchFamily="18" charset="0"/>
              </a:rPr>
              <a:t>　　磁场方向不变，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改变电流方向</a:t>
            </a:r>
            <a:r>
              <a:rPr lang="zh-CN" altLang="en-US" sz="3200">
                <a:latin typeface="Times New Roman" pitchFamily="18" charset="0"/>
              </a:rPr>
              <a:t>，导体在磁场中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受力方向发生改变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sp>
        <p:nvSpPr>
          <p:cNvPr id="7171" name="Rectangle 4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5CF7420-DA38-43A2-BDB4-E559F9887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3598863"/>
            <a:ext cx="3619500" cy="20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3200">
                <a:latin typeface="Times New Roman" pitchFamily="18" charset="0"/>
              </a:rPr>
              <a:t>　　闭合开关，在磁场中的导体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受力</a:t>
            </a:r>
            <a:r>
              <a:rPr lang="zh-CN" altLang="en-US" sz="3200">
                <a:latin typeface="Times New Roman" pitchFamily="18" charset="0"/>
              </a:rPr>
              <a:t>由静止向左运动。</a:t>
            </a:r>
          </a:p>
        </p:txBody>
      </p:sp>
      <p:sp>
        <p:nvSpPr>
          <p:cNvPr id="7172" name="Rectangle 4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409A58F-7E7F-4FA7-80E0-67709908D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7888" y="3598863"/>
            <a:ext cx="3341687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3200">
                <a:latin typeface="Times New Roman" pitchFamily="18" charset="0"/>
              </a:rPr>
              <a:t>　　电流方向不变，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改变磁场方向</a:t>
            </a:r>
            <a:r>
              <a:rPr lang="zh-CN" altLang="en-US" sz="3200">
                <a:latin typeface="Times New Roman" pitchFamily="18" charset="0"/>
              </a:rPr>
              <a:t>，导体在磁场中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受力方向发生改变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grpSp>
        <p:nvGrpSpPr>
          <p:cNvPr id="7173" name="组合 717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20E2261-7FC3-4B0F-B54B-AA726FA54A5B}"/>
              </a:ext>
            </a:extLst>
          </p:cNvPr>
          <p:cNvGrpSpPr/>
          <p:nvPr/>
        </p:nvGrpSpPr>
        <p:grpSpPr>
          <a:xfrm>
            <a:off x="1362075" y="517525"/>
            <a:ext cx="1946275" cy="2514600"/>
            <a:chOff x="0" y="0"/>
            <a:chExt cx="1226" cy="1584"/>
          </a:xfrm>
        </p:grpSpPr>
        <p:sp>
          <p:nvSpPr>
            <p:cNvPr id="11297" name="Freeform 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26E63A8-523B-4509-A14A-1C5EF24CE6D4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>
              <a:off x="362" y="415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  <a:contourClr>
                <a:srgbClr val="3366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298" name="AutoShape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C35F7FE4-5FFE-450E-9AB3-62FB1FB95D4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423894">
              <a:off x="817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endParaRPr lang="zh-CN" altLang="en-US" sz="2400">
                <a:latin typeface="Calibri" pitchFamily="34" charset="0"/>
              </a:endParaRPr>
            </a:p>
          </p:txBody>
        </p:sp>
        <p:sp>
          <p:nvSpPr>
            <p:cNvPr id="11299" name="Freeform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563D91D9-4F6B-4D22-82ED-25EA29EF2146}"/>
                </a:ext>
              </a:extLst>
            </p:cNvPr>
            <p:cNvSpPr>
              <a:spLocks noChangeAspect="1"/>
            </p:cNvSpPr>
            <p:nvPr/>
          </p:nvSpPr>
          <p:spPr bwMode="auto">
            <a:xfrm rot="-5400000">
              <a:off x="360" y="71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  <a:contourClr>
                <a:srgbClr val="FF6600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300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FE730D0-62D2-417F-897C-3CECCBF104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888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1301" name="Line 2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D6629E6-09BC-4F67-861F-E0A8E46F27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3" y="456"/>
              <a:ext cx="480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Text Box 2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D5333F1-71E9-485F-8B78-45652625D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0" y="600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1303" name="Line 3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55B443A2-2F5D-4741-B579-E198D18CFD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3" y="730"/>
              <a:ext cx="432" cy="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Text Box 3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340E6BE-602F-48CD-A03E-72AB17B906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528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3333FF"/>
                  </a:solidFill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11305" name="Text Box 3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A1B1985A-C151-4CE9-B007-B7CA594F2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" y="1163"/>
              <a:ext cx="45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甲</a:t>
              </a:r>
            </a:p>
          </p:txBody>
        </p:sp>
        <p:sp>
          <p:nvSpPr>
            <p:cNvPr id="11306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C970FC54-95E8-4631-BDD8-98FCA0BFE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1" y="321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7184" name="组合 718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E3EF75C-893D-41A7-AE9B-E01ED8F0EBA2}"/>
              </a:ext>
            </a:extLst>
          </p:cNvPr>
          <p:cNvGrpSpPr/>
          <p:nvPr/>
        </p:nvGrpSpPr>
        <p:grpSpPr>
          <a:xfrm>
            <a:off x="9212263" y="517525"/>
            <a:ext cx="2473325" cy="2514600"/>
            <a:chOff x="0" y="0"/>
            <a:chExt cx="1558" cy="1584"/>
          </a:xfrm>
        </p:grpSpPr>
        <p:grpSp>
          <p:nvGrpSpPr>
            <p:cNvPr id="11284" name="组合 718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9FAE426-CB76-4A1D-B42F-D8D561930C3A}"/>
                </a:ext>
              </a:extLst>
            </p:cNvPr>
            <p:cNvGrpSpPr/>
            <p:nvPr/>
          </p:nvGrpSpPr>
          <p:grpSpPr>
            <a:xfrm>
              <a:off x="0" y="0"/>
              <a:ext cx="1056" cy="1584"/>
              <a:chOff x="0" y="0"/>
              <a:chExt cx="1056" cy="1584"/>
            </a:xfrm>
          </p:grpSpPr>
          <p:sp>
            <p:nvSpPr>
              <p:cNvPr id="11294" name="Freeform 10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E365520E-B196-4792-9A4D-D11DEB27B2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5400000" flipV="1">
                <a:off x="360" y="359"/>
                <a:ext cx="336" cy="1056"/>
              </a:xfrm>
              <a:custGeom>
                <a:avLst/>
                <a:gdLst>
                  <a:gd name="T0" fmla="*/ 7 w 10000"/>
                  <a:gd name="T1" fmla="*/ 163 h 26000"/>
                  <a:gd name="T2" fmla="*/ 21 w 10000"/>
                  <a:gd name="T3" fmla="*/ 164 h 26000"/>
                  <a:gd name="T4" fmla="*/ 35 w 10000"/>
                  <a:gd name="T5" fmla="*/ 166 h 26000"/>
                  <a:gd name="T6" fmla="*/ 49 w 10000"/>
                  <a:gd name="T7" fmla="*/ 170 h 26000"/>
                  <a:gd name="T8" fmla="*/ 62 w 10000"/>
                  <a:gd name="T9" fmla="*/ 174 h 26000"/>
                  <a:gd name="T10" fmla="*/ 76 w 10000"/>
                  <a:gd name="T11" fmla="*/ 180 h 26000"/>
                  <a:gd name="T12" fmla="*/ 88 w 10000"/>
                  <a:gd name="T13" fmla="*/ 187 h 26000"/>
                  <a:gd name="T14" fmla="*/ 101 w 10000"/>
                  <a:gd name="T15" fmla="*/ 195 h 26000"/>
                  <a:gd name="T16" fmla="*/ 113 w 10000"/>
                  <a:gd name="T17" fmla="*/ 204 h 26000"/>
                  <a:gd name="T18" fmla="*/ 124 w 10000"/>
                  <a:gd name="T19" fmla="*/ 214 h 26000"/>
                  <a:gd name="T20" fmla="*/ 135 w 10000"/>
                  <a:gd name="T21" fmla="*/ 225 h 26000"/>
                  <a:gd name="T22" fmla="*/ 145 w 10000"/>
                  <a:gd name="T23" fmla="*/ 237 h 26000"/>
                  <a:gd name="T24" fmla="*/ 154 w 10000"/>
                  <a:gd name="T25" fmla="*/ 250 h 26000"/>
                  <a:gd name="T26" fmla="*/ 163 w 10000"/>
                  <a:gd name="T27" fmla="*/ 263 h 26000"/>
                  <a:gd name="T28" fmla="*/ 171 w 10000"/>
                  <a:gd name="T29" fmla="*/ 277 h 26000"/>
                  <a:gd name="T30" fmla="*/ 178 w 10000"/>
                  <a:gd name="T31" fmla="*/ 292 h 26000"/>
                  <a:gd name="T32" fmla="*/ 184 w 10000"/>
                  <a:gd name="T33" fmla="*/ 307 h 26000"/>
                  <a:gd name="T34" fmla="*/ 189 w 10000"/>
                  <a:gd name="T35" fmla="*/ 323 h 26000"/>
                  <a:gd name="T36" fmla="*/ 194 w 10000"/>
                  <a:gd name="T37" fmla="*/ 339 h 26000"/>
                  <a:gd name="T38" fmla="*/ 197 w 10000"/>
                  <a:gd name="T39" fmla="*/ 356 h 26000"/>
                  <a:gd name="T40" fmla="*/ 200 w 10000"/>
                  <a:gd name="T41" fmla="*/ 372 h 26000"/>
                  <a:gd name="T42" fmla="*/ 201 w 10000"/>
                  <a:gd name="T43" fmla="*/ 389 h 26000"/>
                  <a:gd name="T44" fmla="*/ 202 w 10000"/>
                  <a:gd name="T45" fmla="*/ 406 h 26000"/>
                  <a:gd name="T46" fmla="*/ 336 w 10000"/>
                  <a:gd name="T47" fmla="*/ 1056 h 26000"/>
                  <a:gd name="T48" fmla="*/ 336 w 10000"/>
                  <a:gd name="T49" fmla="*/ 392 h 26000"/>
                  <a:gd name="T50" fmla="*/ 334 w 10000"/>
                  <a:gd name="T51" fmla="*/ 364 h 26000"/>
                  <a:gd name="T52" fmla="*/ 331 w 10000"/>
                  <a:gd name="T53" fmla="*/ 336 h 26000"/>
                  <a:gd name="T54" fmla="*/ 326 w 10000"/>
                  <a:gd name="T55" fmla="*/ 308 h 26000"/>
                  <a:gd name="T56" fmla="*/ 320 w 10000"/>
                  <a:gd name="T57" fmla="*/ 281 h 26000"/>
                  <a:gd name="T58" fmla="*/ 312 w 10000"/>
                  <a:gd name="T59" fmla="*/ 254 h 26000"/>
                  <a:gd name="T60" fmla="*/ 302 w 10000"/>
                  <a:gd name="T61" fmla="*/ 228 h 26000"/>
                  <a:gd name="T62" fmla="*/ 291 w 10000"/>
                  <a:gd name="T63" fmla="*/ 203 h 26000"/>
                  <a:gd name="T64" fmla="*/ 279 w 10000"/>
                  <a:gd name="T65" fmla="*/ 179 h 26000"/>
                  <a:gd name="T66" fmla="*/ 265 w 10000"/>
                  <a:gd name="T67" fmla="*/ 156 h 26000"/>
                  <a:gd name="T68" fmla="*/ 250 w 10000"/>
                  <a:gd name="T69" fmla="*/ 134 h 26000"/>
                  <a:gd name="T70" fmla="*/ 233 w 10000"/>
                  <a:gd name="T71" fmla="*/ 114 h 26000"/>
                  <a:gd name="T72" fmla="*/ 216 w 10000"/>
                  <a:gd name="T73" fmla="*/ 95 h 26000"/>
                  <a:gd name="T74" fmla="*/ 198 w 10000"/>
                  <a:gd name="T75" fmla="*/ 78 h 26000"/>
                  <a:gd name="T76" fmla="*/ 178 w 10000"/>
                  <a:gd name="T77" fmla="*/ 62 h 26000"/>
                  <a:gd name="T78" fmla="*/ 158 w 10000"/>
                  <a:gd name="T79" fmla="*/ 48 h 26000"/>
                  <a:gd name="T80" fmla="*/ 137 w 10000"/>
                  <a:gd name="T81" fmla="*/ 35 h 26000"/>
                  <a:gd name="T82" fmla="*/ 115 w 10000"/>
                  <a:gd name="T83" fmla="*/ 24 h 26000"/>
                  <a:gd name="T84" fmla="*/ 93 w 10000"/>
                  <a:gd name="T85" fmla="*/ 16 h 26000"/>
                  <a:gd name="T86" fmla="*/ 70 w 10000"/>
                  <a:gd name="T87" fmla="*/ 9 h 26000"/>
                  <a:gd name="T88" fmla="*/ 47 w 10000"/>
                  <a:gd name="T89" fmla="*/ 4 h 26000"/>
                  <a:gd name="T90" fmla="*/ 23 w 10000"/>
                  <a:gd name="T91" fmla="*/ 1 h 26000"/>
                  <a:gd name="T92" fmla="*/ 0 w 10000"/>
                  <a:gd name="T93" fmla="*/ 0 h 26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6600"/>
              </a:solid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  <a:contourClr>
                  <a:srgbClr val="FF6600"/>
                </a:contour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295" name="AutoShape 1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F69BBD00-241E-4065-8C61-073F78D60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8423894">
                <a:off x="769" y="0"/>
                <a:ext cx="96" cy="1584"/>
              </a:xfrm>
              <a:prstGeom prst="can">
                <a:avLst>
                  <a:gd name="adj" fmla="val 12497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rot="10800000" wrap="none" anchor="ctr"/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latin typeface="Calibri" pitchFamily="34" charset="0"/>
                </a:endParaRPr>
              </a:p>
            </p:txBody>
          </p:sp>
          <p:sp>
            <p:nvSpPr>
              <p:cNvPr id="11296" name="Freeform 12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1F4FFA29-C8B8-4023-9309-91B191FA0CA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5400000" flipH="1" flipV="1">
                <a:off x="360" y="23"/>
                <a:ext cx="336" cy="1056"/>
              </a:xfrm>
              <a:custGeom>
                <a:avLst/>
                <a:gdLst>
                  <a:gd name="T0" fmla="*/ 7 w 10000"/>
                  <a:gd name="T1" fmla="*/ 163 h 26000"/>
                  <a:gd name="T2" fmla="*/ 21 w 10000"/>
                  <a:gd name="T3" fmla="*/ 164 h 26000"/>
                  <a:gd name="T4" fmla="*/ 35 w 10000"/>
                  <a:gd name="T5" fmla="*/ 166 h 26000"/>
                  <a:gd name="T6" fmla="*/ 49 w 10000"/>
                  <a:gd name="T7" fmla="*/ 170 h 26000"/>
                  <a:gd name="T8" fmla="*/ 62 w 10000"/>
                  <a:gd name="T9" fmla="*/ 174 h 26000"/>
                  <a:gd name="T10" fmla="*/ 76 w 10000"/>
                  <a:gd name="T11" fmla="*/ 180 h 26000"/>
                  <a:gd name="T12" fmla="*/ 88 w 10000"/>
                  <a:gd name="T13" fmla="*/ 187 h 26000"/>
                  <a:gd name="T14" fmla="*/ 101 w 10000"/>
                  <a:gd name="T15" fmla="*/ 195 h 26000"/>
                  <a:gd name="T16" fmla="*/ 113 w 10000"/>
                  <a:gd name="T17" fmla="*/ 204 h 26000"/>
                  <a:gd name="T18" fmla="*/ 124 w 10000"/>
                  <a:gd name="T19" fmla="*/ 214 h 26000"/>
                  <a:gd name="T20" fmla="*/ 135 w 10000"/>
                  <a:gd name="T21" fmla="*/ 225 h 26000"/>
                  <a:gd name="T22" fmla="*/ 145 w 10000"/>
                  <a:gd name="T23" fmla="*/ 237 h 26000"/>
                  <a:gd name="T24" fmla="*/ 154 w 10000"/>
                  <a:gd name="T25" fmla="*/ 250 h 26000"/>
                  <a:gd name="T26" fmla="*/ 163 w 10000"/>
                  <a:gd name="T27" fmla="*/ 263 h 26000"/>
                  <a:gd name="T28" fmla="*/ 171 w 10000"/>
                  <a:gd name="T29" fmla="*/ 277 h 26000"/>
                  <a:gd name="T30" fmla="*/ 178 w 10000"/>
                  <a:gd name="T31" fmla="*/ 292 h 26000"/>
                  <a:gd name="T32" fmla="*/ 184 w 10000"/>
                  <a:gd name="T33" fmla="*/ 307 h 26000"/>
                  <a:gd name="T34" fmla="*/ 189 w 10000"/>
                  <a:gd name="T35" fmla="*/ 323 h 26000"/>
                  <a:gd name="T36" fmla="*/ 194 w 10000"/>
                  <a:gd name="T37" fmla="*/ 339 h 26000"/>
                  <a:gd name="T38" fmla="*/ 197 w 10000"/>
                  <a:gd name="T39" fmla="*/ 356 h 26000"/>
                  <a:gd name="T40" fmla="*/ 200 w 10000"/>
                  <a:gd name="T41" fmla="*/ 372 h 26000"/>
                  <a:gd name="T42" fmla="*/ 201 w 10000"/>
                  <a:gd name="T43" fmla="*/ 389 h 26000"/>
                  <a:gd name="T44" fmla="*/ 202 w 10000"/>
                  <a:gd name="T45" fmla="*/ 406 h 26000"/>
                  <a:gd name="T46" fmla="*/ 336 w 10000"/>
                  <a:gd name="T47" fmla="*/ 1056 h 26000"/>
                  <a:gd name="T48" fmla="*/ 336 w 10000"/>
                  <a:gd name="T49" fmla="*/ 392 h 26000"/>
                  <a:gd name="T50" fmla="*/ 334 w 10000"/>
                  <a:gd name="T51" fmla="*/ 364 h 26000"/>
                  <a:gd name="T52" fmla="*/ 331 w 10000"/>
                  <a:gd name="T53" fmla="*/ 336 h 26000"/>
                  <a:gd name="T54" fmla="*/ 326 w 10000"/>
                  <a:gd name="T55" fmla="*/ 308 h 26000"/>
                  <a:gd name="T56" fmla="*/ 320 w 10000"/>
                  <a:gd name="T57" fmla="*/ 281 h 26000"/>
                  <a:gd name="T58" fmla="*/ 312 w 10000"/>
                  <a:gd name="T59" fmla="*/ 254 h 26000"/>
                  <a:gd name="T60" fmla="*/ 302 w 10000"/>
                  <a:gd name="T61" fmla="*/ 228 h 26000"/>
                  <a:gd name="T62" fmla="*/ 291 w 10000"/>
                  <a:gd name="T63" fmla="*/ 203 h 26000"/>
                  <a:gd name="T64" fmla="*/ 279 w 10000"/>
                  <a:gd name="T65" fmla="*/ 179 h 26000"/>
                  <a:gd name="T66" fmla="*/ 265 w 10000"/>
                  <a:gd name="T67" fmla="*/ 156 h 26000"/>
                  <a:gd name="T68" fmla="*/ 250 w 10000"/>
                  <a:gd name="T69" fmla="*/ 134 h 26000"/>
                  <a:gd name="T70" fmla="*/ 233 w 10000"/>
                  <a:gd name="T71" fmla="*/ 114 h 26000"/>
                  <a:gd name="T72" fmla="*/ 216 w 10000"/>
                  <a:gd name="T73" fmla="*/ 95 h 26000"/>
                  <a:gd name="T74" fmla="*/ 198 w 10000"/>
                  <a:gd name="T75" fmla="*/ 78 h 26000"/>
                  <a:gd name="T76" fmla="*/ 178 w 10000"/>
                  <a:gd name="T77" fmla="*/ 62 h 26000"/>
                  <a:gd name="T78" fmla="*/ 158 w 10000"/>
                  <a:gd name="T79" fmla="*/ 48 h 26000"/>
                  <a:gd name="T80" fmla="*/ 137 w 10000"/>
                  <a:gd name="T81" fmla="*/ 35 h 26000"/>
                  <a:gd name="T82" fmla="*/ 115 w 10000"/>
                  <a:gd name="T83" fmla="*/ 24 h 26000"/>
                  <a:gd name="T84" fmla="*/ 93 w 10000"/>
                  <a:gd name="T85" fmla="*/ 16 h 26000"/>
                  <a:gd name="T86" fmla="*/ 70 w 10000"/>
                  <a:gd name="T87" fmla="*/ 9 h 26000"/>
                  <a:gd name="T88" fmla="*/ 47 w 10000"/>
                  <a:gd name="T89" fmla="*/ 4 h 26000"/>
                  <a:gd name="T90" fmla="*/ 23 w 10000"/>
                  <a:gd name="T91" fmla="*/ 1 h 26000"/>
                  <a:gd name="T92" fmla="*/ 0 w 10000"/>
                  <a:gd name="T93" fmla="*/ 0 h 26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366FF"/>
              </a:solid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3366FF"/>
                </a:extrusionClr>
                <a:contourClr>
                  <a:srgbClr val="3366FF"/>
                </a:contour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85" name="组合 718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54889E8-3276-4ACE-A50D-4AA644D451C8}"/>
                </a:ext>
              </a:extLst>
            </p:cNvPr>
            <p:cNvGrpSpPr/>
            <p:nvPr/>
          </p:nvGrpSpPr>
          <p:grpSpPr>
            <a:xfrm>
              <a:off x="592" y="499"/>
              <a:ext cx="480" cy="576"/>
              <a:chOff x="0" y="0"/>
              <a:chExt cx="480" cy="576"/>
            </a:xfrm>
          </p:grpSpPr>
          <p:sp>
            <p:nvSpPr>
              <p:cNvPr id="11292" name="Line 2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C92AAB2D-D39F-48AE-8AF0-150E743C3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80" cy="57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Text Box 22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F6C11E20-D251-4A68-BB03-1E62E48EFD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" y="36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I</a:t>
                </a:r>
              </a:p>
            </p:txBody>
          </p:sp>
        </p:grpSp>
        <p:sp>
          <p:nvSpPr>
            <p:cNvPr id="11286" name="Text Box 4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77D5629-AA4B-4AAC-BBF6-1524144DAF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" y="1153"/>
              <a:ext cx="45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丙</a:t>
              </a:r>
            </a:p>
          </p:txBody>
        </p:sp>
        <p:grpSp>
          <p:nvGrpSpPr>
            <p:cNvPr id="11287" name="组合 719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6AE0127-9455-41F3-BABC-0F0FA4688C74}"/>
                </a:ext>
              </a:extLst>
            </p:cNvPr>
            <p:cNvGrpSpPr/>
            <p:nvPr/>
          </p:nvGrpSpPr>
          <p:grpSpPr>
            <a:xfrm>
              <a:off x="862" y="499"/>
              <a:ext cx="696" cy="288"/>
              <a:chOff x="0" y="0"/>
              <a:chExt cx="696" cy="288"/>
            </a:xfrm>
          </p:grpSpPr>
          <p:sp>
            <p:nvSpPr>
              <p:cNvPr id="11290" name="Line 60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9B22B074-C749-43FD-9B2A-ADC415BCE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240"/>
                <a:ext cx="432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Text Box 6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1EAF6B1A-B1E7-47F8-B3C3-282C5C7E2C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3333FF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  <p:sp>
          <p:nvSpPr>
            <p:cNvPr id="11288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6CA293C-D401-4C2D-B034-7C196F786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302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1289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6CECDFB-0BE8-4835-9434-256B27B7D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" y="839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7198" name="组合 719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E166210-1EA5-4178-9EBD-0B0D1A1BBB13}"/>
              </a:ext>
            </a:extLst>
          </p:cNvPr>
          <p:cNvGrpSpPr/>
          <p:nvPr/>
        </p:nvGrpSpPr>
        <p:grpSpPr>
          <a:xfrm>
            <a:off x="5167313" y="517525"/>
            <a:ext cx="2473325" cy="2514600"/>
            <a:chOff x="0" y="0"/>
            <a:chExt cx="1558" cy="1584"/>
          </a:xfrm>
        </p:grpSpPr>
        <p:sp>
          <p:nvSpPr>
            <p:cNvPr id="11272" name="Freeform 5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B16C6FE-B3D4-4D35-84B4-33D9F5472BA5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>
              <a:off x="360" y="271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  <a:contourClr>
                <a:srgbClr val="3366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273" name="AutoShape 1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F17C1F8-3506-47CB-AAE8-6E4D187C102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423894">
              <a:off x="701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11274" name="组合 720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8618698-21F8-4802-A201-5BA6D4161578}"/>
                </a:ext>
              </a:extLst>
            </p:cNvPr>
            <p:cNvGrpSpPr/>
            <p:nvPr/>
          </p:nvGrpSpPr>
          <p:grpSpPr>
            <a:xfrm>
              <a:off x="522" y="491"/>
              <a:ext cx="610" cy="576"/>
              <a:chOff x="0" y="0"/>
              <a:chExt cx="610" cy="576"/>
            </a:xfrm>
          </p:grpSpPr>
          <p:sp>
            <p:nvSpPr>
              <p:cNvPr id="11282" name="Line 24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B60FE0B4-ED46-4401-B003-3E2C9BEBC0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80" cy="57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3" name="Text Box 25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1E5567CB-C8BE-41DA-B120-51D90948BC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84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I</a:t>
                </a:r>
              </a:p>
            </p:txBody>
          </p:sp>
        </p:grpSp>
        <p:grpSp>
          <p:nvGrpSpPr>
            <p:cNvPr id="11275" name="组合 720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B7F3856-2D85-411E-B1C2-DDE3FAC81BFB}"/>
                </a:ext>
              </a:extLst>
            </p:cNvPr>
            <p:cNvGrpSpPr/>
            <p:nvPr/>
          </p:nvGrpSpPr>
          <p:grpSpPr>
            <a:xfrm>
              <a:off x="862" y="400"/>
              <a:ext cx="696" cy="288"/>
              <a:chOff x="0" y="0"/>
              <a:chExt cx="696" cy="288"/>
            </a:xfrm>
          </p:grpSpPr>
          <p:sp>
            <p:nvSpPr>
              <p:cNvPr id="11280" name="Line 33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D80CA44B-0935-4E4E-9887-603CE24D56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240"/>
                <a:ext cx="432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1" name="Text Box 34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A704FC44-7F09-49B2-9FF3-0765A21185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3333FF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  <p:sp>
          <p:nvSpPr>
            <p:cNvPr id="11276" name="Text Box 4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A8E1C01-5B19-427C-9D6F-EBFFDC31DF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" y="1082"/>
              <a:ext cx="45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乙</a:t>
              </a:r>
            </a:p>
          </p:txBody>
        </p:sp>
        <p:sp>
          <p:nvSpPr>
            <p:cNvPr id="11277" name="Freeform 5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330F6A7-A02A-4746-BC44-6C09387ACCC3}"/>
                </a:ext>
              </a:extLst>
            </p:cNvPr>
            <p:cNvSpPr>
              <a:spLocks noChangeAspect="1"/>
            </p:cNvSpPr>
            <p:nvPr/>
          </p:nvSpPr>
          <p:spPr bwMode="auto">
            <a:xfrm rot="-5400000">
              <a:off x="360" y="-65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  <a:contourClr>
                <a:srgbClr val="FF6600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278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D469BB5-C797-4340-8076-7CEFAB843E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740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1279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EB111C4-F05F-424A-8F1B-F5BD20D8C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218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1"/>
      <p:bldP spid="717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E2C2EE1-6DE0-4711-B30A-D81DC00A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558800"/>
            <a:ext cx="955992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华文楷体" panose="02010600040101010101" pitchFamily="2" charset="-122"/>
              </a:rPr>
              <a:t>2.</a:t>
            </a:r>
            <a:r>
              <a:rPr lang="zh-CN" altLang="en-US" sz="3200">
                <a:latin typeface="华文楷体" panose="02010600040101010101" pitchFamily="2" charset="-122"/>
              </a:rPr>
              <a:t>结论：</a:t>
            </a:r>
            <a:endParaRPr lang="en-US" altLang="zh-CN" sz="3200">
              <a:latin typeface="华文楷体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）通电导线在磁场中要受到力的作用</a:t>
            </a:r>
            <a:r>
              <a:rPr lang="zh-CN" altLang="en-US" sz="3200">
                <a:latin typeface="华文楷体" panose="02010600040101010101" pitchFamily="2" charset="-122"/>
              </a:rPr>
              <a:t>。</a:t>
            </a:r>
          </a:p>
        </p:txBody>
      </p:sp>
      <p:sp>
        <p:nvSpPr>
          <p:cNvPr id="8195" name="TextBox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787B0F7-4F6A-49A1-8FDB-0514AD7FB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1965325"/>
            <a:ext cx="11261725" cy="149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>
                <a:latin typeface="华文楷体" panose="02010600040101010101" pitchFamily="2" charset="-122"/>
              </a:rPr>
              <a:t>（</a:t>
            </a:r>
            <a:r>
              <a:rPr lang="en-US" altLang="zh-CN" sz="3200">
                <a:latin typeface="华文楷体" panose="02010600040101010101" pitchFamily="2" charset="-122"/>
              </a:rPr>
              <a:t>2</a:t>
            </a:r>
            <a:r>
              <a:rPr lang="zh-CN" altLang="en-US" sz="3200">
                <a:latin typeface="华文楷体" panose="02010600040101010101" pitchFamily="2" charset="-122"/>
              </a:rPr>
              <a:t>）通电直导线在磁场中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受到力的方向</a:t>
            </a:r>
            <a:r>
              <a:rPr lang="zh-CN" altLang="en-US" sz="3200">
                <a:latin typeface="华文楷体" panose="02010600040101010101" pitchFamily="2" charset="-122"/>
              </a:rPr>
              <a:t>与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电流的方向</a:t>
            </a:r>
            <a:r>
              <a:rPr lang="zh-CN" altLang="en-US" sz="3200">
                <a:latin typeface="华文楷体" panose="02010600040101010101" pitchFamily="2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磁场的方向有关</a:t>
            </a:r>
            <a:r>
              <a:rPr lang="zh-CN" altLang="en-US" sz="3200">
                <a:latin typeface="华文楷体" panose="02010600040101010101" pitchFamily="2" charset="-122"/>
              </a:rPr>
              <a:t>。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8D44931-DBF7-44A4-8313-67FDBD92A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5156200"/>
            <a:ext cx="95599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华文楷体" panose="02010600040101010101" pitchFamily="2" charset="-122"/>
              </a:rPr>
              <a:t>3.</a:t>
            </a:r>
            <a:r>
              <a:rPr lang="zh-CN" altLang="en-US" sz="3200">
                <a:latin typeface="华文楷体" panose="02010600040101010101" pitchFamily="2" charset="-122"/>
              </a:rPr>
              <a:t>能量转化：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</a:rPr>
              <a:t>电能→机械能</a:t>
            </a:r>
            <a:endParaRPr lang="zh-CN" altLang="en-US" sz="3200">
              <a:latin typeface="华文楷体" panose="0201060004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4D0BCBD-00E8-4CDE-BBE9-2BA462EE0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275" y="3432175"/>
            <a:ext cx="109569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/>
              <a:t>只改变电流方向或磁场方向，通电导线受力方向改变 。</a:t>
            </a:r>
            <a:endParaRPr lang="en-US" altLang="zh-CN" sz="3200"/>
          </a:p>
          <a:p>
            <a:pPr eaLnBrk="1" hangingPunct="1">
              <a:lnSpc>
                <a:spcPct val="150000"/>
              </a:lnSpc>
            </a:pPr>
            <a:r>
              <a:rPr lang="zh-CN" altLang="en-US" sz="3200"/>
              <a:t>同时改变电流方向和磁场方向则通电导线受力方向不变。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1"/>
      <p:bldP spid="11" grpId="2"/>
      <p:bldP spid="3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07FD083-ED72-4834-B209-862B58769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4763"/>
            <a:ext cx="114808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/>
              <a:t>4.</a:t>
            </a:r>
            <a:r>
              <a:rPr lang="zh-CN" altLang="en-US" sz="3200">
                <a:solidFill>
                  <a:srgbClr val="FF0000"/>
                </a:solidFill>
              </a:rPr>
              <a:t>通电导体在磁场中受力方向的判断方法</a:t>
            </a:r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lang="zh-CN" altLang="en-US" sz="3200">
                <a:solidFill>
                  <a:srgbClr val="FF0000"/>
                </a:solidFill>
              </a:rPr>
              <a:t>左手定则</a:t>
            </a:r>
            <a:r>
              <a:rPr lang="zh-CN" altLang="en-US" sz="3200"/>
              <a:t>：</a:t>
            </a:r>
            <a:endParaRPr lang="en-US" altLang="zh-CN" sz="3200"/>
          </a:p>
          <a:p>
            <a:pPr eaLnBrk="1" hangingPunct="1">
              <a:lnSpc>
                <a:spcPct val="130000"/>
              </a:lnSpc>
            </a:pPr>
            <a:r>
              <a:rPr lang="en-US" altLang="zh-CN" sz="3200"/>
              <a:t>	</a:t>
            </a:r>
            <a:r>
              <a:rPr lang="zh-CN" altLang="en-US" sz="3200"/>
              <a:t>左手平展，使大拇指与其余四指垂直。</a:t>
            </a:r>
            <a:endParaRPr lang="en-US" altLang="zh-CN" sz="3200"/>
          </a:p>
          <a:p>
            <a:pPr eaLnBrk="1" hangingPunct="1">
              <a:lnSpc>
                <a:spcPct val="130000"/>
              </a:lnSpc>
            </a:pPr>
            <a:r>
              <a:rPr lang="zh-CN" altLang="en-US" sz="3200"/>
              <a:t>把左手放入磁场中，让磁感线垂直穿入</a:t>
            </a:r>
            <a:endParaRPr lang="en-US" altLang="zh-CN" sz="3200"/>
          </a:p>
          <a:p>
            <a:pPr eaLnBrk="1" hangingPunct="1">
              <a:lnSpc>
                <a:spcPct val="130000"/>
              </a:lnSpc>
            </a:pPr>
            <a:r>
              <a:rPr lang="zh-CN" altLang="en-US" sz="3200"/>
              <a:t>手心</a:t>
            </a:r>
            <a:r>
              <a:rPr lang="en-US" altLang="zh-CN" sz="3200"/>
              <a:t>(</a:t>
            </a:r>
            <a:r>
              <a:rPr lang="zh-CN" altLang="en-US" sz="3200"/>
              <a:t>手心面向</a:t>
            </a:r>
            <a:r>
              <a:rPr lang="en-US" altLang="zh-CN" sz="3200"/>
              <a:t>N</a:t>
            </a:r>
            <a:r>
              <a:rPr lang="zh-CN" altLang="en-US" sz="3200"/>
              <a:t>极</a:t>
            </a:r>
            <a:r>
              <a:rPr lang="en-US" altLang="zh-CN" sz="3200"/>
              <a:t>)</a:t>
            </a:r>
            <a:r>
              <a:rPr lang="zh-CN" altLang="en-US" sz="3200"/>
              <a:t>，四指指向电流方向，</a:t>
            </a:r>
            <a:endParaRPr lang="en-US" altLang="zh-CN" sz="3200"/>
          </a:p>
          <a:p>
            <a:pPr eaLnBrk="1" hangingPunct="1">
              <a:lnSpc>
                <a:spcPct val="130000"/>
              </a:lnSpc>
            </a:pPr>
            <a:r>
              <a:rPr lang="zh-CN" altLang="en-US" sz="3200"/>
              <a:t>则大拇指的方向就是导体受力的方向。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16A835A-03C0-4150-8FBB-D74D7B57F4BC}"/>
              </a:ext>
            </a:extLst>
          </p:cNvPr>
          <p:cNvGrpSpPr/>
          <p:nvPr/>
        </p:nvGrpSpPr>
        <p:grpSpPr>
          <a:xfrm>
            <a:off x="898525" y="3076575"/>
            <a:ext cx="1946275" cy="2514600"/>
            <a:chOff x="0" y="0"/>
            <a:chExt cx="1226" cy="1584"/>
          </a:xfrm>
        </p:grpSpPr>
        <p:sp>
          <p:nvSpPr>
            <p:cNvPr id="13345" name="Freeform 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48187C7-1E7D-4B99-958A-2060AFCBC8C1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>
              <a:off x="362" y="415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  <a:contourClr>
                <a:srgbClr val="3366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346" name="AutoShape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DBEA701-C422-4297-92EF-8DC5FED7A9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423894">
              <a:off x="817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endParaRPr lang="zh-CN" altLang="en-US" sz="2400">
                <a:latin typeface="Calibri" pitchFamily="34" charset="0"/>
              </a:endParaRPr>
            </a:p>
          </p:txBody>
        </p:sp>
        <p:sp>
          <p:nvSpPr>
            <p:cNvPr id="13347" name="Freeform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F1ED9AF-85B0-43B8-8C97-0BAA188B2A44}"/>
                </a:ext>
              </a:extLst>
            </p:cNvPr>
            <p:cNvSpPr>
              <a:spLocks noChangeAspect="1"/>
            </p:cNvSpPr>
            <p:nvPr/>
          </p:nvSpPr>
          <p:spPr bwMode="auto">
            <a:xfrm rot="-5400000">
              <a:off x="360" y="71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  <a:contourClr>
                <a:srgbClr val="FF6600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348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0058833-2780-45C5-BAB8-0A4D3E098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888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3349" name="Line 2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1D0F538-B92F-4B4A-874E-010CA2184B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3" y="456"/>
              <a:ext cx="480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0" name="Text Box 2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32839A3-EB1F-49D8-A0DE-91E3DC2FE3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0" y="600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3351" name="Line 3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FBF4B70-74C8-4B49-97B7-8F72586430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3" y="730"/>
              <a:ext cx="432" cy="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Text Box 3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EF54CCA-E6B7-4FF1-8902-F27C44F75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528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3333FF"/>
                  </a:solidFill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13353" name="Text Box 3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209C93E-00D4-4C63-90D7-E84CC52887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" y="1221"/>
              <a:ext cx="45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甲</a:t>
              </a:r>
            </a:p>
          </p:txBody>
        </p:sp>
        <p:sp>
          <p:nvSpPr>
            <p:cNvPr id="13354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E44CBAD-41EF-4C6D-AD31-D27F57F59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1" y="321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750641C-A722-4EB9-ACE2-8142D7A5DF99}"/>
              </a:ext>
            </a:extLst>
          </p:cNvPr>
          <p:cNvGrpSpPr/>
          <p:nvPr/>
        </p:nvGrpSpPr>
        <p:grpSpPr>
          <a:xfrm>
            <a:off x="6405563" y="3036888"/>
            <a:ext cx="2473325" cy="2514600"/>
            <a:chOff x="0" y="0"/>
            <a:chExt cx="1558" cy="1584"/>
          </a:xfrm>
        </p:grpSpPr>
        <p:grpSp>
          <p:nvGrpSpPr>
            <p:cNvPr id="13332" name="组合 718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F6CF2E1-9E16-43CC-9C9D-E4EE77B47BAF}"/>
                </a:ext>
              </a:extLst>
            </p:cNvPr>
            <p:cNvGrpSpPr/>
            <p:nvPr/>
          </p:nvGrpSpPr>
          <p:grpSpPr>
            <a:xfrm>
              <a:off x="0" y="0"/>
              <a:ext cx="1056" cy="1584"/>
              <a:chOff x="0" y="0"/>
              <a:chExt cx="1056" cy="1584"/>
            </a:xfrm>
          </p:grpSpPr>
          <p:sp>
            <p:nvSpPr>
              <p:cNvPr id="13342" name="Freeform 10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94D8369C-5D0E-4BB9-A8EC-9A149E7C84D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5400000" flipV="1">
                <a:off x="360" y="359"/>
                <a:ext cx="336" cy="1056"/>
              </a:xfrm>
              <a:custGeom>
                <a:avLst/>
                <a:gdLst>
                  <a:gd name="T0" fmla="*/ 7 w 10000"/>
                  <a:gd name="T1" fmla="*/ 163 h 26000"/>
                  <a:gd name="T2" fmla="*/ 21 w 10000"/>
                  <a:gd name="T3" fmla="*/ 164 h 26000"/>
                  <a:gd name="T4" fmla="*/ 35 w 10000"/>
                  <a:gd name="T5" fmla="*/ 166 h 26000"/>
                  <a:gd name="T6" fmla="*/ 49 w 10000"/>
                  <a:gd name="T7" fmla="*/ 170 h 26000"/>
                  <a:gd name="T8" fmla="*/ 62 w 10000"/>
                  <a:gd name="T9" fmla="*/ 174 h 26000"/>
                  <a:gd name="T10" fmla="*/ 76 w 10000"/>
                  <a:gd name="T11" fmla="*/ 180 h 26000"/>
                  <a:gd name="T12" fmla="*/ 88 w 10000"/>
                  <a:gd name="T13" fmla="*/ 187 h 26000"/>
                  <a:gd name="T14" fmla="*/ 101 w 10000"/>
                  <a:gd name="T15" fmla="*/ 195 h 26000"/>
                  <a:gd name="T16" fmla="*/ 113 w 10000"/>
                  <a:gd name="T17" fmla="*/ 204 h 26000"/>
                  <a:gd name="T18" fmla="*/ 124 w 10000"/>
                  <a:gd name="T19" fmla="*/ 214 h 26000"/>
                  <a:gd name="T20" fmla="*/ 135 w 10000"/>
                  <a:gd name="T21" fmla="*/ 225 h 26000"/>
                  <a:gd name="T22" fmla="*/ 145 w 10000"/>
                  <a:gd name="T23" fmla="*/ 237 h 26000"/>
                  <a:gd name="T24" fmla="*/ 154 w 10000"/>
                  <a:gd name="T25" fmla="*/ 250 h 26000"/>
                  <a:gd name="T26" fmla="*/ 163 w 10000"/>
                  <a:gd name="T27" fmla="*/ 263 h 26000"/>
                  <a:gd name="T28" fmla="*/ 171 w 10000"/>
                  <a:gd name="T29" fmla="*/ 277 h 26000"/>
                  <a:gd name="T30" fmla="*/ 178 w 10000"/>
                  <a:gd name="T31" fmla="*/ 292 h 26000"/>
                  <a:gd name="T32" fmla="*/ 184 w 10000"/>
                  <a:gd name="T33" fmla="*/ 307 h 26000"/>
                  <a:gd name="T34" fmla="*/ 189 w 10000"/>
                  <a:gd name="T35" fmla="*/ 323 h 26000"/>
                  <a:gd name="T36" fmla="*/ 194 w 10000"/>
                  <a:gd name="T37" fmla="*/ 339 h 26000"/>
                  <a:gd name="T38" fmla="*/ 197 w 10000"/>
                  <a:gd name="T39" fmla="*/ 356 h 26000"/>
                  <a:gd name="T40" fmla="*/ 200 w 10000"/>
                  <a:gd name="T41" fmla="*/ 372 h 26000"/>
                  <a:gd name="T42" fmla="*/ 201 w 10000"/>
                  <a:gd name="T43" fmla="*/ 389 h 26000"/>
                  <a:gd name="T44" fmla="*/ 202 w 10000"/>
                  <a:gd name="T45" fmla="*/ 406 h 26000"/>
                  <a:gd name="T46" fmla="*/ 336 w 10000"/>
                  <a:gd name="T47" fmla="*/ 1056 h 26000"/>
                  <a:gd name="T48" fmla="*/ 336 w 10000"/>
                  <a:gd name="T49" fmla="*/ 392 h 26000"/>
                  <a:gd name="T50" fmla="*/ 334 w 10000"/>
                  <a:gd name="T51" fmla="*/ 364 h 26000"/>
                  <a:gd name="T52" fmla="*/ 331 w 10000"/>
                  <a:gd name="T53" fmla="*/ 336 h 26000"/>
                  <a:gd name="T54" fmla="*/ 326 w 10000"/>
                  <a:gd name="T55" fmla="*/ 308 h 26000"/>
                  <a:gd name="T56" fmla="*/ 320 w 10000"/>
                  <a:gd name="T57" fmla="*/ 281 h 26000"/>
                  <a:gd name="T58" fmla="*/ 312 w 10000"/>
                  <a:gd name="T59" fmla="*/ 254 h 26000"/>
                  <a:gd name="T60" fmla="*/ 302 w 10000"/>
                  <a:gd name="T61" fmla="*/ 228 h 26000"/>
                  <a:gd name="T62" fmla="*/ 291 w 10000"/>
                  <a:gd name="T63" fmla="*/ 203 h 26000"/>
                  <a:gd name="T64" fmla="*/ 279 w 10000"/>
                  <a:gd name="T65" fmla="*/ 179 h 26000"/>
                  <a:gd name="T66" fmla="*/ 265 w 10000"/>
                  <a:gd name="T67" fmla="*/ 156 h 26000"/>
                  <a:gd name="T68" fmla="*/ 250 w 10000"/>
                  <a:gd name="T69" fmla="*/ 134 h 26000"/>
                  <a:gd name="T70" fmla="*/ 233 w 10000"/>
                  <a:gd name="T71" fmla="*/ 114 h 26000"/>
                  <a:gd name="T72" fmla="*/ 216 w 10000"/>
                  <a:gd name="T73" fmla="*/ 95 h 26000"/>
                  <a:gd name="T74" fmla="*/ 198 w 10000"/>
                  <a:gd name="T75" fmla="*/ 78 h 26000"/>
                  <a:gd name="T76" fmla="*/ 178 w 10000"/>
                  <a:gd name="T77" fmla="*/ 62 h 26000"/>
                  <a:gd name="T78" fmla="*/ 158 w 10000"/>
                  <a:gd name="T79" fmla="*/ 48 h 26000"/>
                  <a:gd name="T80" fmla="*/ 137 w 10000"/>
                  <a:gd name="T81" fmla="*/ 35 h 26000"/>
                  <a:gd name="T82" fmla="*/ 115 w 10000"/>
                  <a:gd name="T83" fmla="*/ 24 h 26000"/>
                  <a:gd name="T84" fmla="*/ 93 w 10000"/>
                  <a:gd name="T85" fmla="*/ 16 h 26000"/>
                  <a:gd name="T86" fmla="*/ 70 w 10000"/>
                  <a:gd name="T87" fmla="*/ 9 h 26000"/>
                  <a:gd name="T88" fmla="*/ 47 w 10000"/>
                  <a:gd name="T89" fmla="*/ 4 h 26000"/>
                  <a:gd name="T90" fmla="*/ 23 w 10000"/>
                  <a:gd name="T91" fmla="*/ 1 h 26000"/>
                  <a:gd name="T92" fmla="*/ 0 w 10000"/>
                  <a:gd name="T93" fmla="*/ 0 h 26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6600"/>
              </a:solid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  <a:contourClr>
                  <a:srgbClr val="FF6600"/>
                </a:contour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3343" name="AutoShape 1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65D3C0B5-4942-4CEA-BD02-E5BC358CE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8423894">
                <a:off x="769" y="0"/>
                <a:ext cx="96" cy="1584"/>
              </a:xfrm>
              <a:prstGeom prst="can">
                <a:avLst>
                  <a:gd name="adj" fmla="val 12497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rot="10800000" wrap="none" anchor="ctr"/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latin typeface="Calibri" pitchFamily="34" charset="0"/>
                </a:endParaRPr>
              </a:p>
            </p:txBody>
          </p:sp>
          <p:sp>
            <p:nvSpPr>
              <p:cNvPr id="13344" name="Freeform 12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F4A0F813-D3B1-439C-B180-3AFBE32F834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5400000" flipH="1" flipV="1">
                <a:off x="360" y="23"/>
                <a:ext cx="336" cy="1056"/>
              </a:xfrm>
              <a:custGeom>
                <a:avLst/>
                <a:gdLst>
                  <a:gd name="T0" fmla="*/ 7 w 10000"/>
                  <a:gd name="T1" fmla="*/ 163 h 26000"/>
                  <a:gd name="T2" fmla="*/ 21 w 10000"/>
                  <a:gd name="T3" fmla="*/ 164 h 26000"/>
                  <a:gd name="T4" fmla="*/ 35 w 10000"/>
                  <a:gd name="T5" fmla="*/ 166 h 26000"/>
                  <a:gd name="T6" fmla="*/ 49 w 10000"/>
                  <a:gd name="T7" fmla="*/ 170 h 26000"/>
                  <a:gd name="T8" fmla="*/ 62 w 10000"/>
                  <a:gd name="T9" fmla="*/ 174 h 26000"/>
                  <a:gd name="T10" fmla="*/ 76 w 10000"/>
                  <a:gd name="T11" fmla="*/ 180 h 26000"/>
                  <a:gd name="T12" fmla="*/ 88 w 10000"/>
                  <a:gd name="T13" fmla="*/ 187 h 26000"/>
                  <a:gd name="T14" fmla="*/ 101 w 10000"/>
                  <a:gd name="T15" fmla="*/ 195 h 26000"/>
                  <a:gd name="T16" fmla="*/ 113 w 10000"/>
                  <a:gd name="T17" fmla="*/ 204 h 26000"/>
                  <a:gd name="T18" fmla="*/ 124 w 10000"/>
                  <a:gd name="T19" fmla="*/ 214 h 26000"/>
                  <a:gd name="T20" fmla="*/ 135 w 10000"/>
                  <a:gd name="T21" fmla="*/ 225 h 26000"/>
                  <a:gd name="T22" fmla="*/ 145 w 10000"/>
                  <a:gd name="T23" fmla="*/ 237 h 26000"/>
                  <a:gd name="T24" fmla="*/ 154 w 10000"/>
                  <a:gd name="T25" fmla="*/ 250 h 26000"/>
                  <a:gd name="T26" fmla="*/ 163 w 10000"/>
                  <a:gd name="T27" fmla="*/ 263 h 26000"/>
                  <a:gd name="T28" fmla="*/ 171 w 10000"/>
                  <a:gd name="T29" fmla="*/ 277 h 26000"/>
                  <a:gd name="T30" fmla="*/ 178 w 10000"/>
                  <a:gd name="T31" fmla="*/ 292 h 26000"/>
                  <a:gd name="T32" fmla="*/ 184 w 10000"/>
                  <a:gd name="T33" fmla="*/ 307 h 26000"/>
                  <a:gd name="T34" fmla="*/ 189 w 10000"/>
                  <a:gd name="T35" fmla="*/ 323 h 26000"/>
                  <a:gd name="T36" fmla="*/ 194 w 10000"/>
                  <a:gd name="T37" fmla="*/ 339 h 26000"/>
                  <a:gd name="T38" fmla="*/ 197 w 10000"/>
                  <a:gd name="T39" fmla="*/ 356 h 26000"/>
                  <a:gd name="T40" fmla="*/ 200 w 10000"/>
                  <a:gd name="T41" fmla="*/ 372 h 26000"/>
                  <a:gd name="T42" fmla="*/ 201 w 10000"/>
                  <a:gd name="T43" fmla="*/ 389 h 26000"/>
                  <a:gd name="T44" fmla="*/ 202 w 10000"/>
                  <a:gd name="T45" fmla="*/ 406 h 26000"/>
                  <a:gd name="T46" fmla="*/ 336 w 10000"/>
                  <a:gd name="T47" fmla="*/ 1056 h 26000"/>
                  <a:gd name="T48" fmla="*/ 336 w 10000"/>
                  <a:gd name="T49" fmla="*/ 392 h 26000"/>
                  <a:gd name="T50" fmla="*/ 334 w 10000"/>
                  <a:gd name="T51" fmla="*/ 364 h 26000"/>
                  <a:gd name="T52" fmla="*/ 331 w 10000"/>
                  <a:gd name="T53" fmla="*/ 336 h 26000"/>
                  <a:gd name="T54" fmla="*/ 326 w 10000"/>
                  <a:gd name="T55" fmla="*/ 308 h 26000"/>
                  <a:gd name="T56" fmla="*/ 320 w 10000"/>
                  <a:gd name="T57" fmla="*/ 281 h 26000"/>
                  <a:gd name="T58" fmla="*/ 312 w 10000"/>
                  <a:gd name="T59" fmla="*/ 254 h 26000"/>
                  <a:gd name="T60" fmla="*/ 302 w 10000"/>
                  <a:gd name="T61" fmla="*/ 228 h 26000"/>
                  <a:gd name="T62" fmla="*/ 291 w 10000"/>
                  <a:gd name="T63" fmla="*/ 203 h 26000"/>
                  <a:gd name="T64" fmla="*/ 279 w 10000"/>
                  <a:gd name="T65" fmla="*/ 179 h 26000"/>
                  <a:gd name="T66" fmla="*/ 265 w 10000"/>
                  <a:gd name="T67" fmla="*/ 156 h 26000"/>
                  <a:gd name="T68" fmla="*/ 250 w 10000"/>
                  <a:gd name="T69" fmla="*/ 134 h 26000"/>
                  <a:gd name="T70" fmla="*/ 233 w 10000"/>
                  <a:gd name="T71" fmla="*/ 114 h 26000"/>
                  <a:gd name="T72" fmla="*/ 216 w 10000"/>
                  <a:gd name="T73" fmla="*/ 95 h 26000"/>
                  <a:gd name="T74" fmla="*/ 198 w 10000"/>
                  <a:gd name="T75" fmla="*/ 78 h 26000"/>
                  <a:gd name="T76" fmla="*/ 178 w 10000"/>
                  <a:gd name="T77" fmla="*/ 62 h 26000"/>
                  <a:gd name="T78" fmla="*/ 158 w 10000"/>
                  <a:gd name="T79" fmla="*/ 48 h 26000"/>
                  <a:gd name="T80" fmla="*/ 137 w 10000"/>
                  <a:gd name="T81" fmla="*/ 35 h 26000"/>
                  <a:gd name="T82" fmla="*/ 115 w 10000"/>
                  <a:gd name="T83" fmla="*/ 24 h 26000"/>
                  <a:gd name="T84" fmla="*/ 93 w 10000"/>
                  <a:gd name="T85" fmla="*/ 16 h 26000"/>
                  <a:gd name="T86" fmla="*/ 70 w 10000"/>
                  <a:gd name="T87" fmla="*/ 9 h 26000"/>
                  <a:gd name="T88" fmla="*/ 47 w 10000"/>
                  <a:gd name="T89" fmla="*/ 4 h 26000"/>
                  <a:gd name="T90" fmla="*/ 23 w 10000"/>
                  <a:gd name="T91" fmla="*/ 1 h 26000"/>
                  <a:gd name="T92" fmla="*/ 0 w 10000"/>
                  <a:gd name="T93" fmla="*/ 0 h 26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366FF"/>
              </a:solid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3366FF"/>
                </a:extrusionClr>
                <a:contourClr>
                  <a:srgbClr val="3366FF"/>
                </a:contour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33" name="组合 718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D4C7EF9-BBB9-484D-ACFC-20E0A831FA15}"/>
                </a:ext>
              </a:extLst>
            </p:cNvPr>
            <p:cNvGrpSpPr/>
            <p:nvPr/>
          </p:nvGrpSpPr>
          <p:grpSpPr>
            <a:xfrm>
              <a:off x="592" y="499"/>
              <a:ext cx="480" cy="576"/>
              <a:chOff x="0" y="0"/>
              <a:chExt cx="480" cy="576"/>
            </a:xfrm>
          </p:grpSpPr>
          <p:sp>
            <p:nvSpPr>
              <p:cNvPr id="13340" name="Line 2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A8C8A6BE-6D33-464E-AC37-76E14200D0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80" cy="57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1" name="Text Box 22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F96301DC-5BB2-4774-9B11-4CC705BE0A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" y="36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I</a:t>
                </a:r>
              </a:p>
            </p:txBody>
          </p:sp>
        </p:grpSp>
        <p:sp>
          <p:nvSpPr>
            <p:cNvPr id="13334" name="Text Box 4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A26F5AD-E594-4846-8A39-10A96CF49A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" y="1225"/>
              <a:ext cx="45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丙</a:t>
              </a:r>
            </a:p>
          </p:txBody>
        </p:sp>
        <p:grpSp>
          <p:nvGrpSpPr>
            <p:cNvPr id="13335" name="组合 719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A66DD302-2DE0-4AC2-AA99-C88FA03BC125}"/>
                </a:ext>
              </a:extLst>
            </p:cNvPr>
            <p:cNvGrpSpPr/>
            <p:nvPr/>
          </p:nvGrpSpPr>
          <p:grpSpPr>
            <a:xfrm>
              <a:off x="862" y="499"/>
              <a:ext cx="696" cy="288"/>
              <a:chOff x="0" y="0"/>
              <a:chExt cx="696" cy="288"/>
            </a:xfrm>
          </p:grpSpPr>
          <p:sp>
            <p:nvSpPr>
              <p:cNvPr id="13338" name="Line 60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BBF649AF-5701-4FC9-A6CB-02F75F2C6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240"/>
                <a:ext cx="432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9" name="Text Box 61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D8240BAC-0F4B-4409-A39A-908E84380A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3333FF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  <p:sp>
          <p:nvSpPr>
            <p:cNvPr id="13336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10A9A4D-18B0-434C-A907-321D23618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302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3337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28B314B-4EE5-4765-BC60-77861EAD31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" y="839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DD464A8-3F7F-4FB6-A7B8-F78F7C99BFCB}"/>
              </a:ext>
            </a:extLst>
          </p:cNvPr>
          <p:cNvGrpSpPr/>
          <p:nvPr/>
        </p:nvGrpSpPr>
        <p:grpSpPr>
          <a:xfrm>
            <a:off x="3390900" y="3165475"/>
            <a:ext cx="2473325" cy="2514600"/>
            <a:chOff x="0" y="0"/>
            <a:chExt cx="1558" cy="1584"/>
          </a:xfrm>
        </p:grpSpPr>
        <p:sp>
          <p:nvSpPr>
            <p:cNvPr id="13320" name="Freeform 5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DC303E95-779D-443F-87C3-0C353CCF3A31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>
              <a:off x="360" y="271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  <a:contourClr>
                <a:srgbClr val="3366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321" name="AutoShape 1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97707F5-DBF5-4A2F-A216-2B4D93F31C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423894">
              <a:off x="701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endParaRPr lang="zh-CN" altLang="en-US" sz="2400">
                <a:latin typeface="Calibri" pitchFamily="34" charset="0"/>
              </a:endParaRPr>
            </a:p>
          </p:txBody>
        </p:sp>
        <p:grpSp>
          <p:nvGrpSpPr>
            <p:cNvPr id="13322" name="组合 720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FFC1F57-D3B8-48BF-B6D1-6E809CC58EBC}"/>
                </a:ext>
              </a:extLst>
            </p:cNvPr>
            <p:cNvGrpSpPr/>
            <p:nvPr/>
          </p:nvGrpSpPr>
          <p:grpSpPr>
            <a:xfrm>
              <a:off x="522" y="491"/>
              <a:ext cx="610" cy="576"/>
              <a:chOff x="0" y="0"/>
              <a:chExt cx="610" cy="576"/>
            </a:xfrm>
          </p:grpSpPr>
          <p:sp>
            <p:nvSpPr>
              <p:cNvPr id="13330" name="Line 24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3C7A08B2-7623-4409-94D1-91069A5EA7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80" cy="57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Text Box 25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6C75962C-8681-439B-8F55-FC07AD72B9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84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I</a:t>
                </a:r>
              </a:p>
            </p:txBody>
          </p:sp>
        </p:grpSp>
        <p:grpSp>
          <p:nvGrpSpPr>
            <p:cNvPr id="13323" name="组合 720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1DFE390-55C9-4F50-92DF-542A18300391}"/>
                </a:ext>
              </a:extLst>
            </p:cNvPr>
            <p:cNvGrpSpPr/>
            <p:nvPr/>
          </p:nvGrpSpPr>
          <p:grpSpPr>
            <a:xfrm>
              <a:off x="862" y="400"/>
              <a:ext cx="696" cy="288"/>
              <a:chOff x="0" y="0"/>
              <a:chExt cx="696" cy="288"/>
            </a:xfrm>
          </p:grpSpPr>
          <p:sp>
            <p:nvSpPr>
              <p:cNvPr id="13328" name="Line 33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633A3128-5585-4AB0-8AEA-3955F7683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240"/>
                <a:ext cx="432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9" name="Text Box 34">
                <a:extLst>
                  <a:ext uri="{FF2B5EF4-FFF2-40B4-BE49-F238E27FC236}">
                    <a16:creationId xmlns:a16="http://schemas.microsoft.com/office/drawing/2014/main" xmlns:p15="http://schemas.microsoft.com/office/powerpoint/2012/main" xmlns:p14="http://schemas.microsoft.com/office/powerpoint/2010/main" xmlns="" id="{AC31A98D-7E30-438A-9976-0D0D691F71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3333FF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  <p:sp>
          <p:nvSpPr>
            <p:cNvPr id="13324" name="Text Box 4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8C6C343-62E0-4F42-B239-D941CC235E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" y="1161"/>
              <a:ext cx="45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Calibri" pitchFamily="34" charset="0"/>
                </a:rPr>
                <a:t>乙</a:t>
              </a:r>
            </a:p>
          </p:txBody>
        </p:sp>
        <p:sp>
          <p:nvSpPr>
            <p:cNvPr id="13325" name="Freeform 5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7CB0CCC-0E11-4B1C-A459-26F75397B8BF}"/>
                </a:ext>
              </a:extLst>
            </p:cNvPr>
            <p:cNvSpPr>
              <a:spLocks noChangeAspect="1"/>
            </p:cNvSpPr>
            <p:nvPr/>
          </p:nvSpPr>
          <p:spPr bwMode="auto">
            <a:xfrm rot="-5400000">
              <a:off x="360" y="-65"/>
              <a:ext cx="336" cy="1056"/>
            </a:xfrm>
            <a:custGeom>
              <a:avLst/>
              <a:gdLst>
                <a:gd name="T0" fmla="*/ 7 w 10000"/>
                <a:gd name="T1" fmla="*/ 163 h 26000"/>
                <a:gd name="T2" fmla="*/ 21 w 10000"/>
                <a:gd name="T3" fmla="*/ 164 h 26000"/>
                <a:gd name="T4" fmla="*/ 35 w 10000"/>
                <a:gd name="T5" fmla="*/ 166 h 26000"/>
                <a:gd name="T6" fmla="*/ 49 w 10000"/>
                <a:gd name="T7" fmla="*/ 170 h 26000"/>
                <a:gd name="T8" fmla="*/ 62 w 10000"/>
                <a:gd name="T9" fmla="*/ 174 h 26000"/>
                <a:gd name="T10" fmla="*/ 76 w 10000"/>
                <a:gd name="T11" fmla="*/ 180 h 26000"/>
                <a:gd name="T12" fmla="*/ 88 w 10000"/>
                <a:gd name="T13" fmla="*/ 187 h 26000"/>
                <a:gd name="T14" fmla="*/ 101 w 10000"/>
                <a:gd name="T15" fmla="*/ 195 h 26000"/>
                <a:gd name="T16" fmla="*/ 113 w 10000"/>
                <a:gd name="T17" fmla="*/ 204 h 26000"/>
                <a:gd name="T18" fmla="*/ 124 w 10000"/>
                <a:gd name="T19" fmla="*/ 214 h 26000"/>
                <a:gd name="T20" fmla="*/ 135 w 10000"/>
                <a:gd name="T21" fmla="*/ 225 h 26000"/>
                <a:gd name="T22" fmla="*/ 145 w 10000"/>
                <a:gd name="T23" fmla="*/ 237 h 26000"/>
                <a:gd name="T24" fmla="*/ 154 w 10000"/>
                <a:gd name="T25" fmla="*/ 250 h 26000"/>
                <a:gd name="T26" fmla="*/ 163 w 10000"/>
                <a:gd name="T27" fmla="*/ 263 h 26000"/>
                <a:gd name="T28" fmla="*/ 171 w 10000"/>
                <a:gd name="T29" fmla="*/ 277 h 26000"/>
                <a:gd name="T30" fmla="*/ 178 w 10000"/>
                <a:gd name="T31" fmla="*/ 292 h 26000"/>
                <a:gd name="T32" fmla="*/ 184 w 10000"/>
                <a:gd name="T33" fmla="*/ 307 h 26000"/>
                <a:gd name="T34" fmla="*/ 189 w 10000"/>
                <a:gd name="T35" fmla="*/ 323 h 26000"/>
                <a:gd name="T36" fmla="*/ 194 w 10000"/>
                <a:gd name="T37" fmla="*/ 339 h 26000"/>
                <a:gd name="T38" fmla="*/ 197 w 10000"/>
                <a:gd name="T39" fmla="*/ 356 h 26000"/>
                <a:gd name="T40" fmla="*/ 200 w 10000"/>
                <a:gd name="T41" fmla="*/ 372 h 26000"/>
                <a:gd name="T42" fmla="*/ 201 w 10000"/>
                <a:gd name="T43" fmla="*/ 389 h 26000"/>
                <a:gd name="T44" fmla="*/ 202 w 10000"/>
                <a:gd name="T45" fmla="*/ 406 h 26000"/>
                <a:gd name="T46" fmla="*/ 336 w 10000"/>
                <a:gd name="T47" fmla="*/ 1056 h 26000"/>
                <a:gd name="T48" fmla="*/ 336 w 10000"/>
                <a:gd name="T49" fmla="*/ 392 h 26000"/>
                <a:gd name="T50" fmla="*/ 334 w 10000"/>
                <a:gd name="T51" fmla="*/ 364 h 26000"/>
                <a:gd name="T52" fmla="*/ 331 w 10000"/>
                <a:gd name="T53" fmla="*/ 336 h 26000"/>
                <a:gd name="T54" fmla="*/ 326 w 10000"/>
                <a:gd name="T55" fmla="*/ 308 h 26000"/>
                <a:gd name="T56" fmla="*/ 320 w 10000"/>
                <a:gd name="T57" fmla="*/ 281 h 26000"/>
                <a:gd name="T58" fmla="*/ 312 w 10000"/>
                <a:gd name="T59" fmla="*/ 254 h 26000"/>
                <a:gd name="T60" fmla="*/ 302 w 10000"/>
                <a:gd name="T61" fmla="*/ 228 h 26000"/>
                <a:gd name="T62" fmla="*/ 291 w 10000"/>
                <a:gd name="T63" fmla="*/ 203 h 26000"/>
                <a:gd name="T64" fmla="*/ 279 w 10000"/>
                <a:gd name="T65" fmla="*/ 179 h 26000"/>
                <a:gd name="T66" fmla="*/ 265 w 10000"/>
                <a:gd name="T67" fmla="*/ 156 h 26000"/>
                <a:gd name="T68" fmla="*/ 250 w 10000"/>
                <a:gd name="T69" fmla="*/ 134 h 26000"/>
                <a:gd name="T70" fmla="*/ 233 w 10000"/>
                <a:gd name="T71" fmla="*/ 114 h 26000"/>
                <a:gd name="T72" fmla="*/ 216 w 10000"/>
                <a:gd name="T73" fmla="*/ 95 h 26000"/>
                <a:gd name="T74" fmla="*/ 198 w 10000"/>
                <a:gd name="T75" fmla="*/ 78 h 26000"/>
                <a:gd name="T76" fmla="*/ 178 w 10000"/>
                <a:gd name="T77" fmla="*/ 62 h 26000"/>
                <a:gd name="T78" fmla="*/ 158 w 10000"/>
                <a:gd name="T79" fmla="*/ 48 h 26000"/>
                <a:gd name="T80" fmla="*/ 137 w 10000"/>
                <a:gd name="T81" fmla="*/ 35 h 26000"/>
                <a:gd name="T82" fmla="*/ 115 w 10000"/>
                <a:gd name="T83" fmla="*/ 24 h 26000"/>
                <a:gd name="T84" fmla="*/ 93 w 10000"/>
                <a:gd name="T85" fmla="*/ 16 h 26000"/>
                <a:gd name="T86" fmla="*/ 70 w 10000"/>
                <a:gd name="T87" fmla="*/ 9 h 26000"/>
                <a:gd name="T88" fmla="*/ 47 w 10000"/>
                <a:gd name="T89" fmla="*/ 4 h 26000"/>
                <a:gd name="T90" fmla="*/ 23 w 10000"/>
                <a:gd name="T91" fmla="*/ 1 h 26000"/>
                <a:gd name="T92" fmla="*/ 0 w 10000"/>
                <a:gd name="T93" fmla="*/ 0 h 26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/>
            </a:solidFill>
            <a:ln w="9525">
              <a:rou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  <a:contourClr>
                <a:srgbClr val="FF6600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326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5F8FB8C-3177-43E3-AFCB-598E8D1F0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740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13327" name="Text Box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DA49D65-A828-4B6F-A0D3-B3BEC58A35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218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Times New Roman" pitchFamily="18" charset="0"/>
                </a:rPr>
                <a:t>S</a:t>
              </a:r>
            </a:p>
          </p:txBody>
        </p:sp>
      </p:grpSp>
      <p:pic>
        <p:nvPicPr>
          <p:cNvPr id="13318" name="图片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A7BC367-FA83-42D4-99A7-CCAC50531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1638" y="946150"/>
            <a:ext cx="2743200" cy="4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B740367-C8B6-4A36-A314-CE2DAF797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00" y="5449888"/>
            <a:ext cx="11455400" cy="1239837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atin typeface="+mj-ea"/>
                <a:ea typeface="+mj-ea"/>
              </a:rPr>
              <a:t>讨论：实验中的直导线运动一段距离就会离开磁场，停止运动。那么如何持续的让通电导体运动下去呢？</a:t>
            </a:r>
            <a:endParaRPr lang="en-US" altLang="zh-CN" sz="320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CAAA7C6-8A2A-47E5-B857-0BE21EAA4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8" y="4416425"/>
            <a:ext cx="37385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3200">
                <a:latin typeface="Times New Roman" pitchFamily="18" charset="0"/>
              </a:rPr>
              <a:t>导线</a:t>
            </a:r>
            <a:r>
              <a:rPr lang="en-US" altLang="zh-CN" sz="3200" i="1">
                <a:latin typeface="Times New Roman" pitchFamily="18" charset="0"/>
              </a:rPr>
              <a:t>ab</a:t>
            </a:r>
            <a:r>
              <a:rPr lang="zh-CN" altLang="en-US" sz="3200">
                <a:latin typeface="Times New Roman" pitchFamily="18" charset="0"/>
              </a:rPr>
              <a:t>与</a:t>
            </a:r>
            <a:r>
              <a:rPr lang="en-US" altLang="zh-CN" sz="3200" i="1">
                <a:latin typeface="Times New Roman" pitchFamily="18" charset="0"/>
              </a:rPr>
              <a:t>cd</a:t>
            </a:r>
            <a:r>
              <a:rPr lang="zh-CN" altLang="en-US" sz="3200">
                <a:latin typeface="Times New Roman" pitchFamily="18" charset="0"/>
              </a:rPr>
              <a:t>在磁场中受力相等，方向相反，线圈顺时针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转动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pic>
        <p:nvPicPr>
          <p:cNvPr id="14339" name="Picture 47" descr="CW3MFAG1O27`3[(WMEUAD@R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031944A-CCD4-4C55-BE69-8BD09979B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738" y="1447800"/>
            <a:ext cx="31448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3130F94-7FBD-4C4F-97A0-52976E021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38" y="25400"/>
            <a:ext cx="5724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3600"/>
              <a:t>二、让线圈在磁场中转起来</a:t>
            </a:r>
          </a:p>
        </p:txBody>
      </p:sp>
      <p:sp>
        <p:nvSpPr>
          <p:cNvPr id="14341" name="矩形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3E75AA8-950C-425B-B1B8-2E314E7E1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38" y="668338"/>
            <a:ext cx="1095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zh-CN" sz="3200"/>
              <a:t>1</a:t>
            </a:r>
            <a:r>
              <a:rPr lang="zh-CN" altLang="en-US" sz="3200"/>
              <a:t>．实验探究：磁场对通电线圈的作用</a:t>
            </a:r>
          </a:p>
        </p:txBody>
      </p:sp>
      <p:pic>
        <p:nvPicPr>
          <p:cNvPr id="14342" name="Picture 46" descr="U_1{3NIS9H~SJY(M}}ARTX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E374059-D645-4354-B4F0-C4A4A1E89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8525" y="1143000"/>
            <a:ext cx="3448050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矩形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F60ECEB-3194-4C0C-8190-9B940808E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5" y="4416425"/>
            <a:ext cx="44069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3200"/>
              <a:t>当线圈的平面与磁场垂直时，通电线圈受力平衡。线圈的这个位置称为</a:t>
            </a:r>
            <a:r>
              <a:rPr lang="zh-CN" altLang="en-US" sz="3200">
                <a:solidFill>
                  <a:srgbClr val="FF0000"/>
                </a:solidFill>
              </a:rPr>
              <a:t>平衡位置</a:t>
            </a:r>
            <a:r>
              <a:rPr lang="zh-CN" altLang="en-US" sz="3200"/>
              <a:t>。</a:t>
            </a:r>
          </a:p>
        </p:txBody>
      </p:sp>
      <p:pic>
        <p:nvPicPr>
          <p:cNvPr id="14344" name="Picture 37" descr="1$D_O3S]}1R~B}~OX5LJ%)O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53E3204-6846-46B6-B9BE-AFEDFB834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7938" y="1371600"/>
            <a:ext cx="321945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矩形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70C1E0B-FDB4-4751-AFFC-EF4474C43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6638" y="4416425"/>
            <a:ext cx="34972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zh-CN" altLang="en-US" sz="3200"/>
              <a:t>线圈到达平衡位置，因</a:t>
            </a:r>
            <a:r>
              <a:rPr lang="zh-CN" altLang="en-US" sz="3200">
                <a:solidFill>
                  <a:srgbClr val="FF0000"/>
                </a:solidFill>
              </a:rPr>
              <a:t>具有惯性</a:t>
            </a:r>
            <a:r>
              <a:rPr lang="zh-CN" altLang="en-US" sz="3200"/>
              <a:t>会转过平衡位置，但最终静止在平衡位置。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4343" grpId="1"/>
      <p:bldP spid="1434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D8E6258-0085-4460-A3A6-58181A811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1379538"/>
            <a:ext cx="6210300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200"/>
              <a:t>讨论：如何让线圈转过平衡位置后，继续转动下去？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EDF2A90-34D6-4293-A565-4777D2423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2633663"/>
            <a:ext cx="51387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/>
              <a:t>如何改变受力方向？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2BA39D6-9F24-45BB-91CF-A2C6F2B47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6350"/>
            <a:ext cx="11468100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3200">
                <a:latin typeface="Times New Roman" pitchFamily="18" charset="0"/>
              </a:rPr>
              <a:t>2.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平衡位置：</a:t>
            </a:r>
            <a:r>
              <a:rPr lang="zh-CN" altLang="en-US" sz="3200">
                <a:latin typeface="Times New Roman" pitchFamily="18" charset="0"/>
              </a:rPr>
              <a:t>当线圈的平面与磁场垂直时，通电线圈受力平衡。线圈的这个位置称为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平衡位置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304A329-8D05-4BE5-943B-218466E32AFD}"/>
              </a:ext>
            </a:extLst>
          </p:cNvPr>
          <p:cNvGrpSpPr/>
          <p:nvPr/>
        </p:nvGrpSpPr>
        <p:grpSpPr>
          <a:xfrm>
            <a:off x="7021513" y="582613"/>
            <a:ext cx="2286000" cy="2614612"/>
            <a:chOff x="9462570" y="728378"/>
            <a:chExt cx="2284931" cy="2615013"/>
          </a:xfrm>
        </p:grpSpPr>
        <p:pic>
          <p:nvPicPr>
            <p:cNvPr id="15376" name="Picture 46" descr="U_1{3NIS9H~SJY(M}}ARTX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E7E6E7A-1C8F-4B3A-BAA8-6DB42D9B4B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62570" y="728378"/>
              <a:ext cx="2284931" cy="2179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7" name="矩形 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152C38D-E32E-4551-B24F-C972CB2C4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3473" y="2820171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</a:rPr>
                <a:t>平衡位置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E0B4816-33B1-4BEF-BD87-0DAC9CC0031A}"/>
              </a:ext>
            </a:extLst>
          </p:cNvPr>
          <p:cNvGrpSpPr/>
          <p:nvPr/>
        </p:nvGrpSpPr>
        <p:grpSpPr>
          <a:xfrm>
            <a:off x="9612313" y="681038"/>
            <a:ext cx="2397125" cy="2516187"/>
            <a:chOff x="9396165" y="859462"/>
            <a:chExt cx="2396685" cy="2515277"/>
          </a:xfrm>
        </p:grpSpPr>
        <p:pic>
          <p:nvPicPr>
            <p:cNvPr id="15374" name="Picture 37" descr="1$D_O3S]}1R~B}~OX5LJ%)O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B427C1A-E8F7-45CB-A6E8-0A917C7ECF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548565" y="859462"/>
              <a:ext cx="2096736" cy="208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5" name="矩形 1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C25FFB4-B844-4684-AB0A-832C165C9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6165" y="2851519"/>
              <a:ext cx="23966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</a:rPr>
                <a:t>转过平衡位置</a:t>
              </a:r>
            </a:p>
          </p:txBody>
        </p:sp>
      </p:grpSp>
      <p:sp>
        <p:nvSpPr>
          <p:cNvPr id="19" name="Text Box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ECE87AE-1C18-4E61-BFED-43CFD6BF4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3246438"/>
            <a:ext cx="58293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</a:rPr>
              <a:t>3.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换向器</a:t>
            </a:r>
            <a:r>
              <a:rPr lang="zh-CN" altLang="en-US" sz="3200">
                <a:latin typeface="Times New Roman" pitchFamily="18" charset="0"/>
              </a:rPr>
              <a:t>的作用：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当线圈转过平衡位置时，自动改变线圈中的电流方向</a:t>
            </a:r>
            <a:r>
              <a:rPr lang="zh-CN" altLang="en-US" sz="3200">
                <a:latin typeface="Times New Roman" pitchFamily="18" charset="0"/>
              </a:rPr>
              <a:t>。使线圈在磁场力的作用下继续转动。</a:t>
            </a:r>
          </a:p>
        </p:txBody>
      </p:sp>
      <p:pic>
        <p:nvPicPr>
          <p:cNvPr id="20" name="Picture 2" descr="2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874D8CA-1404-4580-9783-EF4CBD926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0"/>
          <a:stretch>
            <a:fillRect/>
          </a:stretch>
        </p:blipFill>
        <p:spPr bwMode="auto">
          <a:xfrm>
            <a:off x="7515225" y="3200400"/>
            <a:ext cx="4676775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721247D-148F-409A-86E0-44D394245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3349625"/>
            <a:ext cx="1587500" cy="1050925"/>
          </a:xfrm>
          <a:prstGeom prst="wedgeRectCallout">
            <a:avLst>
              <a:gd name="adj1" fmla="val 33269"/>
              <a:gd name="adj2" fmla="val 95250"/>
            </a:avLst>
          </a:prstGeom>
          <a:noFill/>
          <a:ln w="2857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zh-CN" altLang="en-US" sz="3200">
                <a:latin typeface="Times New Roman" pitchFamily="18" charset="0"/>
              </a:rPr>
              <a:t>两个</a:t>
            </a:r>
          </a:p>
          <a:p>
            <a:pPr algn="ctr" eaLnBrk="1" hangingPunct="1"/>
            <a:r>
              <a:rPr lang="zh-CN" altLang="en-US" sz="3200">
                <a:latin typeface="Times New Roman" pitchFamily="18" charset="0"/>
              </a:rPr>
              <a:t>铜半环</a:t>
            </a:r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7D74623-6361-45AF-B26C-73E7808FC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400" y="4906963"/>
            <a:ext cx="1020763" cy="522287"/>
          </a:xfrm>
          <a:prstGeom prst="wedgeRectCallout">
            <a:avLst>
              <a:gd name="adj1" fmla="val 101764"/>
              <a:gd name="adj2" fmla="val -17514"/>
            </a:avLst>
          </a:prstGeom>
          <a:noFill/>
          <a:ln w="2857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</a:rPr>
              <a:t>电刷</a:t>
            </a:r>
          </a:p>
        </p:txBody>
      </p:sp>
      <p:sp>
        <p:nvSpPr>
          <p:cNvPr id="23" name="Oval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3E4B9B2-428A-4325-B409-B8C96DEB0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6163" y="4400550"/>
            <a:ext cx="2101850" cy="212407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endParaRPr lang="zh-CN" altLang="en-US" sz="2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 Box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065C41C-C4E5-437C-8EBA-AD2CB5436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9225" y="5953125"/>
            <a:ext cx="1631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换向器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3872993-8410-4100-82E0-C7F9DCB72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5762625"/>
            <a:ext cx="66944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zh-CN" sz="3200"/>
              <a:t>4.</a:t>
            </a:r>
            <a:r>
              <a:rPr lang="zh-CN" altLang="en-US" sz="3200"/>
              <a:t>电刷的作用：与半环接触，使电源和线圈组成闭合电路。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1" grpId="2"/>
      <p:bldP spid="19" grpId="3"/>
      <p:bldP spid="21" grpId="4" animBg="1"/>
      <p:bldP spid="22" grpId="5" animBg="1"/>
      <p:bldP spid="23" grpId="6" animBg="1"/>
      <p:bldP spid="24" grpId="7"/>
      <p:bldP spid="6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0782766-A945-44B0-BC09-29769B6DD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4"/>
          <a:stretch>
            <a:fillRect/>
          </a:stretch>
        </p:blipFill>
        <p:spPr bwMode="auto">
          <a:xfrm>
            <a:off x="1722438" y="723900"/>
            <a:ext cx="4441825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C:\Users\Administrator\Desktop\QQ截图20171008085906.pngQQ截图2017100808590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4CC0B69-61D1-4D8C-B64B-3EC74976D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6663" y="750888"/>
            <a:ext cx="4441825" cy="33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33EA177-2367-4669-8570-2186294CB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3957638"/>
            <a:ext cx="1135380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50"/>
              </a:spcBef>
            </a:pPr>
            <a:r>
              <a:rPr lang="en-US" altLang="zh-CN" sz="3200">
                <a:latin typeface="Times New Roman" pitchFamily="18" charset="0"/>
              </a:rPr>
              <a:t>    </a:t>
            </a:r>
            <a:r>
              <a:rPr lang="zh-CN" altLang="en-US" sz="3200">
                <a:latin typeface="Times New Roman" pitchFamily="18" charset="0"/>
              </a:rPr>
              <a:t>通电线圈受磁场力作用，开始顺时针旋转。通电线圈刚过平衡位置，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换向器</a:t>
            </a:r>
            <a:r>
              <a:rPr lang="zh-CN" altLang="en-US" sz="3200">
                <a:latin typeface="Times New Roman" pitchFamily="18" charset="0"/>
              </a:rPr>
              <a:t>自动改变线圈中的电流方向。通电线圈转过平衡位置后，在磁场力的作用下继续顺时针转动。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剪切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Microsoft Office PowerPoint</Application>
  <PresentationFormat>自定义</PresentationFormat>
  <Paragraphs>134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剪切</vt:lpstr>
      <vt:lpstr>8.2磁场对电流的作用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8.2磁场对电流的作用</dc:title>
  <cp:lastModifiedBy>User</cp:lastModifiedBy>
  <cp:revision>1</cp:revision>
  <cp:lastPrinted>2020-09-23T09:52:14Z</cp:lastPrinted>
  <dcterms:created xsi:type="dcterms:W3CDTF">2020-09-23T09:52:14Z</dcterms:created>
  <dcterms:modified xsi:type="dcterms:W3CDTF">2021-10-10T02:07:02Z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