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451" r:id="rId3"/>
    <p:sldId id="452" r:id="rId4"/>
    <p:sldId id="456" r:id="rId5"/>
    <p:sldId id="457" r:id="rId6"/>
    <p:sldId id="458" r:id="rId7"/>
    <p:sldId id="459" r:id="rId8"/>
    <p:sldId id="467" r:id="rId9"/>
    <p:sldId id="465" r:id="rId10"/>
    <p:sldId id="460" r:id="rId11"/>
    <p:sldId id="461" r:id="rId12"/>
    <p:sldId id="462" r:id="rId13"/>
    <p:sldId id="463" r:id="rId14"/>
    <p:sldId id="464" r:id="rId15"/>
    <p:sldId id="468" r:id="rId16"/>
    <p:sldId id="469" r:id="rId17"/>
    <p:sldId id="470" r:id="rId18"/>
  </p:sldIdLst>
  <p:sldSz cx="9144000" cy="5143500" type="screen16x9"/>
  <p:notesSz cx="6797675" cy="9928225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4660"/>
  </p:normalViewPr>
  <p:slideViewPr>
    <p:cSldViewPr showGuides="1">
      <p:cViewPr varScale="1">
        <p:scale>
          <a:sx n="144" d="100"/>
          <a:sy n="144" d="100"/>
        </p:scale>
        <p:origin x="-870" y="-96"/>
      </p:cViewPr>
      <p:guideLst>
        <p:guide orient="horz" pos="1620"/>
        <p:guide pos="288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18740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252" name="幻灯片图像占位符 9219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922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0846162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206015"/>
            <a:ext cx="2060178" cy="441084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61104" cy="441084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5409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0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1202"/>
          <p:cNvSpPr>
            <a:spLocks noGrp="1"/>
          </p:cNvSpPr>
          <p:nvPr>
            <p:ph type="body" idx="5"/>
          </p:nvPr>
        </p:nvSpPr>
        <p:spPr>
          <a:xfrm>
            <a:off x="468313" y="1222375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0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2020/11/26</a:t>
            </a:fld>
            <a:endParaRPr kumimoji="0" lang="zh-CN" altLang="en-US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+mn-lt"/>
          <a:ea typeface="+mn-ea"/>
          <a:cs typeface="+mn-cs"/>
        </a:defRPr>
      </a:lvl1pPr>
      <a:lvl2pPr marL="557530" lvl="1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image" Target="../media/image12.png"/><Relationship Id="rId10" Type="http://schemas.openxmlformats.org/officeDocument/2006/relationships/tags" Target="../tags/tag34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tags" Target="../tags/tag49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17" Type="http://schemas.openxmlformats.org/officeDocument/2006/relationships/image" Target="../media/image12.png"/><Relationship Id="rId2" Type="http://schemas.openxmlformats.org/officeDocument/2006/relationships/tags" Target="../tags/tag38.xml"/><Relationship Id="rId16" Type="http://schemas.openxmlformats.org/officeDocument/2006/relationships/image" Target="../media/image15.jpeg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5" Type="http://schemas.openxmlformats.org/officeDocument/2006/relationships/tags" Target="../tags/tag41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46.xml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18" Type="http://schemas.openxmlformats.org/officeDocument/2006/relationships/image" Target="../media/image15.jpeg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5" Type="http://schemas.openxmlformats.org/officeDocument/2006/relationships/tags" Target="../tags/tag65.xml"/><Relationship Id="rId10" Type="http://schemas.openxmlformats.org/officeDocument/2006/relationships/tags" Target="../tags/tag60.xml"/><Relationship Id="rId19" Type="http://schemas.openxmlformats.org/officeDocument/2006/relationships/image" Target="../media/image12.png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tags" Target="../tags/tag6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image" Target="../media/image19.jpe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image" Target="../media/image18.jpeg"/><Relationship Id="rId5" Type="http://schemas.openxmlformats.org/officeDocument/2006/relationships/tags" Target="../tags/tag81.xml"/><Relationship Id="rId10" Type="http://schemas.openxmlformats.org/officeDocument/2006/relationships/image" Target="../media/image17.jpeg"/><Relationship Id="rId4" Type="http://schemas.openxmlformats.org/officeDocument/2006/relationships/tags" Target="../tags/tag80.xml"/><Relationship Id="rId9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23.png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image" Target="../media/image22.jpe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image" Target="../media/image16.jpeg"/><Relationship Id="rId5" Type="http://schemas.openxmlformats.org/officeDocument/2006/relationships/tags" Target="../tags/tag89.xml"/><Relationship Id="rId10" Type="http://schemas.openxmlformats.org/officeDocument/2006/relationships/image" Target="../media/image21.jpeg"/><Relationship Id="rId4" Type="http://schemas.openxmlformats.org/officeDocument/2006/relationships/tags" Target="../tags/tag88.xml"/><Relationship Id="rId9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G:\&#35838;&#20214;\&#20154;&#25945;&#29256;&#21021;&#20013;&#29289;&#29702;8&#24180;&#32423;&#19978;&#20876;&#20840;&#22871;&#25945;&#23398;&#36164;&#26009;\&#35838;&#20214;\&#31532;&#20116;&#31456;%20&#36879;&#38236;&#21450;&#20854;&#21033;&#29992;\&#31532;&#20116;&#33410;\10302001111111.swf" TargetMode="External"/><Relationship Id="rId1" Type="http://schemas.microsoft.com/office/2007/relationships/media" Target="file:///G:\&#35838;&#20214;\&#20154;&#25945;&#29256;&#21021;&#20013;&#29289;&#29702;8&#24180;&#32423;&#19978;&#20876;&#20840;&#22871;&#25945;&#23398;&#36164;&#26009;\&#35838;&#20214;\&#31532;&#20116;&#31456;%20&#36879;&#38236;&#21450;&#20854;&#21033;&#29992;\&#31532;&#20116;&#33410;\10302001111111.swf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1.jpeg"/><Relationship Id="rId5" Type="http://schemas.openxmlformats.org/officeDocument/2006/relationships/tags" Target="../tags/tag6.xml"/><Relationship Id="rId10" Type="http://schemas.openxmlformats.org/officeDocument/2006/relationships/image" Target="../media/image10.jpeg"/><Relationship Id="rId4" Type="http://schemas.openxmlformats.org/officeDocument/2006/relationships/tags" Target="../tags/tag5.xml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11.xml"/><Relationship Id="rId7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6.xml"/><Relationship Id="rId7" Type="http://schemas.openxmlformats.org/officeDocument/2006/relationships/video" Target="file:///G:\&#35838;&#20214;\&#20154;&#25945;&#29256;&#21021;&#20013;&#29289;&#29702;8&#24180;&#32423;&#19978;&#20876;&#20840;&#22871;&#25945;&#23398;&#36164;&#26009;\&#35838;&#20214;\&#31532;&#20116;&#31456;%20&#36879;&#38236;&#21450;&#20854;&#21033;&#29992;\&#31532;&#20116;&#33410;\10302002111111.swf" TargetMode="Externa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microsoft.com/office/2007/relationships/media" Target="file:///G:\&#35838;&#20214;\&#20154;&#25945;&#29256;&#21021;&#20013;&#29289;&#29702;8&#24180;&#32423;&#19978;&#20876;&#20840;&#22871;&#25945;&#23398;&#36164;&#26009;\&#35838;&#20214;\&#31532;&#20116;&#31456;%20&#36879;&#38236;&#21450;&#20854;&#21033;&#29992;\&#31532;&#20116;&#33410;\10302002111111.swf" TargetMode="External"/><Relationship Id="rId5" Type="http://schemas.openxmlformats.org/officeDocument/2006/relationships/tags" Target="../tags/tag18.xml"/><Relationship Id="rId10" Type="http://schemas.openxmlformats.org/officeDocument/2006/relationships/image" Target="../media/image8.png"/><Relationship Id="rId4" Type="http://schemas.openxmlformats.org/officeDocument/2006/relationships/tags" Target="../tags/tag17.xml"/><Relationship Id="rId9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>
            <a:spLocks noGrp="1"/>
          </p:cNvSpPr>
          <p:nvPr/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/>
        </p:nvPicPr>
        <p:blipFill>
          <a:blip r:embed="rId2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3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5.5  </a:t>
            </a:r>
            <a:r>
              <a:rPr lang="zh-CN" altLang="en-US" sz="3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显微镜和望远镜</a:t>
            </a:r>
            <a:endParaRPr kumimoji="0" lang="zh-CN" altLang="en-US" sz="3800" b="1" i="0" u="none" strike="noStrike" cap="none" normalizeH="0" baseline="0" noProof="1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微软雅黑"/>
              <a:cs typeface="Times New Roman" pitchFamily="18" charset="0"/>
              <a:sym typeface="+mn-ea"/>
            </a:endParaRPr>
          </a:p>
        </p:txBody>
      </p:sp>
      <p:sp>
        <p:nvSpPr>
          <p:cNvPr id="4099" name="文本框 3"/>
          <p:cNvSpPr txBox="1"/>
          <p:nvPr/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52735"/>
            <a:ext cx="9144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</a:rPr>
              <a:t>望远镜物镜所成的像是缩小的，为什么用望远镜观察物体时会感到被放大了？</a:t>
            </a:r>
          </a:p>
        </p:txBody>
      </p:sp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0" y="1265059"/>
            <a:ext cx="9144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b="1" smtClean="0">
                <a:latin typeface="宋体" panose="02010600030101010101" pitchFamily="2" charset="-122"/>
                <a:cs typeface="宋体" panose="02010600030101010101" pitchFamily="2" charset="-122"/>
              </a:rPr>
              <a:t>我们能不能看清一个物体，它对我们的眼睛所成“视角”的大小十分重要。视角越大，看起来物体就越大越清晰。</a:t>
            </a:r>
          </a:p>
        </p:txBody>
      </p:sp>
      <p:pic>
        <p:nvPicPr>
          <p:cNvPr id="5" name="图片 4" descr="眼球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337176" y="2663269"/>
            <a:ext cx="1736189" cy="142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ree"/>
          <p:cNvSpPr>
            <a:spLocks noEditPoints="1"/>
          </p:cNvSpPr>
          <p:nvPr>
            <p:custDataLst>
              <p:tags r:id="rId4"/>
            </p:custDataLst>
          </p:nvPr>
        </p:nvSpPr>
        <p:spPr>
          <a:xfrm>
            <a:off x="1243668" y="2353201"/>
            <a:ext cx="1075016" cy="2068634"/>
          </a:xfrm>
          <a:custGeom>
            <a:avLst/>
            <a:gdLst>
              <a:gd name="A1" fmla="val 18900"/>
              <a:gd name="G0" fmla="+- 0 0 0"/>
              <a:gd name="G1" fmla="*/ A1 1 3"/>
              <a:gd name="G2" fmla="*/ A1 2 3"/>
              <a:gd name="G3" fmla="+- A1 0 0"/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10800" y="0"/>
              </a:cxn>
              <a:cxn ang="11796480">
                <a:pos x="6171" y="G1"/>
              </a:cxn>
              <a:cxn ang="11796480">
                <a:pos x="3086" y="G2"/>
              </a:cxn>
              <a:cxn ang="11796480">
                <a:pos x="0" y="G3"/>
              </a:cxn>
              <a:cxn ang="0">
                <a:pos x="15429" y="G1"/>
              </a:cxn>
              <a:cxn ang="0">
                <a:pos x="18514" y="G2"/>
              </a:cxn>
              <a:cxn ang="0">
                <a:pos x="21600" y="G3"/>
              </a:cxn>
            </a:cxnLst>
            <a:rect l="txL" t="txT" r="txR" b="txB"/>
            <a:pathLst>
              <a:path w="21600" h="21600">
                <a:moveTo>
                  <a:pt x="0" y="G3"/>
                </a:moveTo>
                <a:lnTo>
                  <a:pt x="9257" y="G3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G3"/>
                </a:lnTo>
                <a:lnTo>
                  <a:pt x="21600" y="G3"/>
                </a:lnTo>
                <a:lnTo>
                  <a:pt x="12343" y="G2"/>
                </a:lnTo>
                <a:lnTo>
                  <a:pt x="18514" y="G2"/>
                </a:lnTo>
                <a:lnTo>
                  <a:pt x="12343" y="G1"/>
                </a:lnTo>
                <a:lnTo>
                  <a:pt x="15429" y="G1"/>
                </a:lnTo>
                <a:lnTo>
                  <a:pt x="10800" y="0"/>
                </a:lnTo>
                <a:lnTo>
                  <a:pt x="6171" y="G1"/>
                </a:lnTo>
                <a:lnTo>
                  <a:pt x="9257" y="G1"/>
                </a:lnTo>
                <a:lnTo>
                  <a:pt x="3086" y="G2"/>
                </a:lnTo>
                <a:lnTo>
                  <a:pt x="9257" y="G2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直接连接符 6"/>
          <p:cNvSpPr/>
          <p:nvPr>
            <p:custDataLst>
              <p:tags r:id="rId5"/>
            </p:custDataLst>
          </p:nvPr>
        </p:nvSpPr>
        <p:spPr>
          <a:xfrm>
            <a:off x="1781176" y="2343151"/>
            <a:ext cx="5446713" cy="1484313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261" y="1991956"/>
            <a:ext cx="3314739" cy="2965507"/>
          </a:xfrm>
          <a:prstGeom prst="rect">
            <a:avLst/>
          </a:prstGeom>
        </p:spPr>
      </p:pic>
      <p:sp>
        <p:nvSpPr>
          <p:cNvPr id="8" name="直接连接符 7"/>
          <p:cNvSpPr/>
          <p:nvPr>
            <p:custDataLst>
              <p:tags r:id="rId7"/>
            </p:custDataLst>
          </p:nvPr>
        </p:nvSpPr>
        <p:spPr>
          <a:xfrm flipV="1">
            <a:off x="1871664" y="2927351"/>
            <a:ext cx="5310187" cy="1494484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9" name="任意多边形 8"/>
          <p:cNvSpPr/>
          <p:nvPr>
            <p:custDataLst>
              <p:tags r:id="rId8"/>
            </p:custDataLst>
          </p:nvPr>
        </p:nvSpPr>
        <p:spPr>
          <a:xfrm rot="-98193" flipH="1">
            <a:off x="4840289" y="3194051"/>
            <a:ext cx="136525" cy="496888"/>
          </a:xfrm>
          <a:custGeom>
            <a:avLst/>
            <a:gdLst>
              <a:gd name="txL" fmla="*/ 0 w 21600"/>
              <a:gd name="txT" fmla="*/ 0 h 42134"/>
              <a:gd name="txR" fmla="*/ 21600 w 21600"/>
              <a:gd name="txB" fmla="*/ 42134 h 42134"/>
            </a:gdLst>
            <a:ahLst/>
            <a:cxnLst>
              <a:cxn ang="270">
                <a:pos x="4402" y="0"/>
              </a:cxn>
              <a:cxn ang="90">
                <a:pos x="5110" y="42133"/>
              </a:cxn>
              <a:cxn ang="180">
                <a:pos x="0" y="21147"/>
              </a:cxn>
            </a:cxnLst>
            <a:rect l="txL" t="txT" r="txR" b="txB"/>
            <a:pathLst>
              <a:path w="21600" h="42134" fill="none">
                <a:moveTo>
                  <a:pt x="4402" y="0"/>
                </a:moveTo>
                <a:arcTo wR="21600" hR="21600" stAng="-4694467" swAng="9273370"/>
              </a:path>
              <a:path w="21600" h="42134" stroke="0">
                <a:moveTo>
                  <a:pt x="4402" y="0"/>
                </a:moveTo>
                <a:arcTo wR="21600" hR="21600" stAng="-4694467" swAng="9273370"/>
                <a:lnTo>
                  <a:pt x="0" y="21147"/>
                </a:lnTo>
                <a:close/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9"/>
            </p:custDataLst>
          </p:nvPr>
        </p:nvSpPr>
        <p:spPr>
          <a:xfrm rot="-130512">
            <a:off x="6415089" y="3154364"/>
            <a:ext cx="90487" cy="447675"/>
          </a:xfrm>
          <a:custGeom>
            <a:avLst/>
            <a:gdLst>
              <a:gd name="txL" fmla="*/ 0 w 21600"/>
              <a:gd name="txT" fmla="*/ 0 h 42134"/>
              <a:gd name="txR" fmla="*/ 21600 w 21600"/>
              <a:gd name="txB" fmla="*/ 42134 h 42134"/>
            </a:gdLst>
            <a:ahLst/>
            <a:cxnLst>
              <a:cxn ang="270">
                <a:pos x="4402" y="0"/>
              </a:cxn>
              <a:cxn ang="90">
                <a:pos x="5110" y="42133"/>
              </a:cxn>
              <a:cxn ang="180">
                <a:pos x="0" y="21147"/>
              </a:cxn>
            </a:cxnLst>
            <a:rect l="txL" t="txT" r="txR" b="txB"/>
            <a:pathLst>
              <a:path w="21600" h="42134" fill="none">
                <a:moveTo>
                  <a:pt x="4402" y="0"/>
                </a:moveTo>
                <a:arcTo wR="21600" hR="21600" stAng="-4694467" swAng="9273370"/>
              </a:path>
              <a:path w="21600" h="42134" stroke="0">
                <a:moveTo>
                  <a:pt x="4402" y="0"/>
                </a:moveTo>
                <a:arcTo wR="21600" hR="21600" stAng="-4694467" swAng="9273370"/>
                <a:lnTo>
                  <a:pt x="0" y="21147"/>
                </a:lnTo>
                <a:close/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28683"/>
          <p:cNvSpPr txBox="1"/>
          <p:nvPr>
            <p:custDataLst>
              <p:tags r:id="rId10"/>
            </p:custDataLst>
          </p:nvPr>
        </p:nvSpPr>
        <p:spPr>
          <a:xfrm>
            <a:off x="4752976" y="3152776"/>
            <a:ext cx="584200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bg1"/>
              </a:buClr>
            </a:pPr>
            <a:r>
              <a:rPr lang="en-US" altLang="zh-CN" sz="3200" i="1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</a:t>
            </a:r>
            <a:endParaRPr lang="el-GR" altLang="zh-CN" sz="3200" i="1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文本框 28684"/>
          <p:cNvSpPr txBox="1"/>
          <p:nvPr>
            <p:custDataLst>
              <p:tags r:id="rId11"/>
            </p:custDataLst>
          </p:nvPr>
        </p:nvSpPr>
        <p:spPr>
          <a:xfrm>
            <a:off x="6057901" y="3062289"/>
            <a:ext cx="449263" cy="509587"/>
          </a:xfrm>
          <a:prstGeom prst="rect">
            <a:avLst/>
          </a:prstGeom>
          <a:noFill/>
          <a:ln w="9525">
            <a:noFill/>
          </a:ln>
        </p:spPr>
        <p:txBody>
          <a:bodyPr lIns="0" tIns="10800" rIns="0" bIns="108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bg1"/>
              </a:buClr>
            </a:pPr>
            <a:r>
              <a:rPr lang="en-US" altLang="zh-CN" sz="3200" i="1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</a:t>
            </a:r>
            <a:endParaRPr lang="el-GR" altLang="zh-CN" sz="3200" i="1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>
            <p:custDataLst>
              <p:tags r:id="rId12"/>
            </p:custDataLst>
          </p:nvPr>
        </p:nvSpPr>
        <p:spPr>
          <a:xfrm>
            <a:off x="3923928" y="4157425"/>
            <a:ext cx="5220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从眼睛的光心向观察物体的两端所引的两条直线的夹角叫做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视角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9" grpId="0" animBg="1"/>
      <p:bldP spid="10" grpId="0" animBg="1"/>
      <p:bldP spid="12" grpId="0"/>
      <p:bldP spid="1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96245"/>
            <a:ext cx="3635896" cy="52322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视角与什么因素有关？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3" name="图片 2" descr="眼睛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tretch>
            <a:fillRect/>
          </a:stretch>
        </p:blipFill>
        <p:spPr>
          <a:xfrm rot="2438882">
            <a:off x="6958557" y="3542143"/>
            <a:ext cx="752475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眼睛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 rot="2438882">
            <a:off x="6511452" y="1908834"/>
            <a:ext cx="752475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直接连接符 4"/>
          <p:cNvSpPr/>
          <p:nvPr>
            <p:custDataLst>
              <p:tags r:id="rId4"/>
            </p:custDataLst>
          </p:nvPr>
        </p:nvSpPr>
        <p:spPr>
          <a:xfrm flipV="1">
            <a:off x="1230121" y="2285071"/>
            <a:ext cx="5374672" cy="566735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6" name="Tree"/>
          <p:cNvSpPr>
            <a:spLocks noEditPoints="1"/>
          </p:cNvSpPr>
          <p:nvPr>
            <p:custDataLst>
              <p:tags r:id="rId5"/>
            </p:custDataLst>
          </p:nvPr>
        </p:nvSpPr>
        <p:spPr>
          <a:xfrm>
            <a:off x="619638" y="962333"/>
            <a:ext cx="1219015" cy="1889473"/>
          </a:xfrm>
          <a:custGeom>
            <a:avLst/>
            <a:gdLst>
              <a:gd name="A1" fmla="val 18900"/>
              <a:gd name="G0" fmla="+- 0 0 0"/>
              <a:gd name="G1" fmla="*/ A1 1 3"/>
              <a:gd name="G2" fmla="*/ A1 2 3"/>
              <a:gd name="G3" fmla="+- A1 0 0"/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10800" y="0"/>
              </a:cxn>
              <a:cxn ang="11796480">
                <a:pos x="6171" y="G1"/>
              </a:cxn>
              <a:cxn ang="11796480">
                <a:pos x="3086" y="G2"/>
              </a:cxn>
              <a:cxn ang="11796480">
                <a:pos x="0" y="G3"/>
              </a:cxn>
              <a:cxn ang="0">
                <a:pos x="15429" y="G1"/>
              </a:cxn>
              <a:cxn ang="0">
                <a:pos x="18514" y="G2"/>
              </a:cxn>
              <a:cxn ang="0">
                <a:pos x="21600" y="G3"/>
              </a:cxn>
            </a:cxnLst>
            <a:rect l="txL" t="txT" r="txR" b="txB"/>
            <a:pathLst>
              <a:path w="21600" h="21600">
                <a:moveTo>
                  <a:pt x="0" y="G3"/>
                </a:moveTo>
                <a:lnTo>
                  <a:pt x="9257" y="G3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G3"/>
                </a:lnTo>
                <a:lnTo>
                  <a:pt x="21600" y="G3"/>
                </a:lnTo>
                <a:lnTo>
                  <a:pt x="12343" y="G2"/>
                </a:lnTo>
                <a:lnTo>
                  <a:pt x="18514" y="G2"/>
                </a:lnTo>
                <a:lnTo>
                  <a:pt x="12343" y="G1"/>
                </a:lnTo>
                <a:lnTo>
                  <a:pt x="15429" y="G1"/>
                </a:lnTo>
                <a:lnTo>
                  <a:pt x="10800" y="0"/>
                </a:lnTo>
                <a:lnTo>
                  <a:pt x="6171" y="G1"/>
                </a:lnTo>
                <a:lnTo>
                  <a:pt x="9257" y="G1"/>
                </a:lnTo>
                <a:lnTo>
                  <a:pt x="3086" y="G2"/>
                </a:lnTo>
                <a:lnTo>
                  <a:pt x="9257" y="G2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直接连接符 6"/>
          <p:cNvSpPr/>
          <p:nvPr>
            <p:custDataLst>
              <p:tags r:id="rId6"/>
            </p:custDataLst>
          </p:nvPr>
        </p:nvSpPr>
        <p:spPr>
          <a:xfrm>
            <a:off x="1226343" y="970309"/>
            <a:ext cx="5400675" cy="1314762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9" name="直接连接符 8"/>
          <p:cNvSpPr/>
          <p:nvPr>
            <p:custDataLst>
              <p:tags r:id="rId7"/>
            </p:custDataLst>
          </p:nvPr>
        </p:nvSpPr>
        <p:spPr>
          <a:xfrm flipV="1">
            <a:off x="1249265" y="3921149"/>
            <a:ext cx="5554984" cy="469201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0" name="Tree"/>
          <p:cNvSpPr>
            <a:spLocks noEditPoints="1"/>
          </p:cNvSpPr>
          <p:nvPr>
            <p:custDataLst>
              <p:tags r:id="rId8"/>
            </p:custDataLst>
          </p:nvPr>
        </p:nvSpPr>
        <p:spPr>
          <a:xfrm>
            <a:off x="754341" y="3219017"/>
            <a:ext cx="951559" cy="1169464"/>
          </a:xfrm>
          <a:custGeom>
            <a:avLst/>
            <a:gdLst>
              <a:gd name="A1" fmla="val 18900"/>
              <a:gd name="G0" fmla="+- 0 0 0"/>
              <a:gd name="G1" fmla="*/ A1 1 3"/>
              <a:gd name="G2" fmla="*/ A1 2 3"/>
              <a:gd name="G3" fmla="+- A1 0 0"/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10800" y="0"/>
              </a:cxn>
              <a:cxn ang="11796480">
                <a:pos x="6171" y="G1"/>
              </a:cxn>
              <a:cxn ang="11796480">
                <a:pos x="3086" y="G2"/>
              </a:cxn>
              <a:cxn ang="11796480">
                <a:pos x="0" y="G3"/>
              </a:cxn>
              <a:cxn ang="0">
                <a:pos x="15429" y="G1"/>
              </a:cxn>
              <a:cxn ang="0">
                <a:pos x="18514" y="G2"/>
              </a:cxn>
              <a:cxn ang="0">
                <a:pos x="21600" y="G3"/>
              </a:cxn>
            </a:cxnLst>
            <a:rect l="txL" t="txT" r="txR" b="txB"/>
            <a:pathLst>
              <a:path w="21600" h="21600">
                <a:moveTo>
                  <a:pt x="0" y="G3"/>
                </a:moveTo>
                <a:lnTo>
                  <a:pt x="9257" y="G3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G3"/>
                </a:lnTo>
                <a:lnTo>
                  <a:pt x="21600" y="G3"/>
                </a:lnTo>
                <a:lnTo>
                  <a:pt x="12343" y="G2"/>
                </a:lnTo>
                <a:lnTo>
                  <a:pt x="18514" y="G2"/>
                </a:lnTo>
                <a:lnTo>
                  <a:pt x="12343" y="G1"/>
                </a:lnTo>
                <a:lnTo>
                  <a:pt x="15429" y="G1"/>
                </a:lnTo>
                <a:lnTo>
                  <a:pt x="10800" y="0"/>
                </a:lnTo>
                <a:lnTo>
                  <a:pt x="6171" y="G1"/>
                </a:lnTo>
                <a:lnTo>
                  <a:pt x="9257" y="G1"/>
                </a:lnTo>
                <a:lnTo>
                  <a:pt x="3086" y="G2"/>
                </a:lnTo>
                <a:lnTo>
                  <a:pt x="9257" y="G2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261" y="1991956"/>
            <a:ext cx="3314739" cy="2965507"/>
          </a:xfrm>
          <a:prstGeom prst="rect">
            <a:avLst/>
          </a:prstGeom>
        </p:spPr>
      </p:pic>
      <p:sp>
        <p:nvSpPr>
          <p:cNvPr id="11" name="直接连接符 10"/>
          <p:cNvSpPr/>
          <p:nvPr>
            <p:custDataLst>
              <p:tags r:id="rId10"/>
            </p:custDataLst>
          </p:nvPr>
        </p:nvSpPr>
        <p:spPr>
          <a:xfrm>
            <a:off x="1238006" y="3219797"/>
            <a:ext cx="5566243" cy="701354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" name="文本框 30750"/>
          <p:cNvSpPr txBox="1"/>
          <p:nvPr>
            <p:custDataLst>
              <p:tags r:id="rId11"/>
            </p:custDataLst>
          </p:nvPr>
        </p:nvSpPr>
        <p:spPr>
          <a:xfrm>
            <a:off x="4932040" y="1907069"/>
            <a:ext cx="584200" cy="49244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bg1"/>
              </a:buClr>
            </a:pPr>
            <a:r>
              <a:rPr lang="en-US" altLang="zh-CN" sz="3200" i="1" smtClean="0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a1</a:t>
            </a:r>
            <a:endParaRPr lang="el-GR" altLang="zh-CN" sz="3200" i="1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文本框 30753"/>
          <p:cNvSpPr txBox="1"/>
          <p:nvPr>
            <p:custDataLst>
              <p:tags r:id="rId12"/>
            </p:custDataLst>
          </p:nvPr>
        </p:nvSpPr>
        <p:spPr>
          <a:xfrm>
            <a:off x="5049547" y="3634486"/>
            <a:ext cx="584200" cy="49244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bg1"/>
              </a:buClr>
            </a:pPr>
            <a:r>
              <a:rPr lang="en-US" altLang="zh-CN" sz="3200" i="1" smtClean="0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a2</a:t>
            </a:r>
            <a:endParaRPr lang="el-GR" altLang="zh-CN" sz="3200" i="1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13"/>
            </p:custDataLst>
          </p:nvPr>
        </p:nvSpPr>
        <p:spPr>
          <a:xfrm>
            <a:off x="3779912" y="349954"/>
            <a:ext cx="53640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视角与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物体大小</a:t>
            </a:r>
            <a:r>
              <a:rPr lang="zh-CN" altLang="en-US" sz="2800" b="1" smtClean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物体到眼睛的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距离</a:t>
            </a:r>
            <a:r>
              <a:rPr lang="zh-CN" altLang="en-US" sz="2800" b="1" smtClean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有关。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14"/>
            </p:custDataLst>
          </p:nvPr>
        </p:nvSpPr>
        <p:spPr>
          <a:xfrm>
            <a:off x="395536" y="4485090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距离相等时，大物体的视角大，小物体的视角小。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眼睛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/>
          <a:stretch>
            <a:fillRect/>
          </a:stretch>
        </p:blipFill>
        <p:spPr>
          <a:xfrm rot="2438882">
            <a:off x="7915275" y="3422427"/>
            <a:ext cx="752475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眼睛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/>
          <a:stretch>
            <a:fillRect/>
          </a:stretch>
        </p:blipFill>
        <p:spPr>
          <a:xfrm rot="2438882">
            <a:off x="7902575" y="1284065"/>
            <a:ext cx="752475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直接连接符 4"/>
          <p:cNvSpPr/>
          <p:nvPr>
            <p:custDataLst>
              <p:tags r:id="rId3"/>
            </p:custDataLst>
          </p:nvPr>
        </p:nvSpPr>
        <p:spPr>
          <a:xfrm flipV="1">
            <a:off x="1069975" y="1688877"/>
            <a:ext cx="7056438" cy="827088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6" name="Tree"/>
          <p:cNvSpPr>
            <a:spLocks noEditPoints="1"/>
          </p:cNvSpPr>
          <p:nvPr>
            <p:custDataLst>
              <p:tags r:id="rId4"/>
            </p:custDataLst>
          </p:nvPr>
        </p:nvSpPr>
        <p:spPr>
          <a:xfrm>
            <a:off x="4000500" y="2341340"/>
            <a:ext cx="1350963" cy="2071687"/>
          </a:xfrm>
          <a:custGeom>
            <a:avLst/>
            <a:gdLst>
              <a:gd name="A1" fmla="val 18900"/>
              <a:gd name="G0" fmla="+- 0 0 0"/>
              <a:gd name="G1" fmla="*/ A1 1 3"/>
              <a:gd name="G2" fmla="*/ A1 2 3"/>
              <a:gd name="G3" fmla="+- A1 0 0"/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10800" y="0"/>
              </a:cxn>
              <a:cxn ang="11796480">
                <a:pos x="6171" y="G1"/>
              </a:cxn>
              <a:cxn ang="11796480">
                <a:pos x="3086" y="G2"/>
              </a:cxn>
              <a:cxn ang="11796480">
                <a:pos x="0" y="G3"/>
              </a:cxn>
              <a:cxn ang="0">
                <a:pos x="15429" y="G1"/>
              </a:cxn>
              <a:cxn ang="0">
                <a:pos x="18514" y="G2"/>
              </a:cxn>
              <a:cxn ang="0">
                <a:pos x="21600" y="G3"/>
              </a:cxn>
            </a:cxnLst>
            <a:rect l="txL" t="txT" r="txR" b="txB"/>
            <a:pathLst>
              <a:path w="21600" h="21600">
                <a:moveTo>
                  <a:pt x="0" y="G3"/>
                </a:moveTo>
                <a:lnTo>
                  <a:pt x="9257" y="G3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G3"/>
                </a:lnTo>
                <a:lnTo>
                  <a:pt x="21600" y="G3"/>
                </a:lnTo>
                <a:lnTo>
                  <a:pt x="12343" y="G2"/>
                </a:lnTo>
                <a:lnTo>
                  <a:pt x="18514" y="G2"/>
                </a:lnTo>
                <a:lnTo>
                  <a:pt x="12343" y="G1"/>
                </a:lnTo>
                <a:lnTo>
                  <a:pt x="15429" y="G1"/>
                </a:lnTo>
                <a:lnTo>
                  <a:pt x="10800" y="0"/>
                </a:lnTo>
                <a:lnTo>
                  <a:pt x="6171" y="G1"/>
                </a:lnTo>
                <a:lnTo>
                  <a:pt x="9257" y="G1"/>
                </a:lnTo>
                <a:lnTo>
                  <a:pt x="3086" y="G2"/>
                </a:lnTo>
                <a:lnTo>
                  <a:pt x="9257" y="G2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直接连接符 6"/>
          <p:cNvSpPr/>
          <p:nvPr>
            <p:custDataLst>
              <p:tags r:id="rId5"/>
            </p:custDataLst>
          </p:nvPr>
        </p:nvSpPr>
        <p:spPr>
          <a:xfrm>
            <a:off x="1106488" y="472852"/>
            <a:ext cx="6975475" cy="1216025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" name="圆角矩形标注 7"/>
          <p:cNvSpPr/>
          <p:nvPr>
            <p:custDataLst>
              <p:tags r:id="rId6"/>
            </p:custDataLst>
          </p:nvPr>
        </p:nvSpPr>
        <p:spPr>
          <a:xfrm>
            <a:off x="6281738" y="339502"/>
            <a:ext cx="1574800" cy="533400"/>
          </a:xfrm>
          <a:prstGeom prst="wedgeRoundRectCallout">
            <a:avLst>
              <a:gd name="adj1" fmla="val 29736"/>
              <a:gd name="adj2" fmla="val 205060"/>
              <a:gd name="adj3" fmla="val 16667"/>
            </a:avLst>
          </a:prstGeom>
          <a:noFill/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bg1"/>
              </a:buClr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视角小</a:t>
            </a:r>
          </a:p>
        </p:txBody>
      </p:sp>
      <p:sp>
        <p:nvSpPr>
          <p:cNvPr id="9" name="直接连接符 8"/>
          <p:cNvSpPr/>
          <p:nvPr>
            <p:custDataLst>
              <p:tags r:id="rId7"/>
            </p:custDataLst>
          </p:nvPr>
        </p:nvSpPr>
        <p:spPr>
          <a:xfrm flipV="1">
            <a:off x="4719638" y="3871690"/>
            <a:ext cx="3392487" cy="539750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0" name="Tree"/>
          <p:cNvSpPr>
            <a:spLocks noEditPoints="1"/>
          </p:cNvSpPr>
          <p:nvPr>
            <p:custDataLst>
              <p:tags r:id="rId8"/>
            </p:custDataLst>
          </p:nvPr>
        </p:nvSpPr>
        <p:spPr>
          <a:xfrm>
            <a:off x="476250" y="472852"/>
            <a:ext cx="1344613" cy="2047875"/>
          </a:xfrm>
          <a:custGeom>
            <a:avLst/>
            <a:gdLst>
              <a:gd name="A1" fmla="val 18900"/>
              <a:gd name="G0" fmla="+- 0 0 0"/>
              <a:gd name="G1" fmla="*/ A1 1 3"/>
              <a:gd name="G2" fmla="*/ A1 2 3"/>
              <a:gd name="G3" fmla="+- A1 0 0"/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10800" y="0"/>
              </a:cxn>
              <a:cxn ang="11796480">
                <a:pos x="6171" y="G1"/>
              </a:cxn>
              <a:cxn ang="11796480">
                <a:pos x="3086" y="G2"/>
              </a:cxn>
              <a:cxn ang="11796480">
                <a:pos x="0" y="G3"/>
              </a:cxn>
              <a:cxn ang="0">
                <a:pos x="15429" y="G1"/>
              </a:cxn>
              <a:cxn ang="0">
                <a:pos x="18514" y="G2"/>
              </a:cxn>
              <a:cxn ang="0">
                <a:pos x="21600" y="G3"/>
              </a:cxn>
            </a:cxnLst>
            <a:rect l="txL" t="txT" r="txR" b="txB"/>
            <a:pathLst>
              <a:path w="21600" h="21600">
                <a:moveTo>
                  <a:pt x="0" y="G3"/>
                </a:moveTo>
                <a:lnTo>
                  <a:pt x="9257" y="G3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G3"/>
                </a:lnTo>
                <a:lnTo>
                  <a:pt x="21600" y="G3"/>
                </a:lnTo>
                <a:lnTo>
                  <a:pt x="12343" y="G2"/>
                </a:lnTo>
                <a:lnTo>
                  <a:pt x="18514" y="G2"/>
                </a:lnTo>
                <a:lnTo>
                  <a:pt x="12343" y="G1"/>
                </a:lnTo>
                <a:lnTo>
                  <a:pt x="15429" y="G1"/>
                </a:lnTo>
                <a:lnTo>
                  <a:pt x="10800" y="0"/>
                </a:lnTo>
                <a:lnTo>
                  <a:pt x="6171" y="G1"/>
                </a:lnTo>
                <a:lnTo>
                  <a:pt x="9257" y="G1"/>
                </a:lnTo>
                <a:lnTo>
                  <a:pt x="3086" y="G2"/>
                </a:lnTo>
                <a:lnTo>
                  <a:pt x="9257" y="G2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直接连接符 10"/>
          <p:cNvSpPr/>
          <p:nvPr>
            <p:custDataLst>
              <p:tags r:id="rId9"/>
            </p:custDataLst>
          </p:nvPr>
        </p:nvSpPr>
        <p:spPr>
          <a:xfrm>
            <a:off x="4675188" y="2341340"/>
            <a:ext cx="3419475" cy="1530350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2" name="圆角矩形标注 11"/>
          <p:cNvSpPr/>
          <p:nvPr>
            <p:custDataLst>
              <p:tags r:id="rId10"/>
            </p:custDataLst>
          </p:nvPr>
        </p:nvSpPr>
        <p:spPr>
          <a:xfrm>
            <a:off x="6384925" y="2252440"/>
            <a:ext cx="1350963" cy="577850"/>
          </a:xfrm>
          <a:prstGeom prst="wedgeRoundRectCallout">
            <a:avLst>
              <a:gd name="adj1" fmla="val 34134"/>
              <a:gd name="adj2" fmla="val 225000"/>
              <a:gd name="adj3" fmla="val 16667"/>
            </a:avLst>
          </a:prstGeom>
          <a:noFill/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bg1"/>
              </a:buClr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视角大</a:t>
            </a: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 rot="13683" flipH="1">
            <a:off x="7329488" y="3557365"/>
            <a:ext cx="88900" cy="449262"/>
          </a:xfrm>
          <a:custGeom>
            <a:avLst/>
            <a:gdLst>
              <a:gd name="txL" fmla="*/ 0 w 21600"/>
              <a:gd name="txT" fmla="*/ 0 h 42134"/>
              <a:gd name="txR" fmla="*/ 21600 w 21600"/>
              <a:gd name="txB" fmla="*/ 42134 h 42134"/>
            </a:gdLst>
            <a:ahLst/>
            <a:cxnLst>
              <a:cxn ang="270">
                <a:pos x="4402" y="0"/>
              </a:cxn>
              <a:cxn ang="90">
                <a:pos x="5110" y="42133"/>
              </a:cxn>
              <a:cxn ang="180">
                <a:pos x="0" y="21147"/>
              </a:cxn>
            </a:cxnLst>
            <a:rect l="txL" t="txT" r="txR" b="txB"/>
            <a:pathLst>
              <a:path w="21600" h="42134" fill="none">
                <a:moveTo>
                  <a:pt x="4402" y="0"/>
                </a:moveTo>
                <a:arcTo wR="21600" hR="21600" stAng="-4694467" swAng="9273370"/>
              </a:path>
              <a:path w="21600" h="42134" stroke="0">
                <a:moveTo>
                  <a:pt x="4402" y="0"/>
                </a:moveTo>
                <a:arcTo wR="21600" hR="21600" stAng="-4694467" swAng="9273370"/>
                <a:lnTo>
                  <a:pt x="0" y="21147"/>
                </a:lnTo>
                <a:close/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261" y="1991956"/>
            <a:ext cx="3314739" cy="2965507"/>
          </a:xfrm>
          <a:prstGeom prst="rect">
            <a:avLst/>
          </a:prstGeom>
        </p:spPr>
      </p:pic>
      <p:sp>
        <p:nvSpPr>
          <p:cNvPr id="14" name="文本框 43051"/>
          <p:cNvSpPr txBox="1"/>
          <p:nvPr>
            <p:custDataLst>
              <p:tags r:id="rId13"/>
            </p:custDataLst>
          </p:nvPr>
        </p:nvSpPr>
        <p:spPr>
          <a:xfrm>
            <a:off x="6507163" y="1372965"/>
            <a:ext cx="584200" cy="4873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bg1"/>
              </a:buClr>
            </a:pPr>
            <a:r>
              <a:rPr lang="en-US" altLang="zh-CN" sz="3200" i="1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</a:t>
            </a:r>
            <a:endParaRPr lang="el-GR" altLang="zh-CN" sz="3200" i="1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4"/>
            </p:custDataLst>
          </p:nvPr>
        </p:nvSpPr>
        <p:spPr>
          <a:xfrm rot="-35749" flipH="1">
            <a:off x="7316788" y="1553940"/>
            <a:ext cx="44450" cy="225425"/>
          </a:xfrm>
          <a:custGeom>
            <a:avLst/>
            <a:gdLst>
              <a:gd name="txL" fmla="*/ 0 w 21600"/>
              <a:gd name="txT" fmla="*/ 0 h 42134"/>
              <a:gd name="txR" fmla="*/ 21600 w 21600"/>
              <a:gd name="txB" fmla="*/ 42134 h 42134"/>
            </a:gdLst>
            <a:ahLst/>
            <a:cxnLst>
              <a:cxn ang="270">
                <a:pos x="4402" y="0"/>
              </a:cxn>
              <a:cxn ang="90">
                <a:pos x="5110" y="42133"/>
              </a:cxn>
              <a:cxn ang="180">
                <a:pos x="0" y="21147"/>
              </a:cxn>
            </a:cxnLst>
            <a:rect l="txL" t="txT" r="txR" b="txB"/>
            <a:pathLst>
              <a:path w="21600" h="42134" fill="none">
                <a:moveTo>
                  <a:pt x="4402" y="0"/>
                </a:moveTo>
                <a:arcTo wR="21600" hR="21600" stAng="-4694467" swAng="9273370"/>
              </a:path>
              <a:path w="21600" h="42134" stroke="0">
                <a:moveTo>
                  <a:pt x="4402" y="0"/>
                </a:moveTo>
                <a:arcTo wR="21600" hR="21600" stAng="-4694467" swAng="9273370"/>
                <a:lnTo>
                  <a:pt x="0" y="21147"/>
                </a:lnTo>
                <a:close/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文本框 43054"/>
          <p:cNvSpPr txBox="1"/>
          <p:nvPr>
            <p:custDataLst>
              <p:tags r:id="rId15"/>
            </p:custDataLst>
          </p:nvPr>
        </p:nvSpPr>
        <p:spPr>
          <a:xfrm>
            <a:off x="6745288" y="3466877"/>
            <a:ext cx="584200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bg1"/>
              </a:buClr>
            </a:pPr>
            <a:r>
              <a:rPr lang="en-US" altLang="zh-CN" sz="3200" i="1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</a:t>
            </a:r>
            <a:endParaRPr lang="el-GR" altLang="zh-CN" sz="3200" i="1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文本框 43044"/>
          <p:cNvSpPr txBox="1"/>
          <p:nvPr>
            <p:custDataLst>
              <p:tags r:id="rId16"/>
            </p:custDataLst>
          </p:nvPr>
        </p:nvSpPr>
        <p:spPr>
          <a:xfrm>
            <a:off x="16772" y="4587974"/>
            <a:ext cx="912722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bg1"/>
              </a:buClr>
            </a:pPr>
            <a:r>
              <a:rPr lang="zh-CN" altLang="en-US" sz="2400" smtClean="0">
                <a:solidFill>
                  <a:schemeClr val="tx2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物体大小</a:t>
            </a:r>
            <a:r>
              <a:rPr lang="zh-CN" altLang="en-US" sz="2400">
                <a:solidFill>
                  <a:schemeClr val="tx2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一定时，看近处的物体，视角大，远处的物体视角小。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261" y="1991956"/>
            <a:ext cx="3314739" cy="2965507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0" y="339502"/>
            <a:ext cx="914400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通过望远镜观察物体时，虽然望远镜成的像比物体小，但是它离人眼很近，再加上目镜的放大作用，使视角变得更大，因此感觉物体被放大了。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987574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1609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年，意大利物理学家伽利略利用自制的望远镜观察天体，他是第一位把望远镜指向太空的科学家，还是第一个观察到了木星、太阳黑子和月球上的环形山。以确凿的证据支持了哥白尼的“日星说”。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1846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年牛顿发现万有引力定律，预测天王星外还存在一颗未知行星。不久，人们用望远镜发现了这颗行星，命名为“海王星”。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1990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年，科学家把“哈勃”太空望远镜送入太空，此后还发明了射电望远镜等。目前，人类观测到最远的天体距离我们约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亿光年。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74930" y="196850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知识点三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4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5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探索宇宙</a:t>
              </a: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24490"/>
            <a:ext cx="1835696" cy="52322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探索宇宙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5" y="968132"/>
            <a:ext cx="6258272" cy="4099168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6444208" y="1059582"/>
            <a:ext cx="2376264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宋体" panose="02010600030101010101" pitchFamily="2" charset="-122"/>
              </a:rPr>
              <a:t>太阳系属于银河系中的一个。太阳系有八大行星，由近及远分别为水星、金星、地球、火星、木星、土星、天王星、海王星。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24490"/>
            <a:ext cx="3779912" cy="52322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恒星、行星、卫星区别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5496" y="934730"/>
            <a:ext cx="910850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能自己发光发热的是恒星，围绕恒星运行的是行星，围绕行星的是卫星，恒星是像太阳那样不动的星体（太阳），行星是绕着恒星转的星体。（地球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or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金木水火土星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卫星是绕着行星转的星体。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810333"/>
            <a:ext cx="1935119" cy="18743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2" b="9039"/>
          <a:stretch>
            <a:fillRect/>
          </a:stretch>
        </p:blipFill>
        <p:spPr>
          <a:xfrm>
            <a:off x="3131840" y="2813908"/>
            <a:ext cx="2150631" cy="18707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3" t="11391" r="9601" b="11456"/>
          <a:stretch>
            <a:fillRect/>
          </a:stretch>
        </p:blipFill>
        <p:spPr>
          <a:xfrm>
            <a:off x="5436096" y="2813908"/>
            <a:ext cx="1895837" cy="1870726"/>
          </a:xfrm>
          <a:prstGeom prst="rect">
            <a:avLst/>
          </a:prstGeom>
        </p:spPr>
      </p:pic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1043608" y="4684634"/>
            <a:ext cx="193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恒星</a:t>
            </a:r>
            <a:endParaRPr lang="zh-CN" altLang="en-US"/>
          </a:p>
        </p:txBody>
      </p:sp>
      <p:sp>
        <p:nvSpPr>
          <p:cNvPr id="10" name="TextBox 9"/>
          <p:cNvSpPr txBox="1"/>
          <p:nvPr>
            <p:custDataLst>
              <p:tags r:id="rId7"/>
            </p:custDataLst>
          </p:nvPr>
        </p:nvSpPr>
        <p:spPr>
          <a:xfrm>
            <a:off x="3131840" y="4684634"/>
            <a:ext cx="2150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行星</a:t>
            </a:r>
            <a:endParaRPr lang="zh-CN" altLang="en-US"/>
          </a:p>
        </p:txBody>
      </p:sp>
      <p:sp>
        <p:nvSpPr>
          <p:cNvPr id="11" name="TextBox 10"/>
          <p:cNvSpPr txBox="1"/>
          <p:nvPr>
            <p:custDataLst>
              <p:tags r:id="rId8"/>
            </p:custDataLst>
          </p:nvPr>
        </p:nvSpPr>
        <p:spPr>
          <a:xfrm>
            <a:off x="5436096" y="4684634"/>
            <a:ext cx="189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卫星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96245"/>
            <a:ext cx="2843808" cy="52197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</a:rPr>
              <a:t>广袤</a:t>
            </a:r>
            <a:r>
              <a:rPr lang="zh-CN" altLang="en-US" sz="2800" smtClean="0">
                <a:latin typeface="宋体" panose="02010600030101010101" pitchFamily="2" charset="-122"/>
              </a:rPr>
              <a:t>无垠的宇宙</a:t>
            </a:r>
            <a:endParaRPr lang="zh-CN" altLang="en-US" sz="2800">
              <a:latin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" y="1127101"/>
            <a:ext cx="1767550" cy="23042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74" y="1127101"/>
            <a:ext cx="2122354" cy="230425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603" y="1127101"/>
            <a:ext cx="2640621" cy="23042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" t="6215" b="10075"/>
          <a:stretch>
            <a:fillRect/>
          </a:stretch>
        </p:blipFill>
        <p:spPr>
          <a:xfrm>
            <a:off x="6646069" y="1131590"/>
            <a:ext cx="2497932" cy="2299767"/>
          </a:xfrm>
          <a:prstGeom prst="rect">
            <a:avLst/>
          </a:prstGeom>
        </p:spPr>
      </p:pic>
      <p:sp>
        <p:nvSpPr>
          <p:cNvPr id="15" name="TextBox 14"/>
          <p:cNvSpPr txBox="1"/>
          <p:nvPr>
            <p:custDataLst>
              <p:tags r:id="rId6"/>
            </p:custDataLst>
          </p:nvPr>
        </p:nvSpPr>
        <p:spPr>
          <a:xfrm>
            <a:off x="10353" y="3579862"/>
            <a:ext cx="913364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smtClean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宇宙由数十一个星系组成，银河系只是其中一个，太阳系隶属于银河系，太阳系中有八大行星，地球属于其中一颗行星，在太阳系中，由近及远在第三轨道上。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8" name="New picture" hidden="1"/>
          <p:cNvPicPr/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1341100" y="10464800"/>
            <a:ext cx="279400" cy="355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067852"/>
            <a:ext cx="2637104" cy="3075647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8890" y="141635"/>
            <a:ext cx="2987824" cy="52322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显微镜成像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5" name="图片 4" descr="230c59d8ba547f3933fa1c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000770"/>
            <a:ext cx="3253210" cy="3379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1000770"/>
            <a:ext cx="3779838" cy="3370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699792" y="4347489"/>
            <a:ext cx="3241675" cy="63976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</a:rPr>
              <a:t>显微镜下的雪花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067852"/>
            <a:ext cx="2637104" cy="3075647"/>
          </a:xfrm>
          <a:prstGeom prst="rect">
            <a:avLst/>
          </a:prstGeom>
        </p:spPr>
      </p:pic>
      <p:pic>
        <p:nvPicPr>
          <p:cNvPr id="3" name="图片 2" descr="200801220906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76" y="1059583"/>
            <a:ext cx="4003227" cy="302433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40218" y="4027771"/>
            <a:ext cx="5454827" cy="639744"/>
            <a:chOff x="-277" y="343"/>
            <a:chExt cx="2333" cy="521"/>
          </a:xfrm>
        </p:grpSpPr>
        <p:sp>
          <p:nvSpPr>
            <p:cNvPr id="5" name="圆角矩形 4"/>
            <p:cNvSpPr/>
            <p:nvPr/>
          </p:nvSpPr>
          <p:spPr>
            <a:xfrm>
              <a:off x="456" y="376"/>
              <a:ext cx="1600" cy="454"/>
            </a:xfrm>
            <a:prstGeom prst="roundRect">
              <a:avLst>
                <a:gd name="adj" fmla="val 16667"/>
              </a:avLst>
            </a:prstGeom>
            <a:noFill/>
            <a:ln w="28575">
              <a:noFill/>
            </a:ln>
          </p:spPr>
          <p:txBody>
            <a:bodyPr/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-277" y="343"/>
              <a:ext cx="1589" cy="521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2400" b="1">
                  <a:solidFill>
                    <a:srgbClr val="0000FF"/>
                  </a:solidFill>
                </a:rPr>
                <a:t>显微镜下的细菌</a:t>
              </a:r>
            </a:p>
          </p:txBody>
        </p:sp>
      </p:grpSp>
      <p:pic>
        <p:nvPicPr>
          <p:cNvPr id="7" name="图片 6" descr="164082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984" y="1059583"/>
            <a:ext cx="4104456" cy="300870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4608549" y="3974581"/>
            <a:ext cx="3743325" cy="746124"/>
            <a:chOff x="455" y="376"/>
            <a:chExt cx="1601" cy="528"/>
          </a:xfrm>
        </p:grpSpPr>
        <p:sp>
          <p:nvSpPr>
            <p:cNvPr id="9" name="圆角矩形 8"/>
            <p:cNvSpPr/>
            <p:nvPr/>
          </p:nvSpPr>
          <p:spPr>
            <a:xfrm>
              <a:off x="456" y="376"/>
              <a:ext cx="1600" cy="454"/>
            </a:xfrm>
            <a:prstGeom prst="roundRect">
              <a:avLst>
                <a:gd name="adj" fmla="val 16667"/>
              </a:avLst>
            </a:prstGeom>
            <a:noFill/>
            <a:ln w="28575">
              <a:noFill/>
            </a:ln>
          </p:spPr>
          <p:txBody>
            <a:bodyPr/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55" y="451"/>
              <a:ext cx="1589" cy="453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2400" b="1">
                  <a:solidFill>
                    <a:srgbClr val="0000FF"/>
                  </a:solidFill>
                </a:rPr>
                <a:t>显微镜下的头发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132745"/>
            <a:ext cx="2987824" cy="52322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显微镜成像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067852"/>
            <a:ext cx="2637104" cy="30756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5856" y="934730"/>
            <a:ext cx="5004048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显微镜目镜和物镜都是凸透镜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靠近物体的一组透镜，相当于一个凸透镜，成倒立、放大实像。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目镜：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靠近眼睛的一组透镜，相当于一个放大镜，成正立、放大虚像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用凹面镜作为反光镜，起聚光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作用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69146" y="4443958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目镜焦距较长，物镜焦距较短</a:t>
            </a:r>
            <a:endParaRPr lang="zh-CN" altLang="en-US" sz="24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2051" name="Picture 3" descr="G:\课件\人教版初中物理8年级上册全套教学资料\课件\第五章 透镜及其利用\第五节\10304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059582"/>
            <a:ext cx="2664296" cy="397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74930" y="196850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显微镜</a:t>
              </a:r>
              <a:endParaRPr lang="zh-CN" altLang="en-US" sz="2400" b="1">
                <a:solidFill>
                  <a:srgbClr val="0000FF"/>
                </a:solidFill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138460"/>
            <a:ext cx="2987824" cy="52322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显微镜成像原理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3" name="10302001111111.swf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52708" y="704349"/>
            <a:ext cx="5400420" cy="4131890"/>
          </a:xfrm>
          <a:prstGeom prst="rect">
            <a:avLst/>
          </a:prstGeom>
        </p:spPr>
      </p:pic>
      <p:sp>
        <p:nvSpPr>
          <p:cNvPr id="4" name="文本框 15362"/>
          <p:cNvSpPr txBox="1"/>
          <p:nvPr/>
        </p:nvSpPr>
        <p:spPr>
          <a:xfrm>
            <a:off x="0" y="947312"/>
            <a:ext cx="3752708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spcBef>
                <a:spcPct val="0"/>
              </a:spcBef>
              <a:buClr>
                <a:schemeClr val="bg1"/>
              </a:buClr>
            </a:pP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chemeClr val="tx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物镜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：相当于投影仪的镜头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000" b="1">
                <a:solidFill>
                  <a:srgbClr val="0066CC"/>
                </a:solidFill>
                <a:latin typeface="宋体" panose="02010600030101010101" pitchFamily="2" charset="-122"/>
              </a:rPr>
              <a:t>成倒立放大的实像</a:t>
            </a:r>
            <a:r>
              <a:rPr lang="zh-CN" altLang="en-US" sz="2000" b="1" smtClean="0">
                <a:solidFill>
                  <a:srgbClr val="0066CC"/>
                </a:solidFill>
                <a:latin typeface="宋体" panose="02010600030101010101" pitchFamily="2" charset="-122"/>
              </a:rPr>
              <a:t>。</a:t>
            </a:r>
            <a:endParaRPr lang="zh-CN" altLang="en-US" sz="2000" b="1">
              <a:solidFill>
                <a:srgbClr val="0066CC"/>
              </a:solidFill>
              <a:latin typeface="宋体" pitchFamily="2" charset="-122"/>
            </a:endParaRPr>
          </a:p>
        </p:txBody>
      </p:sp>
      <p:sp>
        <p:nvSpPr>
          <p:cNvPr id="6" name="文本框 15364"/>
          <p:cNvSpPr txBox="1"/>
          <p:nvPr/>
        </p:nvSpPr>
        <p:spPr>
          <a:xfrm>
            <a:off x="31676" y="1563298"/>
            <a:ext cx="3721032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25000"/>
              </a:lnSpc>
              <a:buClr>
                <a:schemeClr val="bg1"/>
              </a:buClr>
            </a:pP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chemeClr val="tx2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目镜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：相当于放大镜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，将物镜所成的实像作为</a:t>
            </a: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</a:rPr>
              <a:t>物体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，进一步放大为</a:t>
            </a: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</a:rPr>
              <a:t>正立、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放大的</a:t>
            </a: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</a:rPr>
              <a:t>虚像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2000" b="1">
              <a:solidFill>
                <a:schemeClr val="tx2"/>
              </a:solidFill>
              <a:latin typeface="宋体" pitchFamily="2" charset="-122"/>
            </a:endParaRPr>
          </a:p>
        </p:txBody>
      </p:sp>
      <p:sp>
        <p:nvSpPr>
          <p:cNvPr id="8" name="文本框 15366"/>
          <p:cNvSpPr txBox="1"/>
          <p:nvPr/>
        </p:nvSpPr>
        <p:spPr>
          <a:xfrm>
            <a:off x="31677" y="3600410"/>
            <a:ext cx="3721032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显微镜放大倍数</a:t>
            </a:r>
            <a:r>
              <a:rPr lang="en-US" altLang="zh-CN" sz="2000" b="1">
                <a:solidFill>
                  <a:schemeClr val="tx2"/>
                </a:solidFill>
                <a:latin typeface="宋体" panose="02010600030101010101" pitchFamily="2" charset="-122"/>
              </a:rPr>
              <a:t>=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物镜放大倍数×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sym typeface="Wingdings 2" panose="05020102010507070707" pitchFamily="18" charset="2"/>
              </a:rPr>
              <a:t>目镜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放大倍数。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677" y="2809793"/>
            <a:ext cx="3573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第一次：倒立、放大、实像</a:t>
            </a:r>
            <a:endParaRPr lang="en-US" altLang="zh-CN" sz="2000" b="1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第二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次：正立、放大、虚像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G:\课件\人教版初中物理8年级上册全套教学资料\课件\第五章 透镜及其利用\第五节\10404015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V="1">
            <a:off x="251520" y="1120233"/>
            <a:ext cx="1900524" cy="339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G:\课件\人教版初中物理8年级上册全套教学资料\课件\第五章 透镜及其利用\第五节\10504017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1412" y="1120233"/>
            <a:ext cx="4139463" cy="339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G:\课件\人教版初中物理8年级上册全套教学资料\课件\第五章 透镜及其利用\第五节\10504018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4208" y="1120232"/>
            <a:ext cx="2438400" cy="339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74930" y="196850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6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望远镜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50525"/>
            <a:ext cx="2051720" cy="52197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望远镜结构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261" y="1991956"/>
            <a:ext cx="3314739" cy="2965507"/>
          </a:xfrm>
          <a:prstGeom prst="rect">
            <a:avLst/>
          </a:prstGeom>
        </p:spPr>
      </p:pic>
      <p:pic>
        <p:nvPicPr>
          <p:cNvPr id="4098" name="Picture 2" descr="G:\课件\人教版初中物理8年级上册全套教学资料\课件\第五章 透镜及其利用\第五节\10304009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31590"/>
            <a:ext cx="3779912" cy="310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3707904" y="823357"/>
            <a:ext cx="50040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望远镜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目镜和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物镜也都是由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凸透镜组成。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靠近物体的一组透镜，相当于一个凸透镜。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目镜：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靠近眼睛的一组透镜，相当于一个凸透镜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812463" y="4239677"/>
            <a:ext cx="1197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 </a:t>
            </a:r>
            <a:r>
              <a:rPr lang="en-US" altLang="zh-CN" sz="2400" b="1" i="1">
                <a:solidFill>
                  <a:schemeClr val="tx2"/>
                </a:solidFill>
              </a:rPr>
              <a:t>f</a:t>
            </a:r>
            <a:r>
              <a:rPr lang="zh-CN" altLang="en-US" sz="2400" b="1" baseline="-25000">
                <a:solidFill>
                  <a:schemeClr val="tx2"/>
                </a:solidFill>
              </a:rPr>
              <a:t>物</a:t>
            </a:r>
            <a:r>
              <a:rPr lang="zh-CN" altLang="en-US" sz="2400" b="1">
                <a:solidFill>
                  <a:schemeClr val="tx2"/>
                </a:solidFill>
              </a:rPr>
              <a:t>＞</a:t>
            </a:r>
            <a:r>
              <a:rPr lang="en-US" altLang="zh-CN" sz="2400" b="1" i="1">
                <a:solidFill>
                  <a:schemeClr val="tx2"/>
                </a:solidFill>
              </a:rPr>
              <a:t>f</a:t>
            </a:r>
            <a:r>
              <a:rPr lang="zh-CN" altLang="en-US" sz="2400" b="1" baseline="-25000">
                <a:solidFill>
                  <a:schemeClr val="tx2"/>
                </a:solidFill>
              </a:rPr>
              <a:t>目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>
            <p:custDataLst>
              <p:tags r:id="rId1"/>
            </p:custDataLst>
          </p:nvPr>
        </p:nvSpPr>
        <p:spPr>
          <a:xfrm>
            <a:off x="0" y="124490"/>
            <a:ext cx="2987824" cy="52322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望</a:t>
            </a: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远</a:t>
            </a:r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镜成像原理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4" name="文本框 15362"/>
          <p:cNvSpPr txBox="1"/>
          <p:nvPr>
            <p:custDataLst>
              <p:tags r:id="rId2"/>
            </p:custDataLst>
          </p:nvPr>
        </p:nvSpPr>
        <p:spPr>
          <a:xfrm>
            <a:off x="0" y="875557"/>
            <a:ext cx="3752708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spcBef>
                <a:spcPct val="0"/>
              </a:spcBef>
              <a:buClr>
                <a:schemeClr val="bg1"/>
              </a:buClr>
            </a:pP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chemeClr val="tx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物镜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相当于照相机的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镜头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000" b="1">
                <a:solidFill>
                  <a:srgbClr val="0066CC"/>
                </a:solidFill>
                <a:latin typeface="宋体" panose="02010600030101010101" pitchFamily="2" charset="-122"/>
              </a:rPr>
              <a:t>成</a:t>
            </a:r>
            <a:r>
              <a:rPr lang="zh-CN" altLang="en-US" sz="2000" b="1" smtClean="0">
                <a:solidFill>
                  <a:srgbClr val="0066CC"/>
                </a:solidFill>
                <a:latin typeface="宋体" panose="02010600030101010101" pitchFamily="2" charset="-122"/>
              </a:rPr>
              <a:t>倒立</a:t>
            </a:r>
            <a:r>
              <a:rPr lang="zh-CN" altLang="en-US" sz="2000" b="1">
                <a:solidFill>
                  <a:srgbClr val="0066CC"/>
                </a:solidFill>
                <a:latin typeface="宋体" panose="02010600030101010101" pitchFamily="2" charset="-122"/>
              </a:rPr>
              <a:t>缩小</a:t>
            </a:r>
            <a:r>
              <a:rPr lang="zh-CN" altLang="en-US" sz="2000" b="1" smtClean="0">
                <a:solidFill>
                  <a:srgbClr val="0066CC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000" b="1">
                <a:solidFill>
                  <a:srgbClr val="0066CC"/>
                </a:solidFill>
                <a:latin typeface="宋体" panose="02010600030101010101" pitchFamily="2" charset="-122"/>
              </a:rPr>
              <a:t>实像</a:t>
            </a:r>
            <a:r>
              <a:rPr lang="zh-CN" altLang="en-US" sz="2000" b="1" smtClean="0">
                <a:solidFill>
                  <a:srgbClr val="0066CC"/>
                </a:solidFill>
                <a:latin typeface="宋体" panose="02010600030101010101" pitchFamily="2" charset="-122"/>
              </a:rPr>
              <a:t>。</a:t>
            </a:r>
            <a:endParaRPr lang="zh-CN" altLang="en-US" sz="2000" b="1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15364"/>
          <p:cNvSpPr txBox="1"/>
          <p:nvPr>
            <p:custDataLst>
              <p:tags r:id="rId3"/>
            </p:custDataLst>
          </p:nvPr>
        </p:nvSpPr>
        <p:spPr>
          <a:xfrm>
            <a:off x="31676" y="1563298"/>
            <a:ext cx="3721032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25000"/>
              </a:lnSpc>
              <a:buClr>
                <a:schemeClr val="bg1"/>
              </a:buClr>
            </a:pP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>
                <a:solidFill>
                  <a:schemeClr val="tx2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目镜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：相当于放大镜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，使缩小的实像在</a:t>
            </a:r>
            <a:r>
              <a:rPr lang="en-US" altLang="zh-CN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倍焦距附近，将实像作为</a:t>
            </a: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</a:rPr>
              <a:t>物体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，放大为</a:t>
            </a: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</a:rPr>
              <a:t>正立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放大的</a:t>
            </a: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</a:rPr>
              <a:t>虚像</a:t>
            </a: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20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15366"/>
          <p:cNvSpPr txBox="1"/>
          <p:nvPr>
            <p:custDataLst>
              <p:tags r:id="rId4"/>
            </p:custDataLst>
          </p:nvPr>
        </p:nvSpPr>
        <p:spPr>
          <a:xfrm>
            <a:off x="31677" y="4023092"/>
            <a:ext cx="3721032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schemeClr val="tx2"/>
                </a:solidFill>
                <a:latin typeface="宋体" panose="02010600030101010101" pitchFamily="2" charset="-122"/>
              </a:rPr>
              <a:t>望远镜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放大倍数</a:t>
            </a:r>
            <a:r>
              <a:rPr lang="en-US" altLang="zh-CN" sz="2000" b="1">
                <a:solidFill>
                  <a:schemeClr val="tx2"/>
                </a:solidFill>
                <a:latin typeface="宋体" panose="02010600030101010101" pitchFamily="2" charset="-122"/>
              </a:rPr>
              <a:t>=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物镜放大倍数×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  <a:sym typeface="Wingdings 2" panose="05020102010507070707" pitchFamily="18" charset="2"/>
              </a:rPr>
              <a:t>目镜</a:t>
            </a: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放大倍数。</a:t>
            </a: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31677" y="3231510"/>
            <a:ext cx="3573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第一次：倒立、缩小、实像</a:t>
            </a:r>
            <a:endParaRPr lang="en-US" altLang="zh-CN" sz="2000" b="1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第二</a:t>
            </a:r>
            <a:r>
              <a:rPr lang="zh-CN" altLang="en-US" sz="2000" b="1" smtClean="0">
                <a:solidFill>
                  <a:srgbClr val="FF0000"/>
                </a:solidFill>
                <a:latin typeface="+mn-ea"/>
                <a:ea typeface="+mn-ea"/>
              </a:rPr>
              <a:t>次：正立、放大、虚像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5" name="10302002111111.swf">
            <a:hlinkClick r:id="" action="ppaction://media"/>
          </p:cNvPr>
          <p:cNvPicPr>
            <a:picLocks noRot="1" noChangeAspect="1"/>
          </p:cNvPicPr>
          <p:nvPr>
            <a:vide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10519" y="947312"/>
            <a:ext cx="5433481" cy="40751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261" y="1991956"/>
            <a:ext cx="3314739" cy="2965507"/>
          </a:xfrm>
          <a:prstGeom prst="rect">
            <a:avLst/>
          </a:prstGeom>
        </p:spPr>
      </p:pic>
      <p:sp>
        <p:nvSpPr>
          <p:cNvPr id="37" name="TextBox 36"/>
          <p:cNvSpPr txBox="1"/>
          <p:nvPr>
            <p:custDataLst>
              <p:tags r:id="rId2"/>
            </p:custDataLst>
          </p:nvPr>
        </p:nvSpPr>
        <p:spPr>
          <a:xfrm>
            <a:off x="0" y="134015"/>
            <a:ext cx="3779912" cy="523220"/>
          </a:xfrm>
          <a:prstGeom prst="rect">
            <a:avLst/>
          </a:prstGeom>
          <a:solidFill>
            <a:srgbClr val="00B0F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显微镜和望远镜区别</a:t>
            </a:r>
            <a:endParaRPr lang="zh-CN" altLang="en-US" sz="28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51520" y="1203598"/>
          <a:ext cx="8712967" cy="3108960"/>
        </p:xfrm>
        <a:graphic>
          <a:graphicData uri="http://schemas.openxmlformats.org/drawingml/2006/table">
            <a:tbl>
              <a:tblPr/>
              <a:tblGrid>
                <a:gridCol w="1265987"/>
                <a:gridCol w="2732949"/>
                <a:gridCol w="2352315"/>
                <a:gridCol w="2361716"/>
              </a:tblGrid>
              <a:tr h="246063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类比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物镜的作用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目镜的作用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增大视角的方法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显微镜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使被观察的物体成一个倒立、放大实像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把物镜成的实像，再次放大成虚像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把物体的像放大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63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望远镜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使远处的物体在焦点附近成倒立、缩小、实像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把物镜成的实像，再次放大成虚像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把物体的像移近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把物体的像放大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1322</Words>
  <Application>Microsoft Office PowerPoint</Application>
  <PresentationFormat>全屏显示(16:9)</PresentationFormat>
  <Paragraphs>78</Paragraphs>
  <Slides>17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2017-07-31T15:56:00Z</cp:lastPrinted>
  <dcterms:created xsi:type="dcterms:W3CDTF">2013-09-14T14:37:00Z</dcterms:created>
  <dcterms:modified xsi:type="dcterms:W3CDTF">2020-11-26T12:44:39Z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