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1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7361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7.png"/><Relationship Id="rId5" Type="http://schemas.openxmlformats.org/officeDocument/2006/relationships/image" Target="../media/image13.png"/><Relationship Id="rId4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543300" y="2009775"/>
          <a:ext cx="5648325" cy="2781300"/>
          <a:chOff x="3543300" y="2009775"/>
          <a:chExt cx="5648325" cy="2781300"/>
        </a:xfrm>
      </p:grpSpPr>
      <p:sp>
        <p:nvSpPr>
          <p:cNvPr id="2" name="文本框 1"/>
          <p:cNvSpPr txBox="1"/>
          <p:nvPr/>
        </p:nvSpPr>
        <p:spPr>
          <a:xfrm>
            <a:off x="2915816" y="2492896"/>
            <a:ext cx="468052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4800" u="none" spc="0" dirty="0" smtClean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8.2 </a:t>
            </a:r>
            <a:r>
              <a:rPr lang="zh-CN" altLang="en-US" sz="4800" u="none" spc="0" dirty="0" smtClean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二力平衡</a:t>
            </a:r>
            <a:endParaRPr lang="en-US" sz="48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05131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400925" cy="4124325"/>
          <a:chOff x="381000" y="266700"/>
          <a:chExt cx="7400925" cy="41243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34004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实验：探究二力平衡条件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270000"/>
            <a:ext cx="5383509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实验一和实验二的对比实验发现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1628775" y="2324100"/>
            <a:ext cx="5772150" cy="3175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419851" y="3543300"/>
            <a:ext cx="619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改变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276976" y="41529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不改变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8092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29650" cy="4581525"/>
          <a:chOff x="381000" y="266700"/>
          <a:chExt cx="8629650" cy="45815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34004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实验：探究二力平衡条件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600326" y="5537200"/>
            <a:ext cx="312380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小胖子会如何运动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1066800"/>
            <a:ext cx="80010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实验三：如图，在小胖子两边分别施加大小相等的力，但两个力并不在一条直线上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2647951" y="2578100"/>
            <a:ext cx="4029075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文本框 6"/>
          <p:cNvSpPr txBox="1"/>
          <p:nvPr/>
        </p:nvSpPr>
        <p:spPr>
          <a:xfrm>
            <a:off x="6048376" y="5537201"/>
            <a:ext cx="619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转动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1738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29650" cy="4581525"/>
          <a:chOff x="381000" y="266700"/>
          <a:chExt cx="8629650" cy="45815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34004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实验：探究二力平衡条件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600326" y="5537200"/>
            <a:ext cx="2907778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小胖子会如何运动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1066800"/>
            <a:ext cx="80010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实验四：如图，在小胖子身上分别施加大小相等的力，但两个力互成一定角度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096001" y="5537201"/>
            <a:ext cx="619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飞走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2647951" y="2578100"/>
            <a:ext cx="4029075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54191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543425"/>
          <a:chOff x="381000" y="266700"/>
          <a:chExt cx="9134475" cy="45434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34004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实验：探究二力平衡条件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270000"/>
            <a:ext cx="5455517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实验三和实验四的对比实验发现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391275" y="3721101"/>
            <a:ext cx="619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改变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391275" y="4495801"/>
            <a:ext cx="619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改变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1304926" y="2387601"/>
            <a:ext cx="6162675" cy="36703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000501" y="3175001"/>
            <a:ext cx="51339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9" name="文本框 8"/>
          <p:cNvSpPr txBox="1"/>
          <p:nvPr/>
        </p:nvSpPr>
        <p:spPr>
          <a:xfrm>
            <a:off x="4191001" y="3429001"/>
            <a:ext cx="49434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5463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553325" cy="4533900"/>
          <a:chOff x="381000" y="266700"/>
          <a:chExt cx="7553325" cy="45339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34004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实验：探究二力平衡条件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117600"/>
            <a:ext cx="14763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实验总结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1571625" y="2159000"/>
            <a:ext cx="59817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58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29650" cy="2847975"/>
          <a:chOff x="381000" y="266700"/>
          <a:chExt cx="8629650" cy="28479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8764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二力平衡条件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0" y="1435101"/>
            <a:ext cx="80010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作用在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同一物体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上的两个力，如果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大小相等、方向相反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，并且在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同一条直线上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，这两个力就彼此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平衡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1" y="32385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简记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476376" y="32385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同体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、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343151" y="32385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等大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、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214689" y="32385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反向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、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086226" y="32385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共线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50024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371975"/>
          <a:chOff x="381000" y="266700"/>
          <a:chExt cx="9134475" cy="43719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2181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运动和力的关系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76276" y="1841500"/>
            <a:ext cx="1781175" cy="34798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5" name="文本框 4"/>
          <p:cNvSpPr txBox="1"/>
          <p:nvPr/>
        </p:nvSpPr>
        <p:spPr>
          <a:xfrm>
            <a:off x="2981326" y="11938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平衡力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372101" y="1193800"/>
            <a:ext cx="11906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运动状态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981326" y="4699001"/>
            <a:ext cx="2009775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一个物体只受拉力和重力的作用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3576638" y="2984501"/>
            <a:ext cx="819150" cy="6223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3857626" y="2057401"/>
            <a:ext cx="581025" cy="26289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372101" y="5054600"/>
            <a:ext cx="11906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运动状态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7551" y="5092700"/>
            <a:ext cx="11906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二力平衡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210175" y="2209800"/>
            <a:ext cx="1600200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3" name="文本框 12"/>
          <p:cNvSpPr txBox="1"/>
          <p:nvPr/>
        </p:nvSpPr>
        <p:spPr>
          <a:xfrm>
            <a:off x="5372101" y="22352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静止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5372101" y="3022600"/>
            <a:ext cx="14763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向上匀速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372101" y="3810000"/>
            <a:ext cx="14763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向下匀速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7162800" y="2209800"/>
            <a:ext cx="971550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7" name="文本框 16"/>
          <p:cNvSpPr txBox="1"/>
          <p:nvPr/>
        </p:nvSpPr>
        <p:spPr>
          <a:xfrm>
            <a:off x="7353300" y="2235200"/>
            <a:ext cx="62865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F=G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7353300" y="3022600"/>
            <a:ext cx="62865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F=G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7353300" y="3810000"/>
            <a:ext cx="62865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F=G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7067551" y="11938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不改变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000501" y="3175001"/>
            <a:ext cx="51339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22" name="文本框 21"/>
          <p:cNvSpPr txBox="1"/>
          <p:nvPr/>
        </p:nvSpPr>
        <p:spPr>
          <a:xfrm>
            <a:off x="4191001" y="3429001"/>
            <a:ext cx="49434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3" name="图片 22"/>
          <p:cNvPicPr/>
          <p:nvPr/>
        </p:nvPicPr>
        <p:blipFill>
          <a:blip r:embed="rId5"/>
          <a:stretch>
            <a:fillRect/>
          </a:stretch>
        </p:blipFill>
        <p:spPr>
          <a:xfrm>
            <a:off x="4114800" y="977901"/>
            <a:ext cx="876300" cy="1003300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381501" y="3683001"/>
            <a:ext cx="47529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5" name="图片 24"/>
          <p:cNvPicPr/>
          <p:nvPr/>
        </p:nvPicPr>
        <p:blipFill>
          <a:blip r:embed="rId6"/>
          <a:stretch>
            <a:fillRect/>
          </a:stretch>
        </p:blipFill>
        <p:spPr>
          <a:xfrm>
            <a:off x="4038601" y="1390651"/>
            <a:ext cx="1095375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240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 animBg="1"/>
      <p:bldP spid="13" grpId="0"/>
      <p:bldP spid="14" grpId="0"/>
      <p:bldP spid="15" grpId="0"/>
      <p:bldP spid="16" grpId="0" animBg="1"/>
      <p:bldP spid="17" grpId="0"/>
      <p:bldP spid="18" grpId="0"/>
      <p:bldP spid="19" grpId="0"/>
      <p:bldP spid="20" grpId="0"/>
      <p:bldP spid="23" grpId="0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629150"/>
          <a:chOff x="381000" y="266700"/>
          <a:chExt cx="9134475" cy="46291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2181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运动和力的关系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24126" y="1435101"/>
            <a:ext cx="11906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非平衡力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133976" y="1435100"/>
            <a:ext cx="11906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运动状态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785813" y="2336801"/>
            <a:ext cx="819150" cy="6223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1066800" y="1346201"/>
            <a:ext cx="628650" cy="28321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781801" y="1435101"/>
            <a:ext cx="619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改变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743201" y="2381251"/>
            <a:ext cx="14763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向上加速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743201" y="3327400"/>
            <a:ext cx="14763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向下加速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648201" y="2381251"/>
            <a:ext cx="6953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F＞G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648201" y="3327400"/>
            <a:ext cx="6953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F＜G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28651" y="4876800"/>
            <a:ext cx="6535637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有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平衡力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作用在物体上，运动状态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不改变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28651" y="5613400"/>
            <a:ext cx="850582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运动状态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改变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，一定有力作用在物体上，并且是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不平衡的力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000501" y="3175001"/>
            <a:ext cx="51339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6" name="图片 15"/>
          <p:cNvPicPr/>
          <p:nvPr/>
        </p:nvPicPr>
        <p:blipFill>
          <a:blip r:embed="rId4"/>
          <a:stretch>
            <a:fillRect/>
          </a:stretch>
        </p:blipFill>
        <p:spPr>
          <a:xfrm>
            <a:off x="3905250" y="1231901"/>
            <a:ext cx="876300" cy="100330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4191001" y="3429001"/>
            <a:ext cx="49434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8" name="图片 17"/>
          <p:cNvPicPr/>
          <p:nvPr/>
        </p:nvPicPr>
        <p:blipFill>
          <a:blip r:embed="rId5"/>
          <a:stretch>
            <a:fillRect/>
          </a:stretch>
        </p:blipFill>
        <p:spPr>
          <a:xfrm>
            <a:off x="3800476" y="1631951"/>
            <a:ext cx="1095375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56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96325" cy="4629150"/>
          <a:chOff x="381000" y="266700"/>
          <a:chExt cx="8696325" cy="46291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2181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运动和力的关系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4824" y="1155700"/>
            <a:ext cx="5067301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1、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力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是改变物体运动状态的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原因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04826" y="1898651"/>
            <a:ext cx="485926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2、物体的运动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不需要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力来维持；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04826" y="2641601"/>
            <a:ext cx="2625725" cy="8240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3、物体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静止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或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匀速</a:t>
            </a:r>
            <a:b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848101" y="2641600"/>
            <a:ext cx="2333625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不受力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或受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平衡力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04825" y="3384974"/>
            <a:ext cx="2396490" cy="8240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4、物体受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平衡力</a:t>
            </a:r>
            <a:b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524251" y="3378200"/>
            <a:ext cx="20478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静止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或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匀速直线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04826" y="4127501"/>
            <a:ext cx="2625725" cy="8240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5、物体受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非平衡力</a:t>
            </a:r>
            <a:b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790951" y="4133851"/>
            <a:ext cx="17621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运动状态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改变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04824" y="4870451"/>
            <a:ext cx="8531671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6、运动状态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改变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，一定有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力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作用在物体上，并且是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不平衡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的力；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04824" y="5613400"/>
            <a:ext cx="6875487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7、有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力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作用在物体上，运动状态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不一定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改变；</a:t>
            </a:r>
          </a:p>
        </p:txBody>
      </p:sp>
      <p:pic>
        <p:nvPicPr>
          <p:cNvPr id="14" name="图片 13"/>
          <p:cNvPicPr/>
          <p:nvPr/>
        </p:nvPicPr>
        <p:blipFill>
          <a:blip r:embed="rId2"/>
          <a:stretch>
            <a:fillRect/>
          </a:stretch>
        </p:blipFill>
        <p:spPr>
          <a:xfrm>
            <a:off x="3028950" y="2781300"/>
            <a:ext cx="647700" cy="330200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2"/>
          <a:stretch>
            <a:fillRect/>
          </a:stretch>
        </p:blipFill>
        <p:spPr>
          <a:xfrm>
            <a:off x="2714625" y="3517900"/>
            <a:ext cx="647700" cy="330200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2"/>
          <a:stretch>
            <a:fillRect/>
          </a:stretch>
        </p:blipFill>
        <p:spPr>
          <a:xfrm>
            <a:off x="3000375" y="4267200"/>
            <a:ext cx="647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8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343900" cy="4505325"/>
          <a:chOff x="381000" y="266700"/>
          <a:chExt cx="8343900" cy="45053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2181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二力平衡的应用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619376" y="1625600"/>
            <a:ext cx="1762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已知物体状态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619376" y="2698751"/>
            <a:ext cx="1762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已知物体受力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086351" y="1625600"/>
            <a:ext cx="11906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静止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）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086351" y="2698751"/>
            <a:ext cx="16097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5038726" y="2635251"/>
            <a:ext cx="1488281" cy="7112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086351" y="3771900"/>
            <a:ext cx="10572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5038725" y="3708400"/>
            <a:ext cx="966788" cy="7112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115176" y="1282701"/>
            <a:ext cx="333375" cy="265457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二力平衡条件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2" name="图片 11"/>
          <p:cNvPicPr/>
          <p:nvPr/>
        </p:nvPicPr>
        <p:blipFill>
          <a:blip r:embed="rId4"/>
          <a:stretch>
            <a:fillRect/>
          </a:stretch>
        </p:blipFill>
        <p:spPr>
          <a:xfrm>
            <a:off x="7648576" y="3289301"/>
            <a:ext cx="695325" cy="20955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5"/>
          <a:stretch>
            <a:fillRect/>
          </a:stretch>
        </p:blipFill>
        <p:spPr>
          <a:xfrm>
            <a:off x="704851" y="812801"/>
            <a:ext cx="1247775" cy="430530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5810250" y="5194300"/>
            <a:ext cx="1657350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5" name="文本框 14"/>
          <p:cNvSpPr txBox="1"/>
          <p:nvPr/>
        </p:nvSpPr>
        <p:spPr>
          <a:xfrm>
            <a:off x="5905501" y="5207000"/>
            <a:ext cx="14763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求重力大小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6" name="图片 15"/>
          <p:cNvPicPr/>
          <p:nvPr/>
        </p:nvPicPr>
        <p:blipFill>
          <a:blip r:embed="rId6"/>
          <a:stretch>
            <a:fillRect/>
          </a:stretch>
        </p:blipFill>
        <p:spPr>
          <a:xfrm>
            <a:off x="6629401" y="1485900"/>
            <a:ext cx="161925" cy="3022600"/>
          </a:xfrm>
          <a:prstGeom prst="rect">
            <a:avLst/>
          </a:prstGeom>
        </p:spPr>
      </p:pic>
      <p:pic>
        <p:nvPicPr>
          <p:cNvPr id="17" name="图片 16"/>
          <p:cNvPicPr/>
          <p:nvPr/>
        </p:nvPicPr>
        <p:blipFill>
          <a:blip r:embed="rId7"/>
          <a:stretch>
            <a:fillRect/>
          </a:stretch>
        </p:blipFill>
        <p:spPr>
          <a:xfrm>
            <a:off x="4476750" y="1765300"/>
            <a:ext cx="628650" cy="330200"/>
          </a:xfrm>
          <a:prstGeom prst="rect">
            <a:avLst/>
          </a:prstGeom>
        </p:spPr>
      </p:pic>
      <p:pic>
        <p:nvPicPr>
          <p:cNvPr id="18" name="图片 17"/>
          <p:cNvPicPr/>
          <p:nvPr/>
        </p:nvPicPr>
        <p:blipFill>
          <a:blip r:embed="rId7"/>
          <a:stretch>
            <a:fillRect/>
          </a:stretch>
        </p:blipFill>
        <p:spPr>
          <a:xfrm>
            <a:off x="4476750" y="2838451"/>
            <a:ext cx="628650" cy="330200"/>
          </a:xfrm>
          <a:prstGeom prst="rect">
            <a:avLst/>
          </a:prstGeom>
        </p:spPr>
      </p:pic>
      <p:pic>
        <p:nvPicPr>
          <p:cNvPr id="19" name="图片 18"/>
          <p:cNvPicPr/>
          <p:nvPr/>
        </p:nvPicPr>
        <p:blipFill>
          <a:blip r:embed="rId8"/>
          <a:stretch>
            <a:fillRect/>
          </a:stretch>
        </p:blipFill>
        <p:spPr>
          <a:xfrm>
            <a:off x="1219201" y="4508500"/>
            <a:ext cx="600075" cy="1498600"/>
          </a:xfrm>
          <a:prstGeom prst="rect">
            <a:avLst/>
          </a:prstGeom>
        </p:spPr>
      </p:pic>
      <p:pic>
        <p:nvPicPr>
          <p:cNvPr id="20" name="图片 19"/>
          <p:cNvPicPr/>
          <p:nvPr/>
        </p:nvPicPr>
        <p:blipFill>
          <a:blip r:embed="rId9"/>
          <a:stretch>
            <a:fillRect/>
          </a:stretch>
        </p:blipFill>
        <p:spPr>
          <a:xfrm>
            <a:off x="1209676" y="3213101"/>
            <a:ext cx="619125" cy="128270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2619376" y="3771900"/>
            <a:ext cx="1762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已知拉力大小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22" name="图片 21"/>
          <p:cNvPicPr/>
          <p:nvPr/>
        </p:nvPicPr>
        <p:blipFill>
          <a:blip r:embed="rId7"/>
          <a:stretch>
            <a:fillRect/>
          </a:stretch>
        </p:blipFill>
        <p:spPr>
          <a:xfrm>
            <a:off x="4476750" y="3911600"/>
            <a:ext cx="62865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87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01075" cy="4033838"/>
          <a:chOff x="381000" y="266700"/>
          <a:chExt cx="8601075" cy="4033838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教学目标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568451"/>
            <a:ext cx="323850" cy="431800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628650" y="3575051"/>
            <a:ext cx="323850" cy="4318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628650" y="4902200"/>
            <a:ext cx="323850" cy="4318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162051" y="1479551"/>
            <a:ext cx="74390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依据生活经验认识平衡力和平衡状态的概念，会判断物体受到的力是否为平衡力。    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162050" y="3486573"/>
            <a:ext cx="798195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经历探究二力平衡条件的实验过程，归纳、总结出结论。 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162051" y="4819651"/>
            <a:ext cx="6290269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会利用二力平衡的知识分析解决实际问题。</a:t>
            </a:r>
          </a:p>
        </p:txBody>
      </p:sp>
    </p:spTree>
    <p:extLst>
      <p:ext uri="{BB962C8B-B14F-4D97-AF65-F5344CB8AC3E}">
        <p14:creationId xmlns:p14="http://schemas.microsoft.com/office/powerpoint/2010/main" val="1474709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858250" cy="4362450"/>
          <a:chOff x="381000" y="266700"/>
          <a:chExt cx="8858250" cy="43624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2181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二力平衡的应用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1684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28724" y="1143000"/>
            <a:ext cx="7519739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一辆小车受到</a:t>
            </a:r>
            <a:r>
              <a:rPr lang="en-US" sz="2300" u="none" spc="0" dirty="0" smtClean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50N的拉力和30N的阻力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，车怎样运动？</a:t>
            </a: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466725" y="2641600"/>
            <a:ext cx="3836698" cy="3175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686301" y="2400300"/>
            <a:ext cx="1762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已知物体受力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686301" y="3752851"/>
            <a:ext cx="1762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二力平衡条件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686301" y="5105400"/>
            <a:ext cx="1762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物体运动状态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096126" y="3752851"/>
            <a:ext cx="14763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不平衡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）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096126" y="5105401"/>
            <a:ext cx="1762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向左加速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）</a:t>
            </a:r>
          </a:p>
        </p:txBody>
      </p:sp>
      <p:pic>
        <p:nvPicPr>
          <p:cNvPr id="12" name="图片 11"/>
          <p:cNvPicPr/>
          <p:nvPr/>
        </p:nvPicPr>
        <p:blipFill>
          <a:blip r:embed="rId4"/>
          <a:stretch>
            <a:fillRect/>
          </a:stretch>
        </p:blipFill>
        <p:spPr>
          <a:xfrm>
            <a:off x="981075" y="2819401"/>
            <a:ext cx="685800" cy="8509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5"/>
          <a:stretch>
            <a:fillRect/>
          </a:stretch>
        </p:blipFill>
        <p:spPr>
          <a:xfrm>
            <a:off x="5448301" y="3022601"/>
            <a:ext cx="200025" cy="6985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5"/>
          <a:stretch>
            <a:fillRect/>
          </a:stretch>
        </p:blipFill>
        <p:spPr>
          <a:xfrm>
            <a:off x="5443539" y="4368801"/>
            <a:ext cx="200025" cy="698500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6"/>
          <a:stretch>
            <a:fillRect/>
          </a:stretch>
        </p:blipFill>
        <p:spPr>
          <a:xfrm>
            <a:off x="6515100" y="3892551"/>
            <a:ext cx="628650" cy="330200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6"/>
          <a:stretch>
            <a:fillRect/>
          </a:stretch>
        </p:blipFill>
        <p:spPr>
          <a:xfrm>
            <a:off x="6515100" y="5238751"/>
            <a:ext cx="62865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05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991475" cy="4638675"/>
          <a:chOff x="381000" y="266700"/>
          <a:chExt cx="7991475" cy="46386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130300"/>
            <a:ext cx="5038724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下列情况，两力平衡了吗？为什么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1485900" y="1955801"/>
            <a:ext cx="2324100" cy="12827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1485900" y="4394201"/>
            <a:ext cx="2324100" cy="12827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5667375" y="1955801"/>
            <a:ext cx="2324100" cy="12827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5"/>
          <a:stretch>
            <a:fillRect/>
          </a:stretch>
        </p:blipFill>
        <p:spPr>
          <a:xfrm>
            <a:off x="5667375" y="4394201"/>
            <a:ext cx="2324100" cy="12827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514476" y="3365500"/>
            <a:ext cx="23336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两个力不在同一直线上</a:t>
            </a:r>
            <a:endParaRPr lang="en-US" sz="18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0" name="图片 9"/>
          <p:cNvPicPr/>
          <p:nvPr/>
        </p:nvPicPr>
        <p:blipFill>
          <a:blip r:embed="rId6"/>
          <a:stretch>
            <a:fillRect/>
          </a:stretch>
        </p:blipFill>
        <p:spPr>
          <a:xfrm>
            <a:off x="1114426" y="3448051"/>
            <a:ext cx="219075" cy="3175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6"/>
          <a:stretch>
            <a:fillRect/>
          </a:stretch>
        </p:blipFill>
        <p:spPr>
          <a:xfrm>
            <a:off x="5648326" y="3448051"/>
            <a:ext cx="219075" cy="3175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048376" y="3365500"/>
            <a:ext cx="11906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力大小不等</a:t>
            </a:r>
            <a:endParaRPr lang="en-US" sz="18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3" name="图片 12"/>
          <p:cNvPicPr/>
          <p:nvPr/>
        </p:nvPicPr>
        <p:blipFill>
          <a:blip r:embed="rId6"/>
          <a:stretch>
            <a:fillRect/>
          </a:stretch>
        </p:blipFill>
        <p:spPr>
          <a:xfrm>
            <a:off x="1114426" y="5810251"/>
            <a:ext cx="219075" cy="31750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514476" y="5727700"/>
            <a:ext cx="18764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作用在两个物体上</a:t>
            </a:r>
            <a:endParaRPr lang="en-US" sz="18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5" name="图片 14"/>
          <p:cNvPicPr/>
          <p:nvPr/>
        </p:nvPicPr>
        <p:blipFill>
          <a:blip r:embed="rId7"/>
          <a:stretch>
            <a:fillRect/>
          </a:stretch>
        </p:blipFill>
        <p:spPr>
          <a:xfrm>
            <a:off x="6662738" y="5810251"/>
            <a:ext cx="323850" cy="3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98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391400" cy="4867275"/>
          <a:chOff x="381000" y="266700"/>
          <a:chExt cx="7391400" cy="48672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0" y="1016000"/>
            <a:ext cx="826383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物理书放在水平桌面上，下列属于平衡力的是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     ）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1" y="1759373"/>
            <a:ext cx="605853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A．物理书所受的重力与物理书对桌面的压力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0" y="2501900"/>
            <a:ext cx="640080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B．物理书对桌面的压力与桌面对物理书的支持力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28651" y="3245273"/>
            <a:ext cx="577278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C．物理所受的重力与地面对桌子的支持力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28650" y="3987800"/>
            <a:ext cx="630555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D．物理书所受的重力与桌面对物理书的支持力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9" name="图片 8"/>
          <p:cNvPicPr/>
          <p:nvPr/>
        </p:nvPicPr>
        <p:blipFill>
          <a:blip r:embed="rId2"/>
          <a:stretch>
            <a:fillRect/>
          </a:stretch>
        </p:blipFill>
        <p:spPr>
          <a:xfrm>
            <a:off x="3543300" y="4762500"/>
            <a:ext cx="2019300" cy="17272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7029450" y="1016000"/>
            <a:ext cx="24765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97620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24875" cy="3695700"/>
          <a:chOff x="381000" y="266700"/>
          <a:chExt cx="8524875" cy="36957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035051"/>
            <a:ext cx="7896225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起重机以1 m/s 的速度匀速吊起一个重物，钢丝绳对重物的拉力是6 000 N。若起重机吊着这个物体以2 m/s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的速度匀速下降，这时钢丝绳对重物的拉力是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       ）。  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1" y="3060700"/>
            <a:ext cx="206819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A、12000 N 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0" y="4089400"/>
            <a:ext cx="191770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C、3000 N 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257676" y="3060700"/>
            <a:ext cx="167576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B、6000 N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257675" y="4089400"/>
            <a:ext cx="218059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D、无法判定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010401" y="1687407"/>
            <a:ext cx="112585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0" name="文本框 9"/>
          <p:cNvSpPr txBox="1"/>
          <p:nvPr/>
        </p:nvSpPr>
        <p:spPr>
          <a:xfrm>
            <a:off x="7010401" y="3060700"/>
            <a:ext cx="9620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受力平衡</a:t>
            </a:r>
            <a:endParaRPr lang="en-US" sz="18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1" name="图片 10"/>
          <p:cNvPicPr/>
          <p:nvPr/>
        </p:nvPicPr>
        <p:blipFill>
          <a:blip r:embed="rId2"/>
          <a:stretch>
            <a:fillRect/>
          </a:stretch>
        </p:blipFill>
        <p:spPr>
          <a:xfrm>
            <a:off x="7372351" y="2311401"/>
            <a:ext cx="200025" cy="6985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2"/>
          <a:stretch>
            <a:fillRect/>
          </a:stretch>
        </p:blipFill>
        <p:spPr>
          <a:xfrm>
            <a:off x="7386639" y="3644901"/>
            <a:ext cx="200025" cy="6985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7186613" y="4394200"/>
            <a:ext cx="6858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/>
          <p:nvPr/>
        </p:nvPicPr>
        <p:blipFill>
          <a:blip r:embed="rId3"/>
          <a:stretch>
            <a:fillRect/>
          </a:stretch>
        </p:blipFill>
        <p:spPr>
          <a:xfrm>
            <a:off x="7138988" y="4330701"/>
            <a:ext cx="738188" cy="59690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5163820" y="2178051"/>
            <a:ext cx="2286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61548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53450" cy="4438650"/>
          <a:chOff x="381000" y="266700"/>
          <a:chExt cx="8553450" cy="44386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035051"/>
            <a:ext cx="78962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一个重为G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=2牛的木块静止在水平桌面上,求桌面对木块的支持力。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429126" y="2857500"/>
            <a:ext cx="345524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解:   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因为木块静止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  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962026" y="2743200"/>
            <a:ext cx="2592431" cy="3175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429126" y="3642360"/>
            <a:ext cx="427291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所以支持力和重力为一对平衡力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429126" y="4428067"/>
            <a:ext cx="374205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因为G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=2N、方向竖直向下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429125" y="5257800"/>
            <a:ext cx="36385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4381500" y="5194300"/>
            <a:ext cx="3859530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05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24875" cy="4657725"/>
          <a:chOff x="381000" y="266700"/>
          <a:chExt cx="8524875" cy="46577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035051"/>
            <a:ext cx="78962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如图，一木块做匀速直线运动，第一次速度小，第二次速度大，比较二次的拉力大小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1" y="4826000"/>
            <a:ext cx="1762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匀速直线运动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2867026" y="2628901"/>
            <a:ext cx="3419475" cy="14097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248026" y="4826000"/>
            <a:ext cx="11906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二力平衡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162551" y="4826000"/>
            <a:ext cx="10001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5114925" y="4762500"/>
            <a:ext cx="1059656" cy="7112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972300" y="4813300"/>
            <a:ext cx="11715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/>
          <p:nvPr/>
        </p:nvPicPr>
        <p:blipFill>
          <a:blip r:embed="rId4"/>
          <a:stretch>
            <a:fillRect/>
          </a:stretch>
        </p:blipFill>
        <p:spPr>
          <a:xfrm>
            <a:off x="6924675" y="4749800"/>
            <a:ext cx="1195388" cy="7112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5553076" y="5651500"/>
            <a:ext cx="2047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与速度大小无关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3" name="图片 12"/>
          <p:cNvPicPr/>
          <p:nvPr/>
        </p:nvPicPr>
        <p:blipFill>
          <a:blip r:embed="rId5"/>
          <a:stretch>
            <a:fillRect/>
          </a:stretch>
        </p:blipFill>
        <p:spPr>
          <a:xfrm>
            <a:off x="2486025" y="4959351"/>
            <a:ext cx="628650" cy="3302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5"/>
          <a:stretch>
            <a:fillRect/>
          </a:stretch>
        </p:blipFill>
        <p:spPr>
          <a:xfrm>
            <a:off x="4486275" y="4953000"/>
            <a:ext cx="628650" cy="330200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5"/>
          <a:stretch>
            <a:fillRect/>
          </a:stretch>
        </p:blipFill>
        <p:spPr>
          <a:xfrm>
            <a:off x="6257925" y="4946651"/>
            <a:ext cx="62865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7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10600" cy="4019550"/>
          <a:chOff x="381000" y="266700"/>
          <a:chExt cx="8610600" cy="40195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0" y="1035051"/>
            <a:ext cx="79819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一个小球重2牛，向右上方45°角做匀速直线运动则小球受力示意图正确的是（      ）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52601" y="2997200"/>
            <a:ext cx="5743575" cy="23622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" name="文本框 5"/>
          <p:cNvSpPr txBox="1"/>
          <p:nvPr/>
        </p:nvSpPr>
        <p:spPr>
          <a:xfrm>
            <a:off x="3419872" y="1501416"/>
            <a:ext cx="238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701923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48700" cy="4219575"/>
          <a:chOff x="381000" y="266700"/>
          <a:chExt cx="8648700" cy="42195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0" y="1035051"/>
            <a:ext cx="80200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放在水平桌面上的木块处于静止状态，下列各对力中是平衡力的是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     ） 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2540000"/>
            <a:ext cx="481965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A、木块的重力和木块对桌面的压力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28651" y="3382433"/>
            <a:ext cx="601281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B、木块对桌面的压力和桌面对木块的支持力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28650" y="4224867"/>
            <a:ext cx="524510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C、木块的重力和桌面对木块的支持力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28650" y="5067300"/>
            <a:ext cx="524510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D、木块的重力和木块对地球的吸引力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83691" y="1582844"/>
            <a:ext cx="238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5897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6962775" cy="3619500"/>
          <a:chOff x="381000" y="266700"/>
          <a:chExt cx="6962775" cy="36195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111251"/>
            <a:ext cx="7111701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用手握住酒瓶，酒瓶不会掉下来的原因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      ） 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1899920"/>
            <a:ext cx="491998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A、手握酒瓶的力大于酒瓶受到的力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153150" y="1111251"/>
            <a:ext cx="238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C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8650" y="2689013"/>
            <a:ext cx="610235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B、手对酒瓶的压力与酒瓶受到的重力相平衡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28650" y="3478107"/>
            <a:ext cx="644271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C、手对酒瓶的摩擦力与酒瓶受到的重力相平衡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28650" y="4267200"/>
            <a:ext cx="596392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D、手对酒瓶的摩擦力大于酒瓶受到的重力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86802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58225" cy="4467225"/>
          <a:chOff x="381000" y="266700"/>
          <a:chExt cx="8658225" cy="44672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111251"/>
            <a:ext cx="8029575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如图，一个人用30牛的力握住重为10牛的瓶子不动，若现在这个人用60牛的力握瓶而这个瓶子仍然竖直不动，这时瓶子受到的摩擦力大小为_________。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3438525" y="3149601"/>
            <a:ext cx="2419350" cy="28067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" name="文本框 5"/>
          <p:cNvSpPr txBox="1"/>
          <p:nvPr/>
        </p:nvSpPr>
        <p:spPr>
          <a:xfrm>
            <a:off x="2785110" y="1996109"/>
            <a:ext cx="130683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10牛</a:t>
            </a:r>
          </a:p>
        </p:txBody>
      </p:sp>
    </p:spTree>
    <p:extLst>
      <p:ext uri="{BB962C8B-B14F-4D97-AF65-F5344CB8AC3E}">
        <p14:creationId xmlns:p14="http://schemas.microsoft.com/office/powerpoint/2010/main" val="1159930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82100" cy="4057650"/>
          <a:chOff x="381000" y="266700"/>
          <a:chExt cx="9182100" cy="40576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教学重点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81000" y="36068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28651" y="34544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教学难点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62050" y="1479551"/>
            <a:ext cx="8020049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学生认知结构中建立二力平衡条件的过程； 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50028" y="4082942"/>
            <a:ext cx="372732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二力平衡条件的应用。</a:t>
            </a:r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568451"/>
            <a:ext cx="323850" cy="4318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628650" y="2470151"/>
            <a:ext cx="323850" cy="4318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162051" y="2381251"/>
            <a:ext cx="4418061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应用二力平衡解决实际问题。</a:t>
            </a:r>
          </a:p>
        </p:txBody>
      </p:sp>
    </p:spTree>
    <p:extLst>
      <p:ext uri="{BB962C8B-B14F-4D97-AF65-F5344CB8AC3E}">
        <p14:creationId xmlns:p14="http://schemas.microsoft.com/office/powerpoint/2010/main" val="2904803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24900" cy="2528888"/>
          <a:chOff x="381000" y="266700"/>
          <a:chExt cx="8724900" cy="2528888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42926" y="1111251"/>
            <a:ext cx="8493570" cy="17697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有一重为9.8牛的木块，在水平桌面上滑动时受到0.2牛的摩擦力，要使它在水平面上做匀速直线运动，所受的水平拉力是______牛；要使它在竖直方向上匀速上升，则在竖直方向上的拉力又是______牛。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620000" y="1484784"/>
            <a:ext cx="55240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0.2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214320" y="1996108"/>
            <a:ext cx="92968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9.8</a:t>
            </a:r>
          </a:p>
        </p:txBody>
      </p:sp>
    </p:spTree>
    <p:extLst>
      <p:ext uri="{BB962C8B-B14F-4D97-AF65-F5344CB8AC3E}">
        <p14:creationId xmlns:p14="http://schemas.microsoft.com/office/powerpoint/2010/main" val="1947387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67750" cy="4752975"/>
          <a:chOff x="381000" y="266700"/>
          <a:chExt cx="8667750" cy="47529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0" y="1060451"/>
            <a:ext cx="80391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质量m为0.01克的一滴水在空中匀速直线下落，它受到空气阻力的大小为多少牛？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方向如何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1" y="2362200"/>
            <a:ext cx="54768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581025" y="2298700"/>
            <a:ext cx="5231606" cy="7112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28650" y="3195637"/>
            <a:ext cx="77343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581025" y="3132137"/>
            <a:ext cx="5645944" cy="7112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628650" y="3984625"/>
            <a:ext cx="80010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又因水滴在空中匀速直线下落，处于平衡状态，受到平衡力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28650" y="4818380"/>
            <a:ext cx="696849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所以空气阻力的大小等于重力大小。方向竖直向上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 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28650" y="5689600"/>
            <a:ext cx="80010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/>
          <p:nvPr/>
        </p:nvPicPr>
        <p:blipFill>
          <a:blip r:embed="rId4"/>
          <a:stretch>
            <a:fillRect/>
          </a:stretch>
        </p:blipFill>
        <p:spPr>
          <a:xfrm>
            <a:off x="581026" y="5626100"/>
            <a:ext cx="7446169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94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67750" cy="4486275"/>
          <a:chOff x="381000" y="266700"/>
          <a:chExt cx="8667750" cy="44862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0" y="1060451"/>
            <a:ext cx="8695878" cy="8848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质量为5t的汽车，在平直的公路上匀速前进，汽车受到几个力？
若它所受到的阻力是车重的0.05倍，求汽车发动机的牵引力。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143626" y="2806700"/>
            <a:ext cx="2524041" cy="3175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28651" y="3213100"/>
            <a:ext cx="5239493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解：（1）如图所示受到4个力的作用。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8651" y="4165600"/>
            <a:ext cx="497649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（2）因为汽车匀速运动，所以F=f 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28651" y="5118100"/>
            <a:ext cx="631126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F=f=0.05×mg=0.05×5000kg×9.8N/kg=2450N</a:t>
            </a:r>
          </a:p>
        </p:txBody>
      </p:sp>
    </p:spTree>
    <p:extLst>
      <p:ext uri="{BB962C8B-B14F-4D97-AF65-F5344CB8AC3E}">
        <p14:creationId xmlns:p14="http://schemas.microsoft.com/office/powerpoint/2010/main" val="2877964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82025" cy="4552950"/>
          <a:chOff x="381000" y="266700"/>
          <a:chExt cx="8582025" cy="45529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3705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区分二力平衡与相互作用力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23951" y="1155700"/>
            <a:ext cx="6544393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下面两幅图的两组力是平衡力还是相互作用力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181100"/>
            <a:ext cx="419100" cy="558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28651" y="5511800"/>
            <a:ext cx="384365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等大、反向、在一条直线上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105401" y="5511800"/>
            <a:ext cx="372808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等大、反向、在一条直线上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1171575" y="2235201"/>
            <a:ext cx="2000250" cy="26797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5972175" y="2235201"/>
            <a:ext cx="2000250" cy="26797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0" name="文本框 9"/>
          <p:cNvSpPr txBox="1"/>
          <p:nvPr/>
        </p:nvSpPr>
        <p:spPr>
          <a:xfrm>
            <a:off x="3543301" y="1892300"/>
            <a:ext cx="2047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作用在同一物体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119564" y="28702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平衡力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833814" y="3632200"/>
            <a:ext cx="14763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相互作用力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543301" y="4686300"/>
            <a:ext cx="2047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作用在两个物体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4" name="图片 13"/>
          <p:cNvPicPr/>
          <p:nvPr/>
        </p:nvPicPr>
        <p:blipFill>
          <a:blip r:embed="rId5"/>
          <a:stretch>
            <a:fillRect/>
          </a:stretch>
        </p:blipFill>
        <p:spPr>
          <a:xfrm>
            <a:off x="4471989" y="2374900"/>
            <a:ext cx="142875" cy="558800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6"/>
          <a:stretch>
            <a:fillRect/>
          </a:stretch>
        </p:blipFill>
        <p:spPr>
          <a:xfrm>
            <a:off x="3257551" y="3556001"/>
            <a:ext cx="2638425" cy="38100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7"/>
          <a:stretch>
            <a:fillRect/>
          </a:stretch>
        </p:blipFill>
        <p:spPr>
          <a:xfrm>
            <a:off x="4471989" y="4216400"/>
            <a:ext cx="142875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12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858125" cy="4562475"/>
          <a:chOff x="381000" y="266700"/>
          <a:chExt cx="7858125" cy="45624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3705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区分二力平衡与相互作用力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092200"/>
            <a:ext cx="11906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4AF476">
                    <a:alpha val="100000"/>
                  </a:srgbClr>
                </a:solidFill>
                <a:latin typeface="黑体" pitchFamily="49" charset="-122"/>
              </a:rPr>
              <a:t>相同点</a:t>
            </a:r>
            <a:r>
              <a:rPr lang="en-US" sz="2300" u="none" spc="0" dirty="0">
                <a:solidFill>
                  <a:srgbClr val="4AF476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1" y="1790700"/>
            <a:ext cx="11906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4AF476">
                    <a:alpha val="100000"/>
                  </a:srgbClr>
                </a:solidFill>
                <a:latin typeface="黑体" pitchFamily="49" charset="-122"/>
              </a:rPr>
              <a:t>不同点</a:t>
            </a:r>
            <a:r>
              <a:rPr lang="en-US" sz="2300" u="none" spc="0" dirty="0">
                <a:solidFill>
                  <a:srgbClr val="4AF476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866900" y="1092200"/>
            <a:ext cx="385445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等大、反向、在一条直线上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866900" y="1790700"/>
            <a:ext cx="363728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平衡力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作用在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同一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物体上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866901" y="2489200"/>
            <a:ext cx="417512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相互作用力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作用在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两个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物体上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810001" y="4152901"/>
            <a:ext cx="4666615" cy="8240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当两个力方向相同时，既不是平衡力也不是相互作用力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0" name="图片 9"/>
          <p:cNvPicPr/>
          <p:nvPr/>
        </p:nvPicPr>
        <p:blipFill>
          <a:blip r:embed="rId2"/>
          <a:stretch>
            <a:fillRect/>
          </a:stretch>
        </p:blipFill>
        <p:spPr>
          <a:xfrm>
            <a:off x="676275" y="3403601"/>
            <a:ext cx="2000250" cy="26797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930900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998744" cy="4210050"/>
          <a:chOff x="381000" y="266700"/>
          <a:chExt cx="8998744" cy="42100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0" y="1168400"/>
            <a:ext cx="79438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581026" y="1104901"/>
            <a:ext cx="8417719" cy="12827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1804988" y="3060701"/>
            <a:ext cx="5600700" cy="25527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3383191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43925" cy="1714500"/>
          <a:chOff x="381000" y="266700"/>
          <a:chExt cx="8543925" cy="17145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143000"/>
            <a:ext cx="79152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2.在平直的地面上，一个人沿水平方向用20N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的力推一辆小车匀速向西运动，试画出小车所受阻力的大小和方向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03857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67750" cy="2114550"/>
          <a:chOff x="381000" y="266700"/>
          <a:chExt cx="8667750" cy="21145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0" y="1130301"/>
            <a:ext cx="8039100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3.质量40kg的小船静止在水面上，它除了受到重力之外，还受到另一个力的作用，这个力的大小等于多少？方向如何？试着画出小船受力的示意图。</a:t>
            </a:r>
          </a:p>
        </p:txBody>
      </p:sp>
    </p:spTree>
    <p:extLst>
      <p:ext uri="{BB962C8B-B14F-4D97-AF65-F5344CB8AC3E}">
        <p14:creationId xmlns:p14="http://schemas.microsoft.com/office/powerpoint/2010/main" val="38678717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67750" cy="4438650"/>
          <a:chOff x="381000" y="266700"/>
          <a:chExt cx="8667750" cy="44386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0" y="1130301"/>
            <a:ext cx="8039100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4.在水平公路上匀速行驶的太阳能小汽车（图8.2-5）受到几对平衡力的作用？为什么说它们是互相平衡的？请在图8.2-6上画出汽车受力的示意图。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1838325" y="3251200"/>
            <a:ext cx="561975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7556407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20125" cy="3429000"/>
          <a:chOff x="381000" y="266700"/>
          <a:chExt cx="8620125" cy="34290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总结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19126" y="1346200"/>
            <a:ext cx="2047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二力平衡条件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19125" y="2374901"/>
            <a:ext cx="80010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作用在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同一物体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上的两个力，如果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大小相等、方向相反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，并且在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同一条直线上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，这两个力就彼此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平衡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19126" y="40132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简记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466851" y="40132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同体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、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333626" y="40132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等大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、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205164" y="40132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反向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、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076701" y="40132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共线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75340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895850"/>
          <a:chOff x="381000" y="266700"/>
          <a:chExt cx="9134475" cy="48958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知识回顾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81376" y="1848274"/>
            <a:ext cx="2734945" cy="22121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      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静止状态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 </a:t>
            </a:r>
            <a:b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             或   </a:t>
            </a:r>
            <a:b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匀速直线运动状态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19900" y="2413000"/>
            <a:ext cx="1762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运动状态不变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2419351" y="2381251"/>
            <a:ext cx="923925" cy="6731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5743576" y="2374901"/>
            <a:ext cx="923925" cy="6731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28651" y="1130300"/>
            <a:ext cx="4375397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请说出牛顿第一定律内容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09626" y="4857751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物体受力时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990976" y="5956301"/>
            <a:ext cx="11906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变速运动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381376" y="3727874"/>
            <a:ext cx="3710904" cy="17697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      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静止状态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 </a:t>
            </a:r>
            <a:b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             或   </a:t>
            </a:r>
            <a:b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匀速直线运动状态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638926" y="5156200"/>
            <a:ext cx="11906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重点研究</a:t>
            </a:r>
            <a:endParaRPr lang="en-US" sz="2300" u="none" spc="0" dirty="0">
              <a:solidFill>
                <a:srgbClr val="00B0F0">
                  <a:alpha val="100000"/>
                </a:srgbClr>
              </a:solidFill>
              <a:latin typeface="黑体" pitchFamily="49" charset="-122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647700" y="5461000"/>
            <a:ext cx="5829300" cy="0"/>
          </a:xfrm>
          <a:prstGeom prst="line">
            <a:avLst/>
          </a:prstGeom>
          <a:ln w="25400" cap="flat" cmpd="sng" algn="ctr">
            <a:solidFill>
              <a:srgbClr val="00B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文本框 13"/>
          <p:cNvSpPr txBox="1"/>
          <p:nvPr/>
        </p:nvSpPr>
        <p:spPr>
          <a:xfrm>
            <a:off x="1076326" y="3162300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不存在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5" name="图片 14"/>
          <p:cNvPicPr/>
          <p:nvPr/>
        </p:nvPicPr>
        <p:blipFill>
          <a:blip r:embed="rId3"/>
          <a:stretch>
            <a:fillRect/>
          </a:stretch>
        </p:blipFill>
        <p:spPr>
          <a:xfrm>
            <a:off x="552450" y="2171700"/>
            <a:ext cx="1905000" cy="99060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647701" y="2413000"/>
            <a:ext cx="1762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物体不受力时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7" name="图片 16"/>
          <p:cNvPicPr/>
          <p:nvPr/>
        </p:nvPicPr>
        <p:blipFill>
          <a:blip r:embed="rId4"/>
          <a:stretch>
            <a:fillRect/>
          </a:stretch>
        </p:blipFill>
        <p:spPr>
          <a:xfrm>
            <a:off x="2505076" y="4368801"/>
            <a:ext cx="809625" cy="800100"/>
          </a:xfrm>
          <a:prstGeom prst="rect">
            <a:avLst/>
          </a:prstGeom>
        </p:spPr>
      </p:pic>
      <p:pic>
        <p:nvPicPr>
          <p:cNvPr id="18" name="图片 17"/>
          <p:cNvPicPr/>
          <p:nvPr/>
        </p:nvPicPr>
        <p:blipFill>
          <a:blip r:embed="rId5"/>
          <a:stretch>
            <a:fillRect/>
          </a:stretch>
        </p:blipFill>
        <p:spPr>
          <a:xfrm>
            <a:off x="2505075" y="5549901"/>
            <a:ext cx="819150" cy="87630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4000501" y="3175001"/>
            <a:ext cx="51339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56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  <p:bldP spid="10" grpId="0"/>
      <p:bldP spid="11" grpId="0"/>
      <p:bldP spid="12" grpId="0"/>
      <p:bldP spid="13" grpId="0" animBg="1"/>
      <p:bldP spid="14" grpId="0"/>
      <p:bldP spid="15" grpId="0"/>
      <p:bldP spid="16" grpId="0"/>
      <p:bldP spid="17" grpId="0"/>
      <p:bldP spid="1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15375" cy="4038600"/>
          <a:chOff x="381000" y="266700"/>
          <a:chExt cx="8715375" cy="40386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总结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3081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平衡力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28651" y="2472267"/>
            <a:ext cx="11906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非平衡力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076576" y="1308100"/>
            <a:ext cx="20478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运动状态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不改变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76576" y="2472267"/>
            <a:ext cx="17621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运动状态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改变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28651" y="3649133"/>
            <a:ext cx="732772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有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平衡力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作用在物体上，运动状态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____________；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28651" y="4826000"/>
            <a:ext cx="840784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运动状态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改变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，一定有力作用在物体上，并且是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_____________。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238751" y="3649133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不改变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81801" y="4826000"/>
            <a:ext cx="14763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不平衡的力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2" name="图片 11"/>
          <p:cNvPicPr/>
          <p:nvPr/>
        </p:nvPicPr>
        <p:blipFill>
          <a:blip r:embed="rId2"/>
          <a:stretch>
            <a:fillRect/>
          </a:stretch>
        </p:blipFill>
        <p:spPr>
          <a:xfrm>
            <a:off x="1695450" y="2631018"/>
            <a:ext cx="1447800" cy="2921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2"/>
          <a:stretch>
            <a:fillRect/>
          </a:stretch>
        </p:blipFill>
        <p:spPr>
          <a:xfrm>
            <a:off x="1562100" y="1466851"/>
            <a:ext cx="1447800" cy="29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80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67750" cy="4333875"/>
          <a:chOff x="381000" y="266700"/>
          <a:chExt cx="8667750" cy="43338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知识引入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81101" y="1206500"/>
            <a:ext cx="497507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他们分别受到了哪些力的作用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231900"/>
            <a:ext cx="419100" cy="558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028701" y="5219700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静止的吊灯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933450" y="2349500"/>
            <a:ext cx="1619250" cy="2159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3438526" y="2349500"/>
            <a:ext cx="2333625" cy="2159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图片 8"/>
          <p:cNvPicPr/>
          <p:nvPr/>
        </p:nvPicPr>
        <p:blipFill>
          <a:blip r:embed="rId5"/>
          <a:stretch>
            <a:fillRect/>
          </a:stretch>
        </p:blipFill>
        <p:spPr>
          <a:xfrm>
            <a:off x="6667500" y="2349500"/>
            <a:ext cx="1619250" cy="2159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0" name="图片 9"/>
          <p:cNvPicPr/>
          <p:nvPr/>
        </p:nvPicPr>
        <p:blipFill>
          <a:blip r:embed="rId6"/>
          <a:stretch>
            <a:fillRect/>
          </a:stretch>
        </p:blipFill>
        <p:spPr>
          <a:xfrm>
            <a:off x="1628776" y="2489201"/>
            <a:ext cx="542925" cy="20701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6"/>
          <a:stretch>
            <a:fillRect/>
          </a:stretch>
        </p:blipFill>
        <p:spPr>
          <a:xfrm>
            <a:off x="4495801" y="2489201"/>
            <a:ext cx="542925" cy="20701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6"/>
          <a:stretch>
            <a:fillRect/>
          </a:stretch>
        </p:blipFill>
        <p:spPr>
          <a:xfrm>
            <a:off x="7410451" y="3136901"/>
            <a:ext cx="542925" cy="20701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3457576" y="5219700"/>
            <a:ext cx="262659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匀速上升的潜水艇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334126" y="5219700"/>
            <a:ext cx="270237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匀速下降的运动员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6319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705725" cy="4667250"/>
          <a:chOff x="381000" y="266700"/>
          <a:chExt cx="7705725" cy="46672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力的平衡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285875" y="1193800"/>
            <a:ext cx="64008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1、物体在受到几个力的作用时，如果保持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静止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或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匀速直线运动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状态，我们就说这几个力平衡。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285874" y="3975100"/>
            <a:ext cx="688652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2、静止状态和匀速直线运动状态又叫平衡状态。</a:t>
            </a:r>
          </a:p>
        </p:txBody>
      </p:sp>
      <p:cxnSp>
        <p:nvCxnSpPr>
          <p:cNvPr id="6" name="直接连接符 5"/>
          <p:cNvCxnSpPr/>
          <p:nvPr/>
        </p:nvCxnSpPr>
        <p:spPr>
          <a:xfrm>
            <a:off x="3095625" y="1752600"/>
            <a:ext cx="952500" cy="0"/>
          </a:xfrm>
          <a:prstGeom prst="line">
            <a:avLst/>
          </a:prstGeom>
          <a:ln w="25400" cap="flat" cmpd="sng" algn="ctr">
            <a:solidFill>
              <a:srgbClr val="00B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3552825" y="1803400"/>
            <a:ext cx="171450" cy="10668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847975" y="2946400"/>
            <a:ext cx="1619250" cy="369332"/>
          </a:xfrm>
          <a:prstGeom prst="rect">
            <a:avLst/>
          </a:prstGeom>
          <a:noFill/>
          <a:ln w="25400" cap="flat" cmpd="sng" algn="ctr">
            <a:solidFill>
              <a:srgbClr val="00B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9" name="文本框 8"/>
          <p:cNvSpPr txBox="1"/>
          <p:nvPr/>
        </p:nvSpPr>
        <p:spPr>
          <a:xfrm>
            <a:off x="2947989" y="2959101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只受两个力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5181601" y="2311400"/>
            <a:ext cx="1514475" cy="0"/>
          </a:xfrm>
          <a:prstGeom prst="line">
            <a:avLst/>
          </a:prstGeom>
          <a:ln w="25400" cap="flat" cmpd="sng" algn="ctr">
            <a:solidFill>
              <a:srgbClr val="FFFF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文本框 10"/>
          <p:cNvSpPr txBox="1"/>
          <p:nvPr/>
        </p:nvSpPr>
        <p:spPr>
          <a:xfrm>
            <a:off x="5295901" y="3086100"/>
            <a:ext cx="136207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2" name="图片 11"/>
          <p:cNvPicPr/>
          <p:nvPr/>
        </p:nvPicPr>
        <p:blipFill>
          <a:blip r:embed="rId2"/>
          <a:stretch>
            <a:fillRect/>
          </a:stretch>
        </p:blipFill>
        <p:spPr>
          <a:xfrm>
            <a:off x="5867400" y="2413001"/>
            <a:ext cx="171450" cy="5969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5429251" y="3111501"/>
            <a:ext cx="11906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二力平衡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295401" y="4927600"/>
            <a:ext cx="641032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5" name="文本框 14"/>
          <p:cNvSpPr txBox="1"/>
          <p:nvPr/>
        </p:nvSpPr>
        <p:spPr>
          <a:xfrm>
            <a:off x="1419225" y="4984751"/>
            <a:ext cx="6753174" cy="8848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二力平衡最简单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
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那么什么样的两个力才能使物体处于平衡状态呢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176556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9" grpId="0"/>
      <p:bldP spid="10" grpId="0" animBg="1"/>
      <p:bldP spid="11" grpId="0" animBg="1"/>
      <p:bldP spid="12" grpId="0"/>
      <p:bldP spid="13" grpId="0"/>
      <p:bldP spid="14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391525" cy="4657725"/>
          <a:chOff x="381000" y="266700"/>
          <a:chExt cx="8391525" cy="46577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34004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实验：探究二力平衡条件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1" y="1219200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猜想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562100" y="1219201"/>
            <a:ext cx="3625850" cy="8240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两个力应该在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同一物体上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562100" y="2108201"/>
            <a:ext cx="3717290" cy="8240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两个力的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大小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可能要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相等</a:t>
            </a:r>
            <a:b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562100" y="2997201"/>
            <a:ext cx="3625850" cy="8240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两个力的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方向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可能要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相反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562100" y="3886201"/>
            <a:ext cx="4072890" cy="8240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两个力可能要在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一条直线上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28651" y="5067300"/>
            <a:ext cx="77628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实验方法：改变物体受到的两个力的三要素，当物体处于静止时，二力平衡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770135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496175" cy="4495800"/>
          <a:chOff x="381000" y="266700"/>
          <a:chExt cx="7496175" cy="44958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34004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实验：探究二力平衡条件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219200"/>
            <a:ext cx="11906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实验一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733551" y="1219200"/>
            <a:ext cx="6510857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如图，在小胖子两边分别施加大小不等的力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00326" y="5435600"/>
            <a:ext cx="312380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小胖子会向哪运动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581651" y="5435600"/>
            <a:ext cx="11906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向左运动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2647951" y="2336800"/>
            <a:ext cx="4029075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01205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496175" cy="4495800"/>
          <a:chOff x="381000" y="266700"/>
          <a:chExt cx="7496175" cy="44958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34004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实验：探究二力平衡条件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219200"/>
            <a:ext cx="11906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实验二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733551" y="1219200"/>
            <a:ext cx="6366841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如图，在小胖子两边分别施加大小相等的力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00326" y="5435600"/>
            <a:ext cx="298132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小胖子会向哪运动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2647951" y="2336800"/>
            <a:ext cx="4029075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文本框 7"/>
          <p:cNvSpPr txBox="1"/>
          <p:nvPr/>
        </p:nvSpPr>
        <p:spPr>
          <a:xfrm>
            <a:off x="5581651" y="5435600"/>
            <a:ext cx="11906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保持平衡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07954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8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605</Words>
  <Application>Microsoft Office PowerPoint</Application>
  <PresentationFormat>全屏显示(4:3)</PresentationFormat>
  <Paragraphs>223</Paragraphs>
  <Slides>40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40</vt:i4>
      </vt:variant>
    </vt:vector>
  </HeadingPairs>
  <TitlesOfParts>
    <vt:vector size="41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10</cp:revision>
  <dcterms:created xsi:type="dcterms:W3CDTF">2020-04-28T13:33:39Z</dcterms:created>
  <dcterms:modified xsi:type="dcterms:W3CDTF">2020-04-29T06:43:49Z</dcterms:modified>
</cp:coreProperties>
</file>