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5" r:id="rId1"/>
  </p:sldMasterIdLst>
  <p:sldIdLst>
    <p:sldId id="258" r:id="rId2"/>
    <p:sldId id="268" r:id="rId3"/>
    <p:sldId id="270" r:id="rId4"/>
    <p:sldId id="275" r:id="rId5"/>
    <p:sldId id="286" r:id="rId6"/>
    <p:sldId id="271" r:id="rId7"/>
    <p:sldId id="279" r:id="rId8"/>
    <p:sldId id="280" r:id="rId9"/>
    <p:sldId id="274" r:id="rId10"/>
    <p:sldId id="282" r:id="rId11"/>
    <p:sldId id="281" r:id="rId12"/>
    <p:sldId id="272" r:id="rId13"/>
    <p:sldId id="273" r:id="rId14"/>
    <p:sldId id="276" r:id="rId15"/>
    <p:sldId id="283" r:id="rId16"/>
    <p:sldId id="284" r:id="rId17"/>
    <p:sldId id="285" r:id="rId18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A6AD"/>
    <a:srgbClr val="C50023"/>
    <a:srgbClr val="F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051" autoAdjust="0"/>
  </p:normalViewPr>
  <p:slideViewPr>
    <p:cSldViewPr snapToGrid="0">
      <p:cViewPr>
        <p:scale>
          <a:sx n="66" d="100"/>
          <a:sy n="66" d="100"/>
        </p:scale>
        <p:origin x="-2256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2.docx"/><Relationship Id="rId13" Type="http://schemas.openxmlformats.org/officeDocument/2006/relationships/oleObject" Target="../embeddings/oleObject4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11" Type="http://schemas.openxmlformats.org/officeDocument/2006/relationships/package" Target="../embeddings/Microsoft_Word___3.docx"/><Relationship Id="rId5" Type="http://schemas.openxmlformats.org/officeDocument/2006/relationships/package" Target="../embeddings/Microsoft_Word___1.docx"/><Relationship Id="rId15" Type="http://schemas.openxmlformats.org/officeDocument/2006/relationships/image" Target="../media/image11.e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emf"/><Relationship Id="rId14" Type="http://schemas.openxmlformats.org/officeDocument/2006/relationships/package" Target="../embeddings/Microsoft_Word___4.doc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F:\16&#26149;\&#29289;&#29702;\&#25945;&#31185;&#29289;&#29702;&#20061;&#24180;&#32423;&#19979;&#20876;&#24453;&#20986;&#29255;8.8\LX125.EPS" TargetMode="Externa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file:///J:\&#25945;&#31185;&#20061;&#19979;&#23398;&#32451;&#32771;&#20570;&#35838;&#20214;\7ZW8.EPS" TargetMode="External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ppt/slides/7ZW9.EPS" TargetMode="External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2.xml"/><Relationship Id="rId5" Type="http://schemas.openxmlformats.org/officeDocument/2006/relationships/image" Target="../media/image4.jpeg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F:\16&#26149;\&#29289;&#29702;\&#25945;&#31185;&#29289;&#29702;&#20061;&#24180;&#32423;&#19979;&#20876;&#24453;&#20986;&#29255;8.8\LX123.EPS" TargetMode="Externa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file:///J:\18&#31179;&#25945;&#31185;&#29289;&#29702;&#20061;&#20840;&#23398;&#32451;&#32771;PPT&#21644;word\18&#31179;&#25945;&#31185;&#29289;&#29702;&#20061;&#20840;&#23398;&#32451;&#32771;PPT\18JK597.E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441209" y="2379830"/>
            <a:ext cx="76709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第九章　家庭用电</a:t>
            </a:r>
            <a:endParaRPr lang="zh-CN" altLang="en-US" sz="6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1643" y="2357999"/>
            <a:ext cx="379412" cy="112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05481" y="1309816"/>
            <a:ext cx="10886303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使用该水龙头时，感应窗发出的红外线照射到手上发生了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，感应窗内的红外线接收管接收到信号后控制出水。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当手一直处在感应范围内时，该水龙头在连续出水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 s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后即自动停水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 s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，如此反复。林红同学用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 s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洗一次手，则使用该水龙头比使用持续出水的普通水龙头能节水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en-US" altLang="zh-CN" sz="3000" b="1" dirty="0" err="1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mL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设水龙头的出水量均为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30 </a:t>
            </a:r>
            <a:r>
              <a:rPr lang="en-US" altLang="zh-CN" sz="3000" b="1" dirty="0" err="1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mL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/s) </a:t>
            </a:r>
          </a:p>
        </p:txBody>
      </p:sp>
      <p:sp>
        <p:nvSpPr>
          <p:cNvPr id="8" name="矩形 7"/>
          <p:cNvSpPr/>
          <p:nvPr/>
        </p:nvSpPr>
        <p:spPr>
          <a:xfrm>
            <a:off x="978557" y="2169296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反射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15032" y="4208160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360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68410" y="1235676"/>
            <a:ext cx="10750378" cy="299934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 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(1)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感应窗发出红外线，照射到手上，发生反射，改变传播方向，重新被感应窗接收，控制出水情况。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(2)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据题意可知，水龙头出水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4 s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，停水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6 s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，则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20 s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的时间内，水龙头出水时间是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8 s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，停水时间是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12 s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，则节水量是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V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30 </a:t>
            </a:r>
            <a:r>
              <a:rPr lang="en-US" altLang="zh-CN" sz="2600" b="1" dirty="0" err="1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mL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/s×12 s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360 </a:t>
            </a:r>
            <a:r>
              <a:rPr lang="en-US" altLang="zh-CN" sz="2600" b="1" dirty="0" err="1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mL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>
          <a:xfrm>
            <a:off x="116205" y="1045210"/>
            <a:ext cx="3166110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2553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课堂小结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13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791691" y="3101074"/>
          <a:ext cx="284797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文档" r:id="rId5" imgW="2851775" imgH="1103001" progId="Word.Document.12">
                  <p:embed/>
                </p:oleObj>
              </mc:Choice>
              <mc:Fallback>
                <p:oleObj name="文档" r:id="rId5" imgW="2851775" imgH="1103001" progId="Word.Document.12">
                  <p:embed/>
                  <p:pic>
                    <p:nvPicPr>
                      <p:cNvPr id="0" name="Picture 1" descr="image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691" y="3101074"/>
                        <a:ext cx="2847975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3"/>
          <p:cNvGrpSpPr/>
          <p:nvPr/>
        </p:nvGrpSpPr>
        <p:grpSpPr bwMode="auto">
          <a:xfrm>
            <a:off x="3345572" y="2916194"/>
            <a:ext cx="504825" cy="1511916"/>
            <a:chOff x="1111" y="3249"/>
            <a:chExt cx="318" cy="862"/>
          </a:xfrm>
          <a:solidFill>
            <a:schemeClr val="bg1"/>
          </a:solidFill>
        </p:grpSpPr>
        <p:sp>
          <p:nvSpPr>
            <p:cNvPr id="8" name="Line 14"/>
            <p:cNvSpPr>
              <a:spLocks noChangeShapeType="1"/>
            </p:cNvSpPr>
            <p:nvPr/>
          </p:nvSpPr>
          <p:spPr bwMode="auto">
            <a:xfrm>
              <a:off x="1111" y="3658"/>
              <a:ext cx="13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1247" y="3249"/>
              <a:ext cx="0" cy="8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1247" y="3249"/>
              <a:ext cx="18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>
              <a:off x="1247" y="4110"/>
              <a:ext cx="181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880880" y="2433810"/>
          <a:ext cx="2176463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文档" r:id="rId8" imgW="2182103" imgH="990685" progId="Word.Document.12">
                  <p:embed/>
                </p:oleObj>
              </mc:Choice>
              <mc:Fallback>
                <p:oleObj name="文档" r:id="rId8" imgW="2182103" imgH="990685" progId="Word.Document.12">
                  <p:embed/>
                  <p:pic>
                    <p:nvPicPr>
                      <p:cNvPr id="0" name="Picture 2" descr="image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880" y="2433810"/>
                        <a:ext cx="2176463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接连接符 13"/>
          <p:cNvCxnSpPr/>
          <p:nvPr/>
        </p:nvCxnSpPr>
        <p:spPr>
          <a:xfrm>
            <a:off x="5844371" y="2887631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6414015" y="2549353"/>
          <a:ext cx="25241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文档" r:id="rId11" imgW="2529354" imgH="594339" progId="Word.Document.12">
                  <p:embed/>
                </p:oleObj>
              </mc:Choice>
              <mc:Fallback>
                <p:oleObj name="文档" r:id="rId11" imgW="2529354" imgH="594339" progId="Word.Document.12">
                  <p:embed/>
                  <p:pic>
                    <p:nvPicPr>
                      <p:cNvPr id="0" name="Picture 3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4015" y="2549353"/>
                        <a:ext cx="252412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819096" y="4081591"/>
          <a:ext cx="22225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文档" r:id="rId14" imgW="2228523" imgH="594339" progId="Word.Document.12">
                  <p:embed/>
                </p:oleObj>
              </mc:Choice>
              <mc:Fallback>
                <p:oleObj name="文档" r:id="rId14" imgW="2228523" imgH="594339" progId="Word.Document.12">
                  <p:embed/>
                  <p:pic>
                    <p:nvPicPr>
                      <p:cNvPr id="0" name="Picture 4" descr="image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096" y="4081591"/>
                        <a:ext cx="22225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87682" y="956711"/>
            <a:ext cx="3106455" cy="696726"/>
            <a:chOff x="37578" y="944185"/>
            <a:chExt cx="3106455" cy="696726"/>
          </a:xfrm>
        </p:grpSpPr>
        <p:pic>
          <p:nvPicPr>
            <p:cNvPr id="10" name="图片 9" descr="图标-0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458662" y="1064895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课堂反馈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77505" y="1958288"/>
            <a:ext cx="10938991" cy="13691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．在声控和光控电灯中起到自动控制作用的那部分元件，主要是用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材料制成的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865270" y="2737794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半导体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bldLvl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91009" y="969748"/>
            <a:ext cx="11309693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．冰箱的压缩机由一只温控开关自动控制的电动机带动，冷藏室中的照明灯由冰箱的门控制，它们组成的电路是串联电路还是并联电路呢？请写出你的猜想和判断方法。你的猜想是：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；你的判断方法是：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169258" y="3152475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并联电路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675245" y="3820855"/>
            <a:ext cx="9494366" cy="1667764"/>
          </a:xfrm>
          <a:prstGeom prst="rect">
            <a:avLst/>
          </a:prstGeom>
          <a:noFill/>
          <a:ln w="9525">
            <a:noFill/>
            <a:bevel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观察当照明灯亮时，压缩机是否也在工作。若压缩机不工作，则两者是并联的；若压缩机在工作，再马上拧下照明灯观察，此时压缩机不工作，则两者是串联的，此时压缩机还在工作，则两者是并联的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bldLvl="0" autoUpdateAnimBg="0"/>
      <p:bldP spid="6" grpId="0" bldLvl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669838" y="1160377"/>
            <a:ext cx="10883729" cy="5347171"/>
            <a:chOff x="669838" y="1160377"/>
            <a:chExt cx="10883729" cy="5347171"/>
          </a:xfrm>
        </p:grpSpPr>
        <p:sp>
          <p:nvSpPr>
            <p:cNvPr id="3" name="Text Box 2"/>
            <p:cNvSpPr txBox="1">
              <a:spLocks noChangeArrowheads="1"/>
            </p:cNvSpPr>
            <p:nvPr/>
          </p:nvSpPr>
          <p:spPr bwMode="auto">
            <a:xfrm>
              <a:off x="669838" y="1160377"/>
              <a:ext cx="10883729" cy="216982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en-US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．如图9－4－5所示是一种防盗报警器，当有人踏上踏板欲开门时</a:t>
              </a:r>
              <a:r>
                <a:rPr lang="en-US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</a:t>
              </a:r>
              <a:r>
                <a:rPr lang="en-US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灯即亮，平时，无人踏上踏板或自己人开门未踩上踏板时</a:t>
              </a:r>
              <a:r>
                <a:rPr lang="en-US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</a:t>
              </a:r>
              <a:r>
                <a:rPr lang="en-US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灯亮。</a:t>
              </a:r>
              <a:r>
                <a:rPr lang="en-US" altLang="en-US" sz="3000" b="1" dirty="0" err="1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这就是电磁继电器作自动控制的原理</a:t>
              </a:r>
              <a:r>
                <a:rPr lang="en-US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。</a:t>
              </a:r>
            </a:p>
          </p:txBody>
        </p:sp>
        <p:pic>
          <p:nvPicPr>
            <p:cNvPr id="5" name="Picture 84" descr="F:\16春\物理\教科物理九年级下册待出片8.8\LX125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2802367" y="3223440"/>
              <a:ext cx="5438775" cy="2563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607312" y="5830888"/>
              <a:ext cx="1925527" cy="676660"/>
            </a:xfrm>
            <a:prstGeom prst="rect">
              <a:avLst/>
            </a:prstGeom>
            <a:noFill/>
            <a:ln w="9525">
              <a:noFill/>
              <a:beve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图9－4－5</a:t>
              </a:r>
            </a:p>
          </p:txBody>
        </p:sp>
      </p:grpSp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54164" y="1733464"/>
            <a:ext cx="10096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宋体" panose="02010600030101010101" pitchFamily="2" charset="-122"/>
              </a:rPr>
              <a:t>红</a:t>
            </a:r>
            <a:r>
              <a:rPr lang="zh-CN" altLang="en-US">
                <a:solidFill>
                  <a:schemeClr val="hlink"/>
                </a:solidFill>
                <a:latin typeface="宋体" panose="02010600030101010101" pitchFamily="2" charset="-122"/>
              </a:rPr>
              <a:t>　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6327" y="2165264"/>
            <a:ext cx="48736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宋体" panose="02010600030101010101" pitchFamily="2" charset="-122"/>
              </a:rPr>
              <a:t>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7" grpId="0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grpSp>
        <p:nvGrpSpPr>
          <p:cNvPr id="3" name="Group 22"/>
          <p:cNvGrpSpPr/>
          <p:nvPr/>
        </p:nvGrpSpPr>
        <p:grpSpPr bwMode="auto">
          <a:xfrm>
            <a:off x="546830" y="1011709"/>
            <a:ext cx="11007725" cy="5573713"/>
            <a:chOff x="272" y="705"/>
            <a:chExt cx="6934" cy="3511"/>
          </a:xfrm>
        </p:grpSpPr>
        <p:pic>
          <p:nvPicPr>
            <p:cNvPr id="4" name="Picture 7" descr="J:\教科九下学练考做课件\7ZW8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2469" y="2909"/>
              <a:ext cx="1951" cy="893"/>
            </a:xfrm>
            <a:prstGeom prst="rect">
              <a:avLst/>
            </a:prstGeom>
            <a:noFill/>
          </p:spPr>
        </p:pic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272" y="705"/>
              <a:ext cx="6934" cy="223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．科研人员制成“光控开关”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能在天黑时自动闭合，天亮时自动断开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和“声控开关”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能在有声音发出时自动闭合，无声时自动断开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。请将图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中的光控开关、声控开关、灯泡用笔画线代替导线正确连入电路，设计出只有在天黑且有声音时灯才亮的自动控制安全电路，并同时安装一个不受开关控制的三孔插座。</a:t>
              </a: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2921" y="3790"/>
              <a:ext cx="847" cy="42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546125" y="1943080"/>
            <a:ext cx="5341166" cy="2468283"/>
            <a:chOff x="1546125" y="1943080"/>
            <a:chExt cx="5341166" cy="2468283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1546125" y="1943080"/>
              <a:ext cx="2531462" cy="49244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26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[</a:t>
              </a:r>
              <a:r>
                <a:rPr lang="zh-CN" altLang="en-US" sz="26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答案</a:t>
              </a:r>
              <a:r>
                <a:rPr lang="en-US" altLang="zh-CN" sz="26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]</a:t>
              </a:r>
              <a:r>
                <a:rPr lang="zh-CN" altLang="en-US" sz="2600" b="1" dirty="0" smtClean="0">
                  <a:latin typeface="仿宋" panose="02010609060101010101" pitchFamily="49" charset="-122"/>
                  <a:ea typeface="仿宋" panose="02010609060101010101" pitchFamily="49" charset="-122"/>
                  <a:cs typeface="Times New Roman" panose="02020603050405020304" pitchFamily="18" charset="0"/>
                </a:rPr>
                <a:t>如图所示</a:t>
              </a:r>
            </a:p>
          </p:txBody>
        </p:sp>
        <p:pic>
          <p:nvPicPr>
            <p:cNvPr id="20482" name="Picture 2" descr="7ZW9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3188043" y="2718487"/>
              <a:ext cx="3699248" cy="1692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853306" y="1185618"/>
            <a:ext cx="10511212" cy="1107996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sz="6600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279140" y="2348582"/>
            <a:ext cx="5051425" cy="1007745"/>
            <a:chOff x="5164" y="4732"/>
            <a:chExt cx="7955" cy="1587"/>
          </a:xfrm>
        </p:grpSpPr>
        <p:pic>
          <p:nvPicPr>
            <p:cNvPr id="9" name="图片 8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4" name="文本框 3">
              <a:hlinkClick r:id="rId2" action="ppaction://hlinksldjump"/>
            </p:cNvPr>
            <p:cNvSpPr txBox="1"/>
            <p:nvPr/>
          </p:nvSpPr>
          <p:spPr>
            <a:xfrm>
              <a:off x="5980" y="4920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导学设计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998915" y="3284729"/>
            <a:ext cx="4682041" cy="1038225"/>
            <a:chOff x="4926" y="6850"/>
            <a:chExt cx="9349" cy="1635"/>
          </a:xfrm>
        </p:grpSpPr>
        <p:pic>
          <p:nvPicPr>
            <p:cNvPr id="10" name="图片 9" descr="图标-0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5" name="文本框 4">
              <a:hlinkClick r:id="rId4" action="ppaction://hlinksldjump"/>
            </p:cNvPr>
            <p:cNvSpPr txBox="1"/>
            <p:nvPr/>
          </p:nvSpPr>
          <p:spPr>
            <a:xfrm>
              <a:off x="5980" y="7119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应用示例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2" name="Rectangle 5"/>
          <p:cNvSpPr/>
          <p:nvPr/>
        </p:nvSpPr>
        <p:spPr>
          <a:xfrm>
            <a:off x="1081088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smtClean="0">
                <a:latin typeface="微软雅黑" panose="020B0503020204020204" charset="-122"/>
                <a:ea typeface="微软雅黑" panose="020B0503020204020204" charset="-122"/>
              </a:rPr>
              <a:t>第九章　家庭用电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570916" y="4200704"/>
            <a:ext cx="5051425" cy="1007745"/>
            <a:chOff x="5164" y="4732"/>
            <a:chExt cx="7955" cy="1587"/>
          </a:xfrm>
        </p:grpSpPr>
        <p:pic>
          <p:nvPicPr>
            <p:cNvPr id="12" name="图片 11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13" name="文本框 3">
              <a:hlinkClick r:id="rId6" action="ppaction://hlinksldjump"/>
            </p:cNvPr>
            <p:cNvSpPr txBox="1"/>
            <p:nvPr/>
          </p:nvSpPr>
          <p:spPr>
            <a:xfrm>
              <a:off x="5980" y="4920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课堂小结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279940" y="5083054"/>
            <a:ext cx="4682041" cy="1038225"/>
            <a:chOff x="4926" y="6850"/>
            <a:chExt cx="9349" cy="1635"/>
          </a:xfrm>
        </p:grpSpPr>
        <p:pic>
          <p:nvPicPr>
            <p:cNvPr id="18" name="图片 17" descr="图标-0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19" name="文本框 4">
              <a:hlinkClick r:id="rId7" action="ppaction://hlinksldjump"/>
            </p:cNvPr>
            <p:cNvSpPr txBox="1"/>
            <p:nvPr/>
          </p:nvSpPr>
          <p:spPr>
            <a:xfrm>
              <a:off x="5980" y="7119"/>
              <a:ext cx="4876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课堂反馈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6205" y="1045210"/>
            <a:ext cx="3166110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2553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导学设计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6161" name="Rectangle 10"/>
          <p:cNvSpPr/>
          <p:nvPr/>
        </p:nvSpPr>
        <p:spPr>
          <a:xfrm>
            <a:off x="633730" y="1785280"/>
            <a:ext cx="4185761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学点　住宅楼道灯的自动控制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075" y="178592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68411" y="2335427"/>
            <a:ext cx="10911016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阅读教材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P16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P17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内容，然后完成下列问题：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问题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：所谓声光控开关，即用光和声音共同控制的开关。从声光控开关的结构上分析，开关面板表面装有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，内部装有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。而光敏二极管的敏感效应，只有在黑暗时才起到作用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可用液晶万用表测得数值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 </a:t>
            </a:r>
          </a:p>
        </p:txBody>
      </p:sp>
      <p:sp>
        <p:nvSpPr>
          <p:cNvPr id="10" name="矩形 9"/>
          <p:cNvSpPr/>
          <p:nvPr/>
        </p:nvSpPr>
        <p:spPr>
          <a:xfrm>
            <a:off x="8151861" y="3825101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光敏二极管</a:t>
            </a:r>
          </a:p>
        </p:txBody>
      </p:sp>
      <p:sp>
        <p:nvSpPr>
          <p:cNvPr id="11" name="矩形 10"/>
          <p:cNvSpPr/>
          <p:nvPr/>
        </p:nvSpPr>
        <p:spPr>
          <a:xfrm>
            <a:off x="1553353" y="4566506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柱极体话筒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13313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30194" y="939114"/>
            <a:ext cx="10836876" cy="413914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也就是说，当天色变暗到一定程度，光敏二极管感应后会在电子线路板上产生一个脉冲电流，使光敏二极管一路电路处在关闭状态，这时在楼梯口等处只要有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出现，柱极体话筒就会同样产生脉冲电流，这时声光控制开关电路就会连通起作用。因为只有两个条件必须同时具备，声光控开关才起作用，故其原理电路叫与门电路。</a:t>
            </a:r>
          </a:p>
        </p:txBody>
      </p:sp>
      <p:sp>
        <p:nvSpPr>
          <p:cNvPr id="4" name="矩形 3"/>
          <p:cNvSpPr/>
          <p:nvPr/>
        </p:nvSpPr>
        <p:spPr>
          <a:xfrm>
            <a:off x="6866759" y="236700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响声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30194" y="1989438"/>
            <a:ext cx="10836876" cy="20616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问题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：红外感应开关通过感应人体发出的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进行控制，具有一定的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，人在一定范围内即可触发开关。家庭中，红外感应开关适用于安装在厨房和卫生间。 </a:t>
            </a:r>
          </a:p>
        </p:txBody>
      </p:sp>
      <p:sp>
        <p:nvSpPr>
          <p:cNvPr id="4" name="矩形 3"/>
          <p:cNvSpPr/>
          <p:nvPr/>
        </p:nvSpPr>
        <p:spPr>
          <a:xfrm>
            <a:off x="7954153" y="2070442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红外线</a:t>
            </a:r>
          </a:p>
        </p:txBody>
      </p:sp>
      <p:sp>
        <p:nvSpPr>
          <p:cNvPr id="5" name="矩形 4"/>
          <p:cNvSpPr/>
          <p:nvPr/>
        </p:nvSpPr>
        <p:spPr>
          <a:xfrm>
            <a:off x="2665461" y="2737706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延时功能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945106"/>
            <a:ext cx="3570208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类型一　家庭生活自动化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203644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7682" y="956711"/>
            <a:ext cx="3106455" cy="696726"/>
            <a:chOff x="37578" y="944185"/>
            <a:chExt cx="3106455" cy="696726"/>
          </a:xfrm>
        </p:grpSpPr>
        <p:pic>
          <p:nvPicPr>
            <p:cNvPr id="13" name="图片 12" descr="图标-0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14" name="文本框 2"/>
            <p:cNvSpPr txBox="1"/>
            <p:nvPr/>
          </p:nvSpPr>
          <p:spPr>
            <a:xfrm>
              <a:off x="458662" y="1064895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应用示例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00503" y="2637525"/>
            <a:ext cx="10903637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例1</a:t>
            </a:r>
            <a:r>
              <a:rPr lang="en-US" altLang="zh-CN" sz="3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有些居民楼的楼道灯电路中含有两个开关，一个是利用“光敏”材料制成的“光控开关”，它的作用是天黑时自动闭合，天亮时自动断开；一个是利用“声敏”材料制成的“声控开关”，它的作用是当有人走动发出声音时自动闭合，无声时自动断开。如图9－4－2所示各电路中，能实现上述效果的是(　　)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9376848" y="5501074"/>
            <a:ext cx="33855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4254801" y="4131705"/>
            <a:ext cx="1925527" cy="6766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图9－4－2</a:t>
            </a:r>
          </a:p>
        </p:txBody>
      </p:sp>
      <p:pic>
        <p:nvPicPr>
          <p:cNvPr id="4" name="Picture 78" descr="F:\16春\物理\教科物理九年级下册待出片8.8\LX123.EPS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168353" y="2473240"/>
            <a:ext cx="65071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sp>
        <p:nvSpPr>
          <p:cNvPr id="3" name="矩形 2"/>
          <p:cNvSpPr/>
          <p:nvPr/>
        </p:nvSpPr>
        <p:spPr>
          <a:xfrm>
            <a:off x="741406" y="1298655"/>
            <a:ext cx="10317892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 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电路中开关控制用电器时，开关和用电器是串联的；光控开关和声控开关同时控制一盏灯，符合光线暗到一定程度，而且有一定的声音时电灯才发光，两个开关和灯泡应该是串联的。图</a:t>
            </a:r>
            <a:r>
              <a:rPr lang="en-US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中，只要天黑时，不论有没有人走动，灯泡都发光，不符合题意；图</a:t>
            </a:r>
            <a:r>
              <a:rPr lang="en-US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中，只要有人走动或只要天黑时，灯泡都发光，不符合题意；图</a:t>
            </a:r>
            <a:r>
              <a:rPr lang="en-US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中，只要有人走动，无论天黑或天亮，灯泡都发光，不符合题意；图</a:t>
            </a:r>
            <a:r>
              <a:rPr lang="en-US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D</a:t>
            </a:r>
            <a:r>
              <a:rPr lang="zh-CN" altLang="en-US" sz="2600" b="1" dirty="0" smtClean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中，有人走动，并且天黑时，灯泡才能发光，符合题意。</a:t>
            </a:r>
            <a:endParaRPr lang="zh-CN" altLang="en-US" sz="2600" b="1" dirty="0"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74252"/>
            <a:ext cx="3570208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类型二　家庭生活智能化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5190845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家庭生活自动化、智能化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20130" y="1717589"/>
            <a:ext cx="11022227" cy="3952488"/>
            <a:chOff x="420130" y="1717589"/>
            <a:chExt cx="11022227" cy="3952488"/>
          </a:xfrm>
        </p:grpSpPr>
        <p:sp>
          <p:nvSpPr>
            <p:cNvPr id="8194" name="Rectangle 2"/>
            <p:cNvSpPr>
              <a:spLocks noChangeArrowheads="1"/>
            </p:cNvSpPr>
            <p:nvPr/>
          </p:nvSpPr>
          <p:spPr bwMode="auto">
            <a:xfrm>
              <a:off x="420130" y="1717589"/>
              <a:ext cx="11022227" cy="136915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 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如图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所示是一种常见的红外线感应水龙头，当手对着红外线感应窗时，水会自动流出。</a:t>
              </a:r>
            </a:p>
          </p:txBody>
        </p:sp>
        <p:pic>
          <p:nvPicPr>
            <p:cNvPr id="8193" name="Picture 1" descr="J:\18秋教科物理九全学练考PPT和word\18秋教科物理九全学练考PPT\18JK597.EPS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3904735" y="3385751"/>
              <a:ext cx="2074415" cy="1532238"/>
            </a:xfrm>
            <a:prstGeom prst="rect">
              <a:avLst/>
            </a:prstGeom>
            <a:noFill/>
          </p:spPr>
        </p:pic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3682313" y="4993417"/>
              <a:ext cx="2119491" cy="67666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3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主题1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4</TotalTime>
  <Words>1080</Words>
  <Application>Microsoft Office PowerPoint</Application>
  <PresentationFormat>自定义</PresentationFormat>
  <Paragraphs>64</Paragraphs>
  <Slides>17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主题1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2018-02-07T00:47:00Z</dcterms:created>
  <dcterms:modified xsi:type="dcterms:W3CDTF">2020-02-29T02:24:33Z</dcterms:modified>
  <cp:category/>
</cp:coreProperties>
</file>