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1880850" cy="684053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744" y="-90"/>
      </p:cViewPr>
      <p:guideLst>
        <p:guide orient="horz" pos="2155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AD0C0-E35A-43D2-AD7A-3BE22A3AFE7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685800"/>
            <a:ext cx="5953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F0A22-8B42-496D-BB7C-698799FFC9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826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1064" y="2125001"/>
            <a:ext cx="10098723" cy="146628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82128" y="3876305"/>
            <a:ext cx="8316595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13616" y="273939"/>
            <a:ext cx="2673191" cy="583662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94042" y="273939"/>
            <a:ext cx="7821560" cy="583662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8505" y="4395679"/>
            <a:ext cx="10098723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8505" y="2899312"/>
            <a:ext cx="10098723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94043" y="1596126"/>
            <a:ext cx="5247375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39432" y="1596126"/>
            <a:ext cx="5247375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2" y="1531204"/>
            <a:ext cx="5249439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4042" y="2169337"/>
            <a:ext cx="5249439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035307" y="1531204"/>
            <a:ext cx="5251501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035307" y="2169337"/>
            <a:ext cx="5251501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043" y="272355"/>
            <a:ext cx="3908718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45082" y="272355"/>
            <a:ext cx="6641725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94043" y="1431446"/>
            <a:ext cx="3908718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28730" y="4788377"/>
            <a:ext cx="7128510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28730" y="611215"/>
            <a:ext cx="7128510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28730" y="5353671"/>
            <a:ext cx="7128510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94043" y="273939"/>
            <a:ext cx="10692765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3" y="1596126"/>
            <a:ext cx="1069276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94043" y="6340166"/>
            <a:ext cx="277219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59291" y="6340166"/>
            <a:ext cx="3762269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14609" y="6340166"/>
            <a:ext cx="277219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10"/>
          <p:cNvSpPr txBox="1"/>
          <p:nvPr/>
        </p:nvSpPr>
        <p:spPr>
          <a:xfrm>
            <a:off x="2605042" y="2126291"/>
            <a:ext cx="7089277" cy="1095571"/>
          </a:xfrm>
          <a:prstGeom prst="rect">
            <a:avLst/>
          </a:prstGeom>
          <a:noFill/>
        </p:spPr>
        <p:txBody>
          <a:bodyPr wrap="none" lIns="63895" tIns="31948" rIns="63895" bIns="31948">
            <a:spAutoFit/>
          </a:bodyPr>
          <a:lstStyle/>
          <a:p>
            <a:pPr algn="ctr">
              <a:buNone/>
            </a:pPr>
            <a:r>
              <a:rPr lang="en-US" altLang="zh-CN" sz="6700" b="1" dirty="0" smtClean="0">
                <a:solidFill>
                  <a:schemeClr val="accent1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Arial" panose="020B0604020202020204" pitchFamily="34" charset="0"/>
              </a:rPr>
              <a:t>6.4</a:t>
            </a:r>
            <a:r>
              <a:rPr lang="zh-CN" altLang="en-US" sz="6700" b="1" dirty="0" smtClean="0">
                <a:solidFill>
                  <a:schemeClr val="accent1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Arial" panose="020B0604020202020204" pitchFamily="34" charset="0"/>
              </a:rPr>
              <a:t>密</a:t>
            </a:r>
            <a:r>
              <a:rPr lang="zh-CN" altLang="en-US" sz="6700" b="1" dirty="0">
                <a:solidFill>
                  <a:schemeClr val="accent1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Arial" panose="020B0604020202020204" pitchFamily="34" charset="0"/>
              </a:rPr>
              <a:t>度与社会生活</a:t>
            </a:r>
            <a:endParaRPr lang="zh-CN" altLang="en-US" sz="6700" b="1" dirty="0">
              <a:solidFill>
                <a:schemeClr val="accent1"/>
              </a:solidFill>
              <a:latin typeface="华文隶书" panose="02010800040101010101" pitchFamily="2" charset="-122"/>
              <a:ea typeface="华文隶书" panose="0201080004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765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/>
        </p:nvSpPr>
        <p:spPr>
          <a:xfrm>
            <a:off x="1998414" y="1578177"/>
            <a:ext cx="7867390" cy="5179195"/>
          </a:xfrm>
          <a:prstGeom prst="roundRect">
            <a:avLst/>
          </a:prstGeom>
          <a:solidFill>
            <a:srgbClr val="DFF5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04" tIns="42602" rIns="85204" bIns="42602" rtlCol="0" anchor="ctr"/>
          <a:lstStyle/>
          <a:p>
            <a:pPr algn="ctr"/>
            <a:endParaRPr lang="zh-CN" altLang="en-US"/>
          </a:p>
        </p:txBody>
      </p:sp>
      <p:sp>
        <p:nvSpPr>
          <p:cNvPr id="15" name="Content Placeholder 2"/>
          <p:cNvSpPr txBox="1"/>
          <p:nvPr/>
        </p:nvSpPr>
        <p:spPr>
          <a:xfrm>
            <a:off x="6395895" y="2062935"/>
            <a:ext cx="1008231" cy="555612"/>
          </a:xfrm>
          <a:prstGeom prst="rect">
            <a:avLst/>
          </a:prstGeom>
        </p:spPr>
        <p:txBody>
          <a:bodyPr vert="horz" lIns="89858" tIns="44930" rIns="89858" bIns="4493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13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想想做做</a:t>
            </a:r>
            <a:endParaRPr lang="en-US" sz="1300" b="1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8976392" y="5371835"/>
            <a:ext cx="1488198" cy="295871"/>
          </a:xfrm>
          <a:prstGeom prst="rect">
            <a:avLst/>
          </a:prstGeom>
        </p:spPr>
        <p:txBody>
          <a:bodyPr vert="horz" lIns="89858" tIns="44930" rIns="89858" bIns="4493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13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</a:t>
            </a:r>
            <a:r>
              <a:rPr lang="zh-CN" altLang="en-US" sz="13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替换文字</a:t>
            </a:r>
            <a:r>
              <a:rPr lang="zh-CN" altLang="en-US" sz="13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内容</a:t>
            </a:r>
            <a:endParaRPr lang="en-US" sz="1300" b="1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23"/>
          <p:cNvSpPr txBox="1"/>
          <p:nvPr/>
        </p:nvSpPr>
        <p:spPr>
          <a:xfrm>
            <a:off x="1404733" y="300259"/>
            <a:ext cx="3171790" cy="778533"/>
          </a:xfrm>
          <a:prstGeom prst="rect">
            <a:avLst/>
          </a:prstGeom>
          <a:noFill/>
        </p:spPr>
        <p:txBody>
          <a:bodyPr wrap="square" lIns="85204" tIns="42602" rIns="85204" bIns="4260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>
                <a:solidFill>
                  <a:schemeClr val="accent1"/>
                </a:solidFill>
                <a:latin typeface="Impact" panose="020B0806030902050204" pitchFamily="34" charset="0"/>
                <a:ea typeface="微软雅黑" pitchFamily="34" charset="-122"/>
                <a:cs typeface="+mn-ea"/>
                <a:sym typeface="+mn-lt"/>
              </a:rPr>
              <a:t>1.</a:t>
            </a:r>
            <a:r>
              <a:rPr lang="zh-CN" altLang="en-US" sz="3000">
                <a:solidFill>
                  <a:schemeClr val="accent1"/>
                </a:solidFill>
                <a:latin typeface="Impact" panose="020B0806030902050204" pitchFamily="34" charset="0"/>
                <a:ea typeface="微软雅黑" pitchFamily="34" charset="-122"/>
                <a:cs typeface="+mn-ea"/>
                <a:sym typeface="+mn-lt"/>
              </a:rPr>
              <a:t>密度与温度</a:t>
            </a:r>
            <a:endParaRPr lang="en-GB" altLang="zh-CN" sz="3000">
              <a:solidFill>
                <a:schemeClr val="accent1"/>
              </a:solidFill>
              <a:latin typeface="Impact" panose="020B0806030902050204" pitchFamily="34" charset="0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2" name="剪去对角的矩形 1"/>
          <p:cNvSpPr/>
          <p:nvPr/>
        </p:nvSpPr>
        <p:spPr>
          <a:xfrm>
            <a:off x="850740" y="274431"/>
            <a:ext cx="3559453" cy="735303"/>
          </a:xfrm>
          <a:prstGeom prst="snip2Diag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lgDash"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04" tIns="42602" rIns="85204" bIns="42602"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2134668" y="1104728"/>
            <a:ext cx="1064509" cy="1089666"/>
            <a:chOff x="2162901" y="1454170"/>
            <a:chExt cx="1152128" cy="1152128"/>
          </a:xfrm>
        </p:grpSpPr>
        <p:sp>
          <p:nvSpPr>
            <p:cNvPr id="6" name="椭圆 5"/>
            <p:cNvSpPr/>
            <p:nvPr/>
          </p:nvSpPr>
          <p:spPr>
            <a:xfrm>
              <a:off x="2162901" y="1454170"/>
              <a:ext cx="1152128" cy="115212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4909" y="1585554"/>
              <a:ext cx="1008112" cy="889361"/>
            </a:xfrm>
            <a:prstGeom prst="rect">
              <a:avLst/>
            </a:prstGeom>
          </p:spPr>
        </p:pic>
      </p:grpSp>
      <p:sp>
        <p:nvSpPr>
          <p:cNvPr id="17" name="Content Placeholder 2"/>
          <p:cNvSpPr txBox="1"/>
          <p:nvPr/>
        </p:nvSpPr>
        <p:spPr>
          <a:xfrm>
            <a:off x="3445481" y="1267885"/>
            <a:ext cx="1929423" cy="293111"/>
          </a:xfrm>
          <a:prstGeom prst="rect">
            <a:avLst/>
          </a:prstGeom>
        </p:spPr>
        <p:txBody>
          <a:bodyPr vert="horz" lIns="89858" tIns="44930" rIns="89858" bIns="4493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200" b="1"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4" name="Picture 5" descr="12104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9233" y="2398707"/>
            <a:ext cx="4256571" cy="403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788350" y="2194395"/>
            <a:ext cx="3036744" cy="4017052"/>
          </a:xfrm>
          <a:prstGeom prst="rect">
            <a:avLst/>
          </a:prstGeom>
        </p:spPr>
        <p:txBody>
          <a:bodyPr wrap="square" lIns="85204" tIns="42602" rIns="85204" bIns="42602">
            <a:sp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1900">
                <a:latin typeface="微软雅黑" panose="020B0503020204020204" pitchFamily="34" charset="-122"/>
                <a:ea typeface="微软雅黑" pitchFamily="34" charset="-122"/>
                <a:cs typeface="Times New Roman" panose="02020603050405020304" pitchFamily="18" charset="0"/>
              </a:rPr>
              <a:t>事实表明，</a:t>
            </a:r>
            <a:r>
              <a:rPr lang="en-US" altLang="zh-CN" sz="1900">
                <a:latin typeface="微软雅黑" panose="020B0503020204020204" pitchFamily="34" charset="-122"/>
                <a:ea typeface="微软雅黑" pitchFamily="34" charset="-122"/>
                <a:cs typeface="Times New Roman" panose="02020603050405020304" pitchFamily="18" charset="0"/>
              </a:rPr>
              <a:t>4℃</a:t>
            </a:r>
            <a:r>
              <a:rPr lang="zh-CN" altLang="en-US" sz="1900">
                <a:latin typeface="微软雅黑" panose="020B0503020204020204" pitchFamily="34" charset="-122"/>
                <a:ea typeface="微软雅黑" pitchFamily="34" charset="-122"/>
                <a:cs typeface="Times New Roman" panose="02020603050405020304" pitchFamily="18" charset="0"/>
              </a:rPr>
              <a:t>的水密度最大。温度</a:t>
            </a:r>
            <a:r>
              <a:rPr lang="zh-CN" altLang="en-US" sz="1900">
                <a:solidFill>
                  <a:srgbClr val="FF0000"/>
                </a:solidFill>
                <a:latin typeface="微软雅黑" panose="020B0503020204020204" pitchFamily="34" charset="-122"/>
                <a:ea typeface="微软雅黑" pitchFamily="34" charset="-122"/>
                <a:cs typeface="Times New Roman" panose="02020603050405020304" pitchFamily="18" charset="0"/>
              </a:rPr>
              <a:t>高于</a:t>
            </a:r>
            <a:r>
              <a:rPr lang="en-US" altLang="zh-CN" sz="1900">
                <a:solidFill>
                  <a:srgbClr val="FF0000"/>
                </a:solidFill>
                <a:latin typeface="微软雅黑" panose="020B0503020204020204" pitchFamily="34" charset="-122"/>
                <a:ea typeface="微软雅黑" pitchFamily="34" charset="-122"/>
                <a:cs typeface="Times New Roman" panose="02020603050405020304" pitchFamily="18" charset="0"/>
              </a:rPr>
              <a:t>4℃</a:t>
            </a:r>
            <a:r>
              <a:rPr lang="zh-CN" altLang="en-US" sz="1900">
                <a:latin typeface="微软雅黑" panose="020B0503020204020204" pitchFamily="34" charset="-122"/>
                <a:ea typeface="微软雅黑" pitchFamily="34" charset="-122"/>
                <a:cs typeface="Times New Roman" panose="02020603050405020304" pitchFamily="18" charset="0"/>
              </a:rPr>
              <a:t>时，随着温度的升高，</a:t>
            </a:r>
            <a:r>
              <a:rPr lang="zh-CN" altLang="en-US" sz="1900">
                <a:solidFill>
                  <a:srgbClr val="FF0000"/>
                </a:solidFill>
                <a:latin typeface="微软雅黑" panose="020B0503020204020204" pitchFamily="34" charset="-122"/>
                <a:ea typeface="微软雅黑" pitchFamily="34" charset="-122"/>
                <a:cs typeface="Times New Roman" panose="02020603050405020304" pitchFamily="18" charset="0"/>
              </a:rPr>
              <a:t>密度越来越小</a:t>
            </a:r>
            <a:r>
              <a:rPr lang="zh-CN" altLang="en-US" sz="1900">
                <a:latin typeface="微软雅黑" panose="020B0503020204020204" pitchFamily="34" charset="-122"/>
                <a:ea typeface="微软雅黑" pitchFamily="34" charset="-122"/>
                <a:cs typeface="Times New Roman" panose="02020603050405020304" pitchFamily="18" charset="0"/>
              </a:rPr>
              <a:t>；温度</a:t>
            </a:r>
            <a:r>
              <a:rPr lang="zh-CN" altLang="en-US" sz="1900">
                <a:solidFill>
                  <a:srgbClr val="FF0000"/>
                </a:solidFill>
                <a:latin typeface="微软雅黑" panose="020B0503020204020204" pitchFamily="34" charset="-122"/>
                <a:ea typeface="微软雅黑" pitchFamily="34" charset="-122"/>
                <a:cs typeface="Times New Roman" panose="02020603050405020304" pitchFamily="18" charset="0"/>
              </a:rPr>
              <a:t>低于</a:t>
            </a:r>
            <a:r>
              <a:rPr lang="en-US" altLang="zh-CN" sz="1900">
                <a:solidFill>
                  <a:srgbClr val="FF0000"/>
                </a:solidFill>
                <a:latin typeface="微软雅黑" panose="020B0503020204020204" pitchFamily="34" charset="-122"/>
                <a:ea typeface="微软雅黑" pitchFamily="34" charset="-122"/>
                <a:cs typeface="Times New Roman" panose="02020603050405020304" pitchFamily="18" charset="0"/>
              </a:rPr>
              <a:t>4℃</a:t>
            </a:r>
            <a:r>
              <a:rPr lang="zh-CN" altLang="en-US" sz="1900">
                <a:latin typeface="微软雅黑" panose="020B0503020204020204" pitchFamily="34" charset="-122"/>
                <a:ea typeface="微软雅黑" pitchFamily="34" charset="-122"/>
                <a:cs typeface="Times New Roman" panose="02020603050405020304" pitchFamily="18" charset="0"/>
              </a:rPr>
              <a:t>时，随着温度的降低，</a:t>
            </a:r>
            <a:r>
              <a:rPr lang="zh-CN" altLang="en-US" sz="1900">
                <a:solidFill>
                  <a:srgbClr val="FF0000"/>
                </a:solidFill>
                <a:latin typeface="微软雅黑" panose="020B0503020204020204" pitchFamily="34" charset="-122"/>
                <a:ea typeface="微软雅黑" pitchFamily="34" charset="-122"/>
                <a:cs typeface="Times New Roman" panose="02020603050405020304" pitchFamily="18" charset="0"/>
              </a:rPr>
              <a:t>密度越来越小</a:t>
            </a:r>
            <a:r>
              <a:rPr lang="zh-CN" altLang="en-US" sz="1900">
                <a:latin typeface="微软雅黑" panose="020B0503020204020204" pitchFamily="34" charset="-122"/>
                <a:ea typeface="微软雅黑" pitchFamily="34" charset="-122"/>
                <a:cs typeface="Times New Roman" panose="02020603050405020304" pitchFamily="18" charset="0"/>
              </a:rPr>
              <a:t>。水凝固成冰时，体积变大，密度变小。人们把水的这个特性叫做</a:t>
            </a:r>
            <a:r>
              <a:rPr lang="zh-CN" altLang="en-US" sz="1900">
                <a:solidFill>
                  <a:srgbClr val="FF0000"/>
                </a:solidFill>
                <a:latin typeface="微软雅黑" panose="020B0503020204020204" pitchFamily="34" charset="-122"/>
                <a:ea typeface="微软雅黑" pitchFamily="34" charset="-122"/>
                <a:cs typeface="Times New Roman" panose="02020603050405020304" pitchFamily="18" charset="0"/>
              </a:rPr>
              <a:t>水的反常膨胀</a:t>
            </a:r>
            <a:r>
              <a:rPr lang="zh-CN" altLang="en-US" sz="1900">
                <a:latin typeface="微软雅黑" panose="020B0503020204020204" pitchFamily="34" charset="-122"/>
                <a:ea typeface="微软雅黑" pitchFamily="34" charset="-122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182337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/>
      <p:bldP spid="18" grpId="0"/>
      <p:bldP spid="17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/>
        </p:nvSpPr>
        <p:spPr>
          <a:xfrm>
            <a:off x="1998414" y="1578177"/>
            <a:ext cx="7867390" cy="5179195"/>
          </a:xfrm>
          <a:prstGeom prst="roundRect">
            <a:avLst/>
          </a:prstGeom>
          <a:solidFill>
            <a:srgbClr val="DFF5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04" tIns="42602" rIns="85204" bIns="42602" rtlCol="0" anchor="ctr"/>
          <a:lstStyle/>
          <a:p>
            <a:pPr algn="ctr"/>
            <a:endParaRPr lang="zh-CN" altLang="en-US"/>
          </a:p>
        </p:txBody>
      </p:sp>
      <p:sp>
        <p:nvSpPr>
          <p:cNvPr id="18" name="Content Placeholder 2"/>
          <p:cNvSpPr txBox="1"/>
          <p:nvPr/>
        </p:nvSpPr>
        <p:spPr>
          <a:xfrm>
            <a:off x="8976392" y="5371835"/>
            <a:ext cx="1488198" cy="295871"/>
          </a:xfrm>
          <a:prstGeom prst="rect">
            <a:avLst/>
          </a:prstGeom>
        </p:spPr>
        <p:txBody>
          <a:bodyPr vert="horz" lIns="89858" tIns="44930" rIns="89858" bIns="4493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13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</a:t>
            </a:r>
            <a:r>
              <a:rPr lang="zh-CN" altLang="en-US" sz="13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替换文字</a:t>
            </a:r>
            <a:r>
              <a:rPr lang="zh-CN" altLang="en-US" sz="13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内容</a:t>
            </a:r>
            <a:endParaRPr lang="en-US" sz="1300" b="1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23"/>
          <p:cNvSpPr txBox="1"/>
          <p:nvPr/>
        </p:nvSpPr>
        <p:spPr>
          <a:xfrm>
            <a:off x="1404733" y="300259"/>
            <a:ext cx="3171790" cy="778533"/>
          </a:xfrm>
          <a:prstGeom prst="rect">
            <a:avLst/>
          </a:prstGeom>
          <a:noFill/>
        </p:spPr>
        <p:txBody>
          <a:bodyPr wrap="square" lIns="85204" tIns="42602" rIns="85204" bIns="4260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>
                <a:solidFill>
                  <a:schemeClr val="accent1"/>
                </a:solidFill>
                <a:latin typeface="Impact" panose="020B0806030902050204" pitchFamily="34" charset="0"/>
                <a:ea typeface="微软雅黑" pitchFamily="34" charset="-122"/>
                <a:cs typeface="+mn-ea"/>
                <a:sym typeface="+mn-lt"/>
              </a:rPr>
              <a:t>1.</a:t>
            </a:r>
            <a:r>
              <a:rPr lang="zh-CN" altLang="en-US" sz="3000">
                <a:solidFill>
                  <a:schemeClr val="accent1"/>
                </a:solidFill>
                <a:latin typeface="Impact" panose="020B0806030902050204" pitchFamily="34" charset="0"/>
                <a:ea typeface="微软雅黑" pitchFamily="34" charset="-122"/>
                <a:cs typeface="+mn-ea"/>
                <a:sym typeface="+mn-lt"/>
              </a:rPr>
              <a:t>密度与温度</a:t>
            </a:r>
            <a:endParaRPr lang="en-GB" altLang="zh-CN" sz="3000">
              <a:solidFill>
                <a:schemeClr val="accent1"/>
              </a:solidFill>
              <a:latin typeface="Impact" panose="020B0806030902050204" pitchFamily="34" charset="0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2" name="剪去对角的矩形 1"/>
          <p:cNvSpPr/>
          <p:nvPr/>
        </p:nvSpPr>
        <p:spPr>
          <a:xfrm>
            <a:off x="850740" y="274431"/>
            <a:ext cx="3559453" cy="735303"/>
          </a:xfrm>
          <a:prstGeom prst="snip2Diag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lgDash"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04" tIns="42602" rIns="85204" bIns="42602"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2134668" y="1104728"/>
            <a:ext cx="1064509" cy="1089666"/>
            <a:chOff x="2162901" y="1454170"/>
            <a:chExt cx="1152128" cy="1152128"/>
          </a:xfrm>
        </p:grpSpPr>
        <p:sp>
          <p:nvSpPr>
            <p:cNvPr id="6" name="椭圆 5"/>
            <p:cNvSpPr/>
            <p:nvPr/>
          </p:nvSpPr>
          <p:spPr>
            <a:xfrm>
              <a:off x="2162901" y="1454170"/>
              <a:ext cx="1152128" cy="115212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4909" y="1585554"/>
              <a:ext cx="1008112" cy="889361"/>
            </a:xfrm>
            <a:prstGeom prst="rect">
              <a:avLst/>
            </a:prstGeom>
          </p:spPr>
        </p:pic>
      </p:grpSp>
      <p:sp>
        <p:nvSpPr>
          <p:cNvPr id="17" name="Content Placeholder 2"/>
          <p:cNvSpPr txBox="1"/>
          <p:nvPr/>
        </p:nvSpPr>
        <p:spPr>
          <a:xfrm>
            <a:off x="3445481" y="1267885"/>
            <a:ext cx="1929423" cy="293111"/>
          </a:xfrm>
          <a:prstGeom prst="rect">
            <a:avLst/>
          </a:prstGeom>
        </p:spPr>
        <p:txBody>
          <a:bodyPr vert="horz" lIns="89858" tIns="44930" rIns="89858" bIns="4493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200" b="1"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3" name="Picture 6" descr="1210400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8414" y="1862081"/>
            <a:ext cx="4061491" cy="48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190586" y="3044157"/>
            <a:ext cx="3381282" cy="204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204" tIns="42602" rIns="85204" bIns="426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lang="zh-CN" altLang="en-US" sz="2200"/>
              <a:t>       </a:t>
            </a:r>
            <a:r>
              <a:rPr lang="zh-CN" altLang="en-US" sz="2200">
                <a:latin typeface="微软雅黑" panose="020B0503020204020204" pitchFamily="34" charset="-122"/>
                <a:ea typeface="微软雅黑" pitchFamily="34" charset="-122"/>
                <a:cs typeface="Times New Roman" panose="02020603050405020304" pitchFamily="18" charset="0"/>
              </a:rPr>
              <a:t>在寒冷的冬天，湖面封冻了，较深湖底的水却有可能保持的水温，鱼儿仍然可以自由自在地游动。</a:t>
            </a:r>
            <a:endParaRPr lang="en-US" altLang="zh-CN" sz="2200">
              <a:latin typeface="微软雅黑" panose="020B0503020204020204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444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/>
      <p:bldP spid="17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/>
          <p:nvPr/>
        </p:nvSpPr>
        <p:spPr>
          <a:xfrm>
            <a:off x="6387315" y="2062935"/>
            <a:ext cx="1008231" cy="555612"/>
          </a:xfrm>
          <a:prstGeom prst="rect">
            <a:avLst/>
          </a:prstGeom>
        </p:spPr>
        <p:txBody>
          <a:bodyPr vert="horz" lIns="89858" tIns="44930" rIns="89858" bIns="4493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13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想想做做</a:t>
            </a:r>
            <a:endParaRPr lang="en-US" sz="1300" b="1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8976392" y="5371835"/>
            <a:ext cx="1488198" cy="295871"/>
          </a:xfrm>
          <a:prstGeom prst="rect">
            <a:avLst/>
          </a:prstGeom>
        </p:spPr>
        <p:txBody>
          <a:bodyPr vert="horz" lIns="89858" tIns="44930" rIns="89858" bIns="4493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13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</a:t>
            </a:r>
            <a:r>
              <a:rPr lang="zh-CN" altLang="en-US" sz="13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替换文字</a:t>
            </a:r>
            <a:r>
              <a:rPr lang="zh-CN" altLang="en-US" sz="13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内容</a:t>
            </a:r>
            <a:endParaRPr lang="en-US" sz="1300" b="1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23"/>
          <p:cNvSpPr txBox="1"/>
          <p:nvPr/>
        </p:nvSpPr>
        <p:spPr>
          <a:xfrm>
            <a:off x="1404733" y="300259"/>
            <a:ext cx="3171790" cy="778533"/>
          </a:xfrm>
          <a:prstGeom prst="rect">
            <a:avLst/>
          </a:prstGeom>
          <a:noFill/>
        </p:spPr>
        <p:txBody>
          <a:bodyPr wrap="square" lIns="85204" tIns="42602" rIns="85204" bIns="4260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>
                <a:solidFill>
                  <a:schemeClr val="accent1"/>
                </a:solidFill>
                <a:latin typeface="Impact" panose="020B0806030902050204" pitchFamily="34" charset="0"/>
                <a:ea typeface="微软雅黑" pitchFamily="34" charset="-122"/>
                <a:cs typeface="+mn-ea"/>
                <a:sym typeface="+mn-lt"/>
              </a:rPr>
              <a:t>1.</a:t>
            </a:r>
            <a:r>
              <a:rPr lang="zh-CN" altLang="en-US" sz="3000">
                <a:solidFill>
                  <a:schemeClr val="accent1"/>
                </a:solidFill>
                <a:latin typeface="Impact" panose="020B0806030902050204" pitchFamily="34" charset="0"/>
                <a:ea typeface="微软雅黑" pitchFamily="34" charset="-122"/>
                <a:cs typeface="+mn-ea"/>
                <a:sym typeface="+mn-lt"/>
              </a:rPr>
              <a:t>密度与温度</a:t>
            </a:r>
            <a:endParaRPr lang="en-GB" altLang="zh-CN" sz="3000">
              <a:solidFill>
                <a:schemeClr val="accent1"/>
              </a:solidFill>
              <a:latin typeface="Impact" panose="020B0806030902050204" pitchFamily="34" charset="0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2" name="剪去对角的矩形 1"/>
          <p:cNvSpPr/>
          <p:nvPr/>
        </p:nvSpPr>
        <p:spPr>
          <a:xfrm>
            <a:off x="850740" y="274431"/>
            <a:ext cx="3559453" cy="890881"/>
          </a:xfrm>
          <a:prstGeom prst="snip2Diag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lgDash"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04" tIns="42602" rIns="85204" bIns="42602"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1615856" y="2279880"/>
            <a:ext cx="8582607" cy="4068867"/>
          </a:xfrm>
          <a:prstGeom prst="roundRect">
            <a:avLst/>
          </a:prstGeom>
          <a:solidFill>
            <a:srgbClr val="DFF5F3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04" tIns="42602" rIns="85204" bIns="42602" rtlCol="0" anchor="ctr"/>
          <a:lstStyle/>
          <a:p>
            <a:pPr algn="ctr"/>
            <a:endParaRPr lang="zh-CN" alt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537204" y="1410694"/>
            <a:ext cx="1465305" cy="72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204" tIns="42602" rIns="85204" bIns="426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4100" b="1">
                <a:latin typeface="Times New Roman" pitchFamily="18" charset="0"/>
                <a:ea typeface="方正姚体" panose="02010601030101010101" pitchFamily="2" charset="-122"/>
              </a:rPr>
              <a:t>结论</a:t>
            </a:r>
          </a:p>
        </p:txBody>
      </p:sp>
      <p:pic>
        <p:nvPicPr>
          <p:cNvPr id="12" name="Picture 9" descr="ni_png_038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621938" y="1482763"/>
            <a:ext cx="704050" cy="72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ni_png_0776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268671" y="1111684"/>
            <a:ext cx="844860" cy="864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547302" y="2859269"/>
            <a:ext cx="5216563" cy="50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204" tIns="42602" rIns="85204" bIns="426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hangingPunct="1">
              <a:buClr>
                <a:srgbClr val="FF0066"/>
              </a:buClr>
              <a:buFont typeface="Wingdings" pitchFamily="2" charset="2"/>
              <a:buChar char="Ø"/>
            </a:pPr>
            <a:r>
              <a:rPr lang="zh-CN" altLang="en-US" sz="2600">
                <a:latin typeface="微软雅黑" panose="020B0503020204020204" pitchFamily="34" charset="-122"/>
                <a:ea typeface="微软雅黑" pitchFamily="34" charset="-122"/>
              </a:rPr>
              <a:t>温度能改变物质的密度。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547303" y="3652026"/>
            <a:ext cx="7236170" cy="90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204" tIns="42602" rIns="85204" bIns="426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hangingPunct="1">
              <a:buClr>
                <a:srgbClr val="FF0066"/>
              </a:buClr>
              <a:buFont typeface="Wingdings" pitchFamily="2" charset="2"/>
              <a:buChar char="Ø"/>
            </a:pPr>
            <a:r>
              <a:rPr lang="zh-CN" altLang="en-US" sz="2600">
                <a:latin typeface="微软雅黑" panose="020B0503020204020204" pitchFamily="34" charset="-122"/>
                <a:ea typeface="微软雅黑" pitchFamily="34" charset="-122"/>
              </a:rPr>
              <a:t>气体的</a:t>
            </a:r>
            <a:r>
              <a:rPr lang="zh-CN" altLang="en-US" sz="2600">
                <a:solidFill>
                  <a:srgbClr val="FF0000"/>
                </a:solidFill>
                <a:latin typeface="微软雅黑" panose="020B0503020204020204" pitchFamily="34" charset="-122"/>
                <a:ea typeface="微软雅黑" pitchFamily="34" charset="-122"/>
              </a:rPr>
              <a:t>热胀冷缩</a:t>
            </a:r>
            <a:r>
              <a:rPr lang="zh-CN" altLang="en-US" sz="2600">
                <a:latin typeface="微软雅黑" panose="020B0503020204020204" pitchFamily="34" charset="-122"/>
                <a:ea typeface="微软雅黑" pitchFamily="34" charset="-122"/>
              </a:rPr>
              <a:t>最为显著，它的密度受温度的</a:t>
            </a:r>
          </a:p>
          <a:p>
            <a:pPr eaLnBrk="1" hangingPunct="1">
              <a:buClr>
                <a:srgbClr val="FF0066"/>
              </a:buClr>
              <a:buFont typeface="Wingdings" pitchFamily="2" charset="2"/>
              <a:buNone/>
            </a:pPr>
            <a:r>
              <a:rPr lang="zh-CN" altLang="en-US" sz="2600">
                <a:latin typeface="微软雅黑" panose="020B0503020204020204" pitchFamily="34" charset="-122"/>
                <a:ea typeface="微软雅黑" pitchFamily="34" charset="-122"/>
              </a:rPr>
              <a:t>影响也最大。</a:t>
            </a:r>
            <a:endParaRPr lang="zh-CN" altLang="en-US" sz="2600">
              <a:latin typeface="微软雅黑" panose="020B0503020204020204" pitchFamily="34" charset="-122"/>
              <a:ea typeface="微软雅黑" pitchFamily="34" charset="-122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547303" y="4733059"/>
            <a:ext cx="7236170" cy="90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204" tIns="42602" rIns="85204" bIns="426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hangingPunct="1">
              <a:buClr>
                <a:srgbClr val="FF0066"/>
              </a:buClr>
              <a:buFont typeface="Wingdings" pitchFamily="2" charset="2"/>
              <a:buChar char="Ø"/>
            </a:pPr>
            <a:r>
              <a:rPr lang="zh-CN" altLang="en-US" sz="2600">
                <a:latin typeface="微软雅黑" panose="020B0503020204020204" pitchFamily="34" charset="-122"/>
                <a:ea typeface="微软雅黑" pitchFamily="34" charset="-122"/>
              </a:rPr>
              <a:t>固体、液体的热胀冷缩不像气体那样明显，因</a:t>
            </a:r>
          </a:p>
          <a:p>
            <a:pPr eaLnBrk="1" hangingPunct="1">
              <a:buClr>
                <a:srgbClr val="FF0066"/>
              </a:buClr>
              <a:buFont typeface="Wingdings" pitchFamily="2" charset="2"/>
              <a:buNone/>
            </a:pPr>
            <a:r>
              <a:rPr lang="zh-CN" altLang="en-US" sz="2600">
                <a:latin typeface="微软雅黑" panose="020B0503020204020204" pitchFamily="34" charset="-122"/>
                <a:ea typeface="微软雅黑" pitchFamily="34" charset="-122"/>
              </a:rPr>
              <a:t>而密度受温度的影响比较小。</a:t>
            </a:r>
          </a:p>
        </p:txBody>
      </p:sp>
    </p:spTree>
    <p:extLst>
      <p:ext uri="{BB962C8B-B14F-4D97-AF65-F5344CB8AC3E}">
        <p14:creationId xmlns:p14="http://schemas.microsoft.com/office/powerpoint/2010/main" val="781704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  <p:cond evt="onBegin" delay="0">
                          <p:tn val="33"/>
                        </p:cond>
                      </p:stCondLst>
                      <p:childTnLst>
                        <p:par>
                          <p:cTn id="3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1" grpId="0"/>
      <p:bldP spid="14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椭圆 3079"/>
          <p:cNvSpPr>
            <a:spLocks noChangeArrowheads="1"/>
          </p:cNvSpPr>
          <p:nvPr/>
        </p:nvSpPr>
        <p:spPr bwMode="auto">
          <a:xfrm>
            <a:off x="2613833" y="2330603"/>
            <a:ext cx="2053890" cy="21024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85204" tIns="42602" rIns="85204" bIns="42602"/>
          <a:lstStyle/>
          <a:p>
            <a:endParaRPr lang="zh-CN" altLang="en-US" sz="2500"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85" name="文本框 3080"/>
          <p:cNvSpPr txBox="1">
            <a:spLocks noChangeArrowheads="1"/>
          </p:cNvSpPr>
          <p:nvPr/>
        </p:nvSpPr>
        <p:spPr bwMode="auto">
          <a:xfrm>
            <a:off x="4667722" y="2910807"/>
            <a:ext cx="1627029" cy="131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204" tIns="42602" rIns="85204" bIns="42602">
            <a:spAutoFit/>
          </a:bodyPr>
          <a:lstStyle/>
          <a:p>
            <a:pPr algn="ctr"/>
            <a:r>
              <a:rPr lang="en-US" altLang="zh-CN" sz="7900">
                <a:solidFill>
                  <a:schemeClr val="accent3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02</a:t>
            </a:r>
            <a:endParaRPr lang="en-US" altLang="zh-CN" sz="7900">
              <a:solidFill>
                <a:schemeClr val="accent3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86" name="直接连接符 3084"/>
          <p:cNvSpPr>
            <a:spLocks noChangeShapeType="1"/>
          </p:cNvSpPr>
          <p:nvPr/>
        </p:nvSpPr>
        <p:spPr bwMode="auto">
          <a:xfrm flipH="1">
            <a:off x="6105031" y="3204219"/>
            <a:ext cx="0" cy="766245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5204" tIns="42602" rIns="85204" bIns="42602"/>
          <a:lstStyle/>
          <a:p>
            <a:endParaRPr lang="zh-CN" altLang="en-US" sz="25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87" name="椭圆 3088"/>
          <p:cNvSpPr>
            <a:spLocks noChangeArrowheads="1"/>
          </p:cNvSpPr>
          <p:nvPr/>
        </p:nvSpPr>
        <p:spPr bwMode="auto">
          <a:xfrm>
            <a:off x="1774542" y="4053073"/>
            <a:ext cx="156722" cy="1604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85204" tIns="42602" rIns="85204" bIns="42602"/>
          <a:lstStyle/>
          <a:p>
            <a:endParaRPr lang="zh-CN" altLang="en-US" sz="2500"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88" name="椭圆 3087"/>
          <p:cNvSpPr>
            <a:spLocks noChangeArrowheads="1"/>
          </p:cNvSpPr>
          <p:nvPr/>
        </p:nvSpPr>
        <p:spPr bwMode="auto">
          <a:xfrm>
            <a:off x="4840944" y="2079409"/>
            <a:ext cx="445421" cy="4559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85204" tIns="42602" rIns="85204" bIns="42602"/>
          <a:lstStyle/>
          <a:p>
            <a:endParaRPr lang="zh-CN" altLang="en-US" sz="2500"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6109305" y="3189940"/>
            <a:ext cx="3428143" cy="7568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700">
                <a:solidFill>
                  <a:schemeClr val="accent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密度与物质鉴别</a:t>
            </a:r>
            <a:endParaRPr lang="zh-CN" altLang="en-US" sz="3700">
              <a:solidFill>
                <a:schemeClr val="accent2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170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/>
      <p:bldP spid="87" grpId="0" animBg="1"/>
      <p:bldP spid="88" grpId="0" animBg="1"/>
      <p:bldP spid="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78" y="1094744"/>
            <a:ext cx="3053154" cy="3125308"/>
          </a:xfrm>
          <a:prstGeom prst="rect">
            <a:avLst/>
          </a:prstGeom>
        </p:spPr>
      </p:pic>
      <p:sp>
        <p:nvSpPr>
          <p:cNvPr id="4" name="椭圆形标注 3"/>
          <p:cNvSpPr/>
          <p:nvPr/>
        </p:nvSpPr>
        <p:spPr>
          <a:xfrm>
            <a:off x="4077534" y="863787"/>
            <a:ext cx="3858846" cy="1702604"/>
          </a:xfrm>
          <a:prstGeom prst="wedgeEllipseCallout">
            <a:avLst>
              <a:gd name="adj1" fmla="val -77037"/>
              <a:gd name="adj2" fmla="val 2384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04" tIns="42602" rIns="85204" bIns="42602" rtlCol="0" anchor="ctr"/>
          <a:lstStyle/>
          <a:p>
            <a:pPr algn="ctr"/>
            <a:r>
              <a:rPr lang="zh-CN" altLang="en-US" sz="2200">
                <a:solidFill>
                  <a:schemeClr val="tx1"/>
                </a:solidFill>
                <a:latin typeface="微软雅黑" panose="020B0503020204020204" pitchFamily="34" charset="-122"/>
                <a:ea typeface="微软雅黑" pitchFamily="34" charset="-122"/>
              </a:rPr>
              <a:t>聪明的你会用什么方法鉴呢？</a:t>
            </a:r>
            <a:endParaRPr lang="zh-CN" altLang="en-US" sz="2200">
              <a:solidFill>
                <a:schemeClr val="tx1"/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443315" y="2954315"/>
            <a:ext cx="6320524" cy="3405207"/>
          </a:xfrm>
          <a:prstGeom prst="roundRect">
            <a:avLst/>
          </a:prstGeom>
          <a:solidFill>
            <a:srgbClr val="DFF5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04" tIns="42602" rIns="85204" bIns="42602"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4277129" y="2570798"/>
            <a:ext cx="857459" cy="759418"/>
            <a:chOff x="2162901" y="1454170"/>
            <a:chExt cx="1152128" cy="1152128"/>
          </a:xfrm>
        </p:grpSpPr>
        <p:sp>
          <p:nvSpPr>
            <p:cNvPr id="12" name="椭圆 11"/>
            <p:cNvSpPr/>
            <p:nvPr/>
          </p:nvSpPr>
          <p:spPr>
            <a:xfrm>
              <a:off x="2162901" y="1454170"/>
              <a:ext cx="1152128" cy="115212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4909" y="1585554"/>
              <a:ext cx="1008112" cy="889361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/>
        </p:nvSpPr>
        <p:spPr>
          <a:xfrm>
            <a:off x="5219736" y="3340612"/>
            <a:ext cx="5111790" cy="2707144"/>
          </a:xfrm>
          <a:prstGeom prst="rect">
            <a:avLst/>
          </a:prstGeom>
        </p:spPr>
        <p:txBody>
          <a:bodyPr wrap="square" lIns="85204" tIns="42602" rIns="85204" bIns="4260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200">
                <a:latin typeface="微软雅黑" panose="020B0503020204020204" pitchFamily="34" charset="-122"/>
                <a:ea typeface="微软雅黑" pitchFamily="34" charset="-122"/>
              </a:rPr>
              <a:t>公元前</a:t>
            </a:r>
            <a:r>
              <a:rPr lang="en-US" altLang="zh-CN" sz="2200">
                <a:latin typeface="微软雅黑" panose="020B0503020204020204" pitchFamily="34" charset="-122"/>
                <a:ea typeface="微软雅黑" pitchFamily="34" charset="-122"/>
              </a:rPr>
              <a:t>245</a:t>
            </a:r>
            <a:r>
              <a:rPr lang="zh-CN" altLang="en-US" sz="2200">
                <a:latin typeface="微软雅黑" panose="020B0503020204020204" pitchFamily="34" charset="-122"/>
                <a:ea typeface="微软雅黑" pitchFamily="34" charset="-122"/>
              </a:rPr>
              <a:t>年，赫农王命令金匠给他做一顶纯金的皇冠 ，皇冠很快就做好了但国王怀疑金匠掺假，于是命令阿基米德鉴别</a:t>
            </a:r>
            <a:r>
              <a:rPr lang="en-US" altLang="zh-CN" sz="2200">
                <a:latin typeface="微软雅黑" panose="020B0503020204020204" pitchFamily="34" charset="-122"/>
                <a:ea typeface="微软雅黑" pitchFamily="34" charset="-122"/>
              </a:rPr>
              <a:t>——</a:t>
            </a:r>
            <a:r>
              <a:rPr lang="zh-CN" altLang="en-US" sz="2200">
                <a:latin typeface="微软雅黑" panose="020B0503020204020204" pitchFamily="34" charset="-122"/>
                <a:ea typeface="微软雅黑" pitchFamily="34" charset="-122"/>
              </a:rPr>
              <a:t>皇冠是否为纯金，但很快，阿基米德就完成了国王交给他的任务。</a:t>
            </a:r>
            <a:endParaRPr lang="zh-CN" altLang="en-US" sz="2200">
              <a:latin typeface="微软雅黑" panose="020B0503020204020204" pitchFamily="34" charset="-122"/>
              <a:ea typeface="微软雅黑" pitchFamily="34" charset="-122"/>
            </a:endParaRPr>
          </a:p>
        </p:txBody>
      </p:sp>
      <p:sp>
        <p:nvSpPr>
          <p:cNvPr id="15" name="TextBox 23"/>
          <p:cNvSpPr txBox="1"/>
          <p:nvPr/>
        </p:nvSpPr>
        <p:spPr>
          <a:xfrm>
            <a:off x="1044571" y="265499"/>
            <a:ext cx="3171790" cy="785945"/>
          </a:xfrm>
          <a:prstGeom prst="rect">
            <a:avLst/>
          </a:prstGeom>
          <a:noFill/>
        </p:spPr>
        <p:txBody>
          <a:bodyPr wrap="square" lIns="85204" tIns="42602" rIns="85204" bIns="4260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>
                <a:solidFill>
                  <a:schemeClr val="accent1"/>
                </a:solidFill>
                <a:latin typeface="Impact" panose="020B0806030902050204" pitchFamily="34" charset="0"/>
                <a:ea typeface="微软雅黑" pitchFamily="34" charset="-122"/>
                <a:cs typeface="+mn-ea"/>
                <a:sym typeface="+mn-lt"/>
              </a:rPr>
              <a:t>2.</a:t>
            </a:r>
            <a:r>
              <a:rPr lang="zh-CN" altLang="en-US" sz="3000">
                <a:solidFill>
                  <a:schemeClr val="accent1"/>
                </a:solidFill>
                <a:latin typeface="Impact" panose="020B0806030902050204" pitchFamily="34" charset="0"/>
                <a:ea typeface="微软雅黑" pitchFamily="34" charset="-122"/>
                <a:cs typeface="+mn-ea"/>
                <a:sym typeface="+mn-lt"/>
              </a:rPr>
              <a:t>密度与物质鉴别</a:t>
            </a:r>
            <a:endParaRPr lang="en-GB" altLang="zh-CN" sz="3000">
              <a:solidFill>
                <a:schemeClr val="accent1"/>
              </a:solidFill>
              <a:latin typeface="Impact" panose="020B0806030902050204" pitchFamily="34" charset="0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6" name="剪去对角的矩形 15"/>
          <p:cNvSpPr/>
          <p:nvPr/>
        </p:nvSpPr>
        <p:spPr>
          <a:xfrm>
            <a:off x="850740" y="274431"/>
            <a:ext cx="3559453" cy="890881"/>
          </a:xfrm>
          <a:prstGeom prst="snip2Diag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lgDash"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04" tIns="42602" rIns="85204" bIns="42602" rtlCol="0" anchor="ctr"/>
          <a:lstStyle/>
          <a:p>
            <a:pPr algn="ctr"/>
            <a:endParaRPr lang="zh-CN" altLang="en-US"/>
          </a:p>
        </p:txBody>
      </p:sp>
      <p:sp>
        <p:nvSpPr>
          <p:cNvPr id="3" name="爆炸形 1 2"/>
          <p:cNvSpPr/>
          <p:nvPr/>
        </p:nvSpPr>
        <p:spPr>
          <a:xfrm>
            <a:off x="457454" y="2795374"/>
            <a:ext cx="4457633" cy="4045164"/>
          </a:xfrm>
          <a:prstGeom prst="irregularSeal1">
            <a:avLst/>
          </a:prstGeom>
          <a:solidFill>
            <a:srgbClr val="DFF5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04" tIns="42602" rIns="85204" bIns="42602"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80771" y="3969730"/>
            <a:ext cx="2731405" cy="1727511"/>
          </a:xfrm>
          <a:prstGeom prst="rect">
            <a:avLst/>
          </a:prstGeom>
        </p:spPr>
        <p:txBody>
          <a:bodyPr wrap="square" lIns="85204" tIns="42602" rIns="85204" bIns="42602">
            <a:spAutoFit/>
          </a:bodyPr>
          <a:lstStyle/>
          <a:p>
            <a:pPr>
              <a:lnSpc>
                <a:spcPts val="3168"/>
              </a:lnSpc>
            </a:pPr>
            <a:r>
              <a:rPr lang="zh-CN" altLang="en-US" sz="1900">
                <a:solidFill>
                  <a:srgbClr val="FF0000"/>
                </a:solidFill>
                <a:latin typeface="微软雅黑" panose="020B0503020204020204" pitchFamily="34" charset="-122"/>
                <a:ea typeface="微软雅黑" pitchFamily="34" charset="-122"/>
              </a:rPr>
              <a:t>阿基米度测量出皇冠的质量与体积，求出密度，然后与黄金的密度进行对比</a:t>
            </a:r>
            <a:endParaRPr lang="zh-CN" altLang="en-US" sz="19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97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4" grpId="0"/>
      <p:bldP spid="3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3"/>
          <p:cNvSpPr txBox="1"/>
          <p:nvPr/>
        </p:nvSpPr>
        <p:spPr>
          <a:xfrm>
            <a:off x="1044571" y="265499"/>
            <a:ext cx="3171790" cy="785945"/>
          </a:xfrm>
          <a:prstGeom prst="rect">
            <a:avLst/>
          </a:prstGeom>
          <a:noFill/>
        </p:spPr>
        <p:txBody>
          <a:bodyPr wrap="square" lIns="85204" tIns="42602" rIns="85204" bIns="4260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>
                <a:solidFill>
                  <a:schemeClr val="accent1"/>
                </a:solidFill>
                <a:latin typeface="Impact" panose="020B0806030902050204" pitchFamily="34" charset="0"/>
                <a:ea typeface="微软雅黑" pitchFamily="34" charset="-122"/>
                <a:cs typeface="+mn-ea"/>
                <a:sym typeface="+mn-lt"/>
              </a:rPr>
              <a:t>2.</a:t>
            </a:r>
            <a:r>
              <a:rPr lang="zh-CN" altLang="en-US" sz="3000">
                <a:solidFill>
                  <a:schemeClr val="accent1"/>
                </a:solidFill>
                <a:latin typeface="Impact" panose="020B0806030902050204" pitchFamily="34" charset="0"/>
                <a:ea typeface="微软雅黑" pitchFamily="34" charset="-122"/>
                <a:cs typeface="+mn-ea"/>
                <a:sym typeface="+mn-lt"/>
              </a:rPr>
              <a:t>密度与物质鉴别</a:t>
            </a:r>
            <a:endParaRPr lang="en-GB" altLang="zh-CN" sz="3000">
              <a:solidFill>
                <a:schemeClr val="accent1"/>
              </a:solidFill>
              <a:latin typeface="Impact" panose="020B0806030902050204" pitchFamily="34" charset="0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6" name="剪去对角的矩形 15"/>
          <p:cNvSpPr/>
          <p:nvPr/>
        </p:nvSpPr>
        <p:spPr>
          <a:xfrm>
            <a:off x="850740" y="274431"/>
            <a:ext cx="3559453" cy="890881"/>
          </a:xfrm>
          <a:prstGeom prst="snip2Diag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lgDash"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04" tIns="42602" rIns="85204" bIns="42602"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1615855" y="1377145"/>
            <a:ext cx="7867390" cy="5179195"/>
          </a:xfrm>
          <a:prstGeom prst="roundRect">
            <a:avLst/>
          </a:prstGeom>
          <a:solidFill>
            <a:srgbClr val="DFF5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04" tIns="42602" rIns="85204" bIns="42602"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9856" y="1785769"/>
            <a:ext cx="5655206" cy="1101699"/>
          </a:xfrm>
          <a:prstGeom prst="rect">
            <a:avLst/>
          </a:prstGeom>
        </p:spPr>
        <p:txBody>
          <a:bodyPr wrap="square" lIns="85204" tIns="42602" rIns="85204" bIns="42602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200">
                <a:solidFill>
                  <a:srgbClr val="FF0000"/>
                </a:solidFill>
                <a:latin typeface="微软雅黑" panose="020B0503020204020204" pitchFamily="34" charset="-122"/>
                <a:ea typeface="微软雅黑" pitchFamily="34" charset="-122"/>
              </a:rPr>
              <a:t>密度是物质的一种特性，人们可以根据密度来鉴别不同的物质。</a:t>
            </a:r>
          </a:p>
        </p:txBody>
      </p:sp>
      <p:pic>
        <p:nvPicPr>
          <p:cNvPr id="18" name="Picture 12" descr="e7ba3ed88b60393110df9b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4238" y="3071120"/>
            <a:ext cx="2336568" cy="3026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4add6f22cf2898bc4723e8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1210" y="2809531"/>
            <a:ext cx="3453990" cy="33462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277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3"/>
          <p:cNvSpPr txBox="1"/>
          <p:nvPr/>
        </p:nvSpPr>
        <p:spPr>
          <a:xfrm>
            <a:off x="1044571" y="265499"/>
            <a:ext cx="3171790" cy="785945"/>
          </a:xfrm>
          <a:prstGeom prst="rect">
            <a:avLst/>
          </a:prstGeom>
          <a:noFill/>
        </p:spPr>
        <p:txBody>
          <a:bodyPr wrap="square" lIns="85204" tIns="42602" rIns="85204" bIns="4260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>
                <a:solidFill>
                  <a:schemeClr val="accent1"/>
                </a:solidFill>
                <a:latin typeface="Impact" panose="020B0806030902050204" pitchFamily="34" charset="0"/>
                <a:ea typeface="微软雅黑" pitchFamily="34" charset="-122"/>
                <a:cs typeface="+mn-ea"/>
                <a:sym typeface="+mn-lt"/>
              </a:rPr>
              <a:t>2.</a:t>
            </a:r>
            <a:r>
              <a:rPr lang="zh-CN" altLang="en-US" sz="3000">
                <a:solidFill>
                  <a:schemeClr val="accent1"/>
                </a:solidFill>
                <a:latin typeface="Impact" panose="020B0806030902050204" pitchFamily="34" charset="0"/>
                <a:ea typeface="微软雅黑" pitchFamily="34" charset="-122"/>
                <a:cs typeface="+mn-ea"/>
                <a:sym typeface="+mn-lt"/>
              </a:rPr>
              <a:t>密度与物质鉴别</a:t>
            </a:r>
            <a:endParaRPr lang="en-GB" altLang="zh-CN" sz="3000">
              <a:solidFill>
                <a:schemeClr val="accent1"/>
              </a:solidFill>
              <a:latin typeface="Impact" panose="020B0806030902050204" pitchFamily="34" charset="0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6" name="剪去对角的矩形 15"/>
          <p:cNvSpPr/>
          <p:nvPr/>
        </p:nvSpPr>
        <p:spPr>
          <a:xfrm>
            <a:off x="850740" y="274431"/>
            <a:ext cx="3559453" cy="890881"/>
          </a:xfrm>
          <a:prstGeom prst="snip2Diag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lgDash"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04" tIns="42602" rIns="85204" bIns="42602"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9" y="1080810"/>
            <a:ext cx="3053154" cy="3125308"/>
          </a:xfrm>
          <a:prstGeom prst="rect">
            <a:avLst/>
          </a:prstGeom>
        </p:spPr>
      </p:pic>
      <p:sp>
        <p:nvSpPr>
          <p:cNvPr id="10" name="椭圆形标注 9"/>
          <p:cNvSpPr/>
          <p:nvPr/>
        </p:nvSpPr>
        <p:spPr>
          <a:xfrm>
            <a:off x="3412215" y="1080811"/>
            <a:ext cx="6586652" cy="1930834"/>
          </a:xfrm>
          <a:prstGeom prst="wedgeEllipseCallout">
            <a:avLst>
              <a:gd name="adj1" fmla="val -61419"/>
              <a:gd name="adj2" fmla="val 2255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04" tIns="42602" rIns="85204" bIns="42602" rtlCol="0" anchor="ctr"/>
          <a:lstStyle/>
          <a:p>
            <a:pPr algn="ctr"/>
            <a:endParaRPr lang="zh-CN" altLang="en-US" sz="2200">
              <a:solidFill>
                <a:schemeClr val="tx1"/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11407" y="1697777"/>
            <a:ext cx="5940425" cy="785945"/>
          </a:xfrm>
          <a:prstGeom prst="rect">
            <a:avLst/>
          </a:prstGeom>
        </p:spPr>
        <p:txBody>
          <a:bodyPr lIns="85204" tIns="42602" rIns="85204" bIns="42602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200">
                <a:latin typeface="微软雅黑" panose="020B0503020204020204" pitchFamily="34" charset="-122"/>
                <a:ea typeface="微软雅黑" pitchFamily="34" charset="-122"/>
              </a:rPr>
              <a:t>一个铅球的质量是</a:t>
            </a:r>
            <a:r>
              <a:rPr lang="en-US" altLang="zh-CN" sz="2200">
                <a:latin typeface="微软雅黑" panose="020B0503020204020204" pitchFamily="34" charset="-122"/>
                <a:ea typeface="微软雅黑" pitchFamily="34" charset="-122"/>
              </a:rPr>
              <a:t>4kg</a:t>
            </a:r>
            <a:r>
              <a:rPr lang="zh-CN" altLang="en-US" sz="2200">
                <a:latin typeface="微软雅黑" panose="020B0503020204020204" pitchFamily="34" charset="-122"/>
                <a:ea typeface="微软雅黑" pitchFamily="34" charset="-122"/>
              </a:rPr>
              <a:t>，经测量知道它的体积是</a:t>
            </a:r>
            <a:r>
              <a:rPr lang="en-US" altLang="zh-CN" sz="2200">
                <a:latin typeface="微软雅黑" panose="020B0503020204020204" pitchFamily="34" charset="-122"/>
                <a:ea typeface="微软雅黑" pitchFamily="34" charset="-122"/>
              </a:rPr>
              <a:t>0.57dm</a:t>
            </a:r>
            <a:r>
              <a:rPr lang="en-US" altLang="zh-CN" sz="2200" baseline="30000">
                <a:latin typeface="微软雅黑" panose="020B0503020204020204" pitchFamily="34" charset="-122"/>
                <a:ea typeface="微软雅黑" pitchFamily="34" charset="-122"/>
              </a:rPr>
              <a:t>3</a:t>
            </a:r>
            <a:r>
              <a:rPr lang="en-US" altLang="zh-CN" sz="2200">
                <a:latin typeface="微软雅黑" panose="020B0503020204020204" pitchFamily="34" charset="-122"/>
                <a:ea typeface="微软雅黑" pitchFamily="34" charset="-122"/>
              </a:rPr>
              <a:t> </a:t>
            </a:r>
            <a:r>
              <a:rPr lang="zh-CN" altLang="en-US" sz="2200">
                <a:latin typeface="微软雅黑" panose="020B0503020204020204" pitchFamily="34" charset="-122"/>
                <a:ea typeface="微软雅黑" pitchFamily="34" charset="-122"/>
              </a:rPr>
              <a:t>。这个铅球是用铅制造的吗？</a:t>
            </a:r>
          </a:p>
        </p:txBody>
      </p:sp>
      <p:sp>
        <p:nvSpPr>
          <p:cNvPr id="4" name="矩形 3"/>
          <p:cNvSpPr/>
          <p:nvPr/>
        </p:nvSpPr>
        <p:spPr>
          <a:xfrm>
            <a:off x="3146088" y="3628611"/>
            <a:ext cx="5940425" cy="1597481"/>
          </a:xfrm>
          <a:prstGeom prst="rect">
            <a:avLst/>
          </a:prstGeom>
        </p:spPr>
        <p:txBody>
          <a:bodyPr lIns="85204" tIns="42602" rIns="85204" bIns="42602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200">
                <a:latin typeface="微软雅黑" panose="020B0503020204020204" pitchFamily="34" charset="-122"/>
                <a:ea typeface="微软雅黑" pitchFamily="34" charset="-122"/>
              </a:rPr>
              <a:t>分析</a:t>
            </a:r>
            <a:r>
              <a:rPr lang="zh-CN" altLang="en-US" sz="2200">
                <a:latin typeface="微软雅黑" panose="020B0503020204020204" pitchFamily="34" charset="-122"/>
                <a:ea typeface="微软雅黑" pitchFamily="34" charset="-122"/>
              </a:rPr>
              <a:t>：</a:t>
            </a:r>
            <a:endParaRPr lang="en-US" altLang="zh-CN" sz="2200">
              <a:latin typeface="微软雅黑" panose="020B0503020204020204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200">
                <a:latin typeface="微软雅黑" panose="020B0503020204020204" pitchFamily="34" charset="-122"/>
                <a:ea typeface="微软雅黑" pitchFamily="34" charset="-122"/>
              </a:rPr>
              <a:t> </a:t>
            </a:r>
            <a:r>
              <a:rPr lang="en-US" altLang="zh-CN" sz="2200">
                <a:latin typeface="微软雅黑" panose="020B0503020204020204" pitchFamily="34" charset="-122"/>
                <a:ea typeface="微软雅黑" pitchFamily="34" charset="-122"/>
              </a:rPr>
              <a:t>     </a:t>
            </a:r>
            <a:r>
              <a:rPr lang="zh-CN" altLang="en-US" sz="2200">
                <a:latin typeface="微软雅黑" panose="020B0503020204020204" pitchFamily="34" charset="-122"/>
                <a:ea typeface="微软雅黑" pitchFamily="34" charset="-122"/>
              </a:rPr>
              <a:t>要</a:t>
            </a:r>
            <a:r>
              <a:rPr lang="zh-CN" altLang="en-US" sz="2200">
                <a:latin typeface="微软雅黑" panose="020B0503020204020204" pitchFamily="34" charset="-122"/>
                <a:ea typeface="微软雅黑" pitchFamily="34" charset="-122"/>
              </a:rPr>
              <a:t>知道铅球是否用铅制造的，应先求出它的密度，再与金属铅的密度进行比较。 </a:t>
            </a:r>
          </a:p>
        </p:txBody>
      </p:sp>
    </p:spTree>
    <p:extLst>
      <p:ext uri="{BB962C8B-B14F-4D97-AF65-F5344CB8AC3E}">
        <p14:creationId xmlns:p14="http://schemas.microsoft.com/office/powerpoint/2010/main" val="11613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椭圆 3079"/>
          <p:cNvSpPr>
            <a:spLocks noChangeArrowheads="1"/>
          </p:cNvSpPr>
          <p:nvPr/>
        </p:nvSpPr>
        <p:spPr bwMode="auto">
          <a:xfrm>
            <a:off x="2613833" y="2330603"/>
            <a:ext cx="2053890" cy="21024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85204" tIns="42602" rIns="85204" bIns="42602"/>
          <a:lstStyle/>
          <a:p>
            <a:endParaRPr lang="zh-CN" altLang="en-US" sz="2500"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85" name="文本框 3080"/>
          <p:cNvSpPr txBox="1">
            <a:spLocks noChangeArrowheads="1"/>
          </p:cNvSpPr>
          <p:nvPr/>
        </p:nvSpPr>
        <p:spPr bwMode="auto">
          <a:xfrm>
            <a:off x="4667722" y="2910807"/>
            <a:ext cx="1627029" cy="131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204" tIns="42602" rIns="85204" bIns="42602">
            <a:spAutoFit/>
          </a:bodyPr>
          <a:lstStyle/>
          <a:p>
            <a:pPr algn="ctr"/>
            <a:r>
              <a:rPr lang="en-US" altLang="zh-CN" sz="7900">
                <a:solidFill>
                  <a:schemeClr val="accent3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03</a:t>
            </a:r>
            <a:endParaRPr lang="en-US" altLang="zh-CN" sz="7900">
              <a:solidFill>
                <a:schemeClr val="accent3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86" name="直接连接符 3084"/>
          <p:cNvSpPr>
            <a:spLocks noChangeShapeType="1"/>
          </p:cNvSpPr>
          <p:nvPr/>
        </p:nvSpPr>
        <p:spPr bwMode="auto">
          <a:xfrm flipH="1">
            <a:off x="6105031" y="3204219"/>
            <a:ext cx="0" cy="766245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5204" tIns="42602" rIns="85204" bIns="42602"/>
          <a:lstStyle/>
          <a:p>
            <a:endParaRPr lang="zh-CN" altLang="en-US" sz="25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87" name="椭圆 3088"/>
          <p:cNvSpPr>
            <a:spLocks noChangeArrowheads="1"/>
          </p:cNvSpPr>
          <p:nvPr/>
        </p:nvSpPr>
        <p:spPr bwMode="auto">
          <a:xfrm>
            <a:off x="1774542" y="4053073"/>
            <a:ext cx="156722" cy="1604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85204" tIns="42602" rIns="85204" bIns="42602"/>
          <a:lstStyle/>
          <a:p>
            <a:endParaRPr lang="zh-CN" altLang="en-US" sz="2500"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88" name="椭圆 3087"/>
          <p:cNvSpPr>
            <a:spLocks noChangeArrowheads="1"/>
          </p:cNvSpPr>
          <p:nvPr/>
        </p:nvSpPr>
        <p:spPr bwMode="auto">
          <a:xfrm>
            <a:off x="4840944" y="2079409"/>
            <a:ext cx="445421" cy="4559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85204" tIns="42602" rIns="85204" bIns="42602"/>
          <a:lstStyle/>
          <a:p>
            <a:endParaRPr lang="zh-CN" altLang="en-US" sz="2500"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6109305" y="3189940"/>
            <a:ext cx="3428143" cy="7402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700">
                <a:solidFill>
                  <a:schemeClr val="accent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密度的生活应用</a:t>
            </a:r>
            <a:endParaRPr lang="zh-CN" altLang="en-US" sz="3700">
              <a:solidFill>
                <a:schemeClr val="accent2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531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/>
      <p:bldP spid="87" grpId="0" animBg="1"/>
      <p:bldP spid="88" grpId="0" animBg="1"/>
      <p:bldP spid="8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3"/>
          <p:cNvSpPr txBox="1"/>
          <p:nvPr/>
        </p:nvSpPr>
        <p:spPr>
          <a:xfrm>
            <a:off x="1044571" y="265499"/>
            <a:ext cx="3171790" cy="785945"/>
          </a:xfrm>
          <a:prstGeom prst="rect">
            <a:avLst/>
          </a:prstGeom>
          <a:noFill/>
        </p:spPr>
        <p:txBody>
          <a:bodyPr wrap="square" lIns="85204" tIns="42602" rIns="85204" bIns="4260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>
                <a:solidFill>
                  <a:schemeClr val="accent1"/>
                </a:solidFill>
                <a:latin typeface="Impact" panose="020B0806030902050204" pitchFamily="34" charset="0"/>
                <a:ea typeface="微软雅黑" pitchFamily="34" charset="-122"/>
                <a:cs typeface="+mn-ea"/>
                <a:sym typeface="+mn-lt"/>
              </a:rPr>
              <a:t>3.</a:t>
            </a:r>
            <a:r>
              <a:rPr lang="zh-CN" altLang="en-US" sz="3000">
                <a:solidFill>
                  <a:schemeClr val="accent1"/>
                </a:solidFill>
                <a:latin typeface="Impact" panose="020B0806030902050204" pitchFamily="34" charset="0"/>
                <a:ea typeface="微软雅黑" pitchFamily="34" charset="-122"/>
                <a:cs typeface="+mn-ea"/>
                <a:sym typeface="+mn-lt"/>
              </a:rPr>
              <a:t>密度的生活应用</a:t>
            </a:r>
            <a:endParaRPr lang="en-GB" altLang="zh-CN" sz="3000">
              <a:solidFill>
                <a:schemeClr val="accent1"/>
              </a:solidFill>
              <a:latin typeface="Impact" panose="020B0806030902050204" pitchFamily="34" charset="0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6" name="剪去对角的矩形 15"/>
          <p:cNvSpPr/>
          <p:nvPr/>
        </p:nvSpPr>
        <p:spPr>
          <a:xfrm>
            <a:off x="850740" y="274431"/>
            <a:ext cx="3559453" cy="890881"/>
          </a:xfrm>
          <a:prstGeom prst="snip2Diag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lgDash"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04" tIns="42602" rIns="85204" bIns="42602"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1615855" y="1377145"/>
            <a:ext cx="7867390" cy="5179195"/>
          </a:xfrm>
          <a:prstGeom prst="roundRect">
            <a:avLst/>
          </a:prstGeom>
          <a:solidFill>
            <a:srgbClr val="DFF5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04" tIns="42602" rIns="85204" bIns="42602"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217297" y="1813005"/>
            <a:ext cx="7265948" cy="611291"/>
          </a:xfrm>
          <a:prstGeom prst="rect">
            <a:avLst/>
          </a:prstGeom>
        </p:spPr>
        <p:txBody>
          <a:bodyPr wrap="square" lIns="85204" tIns="42602" rIns="85204" bIns="42602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200">
                <a:solidFill>
                  <a:srgbClr val="FF0000"/>
                </a:solidFill>
                <a:latin typeface="微软雅黑" panose="020B0503020204020204" pitchFamily="34" charset="-122"/>
                <a:ea typeface="微软雅黑" pitchFamily="34" charset="-122"/>
              </a:rPr>
              <a:t>密度是物质</a:t>
            </a:r>
            <a:r>
              <a:rPr lang="zh-CN" altLang="en-US" sz="2200">
                <a:solidFill>
                  <a:srgbClr val="FF0000"/>
                </a:solidFill>
                <a:latin typeface="微软雅黑" panose="020B0503020204020204" pitchFamily="34" charset="-122"/>
                <a:ea typeface="微软雅黑" pitchFamily="34" charset="-122"/>
              </a:rPr>
              <a:t>的基本性质之一，每个物质都有自己的物质</a:t>
            </a:r>
            <a:r>
              <a:rPr lang="zh-CN" altLang="en-US" sz="2200">
                <a:solidFill>
                  <a:srgbClr val="FF0000"/>
                </a:solidFill>
                <a:latin typeface="微软雅黑" panose="020B0503020204020204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8" name="Picture 15" descr="kc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1639" y="3011644"/>
            <a:ext cx="3526187" cy="2519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184011" y="2805464"/>
            <a:ext cx="2727805" cy="2707144"/>
          </a:xfrm>
          <a:prstGeom prst="rect">
            <a:avLst/>
          </a:prstGeom>
        </p:spPr>
        <p:txBody>
          <a:bodyPr wrap="square" lIns="85204" tIns="42602" rIns="85204" bIns="42602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2200">
                <a:latin typeface="微软雅黑" panose="020B0503020204020204" pitchFamily="34" charset="-122"/>
                <a:ea typeface="微软雅黑" pitchFamily="34" charset="-122"/>
              </a:rPr>
              <a:t>（</a:t>
            </a:r>
            <a:r>
              <a:rPr lang="en-US" altLang="zh-CN" sz="2200">
                <a:latin typeface="微软雅黑" panose="020B0503020204020204" pitchFamily="34" charset="-122"/>
                <a:ea typeface="微软雅黑" pitchFamily="34" charset="-122"/>
              </a:rPr>
              <a:t>1</a:t>
            </a:r>
            <a:r>
              <a:rPr lang="zh-CN" altLang="en-US" sz="2200">
                <a:latin typeface="微软雅黑" panose="020B0503020204020204" pitchFamily="34" charset="-122"/>
                <a:ea typeface="微软雅黑" pitchFamily="34" charset="-122"/>
              </a:rPr>
              <a:t>）勘探队员在野外勘探时，通过对样品密度等信息的采集，可以确定矿藏和种类及其经济价值。</a:t>
            </a:r>
          </a:p>
        </p:txBody>
      </p:sp>
    </p:spTree>
    <p:extLst>
      <p:ext uri="{BB962C8B-B14F-4D97-AF65-F5344CB8AC3E}">
        <p14:creationId xmlns:p14="http://schemas.microsoft.com/office/powerpoint/2010/main" val="3270242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3"/>
          <p:cNvSpPr txBox="1"/>
          <p:nvPr/>
        </p:nvSpPr>
        <p:spPr>
          <a:xfrm>
            <a:off x="1044571" y="265499"/>
            <a:ext cx="3171790" cy="785945"/>
          </a:xfrm>
          <a:prstGeom prst="rect">
            <a:avLst/>
          </a:prstGeom>
          <a:noFill/>
        </p:spPr>
        <p:txBody>
          <a:bodyPr wrap="square" lIns="85204" tIns="42602" rIns="85204" bIns="4260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>
                <a:solidFill>
                  <a:schemeClr val="accent1"/>
                </a:solidFill>
                <a:latin typeface="Impact" panose="020B0806030902050204" pitchFamily="34" charset="0"/>
                <a:ea typeface="微软雅黑" pitchFamily="34" charset="-122"/>
                <a:cs typeface="+mn-ea"/>
                <a:sym typeface="+mn-lt"/>
              </a:rPr>
              <a:t>3.</a:t>
            </a:r>
            <a:r>
              <a:rPr lang="zh-CN" altLang="en-US" sz="3000">
                <a:solidFill>
                  <a:schemeClr val="accent1"/>
                </a:solidFill>
                <a:latin typeface="Impact" panose="020B0806030902050204" pitchFamily="34" charset="0"/>
                <a:ea typeface="微软雅黑" pitchFamily="34" charset="-122"/>
                <a:cs typeface="+mn-ea"/>
                <a:sym typeface="+mn-lt"/>
              </a:rPr>
              <a:t>密度的生活应用</a:t>
            </a:r>
            <a:endParaRPr lang="en-GB" altLang="zh-CN" sz="3000">
              <a:solidFill>
                <a:schemeClr val="accent1"/>
              </a:solidFill>
              <a:latin typeface="Impact" panose="020B0806030902050204" pitchFamily="34" charset="0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6" name="剪去对角的矩形 15"/>
          <p:cNvSpPr/>
          <p:nvPr/>
        </p:nvSpPr>
        <p:spPr>
          <a:xfrm>
            <a:off x="850740" y="274431"/>
            <a:ext cx="3559453" cy="890881"/>
          </a:xfrm>
          <a:prstGeom prst="snip2Diag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lgDash"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04" tIns="42602" rIns="85204" bIns="42602"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1609527" y="1377145"/>
            <a:ext cx="7867390" cy="5179195"/>
          </a:xfrm>
          <a:prstGeom prst="roundRect">
            <a:avLst/>
          </a:prstGeom>
          <a:solidFill>
            <a:srgbClr val="DFF5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04" tIns="42602" rIns="85204" bIns="42602"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217297" y="1813005"/>
            <a:ext cx="7265948" cy="611291"/>
          </a:xfrm>
          <a:prstGeom prst="rect">
            <a:avLst/>
          </a:prstGeom>
        </p:spPr>
        <p:txBody>
          <a:bodyPr wrap="square" lIns="85204" tIns="42602" rIns="85204" bIns="42602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200">
                <a:solidFill>
                  <a:srgbClr val="FF0000"/>
                </a:solidFill>
                <a:latin typeface="微软雅黑" panose="020B0503020204020204" pitchFamily="34" charset="-122"/>
                <a:ea typeface="微软雅黑" pitchFamily="34" charset="-122"/>
              </a:rPr>
              <a:t>密度是物质</a:t>
            </a:r>
            <a:r>
              <a:rPr lang="zh-CN" altLang="en-US" sz="2200">
                <a:solidFill>
                  <a:srgbClr val="FF0000"/>
                </a:solidFill>
                <a:latin typeface="微软雅黑" panose="020B0503020204020204" pitchFamily="34" charset="-122"/>
                <a:ea typeface="微软雅黑" pitchFamily="34" charset="-122"/>
              </a:rPr>
              <a:t>的基本性质之一，每个物质都有自己的物质</a:t>
            </a:r>
            <a:r>
              <a:rPr lang="zh-CN" altLang="en-US" sz="2200">
                <a:solidFill>
                  <a:srgbClr val="FF0000"/>
                </a:solidFill>
                <a:latin typeface="微软雅黑" panose="020B0503020204020204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2" name="矩形 1"/>
          <p:cNvSpPr/>
          <p:nvPr/>
        </p:nvSpPr>
        <p:spPr>
          <a:xfrm>
            <a:off x="2199417" y="3079748"/>
            <a:ext cx="2727805" cy="2183180"/>
          </a:xfrm>
          <a:prstGeom prst="rect">
            <a:avLst/>
          </a:prstGeom>
        </p:spPr>
        <p:txBody>
          <a:bodyPr wrap="square" lIns="85204" tIns="42602" rIns="85204" bIns="42602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2200">
                <a:latin typeface="微软雅黑" panose="020B0503020204020204" pitchFamily="34" charset="-122"/>
                <a:ea typeface="微软雅黑" pitchFamily="34" charset="-122"/>
              </a:rPr>
              <a:t>（</a:t>
            </a:r>
            <a:r>
              <a:rPr lang="en-US" altLang="zh-CN" sz="2200">
                <a:latin typeface="微软雅黑" panose="020B0503020204020204" pitchFamily="34" charset="-122"/>
                <a:ea typeface="微软雅黑" pitchFamily="34" charset="-122"/>
              </a:rPr>
              <a:t>2</a:t>
            </a:r>
            <a:r>
              <a:rPr lang="zh-CN" altLang="en-US" sz="2200">
                <a:latin typeface="微软雅黑" panose="020B0503020204020204" pitchFamily="34" charset="-122"/>
                <a:ea typeface="微软雅黑" pitchFamily="34" charset="-122"/>
              </a:rPr>
              <a:t>）在</a:t>
            </a:r>
            <a:r>
              <a:rPr lang="zh-CN" altLang="en-US" sz="2200">
                <a:latin typeface="微软雅黑" panose="020B0503020204020204" pitchFamily="34" charset="-122"/>
                <a:ea typeface="微软雅黑" pitchFamily="34" charset="-122"/>
              </a:rPr>
              <a:t>麦场上，人们利用风力来</a:t>
            </a:r>
            <a:r>
              <a:rPr lang="zh-CN" altLang="en-US" sz="2200">
                <a:latin typeface="微软雅黑" panose="020B0503020204020204" pitchFamily="34" charset="-122"/>
                <a:ea typeface="微软雅黑" pitchFamily="34" charset="-122"/>
              </a:rPr>
              <a:t>扬尘，</a:t>
            </a:r>
            <a:r>
              <a:rPr lang="zh-CN" altLang="en-US" sz="2200">
                <a:latin typeface="微软雅黑" panose="020B0503020204020204" pitchFamily="34" charset="-122"/>
                <a:ea typeface="微软雅黑" pitchFamily="34" charset="-122"/>
              </a:rPr>
              <a:t>对饱满的麦粒与瘪粒、草屑进行分拣</a:t>
            </a:r>
            <a:r>
              <a:rPr lang="zh-CN" altLang="en-US" sz="2200">
                <a:latin typeface="微软雅黑" panose="020B0503020204020204" pitchFamily="34" charset="-122"/>
                <a:ea typeface="微软雅黑" pitchFamily="34" charset="-122"/>
              </a:rPr>
              <a:t>。</a:t>
            </a:r>
            <a:endParaRPr lang="zh-CN" altLang="en-US" sz="2200">
              <a:latin typeface="微软雅黑" panose="020B0503020204020204" pitchFamily="34" charset="-122"/>
              <a:ea typeface="微软雅黑" pitchFamily="34" charset="-122"/>
            </a:endParaRPr>
          </a:p>
        </p:txBody>
      </p:sp>
      <p:pic>
        <p:nvPicPr>
          <p:cNvPr id="9" name="Picture 11" descr="20088212234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9971" y="2802388"/>
            <a:ext cx="3456846" cy="2816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180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24" y="287478"/>
            <a:ext cx="3053154" cy="3125308"/>
          </a:xfrm>
          <a:prstGeom prst="rect">
            <a:avLst/>
          </a:prstGeom>
        </p:spPr>
      </p:pic>
      <p:sp>
        <p:nvSpPr>
          <p:cNvPr id="4" name="椭圆形标注 3"/>
          <p:cNvSpPr/>
          <p:nvPr/>
        </p:nvSpPr>
        <p:spPr>
          <a:xfrm>
            <a:off x="4476725" y="491791"/>
            <a:ext cx="3858846" cy="1702604"/>
          </a:xfrm>
          <a:prstGeom prst="wedgeEllipseCallout">
            <a:avLst>
              <a:gd name="adj1" fmla="val -60087"/>
              <a:gd name="adj2" fmla="val 2602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04" tIns="42602" rIns="85204" bIns="42602" rtlCol="0" anchor="ctr"/>
          <a:lstStyle/>
          <a:p>
            <a:pPr algn="ctr"/>
            <a:r>
              <a:rPr lang="zh-CN" altLang="en-US" sz="2200">
                <a:solidFill>
                  <a:schemeClr val="tx1"/>
                </a:solidFill>
                <a:latin typeface="微软雅黑" panose="020B0503020204020204" pitchFamily="34" charset="-122"/>
                <a:ea typeface="微软雅黑" pitchFamily="34" charset="-122"/>
              </a:rPr>
              <a:t>大家还记得密度吗？</a:t>
            </a:r>
            <a:endParaRPr lang="en-US" altLang="zh-CN" sz="2200">
              <a:solidFill>
                <a:schemeClr val="tx1"/>
              </a:solidFill>
              <a:latin typeface="微软雅黑" panose="020B0503020204020204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200">
                <a:solidFill>
                  <a:schemeClr val="tx1"/>
                </a:solidFill>
                <a:latin typeface="微软雅黑" panose="020B0503020204020204" pitchFamily="34" charset="-122"/>
                <a:ea typeface="微软雅黑" pitchFamily="34" charset="-122"/>
              </a:rPr>
              <a:t>密度是怎么定义的？</a:t>
            </a:r>
            <a:endParaRPr lang="zh-CN" altLang="en-US" sz="2200">
              <a:solidFill>
                <a:schemeClr val="tx1"/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  <p:sp>
        <p:nvSpPr>
          <p:cNvPr id="7" name="流程图: 资料带 6"/>
          <p:cNvSpPr/>
          <p:nvPr/>
        </p:nvSpPr>
        <p:spPr>
          <a:xfrm>
            <a:off x="2281174" y="2671123"/>
            <a:ext cx="7385034" cy="3541416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04" tIns="42602" rIns="85204" bIns="42602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  <p:sp>
        <p:nvSpPr>
          <p:cNvPr id="8" name="文本框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37769" y="4437150"/>
            <a:ext cx="805716" cy="779214"/>
          </a:xfrm>
          <a:prstGeom prst="rect">
            <a:avLst/>
          </a:prstGeom>
          <a:blipFill rotWithShape="0">
            <a:blip r:embed="rId3"/>
            <a:stretch>
              <a:fillRect l="-34965" t="-9630" b="-20741"/>
            </a:stretch>
          </a:blipFill>
        </p:spPr>
        <p:txBody>
          <a:bodyPr lIns="85204" tIns="42602" rIns="85204" bIns="42602"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10" name="矩形 9"/>
          <p:cNvSpPr/>
          <p:nvPr/>
        </p:nvSpPr>
        <p:spPr>
          <a:xfrm>
            <a:off x="2386327" y="3892317"/>
            <a:ext cx="7279881" cy="436636"/>
          </a:xfrm>
          <a:prstGeom prst="rect">
            <a:avLst/>
          </a:prstGeom>
        </p:spPr>
        <p:txBody>
          <a:bodyPr wrap="none" lIns="85204" tIns="42602" rIns="85204" bIns="42602">
            <a:spAutoFit/>
          </a:bodyPr>
          <a:lstStyle/>
          <a:p>
            <a:pPr algn="ctr"/>
            <a:r>
              <a:rPr lang="zh-CN" altLang="en-US" sz="2200">
                <a:latin typeface="微软雅黑" panose="020B0503020204020204" pitchFamily="34" charset="-122"/>
                <a:ea typeface="微软雅黑" pitchFamily="34" charset="-122"/>
              </a:rPr>
              <a:t>某种物质组成的物体的质量</a:t>
            </a:r>
            <a:r>
              <a:rPr lang="zh-CN" altLang="en-US" sz="2200">
                <a:latin typeface="微软雅黑" panose="020B0503020204020204" pitchFamily="34" charset="-122"/>
                <a:ea typeface="微软雅黑" pitchFamily="34" charset="-122"/>
              </a:rPr>
              <a:t>与其体积</a:t>
            </a:r>
            <a:r>
              <a:rPr lang="zh-CN" altLang="en-US" sz="2200">
                <a:latin typeface="微软雅黑" panose="020B0503020204020204" pitchFamily="34" charset="-122"/>
                <a:ea typeface="微软雅黑" pitchFamily="34" charset="-122"/>
              </a:rPr>
              <a:t>之比叫做物质的密度</a:t>
            </a:r>
          </a:p>
        </p:txBody>
      </p:sp>
    </p:spTree>
    <p:extLst>
      <p:ext uri="{BB962C8B-B14F-4D97-AF65-F5344CB8AC3E}">
        <p14:creationId xmlns:p14="http://schemas.microsoft.com/office/powerpoint/2010/main" val="2033241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7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12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3"/>
          <p:cNvSpPr txBox="1"/>
          <p:nvPr/>
        </p:nvSpPr>
        <p:spPr>
          <a:xfrm>
            <a:off x="1044571" y="265499"/>
            <a:ext cx="3171790" cy="785945"/>
          </a:xfrm>
          <a:prstGeom prst="rect">
            <a:avLst/>
          </a:prstGeom>
          <a:noFill/>
        </p:spPr>
        <p:txBody>
          <a:bodyPr wrap="square" lIns="85204" tIns="42602" rIns="85204" bIns="4260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>
                <a:solidFill>
                  <a:schemeClr val="accent1"/>
                </a:solidFill>
                <a:latin typeface="Impact" panose="020B0806030902050204" pitchFamily="34" charset="0"/>
                <a:ea typeface="微软雅黑" pitchFamily="34" charset="-122"/>
                <a:cs typeface="+mn-ea"/>
                <a:sym typeface="+mn-lt"/>
              </a:rPr>
              <a:t>3.</a:t>
            </a:r>
            <a:r>
              <a:rPr lang="zh-CN" altLang="en-US" sz="3000">
                <a:solidFill>
                  <a:schemeClr val="accent1"/>
                </a:solidFill>
                <a:latin typeface="Impact" panose="020B0806030902050204" pitchFamily="34" charset="0"/>
                <a:ea typeface="微软雅黑" pitchFamily="34" charset="-122"/>
                <a:cs typeface="+mn-ea"/>
                <a:sym typeface="+mn-lt"/>
              </a:rPr>
              <a:t>密度的生活应用</a:t>
            </a:r>
            <a:endParaRPr lang="en-GB" altLang="zh-CN" sz="3000">
              <a:solidFill>
                <a:schemeClr val="accent1"/>
              </a:solidFill>
              <a:latin typeface="Impact" panose="020B0806030902050204" pitchFamily="34" charset="0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6" name="剪去对角的矩形 15"/>
          <p:cNvSpPr/>
          <p:nvPr/>
        </p:nvSpPr>
        <p:spPr>
          <a:xfrm>
            <a:off x="850740" y="274431"/>
            <a:ext cx="3559453" cy="890881"/>
          </a:xfrm>
          <a:prstGeom prst="snip2Diag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lgDash"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04" tIns="42602" rIns="85204" bIns="42602"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1609527" y="1377145"/>
            <a:ext cx="7867390" cy="5179195"/>
          </a:xfrm>
          <a:prstGeom prst="roundRect">
            <a:avLst/>
          </a:prstGeom>
          <a:solidFill>
            <a:srgbClr val="DFF5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04" tIns="42602" rIns="85204" bIns="42602"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217297" y="1813005"/>
            <a:ext cx="7265948" cy="611291"/>
          </a:xfrm>
          <a:prstGeom prst="rect">
            <a:avLst/>
          </a:prstGeom>
        </p:spPr>
        <p:txBody>
          <a:bodyPr wrap="square" lIns="85204" tIns="42602" rIns="85204" bIns="42602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200">
                <a:solidFill>
                  <a:srgbClr val="FF0000"/>
                </a:solidFill>
                <a:latin typeface="微软雅黑" panose="020B0503020204020204" pitchFamily="34" charset="-122"/>
                <a:ea typeface="微软雅黑" pitchFamily="34" charset="-122"/>
              </a:rPr>
              <a:t>密度是物质</a:t>
            </a:r>
            <a:r>
              <a:rPr lang="zh-CN" altLang="en-US" sz="2200">
                <a:solidFill>
                  <a:srgbClr val="FF0000"/>
                </a:solidFill>
                <a:latin typeface="微软雅黑" panose="020B0503020204020204" pitchFamily="34" charset="-122"/>
                <a:ea typeface="微软雅黑" pitchFamily="34" charset="-122"/>
              </a:rPr>
              <a:t>的基本性质之一，每个物质都有自己的物质</a:t>
            </a:r>
            <a:r>
              <a:rPr lang="zh-CN" altLang="en-US" sz="2200">
                <a:solidFill>
                  <a:srgbClr val="FF0000"/>
                </a:solidFill>
                <a:latin typeface="微软雅黑" panose="020B0503020204020204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620925" y="2419518"/>
            <a:ext cx="5270035" cy="49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204" tIns="42602" rIns="85204" bIns="426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200">
                <a:latin typeface="微软雅黑" panose="020B0503020204020204" pitchFamily="34" charset="-122"/>
                <a:ea typeface="微软雅黑" pitchFamily="34" charset="-122"/>
              </a:rPr>
              <a:t>（</a:t>
            </a:r>
            <a:r>
              <a:rPr lang="en-US" altLang="zh-CN" sz="2200">
                <a:latin typeface="微软雅黑" panose="020B0503020204020204" pitchFamily="34" charset="-122"/>
                <a:ea typeface="微软雅黑" pitchFamily="34" charset="-122"/>
              </a:rPr>
              <a:t>3</a:t>
            </a:r>
            <a:r>
              <a:rPr lang="zh-CN" altLang="en-US" sz="2200">
                <a:latin typeface="微软雅黑" panose="020B0503020204020204" pitchFamily="34" charset="-122"/>
                <a:ea typeface="微软雅黑" pitchFamily="34" charset="-122"/>
              </a:rPr>
              <a:t>）</a:t>
            </a:r>
            <a:r>
              <a:rPr lang="zh-CN" altLang="en-US" sz="2200">
                <a:latin typeface="微软雅黑" panose="020B0503020204020204" pitchFamily="34" charset="-122"/>
                <a:ea typeface="微软雅黑" pitchFamily="34" charset="-122"/>
              </a:rPr>
              <a:t>根据不同需求来选择合适的材料</a:t>
            </a:r>
            <a:r>
              <a:rPr lang="zh-CN" altLang="en-US" sz="2600" b="1">
                <a:solidFill>
                  <a:srgbClr val="9900CC"/>
                </a:solidFill>
                <a:latin typeface="Times New Roman" pitchFamily="18" charset="0"/>
                <a:ea typeface="楷体_GB2312" pitchFamily="49" charset="-122"/>
              </a:rPr>
              <a:t>。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005555" y="2982659"/>
            <a:ext cx="2924745" cy="183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204" tIns="42602" rIns="85204" bIns="426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900">
                <a:latin typeface="微软雅黑" panose="020B0503020204020204" pitchFamily="34" charset="-122"/>
                <a:ea typeface="微软雅黑" pitchFamily="34" charset="-122"/>
              </a:rPr>
              <a:t>交通工具、航空器材中，常采用高强度、低密度的合金材料、玻璃钢等复合材料</a:t>
            </a:r>
            <a:r>
              <a:rPr lang="en-US" altLang="zh-CN" sz="1900">
                <a:latin typeface="微软雅黑" panose="020B0503020204020204" pitchFamily="34" charset="-122"/>
                <a:ea typeface="微软雅黑" pitchFamily="34" charset="-122"/>
              </a:rPr>
              <a:t>;</a:t>
            </a:r>
          </a:p>
        </p:txBody>
      </p:sp>
      <p:pic>
        <p:nvPicPr>
          <p:cNvPr id="13" name="Picture 8" descr="730c2de8682f2a24b80e2d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7766" y="3149481"/>
            <a:ext cx="3441729" cy="2858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005555" y="4726169"/>
            <a:ext cx="2924745" cy="18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204" tIns="42602" rIns="85204" bIns="426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900">
                <a:latin typeface="微软雅黑" panose="020B0503020204020204" pitchFamily="34" charset="-122"/>
                <a:ea typeface="微软雅黑" pitchFamily="34" charset="-122"/>
              </a:rPr>
              <a:t>在</a:t>
            </a:r>
            <a:r>
              <a:rPr lang="zh-CN" altLang="en-US" sz="1900">
                <a:latin typeface="微软雅黑" panose="020B0503020204020204" pitchFamily="34" charset="-122"/>
                <a:ea typeface="微软雅黑" pitchFamily="34" charset="-122"/>
              </a:rPr>
              <a:t>产品包装中，常采用密度小的泡沫塑料作填充物，防震</a:t>
            </a:r>
            <a:r>
              <a:rPr lang="en-US" altLang="zh-CN" sz="1900">
                <a:latin typeface="微软雅黑" panose="020B0503020204020204" pitchFamily="34" charset="-122"/>
                <a:ea typeface="微软雅黑" pitchFamily="34" charset="-122"/>
              </a:rPr>
              <a:t>,</a:t>
            </a:r>
            <a:r>
              <a:rPr lang="zh-CN" altLang="en-US" sz="1900">
                <a:latin typeface="微软雅黑" panose="020B0503020204020204" pitchFamily="34" charset="-122"/>
                <a:ea typeface="微软雅黑" pitchFamily="34" charset="-122"/>
              </a:rPr>
              <a:t>便于运输，价格低廉</a:t>
            </a:r>
            <a:r>
              <a:rPr lang="zh-CN" altLang="en-US" sz="1900">
                <a:latin typeface="微软雅黑" panose="020B0503020204020204" pitchFamily="34" charset="-122"/>
                <a:ea typeface="微软雅黑" pitchFamily="34" charset="-122"/>
              </a:rPr>
              <a:t>。</a:t>
            </a:r>
            <a:endParaRPr lang="zh-CN" altLang="en-US" sz="1900">
              <a:latin typeface="微软雅黑" panose="020B0503020204020204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8824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  <p:bldP spid="10" grpId="0"/>
      <p:bldP spid="11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24" y="3011644"/>
            <a:ext cx="3053154" cy="3125308"/>
          </a:xfrm>
          <a:prstGeom prst="rect">
            <a:avLst/>
          </a:prstGeom>
        </p:spPr>
      </p:pic>
      <p:sp>
        <p:nvSpPr>
          <p:cNvPr id="4" name="椭圆形标注 3"/>
          <p:cNvSpPr/>
          <p:nvPr/>
        </p:nvSpPr>
        <p:spPr>
          <a:xfrm>
            <a:off x="4486228" y="1649561"/>
            <a:ext cx="5046916" cy="2315541"/>
          </a:xfrm>
          <a:prstGeom prst="wedgeEllipseCallout">
            <a:avLst>
              <a:gd name="adj1" fmla="val -60087"/>
              <a:gd name="adj2" fmla="val 2602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04" tIns="42602" rIns="85204" bIns="42602"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200">
                <a:solidFill>
                  <a:schemeClr val="tx1"/>
                </a:solidFill>
                <a:latin typeface="微软雅黑" panose="020B0503020204020204" pitchFamily="34" charset="-122"/>
                <a:ea typeface="微软雅黑" pitchFamily="34" charset="-122"/>
              </a:rPr>
              <a:t>同学们，你们还能说出一些密度的生活应用吗？</a:t>
            </a:r>
            <a:endParaRPr lang="zh-CN" altLang="en-US" sz="2200">
              <a:solidFill>
                <a:schemeClr val="tx1"/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  <p:sp>
        <p:nvSpPr>
          <p:cNvPr id="9" name="TextBox 23"/>
          <p:cNvSpPr txBox="1"/>
          <p:nvPr/>
        </p:nvSpPr>
        <p:spPr>
          <a:xfrm>
            <a:off x="1111137" y="414754"/>
            <a:ext cx="3171790" cy="785945"/>
          </a:xfrm>
          <a:prstGeom prst="rect">
            <a:avLst/>
          </a:prstGeom>
          <a:noFill/>
        </p:spPr>
        <p:txBody>
          <a:bodyPr wrap="square" lIns="85204" tIns="42602" rIns="85204" bIns="4260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>
                <a:solidFill>
                  <a:schemeClr val="accent1"/>
                </a:solidFill>
                <a:latin typeface="Impact" panose="020B0806030902050204" pitchFamily="34" charset="0"/>
                <a:ea typeface="微软雅黑" pitchFamily="34" charset="-122"/>
                <a:cs typeface="+mn-ea"/>
                <a:sym typeface="+mn-lt"/>
              </a:rPr>
              <a:t>3.</a:t>
            </a:r>
            <a:r>
              <a:rPr lang="zh-CN" altLang="en-US" sz="3000">
                <a:solidFill>
                  <a:schemeClr val="accent1"/>
                </a:solidFill>
                <a:latin typeface="Impact" panose="020B0806030902050204" pitchFamily="34" charset="0"/>
                <a:ea typeface="微软雅黑" pitchFamily="34" charset="-122"/>
                <a:cs typeface="+mn-ea"/>
                <a:sym typeface="+mn-lt"/>
              </a:rPr>
              <a:t>密度的生活应用</a:t>
            </a:r>
            <a:endParaRPr lang="en-GB" altLang="zh-CN" sz="3000">
              <a:solidFill>
                <a:schemeClr val="accent1"/>
              </a:solidFill>
              <a:latin typeface="Impact" panose="020B0806030902050204" pitchFamily="34" charset="0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11" name="剪去对角的矩形 10"/>
          <p:cNvSpPr/>
          <p:nvPr/>
        </p:nvSpPr>
        <p:spPr>
          <a:xfrm>
            <a:off x="917306" y="423687"/>
            <a:ext cx="3559453" cy="890881"/>
          </a:xfrm>
          <a:prstGeom prst="snip2Diag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lgDash"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04" tIns="42602" rIns="85204" bIns="42602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26802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950537" y="321252"/>
            <a:ext cx="9913244" cy="6333686"/>
          </a:xfrm>
          <a:prstGeom prst="roundRect">
            <a:avLst/>
          </a:prstGeom>
          <a:solidFill>
            <a:srgbClr val="DFF5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04" tIns="42602" rIns="85204" bIns="42602" rtlCol="0" anchor="ctr"/>
          <a:lstStyle/>
          <a:p>
            <a:pPr algn="just" eaLnBrk="1" hangingPunct="1">
              <a:lnSpc>
                <a:spcPct val="150000"/>
              </a:lnSpc>
            </a:pP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  <p:sp>
        <p:nvSpPr>
          <p:cNvPr id="2" name="TextBox 23"/>
          <p:cNvSpPr txBox="1"/>
          <p:nvPr/>
        </p:nvSpPr>
        <p:spPr>
          <a:xfrm>
            <a:off x="4609789" y="559895"/>
            <a:ext cx="3171790" cy="778533"/>
          </a:xfrm>
          <a:prstGeom prst="rect">
            <a:avLst/>
          </a:prstGeom>
          <a:noFill/>
        </p:spPr>
        <p:txBody>
          <a:bodyPr wrap="square" lIns="85204" tIns="42602" rIns="85204" bIns="4260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>
                <a:solidFill>
                  <a:schemeClr val="accent1"/>
                </a:solidFill>
                <a:latin typeface="Impact" panose="020B0806030902050204" pitchFamily="34" charset="0"/>
                <a:ea typeface="微软雅黑" pitchFamily="34" charset="-122"/>
                <a:cs typeface="+mn-ea"/>
                <a:sym typeface="+mn-lt"/>
              </a:rPr>
              <a:t>课堂小结</a:t>
            </a:r>
            <a:endParaRPr lang="en-GB" altLang="zh-CN" sz="3000">
              <a:solidFill>
                <a:schemeClr val="accent1"/>
              </a:solidFill>
              <a:latin typeface="Impact" panose="020B0806030902050204" pitchFamily="34" charset="0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3" name="剪去对角的矩形 2"/>
          <p:cNvSpPr/>
          <p:nvPr/>
        </p:nvSpPr>
        <p:spPr>
          <a:xfrm>
            <a:off x="3811406" y="559895"/>
            <a:ext cx="3559453" cy="890881"/>
          </a:xfrm>
          <a:prstGeom prst="snip2Diag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lgDash"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04" tIns="42602" rIns="85204" bIns="42602"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1733496" y="1694037"/>
            <a:ext cx="8079463" cy="3532695"/>
            <a:chOff x="-139" y="-359"/>
            <a:chExt cx="5223" cy="2231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-139" y="603"/>
              <a:ext cx="103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just" eaLnBrk="1" hangingPunct="1"/>
              <a:r>
                <a:rPr lang="zh-CN" altLang="en-US" sz="2800">
                  <a:latin typeface="微软雅黑" panose="020B0503020204020204" pitchFamily="34" charset="-122"/>
                  <a:ea typeface="微软雅黑" pitchFamily="34" charset="-122"/>
                </a:rPr>
                <a:t>密度与社会生活</a:t>
              </a:r>
            </a:p>
          </p:txBody>
        </p:sp>
        <p:sp>
          <p:nvSpPr>
            <p:cNvPr id="6" name="AutoShape 5"/>
            <p:cNvSpPr/>
            <p:nvPr/>
          </p:nvSpPr>
          <p:spPr bwMode="auto">
            <a:xfrm>
              <a:off x="912" y="-215"/>
              <a:ext cx="163" cy="2087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endParaRPr lang="zh-CN" altLang="en-US">
                <a:latin typeface="微软雅黑" panose="020B0503020204020204" pitchFamily="34" charset="-122"/>
                <a:ea typeface="微软雅黑" pitchFamily="34" charset="-122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204" y="-359"/>
              <a:ext cx="3880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zh-CN" sz="2200">
                  <a:latin typeface="微软雅黑" panose="020B0503020204020204" pitchFamily="34" charset="-122"/>
                  <a:ea typeface="微软雅黑" pitchFamily="34" charset="-122"/>
                </a:rPr>
                <a:t>1</a:t>
              </a:r>
              <a:r>
                <a:rPr lang="zh-CN" altLang="en-US" sz="2200">
                  <a:latin typeface="微软雅黑" panose="020B0503020204020204" pitchFamily="34" charset="-122"/>
                  <a:ea typeface="微软雅黑" pitchFamily="34" charset="-122"/>
                </a:rPr>
                <a:t>、密度与温度关系：</a:t>
              </a:r>
            </a:p>
            <a:p>
              <a:pPr algn="just" eaLnBrk="1" hangingPunct="1">
                <a:lnSpc>
                  <a:spcPct val="150000"/>
                </a:lnSpc>
              </a:pPr>
              <a:r>
                <a:rPr lang="zh-CN" altLang="en-US" sz="22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itchFamily="34" charset="-122"/>
                </a:rPr>
                <a:t>      一定质量的气体，当温度升高时，体积膨胀后，密度变小。</a:t>
              </a:r>
            </a:p>
            <a:p>
              <a:pPr algn="just">
                <a:lnSpc>
                  <a:spcPct val="150000"/>
                </a:lnSpc>
                <a:spcBef>
                  <a:spcPts val="1677"/>
                </a:spcBef>
              </a:pPr>
              <a:r>
                <a:rPr lang="en-US" altLang="zh-CN" sz="2200">
                  <a:latin typeface="微软雅黑" panose="020B0503020204020204" pitchFamily="34" charset="-122"/>
                  <a:ea typeface="微软雅黑" pitchFamily="34" charset="-122"/>
                </a:rPr>
                <a:t>2</a:t>
              </a:r>
              <a:r>
                <a:rPr lang="zh-CN" altLang="en-US" sz="2200">
                  <a:latin typeface="微软雅黑" panose="020B0503020204020204" pitchFamily="34" charset="-122"/>
                  <a:ea typeface="微软雅黑" pitchFamily="34" charset="-122"/>
                </a:rPr>
                <a:t>、</a:t>
              </a:r>
              <a:r>
                <a:rPr lang="zh-CN" altLang="en-US" sz="2200">
                  <a:latin typeface="微软雅黑" panose="020B0503020204020204" pitchFamily="34" charset="-122"/>
                  <a:ea typeface="微软雅黑" pitchFamily="34" charset="-122"/>
                </a:rPr>
                <a:t>水的反常膨胀，</a:t>
              </a:r>
              <a:r>
                <a:rPr lang="en-US" altLang="zh-CN" sz="2200">
                  <a:latin typeface="微软雅黑" panose="020B0503020204020204" pitchFamily="34" charset="-122"/>
                  <a:ea typeface="微软雅黑" pitchFamily="34" charset="-122"/>
                </a:rPr>
                <a:t>4℃</a:t>
              </a:r>
              <a:r>
                <a:rPr lang="zh-CN" altLang="en-US" sz="2200">
                  <a:latin typeface="微软雅黑" panose="020B0503020204020204" pitchFamily="34" charset="-122"/>
                  <a:ea typeface="微软雅黑" pitchFamily="34" charset="-122"/>
                </a:rPr>
                <a:t>水的密度最大。</a:t>
              </a:r>
            </a:p>
            <a:p>
              <a:pPr algn="just">
                <a:lnSpc>
                  <a:spcPct val="150000"/>
                </a:lnSpc>
                <a:spcBef>
                  <a:spcPts val="1677"/>
                </a:spcBef>
              </a:pPr>
              <a:r>
                <a:rPr lang="en-US" altLang="zh-CN" sz="2200">
                  <a:latin typeface="微软雅黑" panose="020B0503020204020204" pitchFamily="34" charset="-122"/>
                  <a:ea typeface="微软雅黑" pitchFamily="34" charset="-122"/>
                </a:rPr>
                <a:t>3</a:t>
              </a:r>
              <a:r>
                <a:rPr lang="zh-CN" altLang="en-US" sz="2200">
                  <a:latin typeface="微软雅黑" panose="020B0503020204020204" pitchFamily="34" charset="-122"/>
                  <a:ea typeface="微软雅黑" pitchFamily="34" charset="-122"/>
                </a:rPr>
                <a:t>、</a:t>
              </a:r>
              <a:r>
                <a:rPr lang="zh-CN" altLang="en-US" sz="2200">
                  <a:latin typeface="微软雅黑" panose="020B0503020204020204" pitchFamily="34" charset="-122"/>
                  <a:ea typeface="微软雅黑" pitchFamily="34" charset="-122"/>
                </a:rPr>
                <a:t>密度可以鉴别</a:t>
              </a:r>
              <a:r>
                <a:rPr lang="zh-CN" altLang="en-US" sz="2200">
                  <a:latin typeface="微软雅黑" panose="020B0503020204020204" pitchFamily="34" charset="-122"/>
                  <a:ea typeface="微软雅黑" pitchFamily="34" charset="-122"/>
                </a:rPr>
                <a:t>物质</a:t>
              </a:r>
              <a:endParaRPr lang="en-US" altLang="zh-CN" sz="2200">
                <a:latin typeface="微软雅黑" panose="020B0503020204020204" pitchFamily="34" charset="-122"/>
                <a:ea typeface="微软雅黑" pitchFamily="34" charset="-122"/>
              </a:endParaRPr>
            </a:p>
            <a:p>
              <a:pPr algn="just">
                <a:lnSpc>
                  <a:spcPct val="150000"/>
                </a:lnSpc>
                <a:spcBef>
                  <a:spcPts val="1677"/>
                </a:spcBef>
              </a:pPr>
              <a:r>
                <a:rPr lang="en-US" altLang="zh-CN" sz="2200">
                  <a:latin typeface="微软雅黑" panose="020B0503020204020204" pitchFamily="34" charset="-122"/>
                  <a:ea typeface="微软雅黑" pitchFamily="34" charset="-122"/>
                </a:rPr>
                <a:t>4</a:t>
              </a:r>
              <a:r>
                <a:rPr lang="zh-CN" altLang="en-US" sz="2200">
                  <a:latin typeface="微软雅黑" panose="020B0503020204020204" pitchFamily="34" charset="-122"/>
                  <a:ea typeface="微软雅黑" pitchFamily="34" charset="-122"/>
                </a:rPr>
                <a:t>、密度的生活应用</a:t>
              </a:r>
              <a:endParaRPr lang="en-US" altLang="zh-CN" sz="2200">
                <a:latin typeface="微软雅黑" panose="020B0503020204020204" pitchFamily="34" charset="-122"/>
                <a:ea typeface="微软雅黑" pitchFamily="34" charset="-122"/>
              </a:endParaRPr>
            </a:p>
            <a:p>
              <a:pPr algn="just">
                <a:lnSpc>
                  <a:spcPct val="150000"/>
                </a:lnSpc>
                <a:spcBef>
                  <a:spcPts val="1677"/>
                </a:spcBef>
              </a:pPr>
              <a:endParaRPr lang="zh-CN" altLang="en-US" sz="2200">
                <a:latin typeface="微软雅黑" panose="020B0503020204020204" pitchFamily="34" charset="-122"/>
                <a:ea typeface="微软雅黑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4134945" y="5516260"/>
            <a:ext cx="3867436" cy="611291"/>
          </a:xfrm>
          <a:prstGeom prst="rect">
            <a:avLst/>
          </a:prstGeom>
        </p:spPr>
        <p:txBody>
          <a:bodyPr wrap="none" lIns="85204" tIns="42602" rIns="85204" bIns="42602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zh-CN" altLang="en-US" sz="2200">
                <a:solidFill>
                  <a:srgbClr val="FF0000"/>
                </a:solidFill>
                <a:latin typeface="微软雅黑" panose="020B0503020204020204" pitchFamily="34" charset="-122"/>
                <a:ea typeface="微软雅黑" pitchFamily="34" charset="-122"/>
              </a:rPr>
              <a:t>确定矿物、筛选谷物、</a:t>
            </a:r>
            <a:r>
              <a:rPr lang="zh-CN" altLang="en-US" sz="2200">
                <a:solidFill>
                  <a:srgbClr val="FF0000"/>
                </a:solidFill>
                <a:latin typeface="微软雅黑" panose="020B0503020204020204" pitchFamily="34" charset="-122"/>
                <a:ea typeface="微软雅黑" pitchFamily="34" charset="-122"/>
              </a:rPr>
              <a:t>选材等</a:t>
            </a:r>
            <a:endParaRPr lang="zh-CN" altLang="en-US" sz="2200">
              <a:solidFill>
                <a:srgbClr val="FF0000"/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0258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4609789" y="559895"/>
            <a:ext cx="3171790" cy="778533"/>
          </a:xfrm>
          <a:prstGeom prst="rect">
            <a:avLst/>
          </a:prstGeom>
          <a:noFill/>
        </p:spPr>
        <p:txBody>
          <a:bodyPr wrap="square" lIns="85204" tIns="42602" rIns="85204" bIns="4260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>
                <a:solidFill>
                  <a:schemeClr val="accent1"/>
                </a:solidFill>
                <a:latin typeface="Impact" panose="020B0806030902050204" pitchFamily="34" charset="0"/>
                <a:ea typeface="微软雅黑" pitchFamily="34" charset="-122"/>
                <a:cs typeface="+mn-ea"/>
                <a:sym typeface="+mn-lt"/>
              </a:rPr>
              <a:t>课后作业</a:t>
            </a:r>
            <a:endParaRPr lang="en-GB" altLang="zh-CN" sz="3000">
              <a:solidFill>
                <a:schemeClr val="accent1"/>
              </a:solidFill>
              <a:latin typeface="Impact" panose="020B0806030902050204" pitchFamily="34" charset="0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3" name="剪去对角的矩形 2"/>
          <p:cNvSpPr/>
          <p:nvPr/>
        </p:nvSpPr>
        <p:spPr>
          <a:xfrm>
            <a:off x="3811406" y="559895"/>
            <a:ext cx="3559453" cy="890881"/>
          </a:xfrm>
          <a:prstGeom prst="snip2Diag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lgDash"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04" tIns="42602" rIns="85204" bIns="42602"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74" y="3715230"/>
            <a:ext cx="3053154" cy="3125308"/>
          </a:xfrm>
          <a:prstGeom prst="rect">
            <a:avLst/>
          </a:prstGeom>
        </p:spPr>
      </p:pic>
      <p:sp>
        <p:nvSpPr>
          <p:cNvPr id="11" name="爆炸形 2 10"/>
          <p:cNvSpPr/>
          <p:nvPr/>
        </p:nvSpPr>
        <p:spPr>
          <a:xfrm>
            <a:off x="3079556" y="1261242"/>
            <a:ext cx="6520120" cy="4419287"/>
          </a:xfrm>
          <a:prstGeom prst="irregularSeal2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04" tIns="42602" rIns="85204" bIns="42602" rtlCol="0" anchor="ctr"/>
          <a:lstStyle/>
          <a:p>
            <a:pPr algn="ctr"/>
            <a:r>
              <a:rPr lang="zh-CN" altLang="en-US" sz="2200">
                <a:solidFill>
                  <a:schemeClr val="tx1"/>
                </a:solidFill>
                <a:latin typeface="微软雅黑" panose="020B0503020204020204" pitchFamily="34" charset="-122"/>
                <a:ea typeface="微软雅黑" pitchFamily="34" charset="-122"/>
              </a:rPr>
              <a:t>以密度与生活的联系为主题，试例举某一应用撰写一篇小论文（</a:t>
            </a:r>
            <a:r>
              <a:rPr lang="en-US" altLang="zh-CN" sz="2200">
                <a:solidFill>
                  <a:schemeClr val="tx1"/>
                </a:solidFill>
                <a:latin typeface="微软雅黑" panose="020B0503020204020204" pitchFamily="34" charset="-122"/>
                <a:ea typeface="微软雅黑" pitchFamily="34" charset="-122"/>
              </a:rPr>
              <a:t>500</a:t>
            </a:r>
            <a:r>
              <a:rPr lang="zh-CN" altLang="en-US" sz="2200">
                <a:solidFill>
                  <a:schemeClr val="tx1"/>
                </a:solidFill>
                <a:latin typeface="微软雅黑" panose="020B0503020204020204" pitchFamily="34" charset="-122"/>
                <a:ea typeface="微软雅黑" pitchFamily="34" charset="-122"/>
              </a:rPr>
              <a:t>字左右）</a:t>
            </a:r>
            <a:endParaRPr lang="zh-CN" altLang="en-US" sz="2200">
              <a:solidFill>
                <a:schemeClr val="tx1"/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8059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013024" y="2126290"/>
            <a:ext cx="5455611" cy="2860374"/>
            <a:chOff x="3261023" y="2248173"/>
            <a:chExt cx="5904656" cy="3024336"/>
          </a:xfrm>
        </p:grpSpPr>
        <p:sp>
          <p:nvSpPr>
            <p:cNvPr id="3" name="椭圆 2"/>
            <p:cNvSpPr/>
            <p:nvPr/>
          </p:nvSpPr>
          <p:spPr>
            <a:xfrm>
              <a:off x="3261023" y="2248173"/>
              <a:ext cx="5904656" cy="302433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4267946" y="3544317"/>
              <a:ext cx="389081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zh-CN" altLang="en-US" sz="6700" b="1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reflection blurRad="6350" stA="55000" endA="50" endPos="85000" dir="5400000" sy="-100000" algn="bl" rotWithShape="0"/>
                  </a:effectLst>
                </a:rPr>
                <a:t>谢谢观看</a:t>
              </a:r>
              <a:endParaRPr lang="zh-CN" altLang="en-US" sz="6700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endParaRPr>
            </a:p>
          </p:txBody>
        </p:sp>
      </p:grpSp>
      <p:pic>
        <p:nvPicPr>
          <p:cNvPr id="6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067921" y="11987457"/>
            <a:ext cx="305088" cy="228218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2941420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11"/>
          <p:cNvGrpSpPr/>
          <p:nvPr/>
        </p:nvGrpSpPr>
        <p:grpSpPr>
          <a:xfrm>
            <a:off x="1881983" y="1296967"/>
            <a:ext cx="4577382" cy="978268"/>
            <a:chOff x="3886200" y="188686"/>
            <a:chExt cx="4699000" cy="979713"/>
          </a:xfrm>
        </p:grpSpPr>
        <p:sp>
          <p:nvSpPr>
            <p:cNvPr id="92" name="任意多边形 91"/>
            <p:cNvSpPr/>
            <p:nvPr/>
          </p:nvSpPr>
          <p:spPr>
            <a:xfrm>
              <a:off x="3886200" y="188686"/>
              <a:ext cx="4495800" cy="884595"/>
            </a:xfrm>
            <a:custGeom>
              <a:avLst/>
              <a:gdLst>
                <a:gd name="connsiteX0" fmla="*/ 0 w 4495800"/>
                <a:gd name="connsiteY0" fmla="*/ 285750 h 1981200"/>
                <a:gd name="connsiteX1" fmla="*/ 419100 w 4495800"/>
                <a:gd name="connsiteY1" fmla="*/ 1866900 h 1981200"/>
                <a:gd name="connsiteX2" fmla="*/ 4114800 w 4495800"/>
                <a:gd name="connsiteY2" fmla="*/ 1981200 h 1981200"/>
                <a:gd name="connsiteX3" fmla="*/ 4495800 w 4495800"/>
                <a:gd name="connsiteY3" fmla="*/ 0 h 1981200"/>
                <a:gd name="connsiteX4" fmla="*/ 0 w 4495800"/>
                <a:gd name="connsiteY4" fmla="*/ 285750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5800" h="1981200">
                  <a:moveTo>
                    <a:pt x="0" y="285750"/>
                  </a:moveTo>
                  <a:lnTo>
                    <a:pt x="419100" y="1866900"/>
                  </a:lnTo>
                  <a:lnTo>
                    <a:pt x="4114800" y="1981200"/>
                  </a:lnTo>
                  <a:lnTo>
                    <a:pt x="4495800" y="0"/>
                  </a:lnTo>
                  <a:lnTo>
                    <a:pt x="0" y="285750"/>
                  </a:lnTo>
                  <a:close/>
                </a:path>
              </a:pathLst>
            </a:custGeom>
            <a:solidFill>
              <a:srgbClr val="0CCD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93" name="任意多边形 92"/>
            <p:cNvSpPr/>
            <p:nvPr/>
          </p:nvSpPr>
          <p:spPr>
            <a:xfrm>
              <a:off x="4089400" y="283804"/>
              <a:ext cx="4495800" cy="884595"/>
            </a:xfrm>
            <a:custGeom>
              <a:avLst/>
              <a:gdLst>
                <a:gd name="connsiteX0" fmla="*/ 0 w 4495800"/>
                <a:gd name="connsiteY0" fmla="*/ 285750 h 1981200"/>
                <a:gd name="connsiteX1" fmla="*/ 419100 w 4495800"/>
                <a:gd name="connsiteY1" fmla="*/ 1866900 h 1981200"/>
                <a:gd name="connsiteX2" fmla="*/ 4114800 w 4495800"/>
                <a:gd name="connsiteY2" fmla="*/ 1981200 h 1981200"/>
                <a:gd name="connsiteX3" fmla="*/ 4495800 w 4495800"/>
                <a:gd name="connsiteY3" fmla="*/ 0 h 1981200"/>
                <a:gd name="connsiteX4" fmla="*/ 0 w 4495800"/>
                <a:gd name="connsiteY4" fmla="*/ 285750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5800" h="1981200">
                  <a:moveTo>
                    <a:pt x="0" y="285750"/>
                  </a:moveTo>
                  <a:lnTo>
                    <a:pt x="419100" y="1866900"/>
                  </a:lnTo>
                  <a:lnTo>
                    <a:pt x="4114800" y="1981200"/>
                  </a:lnTo>
                  <a:lnTo>
                    <a:pt x="4495800" y="0"/>
                  </a:lnTo>
                  <a:lnTo>
                    <a:pt x="0" y="285750"/>
                  </a:lnTo>
                  <a:close/>
                </a:path>
              </a:pathLst>
            </a:custGeom>
            <a:solidFill>
              <a:schemeClr val="accent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100"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目录</a:t>
              </a:r>
              <a:r>
                <a:rPr lang="zh-CN" altLang="en-US" sz="3100" b="1"/>
                <a:t> </a:t>
              </a:r>
              <a:r>
                <a:rPr lang="en-US" altLang="zh-CN" sz="3100" b="1"/>
                <a:t>/</a:t>
              </a:r>
              <a:r>
                <a:rPr lang="en-US" altLang="zh-CN" sz="3000"/>
                <a:t>CONTENTS</a:t>
              </a:r>
              <a:endParaRPr lang="zh-CN" altLang="en-US" sz="3000"/>
            </a:p>
          </p:txBody>
        </p:sp>
      </p:grpSp>
      <p:grpSp>
        <p:nvGrpSpPr>
          <p:cNvPr id="94" name="组合 41"/>
          <p:cNvGrpSpPr/>
          <p:nvPr/>
        </p:nvGrpSpPr>
        <p:grpSpPr>
          <a:xfrm>
            <a:off x="4447620" y="2615516"/>
            <a:ext cx="567138" cy="525640"/>
            <a:chOff x="2727102" y="1805798"/>
            <a:chExt cx="789301" cy="714855"/>
          </a:xfrm>
        </p:grpSpPr>
        <p:grpSp>
          <p:nvGrpSpPr>
            <p:cNvPr id="95" name="组合 35"/>
            <p:cNvGrpSpPr/>
            <p:nvPr/>
          </p:nvGrpSpPr>
          <p:grpSpPr>
            <a:xfrm>
              <a:off x="2727102" y="1809520"/>
              <a:ext cx="789301" cy="711133"/>
              <a:chOff x="3696385" y="1762464"/>
              <a:chExt cx="2543112" cy="2379436"/>
            </a:xfrm>
          </p:grpSpPr>
          <p:sp>
            <p:nvSpPr>
              <p:cNvPr id="97" name="矩形 96"/>
              <p:cNvSpPr/>
              <p:nvPr/>
            </p:nvSpPr>
            <p:spPr>
              <a:xfrm>
                <a:off x="3855008" y="1760639"/>
                <a:ext cx="2379374" cy="2381261"/>
              </a:xfrm>
              <a:prstGeom prst="rect">
                <a:avLst/>
              </a:prstGeom>
              <a:solidFill>
                <a:schemeClr val="accent2">
                  <a:alpha val="89000"/>
                </a:schemeClr>
              </a:solidFill>
              <a:ln w="9525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98" name="矩形 34"/>
              <p:cNvSpPr/>
              <p:nvPr/>
            </p:nvSpPr>
            <p:spPr>
              <a:xfrm>
                <a:off x="3696385" y="1803162"/>
                <a:ext cx="2543112" cy="1041802"/>
              </a:xfrm>
              <a:custGeom>
                <a:avLst/>
                <a:gdLst>
                  <a:gd name="connsiteX0" fmla="*/ 0 w 658424"/>
                  <a:gd name="connsiteY0" fmla="*/ 0 h 286509"/>
                  <a:gd name="connsiteX1" fmla="*/ 658424 w 658424"/>
                  <a:gd name="connsiteY1" fmla="*/ 0 h 286509"/>
                  <a:gd name="connsiteX2" fmla="*/ 658424 w 658424"/>
                  <a:gd name="connsiteY2" fmla="*/ 286509 h 286509"/>
                  <a:gd name="connsiteX3" fmla="*/ 0 w 658424"/>
                  <a:gd name="connsiteY3" fmla="*/ 286509 h 286509"/>
                  <a:gd name="connsiteX4" fmla="*/ 0 w 658424"/>
                  <a:gd name="connsiteY4" fmla="*/ 0 h 286509"/>
                  <a:gd name="connsiteX0-1" fmla="*/ 0 w 658424"/>
                  <a:gd name="connsiteY0-2" fmla="*/ 0 h 286509"/>
                  <a:gd name="connsiteX1-3" fmla="*/ 658424 w 658424"/>
                  <a:gd name="connsiteY1-4" fmla="*/ 0 h 286509"/>
                  <a:gd name="connsiteX2-5" fmla="*/ 658424 w 658424"/>
                  <a:gd name="connsiteY2-6" fmla="*/ 286509 h 286509"/>
                  <a:gd name="connsiteX3-7" fmla="*/ 0 w 658424"/>
                  <a:gd name="connsiteY3-8" fmla="*/ 286509 h 286509"/>
                  <a:gd name="connsiteX4-9" fmla="*/ 0 w 658424"/>
                  <a:gd name="connsiteY4-10" fmla="*/ 0 h 286509"/>
                  <a:gd name="connsiteX0-11" fmla="*/ 0 w 658424"/>
                  <a:gd name="connsiteY0-12" fmla="*/ 0 h 410686"/>
                  <a:gd name="connsiteX1-13" fmla="*/ 658424 w 658424"/>
                  <a:gd name="connsiteY1-14" fmla="*/ 0 h 410686"/>
                  <a:gd name="connsiteX2-15" fmla="*/ 658424 w 658424"/>
                  <a:gd name="connsiteY2-16" fmla="*/ 286509 h 410686"/>
                  <a:gd name="connsiteX3-17" fmla="*/ 0 w 658424"/>
                  <a:gd name="connsiteY3-18" fmla="*/ 286509 h 410686"/>
                  <a:gd name="connsiteX4-19" fmla="*/ 0 w 658424"/>
                  <a:gd name="connsiteY4-20" fmla="*/ 0 h 410686"/>
                  <a:gd name="connsiteX0-21" fmla="*/ 0 w 658424"/>
                  <a:gd name="connsiteY0-22" fmla="*/ 0 h 410686"/>
                  <a:gd name="connsiteX1-23" fmla="*/ 658424 w 658424"/>
                  <a:gd name="connsiteY1-24" fmla="*/ 0 h 410686"/>
                  <a:gd name="connsiteX2-25" fmla="*/ 658424 w 658424"/>
                  <a:gd name="connsiteY2-26" fmla="*/ 286509 h 410686"/>
                  <a:gd name="connsiteX3-27" fmla="*/ 0 w 658424"/>
                  <a:gd name="connsiteY3-28" fmla="*/ 286509 h 410686"/>
                  <a:gd name="connsiteX4-29" fmla="*/ 0 w 658424"/>
                  <a:gd name="connsiteY4-30" fmla="*/ 0 h 410686"/>
                  <a:gd name="connsiteX0-31" fmla="*/ 0 w 658424"/>
                  <a:gd name="connsiteY0-32" fmla="*/ 0 h 393753"/>
                  <a:gd name="connsiteX1-33" fmla="*/ 658424 w 658424"/>
                  <a:gd name="connsiteY1-34" fmla="*/ 0 h 393753"/>
                  <a:gd name="connsiteX2-35" fmla="*/ 658424 w 658424"/>
                  <a:gd name="connsiteY2-36" fmla="*/ 286509 h 393753"/>
                  <a:gd name="connsiteX3-37" fmla="*/ 0 w 658424"/>
                  <a:gd name="connsiteY3-38" fmla="*/ 286509 h 393753"/>
                  <a:gd name="connsiteX4-39" fmla="*/ 0 w 658424"/>
                  <a:gd name="connsiteY4-40" fmla="*/ 0 h 393753"/>
                  <a:gd name="connsiteX0-41" fmla="*/ 45292 w 703716"/>
                  <a:gd name="connsiteY0-42" fmla="*/ 0 h 371837"/>
                  <a:gd name="connsiteX1-43" fmla="*/ 703716 w 703716"/>
                  <a:gd name="connsiteY1-44" fmla="*/ 0 h 371837"/>
                  <a:gd name="connsiteX2-45" fmla="*/ 703716 w 703716"/>
                  <a:gd name="connsiteY2-46" fmla="*/ 286509 h 371837"/>
                  <a:gd name="connsiteX3-47" fmla="*/ 0 w 703716"/>
                  <a:gd name="connsiteY3-48" fmla="*/ 180681 h 371837"/>
                  <a:gd name="connsiteX4-49" fmla="*/ 45292 w 703716"/>
                  <a:gd name="connsiteY4-50" fmla="*/ 0 h 3718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03716" h="371837">
                    <a:moveTo>
                      <a:pt x="45292" y="0"/>
                    </a:moveTo>
                    <a:lnTo>
                      <a:pt x="703716" y="0"/>
                    </a:lnTo>
                    <a:lnTo>
                      <a:pt x="703716" y="286509"/>
                    </a:lnTo>
                    <a:cubicBezTo>
                      <a:pt x="458841" y="527809"/>
                      <a:pt x="219475" y="180681"/>
                      <a:pt x="0" y="180681"/>
                    </a:cubicBezTo>
                    <a:lnTo>
                      <a:pt x="45292" y="0"/>
                    </a:lnTo>
                    <a:close/>
                  </a:path>
                </a:pathLst>
              </a:custGeom>
              <a:solidFill>
                <a:schemeClr val="bg1">
                  <a:alpha val="18000"/>
                </a:schemeClr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96" name="文本框 39"/>
            <p:cNvSpPr txBox="1">
              <a:spLocks noChangeArrowheads="1"/>
            </p:cNvSpPr>
            <p:nvPr/>
          </p:nvSpPr>
          <p:spPr bwMode="auto">
            <a:xfrm>
              <a:off x="2804433" y="1805798"/>
              <a:ext cx="683115" cy="669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itchFamily="34" charset="-122"/>
                </a:defRPr>
              </a:lvl9pPr>
            </a:lstStyle>
            <a:p>
              <a:pPr algn="ctr" eaLnBrk="1" hangingPunct="1"/>
              <a:r>
                <a:rPr lang="en-US" altLang="zh-CN" sz="2600">
                  <a:solidFill>
                    <a:schemeClr val="bg1"/>
                  </a:solidFill>
                  <a:latin typeface="Impact" panose="020B0806030902050204" pitchFamily="34" charset="0"/>
                  <a:ea typeface="时尚中黑简体" pitchFamily="2" charset="-122"/>
                  <a:cs typeface="Arial" panose="020B0604020202020204" pitchFamily="34" charset="0"/>
                </a:rPr>
                <a:t>01</a:t>
              </a:r>
              <a:endParaRPr lang="zh-CN" altLang="en-US" sz="2600">
                <a:solidFill>
                  <a:schemeClr val="bg1"/>
                </a:solidFill>
                <a:latin typeface="Impact" panose="020B0806030902050204" pitchFamily="34" charset="0"/>
                <a:ea typeface="时尚中黑简体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9" name="组合 42"/>
          <p:cNvGrpSpPr/>
          <p:nvPr/>
        </p:nvGrpSpPr>
        <p:grpSpPr>
          <a:xfrm>
            <a:off x="5268767" y="2617595"/>
            <a:ext cx="3677841" cy="523562"/>
            <a:chOff x="3859762" y="1809521"/>
            <a:chExt cx="5116559" cy="711133"/>
          </a:xfrm>
        </p:grpSpPr>
        <p:grpSp>
          <p:nvGrpSpPr>
            <p:cNvPr id="100" name="组合 36"/>
            <p:cNvGrpSpPr/>
            <p:nvPr/>
          </p:nvGrpSpPr>
          <p:grpSpPr>
            <a:xfrm>
              <a:off x="3859762" y="1809521"/>
              <a:ext cx="5116559" cy="711133"/>
              <a:chOff x="3856314" y="1762464"/>
              <a:chExt cx="2383183" cy="2379436"/>
            </a:xfrm>
          </p:grpSpPr>
          <p:sp>
            <p:nvSpPr>
              <p:cNvPr id="102" name="矩形 101"/>
              <p:cNvSpPr/>
              <p:nvPr/>
            </p:nvSpPr>
            <p:spPr>
              <a:xfrm>
                <a:off x="3856314" y="1763631"/>
                <a:ext cx="2379486" cy="2378269"/>
              </a:xfrm>
              <a:prstGeom prst="rect">
                <a:avLst/>
              </a:prstGeom>
              <a:solidFill>
                <a:schemeClr val="accent2">
                  <a:alpha val="89000"/>
                </a:schemeClr>
              </a:solidFill>
              <a:ln w="9525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03" name="矩形 34"/>
              <p:cNvSpPr/>
              <p:nvPr/>
            </p:nvSpPr>
            <p:spPr>
              <a:xfrm>
                <a:off x="3860011" y="1806100"/>
                <a:ext cx="2379486" cy="1576663"/>
              </a:xfrm>
              <a:custGeom>
                <a:avLst/>
                <a:gdLst>
                  <a:gd name="connsiteX0" fmla="*/ 0 w 658424"/>
                  <a:gd name="connsiteY0" fmla="*/ 0 h 286509"/>
                  <a:gd name="connsiteX1" fmla="*/ 658424 w 658424"/>
                  <a:gd name="connsiteY1" fmla="*/ 0 h 286509"/>
                  <a:gd name="connsiteX2" fmla="*/ 658424 w 658424"/>
                  <a:gd name="connsiteY2" fmla="*/ 286509 h 286509"/>
                  <a:gd name="connsiteX3" fmla="*/ 0 w 658424"/>
                  <a:gd name="connsiteY3" fmla="*/ 286509 h 286509"/>
                  <a:gd name="connsiteX4" fmla="*/ 0 w 658424"/>
                  <a:gd name="connsiteY4" fmla="*/ 0 h 286509"/>
                  <a:gd name="connsiteX0-1" fmla="*/ 0 w 658424"/>
                  <a:gd name="connsiteY0-2" fmla="*/ 0 h 286509"/>
                  <a:gd name="connsiteX1-3" fmla="*/ 658424 w 658424"/>
                  <a:gd name="connsiteY1-4" fmla="*/ 0 h 286509"/>
                  <a:gd name="connsiteX2-5" fmla="*/ 658424 w 658424"/>
                  <a:gd name="connsiteY2-6" fmla="*/ 286509 h 286509"/>
                  <a:gd name="connsiteX3-7" fmla="*/ 0 w 658424"/>
                  <a:gd name="connsiteY3-8" fmla="*/ 286509 h 286509"/>
                  <a:gd name="connsiteX4-9" fmla="*/ 0 w 658424"/>
                  <a:gd name="connsiteY4-10" fmla="*/ 0 h 286509"/>
                  <a:gd name="connsiteX0-11" fmla="*/ 0 w 658424"/>
                  <a:gd name="connsiteY0-12" fmla="*/ 0 h 410686"/>
                  <a:gd name="connsiteX1-13" fmla="*/ 658424 w 658424"/>
                  <a:gd name="connsiteY1-14" fmla="*/ 0 h 410686"/>
                  <a:gd name="connsiteX2-15" fmla="*/ 658424 w 658424"/>
                  <a:gd name="connsiteY2-16" fmla="*/ 286509 h 410686"/>
                  <a:gd name="connsiteX3-17" fmla="*/ 0 w 658424"/>
                  <a:gd name="connsiteY3-18" fmla="*/ 286509 h 410686"/>
                  <a:gd name="connsiteX4-19" fmla="*/ 0 w 658424"/>
                  <a:gd name="connsiteY4-20" fmla="*/ 0 h 410686"/>
                  <a:gd name="connsiteX0-21" fmla="*/ 0 w 658424"/>
                  <a:gd name="connsiteY0-22" fmla="*/ 0 h 410686"/>
                  <a:gd name="connsiteX1-23" fmla="*/ 658424 w 658424"/>
                  <a:gd name="connsiteY1-24" fmla="*/ 0 h 410686"/>
                  <a:gd name="connsiteX2-25" fmla="*/ 658424 w 658424"/>
                  <a:gd name="connsiteY2-26" fmla="*/ 286509 h 410686"/>
                  <a:gd name="connsiteX3-27" fmla="*/ 0 w 658424"/>
                  <a:gd name="connsiteY3-28" fmla="*/ 286509 h 410686"/>
                  <a:gd name="connsiteX4-29" fmla="*/ 0 w 658424"/>
                  <a:gd name="connsiteY4-30" fmla="*/ 0 h 410686"/>
                  <a:gd name="connsiteX0-31" fmla="*/ 0 w 658424"/>
                  <a:gd name="connsiteY0-32" fmla="*/ 0 h 393753"/>
                  <a:gd name="connsiteX1-33" fmla="*/ 658424 w 658424"/>
                  <a:gd name="connsiteY1-34" fmla="*/ 0 h 393753"/>
                  <a:gd name="connsiteX2-35" fmla="*/ 658424 w 658424"/>
                  <a:gd name="connsiteY2-36" fmla="*/ 286509 h 393753"/>
                  <a:gd name="connsiteX3-37" fmla="*/ 0 w 658424"/>
                  <a:gd name="connsiteY3-38" fmla="*/ 286509 h 393753"/>
                  <a:gd name="connsiteX4-39" fmla="*/ 0 w 658424"/>
                  <a:gd name="connsiteY4-40" fmla="*/ 0 h 393753"/>
                  <a:gd name="connsiteX0-41" fmla="*/ 45292 w 703716"/>
                  <a:gd name="connsiteY0-42" fmla="*/ 0 h 371837"/>
                  <a:gd name="connsiteX1-43" fmla="*/ 703716 w 703716"/>
                  <a:gd name="connsiteY1-44" fmla="*/ 0 h 371837"/>
                  <a:gd name="connsiteX2-45" fmla="*/ 703716 w 703716"/>
                  <a:gd name="connsiteY2-46" fmla="*/ 286509 h 371837"/>
                  <a:gd name="connsiteX3-47" fmla="*/ 0 w 703716"/>
                  <a:gd name="connsiteY3-48" fmla="*/ 180681 h 371837"/>
                  <a:gd name="connsiteX4-49" fmla="*/ 45292 w 703716"/>
                  <a:gd name="connsiteY4-50" fmla="*/ 0 h 371837"/>
                  <a:gd name="connsiteX0-51" fmla="*/ 45292 w 703716"/>
                  <a:gd name="connsiteY0-52" fmla="*/ 0 h 525639"/>
                  <a:gd name="connsiteX1-53" fmla="*/ 703716 w 703716"/>
                  <a:gd name="connsiteY1-54" fmla="*/ 0 h 525639"/>
                  <a:gd name="connsiteX2-55" fmla="*/ 703716 w 703716"/>
                  <a:gd name="connsiteY2-56" fmla="*/ 286509 h 525639"/>
                  <a:gd name="connsiteX3-57" fmla="*/ 0 w 703716"/>
                  <a:gd name="connsiteY3-58" fmla="*/ 180681 h 525639"/>
                  <a:gd name="connsiteX4-59" fmla="*/ 45292 w 703716"/>
                  <a:gd name="connsiteY4-60" fmla="*/ 0 h 525639"/>
                  <a:gd name="connsiteX0-61" fmla="*/ 45292 w 703716"/>
                  <a:gd name="connsiteY0-62" fmla="*/ 0 h 286509"/>
                  <a:gd name="connsiteX1-63" fmla="*/ 703716 w 703716"/>
                  <a:gd name="connsiteY1-64" fmla="*/ 0 h 286509"/>
                  <a:gd name="connsiteX2-65" fmla="*/ 703716 w 703716"/>
                  <a:gd name="connsiteY2-66" fmla="*/ 286509 h 286509"/>
                  <a:gd name="connsiteX3-67" fmla="*/ 0 w 703716"/>
                  <a:gd name="connsiteY3-68" fmla="*/ 180681 h 286509"/>
                  <a:gd name="connsiteX4-69" fmla="*/ 45292 w 703716"/>
                  <a:gd name="connsiteY4-70" fmla="*/ 0 h 286509"/>
                  <a:gd name="connsiteX0-71" fmla="*/ 0 w 658424"/>
                  <a:gd name="connsiteY0-72" fmla="*/ 0 h 474648"/>
                  <a:gd name="connsiteX1-73" fmla="*/ 658424 w 658424"/>
                  <a:gd name="connsiteY1-74" fmla="*/ 0 h 474648"/>
                  <a:gd name="connsiteX2-75" fmla="*/ 658424 w 658424"/>
                  <a:gd name="connsiteY2-76" fmla="*/ 286509 h 474648"/>
                  <a:gd name="connsiteX3-77" fmla="*/ 2177 w 658424"/>
                  <a:gd name="connsiteY3-78" fmla="*/ 474648 h 474648"/>
                  <a:gd name="connsiteX4-79" fmla="*/ 0 w 658424"/>
                  <a:gd name="connsiteY4-80" fmla="*/ 0 h 474648"/>
                  <a:gd name="connsiteX0-81" fmla="*/ 0 w 658424"/>
                  <a:gd name="connsiteY0-82" fmla="*/ 0 h 474648"/>
                  <a:gd name="connsiteX1-83" fmla="*/ 658424 w 658424"/>
                  <a:gd name="connsiteY1-84" fmla="*/ 0 h 474648"/>
                  <a:gd name="connsiteX2-85" fmla="*/ 658424 w 658424"/>
                  <a:gd name="connsiteY2-86" fmla="*/ 286509 h 474648"/>
                  <a:gd name="connsiteX3-87" fmla="*/ 2177 w 658424"/>
                  <a:gd name="connsiteY3-88" fmla="*/ 474648 h 474648"/>
                  <a:gd name="connsiteX4-89" fmla="*/ 0 w 658424"/>
                  <a:gd name="connsiteY4-90" fmla="*/ 0 h 474648"/>
                  <a:gd name="connsiteX0-91" fmla="*/ 0 w 658424"/>
                  <a:gd name="connsiteY0-92" fmla="*/ 0 h 478579"/>
                  <a:gd name="connsiteX1-93" fmla="*/ 658424 w 658424"/>
                  <a:gd name="connsiteY1-94" fmla="*/ 0 h 478579"/>
                  <a:gd name="connsiteX2-95" fmla="*/ 658424 w 658424"/>
                  <a:gd name="connsiteY2-96" fmla="*/ 286509 h 478579"/>
                  <a:gd name="connsiteX3-97" fmla="*/ 2177 w 658424"/>
                  <a:gd name="connsiteY3-98" fmla="*/ 474648 h 478579"/>
                  <a:gd name="connsiteX4-99" fmla="*/ 0 w 658424"/>
                  <a:gd name="connsiteY4-100" fmla="*/ 0 h 478579"/>
                  <a:gd name="connsiteX0-101" fmla="*/ 0 w 658424"/>
                  <a:gd name="connsiteY0-102" fmla="*/ 0 h 477010"/>
                  <a:gd name="connsiteX1-103" fmla="*/ 658424 w 658424"/>
                  <a:gd name="connsiteY1-104" fmla="*/ 0 h 477010"/>
                  <a:gd name="connsiteX2-105" fmla="*/ 658424 w 658424"/>
                  <a:gd name="connsiteY2-106" fmla="*/ 286509 h 477010"/>
                  <a:gd name="connsiteX3-107" fmla="*/ 2177 w 658424"/>
                  <a:gd name="connsiteY3-108" fmla="*/ 474648 h 477010"/>
                  <a:gd name="connsiteX4-109" fmla="*/ 0 w 658424"/>
                  <a:gd name="connsiteY4-110" fmla="*/ 0 h 477010"/>
                  <a:gd name="connsiteX0-111" fmla="*/ 0 w 658424"/>
                  <a:gd name="connsiteY0-112" fmla="*/ 0 h 505769"/>
                  <a:gd name="connsiteX1-113" fmla="*/ 658424 w 658424"/>
                  <a:gd name="connsiteY1-114" fmla="*/ 0 h 505769"/>
                  <a:gd name="connsiteX2-115" fmla="*/ 658424 w 658424"/>
                  <a:gd name="connsiteY2-116" fmla="*/ 286509 h 505769"/>
                  <a:gd name="connsiteX3-117" fmla="*/ 2177 w 658424"/>
                  <a:gd name="connsiteY3-118" fmla="*/ 474648 h 505769"/>
                  <a:gd name="connsiteX4-119" fmla="*/ 0 w 658424"/>
                  <a:gd name="connsiteY4-120" fmla="*/ 0 h 505769"/>
                  <a:gd name="connsiteX0-121" fmla="*/ 0 w 658424"/>
                  <a:gd name="connsiteY0-122" fmla="*/ 0 h 525981"/>
                  <a:gd name="connsiteX1-123" fmla="*/ 658424 w 658424"/>
                  <a:gd name="connsiteY1-124" fmla="*/ 0 h 525981"/>
                  <a:gd name="connsiteX2-125" fmla="*/ 658424 w 658424"/>
                  <a:gd name="connsiteY2-126" fmla="*/ 286509 h 525981"/>
                  <a:gd name="connsiteX3-127" fmla="*/ 2177 w 658424"/>
                  <a:gd name="connsiteY3-128" fmla="*/ 474648 h 525981"/>
                  <a:gd name="connsiteX4-129" fmla="*/ 0 w 658424"/>
                  <a:gd name="connsiteY4-130" fmla="*/ 0 h 525981"/>
                  <a:gd name="connsiteX0-131" fmla="*/ 0 w 658424"/>
                  <a:gd name="connsiteY0-132" fmla="*/ 0 h 436868"/>
                  <a:gd name="connsiteX1-133" fmla="*/ 658424 w 658424"/>
                  <a:gd name="connsiteY1-134" fmla="*/ 0 h 436868"/>
                  <a:gd name="connsiteX2-135" fmla="*/ 658424 w 658424"/>
                  <a:gd name="connsiteY2-136" fmla="*/ 286509 h 436868"/>
                  <a:gd name="connsiteX3-137" fmla="*/ 2177 w 658424"/>
                  <a:gd name="connsiteY3-138" fmla="*/ 251233 h 436868"/>
                  <a:gd name="connsiteX4-139" fmla="*/ 0 w 658424"/>
                  <a:gd name="connsiteY4-140" fmla="*/ 0 h 43686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58424" h="436867">
                    <a:moveTo>
                      <a:pt x="0" y="0"/>
                    </a:moveTo>
                    <a:lnTo>
                      <a:pt x="658424" y="0"/>
                    </a:lnTo>
                    <a:lnTo>
                      <a:pt x="658424" y="286509"/>
                    </a:lnTo>
                    <a:cubicBezTo>
                      <a:pt x="356259" y="621878"/>
                      <a:pt x="90702" y="298268"/>
                      <a:pt x="2177" y="251233"/>
                    </a:cubicBezTo>
                    <a:cubicBezTo>
                      <a:pt x="1451" y="93017"/>
                      <a:pt x="726" y="158216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alpha val="18000"/>
                </a:schemeClr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01" name="矩形 100"/>
            <p:cNvSpPr/>
            <p:nvPr/>
          </p:nvSpPr>
          <p:spPr>
            <a:xfrm>
              <a:off x="5240731" y="1893258"/>
              <a:ext cx="2215427" cy="5930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200">
                  <a:solidFill>
                    <a:schemeClr val="bg1"/>
                  </a:solidFill>
                  <a:ea typeface="微软雅黑" pitchFamily="34" charset="-122"/>
                </a:rPr>
                <a:t>密度与温度</a:t>
              </a:r>
              <a:endParaRPr lang="zh-CN" altLang="en-US" sz="220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104" name="组合 41"/>
          <p:cNvGrpSpPr/>
          <p:nvPr/>
        </p:nvGrpSpPr>
        <p:grpSpPr>
          <a:xfrm>
            <a:off x="4447620" y="3848087"/>
            <a:ext cx="567138" cy="525640"/>
            <a:chOff x="2727102" y="1805798"/>
            <a:chExt cx="789301" cy="714855"/>
          </a:xfrm>
        </p:grpSpPr>
        <p:grpSp>
          <p:nvGrpSpPr>
            <p:cNvPr id="105" name="组合 35"/>
            <p:cNvGrpSpPr/>
            <p:nvPr/>
          </p:nvGrpSpPr>
          <p:grpSpPr>
            <a:xfrm>
              <a:off x="2727102" y="1809520"/>
              <a:ext cx="789301" cy="711133"/>
              <a:chOff x="3696385" y="1762464"/>
              <a:chExt cx="2543112" cy="2379436"/>
            </a:xfrm>
          </p:grpSpPr>
          <p:sp>
            <p:nvSpPr>
              <p:cNvPr id="107" name="矩形 106"/>
              <p:cNvSpPr/>
              <p:nvPr/>
            </p:nvSpPr>
            <p:spPr>
              <a:xfrm>
                <a:off x="3855008" y="1760639"/>
                <a:ext cx="2379374" cy="2381261"/>
              </a:xfrm>
              <a:prstGeom prst="rect">
                <a:avLst/>
              </a:prstGeom>
              <a:solidFill>
                <a:schemeClr val="accent1">
                  <a:alpha val="89000"/>
                </a:schemeClr>
              </a:solidFill>
              <a:ln w="9525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08" name="矩形 34"/>
              <p:cNvSpPr/>
              <p:nvPr/>
            </p:nvSpPr>
            <p:spPr>
              <a:xfrm>
                <a:off x="3696385" y="1803162"/>
                <a:ext cx="2543112" cy="1041802"/>
              </a:xfrm>
              <a:custGeom>
                <a:avLst/>
                <a:gdLst>
                  <a:gd name="connsiteX0" fmla="*/ 0 w 658424"/>
                  <a:gd name="connsiteY0" fmla="*/ 0 h 286509"/>
                  <a:gd name="connsiteX1" fmla="*/ 658424 w 658424"/>
                  <a:gd name="connsiteY1" fmla="*/ 0 h 286509"/>
                  <a:gd name="connsiteX2" fmla="*/ 658424 w 658424"/>
                  <a:gd name="connsiteY2" fmla="*/ 286509 h 286509"/>
                  <a:gd name="connsiteX3" fmla="*/ 0 w 658424"/>
                  <a:gd name="connsiteY3" fmla="*/ 286509 h 286509"/>
                  <a:gd name="connsiteX4" fmla="*/ 0 w 658424"/>
                  <a:gd name="connsiteY4" fmla="*/ 0 h 286509"/>
                  <a:gd name="connsiteX0-1" fmla="*/ 0 w 658424"/>
                  <a:gd name="connsiteY0-2" fmla="*/ 0 h 286509"/>
                  <a:gd name="connsiteX1-3" fmla="*/ 658424 w 658424"/>
                  <a:gd name="connsiteY1-4" fmla="*/ 0 h 286509"/>
                  <a:gd name="connsiteX2-5" fmla="*/ 658424 w 658424"/>
                  <a:gd name="connsiteY2-6" fmla="*/ 286509 h 286509"/>
                  <a:gd name="connsiteX3-7" fmla="*/ 0 w 658424"/>
                  <a:gd name="connsiteY3-8" fmla="*/ 286509 h 286509"/>
                  <a:gd name="connsiteX4-9" fmla="*/ 0 w 658424"/>
                  <a:gd name="connsiteY4-10" fmla="*/ 0 h 286509"/>
                  <a:gd name="connsiteX0-11" fmla="*/ 0 w 658424"/>
                  <a:gd name="connsiteY0-12" fmla="*/ 0 h 410686"/>
                  <a:gd name="connsiteX1-13" fmla="*/ 658424 w 658424"/>
                  <a:gd name="connsiteY1-14" fmla="*/ 0 h 410686"/>
                  <a:gd name="connsiteX2-15" fmla="*/ 658424 w 658424"/>
                  <a:gd name="connsiteY2-16" fmla="*/ 286509 h 410686"/>
                  <a:gd name="connsiteX3-17" fmla="*/ 0 w 658424"/>
                  <a:gd name="connsiteY3-18" fmla="*/ 286509 h 410686"/>
                  <a:gd name="connsiteX4-19" fmla="*/ 0 w 658424"/>
                  <a:gd name="connsiteY4-20" fmla="*/ 0 h 410686"/>
                  <a:gd name="connsiteX0-21" fmla="*/ 0 w 658424"/>
                  <a:gd name="connsiteY0-22" fmla="*/ 0 h 410686"/>
                  <a:gd name="connsiteX1-23" fmla="*/ 658424 w 658424"/>
                  <a:gd name="connsiteY1-24" fmla="*/ 0 h 410686"/>
                  <a:gd name="connsiteX2-25" fmla="*/ 658424 w 658424"/>
                  <a:gd name="connsiteY2-26" fmla="*/ 286509 h 410686"/>
                  <a:gd name="connsiteX3-27" fmla="*/ 0 w 658424"/>
                  <a:gd name="connsiteY3-28" fmla="*/ 286509 h 410686"/>
                  <a:gd name="connsiteX4-29" fmla="*/ 0 w 658424"/>
                  <a:gd name="connsiteY4-30" fmla="*/ 0 h 410686"/>
                  <a:gd name="connsiteX0-31" fmla="*/ 0 w 658424"/>
                  <a:gd name="connsiteY0-32" fmla="*/ 0 h 393753"/>
                  <a:gd name="connsiteX1-33" fmla="*/ 658424 w 658424"/>
                  <a:gd name="connsiteY1-34" fmla="*/ 0 h 393753"/>
                  <a:gd name="connsiteX2-35" fmla="*/ 658424 w 658424"/>
                  <a:gd name="connsiteY2-36" fmla="*/ 286509 h 393753"/>
                  <a:gd name="connsiteX3-37" fmla="*/ 0 w 658424"/>
                  <a:gd name="connsiteY3-38" fmla="*/ 286509 h 393753"/>
                  <a:gd name="connsiteX4-39" fmla="*/ 0 w 658424"/>
                  <a:gd name="connsiteY4-40" fmla="*/ 0 h 393753"/>
                  <a:gd name="connsiteX0-41" fmla="*/ 45292 w 703716"/>
                  <a:gd name="connsiteY0-42" fmla="*/ 0 h 371837"/>
                  <a:gd name="connsiteX1-43" fmla="*/ 703716 w 703716"/>
                  <a:gd name="connsiteY1-44" fmla="*/ 0 h 371837"/>
                  <a:gd name="connsiteX2-45" fmla="*/ 703716 w 703716"/>
                  <a:gd name="connsiteY2-46" fmla="*/ 286509 h 371837"/>
                  <a:gd name="connsiteX3-47" fmla="*/ 0 w 703716"/>
                  <a:gd name="connsiteY3-48" fmla="*/ 180681 h 371837"/>
                  <a:gd name="connsiteX4-49" fmla="*/ 45292 w 703716"/>
                  <a:gd name="connsiteY4-50" fmla="*/ 0 h 3718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03716" h="371837">
                    <a:moveTo>
                      <a:pt x="45292" y="0"/>
                    </a:moveTo>
                    <a:lnTo>
                      <a:pt x="703716" y="0"/>
                    </a:lnTo>
                    <a:lnTo>
                      <a:pt x="703716" y="286509"/>
                    </a:lnTo>
                    <a:cubicBezTo>
                      <a:pt x="458841" y="527809"/>
                      <a:pt x="219475" y="180681"/>
                      <a:pt x="0" y="180681"/>
                    </a:cubicBezTo>
                    <a:lnTo>
                      <a:pt x="45292" y="0"/>
                    </a:lnTo>
                    <a:close/>
                  </a:path>
                </a:pathLst>
              </a:custGeom>
              <a:solidFill>
                <a:schemeClr val="bg1">
                  <a:alpha val="18000"/>
                </a:schemeClr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06" name="文本框 39"/>
            <p:cNvSpPr txBox="1">
              <a:spLocks noChangeArrowheads="1"/>
            </p:cNvSpPr>
            <p:nvPr/>
          </p:nvSpPr>
          <p:spPr bwMode="auto">
            <a:xfrm>
              <a:off x="2776546" y="1805798"/>
              <a:ext cx="738888" cy="669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itchFamily="34" charset="-122"/>
                </a:defRPr>
              </a:lvl9pPr>
            </a:lstStyle>
            <a:p>
              <a:pPr algn="ctr" eaLnBrk="1" hangingPunct="1"/>
              <a:r>
                <a:rPr lang="en-US" altLang="zh-CN" sz="2600">
                  <a:solidFill>
                    <a:schemeClr val="bg1"/>
                  </a:solidFill>
                  <a:latin typeface="Impact" panose="020B0806030902050204" pitchFamily="34" charset="0"/>
                  <a:ea typeface="时尚中黑简体" pitchFamily="2" charset="-122"/>
                  <a:cs typeface="Arial" panose="020B0604020202020204" pitchFamily="34" charset="0"/>
                </a:rPr>
                <a:t>02</a:t>
              </a:r>
              <a:endParaRPr lang="zh-CN" altLang="en-US" sz="2600">
                <a:solidFill>
                  <a:schemeClr val="bg1"/>
                </a:solidFill>
                <a:latin typeface="Impact" panose="020B0806030902050204" pitchFamily="34" charset="0"/>
                <a:ea typeface="时尚中黑简体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组合 42"/>
          <p:cNvGrpSpPr/>
          <p:nvPr/>
        </p:nvGrpSpPr>
        <p:grpSpPr>
          <a:xfrm>
            <a:off x="5268767" y="3850166"/>
            <a:ext cx="3677841" cy="523562"/>
            <a:chOff x="3859762" y="1809521"/>
            <a:chExt cx="5116559" cy="711133"/>
          </a:xfrm>
        </p:grpSpPr>
        <p:grpSp>
          <p:nvGrpSpPr>
            <p:cNvPr id="110" name="组合 36"/>
            <p:cNvGrpSpPr/>
            <p:nvPr/>
          </p:nvGrpSpPr>
          <p:grpSpPr>
            <a:xfrm>
              <a:off x="3859762" y="1809521"/>
              <a:ext cx="5116559" cy="711133"/>
              <a:chOff x="3856314" y="1762464"/>
              <a:chExt cx="2383183" cy="2379436"/>
            </a:xfrm>
          </p:grpSpPr>
          <p:sp>
            <p:nvSpPr>
              <p:cNvPr id="112" name="矩形 111"/>
              <p:cNvSpPr/>
              <p:nvPr/>
            </p:nvSpPr>
            <p:spPr>
              <a:xfrm>
                <a:off x="3856314" y="1763631"/>
                <a:ext cx="2379486" cy="2378269"/>
              </a:xfrm>
              <a:prstGeom prst="rect">
                <a:avLst/>
              </a:prstGeom>
              <a:solidFill>
                <a:schemeClr val="accent1">
                  <a:alpha val="89000"/>
                </a:schemeClr>
              </a:solidFill>
              <a:ln w="9525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13" name="矩形 34"/>
              <p:cNvSpPr/>
              <p:nvPr/>
            </p:nvSpPr>
            <p:spPr>
              <a:xfrm>
                <a:off x="3860011" y="1806100"/>
                <a:ext cx="2379486" cy="1576663"/>
              </a:xfrm>
              <a:custGeom>
                <a:avLst/>
                <a:gdLst>
                  <a:gd name="connsiteX0" fmla="*/ 0 w 658424"/>
                  <a:gd name="connsiteY0" fmla="*/ 0 h 286509"/>
                  <a:gd name="connsiteX1" fmla="*/ 658424 w 658424"/>
                  <a:gd name="connsiteY1" fmla="*/ 0 h 286509"/>
                  <a:gd name="connsiteX2" fmla="*/ 658424 w 658424"/>
                  <a:gd name="connsiteY2" fmla="*/ 286509 h 286509"/>
                  <a:gd name="connsiteX3" fmla="*/ 0 w 658424"/>
                  <a:gd name="connsiteY3" fmla="*/ 286509 h 286509"/>
                  <a:gd name="connsiteX4" fmla="*/ 0 w 658424"/>
                  <a:gd name="connsiteY4" fmla="*/ 0 h 286509"/>
                  <a:gd name="connsiteX0-1" fmla="*/ 0 w 658424"/>
                  <a:gd name="connsiteY0-2" fmla="*/ 0 h 286509"/>
                  <a:gd name="connsiteX1-3" fmla="*/ 658424 w 658424"/>
                  <a:gd name="connsiteY1-4" fmla="*/ 0 h 286509"/>
                  <a:gd name="connsiteX2-5" fmla="*/ 658424 w 658424"/>
                  <a:gd name="connsiteY2-6" fmla="*/ 286509 h 286509"/>
                  <a:gd name="connsiteX3-7" fmla="*/ 0 w 658424"/>
                  <a:gd name="connsiteY3-8" fmla="*/ 286509 h 286509"/>
                  <a:gd name="connsiteX4-9" fmla="*/ 0 w 658424"/>
                  <a:gd name="connsiteY4-10" fmla="*/ 0 h 286509"/>
                  <a:gd name="connsiteX0-11" fmla="*/ 0 w 658424"/>
                  <a:gd name="connsiteY0-12" fmla="*/ 0 h 410686"/>
                  <a:gd name="connsiteX1-13" fmla="*/ 658424 w 658424"/>
                  <a:gd name="connsiteY1-14" fmla="*/ 0 h 410686"/>
                  <a:gd name="connsiteX2-15" fmla="*/ 658424 w 658424"/>
                  <a:gd name="connsiteY2-16" fmla="*/ 286509 h 410686"/>
                  <a:gd name="connsiteX3-17" fmla="*/ 0 w 658424"/>
                  <a:gd name="connsiteY3-18" fmla="*/ 286509 h 410686"/>
                  <a:gd name="connsiteX4-19" fmla="*/ 0 w 658424"/>
                  <a:gd name="connsiteY4-20" fmla="*/ 0 h 410686"/>
                  <a:gd name="connsiteX0-21" fmla="*/ 0 w 658424"/>
                  <a:gd name="connsiteY0-22" fmla="*/ 0 h 410686"/>
                  <a:gd name="connsiteX1-23" fmla="*/ 658424 w 658424"/>
                  <a:gd name="connsiteY1-24" fmla="*/ 0 h 410686"/>
                  <a:gd name="connsiteX2-25" fmla="*/ 658424 w 658424"/>
                  <a:gd name="connsiteY2-26" fmla="*/ 286509 h 410686"/>
                  <a:gd name="connsiteX3-27" fmla="*/ 0 w 658424"/>
                  <a:gd name="connsiteY3-28" fmla="*/ 286509 h 410686"/>
                  <a:gd name="connsiteX4-29" fmla="*/ 0 w 658424"/>
                  <a:gd name="connsiteY4-30" fmla="*/ 0 h 410686"/>
                  <a:gd name="connsiteX0-31" fmla="*/ 0 w 658424"/>
                  <a:gd name="connsiteY0-32" fmla="*/ 0 h 393753"/>
                  <a:gd name="connsiteX1-33" fmla="*/ 658424 w 658424"/>
                  <a:gd name="connsiteY1-34" fmla="*/ 0 h 393753"/>
                  <a:gd name="connsiteX2-35" fmla="*/ 658424 w 658424"/>
                  <a:gd name="connsiteY2-36" fmla="*/ 286509 h 393753"/>
                  <a:gd name="connsiteX3-37" fmla="*/ 0 w 658424"/>
                  <a:gd name="connsiteY3-38" fmla="*/ 286509 h 393753"/>
                  <a:gd name="connsiteX4-39" fmla="*/ 0 w 658424"/>
                  <a:gd name="connsiteY4-40" fmla="*/ 0 h 393753"/>
                  <a:gd name="connsiteX0-41" fmla="*/ 45292 w 703716"/>
                  <a:gd name="connsiteY0-42" fmla="*/ 0 h 371837"/>
                  <a:gd name="connsiteX1-43" fmla="*/ 703716 w 703716"/>
                  <a:gd name="connsiteY1-44" fmla="*/ 0 h 371837"/>
                  <a:gd name="connsiteX2-45" fmla="*/ 703716 w 703716"/>
                  <a:gd name="connsiteY2-46" fmla="*/ 286509 h 371837"/>
                  <a:gd name="connsiteX3-47" fmla="*/ 0 w 703716"/>
                  <a:gd name="connsiteY3-48" fmla="*/ 180681 h 371837"/>
                  <a:gd name="connsiteX4-49" fmla="*/ 45292 w 703716"/>
                  <a:gd name="connsiteY4-50" fmla="*/ 0 h 371837"/>
                  <a:gd name="connsiteX0-51" fmla="*/ 45292 w 703716"/>
                  <a:gd name="connsiteY0-52" fmla="*/ 0 h 525639"/>
                  <a:gd name="connsiteX1-53" fmla="*/ 703716 w 703716"/>
                  <a:gd name="connsiteY1-54" fmla="*/ 0 h 525639"/>
                  <a:gd name="connsiteX2-55" fmla="*/ 703716 w 703716"/>
                  <a:gd name="connsiteY2-56" fmla="*/ 286509 h 525639"/>
                  <a:gd name="connsiteX3-57" fmla="*/ 0 w 703716"/>
                  <a:gd name="connsiteY3-58" fmla="*/ 180681 h 525639"/>
                  <a:gd name="connsiteX4-59" fmla="*/ 45292 w 703716"/>
                  <a:gd name="connsiteY4-60" fmla="*/ 0 h 525639"/>
                  <a:gd name="connsiteX0-61" fmla="*/ 45292 w 703716"/>
                  <a:gd name="connsiteY0-62" fmla="*/ 0 h 286509"/>
                  <a:gd name="connsiteX1-63" fmla="*/ 703716 w 703716"/>
                  <a:gd name="connsiteY1-64" fmla="*/ 0 h 286509"/>
                  <a:gd name="connsiteX2-65" fmla="*/ 703716 w 703716"/>
                  <a:gd name="connsiteY2-66" fmla="*/ 286509 h 286509"/>
                  <a:gd name="connsiteX3-67" fmla="*/ 0 w 703716"/>
                  <a:gd name="connsiteY3-68" fmla="*/ 180681 h 286509"/>
                  <a:gd name="connsiteX4-69" fmla="*/ 45292 w 703716"/>
                  <a:gd name="connsiteY4-70" fmla="*/ 0 h 286509"/>
                  <a:gd name="connsiteX0-71" fmla="*/ 0 w 658424"/>
                  <a:gd name="connsiteY0-72" fmla="*/ 0 h 474648"/>
                  <a:gd name="connsiteX1-73" fmla="*/ 658424 w 658424"/>
                  <a:gd name="connsiteY1-74" fmla="*/ 0 h 474648"/>
                  <a:gd name="connsiteX2-75" fmla="*/ 658424 w 658424"/>
                  <a:gd name="connsiteY2-76" fmla="*/ 286509 h 474648"/>
                  <a:gd name="connsiteX3-77" fmla="*/ 2177 w 658424"/>
                  <a:gd name="connsiteY3-78" fmla="*/ 474648 h 474648"/>
                  <a:gd name="connsiteX4-79" fmla="*/ 0 w 658424"/>
                  <a:gd name="connsiteY4-80" fmla="*/ 0 h 474648"/>
                  <a:gd name="connsiteX0-81" fmla="*/ 0 w 658424"/>
                  <a:gd name="connsiteY0-82" fmla="*/ 0 h 474648"/>
                  <a:gd name="connsiteX1-83" fmla="*/ 658424 w 658424"/>
                  <a:gd name="connsiteY1-84" fmla="*/ 0 h 474648"/>
                  <a:gd name="connsiteX2-85" fmla="*/ 658424 w 658424"/>
                  <a:gd name="connsiteY2-86" fmla="*/ 286509 h 474648"/>
                  <a:gd name="connsiteX3-87" fmla="*/ 2177 w 658424"/>
                  <a:gd name="connsiteY3-88" fmla="*/ 474648 h 474648"/>
                  <a:gd name="connsiteX4-89" fmla="*/ 0 w 658424"/>
                  <a:gd name="connsiteY4-90" fmla="*/ 0 h 474648"/>
                  <a:gd name="connsiteX0-91" fmla="*/ 0 w 658424"/>
                  <a:gd name="connsiteY0-92" fmla="*/ 0 h 478579"/>
                  <a:gd name="connsiteX1-93" fmla="*/ 658424 w 658424"/>
                  <a:gd name="connsiteY1-94" fmla="*/ 0 h 478579"/>
                  <a:gd name="connsiteX2-95" fmla="*/ 658424 w 658424"/>
                  <a:gd name="connsiteY2-96" fmla="*/ 286509 h 478579"/>
                  <a:gd name="connsiteX3-97" fmla="*/ 2177 w 658424"/>
                  <a:gd name="connsiteY3-98" fmla="*/ 474648 h 478579"/>
                  <a:gd name="connsiteX4-99" fmla="*/ 0 w 658424"/>
                  <a:gd name="connsiteY4-100" fmla="*/ 0 h 478579"/>
                  <a:gd name="connsiteX0-101" fmla="*/ 0 w 658424"/>
                  <a:gd name="connsiteY0-102" fmla="*/ 0 h 477010"/>
                  <a:gd name="connsiteX1-103" fmla="*/ 658424 w 658424"/>
                  <a:gd name="connsiteY1-104" fmla="*/ 0 h 477010"/>
                  <a:gd name="connsiteX2-105" fmla="*/ 658424 w 658424"/>
                  <a:gd name="connsiteY2-106" fmla="*/ 286509 h 477010"/>
                  <a:gd name="connsiteX3-107" fmla="*/ 2177 w 658424"/>
                  <a:gd name="connsiteY3-108" fmla="*/ 474648 h 477010"/>
                  <a:gd name="connsiteX4-109" fmla="*/ 0 w 658424"/>
                  <a:gd name="connsiteY4-110" fmla="*/ 0 h 477010"/>
                  <a:gd name="connsiteX0-111" fmla="*/ 0 w 658424"/>
                  <a:gd name="connsiteY0-112" fmla="*/ 0 h 505769"/>
                  <a:gd name="connsiteX1-113" fmla="*/ 658424 w 658424"/>
                  <a:gd name="connsiteY1-114" fmla="*/ 0 h 505769"/>
                  <a:gd name="connsiteX2-115" fmla="*/ 658424 w 658424"/>
                  <a:gd name="connsiteY2-116" fmla="*/ 286509 h 505769"/>
                  <a:gd name="connsiteX3-117" fmla="*/ 2177 w 658424"/>
                  <a:gd name="connsiteY3-118" fmla="*/ 474648 h 505769"/>
                  <a:gd name="connsiteX4-119" fmla="*/ 0 w 658424"/>
                  <a:gd name="connsiteY4-120" fmla="*/ 0 h 505769"/>
                  <a:gd name="connsiteX0-121" fmla="*/ 0 w 658424"/>
                  <a:gd name="connsiteY0-122" fmla="*/ 0 h 525981"/>
                  <a:gd name="connsiteX1-123" fmla="*/ 658424 w 658424"/>
                  <a:gd name="connsiteY1-124" fmla="*/ 0 h 525981"/>
                  <a:gd name="connsiteX2-125" fmla="*/ 658424 w 658424"/>
                  <a:gd name="connsiteY2-126" fmla="*/ 286509 h 525981"/>
                  <a:gd name="connsiteX3-127" fmla="*/ 2177 w 658424"/>
                  <a:gd name="connsiteY3-128" fmla="*/ 474648 h 525981"/>
                  <a:gd name="connsiteX4-129" fmla="*/ 0 w 658424"/>
                  <a:gd name="connsiteY4-130" fmla="*/ 0 h 525981"/>
                  <a:gd name="connsiteX0-131" fmla="*/ 0 w 658424"/>
                  <a:gd name="connsiteY0-132" fmla="*/ 0 h 436868"/>
                  <a:gd name="connsiteX1-133" fmla="*/ 658424 w 658424"/>
                  <a:gd name="connsiteY1-134" fmla="*/ 0 h 436868"/>
                  <a:gd name="connsiteX2-135" fmla="*/ 658424 w 658424"/>
                  <a:gd name="connsiteY2-136" fmla="*/ 286509 h 436868"/>
                  <a:gd name="connsiteX3-137" fmla="*/ 2177 w 658424"/>
                  <a:gd name="connsiteY3-138" fmla="*/ 251233 h 436868"/>
                  <a:gd name="connsiteX4-139" fmla="*/ 0 w 658424"/>
                  <a:gd name="connsiteY4-140" fmla="*/ 0 h 43686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58424" h="436867">
                    <a:moveTo>
                      <a:pt x="0" y="0"/>
                    </a:moveTo>
                    <a:lnTo>
                      <a:pt x="658424" y="0"/>
                    </a:lnTo>
                    <a:lnTo>
                      <a:pt x="658424" y="286509"/>
                    </a:lnTo>
                    <a:cubicBezTo>
                      <a:pt x="356259" y="621878"/>
                      <a:pt x="90702" y="298268"/>
                      <a:pt x="2177" y="251233"/>
                    </a:cubicBezTo>
                    <a:cubicBezTo>
                      <a:pt x="1451" y="93017"/>
                      <a:pt x="726" y="158216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alpha val="18000"/>
                </a:schemeClr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11" name="矩形 110"/>
            <p:cNvSpPr/>
            <p:nvPr/>
          </p:nvSpPr>
          <p:spPr>
            <a:xfrm>
              <a:off x="4943774" y="1868801"/>
              <a:ext cx="3006651" cy="5930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200">
                  <a:solidFill>
                    <a:schemeClr val="bg1"/>
                  </a:solidFill>
                  <a:ea typeface="微软雅黑" pitchFamily="34" charset="-122"/>
                </a:rPr>
                <a:t>密度与物质鉴别</a:t>
              </a:r>
              <a:endParaRPr lang="zh-CN" altLang="en-US" sz="220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4447621" y="5190977"/>
            <a:ext cx="571252" cy="525640"/>
            <a:chOff x="2727102" y="1805798"/>
            <a:chExt cx="795026" cy="714855"/>
          </a:xfrm>
        </p:grpSpPr>
        <p:grpSp>
          <p:nvGrpSpPr>
            <p:cNvPr id="115" name="组合 35"/>
            <p:cNvGrpSpPr/>
            <p:nvPr/>
          </p:nvGrpSpPr>
          <p:grpSpPr>
            <a:xfrm>
              <a:off x="2727102" y="1809520"/>
              <a:ext cx="789301" cy="711133"/>
              <a:chOff x="3696385" y="1762464"/>
              <a:chExt cx="2543112" cy="2379436"/>
            </a:xfrm>
          </p:grpSpPr>
          <p:sp>
            <p:nvSpPr>
              <p:cNvPr id="117" name="矩形 116"/>
              <p:cNvSpPr/>
              <p:nvPr/>
            </p:nvSpPr>
            <p:spPr>
              <a:xfrm>
                <a:off x="3855008" y="1760639"/>
                <a:ext cx="2379374" cy="2381261"/>
              </a:xfrm>
              <a:prstGeom prst="rect">
                <a:avLst/>
              </a:prstGeom>
              <a:solidFill>
                <a:schemeClr val="accent2">
                  <a:alpha val="89000"/>
                </a:schemeClr>
              </a:solidFill>
              <a:ln w="9525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18" name="矩形 34"/>
              <p:cNvSpPr/>
              <p:nvPr/>
            </p:nvSpPr>
            <p:spPr>
              <a:xfrm>
                <a:off x="3696385" y="1803162"/>
                <a:ext cx="2543112" cy="1041802"/>
              </a:xfrm>
              <a:custGeom>
                <a:avLst/>
                <a:gdLst>
                  <a:gd name="connsiteX0" fmla="*/ 0 w 658424"/>
                  <a:gd name="connsiteY0" fmla="*/ 0 h 286509"/>
                  <a:gd name="connsiteX1" fmla="*/ 658424 w 658424"/>
                  <a:gd name="connsiteY1" fmla="*/ 0 h 286509"/>
                  <a:gd name="connsiteX2" fmla="*/ 658424 w 658424"/>
                  <a:gd name="connsiteY2" fmla="*/ 286509 h 286509"/>
                  <a:gd name="connsiteX3" fmla="*/ 0 w 658424"/>
                  <a:gd name="connsiteY3" fmla="*/ 286509 h 286509"/>
                  <a:gd name="connsiteX4" fmla="*/ 0 w 658424"/>
                  <a:gd name="connsiteY4" fmla="*/ 0 h 286509"/>
                  <a:gd name="connsiteX0-1" fmla="*/ 0 w 658424"/>
                  <a:gd name="connsiteY0-2" fmla="*/ 0 h 286509"/>
                  <a:gd name="connsiteX1-3" fmla="*/ 658424 w 658424"/>
                  <a:gd name="connsiteY1-4" fmla="*/ 0 h 286509"/>
                  <a:gd name="connsiteX2-5" fmla="*/ 658424 w 658424"/>
                  <a:gd name="connsiteY2-6" fmla="*/ 286509 h 286509"/>
                  <a:gd name="connsiteX3-7" fmla="*/ 0 w 658424"/>
                  <a:gd name="connsiteY3-8" fmla="*/ 286509 h 286509"/>
                  <a:gd name="connsiteX4-9" fmla="*/ 0 w 658424"/>
                  <a:gd name="connsiteY4-10" fmla="*/ 0 h 286509"/>
                  <a:gd name="connsiteX0-11" fmla="*/ 0 w 658424"/>
                  <a:gd name="connsiteY0-12" fmla="*/ 0 h 410686"/>
                  <a:gd name="connsiteX1-13" fmla="*/ 658424 w 658424"/>
                  <a:gd name="connsiteY1-14" fmla="*/ 0 h 410686"/>
                  <a:gd name="connsiteX2-15" fmla="*/ 658424 w 658424"/>
                  <a:gd name="connsiteY2-16" fmla="*/ 286509 h 410686"/>
                  <a:gd name="connsiteX3-17" fmla="*/ 0 w 658424"/>
                  <a:gd name="connsiteY3-18" fmla="*/ 286509 h 410686"/>
                  <a:gd name="connsiteX4-19" fmla="*/ 0 w 658424"/>
                  <a:gd name="connsiteY4-20" fmla="*/ 0 h 410686"/>
                  <a:gd name="connsiteX0-21" fmla="*/ 0 w 658424"/>
                  <a:gd name="connsiteY0-22" fmla="*/ 0 h 410686"/>
                  <a:gd name="connsiteX1-23" fmla="*/ 658424 w 658424"/>
                  <a:gd name="connsiteY1-24" fmla="*/ 0 h 410686"/>
                  <a:gd name="connsiteX2-25" fmla="*/ 658424 w 658424"/>
                  <a:gd name="connsiteY2-26" fmla="*/ 286509 h 410686"/>
                  <a:gd name="connsiteX3-27" fmla="*/ 0 w 658424"/>
                  <a:gd name="connsiteY3-28" fmla="*/ 286509 h 410686"/>
                  <a:gd name="connsiteX4-29" fmla="*/ 0 w 658424"/>
                  <a:gd name="connsiteY4-30" fmla="*/ 0 h 410686"/>
                  <a:gd name="connsiteX0-31" fmla="*/ 0 w 658424"/>
                  <a:gd name="connsiteY0-32" fmla="*/ 0 h 393753"/>
                  <a:gd name="connsiteX1-33" fmla="*/ 658424 w 658424"/>
                  <a:gd name="connsiteY1-34" fmla="*/ 0 h 393753"/>
                  <a:gd name="connsiteX2-35" fmla="*/ 658424 w 658424"/>
                  <a:gd name="connsiteY2-36" fmla="*/ 286509 h 393753"/>
                  <a:gd name="connsiteX3-37" fmla="*/ 0 w 658424"/>
                  <a:gd name="connsiteY3-38" fmla="*/ 286509 h 393753"/>
                  <a:gd name="connsiteX4-39" fmla="*/ 0 w 658424"/>
                  <a:gd name="connsiteY4-40" fmla="*/ 0 h 393753"/>
                  <a:gd name="connsiteX0-41" fmla="*/ 45292 w 703716"/>
                  <a:gd name="connsiteY0-42" fmla="*/ 0 h 371837"/>
                  <a:gd name="connsiteX1-43" fmla="*/ 703716 w 703716"/>
                  <a:gd name="connsiteY1-44" fmla="*/ 0 h 371837"/>
                  <a:gd name="connsiteX2-45" fmla="*/ 703716 w 703716"/>
                  <a:gd name="connsiteY2-46" fmla="*/ 286509 h 371837"/>
                  <a:gd name="connsiteX3-47" fmla="*/ 0 w 703716"/>
                  <a:gd name="connsiteY3-48" fmla="*/ 180681 h 371837"/>
                  <a:gd name="connsiteX4-49" fmla="*/ 45292 w 703716"/>
                  <a:gd name="connsiteY4-50" fmla="*/ 0 h 3718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03716" h="371837">
                    <a:moveTo>
                      <a:pt x="45292" y="0"/>
                    </a:moveTo>
                    <a:lnTo>
                      <a:pt x="703716" y="0"/>
                    </a:lnTo>
                    <a:lnTo>
                      <a:pt x="703716" y="286509"/>
                    </a:lnTo>
                    <a:cubicBezTo>
                      <a:pt x="458841" y="527809"/>
                      <a:pt x="219475" y="180681"/>
                      <a:pt x="0" y="180681"/>
                    </a:cubicBezTo>
                    <a:lnTo>
                      <a:pt x="45292" y="0"/>
                    </a:lnTo>
                    <a:close/>
                  </a:path>
                </a:pathLst>
              </a:custGeom>
              <a:solidFill>
                <a:schemeClr val="bg1">
                  <a:alpha val="18000"/>
                </a:schemeClr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16" name="文本框 39"/>
            <p:cNvSpPr txBox="1">
              <a:spLocks noChangeArrowheads="1"/>
            </p:cNvSpPr>
            <p:nvPr/>
          </p:nvSpPr>
          <p:spPr bwMode="auto">
            <a:xfrm>
              <a:off x="2769852" y="1805798"/>
              <a:ext cx="752276" cy="669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itchFamily="34" charset="-122"/>
                </a:defRPr>
              </a:lvl9pPr>
            </a:lstStyle>
            <a:p>
              <a:pPr algn="ctr" eaLnBrk="1" hangingPunct="1"/>
              <a:r>
                <a:rPr lang="en-US" altLang="zh-CN" sz="2600">
                  <a:solidFill>
                    <a:schemeClr val="bg1"/>
                  </a:solidFill>
                  <a:latin typeface="Impact" panose="020B0806030902050204" pitchFamily="34" charset="0"/>
                  <a:ea typeface="时尚中黑简体" pitchFamily="2" charset="-122"/>
                  <a:cs typeface="Arial" panose="020B0604020202020204" pitchFamily="34" charset="0"/>
                </a:rPr>
                <a:t>03</a:t>
              </a:r>
              <a:endParaRPr lang="zh-CN" altLang="en-US" sz="2600">
                <a:solidFill>
                  <a:schemeClr val="bg1"/>
                </a:solidFill>
                <a:latin typeface="Impact" panose="020B0806030902050204" pitchFamily="34" charset="0"/>
                <a:ea typeface="时尚中黑简体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19" name="组合 42"/>
          <p:cNvGrpSpPr/>
          <p:nvPr/>
        </p:nvGrpSpPr>
        <p:grpSpPr>
          <a:xfrm>
            <a:off x="5268767" y="5193057"/>
            <a:ext cx="3677841" cy="523562"/>
            <a:chOff x="3859762" y="1809521"/>
            <a:chExt cx="5116559" cy="711133"/>
          </a:xfrm>
        </p:grpSpPr>
        <p:grpSp>
          <p:nvGrpSpPr>
            <p:cNvPr id="120" name="组合 36"/>
            <p:cNvGrpSpPr/>
            <p:nvPr/>
          </p:nvGrpSpPr>
          <p:grpSpPr>
            <a:xfrm>
              <a:off x="3859762" y="1809521"/>
              <a:ext cx="5116559" cy="711133"/>
              <a:chOff x="3856314" y="1762464"/>
              <a:chExt cx="2383183" cy="2379436"/>
            </a:xfrm>
          </p:grpSpPr>
          <p:sp>
            <p:nvSpPr>
              <p:cNvPr id="122" name="矩形 121"/>
              <p:cNvSpPr/>
              <p:nvPr/>
            </p:nvSpPr>
            <p:spPr>
              <a:xfrm>
                <a:off x="3856314" y="1763631"/>
                <a:ext cx="2379486" cy="2378269"/>
              </a:xfrm>
              <a:prstGeom prst="rect">
                <a:avLst/>
              </a:prstGeom>
              <a:solidFill>
                <a:schemeClr val="accent2">
                  <a:alpha val="89000"/>
                </a:schemeClr>
              </a:solidFill>
              <a:ln w="9525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23" name="矩形 34"/>
              <p:cNvSpPr/>
              <p:nvPr/>
            </p:nvSpPr>
            <p:spPr>
              <a:xfrm>
                <a:off x="3860011" y="1806100"/>
                <a:ext cx="2379486" cy="1576663"/>
              </a:xfrm>
              <a:custGeom>
                <a:avLst/>
                <a:gdLst>
                  <a:gd name="connsiteX0" fmla="*/ 0 w 658424"/>
                  <a:gd name="connsiteY0" fmla="*/ 0 h 286509"/>
                  <a:gd name="connsiteX1" fmla="*/ 658424 w 658424"/>
                  <a:gd name="connsiteY1" fmla="*/ 0 h 286509"/>
                  <a:gd name="connsiteX2" fmla="*/ 658424 w 658424"/>
                  <a:gd name="connsiteY2" fmla="*/ 286509 h 286509"/>
                  <a:gd name="connsiteX3" fmla="*/ 0 w 658424"/>
                  <a:gd name="connsiteY3" fmla="*/ 286509 h 286509"/>
                  <a:gd name="connsiteX4" fmla="*/ 0 w 658424"/>
                  <a:gd name="connsiteY4" fmla="*/ 0 h 286509"/>
                  <a:gd name="connsiteX0-1" fmla="*/ 0 w 658424"/>
                  <a:gd name="connsiteY0-2" fmla="*/ 0 h 286509"/>
                  <a:gd name="connsiteX1-3" fmla="*/ 658424 w 658424"/>
                  <a:gd name="connsiteY1-4" fmla="*/ 0 h 286509"/>
                  <a:gd name="connsiteX2-5" fmla="*/ 658424 w 658424"/>
                  <a:gd name="connsiteY2-6" fmla="*/ 286509 h 286509"/>
                  <a:gd name="connsiteX3-7" fmla="*/ 0 w 658424"/>
                  <a:gd name="connsiteY3-8" fmla="*/ 286509 h 286509"/>
                  <a:gd name="connsiteX4-9" fmla="*/ 0 w 658424"/>
                  <a:gd name="connsiteY4-10" fmla="*/ 0 h 286509"/>
                  <a:gd name="connsiteX0-11" fmla="*/ 0 w 658424"/>
                  <a:gd name="connsiteY0-12" fmla="*/ 0 h 410686"/>
                  <a:gd name="connsiteX1-13" fmla="*/ 658424 w 658424"/>
                  <a:gd name="connsiteY1-14" fmla="*/ 0 h 410686"/>
                  <a:gd name="connsiteX2-15" fmla="*/ 658424 w 658424"/>
                  <a:gd name="connsiteY2-16" fmla="*/ 286509 h 410686"/>
                  <a:gd name="connsiteX3-17" fmla="*/ 0 w 658424"/>
                  <a:gd name="connsiteY3-18" fmla="*/ 286509 h 410686"/>
                  <a:gd name="connsiteX4-19" fmla="*/ 0 w 658424"/>
                  <a:gd name="connsiteY4-20" fmla="*/ 0 h 410686"/>
                  <a:gd name="connsiteX0-21" fmla="*/ 0 w 658424"/>
                  <a:gd name="connsiteY0-22" fmla="*/ 0 h 410686"/>
                  <a:gd name="connsiteX1-23" fmla="*/ 658424 w 658424"/>
                  <a:gd name="connsiteY1-24" fmla="*/ 0 h 410686"/>
                  <a:gd name="connsiteX2-25" fmla="*/ 658424 w 658424"/>
                  <a:gd name="connsiteY2-26" fmla="*/ 286509 h 410686"/>
                  <a:gd name="connsiteX3-27" fmla="*/ 0 w 658424"/>
                  <a:gd name="connsiteY3-28" fmla="*/ 286509 h 410686"/>
                  <a:gd name="connsiteX4-29" fmla="*/ 0 w 658424"/>
                  <a:gd name="connsiteY4-30" fmla="*/ 0 h 410686"/>
                  <a:gd name="connsiteX0-31" fmla="*/ 0 w 658424"/>
                  <a:gd name="connsiteY0-32" fmla="*/ 0 h 393753"/>
                  <a:gd name="connsiteX1-33" fmla="*/ 658424 w 658424"/>
                  <a:gd name="connsiteY1-34" fmla="*/ 0 h 393753"/>
                  <a:gd name="connsiteX2-35" fmla="*/ 658424 w 658424"/>
                  <a:gd name="connsiteY2-36" fmla="*/ 286509 h 393753"/>
                  <a:gd name="connsiteX3-37" fmla="*/ 0 w 658424"/>
                  <a:gd name="connsiteY3-38" fmla="*/ 286509 h 393753"/>
                  <a:gd name="connsiteX4-39" fmla="*/ 0 w 658424"/>
                  <a:gd name="connsiteY4-40" fmla="*/ 0 h 393753"/>
                  <a:gd name="connsiteX0-41" fmla="*/ 45292 w 703716"/>
                  <a:gd name="connsiteY0-42" fmla="*/ 0 h 371837"/>
                  <a:gd name="connsiteX1-43" fmla="*/ 703716 w 703716"/>
                  <a:gd name="connsiteY1-44" fmla="*/ 0 h 371837"/>
                  <a:gd name="connsiteX2-45" fmla="*/ 703716 w 703716"/>
                  <a:gd name="connsiteY2-46" fmla="*/ 286509 h 371837"/>
                  <a:gd name="connsiteX3-47" fmla="*/ 0 w 703716"/>
                  <a:gd name="connsiteY3-48" fmla="*/ 180681 h 371837"/>
                  <a:gd name="connsiteX4-49" fmla="*/ 45292 w 703716"/>
                  <a:gd name="connsiteY4-50" fmla="*/ 0 h 371837"/>
                  <a:gd name="connsiteX0-51" fmla="*/ 45292 w 703716"/>
                  <a:gd name="connsiteY0-52" fmla="*/ 0 h 525639"/>
                  <a:gd name="connsiteX1-53" fmla="*/ 703716 w 703716"/>
                  <a:gd name="connsiteY1-54" fmla="*/ 0 h 525639"/>
                  <a:gd name="connsiteX2-55" fmla="*/ 703716 w 703716"/>
                  <a:gd name="connsiteY2-56" fmla="*/ 286509 h 525639"/>
                  <a:gd name="connsiteX3-57" fmla="*/ 0 w 703716"/>
                  <a:gd name="connsiteY3-58" fmla="*/ 180681 h 525639"/>
                  <a:gd name="connsiteX4-59" fmla="*/ 45292 w 703716"/>
                  <a:gd name="connsiteY4-60" fmla="*/ 0 h 525639"/>
                  <a:gd name="connsiteX0-61" fmla="*/ 45292 w 703716"/>
                  <a:gd name="connsiteY0-62" fmla="*/ 0 h 286509"/>
                  <a:gd name="connsiteX1-63" fmla="*/ 703716 w 703716"/>
                  <a:gd name="connsiteY1-64" fmla="*/ 0 h 286509"/>
                  <a:gd name="connsiteX2-65" fmla="*/ 703716 w 703716"/>
                  <a:gd name="connsiteY2-66" fmla="*/ 286509 h 286509"/>
                  <a:gd name="connsiteX3-67" fmla="*/ 0 w 703716"/>
                  <a:gd name="connsiteY3-68" fmla="*/ 180681 h 286509"/>
                  <a:gd name="connsiteX4-69" fmla="*/ 45292 w 703716"/>
                  <a:gd name="connsiteY4-70" fmla="*/ 0 h 286509"/>
                  <a:gd name="connsiteX0-71" fmla="*/ 0 w 658424"/>
                  <a:gd name="connsiteY0-72" fmla="*/ 0 h 474648"/>
                  <a:gd name="connsiteX1-73" fmla="*/ 658424 w 658424"/>
                  <a:gd name="connsiteY1-74" fmla="*/ 0 h 474648"/>
                  <a:gd name="connsiteX2-75" fmla="*/ 658424 w 658424"/>
                  <a:gd name="connsiteY2-76" fmla="*/ 286509 h 474648"/>
                  <a:gd name="connsiteX3-77" fmla="*/ 2177 w 658424"/>
                  <a:gd name="connsiteY3-78" fmla="*/ 474648 h 474648"/>
                  <a:gd name="connsiteX4-79" fmla="*/ 0 w 658424"/>
                  <a:gd name="connsiteY4-80" fmla="*/ 0 h 474648"/>
                  <a:gd name="connsiteX0-81" fmla="*/ 0 w 658424"/>
                  <a:gd name="connsiteY0-82" fmla="*/ 0 h 474648"/>
                  <a:gd name="connsiteX1-83" fmla="*/ 658424 w 658424"/>
                  <a:gd name="connsiteY1-84" fmla="*/ 0 h 474648"/>
                  <a:gd name="connsiteX2-85" fmla="*/ 658424 w 658424"/>
                  <a:gd name="connsiteY2-86" fmla="*/ 286509 h 474648"/>
                  <a:gd name="connsiteX3-87" fmla="*/ 2177 w 658424"/>
                  <a:gd name="connsiteY3-88" fmla="*/ 474648 h 474648"/>
                  <a:gd name="connsiteX4-89" fmla="*/ 0 w 658424"/>
                  <a:gd name="connsiteY4-90" fmla="*/ 0 h 474648"/>
                  <a:gd name="connsiteX0-91" fmla="*/ 0 w 658424"/>
                  <a:gd name="connsiteY0-92" fmla="*/ 0 h 478579"/>
                  <a:gd name="connsiteX1-93" fmla="*/ 658424 w 658424"/>
                  <a:gd name="connsiteY1-94" fmla="*/ 0 h 478579"/>
                  <a:gd name="connsiteX2-95" fmla="*/ 658424 w 658424"/>
                  <a:gd name="connsiteY2-96" fmla="*/ 286509 h 478579"/>
                  <a:gd name="connsiteX3-97" fmla="*/ 2177 w 658424"/>
                  <a:gd name="connsiteY3-98" fmla="*/ 474648 h 478579"/>
                  <a:gd name="connsiteX4-99" fmla="*/ 0 w 658424"/>
                  <a:gd name="connsiteY4-100" fmla="*/ 0 h 478579"/>
                  <a:gd name="connsiteX0-101" fmla="*/ 0 w 658424"/>
                  <a:gd name="connsiteY0-102" fmla="*/ 0 h 477010"/>
                  <a:gd name="connsiteX1-103" fmla="*/ 658424 w 658424"/>
                  <a:gd name="connsiteY1-104" fmla="*/ 0 h 477010"/>
                  <a:gd name="connsiteX2-105" fmla="*/ 658424 w 658424"/>
                  <a:gd name="connsiteY2-106" fmla="*/ 286509 h 477010"/>
                  <a:gd name="connsiteX3-107" fmla="*/ 2177 w 658424"/>
                  <a:gd name="connsiteY3-108" fmla="*/ 474648 h 477010"/>
                  <a:gd name="connsiteX4-109" fmla="*/ 0 w 658424"/>
                  <a:gd name="connsiteY4-110" fmla="*/ 0 h 477010"/>
                  <a:gd name="connsiteX0-111" fmla="*/ 0 w 658424"/>
                  <a:gd name="connsiteY0-112" fmla="*/ 0 h 505769"/>
                  <a:gd name="connsiteX1-113" fmla="*/ 658424 w 658424"/>
                  <a:gd name="connsiteY1-114" fmla="*/ 0 h 505769"/>
                  <a:gd name="connsiteX2-115" fmla="*/ 658424 w 658424"/>
                  <a:gd name="connsiteY2-116" fmla="*/ 286509 h 505769"/>
                  <a:gd name="connsiteX3-117" fmla="*/ 2177 w 658424"/>
                  <a:gd name="connsiteY3-118" fmla="*/ 474648 h 505769"/>
                  <a:gd name="connsiteX4-119" fmla="*/ 0 w 658424"/>
                  <a:gd name="connsiteY4-120" fmla="*/ 0 h 505769"/>
                  <a:gd name="connsiteX0-121" fmla="*/ 0 w 658424"/>
                  <a:gd name="connsiteY0-122" fmla="*/ 0 h 525981"/>
                  <a:gd name="connsiteX1-123" fmla="*/ 658424 w 658424"/>
                  <a:gd name="connsiteY1-124" fmla="*/ 0 h 525981"/>
                  <a:gd name="connsiteX2-125" fmla="*/ 658424 w 658424"/>
                  <a:gd name="connsiteY2-126" fmla="*/ 286509 h 525981"/>
                  <a:gd name="connsiteX3-127" fmla="*/ 2177 w 658424"/>
                  <a:gd name="connsiteY3-128" fmla="*/ 474648 h 525981"/>
                  <a:gd name="connsiteX4-129" fmla="*/ 0 w 658424"/>
                  <a:gd name="connsiteY4-130" fmla="*/ 0 h 525981"/>
                  <a:gd name="connsiteX0-131" fmla="*/ 0 w 658424"/>
                  <a:gd name="connsiteY0-132" fmla="*/ 0 h 436868"/>
                  <a:gd name="connsiteX1-133" fmla="*/ 658424 w 658424"/>
                  <a:gd name="connsiteY1-134" fmla="*/ 0 h 436868"/>
                  <a:gd name="connsiteX2-135" fmla="*/ 658424 w 658424"/>
                  <a:gd name="connsiteY2-136" fmla="*/ 286509 h 436868"/>
                  <a:gd name="connsiteX3-137" fmla="*/ 2177 w 658424"/>
                  <a:gd name="connsiteY3-138" fmla="*/ 251233 h 436868"/>
                  <a:gd name="connsiteX4-139" fmla="*/ 0 w 658424"/>
                  <a:gd name="connsiteY4-140" fmla="*/ 0 h 43686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58424" h="436867">
                    <a:moveTo>
                      <a:pt x="0" y="0"/>
                    </a:moveTo>
                    <a:lnTo>
                      <a:pt x="658424" y="0"/>
                    </a:lnTo>
                    <a:lnTo>
                      <a:pt x="658424" y="286509"/>
                    </a:lnTo>
                    <a:cubicBezTo>
                      <a:pt x="356259" y="621878"/>
                      <a:pt x="90702" y="298268"/>
                      <a:pt x="2177" y="251233"/>
                    </a:cubicBezTo>
                    <a:cubicBezTo>
                      <a:pt x="1451" y="93017"/>
                      <a:pt x="726" y="158216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alpha val="18000"/>
                </a:schemeClr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21" name="矩形 120"/>
            <p:cNvSpPr/>
            <p:nvPr/>
          </p:nvSpPr>
          <p:spPr>
            <a:xfrm>
              <a:off x="4943774" y="1868801"/>
              <a:ext cx="3006651" cy="5930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200">
                  <a:solidFill>
                    <a:schemeClr val="bg1"/>
                  </a:solidFill>
                  <a:ea typeface="微软雅黑" pitchFamily="34" charset="-122"/>
                </a:rPr>
                <a:t>密度的生活应用</a:t>
              </a:r>
              <a:endParaRPr lang="zh-CN" altLang="en-US" sz="220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0193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100000" fill="hold" nodeType="after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decel="100000" fill="hold" nodeType="after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椭圆 3079"/>
          <p:cNvSpPr>
            <a:spLocks noChangeArrowheads="1"/>
          </p:cNvSpPr>
          <p:nvPr/>
        </p:nvSpPr>
        <p:spPr bwMode="auto">
          <a:xfrm>
            <a:off x="2613833" y="2330603"/>
            <a:ext cx="2053890" cy="21024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85204" tIns="42602" rIns="85204" bIns="42602"/>
          <a:lstStyle/>
          <a:p>
            <a:endParaRPr lang="zh-CN" altLang="en-US" sz="2500"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85" name="文本框 3080"/>
          <p:cNvSpPr txBox="1">
            <a:spLocks noChangeArrowheads="1"/>
          </p:cNvSpPr>
          <p:nvPr/>
        </p:nvSpPr>
        <p:spPr bwMode="auto">
          <a:xfrm>
            <a:off x="4667722" y="2910807"/>
            <a:ext cx="1627029" cy="131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204" tIns="42602" rIns="85204" bIns="42602">
            <a:spAutoFit/>
          </a:bodyPr>
          <a:lstStyle/>
          <a:p>
            <a:pPr algn="ctr"/>
            <a:r>
              <a:rPr lang="en-US" altLang="zh-CN" sz="7900">
                <a:solidFill>
                  <a:schemeClr val="accent3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01</a:t>
            </a:r>
            <a:endParaRPr lang="en-US" altLang="zh-CN" sz="7900">
              <a:solidFill>
                <a:schemeClr val="accent3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86" name="直接连接符 3084"/>
          <p:cNvSpPr>
            <a:spLocks noChangeShapeType="1"/>
          </p:cNvSpPr>
          <p:nvPr/>
        </p:nvSpPr>
        <p:spPr bwMode="auto">
          <a:xfrm flipH="1">
            <a:off x="6105031" y="3204219"/>
            <a:ext cx="0" cy="766245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5204" tIns="42602" rIns="85204" bIns="42602"/>
          <a:lstStyle/>
          <a:p>
            <a:endParaRPr lang="zh-CN" altLang="en-US" sz="25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87" name="椭圆 3088"/>
          <p:cNvSpPr>
            <a:spLocks noChangeArrowheads="1"/>
          </p:cNvSpPr>
          <p:nvPr/>
        </p:nvSpPr>
        <p:spPr bwMode="auto">
          <a:xfrm>
            <a:off x="1774542" y="4053073"/>
            <a:ext cx="156722" cy="1604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85204" tIns="42602" rIns="85204" bIns="42602"/>
          <a:lstStyle/>
          <a:p>
            <a:endParaRPr lang="zh-CN" altLang="en-US" sz="2500"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88" name="椭圆 3087"/>
          <p:cNvSpPr>
            <a:spLocks noChangeArrowheads="1"/>
          </p:cNvSpPr>
          <p:nvPr/>
        </p:nvSpPr>
        <p:spPr bwMode="auto">
          <a:xfrm>
            <a:off x="4840944" y="2079409"/>
            <a:ext cx="445421" cy="4559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85204" tIns="42602" rIns="85204" bIns="42602"/>
          <a:lstStyle/>
          <a:p>
            <a:endParaRPr lang="zh-CN" altLang="en-US" sz="2500"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6105002" y="3171673"/>
            <a:ext cx="2637898" cy="7402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700">
                <a:solidFill>
                  <a:schemeClr val="accent2"/>
                </a:solidFill>
                <a:latin typeface="Arial" panose="020B0604020202020204" pitchFamily="34" charset="0"/>
                <a:ea typeface="微软雅黑" pitchFamily="34" charset="-122"/>
                <a:sym typeface="Arial" panose="020B0604020202020204" pitchFamily="34" charset="0"/>
              </a:rPr>
              <a:t>密度与温度</a:t>
            </a:r>
            <a:endParaRPr lang="zh-CN" altLang="en-US" sz="3700">
              <a:solidFill>
                <a:schemeClr val="accent2"/>
              </a:solidFill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493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/>
      <p:bldP spid="87" grpId="0" animBg="1"/>
      <p:bldP spid="88" grpId="0" animBg="1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/>
        </p:nvSpPr>
        <p:spPr>
          <a:xfrm>
            <a:off x="1998414" y="1920167"/>
            <a:ext cx="7734326" cy="47691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04" tIns="42602" rIns="85204" bIns="42602" rtlCol="0" anchor="ctr"/>
          <a:lstStyle/>
          <a:p>
            <a:pPr algn="ctr"/>
            <a:endParaRPr lang="zh-CN" altLang="en-US"/>
          </a:p>
        </p:txBody>
      </p:sp>
      <p:sp>
        <p:nvSpPr>
          <p:cNvPr id="15" name="Content Placeholder 2"/>
          <p:cNvSpPr txBox="1"/>
          <p:nvPr/>
        </p:nvSpPr>
        <p:spPr>
          <a:xfrm>
            <a:off x="6395895" y="2062935"/>
            <a:ext cx="1008231" cy="555612"/>
          </a:xfrm>
          <a:prstGeom prst="rect">
            <a:avLst/>
          </a:prstGeom>
        </p:spPr>
        <p:txBody>
          <a:bodyPr vert="horz" lIns="89858" tIns="44930" rIns="89858" bIns="4493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13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想想做做</a:t>
            </a:r>
            <a:endParaRPr lang="en-US" sz="1300" b="1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8976392" y="5371835"/>
            <a:ext cx="1488198" cy="295871"/>
          </a:xfrm>
          <a:prstGeom prst="rect">
            <a:avLst/>
          </a:prstGeom>
        </p:spPr>
        <p:txBody>
          <a:bodyPr vert="horz" lIns="89858" tIns="44930" rIns="89858" bIns="4493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13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</a:t>
            </a:r>
            <a:r>
              <a:rPr lang="zh-CN" altLang="en-US" sz="13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替换文字</a:t>
            </a:r>
            <a:r>
              <a:rPr lang="zh-CN" altLang="en-US" sz="13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内容</a:t>
            </a:r>
            <a:endParaRPr lang="en-US" sz="1300" b="1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23"/>
          <p:cNvSpPr txBox="1"/>
          <p:nvPr/>
        </p:nvSpPr>
        <p:spPr>
          <a:xfrm>
            <a:off x="1404733" y="300259"/>
            <a:ext cx="3171790" cy="778533"/>
          </a:xfrm>
          <a:prstGeom prst="rect">
            <a:avLst/>
          </a:prstGeom>
          <a:noFill/>
        </p:spPr>
        <p:txBody>
          <a:bodyPr wrap="square" lIns="85204" tIns="42602" rIns="85204" bIns="4260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>
                <a:solidFill>
                  <a:schemeClr val="accent1"/>
                </a:solidFill>
                <a:latin typeface="Impact" panose="020B0806030902050204" pitchFamily="34" charset="0"/>
                <a:ea typeface="微软雅黑" pitchFamily="34" charset="-122"/>
                <a:cs typeface="+mn-ea"/>
                <a:sym typeface="+mn-lt"/>
              </a:rPr>
              <a:t>1.</a:t>
            </a:r>
            <a:r>
              <a:rPr lang="zh-CN" altLang="en-US" sz="3000">
                <a:solidFill>
                  <a:schemeClr val="accent1"/>
                </a:solidFill>
                <a:latin typeface="Impact" panose="020B0806030902050204" pitchFamily="34" charset="0"/>
                <a:ea typeface="微软雅黑" pitchFamily="34" charset="-122"/>
                <a:cs typeface="+mn-ea"/>
                <a:sym typeface="+mn-lt"/>
              </a:rPr>
              <a:t>密度与温度</a:t>
            </a:r>
            <a:endParaRPr lang="en-GB" altLang="zh-CN" sz="3000">
              <a:solidFill>
                <a:schemeClr val="accent1"/>
              </a:solidFill>
              <a:latin typeface="Impact" panose="020B0806030902050204" pitchFamily="34" charset="0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2" name="剪去对角的矩形 1"/>
          <p:cNvSpPr/>
          <p:nvPr/>
        </p:nvSpPr>
        <p:spPr>
          <a:xfrm>
            <a:off x="850740" y="274431"/>
            <a:ext cx="3559453" cy="890881"/>
          </a:xfrm>
          <a:prstGeom prst="snip2Diag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lgDash"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04" tIns="42602" rIns="85204" bIns="42602"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2134668" y="1446718"/>
            <a:ext cx="5269458" cy="1089666"/>
            <a:chOff x="2162901" y="1454170"/>
            <a:chExt cx="5703181" cy="1152128"/>
          </a:xfrm>
        </p:grpSpPr>
        <p:sp>
          <p:nvSpPr>
            <p:cNvPr id="6" name="椭圆 5"/>
            <p:cNvSpPr/>
            <p:nvPr/>
          </p:nvSpPr>
          <p:spPr>
            <a:xfrm>
              <a:off x="2162901" y="1454170"/>
              <a:ext cx="1152128" cy="115212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4909" y="1585554"/>
              <a:ext cx="1008112" cy="88936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 rot="10800000">
              <a:off x="3239568" y="1664835"/>
              <a:ext cx="4626514" cy="730798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45000">
                  <a:schemeClr val="accent2">
                    <a:lumMod val="20000"/>
                    <a:lumOff val="80000"/>
                  </a:schemeClr>
                </a:gs>
                <a:gs pos="75000">
                  <a:srgbClr val="FFFFFF"/>
                </a:gs>
                <a:gs pos="100000">
                  <a:srgbClr val="FFFFFF"/>
                </a:gs>
              </a:gsLst>
              <a:lin ang="1020000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Content Placeholder 2"/>
          <p:cNvSpPr txBox="1"/>
          <p:nvPr/>
        </p:nvSpPr>
        <p:spPr>
          <a:xfrm>
            <a:off x="3445481" y="1637875"/>
            <a:ext cx="1929423" cy="293111"/>
          </a:xfrm>
          <a:prstGeom prst="rect">
            <a:avLst/>
          </a:prstGeom>
        </p:spPr>
        <p:txBody>
          <a:bodyPr vert="horz" lIns="89858" tIns="44930" rIns="89858" bIns="4493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想想</a:t>
            </a:r>
            <a:r>
              <a:rPr lang="zh-CN" altLang="en-US" sz="220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做做</a:t>
            </a:r>
            <a:endParaRPr lang="en-US" altLang="zh-CN" sz="2200" b="1"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889239" y="2403001"/>
            <a:ext cx="6311246" cy="1135254"/>
          </a:xfrm>
          <a:prstGeom prst="rect">
            <a:avLst/>
          </a:prstGeom>
        </p:spPr>
        <p:txBody>
          <a:bodyPr wrap="square" lIns="85204" tIns="42602" rIns="85204" bIns="42602">
            <a:spAutoFit/>
          </a:bodyPr>
          <a:lstStyle/>
          <a:p>
            <a:pPr eaLnBrk="1" hangingPunct="1"/>
            <a:r>
              <a:rPr lang="zh-CN" altLang="en-US" sz="2200">
                <a:latin typeface="微软雅黑" panose="020B0503020204020204" pitchFamily="34" charset="-122"/>
                <a:ea typeface="微软雅黑" pitchFamily="34" charset="-122"/>
              </a:rPr>
              <a:t>在</a:t>
            </a:r>
            <a:r>
              <a:rPr lang="zh-CN" altLang="en-US" sz="2200">
                <a:latin typeface="微软雅黑" panose="020B0503020204020204" pitchFamily="34" charset="-122"/>
                <a:ea typeface="微软雅黑" pitchFamily="34" charset="-122"/>
              </a:rPr>
              <a:t>室温下，吹鼓两个气球。分别把它们放在冰箱的冷藏室和炉火附近。过一会儿，你会发现什么现象？</a:t>
            </a:r>
          </a:p>
        </p:txBody>
      </p:sp>
      <p:pic>
        <p:nvPicPr>
          <p:cNvPr id="25" name="Picture 11" descr="13b25cc6e93655019c163d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1587" y="4838991"/>
            <a:ext cx="2689900" cy="16574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32a78dc641f2dd029d163d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9455" y="3604115"/>
            <a:ext cx="2797192" cy="2540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Picture 9" descr="Img2607009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1587" y="3285125"/>
            <a:ext cx="2689900" cy="14167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86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  <p:cond evt="onBegin" delay="0">
                          <p:tn val="29"/>
                        </p:cond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/>
      <p:bldP spid="18" grpId="0"/>
      <p:bldP spid="17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/>
        </p:nvSpPr>
        <p:spPr>
          <a:xfrm>
            <a:off x="1998414" y="1510073"/>
            <a:ext cx="7867390" cy="51791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04" tIns="42602" rIns="85204" bIns="42602" rtlCol="0" anchor="ctr"/>
          <a:lstStyle/>
          <a:p>
            <a:pPr algn="ctr"/>
            <a:endParaRPr lang="zh-CN" altLang="en-US"/>
          </a:p>
        </p:txBody>
      </p:sp>
      <p:sp>
        <p:nvSpPr>
          <p:cNvPr id="15" name="Content Placeholder 2"/>
          <p:cNvSpPr txBox="1"/>
          <p:nvPr/>
        </p:nvSpPr>
        <p:spPr>
          <a:xfrm>
            <a:off x="6395895" y="2062935"/>
            <a:ext cx="1008231" cy="555612"/>
          </a:xfrm>
          <a:prstGeom prst="rect">
            <a:avLst/>
          </a:prstGeom>
        </p:spPr>
        <p:txBody>
          <a:bodyPr vert="horz" lIns="89858" tIns="44930" rIns="89858" bIns="4493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13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想想做做</a:t>
            </a:r>
            <a:endParaRPr lang="en-US" sz="1300" b="1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8976392" y="5371835"/>
            <a:ext cx="1488198" cy="295871"/>
          </a:xfrm>
          <a:prstGeom prst="rect">
            <a:avLst/>
          </a:prstGeom>
        </p:spPr>
        <p:txBody>
          <a:bodyPr vert="horz" lIns="89858" tIns="44930" rIns="89858" bIns="4493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13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</a:t>
            </a:r>
            <a:r>
              <a:rPr lang="zh-CN" altLang="en-US" sz="13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替换文字</a:t>
            </a:r>
            <a:r>
              <a:rPr lang="zh-CN" altLang="en-US" sz="13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内容</a:t>
            </a:r>
            <a:endParaRPr lang="en-US" sz="1300" b="1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23"/>
          <p:cNvSpPr txBox="1"/>
          <p:nvPr/>
        </p:nvSpPr>
        <p:spPr>
          <a:xfrm>
            <a:off x="1404733" y="300259"/>
            <a:ext cx="3171790" cy="778533"/>
          </a:xfrm>
          <a:prstGeom prst="rect">
            <a:avLst/>
          </a:prstGeom>
          <a:noFill/>
        </p:spPr>
        <p:txBody>
          <a:bodyPr wrap="square" lIns="85204" tIns="42602" rIns="85204" bIns="4260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>
                <a:solidFill>
                  <a:schemeClr val="accent1"/>
                </a:solidFill>
                <a:latin typeface="Impact" panose="020B0806030902050204" pitchFamily="34" charset="0"/>
                <a:ea typeface="微软雅黑" pitchFamily="34" charset="-122"/>
                <a:cs typeface="+mn-ea"/>
                <a:sym typeface="+mn-lt"/>
              </a:rPr>
              <a:t>1.</a:t>
            </a:r>
            <a:r>
              <a:rPr lang="zh-CN" altLang="en-US" sz="3000">
                <a:solidFill>
                  <a:schemeClr val="accent1"/>
                </a:solidFill>
                <a:latin typeface="Impact" panose="020B0806030902050204" pitchFamily="34" charset="0"/>
                <a:ea typeface="微软雅黑" pitchFamily="34" charset="-122"/>
                <a:cs typeface="+mn-ea"/>
                <a:sym typeface="+mn-lt"/>
              </a:rPr>
              <a:t>密度与温度</a:t>
            </a:r>
            <a:endParaRPr lang="en-GB" altLang="zh-CN" sz="3000">
              <a:solidFill>
                <a:schemeClr val="accent1"/>
              </a:solidFill>
              <a:latin typeface="Impact" panose="020B0806030902050204" pitchFamily="34" charset="0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2" name="剪去对角的矩形 1"/>
          <p:cNvSpPr/>
          <p:nvPr/>
        </p:nvSpPr>
        <p:spPr>
          <a:xfrm>
            <a:off x="850740" y="274431"/>
            <a:ext cx="3559453" cy="890881"/>
          </a:xfrm>
          <a:prstGeom prst="snip2Diag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lgDash"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04" tIns="42602" rIns="85204" bIns="42602"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2134668" y="1036624"/>
            <a:ext cx="5269458" cy="1089666"/>
            <a:chOff x="2162901" y="1454170"/>
            <a:chExt cx="5703181" cy="1152128"/>
          </a:xfrm>
        </p:grpSpPr>
        <p:sp>
          <p:nvSpPr>
            <p:cNvPr id="6" name="椭圆 5"/>
            <p:cNvSpPr/>
            <p:nvPr/>
          </p:nvSpPr>
          <p:spPr>
            <a:xfrm>
              <a:off x="2162901" y="1454170"/>
              <a:ext cx="1152128" cy="115212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4909" y="1585554"/>
              <a:ext cx="1008112" cy="88936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 rot="10800000">
              <a:off x="3239568" y="1664835"/>
              <a:ext cx="4626514" cy="730798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45000">
                  <a:schemeClr val="accent2">
                    <a:lumMod val="20000"/>
                    <a:lumOff val="80000"/>
                  </a:schemeClr>
                </a:gs>
                <a:gs pos="75000">
                  <a:srgbClr val="FFFFFF"/>
                </a:gs>
                <a:gs pos="100000">
                  <a:srgbClr val="FFFFFF"/>
                </a:gs>
              </a:gsLst>
              <a:lin ang="1020000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Content Placeholder 2"/>
          <p:cNvSpPr txBox="1"/>
          <p:nvPr/>
        </p:nvSpPr>
        <p:spPr>
          <a:xfrm>
            <a:off x="3445481" y="1267885"/>
            <a:ext cx="1929423" cy="293111"/>
          </a:xfrm>
          <a:prstGeom prst="rect">
            <a:avLst/>
          </a:prstGeom>
        </p:spPr>
        <p:txBody>
          <a:bodyPr vert="horz" lIns="89858" tIns="44930" rIns="89858" bIns="4493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想想</a:t>
            </a:r>
            <a:r>
              <a:rPr lang="zh-CN" altLang="en-US" sz="220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做做</a:t>
            </a:r>
            <a:endParaRPr lang="en-US" altLang="zh-CN" sz="2200" b="1"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879960" y="2153179"/>
            <a:ext cx="6510842" cy="785945"/>
          </a:xfrm>
          <a:prstGeom prst="rect">
            <a:avLst/>
          </a:prstGeom>
        </p:spPr>
        <p:txBody>
          <a:bodyPr wrap="square" lIns="85204" tIns="42602" rIns="85204" bIns="42602">
            <a:spAutoFit/>
          </a:bodyPr>
          <a:lstStyle/>
          <a:p>
            <a:r>
              <a:rPr lang="zh-CN" altLang="en-US" sz="2200">
                <a:latin typeface="微软雅黑" panose="020B0503020204020204" pitchFamily="34" charset="-122"/>
                <a:ea typeface="微软雅黑" pitchFamily="34" charset="-122"/>
              </a:rPr>
              <a:t>做一个风车。如果把风车放在点燃的酒精灯附近，风车能转动起来。你知道是什么推动了风车吗</a:t>
            </a:r>
            <a:r>
              <a:rPr lang="zh-CN" altLang="en-US" sz="2200">
                <a:latin typeface="微软雅黑" panose="020B0503020204020204" pitchFamily="34" charset="-122"/>
                <a:ea typeface="微软雅黑" pitchFamily="34" charset="-122"/>
              </a:rPr>
              <a:t>？</a:t>
            </a:r>
            <a:endParaRPr lang="zh-CN" altLang="en-US" sz="2200">
              <a:latin typeface="微软雅黑" panose="020B0503020204020204" pitchFamily="34" charset="-122"/>
              <a:ea typeface="微软雅黑" pitchFamily="34" charset="-122"/>
            </a:endParaRPr>
          </a:p>
        </p:txBody>
      </p:sp>
      <p:pic>
        <p:nvPicPr>
          <p:cNvPr id="16" name="Picture 3" descr="W020141216393839141937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5279" y="3352165"/>
            <a:ext cx="4191506" cy="29907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67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/>
      <p:bldP spid="18" grpId="0"/>
      <p:bldP spid="17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/>
          <p:nvPr/>
        </p:nvSpPr>
        <p:spPr>
          <a:xfrm>
            <a:off x="6387315" y="2062935"/>
            <a:ext cx="1008231" cy="555612"/>
          </a:xfrm>
          <a:prstGeom prst="rect">
            <a:avLst/>
          </a:prstGeom>
        </p:spPr>
        <p:txBody>
          <a:bodyPr vert="horz" lIns="89858" tIns="44930" rIns="89858" bIns="4493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13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想想做做</a:t>
            </a:r>
            <a:endParaRPr lang="en-US" sz="1300" b="1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8976392" y="5371835"/>
            <a:ext cx="1488198" cy="295871"/>
          </a:xfrm>
          <a:prstGeom prst="rect">
            <a:avLst/>
          </a:prstGeom>
        </p:spPr>
        <p:txBody>
          <a:bodyPr vert="horz" lIns="89858" tIns="44930" rIns="89858" bIns="4493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13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</a:t>
            </a:r>
            <a:r>
              <a:rPr lang="zh-CN" altLang="en-US" sz="13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替换文字</a:t>
            </a:r>
            <a:r>
              <a:rPr lang="zh-CN" altLang="en-US" sz="13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内容</a:t>
            </a:r>
            <a:endParaRPr lang="en-US" sz="1300" b="1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23"/>
          <p:cNvSpPr txBox="1"/>
          <p:nvPr/>
        </p:nvSpPr>
        <p:spPr>
          <a:xfrm>
            <a:off x="1404733" y="300259"/>
            <a:ext cx="3171790" cy="778533"/>
          </a:xfrm>
          <a:prstGeom prst="rect">
            <a:avLst/>
          </a:prstGeom>
          <a:noFill/>
        </p:spPr>
        <p:txBody>
          <a:bodyPr wrap="square" lIns="85204" tIns="42602" rIns="85204" bIns="4260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>
                <a:solidFill>
                  <a:schemeClr val="accent1"/>
                </a:solidFill>
                <a:latin typeface="Impact" panose="020B0806030902050204" pitchFamily="34" charset="0"/>
                <a:ea typeface="微软雅黑" pitchFamily="34" charset="-122"/>
                <a:cs typeface="+mn-ea"/>
                <a:sym typeface="+mn-lt"/>
              </a:rPr>
              <a:t>1.</a:t>
            </a:r>
            <a:r>
              <a:rPr lang="zh-CN" altLang="en-US" sz="3000">
                <a:solidFill>
                  <a:schemeClr val="accent1"/>
                </a:solidFill>
                <a:latin typeface="Impact" panose="020B0806030902050204" pitchFamily="34" charset="0"/>
                <a:ea typeface="微软雅黑" pitchFamily="34" charset="-122"/>
                <a:cs typeface="+mn-ea"/>
                <a:sym typeface="+mn-lt"/>
              </a:rPr>
              <a:t>密度与温度</a:t>
            </a:r>
            <a:endParaRPr lang="en-GB" altLang="zh-CN" sz="3000">
              <a:solidFill>
                <a:schemeClr val="accent1"/>
              </a:solidFill>
              <a:latin typeface="Impact" panose="020B0806030902050204" pitchFamily="34" charset="0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2" name="剪去对角的矩形 1"/>
          <p:cNvSpPr/>
          <p:nvPr/>
        </p:nvSpPr>
        <p:spPr>
          <a:xfrm>
            <a:off x="850740" y="274431"/>
            <a:ext cx="3559453" cy="890881"/>
          </a:xfrm>
          <a:prstGeom prst="snip2Diag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lgDash"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04" tIns="42602" rIns="85204" bIns="42602" rtlCol="0" anchor="ctr"/>
          <a:lstStyle/>
          <a:p>
            <a:pPr algn="ctr"/>
            <a:endParaRPr lang="zh-CN" altLang="en-US"/>
          </a:p>
        </p:txBody>
      </p:sp>
      <p:pic>
        <p:nvPicPr>
          <p:cNvPr id="19" name="Picture 3" descr="W020141216393839141937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8919" y="2084901"/>
            <a:ext cx="3780409" cy="31060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圆角矩形 3"/>
          <p:cNvSpPr/>
          <p:nvPr/>
        </p:nvSpPr>
        <p:spPr>
          <a:xfrm>
            <a:off x="5873893" y="1200843"/>
            <a:ext cx="4324569" cy="4494874"/>
          </a:xfrm>
          <a:prstGeom prst="roundRect">
            <a:avLst/>
          </a:prstGeom>
          <a:solidFill>
            <a:srgbClr val="DFF5F3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04" tIns="42602" rIns="85204" bIns="42602" rtlCol="0" anchor="ctr"/>
          <a:lstStyle/>
          <a:p>
            <a:pPr algn="ctr"/>
            <a:endParaRPr lang="zh-CN" altLang="en-US"/>
          </a:p>
        </p:txBody>
      </p:sp>
      <p:sp>
        <p:nvSpPr>
          <p:cNvPr id="22" name="Content Placeholder 2"/>
          <p:cNvSpPr txBox="1"/>
          <p:nvPr/>
        </p:nvSpPr>
        <p:spPr>
          <a:xfrm>
            <a:off x="6106755" y="1871650"/>
            <a:ext cx="1929423" cy="293111"/>
          </a:xfrm>
          <a:prstGeom prst="rect">
            <a:avLst/>
          </a:prstGeom>
        </p:spPr>
        <p:txBody>
          <a:bodyPr vert="horz" lIns="89858" tIns="44930" rIns="89858" bIns="4493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分析</a:t>
            </a:r>
            <a:endParaRPr lang="en-US" altLang="zh-CN" sz="2200" b="1"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87315" y="2483833"/>
            <a:ext cx="3459655" cy="2707144"/>
          </a:xfrm>
          <a:prstGeom prst="rect">
            <a:avLst/>
          </a:prstGeom>
        </p:spPr>
        <p:txBody>
          <a:bodyPr wrap="square" lIns="85204" tIns="42602" rIns="85204" bIns="42602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200">
                <a:latin typeface="微软雅黑" panose="020B0503020204020204" pitchFamily="34" charset="-122"/>
                <a:ea typeface="微软雅黑" pitchFamily="34" charset="-122"/>
              </a:rPr>
              <a:t> </a:t>
            </a:r>
            <a:r>
              <a:rPr kumimoji="1" lang="en-US" altLang="zh-CN" sz="2200">
                <a:latin typeface="微软雅黑" panose="020B0503020204020204" pitchFamily="34" charset="-122"/>
                <a:ea typeface="微软雅黑" pitchFamily="34" charset="-122"/>
              </a:rPr>
              <a:t>     </a:t>
            </a:r>
            <a:r>
              <a:rPr kumimoji="1" lang="zh-CN" altLang="en-US" sz="2200">
                <a:latin typeface="微软雅黑" panose="020B0503020204020204" pitchFamily="34" charset="-122"/>
                <a:ea typeface="微软雅黑" pitchFamily="34" charset="-122"/>
              </a:rPr>
              <a:t>空气</a:t>
            </a:r>
            <a:r>
              <a:rPr kumimoji="1" lang="zh-CN" altLang="en-US" sz="2200">
                <a:latin typeface="微软雅黑" panose="020B0503020204020204" pitchFamily="34" charset="-122"/>
                <a:ea typeface="微软雅黑" pitchFamily="34" charset="-122"/>
              </a:rPr>
              <a:t>因受热体积膨胀，密度变小而上升。热空气上升后，上面的冷空气就从四面八方流过来，形成了风。　</a:t>
            </a:r>
            <a:endParaRPr lang="zh-CN" altLang="en-US" sz="2200">
              <a:latin typeface="微软雅黑" panose="020B0503020204020204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6634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/>
        </p:nvSpPr>
        <p:spPr>
          <a:xfrm>
            <a:off x="1998414" y="1920167"/>
            <a:ext cx="7734326" cy="47691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04" tIns="42602" rIns="85204" bIns="42602" rtlCol="0" anchor="ctr"/>
          <a:lstStyle/>
          <a:p>
            <a:pPr algn="ctr"/>
            <a:endParaRPr lang="zh-CN" altLang="en-US"/>
          </a:p>
        </p:txBody>
      </p:sp>
      <p:sp>
        <p:nvSpPr>
          <p:cNvPr id="15" name="Content Placeholder 2"/>
          <p:cNvSpPr txBox="1"/>
          <p:nvPr/>
        </p:nvSpPr>
        <p:spPr>
          <a:xfrm>
            <a:off x="6395895" y="2062935"/>
            <a:ext cx="1008231" cy="555612"/>
          </a:xfrm>
          <a:prstGeom prst="rect">
            <a:avLst/>
          </a:prstGeom>
        </p:spPr>
        <p:txBody>
          <a:bodyPr vert="horz" lIns="89858" tIns="44930" rIns="89858" bIns="4493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13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想想做做</a:t>
            </a:r>
            <a:endParaRPr lang="en-US" sz="1300" b="1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8976392" y="5371835"/>
            <a:ext cx="1488198" cy="295871"/>
          </a:xfrm>
          <a:prstGeom prst="rect">
            <a:avLst/>
          </a:prstGeom>
        </p:spPr>
        <p:txBody>
          <a:bodyPr vert="horz" lIns="89858" tIns="44930" rIns="89858" bIns="4493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13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</a:t>
            </a:r>
            <a:r>
              <a:rPr lang="zh-CN" altLang="en-US" sz="13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替换文字</a:t>
            </a:r>
            <a:r>
              <a:rPr lang="zh-CN" altLang="en-US" sz="13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内容</a:t>
            </a:r>
            <a:endParaRPr lang="en-US" sz="1300" b="1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23"/>
          <p:cNvSpPr txBox="1"/>
          <p:nvPr/>
        </p:nvSpPr>
        <p:spPr>
          <a:xfrm>
            <a:off x="1404733" y="300259"/>
            <a:ext cx="3171790" cy="778533"/>
          </a:xfrm>
          <a:prstGeom prst="rect">
            <a:avLst/>
          </a:prstGeom>
          <a:noFill/>
        </p:spPr>
        <p:txBody>
          <a:bodyPr wrap="square" lIns="85204" tIns="42602" rIns="85204" bIns="4260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>
                <a:solidFill>
                  <a:schemeClr val="accent1"/>
                </a:solidFill>
                <a:latin typeface="Impact" panose="020B0806030902050204" pitchFamily="34" charset="0"/>
                <a:ea typeface="微软雅黑" pitchFamily="34" charset="-122"/>
                <a:cs typeface="+mn-ea"/>
                <a:sym typeface="+mn-lt"/>
              </a:rPr>
              <a:t>1.</a:t>
            </a:r>
            <a:r>
              <a:rPr lang="zh-CN" altLang="en-US" sz="3000">
                <a:solidFill>
                  <a:schemeClr val="accent1"/>
                </a:solidFill>
                <a:latin typeface="Impact" panose="020B0806030902050204" pitchFamily="34" charset="0"/>
                <a:ea typeface="微软雅黑" pitchFamily="34" charset="-122"/>
                <a:cs typeface="+mn-ea"/>
                <a:sym typeface="+mn-lt"/>
              </a:rPr>
              <a:t>密度与温度</a:t>
            </a:r>
            <a:endParaRPr lang="en-GB" altLang="zh-CN" sz="3000">
              <a:solidFill>
                <a:schemeClr val="accent1"/>
              </a:solidFill>
              <a:latin typeface="Impact" panose="020B0806030902050204" pitchFamily="34" charset="0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2" name="剪去对角的矩形 1"/>
          <p:cNvSpPr/>
          <p:nvPr/>
        </p:nvSpPr>
        <p:spPr>
          <a:xfrm>
            <a:off x="850740" y="274431"/>
            <a:ext cx="3559453" cy="890881"/>
          </a:xfrm>
          <a:prstGeom prst="snip2Diag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lgDash"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04" tIns="42602" rIns="85204" bIns="42602"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2134668" y="1446718"/>
            <a:ext cx="5269458" cy="1089666"/>
            <a:chOff x="2162901" y="1454170"/>
            <a:chExt cx="5703181" cy="1152128"/>
          </a:xfrm>
        </p:grpSpPr>
        <p:sp>
          <p:nvSpPr>
            <p:cNvPr id="6" name="椭圆 5"/>
            <p:cNvSpPr/>
            <p:nvPr/>
          </p:nvSpPr>
          <p:spPr>
            <a:xfrm>
              <a:off x="2162901" y="1454170"/>
              <a:ext cx="1152128" cy="115212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10800000">
              <a:off x="3239568" y="1664835"/>
              <a:ext cx="4626514" cy="730798"/>
            </a:xfrm>
            <a:prstGeom prst="rect">
              <a:avLst/>
            </a:pr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45000">
                  <a:schemeClr val="accent2">
                    <a:lumMod val="20000"/>
                    <a:lumOff val="80000"/>
                  </a:schemeClr>
                </a:gs>
                <a:gs pos="75000">
                  <a:srgbClr val="FFFFFF"/>
                </a:gs>
                <a:gs pos="100000">
                  <a:srgbClr val="FFFFFF"/>
                </a:gs>
              </a:gsLst>
              <a:lin ang="1020000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Content Placeholder 2"/>
          <p:cNvSpPr txBox="1"/>
          <p:nvPr/>
        </p:nvSpPr>
        <p:spPr>
          <a:xfrm>
            <a:off x="3445481" y="1637875"/>
            <a:ext cx="1929423" cy="293111"/>
          </a:xfrm>
          <a:prstGeom prst="rect">
            <a:avLst/>
          </a:prstGeom>
        </p:spPr>
        <p:txBody>
          <a:bodyPr vert="horz" lIns="89858" tIns="44930" rIns="89858" bIns="4493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想一想</a:t>
            </a:r>
            <a:endParaRPr lang="en-US" altLang="zh-CN" sz="2200" b="1"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445481" y="2558106"/>
            <a:ext cx="4685998" cy="43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204" tIns="42602" rIns="85204" bIns="426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200">
                <a:latin typeface="微软雅黑" panose="020B0503020204020204" pitchFamily="34" charset="-122"/>
                <a:ea typeface="微软雅黑" pitchFamily="34" charset="-122"/>
              </a:rPr>
              <a:t>北方的冬天，水缸为什么会被冻裂</a:t>
            </a:r>
            <a:r>
              <a:rPr lang="zh-CN" altLang="en-US" sz="2200">
                <a:latin typeface="微软雅黑" panose="020B0503020204020204" pitchFamily="34" charset="-122"/>
                <a:ea typeface="微软雅黑" pitchFamily="34" charset="-122"/>
              </a:rPr>
              <a:t>？</a:t>
            </a:r>
            <a:endParaRPr lang="zh-CN" altLang="en-US" sz="2200">
              <a:latin typeface="微软雅黑" panose="020B0503020204020204" pitchFamily="34" charset="-122"/>
              <a:ea typeface="微软雅黑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100000">
                        <a14:foregroundMark x1="25571" y1="20143" x2="44714" y2="45429"/>
                        <a14:foregroundMark x1="28571" y1="49429" x2="41714" y2="72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817" y="1530353"/>
            <a:ext cx="901100" cy="922396"/>
          </a:xfrm>
          <a:prstGeom prst="rect">
            <a:avLst/>
          </a:prstGeom>
        </p:spPr>
      </p:pic>
      <p:pic>
        <p:nvPicPr>
          <p:cNvPr id="22" name="Picture 5" descr="t01a08093bced27ed2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4836" y="3203505"/>
            <a:ext cx="3836678" cy="2926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21184717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6430" y="3172632"/>
            <a:ext cx="2190586" cy="2990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922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/>
      <p:bldP spid="18" grpId="0"/>
      <p:bldP spid="17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/>
          <p:nvPr/>
        </p:nvSpPr>
        <p:spPr>
          <a:xfrm>
            <a:off x="6395895" y="2062935"/>
            <a:ext cx="1008231" cy="555612"/>
          </a:xfrm>
          <a:prstGeom prst="rect">
            <a:avLst/>
          </a:prstGeom>
        </p:spPr>
        <p:txBody>
          <a:bodyPr vert="horz" lIns="89858" tIns="44930" rIns="89858" bIns="4493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13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想想做做</a:t>
            </a:r>
            <a:endParaRPr lang="en-US" sz="1300" b="1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8976392" y="5371835"/>
            <a:ext cx="1488198" cy="295871"/>
          </a:xfrm>
          <a:prstGeom prst="rect">
            <a:avLst/>
          </a:prstGeom>
        </p:spPr>
        <p:txBody>
          <a:bodyPr vert="horz" lIns="89858" tIns="44930" rIns="89858" bIns="4493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13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</a:t>
            </a:r>
            <a:r>
              <a:rPr lang="zh-CN" altLang="en-US" sz="13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替换文字</a:t>
            </a:r>
            <a:r>
              <a:rPr lang="zh-CN" altLang="en-US" sz="130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内容</a:t>
            </a:r>
            <a:endParaRPr lang="en-US" sz="1300" b="1">
              <a:solidFill>
                <a:schemeClr val="bg1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23"/>
          <p:cNvSpPr txBox="1"/>
          <p:nvPr/>
        </p:nvSpPr>
        <p:spPr>
          <a:xfrm>
            <a:off x="1404733" y="300259"/>
            <a:ext cx="3171790" cy="778533"/>
          </a:xfrm>
          <a:prstGeom prst="rect">
            <a:avLst/>
          </a:prstGeom>
          <a:noFill/>
        </p:spPr>
        <p:txBody>
          <a:bodyPr wrap="square" lIns="85204" tIns="42602" rIns="85204" bIns="4260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>
                <a:solidFill>
                  <a:schemeClr val="accent1"/>
                </a:solidFill>
                <a:latin typeface="Impact" panose="020B0806030902050204" pitchFamily="34" charset="0"/>
                <a:ea typeface="微软雅黑" pitchFamily="34" charset="-122"/>
                <a:cs typeface="+mn-ea"/>
                <a:sym typeface="+mn-lt"/>
              </a:rPr>
              <a:t>1.</a:t>
            </a:r>
            <a:r>
              <a:rPr lang="zh-CN" altLang="en-US" sz="3000">
                <a:solidFill>
                  <a:schemeClr val="accent1"/>
                </a:solidFill>
                <a:latin typeface="Impact" panose="020B0806030902050204" pitchFamily="34" charset="0"/>
                <a:ea typeface="微软雅黑" pitchFamily="34" charset="-122"/>
                <a:cs typeface="+mn-ea"/>
                <a:sym typeface="+mn-lt"/>
              </a:rPr>
              <a:t>密度与温度</a:t>
            </a:r>
            <a:endParaRPr lang="en-GB" altLang="zh-CN" sz="3000">
              <a:solidFill>
                <a:schemeClr val="accent1"/>
              </a:solidFill>
              <a:latin typeface="Impact" panose="020B0806030902050204" pitchFamily="34" charset="0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2" name="剪去对角的矩形 1"/>
          <p:cNvSpPr/>
          <p:nvPr/>
        </p:nvSpPr>
        <p:spPr>
          <a:xfrm>
            <a:off x="850740" y="274431"/>
            <a:ext cx="3559453" cy="890881"/>
          </a:xfrm>
          <a:prstGeom prst="snip2Diag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lgDash"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04" tIns="42602" rIns="85204" bIns="42602"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083601" y="1445249"/>
            <a:ext cx="3808948" cy="5107811"/>
            <a:chOff x="2162901" y="1529645"/>
            <a:chExt cx="10027114" cy="7680035"/>
          </a:xfrm>
        </p:grpSpPr>
        <p:sp>
          <p:nvSpPr>
            <p:cNvPr id="21" name="圆角矩形 20"/>
            <p:cNvSpPr/>
            <p:nvPr/>
          </p:nvSpPr>
          <p:spPr>
            <a:xfrm>
              <a:off x="2162901" y="2030235"/>
              <a:ext cx="10027114" cy="717944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2310370" y="1529646"/>
              <a:ext cx="6831552" cy="1020506"/>
              <a:chOff x="2162901" y="1454170"/>
              <a:chExt cx="5703181" cy="1152128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2162901" y="1454170"/>
                <a:ext cx="1152128" cy="1152128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 rot="10800000">
                <a:off x="3239568" y="1664835"/>
                <a:ext cx="4626514" cy="73079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5000">
                    <a:schemeClr val="accent2">
                      <a:lumMod val="20000"/>
                      <a:lumOff val="80000"/>
                    </a:schemeClr>
                  </a:gs>
                  <a:gs pos="75000">
                    <a:srgbClr val="FFFFFF"/>
                  </a:gs>
                  <a:gs pos="100000">
                    <a:srgbClr val="FFFFFF"/>
                  </a:gs>
                </a:gsLst>
                <a:lin ang="1020000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Content Placeholder 2"/>
            <p:cNvSpPr txBox="1"/>
            <p:nvPr/>
          </p:nvSpPr>
          <p:spPr>
            <a:xfrm>
              <a:off x="3825743" y="1530371"/>
              <a:ext cx="3731292" cy="508421"/>
            </a:xfrm>
            <a:prstGeom prst="rect">
              <a:avLst/>
            </a:prstGeom>
          </p:spPr>
          <p:txBody>
            <a:bodyPr vert="horz" lIns="96435" tIns="48218" rIns="96435" bIns="48218" rtlCol="0" anchor="t">
              <a:no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想一想</a:t>
              </a:r>
              <a:endParaRPr lang="en-US" altLang="zh-CN" sz="2200" b="1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Text Box 3"/>
            <p:cNvSpPr txBox="1">
              <a:spLocks noChangeArrowheads="1"/>
            </p:cNvSpPr>
            <p:nvPr/>
          </p:nvSpPr>
          <p:spPr bwMode="auto">
            <a:xfrm>
              <a:off x="3729077" y="2801950"/>
              <a:ext cx="7059066" cy="1156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200">
                  <a:latin typeface="微软雅黑" panose="020B0503020204020204" pitchFamily="34" charset="-122"/>
                  <a:ea typeface="微软雅黑" pitchFamily="34" charset="-122"/>
                </a:rPr>
                <a:t>北方的冬天，水缸为什么会被冻裂</a:t>
              </a:r>
              <a:r>
                <a:rPr lang="zh-CN" altLang="en-US" sz="2200">
                  <a:latin typeface="微软雅黑" panose="020B0503020204020204" pitchFamily="34" charset="-122"/>
                  <a:ea typeface="微软雅黑" pitchFamily="34" charset="-122"/>
                </a:rPr>
                <a:t>？</a:t>
              </a:r>
              <a:endParaRPr lang="zh-CN" altLang="en-US" sz="2200">
                <a:latin typeface="微软雅黑" panose="020B0503020204020204" pitchFamily="34" charset="-122"/>
                <a:ea typeface="微软雅黑" pitchFamily="34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10000" r="100000">
                          <a14:foregroundMark x1="25571" y1="20143" x2="44714" y2="45429"/>
                          <a14:foregroundMark x1="28571" y1="49429" x2="41714" y2="72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0209" y="1529645"/>
              <a:ext cx="1168225" cy="1168225"/>
            </a:xfrm>
            <a:prstGeom prst="rect">
              <a:avLst/>
            </a:prstGeom>
          </p:spPr>
        </p:pic>
      </p:grpSp>
      <p:pic>
        <p:nvPicPr>
          <p:cNvPr id="24" name="Picture 8" descr="2118471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6613" y="3147852"/>
            <a:ext cx="2623992" cy="3062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流程图: 资料带 24"/>
          <p:cNvSpPr/>
          <p:nvPr/>
        </p:nvSpPr>
        <p:spPr>
          <a:xfrm>
            <a:off x="5208575" y="1855300"/>
            <a:ext cx="5389079" cy="4425343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04" tIns="42602" rIns="85204" bIns="42602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140021" y="3470450"/>
            <a:ext cx="3833474" cy="1659217"/>
          </a:xfrm>
          <a:prstGeom prst="rect">
            <a:avLst/>
          </a:prstGeom>
        </p:spPr>
        <p:txBody>
          <a:bodyPr wrap="square" lIns="85204" tIns="42602" rIns="85204" bIns="4260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200">
                <a:latin typeface="微软雅黑" panose="020B0503020204020204" pitchFamily="34" charset="-122"/>
                <a:ea typeface="微软雅黑" pitchFamily="34" charset="-122"/>
              </a:rPr>
              <a:t>晚上温度低，水结冰了，冰的密度比水的小，所以冰的体积比较大，把水缸撑爆了！</a:t>
            </a:r>
            <a:endParaRPr lang="zh-CN" altLang="en-US" sz="2200">
              <a:latin typeface="微软雅黑" panose="020B0503020204020204" pitchFamily="34" charset="-122"/>
              <a:ea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668739" y="2826181"/>
            <a:ext cx="739364" cy="436636"/>
          </a:xfrm>
          <a:prstGeom prst="rect">
            <a:avLst/>
          </a:prstGeom>
        </p:spPr>
        <p:txBody>
          <a:bodyPr wrap="none" lIns="85204" tIns="42602" rIns="85204" bIns="42602">
            <a:spAutoFit/>
          </a:bodyPr>
          <a:lstStyle/>
          <a:p>
            <a:pPr algn="ctr"/>
            <a:r>
              <a:rPr lang="zh-CN" altLang="en-US" sz="2200">
                <a:latin typeface="微软雅黑" panose="020B0503020204020204" pitchFamily="34" charset="-122"/>
                <a:ea typeface="微软雅黑" pitchFamily="34" charset="-122"/>
              </a:rPr>
              <a:t>分析</a:t>
            </a:r>
          </a:p>
        </p:txBody>
      </p:sp>
    </p:spTree>
    <p:extLst>
      <p:ext uri="{BB962C8B-B14F-4D97-AF65-F5344CB8AC3E}">
        <p14:creationId xmlns:p14="http://schemas.microsoft.com/office/powerpoint/2010/main" val="3567452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7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12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5" grpId="0" animBg="1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1381</Words>
  <Application>Microsoft Office PowerPoint</Application>
  <PresentationFormat>自定义</PresentationFormat>
  <Paragraphs>108</Paragraphs>
  <Slides>24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23</cp:revision>
  <dcterms:created xsi:type="dcterms:W3CDTF">2021-01-05T11:00:49Z</dcterms:created>
  <dcterms:modified xsi:type="dcterms:W3CDTF">2021-01-05T11:37:15Z</dcterms:modified>
</cp:coreProperties>
</file>