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0.xml"/><Relationship Id="rId7" Type="http://schemas.openxmlformats.org/officeDocument/2006/relationships/slide" Target="slide3.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14.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2.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tiff"/><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6.tiff"/></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6.tif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xml"/><Relationship Id="rId6" Type="http://schemas.openxmlformats.org/officeDocument/2006/relationships/slide" Target="slide5.xml"/><Relationship Id="rId5" Type="http://schemas.openxmlformats.org/officeDocument/2006/relationships/slide" Target="slide4.xml"/><Relationship Id="rId4" Type="http://schemas.openxmlformats.org/officeDocument/2006/relationships/slide" Target="slide6.xml"/><Relationship Id="rId3" Type="http://schemas.openxmlformats.org/officeDocument/2006/relationships/slide" Target="slide3.xml"/><Relationship Id="rId2" Type="http://schemas.openxmlformats.org/officeDocument/2006/relationships/slide" Target="slide9.xml"/><Relationship Id="rId1" Type="http://schemas.openxmlformats.org/officeDocument/2006/relationships/slide" Target="slide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3.tiff"/><Relationship Id="rId3" Type="http://schemas.openxmlformats.org/officeDocument/2006/relationships/tags" Target="../tags/tag7.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4.tiff"/><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image" Target="../media/image5.tiff"/><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648903" y="448183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648905" y="281622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72" y="3830"/>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4337368" y="3788410"/>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6874828" y="3788410"/>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104" name="矩形 103"/>
          <p:cNvSpPr/>
          <p:nvPr/>
        </p:nvSpPr>
        <p:spPr>
          <a:xfrm>
            <a:off x="2551113" y="1155702"/>
            <a:ext cx="7176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第十四讲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生活用电</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30923" y="1234440"/>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1" name="文本框 10"/>
          <p:cNvSpPr txBox="1"/>
          <p:nvPr/>
        </p:nvSpPr>
        <p:spPr>
          <a:xfrm>
            <a:off x="8529003" y="523684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3" name="文本框 2"/>
          <p:cNvSpPr txBox="1"/>
          <p:nvPr/>
        </p:nvSpPr>
        <p:spPr>
          <a:xfrm>
            <a:off x="886778" y="1893570"/>
            <a:ext cx="10076180"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 </a:t>
            </a:r>
            <a:r>
              <a:rPr lang="zh-CN" sz="2400" b="0">
                <a:ea typeface="宋体" panose="02010600030101010101" pitchFamily="2" charset="-122"/>
              </a:rPr>
              <a:t>如图所示是家庭电路中的三孔插座和三脚插头示意图．下列说法正确的是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三脚插头的三个脚一样长</a:t>
            </a:r>
            <a:r>
              <a:rPr lang="en-US" sz="2400" b="0">
                <a:latin typeface="Times New Roman" panose="02020603050405020304" pitchFamily="18" charset="0"/>
                <a:ea typeface="宋体" panose="02010600030101010101" pitchFamily="2" charset="-122"/>
              </a:rPr>
              <a:t>B. </a:t>
            </a:r>
            <a:r>
              <a:rPr lang="zh-CN" sz="2400" b="0">
                <a:ea typeface="宋体" panose="02010600030101010101" pitchFamily="2" charset="-122"/>
              </a:rPr>
              <a:t>插孔</a:t>
            </a:r>
            <a:r>
              <a:rPr lang="en-US" sz="2400" b="0">
                <a:latin typeface="Times New Roman" panose="02020603050405020304" pitchFamily="18" charset="0"/>
                <a:ea typeface="宋体" panose="02010600030101010101" pitchFamily="2" charset="-122"/>
              </a:rPr>
              <a:t>E</a:t>
            </a:r>
            <a:r>
              <a:rPr lang="zh-CN" sz="2400" b="0">
                <a:ea typeface="宋体" panose="02010600030101010101" pitchFamily="2" charset="-122"/>
              </a:rPr>
              <a:t>是用来接零线的</a:t>
            </a:r>
            <a:r>
              <a:rPr lang="en-US" sz="2400" b="0">
                <a:latin typeface="Times New Roman" panose="02020603050405020304" pitchFamily="18" charset="0"/>
                <a:ea typeface="宋体" panose="02010600030101010101" pitchFamily="2" charset="-122"/>
              </a:rPr>
              <a:t>C. </a:t>
            </a:r>
            <a:r>
              <a:rPr lang="zh-CN" sz="2400" b="0">
                <a:ea typeface="宋体" panose="02010600030101010101" pitchFamily="2" charset="-122"/>
              </a:rPr>
              <a:t>插孔</a:t>
            </a:r>
            <a:r>
              <a:rPr lang="en-US" sz="2400" b="0">
                <a:latin typeface="Times New Roman" panose="02020603050405020304" pitchFamily="18" charset="0"/>
                <a:ea typeface="宋体" panose="02010600030101010101" pitchFamily="2" charset="-122"/>
              </a:rPr>
              <a:t>L</a:t>
            </a:r>
            <a:r>
              <a:rPr lang="zh-CN" sz="2400" b="0">
                <a:ea typeface="宋体" panose="02010600030101010101" pitchFamily="2" charset="-122"/>
              </a:rPr>
              <a:t>是用来接零线的</a:t>
            </a:r>
            <a:r>
              <a:rPr lang="en-US" sz="2400" b="0">
                <a:latin typeface="Times New Roman" panose="02020603050405020304" pitchFamily="18" charset="0"/>
                <a:ea typeface="宋体" panose="02010600030101010101" pitchFamily="2" charset="-122"/>
              </a:rPr>
              <a:t>D. </a:t>
            </a:r>
            <a:r>
              <a:rPr lang="zh-CN" sz="2400" b="0">
                <a:ea typeface="宋体" panose="02010600030101010101" pitchFamily="2" charset="-122"/>
              </a:rPr>
              <a:t>标有</a:t>
            </a:r>
            <a:r>
              <a:rPr lang="en-US" sz="2400" b="0">
                <a:latin typeface="Times New Roman" panose="02020603050405020304" pitchFamily="18" charset="0"/>
                <a:ea typeface="宋体" panose="02010600030101010101" pitchFamily="2" charset="-122"/>
              </a:rPr>
              <a:t>“E”</a:t>
            </a:r>
            <a:r>
              <a:rPr lang="zh-CN" sz="2400" b="0">
                <a:ea typeface="宋体" panose="02010600030101010101" pitchFamily="2" charset="-122"/>
              </a:rPr>
              <a:t>的插脚能保证插头插入插座时，</a:t>
            </a:r>
            <a:endParaRPr lang="zh-CN" sz="2400" b="0">
              <a:ea typeface="宋体" panose="02010600030101010101" pitchFamily="2" charset="-122"/>
            </a:endParaRPr>
          </a:p>
          <a:p>
            <a:pPr indent="0">
              <a:lnSpc>
                <a:spcPct val="150000"/>
              </a:lnSpc>
            </a:pPr>
            <a:r>
              <a:rPr lang="zh-CN" sz="2400" b="0">
                <a:ea typeface="宋体" panose="02010600030101010101" pitchFamily="2" charset="-122"/>
              </a:rPr>
              <a:t>     确保用电器外壳先接地</a:t>
            </a:r>
            <a:endParaRPr lang="zh-CN" altLang="en-US"/>
          </a:p>
        </p:txBody>
      </p:sp>
      <p:pic>
        <p:nvPicPr>
          <p:cNvPr id="2" name="图片 -2147482253"/>
          <p:cNvPicPr>
            <a:picLocks noChangeAspect="1"/>
          </p:cNvPicPr>
          <p:nvPr/>
        </p:nvPicPr>
        <p:blipFill>
          <a:blip r:embed="rId2">
            <a:grayscl/>
          </a:blip>
          <a:stretch>
            <a:fillRect/>
          </a:stretch>
        </p:blipFill>
        <p:spPr>
          <a:xfrm>
            <a:off x="7599998" y="3356610"/>
            <a:ext cx="2969260" cy="1718945"/>
          </a:xfrm>
          <a:prstGeom prst="rect">
            <a:avLst/>
          </a:prstGeom>
          <a:noFill/>
          <a:ln w="9525">
            <a:noFill/>
          </a:ln>
        </p:spPr>
      </p:pic>
      <p:sp>
        <p:nvSpPr>
          <p:cNvPr id="4" name="文本框 3"/>
          <p:cNvSpPr txBox="1"/>
          <p:nvPr/>
        </p:nvSpPr>
        <p:spPr>
          <a:xfrm>
            <a:off x="1534478" y="2635250"/>
            <a:ext cx="9721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8906193" y="538734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pic>
        <p:nvPicPr>
          <p:cNvPr id="2" name="图片 -2147482252"/>
          <p:cNvPicPr>
            <a:picLocks noChangeAspect="1"/>
          </p:cNvPicPr>
          <p:nvPr/>
        </p:nvPicPr>
        <p:blipFill>
          <a:blip r:embed="rId1"/>
          <a:stretch>
            <a:fillRect/>
          </a:stretch>
        </p:blipFill>
        <p:spPr>
          <a:xfrm>
            <a:off x="7654608" y="3460115"/>
            <a:ext cx="3428365" cy="1818005"/>
          </a:xfrm>
          <a:prstGeom prst="rect">
            <a:avLst/>
          </a:prstGeom>
          <a:noFill/>
          <a:ln w="9525">
            <a:noFill/>
          </a:ln>
        </p:spPr>
      </p:pic>
      <p:sp>
        <p:nvSpPr>
          <p:cNvPr id="100" name="文本框 99"/>
          <p:cNvSpPr txBox="1"/>
          <p:nvPr/>
        </p:nvSpPr>
        <p:spPr>
          <a:xfrm>
            <a:off x="1102043" y="1484630"/>
            <a:ext cx="9872345" cy="3969385"/>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2. (RJ九年级P108，动手动脑学物理改编)</a:t>
            </a:r>
            <a:r>
              <a:rPr lang="zh-CN" sz="2400" b="0">
                <a:ea typeface="宋体" panose="02010600030101010101" pitchFamily="2" charset="-122"/>
              </a:rPr>
              <a:t>如</a:t>
            </a:r>
            <a:r>
              <a:rPr lang="en-US" sz="2400" b="0">
                <a:latin typeface="Times New Roman" panose="02020603050405020304" pitchFamily="18" charset="0"/>
                <a:ea typeface="宋体" panose="02010600030101010101" pitchFamily="2" charset="-122"/>
                <a:cs typeface="Times New Roman" panose="02020603050405020304" pitchFamily="18" charset="0"/>
              </a:rPr>
              <a:t>图所示是一款带有开关和指示</a:t>
            </a:r>
            <a:r>
              <a:rPr lang="zh-CN" sz="2400" b="0">
                <a:ea typeface="宋体" panose="02010600030101010101" pitchFamily="2" charset="-122"/>
              </a:rPr>
              <a:t>灯的插线板．下列说法正确的是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可以把用电器的三脚插头改为两脚插头插在两孔插座上使用</a:t>
            </a:r>
            <a:r>
              <a:rPr lang="en-US" sz="2400" b="0">
                <a:latin typeface="Times New Roman" panose="02020603050405020304" pitchFamily="18" charset="0"/>
                <a:ea typeface="宋体" panose="02010600030101010101" pitchFamily="2" charset="-122"/>
              </a:rPr>
              <a:t>B. </a:t>
            </a:r>
            <a:r>
              <a:rPr lang="zh-CN" sz="2400" b="0">
                <a:ea typeface="宋体" panose="02010600030101010101" pitchFamily="2" charset="-122"/>
              </a:rPr>
              <a:t>有金属外壳的家用电器要使用三孔插座</a:t>
            </a:r>
            <a:r>
              <a:rPr lang="en-US" sz="2400" b="0">
                <a:latin typeface="Times New Roman" panose="02020603050405020304" pitchFamily="18" charset="0"/>
                <a:ea typeface="宋体" panose="02010600030101010101" pitchFamily="2" charset="-122"/>
              </a:rPr>
              <a:t>C. </a:t>
            </a:r>
            <a:r>
              <a:rPr lang="zh-CN" sz="2400" b="0">
                <a:ea typeface="宋体" panose="02010600030101010101" pitchFamily="2" charset="-122"/>
              </a:rPr>
              <a:t>插座上的开关和指示灯是并联的</a:t>
            </a:r>
            <a:r>
              <a:rPr lang="en-US" sz="2400" b="0">
                <a:latin typeface="Times New Roman" panose="02020603050405020304" pitchFamily="18" charset="0"/>
                <a:ea typeface="宋体" panose="02010600030101010101" pitchFamily="2" charset="-122"/>
              </a:rPr>
              <a:t>D. </a:t>
            </a:r>
            <a:r>
              <a:rPr lang="zh-CN" sz="2400" b="0">
                <a:ea typeface="宋体" panose="02010600030101010101" pitchFamily="2" charset="-122"/>
              </a:rPr>
              <a:t>使用多个大功率用电器时，可以同时</a:t>
            </a:r>
            <a:endParaRPr lang="zh-CN" sz="2400" b="0">
              <a:ea typeface="宋体" panose="02010600030101010101" pitchFamily="2" charset="-122"/>
            </a:endParaRPr>
          </a:p>
          <a:p>
            <a:pPr indent="0">
              <a:lnSpc>
                <a:spcPct val="150000"/>
              </a:lnSpc>
            </a:pPr>
            <a:r>
              <a:rPr lang="zh-CN" sz="2400" b="0">
                <a:ea typeface="宋体" panose="02010600030101010101" pitchFamily="2" charset="-122"/>
              </a:rPr>
              <a:t>     插在同一插线板上</a:t>
            </a:r>
            <a:endParaRPr lang="zh-CN" altLang="en-US"/>
          </a:p>
        </p:txBody>
      </p:sp>
      <p:sp>
        <p:nvSpPr>
          <p:cNvPr id="4" name="文本框 3"/>
          <p:cNvSpPr txBox="1"/>
          <p:nvPr/>
        </p:nvSpPr>
        <p:spPr>
          <a:xfrm>
            <a:off x="5645468" y="2217420"/>
            <a:ext cx="7848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153093" y="403987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3" name="文本框 2"/>
          <p:cNvSpPr txBox="1"/>
          <p:nvPr/>
        </p:nvSpPr>
        <p:spPr>
          <a:xfrm>
            <a:off x="831533" y="742950"/>
            <a:ext cx="10233025" cy="563118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3. </a:t>
            </a:r>
            <a:r>
              <a:rPr lang="zh-CN" sz="2400" b="0">
                <a:ea typeface="宋体" panose="02010600030101010101" pitchFamily="2" charset="-122"/>
              </a:rPr>
              <a:t>如图所示是某同学在使用测电笔时的情境，其中正确的是</a:t>
            </a:r>
            <a:r>
              <a:rPr lang="en-US" sz="2400" b="0">
                <a:latin typeface="Times New Roman" panose="02020603050405020304" pitchFamily="18" charset="0"/>
                <a:ea typeface="宋体" panose="02010600030101010101" pitchFamily="2" charset="-122"/>
              </a:rPr>
              <a:t>_____</a:t>
            </a:r>
            <a:r>
              <a:rPr lang="zh-CN" sz="2400" b="0">
                <a:ea typeface="宋体" panose="02010600030101010101" pitchFamily="2" charset="-122"/>
              </a:rPr>
              <a:t>．测电笔的笔尖应该是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导体</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绝缘体</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4. 如图是三脚插头和三孔插座的使用示意图，使用三脚插头和三孔插座的作用是防止__________________________________．三脚插头接外壳的脚较长，其目的________________________________．</a:t>
            </a:r>
            <a:endParaRPr lang="en-US" sz="2400" b="0">
              <a:latin typeface="Times New Roman" panose="02020603050405020304" pitchFamily="18" charset="0"/>
              <a:ea typeface="宋体" panose="02010600030101010101" pitchFamily="2" charset="-122"/>
            </a:endParaRPr>
          </a:p>
        </p:txBody>
      </p:sp>
      <p:sp>
        <p:nvSpPr>
          <p:cNvPr id="4" name="文本框 3"/>
          <p:cNvSpPr txBox="1"/>
          <p:nvPr/>
        </p:nvSpPr>
        <p:spPr>
          <a:xfrm>
            <a:off x="7665403" y="418338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pic>
        <p:nvPicPr>
          <p:cNvPr id="2" name="图片 -2147482251"/>
          <p:cNvPicPr>
            <a:picLocks noChangeAspect="1"/>
          </p:cNvPicPr>
          <p:nvPr/>
        </p:nvPicPr>
        <p:blipFill>
          <a:blip r:embed="rId1"/>
          <a:stretch>
            <a:fillRect/>
          </a:stretch>
        </p:blipFill>
        <p:spPr>
          <a:xfrm>
            <a:off x="1932623" y="2480945"/>
            <a:ext cx="3349625" cy="1312545"/>
          </a:xfrm>
          <a:prstGeom prst="rect">
            <a:avLst/>
          </a:prstGeom>
          <a:noFill/>
          <a:ln w="9525">
            <a:noFill/>
          </a:ln>
        </p:spPr>
      </p:pic>
      <p:pic>
        <p:nvPicPr>
          <p:cNvPr id="5" name="图片 -2147482250"/>
          <p:cNvPicPr>
            <a:picLocks noChangeAspect="1"/>
          </p:cNvPicPr>
          <p:nvPr/>
        </p:nvPicPr>
        <p:blipFill>
          <a:blip r:embed="rId2"/>
          <a:stretch>
            <a:fillRect/>
          </a:stretch>
        </p:blipFill>
        <p:spPr>
          <a:xfrm>
            <a:off x="6819583" y="1959610"/>
            <a:ext cx="3195320" cy="2080260"/>
          </a:xfrm>
          <a:prstGeom prst="rect">
            <a:avLst/>
          </a:prstGeom>
          <a:noFill/>
          <a:ln w="9525">
            <a:noFill/>
          </a:ln>
        </p:spPr>
      </p:pic>
      <p:sp>
        <p:nvSpPr>
          <p:cNvPr id="6" name="文本框 5"/>
          <p:cNvSpPr txBox="1"/>
          <p:nvPr/>
        </p:nvSpPr>
        <p:spPr>
          <a:xfrm>
            <a:off x="8965883" y="844550"/>
            <a:ext cx="5213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
        <p:nvSpPr>
          <p:cNvPr id="7" name="文本框 6"/>
          <p:cNvSpPr txBox="1"/>
          <p:nvPr/>
        </p:nvSpPr>
        <p:spPr>
          <a:xfrm>
            <a:off x="2910523" y="1391920"/>
            <a:ext cx="895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导体</a:t>
            </a:r>
            <a:r>
              <a:rPr lang="en-US" sz="2400" b="0">
                <a:solidFill>
                  <a:srgbClr val="FF0000"/>
                </a:solidFill>
                <a:latin typeface="Times New Roman" panose="02020603050405020304" pitchFamily="18" charset="0"/>
                <a:ea typeface="宋体" panose="02010600030101010101" pitchFamily="2" charset="-122"/>
              </a:rPr>
              <a:t> </a:t>
            </a:r>
            <a:endParaRPr lang="zh-CN" altLang="en-US"/>
          </a:p>
        </p:txBody>
      </p:sp>
      <p:sp>
        <p:nvSpPr>
          <p:cNvPr id="8" name="文本框 7"/>
          <p:cNvSpPr txBox="1"/>
          <p:nvPr/>
        </p:nvSpPr>
        <p:spPr>
          <a:xfrm>
            <a:off x="2454910" y="5226368"/>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用电器外壳意外带电引起的触电事故</a:t>
            </a:r>
            <a:endParaRPr lang="zh-CN" altLang="en-US"/>
          </a:p>
        </p:txBody>
      </p:sp>
      <p:sp>
        <p:nvSpPr>
          <p:cNvPr id="9" name="文本框 8"/>
          <p:cNvSpPr txBox="1"/>
          <p:nvPr/>
        </p:nvSpPr>
        <p:spPr>
          <a:xfrm>
            <a:off x="2752090" y="5788978"/>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可以使用电器与火线连通前先接地</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8368" y="1052830"/>
            <a:ext cx="10248265"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5. </a:t>
            </a:r>
            <a:r>
              <a:rPr lang="zh-CN" sz="2400" b="0">
                <a:ea typeface="宋体" panose="02010600030101010101" pitchFamily="2" charset="-122"/>
              </a:rPr>
              <a:t>如图所示，通过插座接入电路的用电器同时工作时，电路中消耗的总功率</a:t>
            </a:r>
            <a:r>
              <a:rPr lang="zh-CN" sz="2400" b="0">
                <a:latin typeface="Times New Roman" panose="02020603050405020304" pitchFamily="18" charset="0"/>
                <a:ea typeface="宋体" panose="02010600030101010101" pitchFamily="2" charset="-122"/>
                <a:cs typeface="Times New Roman" panose="02020603050405020304" pitchFamily="18" charset="0"/>
              </a:rPr>
              <a:t>过大，会引起干路中的电流</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，根据焦耳定律可知，干路上的电流产生过多的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ea typeface="宋体" panose="02010600030101010101" pitchFamily="2" charset="-122"/>
              </a:rPr>
              <a:t>使导线的温度急剧升高，从而烧坏插座和干路的导线，容易引起火灾．</a:t>
            </a:r>
            <a:endParaRPr lang="zh-CN" altLang="en-US"/>
          </a:p>
        </p:txBody>
      </p:sp>
      <p:pic>
        <p:nvPicPr>
          <p:cNvPr id="2" name="图片 -2147482249"/>
          <p:cNvPicPr>
            <a:picLocks noChangeAspect="1"/>
          </p:cNvPicPr>
          <p:nvPr/>
        </p:nvPicPr>
        <p:blipFill>
          <a:blip r:embed="rId1"/>
          <a:stretch>
            <a:fillRect/>
          </a:stretch>
        </p:blipFill>
        <p:spPr>
          <a:xfrm>
            <a:off x="5245736" y="2990850"/>
            <a:ext cx="2778760" cy="2576195"/>
          </a:xfrm>
          <a:prstGeom prst="rect">
            <a:avLst/>
          </a:prstGeom>
          <a:noFill/>
          <a:ln w="9525">
            <a:noFill/>
          </a:ln>
        </p:spPr>
      </p:pic>
      <p:sp>
        <p:nvSpPr>
          <p:cNvPr id="3" name="文本框 2"/>
          <p:cNvSpPr txBox="1"/>
          <p:nvPr/>
        </p:nvSpPr>
        <p:spPr>
          <a:xfrm>
            <a:off x="6045518" y="5730875"/>
            <a:ext cx="1179195"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4" name="文本框 3"/>
          <p:cNvSpPr txBox="1"/>
          <p:nvPr/>
        </p:nvSpPr>
        <p:spPr>
          <a:xfrm>
            <a:off x="4846638" y="1704340"/>
            <a:ext cx="8769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过大</a:t>
            </a:r>
            <a:endParaRPr lang="zh-CN" altLang="en-US"/>
          </a:p>
        </p:txBody>
      </p:sp>
      <p:sp>
        <p:nvSpPr>
          <p:cNvPr id="5" name="文本框 4"/>
          <p:cNvSpPr txBox="1"/>
          <p:nvPr/>
        </p:nvSpPr>
        <p:spPr>
          <a:xfrm>
            <a:off x="2416493" y="2251710"/>
            <a:ext cx="8864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87158" y="112873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600393" y="2038350"/>
            <a:ext cx="10523220" cy="737235"/>
            <a:chOff x="1342" y="2812"/>
            <a:chExt cx="16572" cy="1161"/>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安全用电原则</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(2013.4)</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2" name="文本框 11"/>
          <p:cNvSpPr txBox="1"/>
          <p:nvPr/>
        </p:nvSpPr>
        <p:spPr>
          <a:xfrm>
            <a:off x="706438" y="2907665"/>
            <a:ext cx="9448165" cy="6451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(2013</a:t>
            </a:r>
            <a:r>
              <a:rPr lang="zh-CN" sz="2400" b="0">
                <a:latin typeface="Times New Roman" panose="02020603050405020304" pitchFamily="18" charset="0"/>
                <a:ea typeface="宋体" panose="02010600030101010101" pitchFamily="2" charset="-122"/>
                <a:cs typeface="Times New Roman" panose="02020603050405020304" pitchFamily="18" charset="0"/>
              </a:rPr>
              <a:t>省卷</a:t>
            </a: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如</a:t>
            </a:r>
            <a:r>
              <a:rPr lang="zh-CN" sz="2400" b="0">
                <a:ea typeface="宋体" panose="02010600030101010101" pitchFamily="2" charset="-122"/>
              </a:rPr>
              <a:t>图所示的做法符合安全用电原则的是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zh-CN" altLang="en-US"/>
          </a:p>
        </p:txBody>
      </p:sp>
      <p:pic>
        <p:nvPicPr>
          <p:cNvPr id="2" name="图片 -2147482246"/>
          <p:cNvPicPr>
            <a:picLocks noChangeAspect="1"/>
          </p:cNvPicPr>
          <p:nvPr/>
        </p:nvPicPr>
        <p:blipFill>
          <a:blip r:embed="rId3"/>
          <a:stretch>
            <a:fillRect/>
          </a:stretch>
        </p:blipFill>
        <p:spPr>
          <a:xfrm>
            <a:off x="745808" y="3741420"/>
            <a:ext cx="10501630" cy="2002155"/>
          </a:xfrm>
          <a:prstGeom prst="rect">
            <a:avLst/>
          </a:prstGeom>
          <a:noFill/>
          <a:ln w="9525">
            <a:noFill/>
          </a:ln>
        </p:spPr>
      </p:pic>
      <p:sp>
        <p:nvSpPr>
          <p:cNvPr id="14" name="文本框 13"/>
          <p:cNvSpPr txBox="1"/>
          <p:nvPr/>
        </p:nvSpPr>
        <p:spPr>
          <a:xfrm>
            <a:off x="8920798" y="3092450"/>
            <a:ext cx="8515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0273" y="1920875"/>
            <a:ext cx="10448925" cy="396938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 (2019省卷7题3分)如图</a:t>
            </a:r>
            <a:r>
              <a:rPr lang="zh-CN" sz="2400" b="0">
                <a:ea typeface="宋体" panose="02010600030101010101" pitchFamily="2" charset="-122"/>
              </a:rPr>
              <a:t>为家庭部分电路示意图，正常发光的电灯突然熄灭，检查保险丝发现完好，再用试电笔先后检测插座的两孔，氖管均发光．由此判断电路故障的原因可能是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插座短路</a:t>
            </a:r>
            <a:r>
              <a:rPr lang="en-US" sz="2400" b="0">
                <a:latin typeface="Times New Roman" panose="02020603050405020304" pitchFamily="18" charset="0"/>
                <a:ea typeface="宋体" panose="02010600030101010101" pitchFamily="2" charset="-122"/>
              </a:rPr>
              <a:t>B. </a:t>
            </a:r>
            <a:r>
              <a:rPr lang="zh-CN" sz="2400" b="0">
                <a:ea typeface="宋体" panose="02010600030101010101" pitchFamily="2" charset="-122"/>
              </a:rPr>
              <a:t>进户的火线断路</a:t>
            </a:r>
            <a:r>
              <a:rPr lang="en-US" sz="2400" b="0">
                <a:latin typeface="Times New Roman" panose="02020603050405020304" pitchFamily="18" charset="0"/>
                <a:ea typeface="宋体" panose="02010600030101010101" pitchFamily="2" charset="-122"/>
              </a:rPr>
              <a:t>C. </a:t>
            </a:r>
            <a:r>
              <a:rPr lang="zh-CN" sz="2400" b="0">
                <a:ea typeface="宋体" panose="02010600030101010101" pitchFamily="2" charset="-122"/>
              </a:rPr>
              <a:t>进户的零线断路</a:t>
            </a:r>
            <a:r>
              <a:rPr lang="en-US" sz="2400" b="0">
                <a:latin typeface="Times New Roman" panose="02020603050405020304" pitchFamily="18" charset="0"/>
                <a:ea typeface="宋体" panose="02010600030101010101" pitchFamily="2" charset="-122"/>
              </a:rPr>
              <a:t>D. </a:t>
            </a:r>
            <a:r>
              <a:rPr lang="zh-CN" sz="2400" b="0">
                <a:ea typeface="宋体" panose="02010600030101010101" pitchFamily="2" charset="-122"/>
              </a:rPr>
              <a:t>电灯的灯丝断路</a:t>
            </a:r>
            <a:endParaRPr lang="zh-CN" altLang="en-US"/>
          </a:p>
        </p:txBody>
      </p:sp>
      <p:grpSp>
        <p:nvGrpSpPr>
          <p:cNvPr id="7" name="组合 6"/>
          <p:cNvGrpSpPr/>
          <p:nvPr/>
        </p:nvGrpSpPr>
        <p:grpSpPr>
          <a:xfrm>
            <a:off x="876618" y="1100455"/>
            <a:ext cx="8164830" cy="737235"/>
            <a:chOff x="1342" y="2812"/>
            <a:chExt cx="12858"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9663"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家庭电路故障</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(2019.7)</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pic>
        <p:nvPicPr>
          <p:cNvPr id="2" name="图片 -2147482244"/>
          <p:cNvPicPr>
            <a:picLocks noChangeAspect="1"/>
          </p:cNvPicPr>
          <p:nvPr/>
        </p:nvPicPr>
        <p:blipFill>
          <a:blip r:embed="rId2"/>
          <a:stretch>
            <a:fillRect/>
          </a:stretch>
        </p:blipFill>
        <p:spPr>
          <a:xfrm>
            <a:off x="7344728" y="3326765"/>
            <a:ext cx="3529330" cy="1916430"/>
          </a:xfrm>
          <a:prstGeom prst="rect">
            <a:avLst/>
          </a:prstGeom>
          <a:noFill/>
          <a:ln w="9525">
            <a:noFill/>
          </a:ln>
        </p:spPr>
      </p:pic>
      <p:sp>
        <p:nvSpPr>
          <p:cNvPr id="5" name="文本框 4"/>
          <p:cNvSpPr txBox="1"/>
          <p:nvPr/>
        </p:nvSpPr>
        <p:spPr>
          <a:xfrm>
            <a:off x="8432483" y="5405755"/>
            <a:ext cx="135382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14" name="文本框 13"/>
          <p:cNvSpPr txBox="1"/>
          <p:nvPr/>
        </p:nvSpPr>
        <p:spPr>
          <a:xfrm>
            <a:off x="4880293" y="3183255"/>
            <a:ext cx="8515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34073" y="1100455"/>
            <a:ext cx="10523220" cy="737235"/>
            <a:chOff x="1342" y="2812"/>
            <a:chExt cx="16572"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家庭电路连接</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10年6考</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 name="文本框 4"/>
          <p:cNvSpPr txBox="1"/>
          <p:nvPr/>
        </p:nvSpPr>
        <p:spPr>
          <a:xfrm>
            <a:off x="5594033" y="5369560"/>
            <a:ext cx="1844040" cy="460375"/>
          </a:xfrm>
          <a:prstGeom prst="rect">
            <a:avLst/>
          </a:prstGeom>
          <a:noFill/>
          <a:ln w="9525">
            <a:noFill/>
          </a:ln>
        </p:spPr>
        <p:txBody>
          <a:bodyPr wrap="square">
            <a:spAutoFit/>
          </a:bodyPr>
          <a:p>
            <a:pPr indent="0"/>
            <a:r>
              <a:rPr lang="zh-CN" sz="2400" b="0">
                <a:ea typeface="宋体" panose="02010600030101010101" pitchFamily="2" charset="-122"/>
              </a:rPr>
              <a:t>　　</a:t>
            </a: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6" name="文本框 5"/>
          <p:cNvSpPr txBox="1"/>
          <p:nvPr/>
        </p:nvSpPr>
        <p:spPr>
          <a:xfrm>
            <a:off x="1011238" y="1837690"/>
            <a:ext cx="10179050"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 [2018省卷15(3)题3分]如</a:t>
            </a:r>
            <a:r>
              <a:rPr lang="zh-CN" sz="2400" b="0">
                <a:ea typeface="宋体" panose="02010600030101010101" pitchFamily="2" charset="-122"/>
              </a:rPr>
              <a:t>图所示，</a:t>
            </a:r>
            <a:r>
              <a:rPr lang="en-US" sz="2400" b="0">
                <a:latin typeface="Times New Roman" panose="02020603050405020304" pitchFamily="18" charset="0"/>
                <a:ea typeface="宋体" panose="02010600030101010101" pitchFamily="2" charset="-122"/>
              </a:rPr>
              <a:t>①</a:t>
            </a:r>
            <a:r>
              <a:rPr lang="zh-CN" sz="2400" b="0">
                <a:ea typeface="宋体" panose="02010600030101010101" pitchFamily="2" charset="-122"/>
              </a:rPr>
              <a:t>请将图中的</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和灯泡用笔画线代替导线完成楼道灯自动控制电路，要求在光线较暗且有声音时灯才亮；</a:t>
            </a:r>
            <a:r>
              <a:rPr lang="en-US" sz="2400" b="0">
                <a:latin typeface="Times New Roman" panose="02020603050405020304" pitchFamily="18" charset="0"/>
                <a:ea typeface="宋体" panose="02010600030101010101" pitchFamily="2" charset="-122"/>
              </a:rPr>
              <a:t>②</a:t>
            </a:r>
            <a:r>
              <a:rPr lang="zh-CN" sz="2400" b="0">
                <a:ea typeface="宋体" panose="02010600030101010101" pitchFamily="2" charset="-122"/>
              </a:rPr>
              <a:t>安装一个不受开关控制的三孔插座．</a:t>
            </a:r>
            <a:endParaRPr lang="zh-CN" altLang="en-US"/>
          </a:p>
        </p:txBody>
      </p:sp>
      <p:pic>
        <p:nvPicPr>
          <p:cNvPr id="8" name="图片 7"/>
          <p:cNvPicPr>
            <a:picLocks noChangeAspect="1"/>
          </p:cNvPicPr>
          <p:nvPr/>
        </p:nvPicPr>
        <p:blipFill>
          <a:blip r:embed="rId2"/>
          <a:stretch>
            <a:fillRect/>
          </a:stretch>
        </p:blipFill>
        <p:spPr>
          <a:xfrm>
            <a:off x="7819073" y="1986280"/>
            <a:ext cx="1115695" cy="430530"/>
          </a:xfrm>
          <a:prstGeom prst="rect">
            <a:avLst/>
          </a:prstGeom>
        </p:spPr>
      </p:pic>
      <p:pic>
        <p:nvPicPr>
          <p:cNvPr id="9" name="图片 8"/>
          <p:cNvPicPr>
            <a:picLocks noChangeAspect="1"/>
          </p:cNvPicPr>
          <p:nvPr/>
        </p:nvPicPr>
        <p:blipFill>
          <a:blip r:embed="rId3"/>
          <a:stretch>
            <a:fillRect/>
          </a:stretch>
        </p:blipFill>
        <p:spPr>
          <a:xfrm>
            <a:off x="9562783" y="2019935"/>
            <a:ext cx="967740" cy="396240"/>
          </a:xfrm>
          <a:prstGeom prst="rect">
            <a:avLst/>
          </a:prstGeom>
        </p:spPr>
      </p:pic>
      <p:pic>
        <p:nvPicPr>
          <p:cNvPr id="2" name="图片 -2147482242"/>
          <p:cNvPicPr>
            <a:picLocks noChangeAspect="1"/>
          </p:cNvPicPr>
          <p:nvPr/>
        </p:nvPicPr>
        <p:blipFill>
          <a:blip r:embed="rId4">
            <a:grayscl/>
          </a:blip>
          <a:stretch>
            <a:fillRect/>
          </a:stretch>
        </p:blipFill>
        <p:spPr>
          <a:xfrm>
            <a:off x="4438968" y="3728085"/>
            <a:ext cx="3536950" cy="1534160"/>
          </a:xfrm>
          <a:prstGeom prst="rect">
            <a:avLst/>
          </a:prstGeom>
          <a:noFill/>
          <a:ln w="9525">
            <a:noFill/>
          </a:ln>
        </p:spPr>
      </p:pic>
      <p:sp>
        <p:nvSpPr>
          <p:cNvPr id="10" name="任意多边形 9"/>
          <p:cNvSpPr/>
          <p:nvPr/>
        </p:nvSpPr>
        <p:spPr>
          <a:xfrm>
            <a:off x="5323523" y="4084955"/>
            <a:ext cx="4445" cy="1033145"/>
          </a:xfrm>
          <a:custGeom>
            <a:avLst/>
            <a:gdLst>
              <a:gd name="connisteX0" fmla="*/ 0 w 4445"/>
              <a:gd name="connsiteY0" fmla="*/ 1033145 h 1033145"/>
              <a:gd name="connisteX1" fmla="*/ 4445 w 4445"/>
              <a:gd name="connsiteY1" fmla="*/ 0 h 1033145"/>
            </a:gdLst>
            <a:ahLst/>
            <a:cxnLst>
              <a:cxn ang="0">
                <a:pos x="connisteX0" y="connsiteY0"/>
              </a:cxn>
              <a:cxn ang="0">
                <a:pos x="connisteX1" y="connsiteY1"/>
              </a:cxn>
            </a:cxnLst>
            <a:rect l="l" t="t" r="r" b="b"/>
            <a:pathLst>
              <a:path w="4445" h="1033145">
                <a:moveTo>
                  <a:pt x="0" y="1033145"/>
                </a:moveTo>
                <a:lnTo>
                  <a:pt x="4445"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p:nvSpPr>
        <p:spPr>
          <a:xfrm>
            <a:off x="5753418" y="3837305"/>
            <a:ext cx="4445" cy="1276350"/>
          </a:xfrm>
          <a:custGeom>
            <a:avLst/>
            <a:gdLst>
              <a:gd name="connisteX0" fmla="*/ 4445 w 4445"/>
              <a:gd name="connsiteY0" fmla="*/ 1276350 h 1276350"/>
              <a:gd name="connisteX1" fmla="*/ 0 w 4445"/>
              <a:gd name="connsiteY1" fmla="*/ 0 h 1276350"/>
            </a:gdLst>
            <a:ahLst/>
            <a:cxnLst>
              <a:cxn ang="0">
                <a:pos x="connisteX0" y="connsiteY0"/>
              </a:cxn>
              <a:cxn ang="0">
                <a:pos x="connisteX1" y="connsiteY1"/>
              </a:cxn>
            </a:cxnLst>
            <a:rect l="l" t="t" r="r" b="b"/>
            <a:pathLst>
              <a:path w="4445" h="1276350">
                <a:moveTo>
                  <a:pt x="4445" y="1276350"/>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5533708" y="4326255"/>
            <a:ext cx="0" cy="612000"/>
          </a:xfrm>
          <a:custGeom>
            <a:avLst/>
            <a:gdLst>
              <a:gd name="connisteX0" fmla="*/ 0 w 0"/>
              <a:gd name="connsiteY0" fmla="*/ 799465 h 799465"/>
              <a:gd name="connisteX1" fmla="*/ 0 w 0"/>
              <a:gd name="connsiteY1" fmla="*/ 0 h 799465"/>
            </a:gdLst>
            <a:ahLst/>
            <a:cxnLst>
              <a:cxn ang="0">
                <a:pos x="connisteX0" y="connsiteY0"/>
              </a:cxn>
              <a:cxn ang="0">
                <a:pos x="connisteX1" y="connsiteY1"/>
              </a:cxn>
            </a:cxnLst>
            <a:rect l="l" t="t" r="r" b="b"/>
            <a:pathLst>
              <a:path h="799465">
                <a:moveTo>
                  <a:pt x="0" y="799465"/>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任意多边形 12"/>
          <p:cNvSpPr/>
          <p:nvPr/>
        </p:nvSpPr>
        <p:spPr>
          <a:xfrm>
            <a:off x="6048058" y="4570095"/>
            <a:ext cx="0" cy="360000"/>
          </a:xfrm>
          <a:custGeom>
            <a:avLst/>
            <a:gdLst>
              <a:gd name="connisteX0" fmla="*/ 4445 w 4445"/>
              <a:gd name="connsiteY0" fmla="*/ 318135 h 318135"/>
              <a:gd name="connisteX1" fmla="*/ 0 w 4445"/>
              <a:gd name="connsiteY1" fmla="*/ 0 h 318135"/>
            </a:gdLst>
            <a:ahLst/>
            <a:cxnLst>
              <a:cxn ang="0">
                <a:pos x="connisteX0" y="connsiteY0"/>
              </a:cxn>
              <a:cxn ang="0">
                <a:pos x="connisteX1" y="connsiteY1"/>
              </a:cxn>
            </a:cxnLst>
            <a:rect l="l" t="t" r="r" b="b"/>
            <a:pathLst>
              <a:path w="4445" h="318135">
                <a:moveTo>
                  <a:pt x="4445" y="318135"/>
                </a:moveTo>
                <a:lnTo>
                  <a:pt x="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095173" y="3841750"/>
            <a:ext cx="0" cy="692150"/>
          </a:xfrm>
          <a:custGeom>
            <a:avLst/>
            <a:gdLst>
              <a:gd name="connisteX0" fmla="*/ 0 w 0"/>
              <a:gd name="connsiteY0" fmla="*/ 692150 h 692150"/>
              <a:gd name="connisteX1" fmla="*/ 0 w 0"/>
              <a:gd name="connsiteY1" fmla="*/ 0 h 692150"/>
            </a:gdLst>
            <a:ahLst/>
            <a:cxnLst>
              <a:cxn ang="0">
                <a:pos x="connisteX0" y="connsiteY0"/>
              </a:cxn>
              <a:cxn ang="0">
                <a:pos x="connisteX1" y="connsiteY1"/>
              </a:cxn>
            </a:cxnLst>
            <a:rect l="l" t="t" r="r" b="b"/>
            <a:pathLst>
              <a:path h="692150">
                <a:moveTo>
                  <a:pt x="0" y="692150"/>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任意多边形 14"/>
          <p:cNvSpPr/>
          <p:nvPr/>
        </p:nvSpPr>
        <p:spPr>
          <a:xfrm>
            <a:off x="7646988" y="4084955"/>
            <a:ext cx="0" cy="828000"/>
          </a:xfrm>
          <a:custGeom>
            <a:avLst/>
            <a:gdLst>
              <a:gd name="connisteX0" fmla="*/ 0 w 0"/>
              <a:gd name="connsiteY0" fmla="*/ 813435 h 813435"/>
              <a:gd name="connisteX1" fmla="*/ 0 w 0"/>
              <a:gd name="connsiteY1" fmla="*/ 0 h 813435"/>
            </a:gdLst>
            <a:ahLst/>
            <a:cxnLst>
              <a:cxn ang="0">
                <a:pos x="connisteX0" y="connsiteY0"/>
              </a:cxn>
              <a:cxn ang="0">
                <a:pos x="connisteX1" y="connsiteY1"/>
              </a:cxn>
            </a:cxnLst>
            <a:rect l="l" t="t" r="r" b="b"/>
            <a:pathLst>
              <a:path h="813435">
                <a:moveTo>
                  <a:pt x="0" y="813435"/>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4" grpId="0" bldLvl="0" animBg="1"/>
      <p:bldP spid="13" grpId="0" bldLvl="0" animBg="1"/>
      <p:bldP spid="12" grpId="0" bldLvl="0" animBg="1"/>
      <p:bldP spid="11"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341938" y="5777865"/>
            <a:ext cx="1844040" cy="460375"/>
          </a:xfrm>
          <a:prstGeom prst="rect">
            <a:avLst/>
          </a:prstGeom>
          <a:noFill/>
          <a:ln w="9525">
            <a:noFill/>
          </a:ln>
        </p:spPr>
        <p:txBody>
          <a:bodyPr wrap="square">
            <a:spAutoFit/>
          </a:bodyPr>
          <a:p>
            <a:pPr indent="0"/>
            <a:r>
              <a:rPr lang="zh-CN" sz="2400" b="0">
                <a:ea typeface="宋体" panose="02010600030101010101" pitchFamily="2" charset="-122"/>
              </a:rPr>
              <a:t>　　</a:t>
            </a: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100" name="文本框 99"/>
          <p:cNvSpPr txBox="1"/>
          <p:nvPr/>
        </p:nvSpPr>
        <p:spPr>
          <a:xfrm>
            <a:off x="1133793" y="981075"/>
            <a:ext cx="9925050"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[2017省卷15(3)题3分]小</a:t>
            </a:r>
            <a:r>
              <a:rPr lang="zh-CN" sz="2400" b="0">
                <a:ea typeface="宋体" panose="02010600030101010101" pitchFamily="2" charset="-122"/>
              </a:rPr>
              <a:t>明用两个单刀双掷开关、一个</a:t>
            </a:r>
            <a:r>
              <a:rPr lang="en-US" sz="2400" b="0">
                <a:latin typeface="Times New Roman" panose="02020603050405020304" pitchFamily="18" charset="0"/>
                <a:ea typeface="宋体" panose="02010600030101010101" pitchFamily="2" charset="-122"/>
              </a:rPr>
              <a:t>LED</a:t>
            </a:r>
            <a:r>
              <a:rPr lang="zh-CN" sz="2400" b="0">
                <a:ea typeface="宋体" panose="02010600030101010101" pitchFamily="2" charset="-122"/>
              </a:rPr>
              <a:t>灯和若干导线，设计一个楼梯灯电路，无论是楼上或楼下都可以任意开灯、关灯，既可以在楼下开灯到楼上关灯，又可以在楼上开灯到楼下关灯，请你根据小明设计的意图，用笔画线代替导线完成电路图．</a:t>
            </a:r>
            <a:endParaRPr lang="zh-CN" altLang="en-US"/>
          </a:p>
        </p:txBody>
      </p:sp>
      <p:pic>
        <p:nvPicPr>
          <p:cNvPr id="2" name="图片 -2147482241"/>
          <p:cNvPicPr>
            <a:picLocks noChangeAspect="1"/>
          </p:cNvPicPr>
          <p:nvPr/>
        </p:nvPicPr>
        <p:blipFill>
          <a:blip r:embed="rId1"/>
          <a:stretch>
            <a:fillRect/>
          </a:stretch>
        </p:blipFill>
        <p:spPr>
          <a:xfrm>
            <a:off x="4369118" y="3395980"/>
            <a:ext cx="3364230" cy="2199005"/>
          </a:xfrm>
          <a:prstGeom prst="rect">
            <a:avLst/>
          </a:prstGeom>
          <a:noFill/>
          <a:ln w="9525">
            <a:noFill/>
          </a:ln>
        </p:spPr>
      </p:pic>
      <p:sp>
        <p:nvSpPr>
          <p:cNvPr id="10" name="任意多边形 9"/>
          <p:cNvSpPr/>
          <p:nvPr/>
        </p:nvSpPr>
        <p:spPr>
          <a:xfrm>
            <a:off x="5124133" y="3509645"/>
            <a:ext cx="7620" cy="1051560"/>
          </a:xfrm>
          <a:custGeom>
            <a:avLst/>
            <a:gdLst>
              <a:gd name="connisteX0" fmla="*/ 7620 w 7620"/>
              <a:gd name="connsiteY0" fmla="*/ 1051560 h 1051560"/>
              <a:gd name="connisteX1" fmla="*/ 0 w 7620"/>
              <a:gd name="connsiteY1" fmla="*/ 0 h 1051560"/>
            </a:gdLst>
            <a:ahLst/>
            <a:cxnLst>
              <a:cxn ang="0">
                <a:pos x="connisteX0" y="connsiteY0"/>
              </a:cxn>
              <a:cxn ang="0">
                <a:pos x="connisteX1" y="connsiteY1"/>
              </a:cxn>
            </a:cxnLst>
            <a:rect l="l" t="t" r="r" b="b"/>
            <a:pathLst>
              <a:path w="7620" h="1051560">
                <a:moveTo>
                  <a:pt x="7620" y="1051560"/>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p:nvSpPr>
        <p:spPr>
          <a:xfrm>
            <a:off x="7311073" y="3829685"/>
            <a:ext cx="152400" cy="457200"/>
          </a:xfrm>
          <a:custGeom>
            <a:avLst/>
            <a:gdLst>
              <a:gd name="connisteX0" fmla="*/ 152400 w 152400"/>
              <a:gd name="connsiteY0" fmla="*/ 457200 h 457200"/>
              <a:gd name="connisteX1" fmla="*/ 144780 w 152400"/>
              <a:gd name="connsiteY1" fmla="*/ 0 h 457200"/>
              <a:gd name="connisteX2" fmla="*/ 0 w 152400"/>
              <a:gd name="connsiteY2" fmla="*/ 7620 h 457200"/>
            </a:gdLst>
            <a:ahLst/>
            <a:cxnLst>
              <a:cxn ang="0">
                <a:pos x="connisteX0" y="connsiteY0"/>
              </a:cxn>
              <a:cxn ang="0">
                <a:pos x="connisteX1" y="connsiteY1"/>
              </a:cxn>
              <a:cxn ang="0">
                <a:pos x="connisteX2" y="connsiteY2"/>
              </a:cxn>
            </a:cxnLst>
            <a:rect l="l" t="t" r="r" b="b"/>
            <a:pathLst>
              <a:path w="152400" h="457200">
                <a:moveTo>
                  <a:pt x="152400" y="457200"/>
                </a:moveTo>
                <a:lnTo>
                  <a:pt x="144780" y="0"/>
                </a:lnTo>
                <a:lnTo>
                  <a:pt x="0" y="762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5911533" y="4195445"/>
            <a:ext cx="711200" cy="641985"/>
          </a:xfrm>
          <a:custGeom>
            <a:avLst/>
            <a:gdLst>
              <a:gd name="connisteX0" fmla="*/ 711200 w 711200"/>
              <a:gd name="connsiteY0" fmla="*/ 0 h 641985"/>
              <a:gd name="connisteX1" fmla="*/ 499745 w 711200"/>
              <a:gd name="connsiteY1" fmla="*/ 0 h 641985"/>
              <a:gd name="connisteX2" fmla="*/ 502920 w 711200"/>
              <a:gd name="connsiteY2" fmla="*/ 641985 h 641985"/>
              <a:gd name="connisteX3" fmla="*/ 0 w 711200"/>
              <a:gd name="connsiteY3" fmla="*/ 641985 h 641985"/>
            </a:gdLst>
            <a:ahLst/>
            <a:cxnLst>
              <a:cxn ang="0">
                <a:pos x="connisteX0" y="connsiteY0"/>
              </a:cxn>
              <a:cxn ang="0">
                <a:pos x="connisteX1" y="connsiteY1"/>
              </a:cxn>
              <a:cxn ang="0">
                <a:pos x="connisteX2" y="connsiteY2"/>
              </a:cxn>
              <a:cxn ang="0">
                <a:pos x="connisteX3" y="connsiteY3"/>
              </a:cxn>
            </a:cxnLst>
            <a:rect l="l" t="t" r="r" b="b"/>
            <a:pathLst>
              <a:path w="711200" h="641985">
                <a:moveTo>
                  <a:pt x="711200" y="0"/>
                </a:moveTo>
                <a:lnTo>
                  <a:pt x="499745" y="0"/>
                </a:lnTo>
                <a:lnTo>
                  <a:pt x="502920" y="641985"/>
                </a:lnTo>
                <a:lnTo>
                  <a:pt x="0" y="64198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任意多边形 12"/>
          <p:cNvSpPr/>
          <p:nvPr/>
        </p:nvSpPr>
        <p:spPr>
          <a:xfrm>
            <a:off x="5926138" y="4337685"/>
            <a:ext cx="699770" cy="634365"/>
          </a:xfrm>
          <a:custGeom>
            <a:avLst/>
            <a:gdLst>
              <a:gd name="connisteX0" fmla="*/ 0 w 699770"/>
              <a:gd name="connsiteY0" fmla="*/ 634365 h 634365"/>
              <a:gd name="connisteX1" fmla="*/ 699770 w 699770"/>
              <a:gd name="connsiteY1" fmla="*/ 634365 h 634365"/>
              <a:gd name="connisteX2" fmla="*/ 699770 w 699770"/>
              <a:gd name="connsiteY2" fmla="*/ 0 h 634365"/>
            </a:gdLst>
            <a:ahLst/>
            <a:cxnLst>
              <a:cxn ang="0">
                <a:pos x="connisteX0" y="connsiteY0"/>
              </a:cxn>
              <a:cxn ang="0">
                <a:pos x="connisteX1" y="connsiteY1"/>
              </a:cxn>
              <a:cxn ang="0">
                <a:pos x="connisteX2" y="connsiteY2"/>
              </a:cxn>
            </a:cxnLst>
            <a:rect l="l" t="t" r="r" b="b"/>
            <a:pathLst>
              <a:path w="699770" h="634365">
                <a:moveTo>
                  <a:pt x="0" y="634365"/>
                </a:moveTo>
                <a:lnTo>
                  <a:pt x="699770" y="634365"/>
                </a:lnTo>
                <a:lnTo>
                  <a:pt x="69977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5302568" y="3838575"/>
            <a:ext cx="3810" cy="266065"/>
          </a:xfrm>
          <a:custGeom>
            <a:avLst/>
            <a:gdLst>
              <a:gd name="connisteX0" fmla="*/ 3810 w 3810"/>
              <a:gd name="connsiteY0" fmla="*/ 266065 h 266065"/>
              <a:gd name="connisteX1" fmla="*/ 0 w 3810"/>
              <a:gd name="connsiteY1" fmla="*/ 0 h 266065"/>
            </a:gdLst>
            <a:ahLst/>
            <a:cxnLst>
              <a:cxn ang="0">
                <a:pos x="connisteX0" y="connsiteY0"/>
              </a:cxn>
              <a:cxn ang="0">
                <a:pos x="connisteX1" y="connsiteY1"/>
              </a:cxn>
            </a:cxnLst>
            <a:rect l="l" t="t" r="r" b="b"/>
            <a:pathLst>
              <a:path w="3810" h="266065">
                <a:moveTo>
                  <a:pt x="3810" y="266065"/>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3" grpId="0" bldLvl="0" animBg="1"/>
      <p:bldP spid="12" grpId="0" bldLvl="0" animBg="1"/>
      <p:bldP spid="11"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475288" y="5915660"/>
            <a:ext cx="1844040" cy="460375"/>
          </a:xfrm>
          <a:prstGeom prst="rect">
            <a:avLst/>
          </a:prstGeom>
          <a:noFill/>
          <a:ln w="9525">
            <a:noFill/>
          </a:ln>
        </p:spPr>
        <p:txBody>
          <a:bodyPr wrap="square">
            <a:spAutoFit/>
          </a:bodyPr>
          <a:p>
            <a:pPr indent="0"/>
            <a:r>
              <a:rPr lang="zh-CN" sz="2400" b="0">
                <a:ea typeface="宋体" panose="02010600030101010101" pitchFamily="2" charset="-122"/>
              </a:rPr>
              <a:t>　　</a:t>
            </a:r>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pic>
        <p:nvPicPr>
          <p:cNvPr id="2" name="图片 -2147482240"/>
          <p:cNvPicPr>
            <a:picLocks noChangeAspect="1"/>
          </p:cNvPicPr>
          <p:nvPr/>
        </p:nvPicPr>
        <p:blipFill>
          <a:blip r:embed="rId1"/>
          <a:stretch>
            <a:fillRect/>
          </a:stretch>
        </p:blipFill>
        <p:spPr>
          <a:xfrm>
            <a:off x="2521903" y="3028315"/>
            <a:ext cx="7791450" cy="2816225"/>
          </a:xfrm>
          <a:prstGeom prst="rect">
            <a:avLst/>
          </a:prstGeom>
          <a:noFill/>
          <a:ln w="9525">
            <a:noFill/>
          </a:ln>
        </p:spPr>
      </p:pic>
      <p:sp>
        <p:nvSpPr>
          <p:cNvPr id="100" name="文本框 99"/>
          <p:cNvSpPr txBox="1"/>
          <p:nvPr/>
        </p:nvSpPr>
        <p:spPr>
          <a:xfrm>
            <a:off x="955993" y="936625"/>
            <a:ext cx="10404475"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 [2015省卷15(3)题3分]如</a:t>
            </a:r>
            <a:r>
              <a:rPr lang="zh-CN" sz="2400" b="0">
                <a:ea typeface="宋体" panose="02010600030101010101" pitchFamily="2" charset="-122"/>
              </a:rPr>
              <a:t>图甲是插线板，请将乙图的内部电路连接完整．要求：在开关断开时插线板上的指示灯不发光，插孔不能提供工作电压；在开关闭合时指示灯发光，插孔可提供工作电压；若指示灯损坏，开关闭合时插孔也能提供工作电压．</a:t>
            </a:r>
            <a:endParaRPr lang="zh-CN" altLang="en-US"/>
          </a:p>
        </p:txBody>
      </p:sp>
      <p:grpSp>
        <p:nvGrpSpPr>
          <p:cNvPr id="11" name="组合 10"/>
          <p:cNvGrpSpPr/>
          <p:nvPr/>
        </p:nvGrpSpPr>
        <p:grpSpPr>
          <a:xfrm>
            <a:off x="6684328" y="4126230"/>
            <a:ext cx="2706370" cy="918210"/>
            <a:chOff x="10525" y="6498"/>
            <a:chExt cx="4262" cy="1446"/>
          </a:xfrm>
        </p:grpSpPr>
        <p:sp>
          <p:nvSpPr>
            <p:cNvPr id="4" name="任意多边形 3"/>
            <p:cNvSpPr/>
            <p:nvPr/>
          </p:nvSpPr>
          <p:spPr>
            <a:xfrm>
              <a:off x="12638" y="7238"/>
              <a:ext cx="567" cy="0"/>
            </a:xfrm>
            <a:custGeom>
              <a:avLst/>
              <a:gdLst>
                <a:gd name="connisteX0" fmla="*/ 264160 w 264160"/>
                <a:gd name="connsiteY0" fmla="*/ 0 h 0"/>
                <a:gd name="connisteX1" fmla="*/ 0 w 264160"/>
                <a:gd name="connsiteY1" fmla="*/ 0 h 0"/>
              </a:gdLst>
              <a:ahLst/>
              <a:cxnLst>
                <a:cxn ang="0">
                  <a:pos x="connisteX0" y="connsiteY0"/>
                </a:cxn>
                <a:cxn ang="0">
                  <a:pos x="connisteX1" y="connsiteY1"/>
                </a:cxn>
              </a:cxnLst>
              <a:rect l="l" t="t" r="r" b="b"/>
              <a:pathLst>
                <a:path w="264160">
                  <a:moveTo>
                    <a:pt x="264160" y="0"/>
                  </a:moveTo>
                  <a:lnTo>
                    <a:pt x="0" y="0"/>
                  </a:lnTo>
                </a:path>
              </a:pathLst>
            </a:custGeom>
            <a:noFill/>
            <a:ln>
              <a:solidFill>
                <a:srgbClr val="FF0000"/>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10525" y="6498"/>
              <a:ext cx="4263" cy="1446"/>
            </a:xfrm>
            <a:custGeom>
              <a:avLst/>
              <a:gdLst>
                <a:gd name="connisteX0" fmla="*/ 0 w 2707005"/>
                <a:gd name="connsiteY0" fmla="*/ 0 h 918210"/>
                <a:gd name="connisteX1" fmla="*/ 490855 w 2707005"/>
                <a:gd name="connsiteY1" fmla="*/ 0 h 918210"/>
                <a:gd name="connisteX2" fmla="*/ 490855 w 2707005"/>
                <a:gd name="connsiteY2" fmla="*/ 918210 h 918210"/>
                <a:gd name="connisteX3" fmla="*/ 2707005 w 2707005"/>
                <a:gd name="connsiteY3" fmla="*/ 918210 h 918210"/>
                <a:gd name="connisteX4" fmla="*/ 2707005 w 2707005"/>
                <a:gd name="connsiteY4" fmla="*/ 443230 h 91821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707005" h="918210">
                  <a:moveTo>
                    <a:pt x="0" y="0"/>
                  </a:moveTo>
                  <a:lnTo>
                    <a:pt x="490855" y="0"/>
                  </a:lnTo>
                  <a:lnTo>
                    <a:pt x="490855" y="918210"/>
                  </a:lnTo>
                  <a:lnTo>
                    <a:pt x="2707005" y="918210"/>
                  </a:lnTo>
                  <a:lnTo>
                    <a:pt x="2707005" y="44323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11248" y="7760"/>
              <a:ext cx="113" cy="11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026978" y="5568950"/>
            <a:ext cx="1844040" cy="460375"/>
          </a:xfrm>
          <a:prstGeom prst="rect">
            <a:avLst/>
          </a:prstGeom>
          <a:noFill/>
          <a:ln w="9525">
            <a:noFill/>
          </a:ln>
        </p:spPr>
        <p:txBody>
          <a:bodyPr wrap="square">
            <a:spAutoFit/>
          </a:bodyPr>
          <a:p>
            <a:pPr indent="0"/>
            <a:r>
              <a:rPr lang="zh-CN" sz="2400" b="0">
                <a:ea typeface="宋体" panose="02010600030101010101" pitchFamily="2" charset="-122"/>
              </a:rPr>
              <a:t>　　</a:t>
            </a:r>
            <a:r>
              <a:rPr lang="zh-CN" b="0">
                <a:cs typeface="楷体_GB2312" charset="0"/>
              </a:rPr>
              <a:t>第</a:t>
            </a:r>
            <a:r>
              <a:rPr lang="en-US" b="0">
                <a:latin typeface="Times New Roman" panose="02020603050405020304" pitchFamily="18" charset="0"/>
                <a:cs typeface="楷体_GB2312" charset="0"/>
              </a:rPr>
              <a:t>6</a:t>
            </a:r>
            <a:r>
              <a:rPr lang="zh-CN" b="0">
                <a:cs typeface="楷体_GB2312" charset="0"/>
              </a:rPr>
              <a:t>题图</a:t>
            </a:r>
            <a:endParaRPr lang="zh-CN" altLang="en-US"/>
          </a:p>
        </p:txBody>
      </p:sp>
      <p:sp>
        <p:nvSpPr>
          <p:cNvPr id="3" name="文本框 2"/>
          <p:cNvSpPr txBox="1"/>
          <p:nvPr/>
        </p:nvSpPr>
        <p:spPr>
          <a:xfrm>
            <a:off x="1032193" y="1024255"/>
            <a:ext cx="10127615"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6</a:t>
            </a:r>
            <a:r>
              <a:rPr lang="en-US" sz="2400" b="0">
                <a:latin typeface="Times New Roman" panose="02020603050405020304" pitchFamily="18" charset="0"/>
                <a:ea typeface="宋体" panose="02010600030101010101" pitchFamily="2" charset="-122"/>
                <a:cs typeface="Times New Roman" panose="02020603050405020304" pitchFamily="18" charset="0"/>
              </a:rPr>
              <a:t>. [2012省卷15(5)题2分]声</a:t>
            </a:r>
            <a:r>
              <a:rPr lang="zh-CN" sz="2400" b="0">
                <a:ea typeface="宋体" panose="02010600030101010101" pitchFamily="2" charset="-122"/>
              </a:rPr>
              <a:t>控开关在接收到一定响度的声音时会自动闭合一段时间，某地下通道两端的入口处各装有一个声控开关来控制同一盏螺纹灯泡，为确保行人不管从哪端进入，灯泡都能接通电源发光，请按题意将图中的电路连接完整．</a:t>
            </a:r>
            <a:endParaRPr lang="zh-CN" altLang="en-US"/>
          </a:p>
        </p:txBody>
      </p:sp>
      <p:pic>
        <p:nvPicPr>
          <p:cNvPr id="2" name="图片 -2147482239"/>
          <p:cNvPicPr>
            <a:picLocks noChangeAspect="1"/>
          </p:cNvPicPr>
          <p:nvPr/>
        </p:nvPicPr>
        <p:blipFill>
          <a:blip r:embed="rId1"/>
          <a:stretch>
            <a:fillRect/>
          </a:stretch>
        </p:blipFill>
        <p:spPr>
          <a:xfrm>
            <a:off x="3602038" y="3562985"/>
            <a:ext cx="4987925" cy="1461770"/>
          </a:xfrm>
          <a:prstGeom prst="rect">
            <a:avLst/>
          </a:prstGeom>
          <a:noFill/>
          <a:ln w="9525">
            <a:noFill/>
          </a:ln>
        </p:spPr>
      </p:pic>
      <p:sp>
        <p:nvSpPr>
          <p:cNvPr id="4" name="任意多边形 3"/>
          <p:cNvSpPr/>
          <p:nvPr/>
        </p:nvSpPr>
        <p:spPr>
          <a:xfrm>
            <a:off x="7648258" y="3700780"/>
            <a:ext cx="7620" cy="533400"/>
          </a:xfrm>
          <a:custGeom>
            <a:avLst/>
            <a:gdLst>
              <a:gd name="connisteX0" fmla="*/ 7620 w 7620"/>
              <a:gd name="connsiteY0" fmla="*/ 533400 h 533400"/>
              <a:gd name="connisteX1" fmla="*/ 0 w 7620"/>
              <a:gd name="connsiteY1" fmla="*/ 0 h 533400"/>
            </a:gdLst>
            <a:ahLst/>
            <a:cxnLst>
              <a:cxn ang="0">
                <a:pos x="connisteX0" y="connsiteY0"/>
              </a:cxn>
              <a:cxn ang="0">
                <a:pos x="connisteX1" y="connsiteY1"/>
              </a:cxn>
            </a:cxnLst>
            <a:rect l="l" t="t" r="r" b="b"/>
            <a:pathLst>
              <a:path w="7620" h="533400">
                <a:moveTo>
                  <a:pt x="7620" y="533400"/>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3937318" y="3708400"/>
            <a:ext cx="7620" cy="525780"/>
          </a:xfrm>
          <a:custGeom>
            <a:avLst/>
            <a:gdLst>
              <a:gd name="connisteX0" fmla="*/ 7620 w 7620"/>
              <a:gd name="connsiteY0" fmla="*/ 525780 h 525780"/>
              <a:gd name="connisteX1" fmla="*/ 0 w 7620"/>
              <a:gd name="connsiteY1" fmla="*/ 0 h 525780"/>
            </a:gdLst>
            <a:ahLst/>
            <a:cxnLst>
              <a:cxn ang="0">
                <a:pos x="connisteX0" y="connsiteY0"/>
              </a:cxn>
              <a:cxn ang="0">
                <a:pos x="connisteX1" y="connsiteY1"/>
              </a:cxn>
            </a:cxnLst>
            <a:rect l="l" t="t" r="r" b="b"/>
            <a:pathLst>
              <a:path w="7620" h="525780">
                <a:moveTo>
                  <a:pt x="7620" y="525780"/>
                </a:move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a:off x="5507038" y="4264660"/>
            <a:ext cx="594360" cy="0"/>
          </a:xfrm>
          <a:custGeom>
            <a:avLst/>
            <a:gdLst>
              <a:gd name="connisteX0" fmla="*/ 0 w 594360"/>
              <a:gd name="connsiteY0" fmla="*/ 0 h 0"/>
              <a:gd name="connisteX1" fmla="*/ 594360 w 594360"/>
              <a:gd name="connsiteY1" fmla="*/ 0 h 0"/>
            </a:gdLst>
            <a:ahLst/>
            <a:cxnLst>
              <a:cxn ang="0">
                <a:pos x="connisteX0" y="connsiteY0"/>
              </a:cxn>
              <a:cxn ang="0">
                <a:pos x="connisteX1" y="connsiteY1"/>
              </a:cxn>
            </a:cxnLst>
            <a:rect l="l" t="t" r="r" b="b"/>
            <a:pathLst>
              <a:path w="594360">
                <a:moveTo>
                  <a:pt x="0" y="0"/>
                </a:moveTo>
                <a:lnTo>
                  <a:pt x="59436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nvSpPr>
        <p:spPr>
          <a:xfrm>
            <a:off x="3823018" y="3937000"/>
            <a:ext cx="1737360" cy="662940"/>
          </a:xfrm>
          <a:custGeom>
            <a:avLst/>
            <a:gdLst>
              <a:gd name="connisteX0" fmla="*/ 1737360 w 1737360"/>
              <a:gd name="connsiteY0" fmla="*/ 662940 h 662940"/>
              <a:gd name="connisteX1" fmla="*/ 7620 w 1737360"/>
              <a:gd name="connsiteY1" fmla="*/ 655320 h 662940"/>
              <a:gd name="connisteX2" fmla="*/ 0 w 1737360"/>
              <a:gd name="connsiteY2" fmla="*/ 0 h 662940"/>
            </a:gdLst>
            <a:ahLst/>
            <a:cxnLst>
              <a:cxn ang="0">
                <a:pos x="connisteX0" y="connsiteY0"/>
              </a:cxn>
              <a:cxn ang="0">
                <a:pos x="connisteX1" y="connsiteY1"/>
              </a:cxn>
              <a:cxn ang="0">
                <a:pos x="connisteX2" y="connsiteY2"/>
              </a:cxn>
            </a:cxnLst>
            <a:rect l="l" t="t" r="r" b="b"/>
            <a:pathLst>
              <a:path w="1737360" h="662940">
                <a:moveTo>
                  <a:pt x="1737360" y="662940"/>
                </a:moveTo>
                <a:lnTo>
                  <a:pt x="7620" y="655320"/>
                </a:lnTo>
                <a:lnTo>
                  <a:pt x="0" y="0"/>
                </a:lnTo>
              </a:path>
            </a:pathLst>
          </a:custGeom>
          <a:noFill/>
          <a:ln>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bldLvl="0" animBg="1"/>
      <p:bldP spid="7"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150803" y="2847975"/>
            <a:ext cx="1635760" cy="1670685"/>
          </a:xfrm>
          <a:custGeom>
            <a:avLst/>
            <a:gdLst>
              <a:gd name="rtl" fmla="*/ 331664 w 1183168"/>
              <a:gd name="rtt" fmla="*/ 132240 h 843600"/>
              <a:gd name="rtr" fmla="*/ 848464 w 1183168"/>
              <a:gd name="rtb" fmla="*/ 725040 h 843600"/>
            </a:gdLst>
            <a:ahLst/>
            <a:cxnLst/>
            <a:rect l="rtl" t="rtt" r="rtr" b="rtb"/>
            <a:pathLst>
              <a:path w="1183168" h="843600">
                <a:moveTo>
                  <a:pt x="421800" y="0"/>
                </a:moveTo>
                <a:lnTo>
                  <a:pt x="761368" y="0"/>
                </a:lnTo>
                <a:cubicBezTo>
                  <a:pt x="994331" y="0"/>
                  <a:pt x="1183168" y="188839"/>
                  <a:pt x="1183168" y="421800"/>
                </a:cubicBezTo>
                <a:cubicBezTo>
                  <a:pt x="1183168" y="654760"/>
                  <a:pt x="994331" y="843600"/>
                  <a:pt x="761368" y="843600"/>
                </a:cubicBezTo>
                <a:lnTo>
                  <a:pt x="421800" y="843600"/>
                </a:lnTo>
                <a:cubicBezTo>
                  <a:pt x="188839" y="843600"/>
                  <a:pt x="0" y="654760"/>
                  <a:pt x="0" y="421800"/>
                </a:cubicBezTo>
                <a:cubicBezTo>
                  <a:pt x="0" y="188839"/>
                  <a:pt x="188839" y="0"/>
                  <a:pt x="421800" y="0"/>
                </a:cubicBezTo>
                <a:close/>
              </a:path>
            </a:pathLst>
          </a:custGeom>
          <a:solidFill>
            <a:srgbClr val="FFFFFF"/>
          </a:solidFill>
          <a:ln w="30400" cap="flat">
            <a:solidFill>
              <a:srgbClr val="96E54E"/>
            </a:solidFill>
            <a:round/>
          </a:ln>
        </p:spPr>
        <p:txBody>
          <a:bodyPr wrap="square" lIns="0" tIns="0" rIns="0" bIns="22500" rtlCol="0" anchor="ctr"/>
          <a:p>
            <a:pPr algn="ctr">
              <a:lnSpc>
                <a:spcPct val="100000"/>
              </a:lnSpc>
            </a:pPr>
            <a:r>
              <a:rPr sz="2400" b="1">
                <a:solidFill>
                  <a:srgbClr val="454545"/>
                </a:solidFill>
                <a:latin typeface="方正粗黑宋简体" panose="02000000000000000000" charset="-122"/>
              </a:rPr>
              <a:t>生活</a:t>
            </a:r>
            <a:endParaRPr sz="2400" b="1">
              <a:solidFill>
                <a:srgbClr val="454545"/>
              </a:solidFill>
              <a:latin typeface="方正粗黑宋简体" panose="02000000000000000000" charset="-122"/>
            </a:endParaRPr>
          </a:p>
          <a:p>
            <a:pPr algn="ctr">
              <a:lnSpc>
                <a:spcPct val="100000"/>
              </a:lnSpc>
            </a:pPr>
            <a:r>
              <a:rPr sz="2400" b="1">
                <a:solidFill>
                  <a:srgbClr val="454545"/>
                </a:solidFill>
                <a:latin typeface="方正粗黑宋简体" panose="02000000000000000000" charset="-122"/>
              </a:rPr>
              <a:t>用电</a:t>
            </a:r>
            <a:endParaRPr sz="2400" b="1">
              <a:solidFill>
                <a:srgbClr val="454545"/>
              </a:solidFill>
              <a:latin typeface="方正粗黑宋简体" panose="02000000000000000000" charset="-122"/>
            </a:endParaRPr>
          </a:p>
        </p:txBody>
      </p:sp>
      <p:grpSp>
        <p:nvGrpSpPr>
          <p:cNvPr id="18" name="组合 17"/>
          <p:cNvGrpSpPr/>
          <p:nvPr/>
        </p:nvGrpSpPr>
        <p:grpSpPr>
          <a:xfrm>
            <a:off x="6964998" y="2624455"/>
            <a:ext cx="2578735" cy="1126490"/>
            <a:chOff x="10967" y="4585"/>
            <a:chExt cx="4061" cy="1774"/>
          </a:xfrm>
        </p:grpSpPr>
        <p:sp>
          <p:nvSpPr>
            <p:cNvPr id="107" name="MMConnector"/>
            <p:cNvSpPr/>
            <p:nvPr/>
          </p:nvSpPr>
          <p:spPr>
            <a:xfrm>
              <a:off x="10967" y="5737"/>
              <a:ext cx="1836" cy="622"/>
            </a:xfrm>
            <a:custGeom>
              <a:avLst/>
              <a:gdLst/>
              <a:ahLst/>
              <a:cxnLst/>
              <a:pathLst>
                <a:path w="807468" h="180510">
                  <a:moveTo>
                    <a:pt x="-120061" y="20056"/>
                  </a:moveTo>
                  <a:cubicBezTo>
                    <a:pt x="-138579" y="24941"/>
                    <a:pt x="-147403" y="40417"/>
                    <a:pt x="-143342" y="54472"/>
                  </a:cubicBezTo>
                  <a:cubicBezTo>
                    <a:pt x="-139280" y="68527"/>
                    <a:pt x="-123514" y="77058"/>
                    <a:pt x="-105292" y="71164"/>
                  </a:cubicBezTo>
                  <a:cubicBezTo>
                    <a:pt x="-88300" y="65669"/>
                    <a:pt x="-71308" y="60173"/>
                    <a:pt x="-54381" y="54560"/>
                  </a:cubicBezTo>
                  <a:cubicBezTo>
                    <a:pt x="-37453" y="48946"/>
                    <a:pt x="-20591" y="43213"/>
                    <a:pt x="-3762" y="37438"/>
                  </a:cubicBezTo>
                  <a:cubicBezTo>
                    <a:pt x="13067" y="31664"/>
                    <a:pt x="29863" y="25846"/>
                    <a:pt x="46634" y="20012"/>
                  </a:cubicBezTo>
                  <a:cubicBezTo>
                    <a:pt x="63406" y="14179"/>
                    <a:pt x="80152" y="8329"/>
                    <a:pt x="96891" y="2504"/>
                  </a:cubicBezTo>
                  <a:cubicBezTo>
                    <a:pt x="113630" y="-3320"/>
                    <a:pt x="130361" y="-9119"/>
                    <a:pt x="147100" y="-14853"/>
                  </a:cubicBezTo>
                  <a:cubicBezTo>
                    <a:pt x="163838" y="-20587"/>
                    <a:pt x="180584" y="-26257"/>
                    <a:pt x="197353" y="-31821"/>
                  </a:cubicBezTo>
                  <a:cubicBezTo>
                    <a:pt x="214121" y="-37385"/>
                    <a:pt x="230913" y="-42844"/>
                    <a:pt x="247741" y="-48157"/>
                  </a:cubicBezTo>
                  <a:cubicBezTo>
                    <a:pt x="264569" y="-53470"/>
                    <a:pt x="281434" y="-58637"/>
                    <a:pt x="298348" y="-63620"/>
                  </a:cubicBezTo>
                  <a:cubicBezTo>
                    <a:pt x="315262" y="-68602"/>
                    <a:pt x="332225" y="-73398"/>
                    <a:pt x="349243" y="-77972"/>
                  </a:cubicBezTo>
                  <a:cubicBezTo>
                    <a:pt x="366261" y="-82546"/>
                    <a:pt x="383334" y="-86897"/>
                    <a:pt x="400476" y="-90990"/>
                  </a:cubicBezTo>
                  <a:cubicBezTo>
                    <a:pt x="417618" y="-95083"/>
                    <a:pt x="434829" y="-98918"/>
                    <a:pt x="452075" y="-102465"/>
                  </a:cubicBezTo>
                  <a:cubicBezTo>
                    <a:pt x="469321" y="-106011"/>
                    <a:pt x="486602" y="-109267"/>
                    <a:pt x="504044" y="-112214"/>
                  </a:cubicBezTo>
                  <a:cubicBezTo>
                    <a:pt x="521487" y="-115161"/>
                    <a:pt x="539092" y="-117798"/>
                    <a:pt x="556362" y="-120088"/>
                  </a:cubicBezTo>
                  <a:cubicBezTo>
                    <a:pt x="573632" y="-122377"/>
                    <a:pt x="590567" y="-124319"/>
                    <a:pt x="608984" y="-125970"/>
                  </a:cubicBezTo>
                  <a:cubicBezTo>
                    <a:pt x="627401" y="-127620"/>
                    <a:pt x="647300" y="-128980"/>
                    <a:pt x="661848" y="-129786"/>
                  </a:cubicBezTo>
                  <a:cubicBezTo>
                    <a:pt x="676396" y="-130593"/>
                    <a:pt x="685594" y="-130846"/>
                    <a:pt x="694792" y="-131100"/>
                  </a:cubicBezTo>
                  <a:cubicBezTo>
                    <a:pt x="697527" y="-131175"/>
                    <a:pt x="699352" y="-132810"/>
                    <a:pt x="699352" y="-134900"/>
                  </a:cubicBezTo>
                  <a:cubicBezTo>
                    <a:pt x="699352" y="-136990"/>
                    <a:pt x="697527" y="-138625"/>
                    <a:pt x="694792" y="-138700"/>
                  </a:cubicBezTo>
                  <a:cubicBezTo>
                    <a:pt x="685542" y="-138953"/>
                    <a:pt x="676291" y="-139205"/>
                    <a:pt x="661615" y="-139197"/>
                  </a:cubicBezTo>
                  <a:cubicBezTo>
                    <a:pt x="646939" y="-139190"/>
                    <a:pt x="626838" y="-138922"/>
                    <a:pt x="608192" y="-138278"/>
                  </a:cubicBezTo>
                  <a:cubicBezTo>
                    <a:pt x="589546" y="-137633"/>
                    <a:pt x="572354" y="-136613"/>
                    <a:pt x="554793" y="-135259"/>
                  </a:cubicBezTo>
                  <a:cubicBezTo>
                    <a:pt x="537232" y="-133905"/>
                    <a:pt x="519301" y="-132218"/>
                    <a:pt x="501505" y="-130207"/>
                  </a:cubicBezTo>
                  <a:cubicBezTo>
                    <a:pt x="483709" y="-128197"/>
                    <a:pt x="466049" y="-125863"/>
                    <a:pt x="448402" y="-123233"/>
                  </a:cubicBezTo>
                  <a:cubicBezTo>
                    <a:pt x="430756" y="-120603"/>
                    <a:pt x="413123" y="-117677"/>
                    <a:pt x="395545" y="-114487"/>
                  </a:cubicBezTo>
                  <a:cubicBezTo>
                    <a:pt x="377968" y="-111297"/>
                    <a:pt x="360447" y="-107843"/>
                    <a:pt x="342974" y="-104161"/>
                  </a:cubicBezTo>
                  <a:cubicBezTo>
                    <a:pt x="325502" y="-100479"/>
                    <a:pt x="308079" y="-96569"/>
                    <a:pt x="290708" y="-92473"/>
                  </a:cubicBezTo>
                  <a:cubicBezTo>
                    <a:pt x="273336" y="-88376"/>
                    <a:pt x="256015" y="-84092"/>
                    <a:pt x="238741" y="-79663"/>
                  </a:cubicBezTo>
                  <a:cubicBezTo>
                    <a:pt x="221467" y="-75235"/>
                    <a:pt x="204239" y="-70662"/>
                    <a:pt x="187051" y="-65987"/>
                  </a:cubicBezTo>
                  <a:cubicBezTo>
                    <a:pt x="169863" y="-61313"/>
                    <a:pt x="152715" y="-56537"/>
                    <a:pt x="135597" y="-51704"/>
                  </a:cubicBezTo>
                  <a:cubicBezTo>
                    <a:pt x="118480" y="-46871"/>
                    <a:pt x="101393" y="-41980"/>
                    <a:pt x="84328" y="-37073"/>
                  </a:cubicBezTo>
                  <a:cubicBezTo>
                    <a:pt x="67263" y="-32166"/>
                    <a:pt x="50219" y="-27243"/>
                    <a:pt x="33186" y="-22347"/>
                  </a:cubicBezTo>
                  <a:cubicBezTo>
                    <a:pt x="16152" y="-17451"/>
                    <a:pt x="-870" y="-12582"/>
                    <a:pt x="-17890" y="-7767"/>
                  </a:cubicBezTo>
                  <a:cubicBezTo>
                    <a:pt x="-34910" y="-2952"/>
                    <a:pt x="-51927" y="1809"/>
                    <a:pt x="-68955" y="6437"/>
                  </a:cubicBezTo>
                  <a:cubicBezTo>
                    <a:pt x="-85984" y="11066"/>
                    <a:pt x="-103022" y="15561"/>
                    <a:pt x="-120061" y="20056"/>
                  </a:cubicBezTo>
                  <a:close/>
                </a:path>
              </a:pathLst>
            </a:custGeom>
            <a:solidFill>
              <a:srgbClr val="96E54E"/>
            </a:solidFill>
            <a:ln w="7600" cap="rnd">
              <a:solidFill>
                <a:srgbClr val="96E54E"/>
              </a:solidFill>
              <a:round/>
            </a:ln>
          </p:spPr>
        </p:sp>
        <p:sp>
          <p:nvSpPr>
            <p:cNvPr id="106" name="MainTopic"/>
            <p:cNvSpPr/>
            <p:nvPr/>
          </p:nvSpPr>
          <p:spPr>
            <a:xfrm>
              <a:off x="12548" y="4585"/>
              <a:ext cx="2481" cy="1373"/>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家庭电路</a:t>
              </a:r>
              <a:endParaRPr sz="2400">
                <a:solidFill>
                  <a:srgbClr val="303030"/>
                </a:solidFill>
                <a:latin typeface="宋体" panose="02010600030101010101" pitchFamily="2" charset="-122"/>
                <a:hlinkClick r:id="rId1" action="ppaction://hlinksldjump"/>
              </a:endParaRPr>
            </a:p>
            <a:p>
              <a:pPr algn="ctr">
                <a:lnSpc>
                  <a:spcPct val="100000"/>
                </a:lnSpc>
              </a:pPr>
              <a:r>
                <a:rPr sz="2400">
                  <a:solidFill>
                    <a:srgbClr val="303030"/>
                  </a:solidFill>
                  <a:latin typeface="宋体" panose="02010600030101010101" pitchFamily="2" charset="-122"/>
                  <a:hlinkClick r:id="rId1" action="ppaction://hlinksldjump"/>
                </a:rPr>
                <a:t>电流过大</a:t>
              </a:r>
              <a:endParaRPr sz="2400">
                <a:solidFill>
                  <a:srgbClr val="303030"/>
                </a:solidFill>
                <a:latin typeface="宋体" panose="02010600030101010101" pitchFamily="2" charset="-122"/>
              </a:endParaRPr>
            </a:p>
          </p:txBody>
        </p:sp>
      </p:grpSp>
      <p:grpSp>
        <p:nvGrpSpPr>
          <p:cNvPr id="21" name="组合 20"/>
          <p:cNvGrpSpPr/>
          <p:nvPr/>
        </p:nvGrpSpPr>
        <p:grpSpPr>
          <a:xfrm>
            <a:off x="6987223" y="4220210"/>
            <a:ext cx="2253615" cy="883285"/>
            <a:chOff x="11002" y="7098"/>
            <a:chExt cx="3549" cy="1391"/>
          </a:xfrm>
        </p:grpSpPr>
        <p:sp>
          <p:nvSpPr>
            <p:cNvPr id="109" name="MMConnector"/>
            <p:cNvSpPr/>
            <p:nvPr/>
          </p:nvSpPr>
          <p:spPr>
            <a:xfrm>
              <a:off x="11002" y="7098"/>
              <a:ext cx="1887" cy="1221"/>
            </a:xfrm>
            <a:custGeom>
              <a:avLst/>
              <a:gdLst/>
              <a:ahLst/>
              <a:cxnLst/>
              <a:pathLst>
                <a:path w="829761" h="354028">
                  <a:moveTo>
                    <a:pt x="-121766" y="-119670"/>
                  </a:moveTo>
                  <a:cubicBezTo>
                    <a:pt x="-138077" y="-129707"/>
                    <a:pt x="-155418" y="-125122"/>
                    <a:pt x="-162679" y="-112421"/>
                  </a:cubicBezTo>
                  <a:cubicBezTo>
                    <a:pt x="-169941" y="-99721"/>
                    <a:pt x="-164962" y="-82699"/>
                    <a:pt x="-148172" y="-73486"/>
                  </a:cubicBezTo>
                  <a:cubicBezTo>
                    <a:pt x="-132809" y="-65056"/>
                    <a:pt x="-117446" y="-56625"/>
                    <a:pt x="-102164" y="-47967"/>
                  </a:cubicBezTo>
                  <a:cubicBezTo>
                    <a:pt x="-86881" y="-39308"/>
                    <a:pt x="-71679" y="-30420"/>
                    <a:pt x="-56504" y="-21434"/>
                  </a:cubicBezTo>
                  <a:cubicBezTo>
                    <a:pt x="-41328" y="-12447"/>
                    <a:pt x="-26179" y="-3361"/>
                    <a:pt x="-11034" y="5789"/>
                  </a:cubicBezTo>
                  <a:cubicBezTo>
                    <a:pt x="4111" y="14939"/>
                    <a:pt x="19252" y="24153"/>
                    <a:pt x="34422" y="33368"/>
                  </a:cubicBezTo>
                  <a:cubicBezTo>
                    <a:pt x="49592" y="42584"/>
                    <a:pt x="64791" y="51801"/>
                    <a:pt x="80050" y="60962"/>
                  </a:cubicBezTo>
                  <a:cubicBezTo>
                    <a:pt x="95310" y="70124"/>
                    <a:pt x="110631" y="79230"/>
                    <a:pt x="126044" y="88218"/>
                  </a:cubicBezTo>
                  <a:cubicBezTo>
                    <a:pt x="141456" y="97206"/>
                    <a:pt x="156961" y="106077"/>
                    <a:pt x="172587" y="114767"/>
                  </a:cubicBezTo>
                  <a:cubicBezTo>
                    <a:pt x="188212" y="123457"/>
                    <a:pt x="203958" y="131966"/>
                    <a:pt x="219848" y="140227"/>
                  </a:cubicBezTo>
                  <a:cubicBezTo>
                    <a:pt x="235738" y="148489"/>
                    <a:pt x="251772" y="156503"/>
                    <a:pt x="267967" y="164202"/>
                  </a:cubicBezTo>
                  <a:cubicBezTo>
                    <a:pt x="284161" y="171901"/>
                    <a:pt x="300515" y="179286"/>
                    <a:pt x="317038" y="186289"/>
                  </a:cubicBezTo>
                  <a:cubicBezTo>
                    <a:pt x="333560" y="193293"/>
                    <a:pt x="350251" y="199916"/>
                    <a:pt x="367100" y="206096"/>
                  </a:cubicBezTo>
                  <a:cubicBezTo>
                    <a:pt x="383949" y="212277"/>
                    <a:pt x="400957" y="218015"/>
                    <a:pt x="418126" y="223257"/>
                  </a:cubicBezTo>
                  <a:cubicBezTo>
                    <a:pt x="435296" y="228499"/>
                    <a:pt x="452628" y="233246"/>
                    <a:pt x="470022" y="237460"/>
                  </a:cubicBezTo>
                  <a:cubicBezTo>
                    <a:pt x="487417" y="241674"/>
                    <a:pt x="504875" y="245355"/>
                    <a:pt x="522632" y="248470"/>
                  </a:cubicBezTo>
                  <a:cubicBezTo>
                    <a:pt x="540388" y="251586"/>
                    <a:pt x="558444" y="254136"/>
                    <a:pt x="575754" y="256150"/>
                  </a:cubicBezTo>
                  <a:cubicBezTo>
                    <a:pt x="593064" y="258164"/>
                    <a:pt x="609629" y="259642"/>
                    <a:pt x="629169" y="260463"/>
                  </a:cubicBezTo>
                  <a:cubicBezTo>
                    <a:pt x="648709" y="261284"/>
                    <a:pt x="671224" y="261448"/>
                    <a:pt x="682657" y="261469"/>
                  </a:cubicBezTo>
                  <a:cubicBezTo>
                    <a:pt x="694090" y="261491"/>
                    <a:pt x="694441" y="261370"/>
                    <a:pt x="694792" y="261250"/>
                  </a:cubicBezTo>
                  <a:cubicBezTo>
                    <a:pt x="697380" y="260362"/>
                    <a:pt x="699352" y="259540"/>
                    <a:pt x="699352" y="257450"/>
                  </a:cubicBezTo>
                  <a:cubicBezTo>
                    <a:pt x="699352" y="255360"/>
                    <a:pt x="697425" y="252906"/>
                    <a:pt x="694792" y="253650"/>
                  </a:cubicBezTo>
                  <a:cubicBezTo>
                    <a:pt x="694432" y="253752"/>
                    <a:pt x="694072" y="253853"/>
                    <a:pt x="682767" y="253269"/>
                  </a:cubicBezTo>
                  <a:cubicBezTo>
                    <a:pt x="671461" y="252685"/>
                    <a:pt x="649211" y="251414"/>
                    <a:pt x="629972" y="249645"/>
                  </a:cubicBezTo>
                  <a:cubicBezTo>
                    <a:pt x="610733" y="247876"/>
                    <a:pt x="594505" y="245608"/>
                    <a:pt x="577593" y="242781"/>
                  </a:cubicBezTo>
                  <a:cubicBezTo>
                    <a:pt x="560681" y="239954"/>
                    <a:pt x="543084" y="236568"/>
                    <a:pt x="525835" y="232649"/>
                  </a:cubicBezTo>
                  <a:cubicBezTo>
                    <a:pt x="508585" y="228730"/>
                    <a:pt x="491683" y="224276"/>
                    <a:pt x="474885" y="219311"/>
                  </a:cubicBezTo>
                  <a:cubicBezTo>
                    <a:pt x="458087" y="214345"/>
                    <a:pt x="441393" y="208867"/>
                    <a:pt x="424891" y="202916"/>
                  </a:cubicBezTo>
                  <a:cubicBezTo>
                    <a:pt x="408390" y="196966"/>
                    <a:pt x="392079" y="190543"/>
                    <a:pt x="375945" y="183696"/>
                  </a:cubicBezTo>
                  <a:cubicBezTo>
                    <a:pt x="359812" y="176850"/>
                    <a:pt x="343854" y="169580"/>
                    <a:pt x="328072" y="161943"/>
                  </a:cubicBezTo>
                  <a:cubicBezTo>
                    <a:pt x="312289" y="154306"/>
                    <a:pt x="296681" y="146302"/>
                    <a:pt x="281229" y="137989"/>
                  </a:cubicBezTo>
                  <a:cubicBezTo>
                    <a:pt x="265777" y="129676"/>
                    <a:pt x="250481" y="121056"/>
                    <a:pt x="235316" y="112186"/>
                  </a:cubicBezTo>
                  <a:cubicBezTo>
                    <a:pt x="220151" y="103317"/>
                    <a:pt x="205116" y="94199"/>
                    <a:pt x="190181" y="84892"/>
                  </a:cubicBezTo>
                  <a:cubicBezTo>
                    <a:pt x="175245" y="75584"/>
                    <a:pt x="160408" y="66087"/>
                    <a:pt x="145635" y="56456"/>
                  </a:cubicBezTo>
                  <a:cubicBezTo>
                    <a:pt x="130861" y="46825"/>
                    <a:pt x="116151" y="37061"/>
                    <a:pt x="101465" y="27219"/>
                  </a:cubicBezTo>
                  <a:cubicBezTo>
                    <a:pt x="86779" y="17377"/>
                    <a:pt x="72118" y="7456"/>
                    <a:pt x="57443" y="-2490"/>
                  </a:cubicBezTo>
                  <a:cubicBezTo>
                    <a:pt x="42768" y="-12437"/>
                    <a:pt x="28079" y="-22409"/>
                    <a:pt x="13334" y="-32350"/>
                  </a:cubicBezTo>
                  <a:cubicBezTo>
                    <a:pt x="-1411" y="-42291"/>
                    <a:pt x="-16212" y="-52201"/>
                    <a:pt x="-31092" y="-62044"/>
                  </a:cubicBezTo>
                  <a:cubicBezTo>
                    <a:pt x="-45973" y="-71888"/>
                    <a:pt x="-60932" y="-81664"/>
                    <a:pt x="-76058" y="-91257"/>
                  </a:cubicBezTo>
                  <a:cubicBezTo>
                    <a:pt x="-91183" y="-100850"/>
                    <a:pt x="-106475" y="-110260"/>
                    <a:pt x="-121766" y="-119670"/>
                  </a:cubicBezTo>
                  <a:close/>
                </a:path>
              </a:pathLst>
            </a:custGeom>
            <a:solidFill>
              <a:srgbClr val="96E54E"/>
            </a:solidFill>
            <a:ln w="7600" cap="rnd">
              <a:solidFill>
                <a:srgbClr val="96E54E"/>
              </a:solidFill>
              <a:round/>
            </a:ln>
          </p:spPr>
        </p:sp>
        <p:sp>
          <p:nvSpPr>
            <p:cNvPr id="108" name="MainTopic"/>
            <p:cNvSpPr/>
            <p:nvPr/>
          </p:nvSpPr>
          <p:spPr>
            <a:xfrm>
              <a:off x="12547" y="7467"/>
              <a:ext cx="2005" cy="1022"/>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安全用电</a:t>
              </a:r>
              <a:endParaRPr sz="2400">
                <a:solidFill>
                  <a:srgbClr val="303030"/>
                </a:solidFill>
                <a:latin typeface="宋体" panose="02010600030101010101" pitchFamily="2" charset="-122"/>
              </a:endParaRPr>
            </a:p>
          </p:txBody>
        </p:sp>
      </p:grpSp>
      <p:grpSp>
        <p:nvGrpSpPr>
          <p:cNvPr id="3" name="组合 2"/>
          <p:cNvGrpSpPr/>
          <p:nvPr/>
        </p:nvGrpSpPr>
        <p:grpSpPr>
          <a:xfrm>
            <a:off x="3255328" y="2087245"/>
            <a:ext cx="2487930" cy="1803400"/>
            <a:chOff x="5125" y="3739"/>
            <a:chExt cx="3918" cy="2840"/>
          </a:xfrm>
        </p:grpSpPr>
        <p:sp>
          <p:nvSpPr>
            <p:cNvPr id="117" name="MMConnector"/>
            <p:cNvSpPr/>
            <p:nvPr/>
          </p:nvSpPr>
          <p:spPr>
            <a:xfrm>
              <a:off x="8018" y="5226"/>
              <a:ext cx="1025" cy="1353"/>
            </a:xfrm>
            <a:custGeom>
              <a:avLst/>
              <a:gdLst/>
              <a:ahLst/>
              <a:cxnLst/>
              <a:pathLst>
                <a:path w="835422" h="392252">
                  <a:moveTo>
                    <a:pt x="126416" y="131635"/>
                  </a:moveTo>
                  <a:cubicBezTo>
                    <a:pt x="142266" y="142385"/>
                    <a:pt x="159792" y="138575"/>
                    <a:pt x="167610" y="126209"/>
                  </a:cubicBezTo>
                  <a:cubicBezTo>
                    <a:pt x="175428" y="113843"/>
                    <a:pt x="171197" y="96637"/>
                    <a:pt x="154844" y="86668"/>
                  </a:cubicBezTo>
                  <a:cubicBezTo>
                    <a:pt x="139896" y="77556"/>
                    <a:pt x="124948" y="68443"/>
                    <a:pt x="110098" y="59089"/>
                  </a:cubicBezTo>
                  <a:cubicBezTo>
                    <a:pt x="95249" y="49734"/>
                    <a:pt x="80498" y="40138"/>
                    <a:pt x="65784" y="30435"/>
                  </a:cubicBezTo>
                  <a:cubicBezTo>
                    <a:pt x="51069" y="20732"/>
                    <a:pt x="36391" y="10921"/>
                    <a:pt x="21724" y="1038"/>
                  </a:cubicBezTo>
                  <a:cubicBezTo>
                    <a:pt x="7058" y="-8845"/>
                    <a:pt x="-7596" y="-18801"/>
                    <a:pt x="-22275" y="-28767"/>
                  </a:cubicBezTo>
                  <a:cubicBezTo>
                    <a:pt x="-36955" y="-38733"/>
                    <a:pt x="-51659" y="-48710"/>
                    <a:pt x="-66425" y="-58640"/>
                  </a:cubicBezTo>
                  <a:cubicBezTo>
                    <a:pt x="-81190" y="-68570"/>
                    <a:pt x="-96016" y="-78454"/>
                    <a:pt x="-110938" y="-88231"/>
                  </a:cubicBezTo>
                  <a:cubicBezTo>
                    <a:pt x="-125859" y="-98007"/>
                    <a:pt x="-140878" y="-107676"/>
                    <a:pt x="-156025" y="-117174"/>
                  </a:cubicBezTo>
                  <a:cubicBezTo>
                    <a:pt x="-171172" y="-126672"/>
                    <a:pt x="-186449" y="-135999"/>
                    <a:pt x="-201883" y="-145087"/>
                  </a:cubicBezTo>
                  <a:cubicBezTo>
                    <a:pt x="-217318" y="-154176"/>
                    <a:pt x="-232911" y="-163026"/>
                    <a:pt x="-248683" y="-171568"/>
                  </a:cubicBezTo>
                  <a:cubicBezTo>
                    <a:pt x="-264456" y="-180110"/>
                    <a:pt x="-280408" y="-188344"/>
                    <a:pt x="-296553" y="-196199"/>
                  </a:cubicBezTo>
                  <a:cubicBezTo>
                    <a:pt x="-312698" y="-204055"/>
                    <a:pt x="-329036" y="-211531"/>
                    <a:pt x="-345564" y="-218561"/>
                  </a:cubicBezTo>
                  <a:cubicBezTo>
                    <a:pt x="-362093" y="-225590"/>
                    <a:pt x="-378812" y="-232173"/>
                    <a:pt x="-395718" y="-238248"/>
                  </a:cubicBezTo>
                  <a:cubicBezTo>
                    <a:pt x="-412623" y="-244323"/>
                    <a:pt x="-429714" y="-249890"/>
                    <a:pt x="-446935" y="-254901"/>
                  </a:cubicBezTo>
                  <a:cubicBezTo>
                    <a:pt x="-464156" y="-259912"/>
                    <a:pt x="-481507" y="-264366"/>
                    <a:pt x="-499064" y="-268233"/>
                  </a:cubicBezTo>
                  <a:cubicBezTo>
                    <a:pt x="-516622" y="-272100"/>
                    <a:pt x="-534387" y="-275379"/>
                    <a:pt x="-551894" y="-278059"/>
                  </a:cubicBezTo>
                  <a:cubicBezTo>
                    <a:pt x="-569400" y="-280740"/>
                    <a:pt x="-586649" y="-282821"/>
                    <a:pt x="-605176" y="-284306"/>
                  </a:cubicBezTo>
                  <a:cubicBezTo>
                    <a:pt x="-623704" y="-285791"/>
                    <a:pt x="-643511" y="-286679"/>
                    <a:pt x="-658660" y="-287012"/>
                  </a:cubicBezTo>
                  <a:cubicBezTo>
                    <a:pt x="-673809" y="-287345"/>
                    <a:pt x="-684301" y="-287122"/>
                    <a:pt x="-694792" y="-286900"/>
                  </a:cubicBezTo>
                  <a:cubicBezTo>
                    <a:pt x="-697527" y="-286842"/>
                    <a:pt x="-699352" y="-285190"/>
                    <a:pt x="-699352" y="-283100"/>
                  </a:cubicBezTo>
                  <a:cubicBezTo>
                    <a:pt x="-699352" y="-281010"/>
                    <a:pt x="-697527" y="-279375"/>
                    <a:pt x="-694792" y="-279300"/>
                  </a:cubicBezTo>
                  <a:cubicBezTo>
                    <a:pt x="-684396" y="-279016"/>
                    <a:pt x="-673999" y="-278732"/>
                    <a:pt x="-659055" y="-277677"/>
                  </a:cubicBezTo>
                  <a:cubicBezTo>
                    <a:pt x="-644111" y="-276623"/>
                    <a:pt x="-624620" y="-274798"/>
                    <a:pt x="-606454" y="-272452"/>
                  </a:cubicBezTo>
                  <a:cubicBezTo>
                    <a:pt x="-588288" y="-270106"/>
                    <a:pt x="-571448" y="-267238"/>
                    <a:pt x="-554408" y="-263776"/>
                  </a:cubicBezTo>
                  <a:cubicBezTo>
                    <a:pt x="-537369" y="-260315"/>
                    <a:pt x="-520131" y="-256260"/>
                    <a:pt x="-503148" y="-251646"/>
                  </a:cubicBezTo>
                  <a:cubicBezTo>
                    <a:pt x="-486165" y="-247032"/>
                    <a:pt x="-469436" y="-241860"/>
                    <a:pt x="-452875" y="-236157"/>
                  </a:cubicBezTo>
                  <a:cubicBezTo>
                    <a:pt x="-436314" y="-230454"/>
                    <a:pt x="-419921" y="-224220"/>
                    <a:pt x="-403740" y="-217503"/>
                  </a:cubicBezTo>
                  <a:cubicBezTo>
                    <a:pt x="-387558" y="-210785"/>
                    <a:pt x="-371588" y="-203585"/>
                    <a:pt x="-355823" y="-195957"/>
                  </a:cubicBezTo>
                  <a:cubicBezTo>
                    <a:pt x="-340057" y="-188330"/>
                    <a:pt x="-324495" y="-180275"/>
                    <a:pt x="-309128" y="-171854"/>
                  </a:cubicBezTo>
                  <a:cubicBezTo>
                    <a:pt x="-293762" y="-163432"/>
                    <a:pt x="-278589" y="-154645"/>
                    <a:pt x="-263589" y="-145554"/>
                  </a:cubicBezTo>
                  <a:cubicBezTo>
                    <a:pt x="-248589" y="-136464"/>
                    <a:pt x="-233761" y="-127070"/>
                    <a:pt x="-219074" y="-117434"/>
                  </a:cubicBezTo>
                  <a:cubicBezTo>
                    <a:pt x="-204388" y="-107798"/>
                    <a:pt x="-189843" y="-97920"/>
                    <a:pt x="-175404" y="-87859"/>
                  </a:cubicBezTo>
                  <a:cubicBezTo>
                    <a:pt x="-160965" y="-77799"/>
                    <a:pt x="-146632" y="-67555"/>
                    <a:pt x="-132364" y="-57186"/>
                  </a:cubicBezTo>
                  <a:cubicBezTo>
                    <a:pt x="-118097" y="-46816"/>
                    <a:pt x="-103895" y="-36320"/>
                    <a:pt x="-89717" y="-25752"/>
                  </a:cubicBezTo>
                  <a:cubicBezTo>
                    <a:pt x="-75539" y="-15184"/>
                    <a:pt x="-61385" y="-4544"/>
                    <a:pt x="-47213" y="6117"/>
                  </a:cubicBezTo>
                  <a:cubicBezTo>
                    <a:pt x="-33040" y="16778"/>
                    <a:pt x="-18850" y="27459"/>
                    <a:pt x="-4595" y="38105"/>
                  </a:cubicBezTo>
                  <a:cubicBezTo>
                    <a:pt x="9660" y="48750"/>
                    <a:pt x="23980" y="59360"/>
                    <a:pt x="38389" y="69899"/>
                  </a:cubicBezTo>
                  <a:cubicBezTo>
                    <a:pt x="52798" y="80438"/>
                    <a:pt x="67298" y="90906"/>
                    <a:pt x="81984" y="101184"/>
                  </a:cubicBezTo>
                  <a:cubicBezTo>
                    <a:pt x="96670" y="111461"/>
                    <a:pt x="111543" y="121548"/>
                    <a:pt x="126416" y="131635"/>
                  </a:cubicBezTo>
                  <a:close/>
                </a:path>
              </a:pathLst>
            </a:custGeom>
            <a:solidFill>
              <a:srgbClr val="96E54E"/>
            </a:solidFill>
            <a:ln w="7600" cap="rnd">
              <a:solidFill>
                <a:srgbClr val="96E54E"/>
              </a:solidFill>
              <a:round/>
            </a:ln>
          </p:spPr>
        </p:sp>
        <p:sp>
          <p:nvSpPr>
            <p:cNvPr id="116" name="MainTopic"/>
            <p:cNvSpPr/>
            <p:nvPr/>
          </p:nvSpPr>
          <p:spPr>
            <a:xfrm>
              <a:off x="5125" y="3739"/>
              <a:ext cx="2005" cy="1022"/>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家庭电路</a:t>
              </a:r>
              <a:endParaRPr sz="2400">
                <a:solidFill>
                  <a:srgbClr val="303030"/>
                </a:solidFill>
                <a:latin typeface="宋体" panose="02010600030101010101" pitchFamily="2" charset="-122"/>
              </a:endParaRPr>
            </a:p>
          </p:txBody>
        </p:sp>
      </p:grpSp>
      <p:grpSp>
        <p:nvGrpSpPr>
          <p:cNvPr id="19" name="组合 18"/>
          <p:cNvGrpSpPr/>
          <p:nvPr/>
        </p:nvGrpSpPr>
        <p:grpSpPr>
          <a:xfrm>
            <a:off x="9754553" y="2623185"/>
            <a:ext cx="1687195" cy="458470"/>
            <a:chOff x="15360" y="4583"/>
            <a:chExt cx="2657" cy="722"/>
          </a:xfrm>
        </p:grpSpPr>
        <p:sp>
          <p:nvSpPr>
            <p:cNvPr id="201" name="MMConnector"/>
            <p:cNvSpPr/>
            <p:nvPr/>
          </p:nvSpPr>
          <p:spPr>
            <a:xfrm>
              <a:off x="15360" y="5239"/>
              <a:ext cx="570" cy="66"/>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80" name="SubTopic"/>
            <p:cNvSpPr/>
            <p:nvPr/>
          </p:nvSpPr>
          <p:spPr>
            <a:xfrm>
              <a:off x="15623" y="4583"/>
              <a:ext cx="2395" cy="62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总功率过大</a:t>
              </a:r>
              <a:endParaRPr sz="2400">
                <a:solidFill>
                  <a:srgbClr val="303030"/>
                </a:solidFill>
                <a:latin typeface="宋体" panose="02010600030101010101" pitchFamily="2" charset="-122"/>
              </a:endParaRPr>
            </a:p>
          </p:txBody>
        </p:sp>
      </p:grpSp>
      <p:grpSp>
        <p:nvGrpSpPr>
          <p:cNvPr id="20" name="组合 19"/>
          <p:cNvGrpSpPr/>
          <p:nvPr/>
        </p:nvGrpSpPr>
        <p:grpSpPr>
          <a:xfrm>
            <a:off x="9754553" y="3101975"/>
            <a:ext cx="729615" cy="614045"/>
            <a:chOff x="15360" y="5337"/>
            <a:chExt cx="1149" cy="967"/>
          </a:xfrm>
        </p:grpSpPr>
        <p:sp>
          <p:nvSpPr>
            <p:cNvPr id="202" name="MMConnector"/>
            <p:cNvSpPr/>
            <p:nvPr/>
          </p:nvSpPr>
          <p:spPr>
            <a:xfrm>
              <a:off x="15360" y="5616"/>
              <a:ext cx="570" cy="688"/>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88" name="SubTopic"/>
            <p:cNvSpPr/>
            <p:nvPr/>
          </p:nvSpPr>
          <p:spPr>
            <a:xfrm>
              <a:off x="15645" y="5337"/>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短路</a:t>
              </a:r>
              <a:endParaRPr sz="2400">
                <a:solidFill>
                  <a:srgbClr val="303030"/>
                </a:solidFill>
                <a:latin typeface="宋体" panose="02010600030101010101" pitchFamily="2" charset="-122"/>
              </a:endParaRPr>
            </a:p>
          </p:txBody>
        </p:sp>
      </p:grpSp>
      <p:grpSp>
        <p:nvGrpSpPr>
          <p:cNvPr id="7" name="组合 6"/>
          <p:cNvGrpSpPr/>
          <p:nvPr/>
        </p:nvGrpSpPr>
        <p:grpSpPr>
          <a:xfrm>
            <a:off x="2344738" y="1256665"/>
            <a:ext cx="1091565" cy="1534795"/>
            <a:chOff x="2787" y="2431"/>
            <a:chExt cx="1719" cy="2417"/>
          </a:xfrm>
        </p:grpSpPr>
        <p:sp>
          <p:nvSpPr>
            <p:cNvPr id="321" name="MMConnector"/>
            <p:cNvSpPr/>
            <p:nvPr/>
          </p:nvSpPr>
          <p:spPr>
            <a:xfrm>
              <a:off x="3936" y="3652"/>
              <a:ext cx="570" cy="1196"/>
            </a:xfrm>
            <a:custGeom>
              <a:avLst/>
              <a:gdLst/>
              <a:ahLst/>
              <a:cxnLst/>
              <a:pathLst>
                <a:path w="250800" h="346750" fill="none">
                  <a:moveTo>
                    <a:pt x="125400" y="173375"/>
                  </a:moveTo>
                  <a:cubicBezTo>
                    <a:pt x="-13793" y="173375"/>
                    <a:pt x="40543" y="-173375"/>
                    <a:pt x="-125400" y="-173375"/>
                  </a:cubicBezTo>
                </a:path>
              </a:pathLst>
            </a:custGeom>
            <a:noFill/>
            <a:ln w="15200" cap="rnd">
              <a:solidFill>
                <a:srgbClr val="96E54E"/>
              </a:solidFill>
              <a:round/>
            </a:ln>
          </p:spPr>
        </p:sp>
        <p:sp>
          <p:nvSpPr>
            <p:cNvPr id="300" name="SubTopic"/>
            <p:cNvSpPr/>
            <p:nvPr/>
          </p:nvSpPr>
          <p:spPr>
            <a:xfrm>
              <a:off x="2787" y="2431"/>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组成</a:t>
              </a:r>
              <a:endParaRPr sz="2400">
                <a:solidFill>
                  <a:srgbClr val="303030"/>
                </a:solidFill>
                <a:latin typeface="宋体" panose="02010600030101010101" pitchFamily="2" charset="-122"/>
              </a:endParaRPr>
            </a:p>
          </p:txBody>
        </p:sp>
      </p:grpSp>
      <p:grpSp>
        <p:nvGrpSpPr>
          <p:cNvPr id="8" name="组合 7"/>
          <p:cNvGrpSpPr/>
          <p:nvPr/>
        </p:nvGrpSpPr>
        <p:grpSpPr>
          <a:xfrm>
            <a:off x="2344738" y="1735455"/>
            <a:ext cx="1091565" cy="815975"/>
            <a:chOff x="2787" y="3185"/>
            <a:chExt cx="1719" cy="1285"/>
          </a:xfrm>
        </p:grpSpPr>
        <p:sp>
          <p:nvSpPr>
            <p:cNvPr id="322" name="MMConnector"/>
            <p:cNvSpPr/>
            <p:nvPr/>
          </p:nvSpPr>
          <p:spPr>
            <a:xfrm>
              <a:off x="3936" y="4028"/>
              <a:ext cx="570" cy="442"/>
            </a:xfrm>
            <a:custGeom>
              <a:avLst/>
              <a:gdLst/>
              <a:ahLst/>
              <a:cxnLst/>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308" name="SubTopic"/>
            <p:cNvSpPr/>
            <p:nvPr/>
          </p:nvSpPr>
          <p:spPr>
            <a:xfrm>
              <a:off x="2787" y="3185"/>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连接</a:t>
              </a:r>
              <a:endParaRPr sz="2400">
                <a:solidFill>
                  <a:srgbClr val="303030"/>
                </a:solidFill>
                <a:latin typeface="宋体" panose="02010600030101010101" pitchFamily="2" charset="-122"/>
              </a:endParaRPr>
            </a:p>
          </p:txBody>
        </p:sp>
      </p:grpSp>
      <p:grpSp>
        <p:nvGrpSpPr>
          <p:cNvPr id="9" name="组合 8"/>
          <p:cNvGrpSpPr/>
          <p:nvPr/>
        </p:nvGrpSpPr>
        <p:grpSpPr>
          <a:xfrm>
            <a:off x="2168843" y="2692400"/>
            <a:ext cx="1267460" cy="732790"/>
            <a:chOff x="2510" y="4692"/>
            <a:chExt cx="1996" cy="1154"/>
          </a:xfrm>
        </p:grpSpPr>
        <p:sp>
          <p:nvSpPr>
            <p:cNvPr id="390" name="MMConnector"/>
            <p:cNvSpPr/>
            <p:nvPr/>
          </p:nvSpPr>
          <p:spPr>
            <a:xfrm>
              <a:off x="3936" y="4782"/>
              <a:ext cx="570" cy="1065"/>
            </a:xfrm>
            <a:custGeom>
              <a:avLst/>
              <a:gdLst/>
              <a:ahLst/>
              <a:cxnLst/>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389" name="SubTopic"/>
            <p:cNvSpPr/>
            <p:nvPr/>
          </p:nvSpPr>
          <p:spPr>
            <a:xfrm>
              <a:off x="2510" y="4692"/>
              <a:ext cx="1141"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保险丝</a:t>
              </a:r>
              <a:endParaRPr sz="2400">
                <a:solidFill>
                  <a:srgbClr val="303030"/>
                </a:solidFill>
                <a:latin typeface="宋体" panose="02010600030101010101" pitchFamily="2" charset="-122"/>
              </a:endParaRPr>
            </a:p>
          </p:txBody>
        </p:sp>
      </p:grpSp>
      <p:grpSp>
        <p:nvGrpSpPr>
          <p:cNvPr id="10" name="组合 9"/>
          <p:cNvGrpSpPr/>
          <p:nvPr/>
        </p:nvGrpSpPr>
        <p:grpSpPr>
          <a:xfrm>
            <a:off x="1258253" y="2213610"/>
            <a:ext cx="1091565" cy="1111885"/>
            <a:chOff x="1076" y="3938"/>
            <a:chExt cx="1719" cy="1751"/>
          </a:xfrm>
        </p:grpSpPr>
        <p:sp>
          <p:nvSpPr>
            <p:cNvPr id="155" name="MMConnector"/>
            <p:cNvSpPr/>
            <p:nvPr/>
          </p:nvSpPr>
          <p:spPr>
            <a:xfrm>
              <a:off x="2225" y="4937"/>
              <a:ext cx="570" cy="753"/>
            </a:xfrm>
            <a:custGeom>
              <a:avLst/>
              <a:gdLst/>
              <a:ahLst/>
              <a:cxnLst/>
              <a:pathLst>
                <a:path w="250800" h="218500" fill="none">
                  <a:moveTo>
                    <a:pt x="125400" y="109250"/>
                  </a:moveTo>
                  <a:cubicBezTo>
                    <a:pt x="-162" y="109250"/>
                    <a:pt x="8738" y="-109250"/>
                    <a:pt x="-125400" y="-109250"/>
                  </a:cubicBezTo>
                </a:path>
              </a:pathLst>
            </a:custGeom>
            <a:noFill/>
            <a:ln w="15200" cap="rnd">
              <a:solidFill>
                <a:srgbClr val="96E54E"/>
              </a:solidFill>
              <a:round/>
            </a:ln>
          </p:spPr>
        </p:sp>
        <p:sp>
          <p:nvSpPr>
            <p:cNvPr id="154" name="SubTopic"/>
            <p:cNvSpPr/>
            <p:nvPr/>
          </p:nvSpPr>
          <p:spPr>
            <a:xfrm>
              <a:off x="1076" y="3938"/>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位置</a:t>
              </a:r>
              <a:endParaRPr sz="2400">
                <a:solidFill>
                  <a:srgbClr val="303030"/>
                </a:solidFill>
                <a:latin typeface="宋体" panose="02010600030101010101" pitchFamily="2" charset="-122"/>
              </a:endParaRPr>
            </a:p>
          </p:txBody>
        </p:sp>
      </p:grpSp>
      <p:grpSp>
        <p:nvGrpSpPr>
          <p:cNvPr id="11" name="组合 10"/>
          <p:cNvGrpSpPr/>
          <p:nvPr/>
        </p:nvGrpSpPr>
        <p:grpSpPr>
          <a:xfrm>
            <a:off x="1258253" y="2692400"/>
            <a:ext cx="1091565" cy="411480"/>
            <a:chOff x="1076" y="4692"/>
            <a:chExt cx="1719" cy="648"/>
          </a:xfrm>
        </p:grpSpPr>
        <p:sp>
          <p:nvSpPr>
            <p:cNvPr id="158" name="MMConnector"/>
            <p:cNvSpPr/>
            <p:nvPr/>
          </p:nvSpPr>
          <p:spPr>
            <a:xfrm>
              <a:off x="2225" y="5314"/>
              <a:ext cx="570" cy="26"/>
            </a:xfrm>
            <a:custGeom>
              <a:avLst/>
              <a:gdLst/>
              <a:ahLst/>
              <a:cxnLst/>
              <a:pathLst>
                <a:path w="250800" h="7600" fill="none">
                  <a:moveTo>
                    <a:pt x="125400" y="0"/>
                  </a:moveTo>
                  <a:cubicBezTo>
                    <a:pt x="25080" y="0"/>
                    <a:pt x="-50160" y="0"/>
                    <a:pt x="-125400" y="0"/>
                  </a:cubicBezTo>
                </a:path>
              </a:pathLst>
            </a:custGeom>
            <a:noFill/>
            <a:ln w="15200" cap="rnd">
              <a:solidFill>
                <a:srgbClr val="96E54E"/>
              </a:solidFill>
              <a:round/>
            </a:ln>
          </p:spPr>
        </p:sp>
        <p:sp>
          <p:nvSpPr>
            <p:cNvPr id="157" name="SubTopic"/>
            <p:cNvSpPr/>
            <p:nvPr/>
          </p:nvSpPr>
          <p:spPr>
            <a:xfrm>
              <a:off x="1076" y="4692"/>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作用</a:t>
              </a:r>
              <a:endParaRPr sz="2400">
                <a:solidFill>
                  <a:srgbClr val="303030"/>
                </a:solidFill>
                <a:latin typeface="宋体" panose="02010600030101010101" pitchFamily="2" charset="-122"/>
              </a:endParaRPr>
            </a:p>
          </p:txBody>
        </p:sp>
      </p:grpSp>
      <p:grpSp>
        <p:nvGrpSpPr>
          <p:cNvPr id="12" name="组合 11"/>
          <p:cNvGrpSpPr/>
          <p:nvPr/>
        </p:nvGrpSpPr>
        <p:grpSpPr>
          <a:xfrm>
            <a:off x="1258253" y="3170555"/>
            <a:ext cx="1091565" cy="633730"/>
            <a:chOff x="1076" y="5445"/>
            <a:chExt cx="1719" cy="998"/>
          </a:xfrm>
        </p:grpSpPr>
        <p:sp>
          <p:nvSpPr>
            <p:cNvPr id="162" name="MMConnector"/>
            <p:cNvSpPr/>
            <p:nvPr/>
          </p:nvSpPr>
          <p:spPr>
            <a:xfrm>
              <a:off x="2225" y="5691"/>
              <a:ext cx="570" cy="753"/>
            </a:xfrm>
            <a:custGeom>
              <a:avLst/>
              <a:gdLst/>
              <a:ahLst/>
              <a:cxnLst/>
              <a:pathLst>
                <a:path w="250800" h="218500" fill="none">
                  <a:moveTo>
                    <a:pt x="125400" y="-109250"/>
                  </a:moveTo>
                  <a:cubicBezTo>
                    <a:pt x="-162" y="-109250"/>
                    <a:pt x="8738" y="109250"/>
                    <a:pt x="-125400" y="109250"/>
                  </a:cubicBezTo>
                </a:path>
              </a:pathLst>
            </a:custGeom>
            <a:noFill/>
            <a:ln w="15200" cap="rnd">
              <a:solidFill>
                <a:srgbClr val="96E54E"/>
              </a:solidFill>
              <a:round/>
            </a:ln>
          </p:spPr>
        </p:sp>
        <p:sp>
          <p:nvSpPr>
            <p:cNvPr id="161" name="SubTopic"/>
            <p:cNvSpPr/>
            <p:nvPr/>
          </p:nvSpPr>
          <p:spPr>
            <a:xfrm>
              <a:off x="1076" y="5445"/>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材料</a:t>
              </a:r>
              <a:endParaRPr sz="2400">
                <a:solidFill>
                  <a:srgbClr val="303030"/>
                </a:solidFill>
                <a:latin typeface="宋体" panose="02010600030101010101" pitchFamily="2" charset="-122"/>
              </a:endParaRPr>
            </a:p>
          </p:txBody>
        </p:sp>
      </p:grpSp>
      <p:grpSp>
        <p:nvGrpSpPr>
          <p:cNvPr id="13" name="组合 12"/>
          <p:cNvGrpSpPr/>
          <p:nvPr/>
        </p:nvGrpSpPr>
        <p:grpSpPr>
          <a:xfrm>
            <a:off x="2890203" y="4010025"/>
            <a:ext cx="3240405" cy="683260"/>
            <a:chOff x="4550" y="6767"/>
            <a:chExt cx="5103" cy="1076"/>
          </a:xfrm>
        </p:grpSpPr>
        <p:sp>
          <p:nvSpPr>
            <p:cNvPr id="14" name="MMConnector"/>
            <p:cNvSpPr/>
            <p:nvPr/>
          </p:nvSpPr>
          <p:spPr>
            <a:xfrm>
              <a:off x="7807" y="6767"/>
              <a:ext cx="1846" cy="760"/>
            </a:xfrm>
            <a:custGeom>
              <a:avLst/>
              <a:gdLst/>
              <a:ahLst/>
              <a:cxnLst/>
              <a:pathLst>
                <a:path w="811799" h="220332">
                  <a:moveTo>
                    <a:pt x="125896" y="-31386"/>
                  </a:moveTo>
                  <a:cubicBezTo>
                    <a:pt x="144084" y="-37387"/>
                    <a:pt x="151981" y="-53335"/>
                    <a:pt x="147092" y="-67123"/>
                  </a:cubicBezTo>
                  <a:cubicBezTo>
                    <a:pt x="142203" y="-80912"/>
                    <a:pt x="125956" y="-88499"/>
                    <a:pt x="108118" y="-81527"/>
                  </a:cubicBezTo>
                  <a:cubicBezTo>
                    <a:pt x="91462" y="-75018"/>
                    <a:pt x="74805" y="-68508"/>
                    <a:pt x="58236" y="-61860"/>
                  </a:cubicBezTo>
                  <a:cubicBezTo>
                    <a:pt x="41667" y="-55212"/>
                    <a:pt x="25184" y="-48425"/>
                    <a:pt x="8746" y="-41590"/>
                  </a:cubicBezTo>
                  <a:cubicBezTo>
                    <a:pt x="-7693" y="-34754"/>
                    <a:pt x="-24089" y="-27869"/>
                    <a:pt x="-40454" y="-20966"/>
                  </a:cubicBezTo>
                  <a:cubicBezTo>
                    <a:pt x="-56818" y="-14063"/>
                    <a:pt x="-73152" y="-7141"/>
                    <a:pt x="-89478" y="-249"/>
                  </a:cubicBezTo>
                  <a:cubicBezTo>
                    <a:pt x="-105803" y="6642"/>
                    <a:pt x="-122121" y="13504"/>
                    <a:pt x="-138452" y="20291"/>
                  </a:cubicBezTo>
                  <a:cubicBezTo>
                    <a:pt x="-154782" y="27078"/>
                    <a:pt x="-171126" y="33791"/>
                    <a:pt x="-187504" y="40381"/>
                  </a:cubicBezTo>
                  <a:cubicBezTo>
                    <a:pt x="-203882" y="46972"/>
                    <a:pt x="-220294" y="53440"/>
                    <a:pt x="-236759" y="59741"/>
                  </a:cubicBezTo>
                  <a:cubicBezTo>
                    <a:pt x="-253224" y="66041"/>
                    <a:pt x="-269742" y="72173"/>
                    <a:pt x="-286329" y="78091"/>
                  </a:cubicBezTo>
                  <a:cubicBezTo>
                    <a:pt x="-302916" y="84009"/>
                    <a:pt x="-319572" y="89712"/>
                    <a:pt x="-336308" y="95157"/>
                  </a:cubicBezTo>
                  <a:cubicBezTo>
                    <a:pt x="-353043" y="100602"/>
                    <a:pt x="-369859" y="105788"/>
                    <a:pt x="-386763" y="110676"/>
                  </a:cubicBezTo>
                  <a:cubicBezTo>
                    <a:pt x="-403666" y="115563"/>
                    <a:pt x="-420658" y="120151"/>
                    <a:pt x="-437731" y="124404"/>
                  </a:cubicBezTo>
                  <a:cubicBezTo>
                    <a:pt x="-454804" y="128656"/>
                    <a:pt x="-471957" y="132573"/>
                    <a:pt x="-489215" y="136127"/>
                  </a:cubicBezTo>
                  <a:cubicBezTo>
                    <a:pt x="-506473" y="139682"/>
                    <a:pt x="-523836" y="142874"/>
                    <a:pt x="-541184" y="145671"/>
                  </a:cubicBezTo>
                  <a:cubicBezTo>
                    <a:pt x="-558532" y="148467"/>
                    <a:pt x="-575865" y="150868"/>
                    <a:pt x="-593574" y="152905"/>
                  </a:cubicBezTo>
                  <a:cubicBezTo>
                    <a:pt x="-611283" y="154943"/>
                    <a:pt x="-629368" y="156619"/>
                    <a:pt x="-646300" y="157753"/>
                  </a:cubicBezTo>
                  <a:cubicBezTo>
                    <a:pt x="-663232" y="158888"/>
                    <a:pt x="-679012" y="159481"/>
                    <a:pt x="-694792" y="160075"/>
                  </a:cubicBezTo>
                  <a:cubicBezTo>
                    <a:pt x="-697526" y="160178"/>
                    <a:pt x="-699352" y="161785"/>
                    <a:pt x="-699352" y="163875"/>
                  </a:cubicBezTo>
                  <a:cubicBezTo>
                    <a:pt x="-699352" y="165965"/>
                    <a:pt x="-697528" y="167631"/>
                    <a:pt x="-694792" y="167675"/>
                  </a:cubicBezTo>
                  <a:cubicBezTo>
                    <a:pt x="-678891" y="167933"/>
                    <a:pt x="-662990" y="168192"/>
                    <a:pt x="-645874" y="167968"/>
                  </a:cubicBezTo>
                  <a:cubicBezTo>
                    <a:pt x="-628757" y="167744"/>
                    <a:pt x="-610424" y="167038"/>
                    <a:pt x="-592431" y="165944"/>
                  </a:cubicBezTo>
                  <a:cubicBezTo>
                    <a:pt x="-574437" y="164850"/>
                    <a:pt x="-556783" y="163368"/>
                    <a:pt x="-539075" y="161485"/>
                  </a:cubicBezTo>
                  <a:cubicBezTo>
                    <a:pt x="-521367" y="159601"/>
                    <a:pt x="-503606" y="157315"/>
                    <a:pt x="-485919" y="154655"/>
                  </a:cubicBezTo>
                  <a:cubicBezTo>
                    <a:pt x="-468232" y="151995"/>
                    <a:pt x="-450619" y="148961"/>
                    <a:pt x="-433064" y="145580"/>
                  </a:cubicBezTo>
                  <a:cubicBezTo>
                    <a:pt x="-415508" y="142199"/>
                    <a:pt x="-398010" y="138471"/>
                    <a:pt x="-380586" y="134435"/>
                  </a:cubicBezTo>
                  <a:cubicBezTo>
                    <a:pt x="-363162" y="130400"/>
                    <a:pt x="-345812" y="126056"/>
                    <a:pt x="-328537" y="121447"/>
                  </a:cubicBezTo>
                  <a:cubicBezTo>
                    <a:pt x="-311261" y="116838"/>
                    <a:pt x="-294060" y="111965"/>
                    <a:pt x="-276931" y="106875"/>
                  </a:cubicBezTo>
                  <a:cubicBezTo>
                    <a:pt x="-259803" y="101785"/>
                    <a:pt x="-242747" y="96479"/>
                    <a:pt x="-225757" y="91006"/>
                  </a:cubicBezTo>
                  <a:cubicBezTo>
                    <a:pt x="-208766" y="85533"/>
                    <a:pt x="-191841" y="79894"/>
                    <a:pt x="-174970" y="74139"/>
                  </a:cubicBezTo>
                  <a:cubicBezTo>
                    <a:pt x="-158099" y="68384"/>
                    <a:pt x="-141283" y="62514"/>
                    <a:pt x="-124507" y="56579"/>
                  </a:cubicBezTo>
                  <a:cubicBezTo>
                    <a:pt x="-107731" y="50644"/>
                    <a:pt x="-90996" y="44644"/>
                    <a:pt x="-74288" y="38628"/>
                  </a:cubicBezTo>
                  <a:cubicBezTo>
                    <a:pt x="-57579" y="32612"/>
                    <a:pt x="-40896" y="26580"/>
                    <a:pt x="-24224" y="20581"/>
                  </a:cubicBezTo>
                  <a:cubicBezTo>
                    <a:pt x="-7552" y="14583"/>
                    <a:pt x="9110" y="8620"/>
                    <a:pt x="25773" y="2721"/>
                  </a:cubicBezTo>
                  <a:cubicBezTo>
                    <a:pt x="42436" y="-3177"/>
                    <a:pt x="59101" y="-9011"/>
                    <a:pt x="75788" y="-14685"/>
                  </a:cubicBezTo>
                  <a:cubicBezTo>
                    <a:pt x="92476" y="-20358"/>
                    <a:pt x="109186" y="-25872"/>
                    <a:pt x="125896" y="-31386"/>
                  </a:cubicBezTo>
                  <a:close/>
                </a:path>
              </a:pathLst>
            </a:custGeom>
            <a:solidFill>
              <a:srgbClr val="96E54E"/>
            </a:solidFill>
            <a:ln w="7600" cap="rnd">
              <a:solidFill>
                <a:srgbClr val="96E54E"/>
              </a:solidFill>
              <a:round/>
            </a:ln>
          </p:spPr>
        </p:sp>
        <p:sp>
          <p:nvSpPr>
            <p:cNvPr id="163" name="MainTopic"/>
            <p:cNvSpPr/>
            <p:nvPr/>
          </p:nvSpPr>
          <p:spPr>
            <a:xfrm>
              <a:off x="4550" y="6821"/>
              <a:ext cx="1677" cy="1022"/>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5" action="ppaction://hlinksldjump"/>
                </a:rPr>
                <a:t>试电笔</a:t>
              </a:r>
              <a:endParaRPr sz="2400">
                <a:solidFill>
                  <a:srgbClr val="303030"/>
                </a:solidFill>
                <a:latin typeface="宋体" panose="02010600030101010101" pitchFamily="2" charset="-122"/>
              </a:endParaRPr>
            </a:p>
          </p:txBody>
        </p:sp>
      </p:grpSp>
      <p:grpSp>
        <p:nvGrpSpPr>
          <p:cNvPr id="15" name="组合 14"/>
          <p:cNvGrpSpPr/>
          <p:nvPr/>
        </p:nvGrpSpPr>
        <p:grpSpPr>
          <a:xfrm>
            <a:off x="1978978" y="3931920"/>
            <a:ext cx="1092200" cy="457835"/>
            <a:chOff x="3115" y="6644"/>
            <a:chExt cx="1720" cy="721"/>
          </a:xfrm>
        </p:grpSpPr>
        <p:sp>
          <p:nvSpPr>
            <p:cNvPr id="167" name="MMConnector"/>
            <p:cNvSpPr/>
            <p:nvPr/>
          </p:nvSpPr>
          <p:spPr>
            <a:xfrm>
              <a:off x="4265" y="7299"/>
              <a:ext cx="570" cy="66"/>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66" name="SubTopic"/>
            <p:cNvSpPr/>
            <p:nvPr/>
          </p:nvSpPr>
          <p:spPr>
            <a:xfrm>
              <a:off x="3115" y="6644"/>
              <a:ext cx="864"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作用</a:t>
              </a:r>
              <a:endParaRPr sz="2400">
                <a:solidFill>
                  <a:srgbClr val="303030"/>
                </a:solidFill>
                <a:latin typeface="宋体" panose="02010600030101010101" pitchFamily="2" charset="-122"/>
              </a:endParaRPr>
            </a:p>
          </p:txBody>
        </p:sp>
      </p:grpSp>
      <p:grpSp>
        <p:nvGrpSpPr>
          <p:cNvPr id="17" name="组合 16"/>
          <p:cNvGrpSpPr/>
          <p:nvPr/>
        </p:nvGrpSpPr>
        <p:grpSpPr>
          <a:xfrm>
            <a:off x="1419543" y="4410710"/>
            <a:ext cx="1651635" cy="613410"/>
            <a:chOff x="2234" y="7398"/>
            <a:chExt cx="2601" cy="966"/>
          </a:xfrm>
        </p:grpSpPr>
        <p:sp>
          <p:nvSpPr>
            <p:cNvPr id="169" name="MMConnector"/>
            <p:cNvSpPr/>
            <p:nvPr/>
          </p:nvSpPr>
          <p:spPr>
            <a:xfrm>
              <a:off x="4265" y="7676"/>
              <a:ext cx="570" cy="688"/>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68" name="SubTopic"/>
            <p:cNvSpPr/>
            <p:nvPr/>
          </p:nvSpPr>
          <p:spPr>
            <a:xfrm>
              <a:off x="2234" y="7398"/>
              <a:ext cx="1745"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使用方法</a:t>
              </a:r>
              <a:endParaRPr sz="2400">
                <a:solidFill>
                  <a:srgbClr val="303030"/>
                </a:solidFill>
                <a:latin typeface="宋体" panose="02010600030101010101" pitchFamily="2" charset="-122"/>
              </a:endParaRPr>
            </a:p>
          </p:txBody>
        </p:sp>
      </p:grpSp>
      <p:grpSp>
        <p:nvGrpSpPr>
          <p:cNvPr id="22" name="组合 21"/>
          <p:cNvGrpSpPr/>
          <p:nvPr/>
        </p:nvGrpSpPr>
        <p:grpSpPr>
          <a:xfrm>
            <a:off x="2681288" y="4629785"/>
            <a:ext cx="3538220" cy="1430020"/>
            <a:chOff x="4221" y="7743"/>
            <a:chExt cx="5572" cy="2252"/>
          </a:xfrm>
        </p:grpSpPr>
        <p:sp>
          <p:nvSpPr>
            <p:cNvPr id="146" name="MMConnector"/>
            <p:cNvSpPr/>
            <p:nvPr/>
          </p:nvSpPr>
          <p:spPr>
            <a:xfrm>
              <a:off x="7807" y="7743"/>
              <a:ext cx="1987" cy="2252"/>
            </a:xfrm>
            <a:custGeom>
              <a:avLst/>
              <a:gdLst/>
              <a:ahLst/>
              <a:cxnLst/>
              <a:pathLst>
                <a:path w="873542" h="653006">
                  <a:moveTo>
                    <a:pt x="197726" y="-187391"/>
                  </a:moveTo>
                  <a:cubicBezTo>
                    <a:pt x="211280" y="-200922"/>
                    <a:pt x="211555" y="-218551"/>
                    <a:pt x="201118" y="-228803"/>
                  </a:cubicBezTo>
                  <a:cubicBezTo>
                    <a:pt x="190680" y="-239055"/>
                    <a:pt x="172770" y="-238737"/>
                    <a:pt x="159773" y="-224671"/>
                  </a:cubicBezTo>
                  <a:cubicBezTo>
                    <a:pt x="147528" y="-211419"/>
                    <a:pt x="135284" y="-198167"/>
                    <a:pt x="123336" y="-184716"/>
                  </a:cubicBezTo>
                  <a:cubicBezTo>
                    <a:pt x="111388" y="-171265"/>
                    <a:pt x="99737" y="-157616"/>
                    <a:pt x="88237" y="-143883"/>
                  </a:cubicBezTo>
                  <a:cubicBezTo>
                    <a:pt x="76737" y="-130150"/>
                    <a:pt x="65388" y="-116332"/>
                    <a:pt x="54164" y="-102452"/>
                  </a:cubicBezTo>
                  <a:cubicBezTo>
                    <a:pt x="42940" y="-88572"/>
                    <a:pt x="31841" y="-74631"/>
                    <a:pt x="20811" y="-60669"/>
                  </a:cubicBezTo>
                  <a:cubicBezTo>
                    <a:pt x="9780" y="-46707"/>
                    <a:pt x="-1182" y="-32725"/>
                    <a:pt x="-12123" y="-18756"/>
                  </a:cubicBezTo>
                  <a:cubicBezTo>
                    <a:pt x="-23063" y="-4788"/>
                    <a:pt x="-33982" y="9167"/>
                    <a:pt x="-44929" y="23073"/>
                  </a:cubicBezTo>
                  <a:cubicBezTo>
                    <a:pt x="-55875" y="36980"/>
                    <a:pt x="-66848" y="50837"/>
                    <a:pt x="-77896" y="64610"/>
                  </a:cubicBezTo>
                  <a:cubicBezTo>
                    <a:pt x="-88944" y="78383"/>
                    <a:pt x="-100066" y="92070"/>
                    <a:pt x="-111311" y="105634"/>
                  </a:cubicBezTo>
                  <a:cubicBezTo>
                    <a:pt x="-122556" y="119197"/>
                    <a:pt x="-133922" y="132635"/>
                    <a:pt x="-145459" y="145905"/>
                  </a:cubicBezTo>
                  <a:cubicBezTo>
                    <a:pt x="-156995" y="159174"/>
                    <a:pt x="-168700" y="172275"/>
                    <a:pt x="-180622" y="185155"/>
                  </a:cubicBezTo>
                  <a:cubicBezTo>
                    <a:pt x="-192544" y="198036"/>
                    <a:pt x="-204681" y="210697"/>
                    <a:pt x="-217078" y="223079"/>
                  </a:cubicBezTo>
                  <a:cubicBezTo>
                    <a:pt x="-229476" y="235462"/>
                    <a:pt x="-242133" y="247566"/>
                    <a:pt x="-255091" y="259325"/>
                  </a:cubicBezTo>
                  <a:cubicBezTo>
                    <a:pt x="-268048" y="271084"/>
                    <a:pt x="-281305" y="282497"/>
                    <a:pt x="-294893" y="293491"/>
                  </a:cubicBezTo>
                  <a:cubicBezTo>
                    <a:pt x="-308481" y="304485"/>
                    <a:pt x="-322400" y="315059"/>
                    <a:pt x="-336670" y="325133"/>
                  </a:cubicBezTo>
                  <a:cubicBezTo>
                    <a:pt x="-350939" y="335208"/>
                    <a:pt x="-365560" y="344783"/>
                    <a:pt x="-380528" y="353778"/>
                  </a:cubicBezTo>
                  <a:cubicBezTo>
                    <a:pt x="-395497" y="362774"/>
                    <a:pt x="-410812" y="371191"/>
                    <a:pt x="-426474" y="378959"/>
                  </a:cubicBezTo>
                  <a:cubicBezTo>
                    <a:pt x="-442135" y="386726"/>
                    <a:pt x="-458142" y="393844"/>
                    <a:pt x="-474388" y="400258"/>
                  </a:cubicBezTo>
                  <a:cubicBezTo>
                    <a:pt x="-490634" y="406673"/>
                    <a:pt x="-507119" y="412384"/>
                    <a:pt x="-524033" y="417366"/>
                  </a:cubicBezTo>
                  <a:cubicBezTo>
                    <a:pt x="-540947" y="422349"/>
                    <a:pt x="-558291" y="426603"/>
                    <a:pt x="-575073" y="430119"/>
                  </a:cubicBezTo>
                  <a:cubicBezTo>
                    <a:pt x="-591855" y="433636"/>
                    <a:pt x="-608074" y="436415"/>
                    <a:pt x="-627121" y="438518"/>
                  </a:cubicBezTo>
                  <a:cubicBezTo>
                    <a:pt x="-646168" y="440622"/>
                    <a:pt x="-668041" y="442051"/>
                    <a:pt x="-679791" y="442715"/>
                  </a:cubicBezTo>
                  <a:cubicBezTo>
                    <a:pt x="-691540" y="443379"/>
                    <a:pt x="-693166" y="443277"/>
                    <a:pt x="-694792" y="443175"/>
                  </a:cubicBezTo>
                  <a:cubicBezTo>
                    <a:pt x="-697523" y="443004"/>
                    <a:pt x="-699352" y="444885"/>
                    <a:pt x="-699352" y="446975"/>
                  </a:cubicBezTo>
                  <a:cubicBezTo>
                    <a:pt x="-699352" y="449065"/>
                    <a:pt x="-697513" y="450493"/>
                    <a:pt x="-694792" y="450775"/>
                  </a:cubicBezTo>
                  <a:cubicBezTo>
                    <a:pt x="-693162" y="450944"/>
                    <a:pt x="-691532" y="451113"/>
                    <a:pt x="-679619" y="450921"/>
                  </a:cubicBezTo>
                  <a:cubicBezTo>
                    <a:pt x="-667706" y="450729"/>
                    <a:pt x="-645511" y="450175"/>
                    <a:pt x="-626102" y="448818"/>
                  </a:cubicBezTo>
                  <a:cubicBezTo>
                    <a:pt x="-606694" y="447462"/>
                    <a:pt x="-590072" y="445302"/>
                    <a:pt x="-572817" y="442407"/>
                  </a:cubicBezTo>
                  <a:cubicBezTo>
                    <a:pt x="-555562" y="439512"/>
                    <a:pt x="-537674" y="435881"/>
                    <a:pt x="-520160" y="431480"/>
                  </a:cubicBezTo>
                  <a:cubicBezTo>
                    <a:pt x="-502645" y="427078"/>
                    <a:pt x="-485504" y="421904"/>
                    <a:pt x="-468556" y="415990"/>
                  </a:cubicBezTo>
                  <a:cubicBezTo>
                    <a:pt x="-451608" y="410075"/>
                    <a:pt x="-434853" y="403420"/>
                    <a:pt x="-418412" y="396075"/>
                  </a:cubicBezTo>
                  <a:cubicBezTo>
                    <a:pt x="-401971" y="388731"/>
                    <a:pt x="-385846" y="380697"/>
                    <a:pt x="-370051" y="372050"/>
                  </a:cubicBezTo>
                  <a:cubicBezTo>
                    <a:pt x="-354256" y="363404"/>
                    <a:pt x="-338793" y="354144"/>
                    <a:pt x="-323676" y="344360"/>
                  </a:cubicBezTo>
                  <a:cubicBezTo>
                    <a:pt x="-308559" y="334575"/>
                    <a:pt x="-293790" y="324265"/>
                    <a:pt x="-279355" y="313518"/>
                  </a:cubicBezTo>
                  <a:cubicBezTo>
                    <a:pt x="-264921" y="302772"/>
                    <a:pt x="-250823" y="291590"/>
                    <a:pt x="-237036" y="280055"/>
                  </a:cubicBezTo>
                  <a:cubicBezTo>
                    <a:pt x="-223248" y="268520"/>
                    <a:pt x="-209771" y="256632"/>
                    <a:pt x="-196569" y="244468"/>
                  </a:cubicBezTo>
                  <a:cubicBezTo>
                    <a:pt x="-183367" y="232303"/>
                    <a:pt x="-170440" y="219861"/>
                    <a:pt x="-157746" y="207209"/>
                  </a:cubicBezTo>
                  <a:cubicBezTo>
                    <a:pt x="-145052" y="194556"/>
                    <a:pt x="-132591" y="181691"/>
                    <a:pt x="-120319" y="168673"/>
                  </a:cubicBezTo>
                  <a:cubicBezTo>
                    <a:pt x="-108047" y="155655"/>
                    <a:pt x="-95963" y="142483"/>
                    <a:pt x="-84023" y="129207"/>
                  </a:cubicBezTo>
                  <a:cubicBezTo>
                    <a:pt x="-72082" y="115930"/>
                    <a:pt x="-60285" y="102551"/>
                    <a:pt x="-48586" y="89112"/>
                  </a:cubicBezTo>
                  <a:cubicBezTo>
                    <a:pt x="-36886" y="75674"/>
                    <a:pt x="-25285" y="62176"/>
                    <a:pt x="-13737" y="48662"/>
                  </a:cubicBezTo>
                  <a:cubicBezTo>
                    <a:pt x="-2188" y="35148"/>
                    <a:pt x="9307" y="21617"/>
                    <a:pt x="20793" y="8109"/>
                  </a:cubicBezTo>
                  <a:cubicBezTo>
                    <a:pt x="32279" y="-5398"/>
                    <a:pt x="43756" y="-18882"/>
                    <a:pt x="55266" y="-32303"/>
                  </a:cubicBezTo>
                  <a:cubicBezTo>
                    <a:pt x="66776" y="-45723"/>
                    <a:pt x="78320" y="-59081"/>
                    <a:pt x="89944" y="-72328"/>
                  </a:cubicBezTo>
                  <a:cubicBezTo>
                    <a:pt x="101568" y="-85574"/>
                    <a:pt x="113272" y="-98708"/>
                    <a:pt x="125081" y="-111709"/>
                  </a:cubicBezTo>
                  <a:cubicBezTo>
                    <a:pt x="136890" y="-124709"/>
                    <a:pt x="148803" y="-137575"/>
                    <a:pt x="160928" y="-150166"/>
                  </a:cubicBezTo>
                  <a:cubicBezTo>
                    <a:pt x="173053" y="-162758"/>
                    <a:pt x="185390" y="-175074"/>
                    <a:pt x="197726" y="-187391"/>
                  </a:cubicBezTo>
                  <a:close/>
                </a:path>
              </a:pathLst>
            </a:custGeom>
            <a:solidFill>
              <a:srgbClr val="96E54E"/>
            </a:solidFill>
            <a:ln w="7600" cap="rnd">
              <a:solidFill>
                <a:srgbClr val="96E54E"/>
              </a:solidFill>
              <a:round/>
            </a:ln>
          </p:spPr>
        </p:sp>
        <p:sp>
          <p:nvSpPr>
            <p:cNvPr id="145" name="MainTopic"/>
            <p:cNvSpPr/>
            <p:nvPr/>
          </p:nvSpPr>
          <p:spPr>
            <a:xfrm>
              <a:off x="4221" y="8774"/>
              <a:ext cx="2005" cy="1022"/>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6" action="ppaction://hlinksldjump"/>
                </a:rPr>
                <a:t>三脚插头</a:t>
              </a:r>
              <a:endParaRPr sz="2400">
                <a:solidFill>
                  <a:srgbClr val="303030"/>
                </a:solidFill>
                <a:latin typeface="宋体" panose="02010600030101010101" pitchFamily="2" charset="-122"/>
              </a:endParaRPr>
            </a:p>
          </p:txBody>
        </p:sp>
      </p:grpSp>
      <p:grpSp>
        <p:nvGrpSpPr>
          <p:cNvPr id="23" name="组合 22"/>
          <p:cNvGrpSpPr/>
          <p:nvPr/>
        </p:nvGrpSpPr>
        <p:grpSpPr>
          <a:xfrm>
            <a:off x="846773" y="5171440"/>
            <a:ext cx="2015490" cy="458470"/>
            <a:chOff x="1332" y="8596"/>
            <a:chExt cx="3174" cy="722"/>
          </a:xfrm>
        </p:grpSpPr>
        <p:sp>
          <p:nvSpPr>
            <p:cNvPr id="148" name="MMConnector"/>
            <p:cNvSpPr/>
            <p:nvPr/>
          </p:nvSpPr>
          <p:spPr>
            <a:xfrm>
              <a:off x="3936" y="9252"/>
              <a:ext cx="570" cy="66"/>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47" name="SubTopic"/>
            <p:cNvSpPr/>
            <p:nvPr/>
          </p:nvSpPr>
          <p:spPr>
            <a:xfrm>
              <a:off x="1332" y="8596"/>
              <a:ext cx="2319"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连接方法</a:t>
              </a:r>
              <a:endParaRPr sz="2400">
                <a:solidFill>
                  <a:srgbClr val="303030"/>
                </a:solidFill>
                <a:latin typeface="宋体" panose="02010600030101010101" pitchFamily="2" charset="-122"/>
              </a:endParaRPr>
            </a:p>
          </p:txBody>
        </p:sp>
      </p:grpSp>
      <p:grpSp>
        <p:nvGrpSpPr>
          <p:cNvPr id="24" name="组合 23"/>
          <p:cNvGrpSpPr/>
          <p:nvPr/>
        </p:nvGrpSpPr>
        <p:grpSpPr>
          <a:xfrm>
            <a:off x="846773" y="5650230"/>
            <a:ext cx="2015490" cy="614045"/>
            <a:chOff x="1332" y="9350"/>
            <a:chExt cx="3174" cy="967"/>
          </a:xfrm>
        </p:grpSpPr>
        <p:sp>
          <p:nvSpPr>
            <p:cNvPr id="150" name="MMConnector"/>
            <p:cNvSpPr/>
            <p:nvPr/>
          </p:nvSpPr>
          <p:spPr>
            <a:xfrm>
              <a:off x="3936" y="9629"/>
              <a:ext cx="570" cy="688"/>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49" name="SubTopic"/>
            <p:cNvSpPr/>
            <p:nvPr/>
          </p:nvSpPr>
          <p:spPr>
            <a:xfrm>
              <a:off x="1332" y="9350"/>
              <a:ext cx="2320" cy="62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地线的作用</a:t>
              </a:r>
              <a:endParaRPr sz="2400">
                <a:solidFill>
                  <a:srgbClr val="303030"/>
                </a:solidFill>
                <a:latin typeface="宋体" panose="02010600030101010101" pitchFamily="2" charset="-122"/>
              </a:endParaRPr>
            </a:p>
          </p:txBody>
        </p:sp>
      </p:grpSp>
      <p:grpSp>
        <p:nvGrpSpPr>
          <p:cNvPr id="26" name="组合 25"/>
          <p:cNvGrpSpPr/>
          <p:nvPr/>
        </p:nvGrpSpPr>
        <p:grpSpPr>
          <a:xfrm>
            <a:off x="9423083" y="4341495"/>
            <a:ext cx="1903095" cy="458470"/>
            <a:chOff x="14838" y="7289"/>
            <a:chExt cx="2997" cy="722"/>
          </a:xfrm>
        </p:grpSpPr>
        <p:sp>
          <p:nvSpPr>
            <p:cNvPr id="176" name="MMConnector"/>
            <p:cNvSpPr/>
            <p:nvPr/>
          </p:nvSpPr>
          <p:spPr>
            <a:xfrm>
              <a:off x="14838" y="7945"/>
              <a:ext cx="570" cy="66"/>
            </a:xfrm>
            <a:custGeom>
              <a:avLst/>
              <a:gdLst/>
              <a:ahLst/>
              <a:cxnLst/>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75" name="SubTopic"/>
            <p:cNvSpPr/>
            <p:nvPr/>
          </p:nvSpPr>
          <p:spPr>
            <a:xfrm>
              <a:off x="15123" y="7289"/>
              <a:ext cx="2713"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安全用电原则</a:t>
              </a:r>
              <a:endParaRPr sz="2400">
                <a:solidFill>
                  <a:srgbClr val="303030"/>
                </a:solidFill>
                <a:latin typeface="宋体" panose="02010600030101010101" pitchFamily="2" charset="-122"/>
              </a:endParaRPr>
            </a:p>
          </p:txBody>
        </p:sp>
      </p:grpSp>
      <p:grpSp>
        <p:nvGrpSpPr>
          <p:cNvPr id="27" name="组合 26"/>
          <p:cNvGrpSpPr/>
          <p:nvPr/>
        </p:nvGrpSpPr>
        <p:grpSpPr>
          <a:xfrm>
            <a:off x="9423083" y="4820285"/>
            <a:ext cx="1903095" cy="614045"/>
            <a:chOff x="14838" y="8043"/>
            <a:chExt cx="2997" cy="967"/>
          </a:xfrm>
        </p:grpSpPr>
        <p:sp>
          <p:nvSpPr>
            <p:cNvPr id="178" name="MMConnector"/>
            <p:cNvSpPr/>
            <p:nvPr/>
          </p:nvSpPr>
          <p:spPr>
            <a:xfrm>
              <a:off x="14838" y="8322"/>
              <a:ext cx="570" cy="688"/>
            </a:xfrm>
            <a:custGeom>
              <a:avLst/>
              <a:gdLst/>
              <a:ahLst/>
              <a:cxnLst/>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77" name="SubTopic"/>
            <p:cNvSpPr/>
            <p:nvPr/>
          </p:nvSpPr>
          <p:spPr>
            <a:xfrm>
              <a:off x="15123" y="8043"/>
              <a:ext cx="2713"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触电急救措施</a:t>
              </a:r>
              <a:endParaRPr sz="2400">
                <a:solidFill>
                  <a:srgbClr val="303030"/>
                </a:solidFill>
                <a:latin typeface="宋体" panose="02010600030101010101" pitchFamily="2" charset="-122"/>
              </a:endParaRPr>
            </a:p>
          </p:txBody>
        </p:sp>
      </p:grpSp>
      <p:grpSp>
        <p:nvGrpSpPr>
          <p:cNvPr id="28" name="组合 27"/>
          <p:cNvGrpSpPr/>
          <p:nvPr/>
        </p:nvGrpSpPr>
        <p:grpSpPr>
          <a:xfrm>
            <a:off x="9423083" y="5236210"/>
            <a:ext cx="1903095" cy="914400"/>
            <a:chOff x="14838" y="8698"/>
            <a:chExt cx="2997" cy="1440"/>
          </a:xfrm>
        </p:grpSpPr>
        <p:sp>
          <p:nvSpPr>
            <p:cNvPr id="181" name="MMConnector"/>
            <p:cNvSpPr/>
            <p:nvPr/>
          </p:nvSpPr>
          <p:spPr>
            <a:xfrm>
              <a:off x="14838" y="8698"/>
              <a:ext cx="570" cy="1441"/>
            </a:xfrm>
            <a:custGeom>
              <a:avLst/>
              <a:gdLst/>
              <a:ahLst/>
              <a:cxnLst/>
              <a:pathLst>
                <a:path w="250800" h="418000" fill="none">
                  <a:moveTo>
                    <a:pt x="-125400" y="-209000"/>
                  </a:moveTo>
                  <a:cubicBezTo>
                    <a:pt x="20723" y="-209000"/>
                    <a:pt x="-56714" y="209000"/>
                    <a:pt x="125400" y="209000"/>
                  </a:cubicBezTo>
                </a:path>
              </a:pathLst>
            </a:custGeom>
            <a:noFill/>
            <a:ln w="15200" cap="rnd">
              <a:solidFill>
                <a:srgbClr val="96E54E"/>
              </a:solidFill>
              <a:round/>
            </a:ln>
          </p:spPr>
        </p:sp>
        <p:sp>
          <p:nvSpPr>
            <p:cNvPr id="179" name="SubTopic"/>
            <p:cNvSpPr/>
            <p:nvPr/>
          </p:nvSpPr>
          <p:spPr>
            <a:xfrm>
              <a:off x="15123" y="8796"/>
              <a:ext cx="2713"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注意防雷</a:t>
              </a:r>
              <a:endParaRPr sz="2400">
                <a:solidFill>
                  <a:srgbClr val="303030"/>
                </a:solidFill>
                <a:latin typeface="宋体" panose="02010600030101010101" pitchFamily="2" charset="-122"/>
              </a:endParaRPr>
            </a:p>
          </p:txBody>
        </p:sp>
      </p:grpSp>
      <p:grpSp>
        <p:nvGrpSpPr>
          <p:cNvPr id="29" name="组合 28"/>
          <p:cNvGrpSpPr/>
          <p:nvPr/>
        </p:nvGrpSpPr>
        <p:grpSpPr>
          <a:xfrm>
            <a:off x="9423083" y="3863340"/>
            <a:ext cx="1903095" cy="1174750"/>
            <a:chOff x="14838" y="6536"/>
            <a:chExt cx="2997" cy="1850"/>
          </a:xfrm>
        </p:grpSpPr>
        <p:sp>
          <p:nvSpPr>
            <p:cNvPr id="183" name="MMConnector"/>
            <p:cNvSpPr/>
            <p:nvPr/>
          </p:nvSpPr>
          <p:spPr>
            <a:xfrm>
              <a:off x="14838" y="7568"/>
              <a:ext cx="570" cy="819"/>
            </a:xfrm>
            <a:custGeom>
              <a:avLst/>
              <a:gdLst/>
              <a:ahLst/>
              <a:cxnLst/>
              <a:pathLst>
                <a:path w="250800" h="237500" fill="none">
                  <a:moveTo>
                    <a:pt x="-125400" y="118750"/>
                  </a:moveTo>
                  <a:cubicBezTo>
                    <a:pt x="2259" y="118750"/>
                    <a:pt x="-13632" y="-118750"/>
                    <a:pt x="125400" y="-118750"/>
                  </a:cubicBezTo>
                </a:path>
              </a:pathLst>
            </a:custGeom>
            <a:noFill/>
            <a:ln w="15200" cap="rnd">
              <a:solidFill>
                <a:srgbClr val="96E54E"/>
              </a:solidFill>
              <a:round/>
            </a:ln>
          </p:spPr>
        </p:sp>
        <p:sp>
          <p:nvSpPr>
            <p:cNvPr id="182" name="SubTopic"/>
            <p:cNvSpPr/>
            <p:nvPr/>
          </p:nvSpPr>
          <p:spPr>
            <a:xfrm>
              <a:off x="15123" y="6536"/>
              <a:ext cx="2713"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触电类型</a:t>
              </a:r>
              <a:endParaRPr sz="2400">
                <a:solidFill>
                  <a:srgbClr val="303030"/>
                </a:solidFill>
                <a:latin typeface="宋体" panose="02010600030101010101" pitchFamily="2" charset="-122"/>
              </a:endParaRPr>
            </a:p>
          </p:txBody>
        </p:sp>
      </p:grpSp>
      <p:grpSp>
        <p:nvGrpSpPr>
          <p:cNvPr id="30" name="组合 29"/>
          <p:cNvGrpSpPr/>
          <p:nvPr/>
        </p:nvGrpSpPr>
        <p:grpSpPr>
          <a:xfrm>
            <a:off x="956628" y="1264285"/>
            <a:ext cx="1591945" cy="1112520"/>
            <a:chOff x="288" y="3938"/>
            <a:chExt cx="2507" cy="1752"/>
          </a:xfrm>
        </p:grpSpPr>
        <p:sp>
          <p:nvSpPr>
            <p:cNvPr id="31" name="MMConnector"/>
            <p:cNvSpPr/>
            <p:nvPr/>
          </p:nvSpPr>
          <p:spPr>
            <a:xfrm>
              <a:off x="2225" y="4937"/>
              <a:ext cx="570" cy="753"/>
            </a:xfrm>
            <a:custGeom>
              <a:avLst/>
              <a:gdLst/>
              <a:ahLst/>
              <a:cxnLst/>
              <a:pathLst>
                <a:path w="250800" h="218500" fill="none">
                  <a:moveTo>
                    <a:pt x="125400" y="109250"/>
                  </a:moveTo>
                  <a:cubicBezTo>
                    <a:pt x="-162" y="109250"/>
                    <a:pt x="8738" y="-109250"/>
                    <a:pt x="-125400" y="-109250"/>
                  </a:cubicBezTo>
                </a:path>
              </a:pathLst>
            </a:custGeom>
            <a:noFill/>
            <a:ln w="15200" cap="rnd">
              <a:solidFill>
                <a:srgbClr val="96E54E"/>
              </a:solidFill>
              <a:round/>
            </a:ln>
          </p:spPr>
        </p:sp>
        <p:sp>
          <p:nvSpPr>
            <p:cNvPr id="32" name="SubTopic"/>
            <p:cNvSpPr/>
            <p:nvPr/>
          </p:nvSpPr>
          <p:spPr>
            <a:xfrm>
              <a:off x="288" y="3938"/>
              <a:ext cx="1652"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开关</a:t>
              </a:r>
              <a:r>
                <a:rPr sz="2400">
                  <a:solidFill>
                    <a:srgbClr val="303030"/>
                  </a:solidFill>
                  <a:latin typeface="宋体" panose="02010600030101010101" pitchFamily="2" charset="-122"/>
                </a:rPr>
                <a:t>位置</a:t>
              </a:r>
              <a:endParaRPr sz="2400">
                <a:solidFill>
                  <a:srgbClr val="303030"/>
                </a:solidFill>
                <a:latin typeface="宋体" panose="02010600030101010101" pitchFamily="2" charset="-122"/>
              </a:endParaRPr>
            </a:p>
          </p:txBody>
        </p:sp>
      </p:grpSp>
      <p:grpSp>
        <p:nvGrpSpPr>
          <p:cNvPr id="33" name="组合 32"/>
          <p:cNvGrpSpPr/>
          <p:nvPr/>
        </p:nvGrpSpPr>
        <p:grpSpPr>
          <a:xfrm>
            <a:off x="774383" y="1743075"/>
            <a:ext cx="1702435" cy="411480"/>
            <a:chOff x="114" y="4692"/>
            <a:chExt cx="2681" cy="648"/>
          </a:xfrm>
        </p:grpSpPr>
        <p:sp>
          <p:nvSpPr>
            <p:cNvPr id="34" name="MMConnector"/>
            <p:cNvSpPr/>
            <p:nvPr/>
          </p:nvSpPr>
          <p:spPr>
            <a:xfrm>
              <a:off x="2225" y="5314"/>
              <a:ext cx="570" cy="26"/>
            </a:xfrm>
            <a:custGeom>
              <a:avLst/>
              <a:gdLst/>
              <a:ahLst/>
              <a:cxnLst/>
              <a:pathLst>
                <a:path w="250800" h="7600" fill="none">
                  <a:moveTo>
                    <a:pt x="125400" y="0"/>
                  </a:moveTo>
                  <a:cubicBezTo>
                    <a:pt x="25080" y="0"/>
                    <a:pt x="-50160" y="0"/>
                    <a:pt x="-125400" y="0"/>
                  </a:cubicBezTo>
                </a:path>
              </a:pathLst>
            </a:custGeom>
            <a:noFill/>
            <a:ln w="15200" cap="rnd">
              <a:solidFill>
                <a:srgbClr val="96E54E"/>
              </a:solidFill>
              <a:round/>
            </a:ln>
          </p:spPr>
        </p:sp>
        <p:sp>
          <p:nvSpPr>
            <p:cNvPr id="35" name="SubTopic"/>
            <p:cNvSpPr/>
            <p:nvPr/>
          </p:nvSpPr>
          <p:spPr>
            <a:xfrm>
              <a:off x="114" y="4692"/>
              <a:ext cx="1826"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用电器并联</a:t>
              </a:r>
              <a:endParaRPr lang="zh-CN" sz="2400">
                <a:solidFill>
                  <a:srgbClr val="303030"/>
                </a:solidFill>
                <a:latin typeface="宋体" panose="02010600030101010101" pitchFamily="2" charset="-122"/>
              </a:endParaRPr>
            </a:p>
          </p:txBody>
        </p:sp>
      </p:gr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linds(horizontal)">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linds(horizontal)">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linds(horizontal)">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blinds(horizontal)">
                                      <p:cBhvr>
                                        <p:cTn id="107" dur="500"/>
                                        <p:tgtEl>
                                          <p:spTgt spid="29"/>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blinds(horizontal)">
                                      <p:cBhvr>
                                        <p:cTn id="112" dur="500"/>
                                        <p:tgtEl>
                                          <p:spTgt spid="26"/>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blinds(horizontal)">
                                      <p:cBhvr>
                                        <p:cTn id="117" dur="500"/>
                                        <p:tgtEl>
                                          <p:spTgt spid="27"/>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8"/>
                                        </p:tgtEl>
                                        <p:attrNameLst>
                                          <p:attrName>style.visibility</p:attrName>
                                        </p:attrNameLst>
                                      </p:cBhvr>
                                      <p:to>
                                        <p:strVal val="visible"/>
                                      </p:to>
                                    </p:set>
                                    <p:animEffect transition="in" filter="blinds(horizontal)">
                                      <p:cBhvr>
                                        <p:cTn id="1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62" name="组合 61"/>
          <p:cNvGrpSpPr/>
          <p:nvPr/>
        </p:nvGrpSpPr>
        <p:grpSpPr>
          <a:xfrm>
            <a:off x="2852738" y="65540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532766" y="148272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533400" y="2184718"/>
            <a:ext cx="5080000" cy="460375"/>
          </a:xfrm>
          <a:prstGeom prst="rect">
            <a:avLst/>
          </a:prstGeom>
          <a:noFill/>
          <a:ln w="9525">
            <a:noFill/>
          </a:ln>
        </p:spPr>
        <p:txBody>
          <a:bodyPr>
            <a:spAutoFit/>
          </a:bodyPr>
          <a:p>
            <a:pPr indent="0"/>
            <a:r>
              <a:rPr lang="zh-CN" sz="2400" b="0">
                <a:latin typeface="黑体" panose="02010609060101010101" pitchFamily="49" charset="-122"/>
                <a:ea typeface="黑体" panose="02010609060101010101" pitchFamily="49" charset="-122"/>
              </a:rPr>
              <a:t>一、家庭电路的组成</a:t>
            </a:r>
            <a:endParaRPr lang="zh-CN" altLang="en-US">
              <a:latin typeface="黑体" panose="02010609060101010101" pitchFamily="49" charset="-122"/>
              <a:ea typeface="黑体" panose="02010609060101010101" pitchFamily="49" charset="-122"/>
            </a:endParaRPr>
          </a:p>
        </p:txBody>
      </p:sp>
      <p:graphicFrame>
        <p:nvGraphicFramePr>
          <p:cNvPr id="3" name="表格 2"/>
          <p:cNvGraphicFramePr/>
          <p:nvPr>
            <p:custDataLst>
              <p:tags r:id="rId3"/>
            </p:custDataLst>
          </p:nvPr>
        </p:nvGraphicFramePr>
        <p:xfrm>
          <a:off x="533718" y="2771775"/>
          <a:ext cx="11137900" cy="3718560"/>
        </p:xfrm>
        <a:graphic>
          <a:graphicData uri="http://schemas.openxmlformats.org/drawingml/2006/table">
            <a:tbl>
              <a:tblPr firstRow="1" bandRow="1">
                <a:tableStyleId>{5C22544A-7EE6-4342-B048-85BDC9FD1C3A}</a:tableStyleId>
              </a:tblPr>
              <a:tblGrid>
                <a:gridCol w="2507615"/>
                <a:gridCol w="8630285"/>
              </a:tblGrid>
              <a:tr h="1145540">
                <a:tc>
                  <a:txBody>
                    <a:bodyPr/>
                    <a:p>
                      <a:pPr algn="ctr" fontAlgn="auto">
                        <a:lnSpc>
                          <a:spcPct val="150000"/>
                        </a:lnSpc>
                        <a:buNone/>
                      </a:pP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组成及连接顺序</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l" fontAlgn="auto">
                        <a:lnSpc>
                          <a:spcPct val="150000"/>
                        </a:lnSpc>
                        <a:buNone/>
                      </a:pP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两根进户线、</a:t>
                      </a: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________</a:t>
                      </a: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总开关、</a:t>
                      </a: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___________</a:t>
                      </a: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、插座、用电器、导线等</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529840">
                <a:tc>
                  <a:txBody>
                    <a:bodyPr/>
                    <a:p>
                      <a:pPr algn="ctr" fontAlgn="auto">
                        <a:lnSpc>
                          <a:spcPct val="150000"/>
                        </a:lnSpc>
                        <a:buNone/>
                      </a:pP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电路示意图</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5" name="文本框 4"/>
          <p:cNvSpPr txBox="1"/>
          <p:nvPr/>
        </p:nvSpPr>
        <p:spPr>
          <a:xfrm>
            <a:off x="5014278" y="2851150"/>
            <a:ext cx="11334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电能表</a:t>
            </a:r>
            <a:endParaRPr lang="zh-CN" altLang="en-US"/>
          </a:p>
        </p:txBody>
      </p:sp>
      <p:sp>
        <p:nvSpPr>
          <p:cNvPr id="6" name="文本框 5"/>
          <p:cNvSpPr txBox="1"/>
          <p:nvPr/>
        </p:nvSpPr>
        <p:spPr>
          <a:xfrm>
            <a:off x="7432358" y="2851150"/>
            <a:ext cx="14979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保险装置</a:t>
            </a:r>
            <a:endParaRPr lang="zh-CN" altLang="en-US"/>
          </a:p>
        </p:txBody>
      </p:sp>
      <p:pic>
        <p:nvPicPr>
          <p:cNvPr id="7" name="图片 6" descr="H347"/>
          <p:cNvPicPr>
            <a:picLocks noChangeAspect="1"/>
          </p:cNvPicPr>
          <p:nvPr/>
        </p:nvPicPr>
        <p:blipFill>
          <a:blip r:embed="rId4"/>
          <a:stretch>
            <a:fillRect/>
          </a:stretch>
        </p:blipFill>
        <p:spPr>
          <a:xfrm>
            <a:off x="4772978" y="4055110"/>
            <a:ext cx="5257800" cy="2363470"/>
          </a:xfrm>
          <a:prstGeom prst="rect">
            <a:avLst/>
          </a:prstGeom>
        </p:spPr>
      </p:pic>
      <p:sp>
        <p:nvSpPr>
          <p:cNvPr id="8" name="流程图: 终止 7">
            <a:hlinkClick r:id="rId5" action="ppaction://hlinksldjump"/>
          </p:cNvPr>
          <p:cNvSpPr/>
          <p:nvPr/>
        </p:nvSpPr>
        <p:spPr>
          <a:xfrm>
            <a:off x="9454833" y="21824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0718" y="590550"/>
            <a:ext cx="11071860" cy="2306955"/>
          </a:xfrm>
          <a:prstGeom prst="rect">
            <a:avLst/>
          </a:prstGeom>
          <a:noFill/>
          <a:ln w="9525">
            <a:noFill/>
          </a:ln>
        </p:spPr>
        <p:txBody>
          <a:bodyPr wrap="square">
            <a:spAutoFit/>
          </a:bodyPr>
          <a:p>
            <a:pPr indent="0">
              <a:lnSpc>
                <a:spcPct val="150000"/>
              </a:lnSpc>
            </a:pPr>
            <a:r>
              <a:rPr lang="zh-CN" sz="2400" b="0">
                <a:latin typeface="黑体" panose="02010609060101010101" pitchFamily="49" charset="-122"/>
                <a:ea typeface="黑体" panose="02010609060101010101" pitchFamily="49" charset="-122"/>
              </a:rPr>
              <a:t>二、火线和零线</a:t>
            </a:r>
            <a:endParaRPr lang="zh-CN" sz="2400" b="0">
              <a:latin typeface="黑体" panose="02010609060101010101" pitchFamily="49" charset="-122"/>
              <a:ea typeface="黑体" panose="02010609060101010101" pitchFamily="49" charset="-122"/>
            </a:endParaRPr>
          </a:p>
          <a:p>
            <a:pPr indent="0">
              <a:lnSpc>
                <a:spcPct val="150000"/>
              </a:lnSpc>
            </a:pPr>
            <a:r>
              <a:rPr lang="en-US" altLang="zh-CN" sz="2400" b="0">
                <a:latin typeface="Times New Roman" panose="02020603050405020304" pitchFamily="18" charset="0"/>
                <a:ea typeface="黑体" panose="02010609060101010101" pitchFamily="49" charset="-122"/>
                <a:cs typeface="Times New Roman" panose="02020603050405020304" pitchFamily="18" charset="0"/>
              </a:rPr>
              <a:t>1.</a:t>
            </a:r>
            <a:r>
              <a:rPr lang="zh-CN" sz="2400" b="0">
                <a:ea typeface="宋体" panose="02010600030101010101" pitchFamily="2" charset="-122"/>
              </a:rPr>
              <a:t>定义：进户的两条输电线中</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一条叫做端线</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俗称火线</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另一条叫做零线</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它在</a:t>
            </a:r>
            <a:r>
              <a:rPr lang="zh-CN" sz="2400" b="0">
                <a:latin typeface="Times New Roman" panose="02020603050405020304" pitchFamily="18" charset="0"/>
                <a:ea typeface="宋体" panose="02010600030101010101" pitchFamily="2" charset="-122"/>
                <a:cs typeface="Times New Roman" panose="02020603050405020304" pitchFamily="18" charset="0"/>
              </a:rPr>
              <a:t>入户之前已经和大地相连</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我国零线与火线之间的电压为</a:t>
            </a:r>
            <a:r>
              <a:rPr lang="en-US" sz="2400" b="0">
                <a:latin typeface="Times New Roman" panose="02020603050405020304" pitchFamily="18" charset="0"/>
                <a:ea typeface="宋体" panose="02010600030101010101" pitchFamily="2" charset="-122"/>
                <a:cs typeface="Times New Roman" panose="02020603050405020304" pitchFamily="18" charset="0"/>
              </a:rPr>
              <a:t>220 V.</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试电笔</a:t>
            </a:r>
            <a:endParaRPr lang="zh-CN" altLang="en-US" sz="2400">
              <a:latin typeface="Times New Roman" panose="02020603050405020304" pitchFamily="18" charset="0"/>
              <a:cs typeface="Times New Roman" panose="02020603050405020304" pitchFamily="18" charset="0"/>
            </a:endParaRPr>
          </a:p>
        </p:txBody>
      </p:sp>
      <p:graphicFrame>
        <p:nvGraphicFramePr>
          <p:cNvPr id="2" name="表格 1"/>
          <p:cNvGraphicFramePr/>
          <p:nvPr>
            <p:custDataLst>
              <p:tags r:id="rId1"/>
            </p:custDataLst>
          </p:nvPr>
        </p:nvGraphicFramePr>
        <p:xfrm>
          <a:off x="704533" y="2929255"/>
          <a:ext cx="7512685" cy="3566160"/>
        </p:xfrm>
        <a:graphic>
          <a:graphicData uri="http://schemas.openxmlformats.org/drawingml/2006/table">
            <a:tbl>
              <a:tblPr firstRow="1" bandRow="1">
                <a:tableStyleId>{5C22544A-7EE6-4342-B048-85BDC9FD1C3A}</a:tableStyleId>
              </a:tblPr>
              <a:tblGrid>
                <a:gridCol w="1157605"/>
                <a:gridCol w="6355080"/>
              </a:tblGrid>
              <a:tr h="640080">
                <a:tc>
                  <a:txBody>
                    <a:bodyPr/>
                    <a:p>
                      <a:pPr algn="ctr" fontAlgn="auto">
                        <a:lnSpc>
                          <a:spcPct val="150000"/>
                        </a:lnSpc>
                        <a:buNone/>
                      </a:pP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作用</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l" fontAlgn="auto">
                        <a:lnSpc>
                          <a:spcPct val="150000"/>
                        </a:lnSpc>
                        <a:buNone/>
                      </a:pP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辨别</a:t>
                      </a: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_______</a:t>
                      </a: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和</a:t>
                      </a: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________</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8720">
                <a:tc>
                  <a:txBody>
                    <a:bodyPr/>
                    <a:p>
                      <a:pPr algn="ctr" fontAlgn="auto">
                        <a:lnSpc>
                          <a:spcPct val="150000"/>
                        </a:lnSpc>
                        <a:buNone/>
                      </a:pPr>
                      <a:r>
                        <a:rPr lang="zh-CN" altLang="en-US" sz="24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组成及原理</a:t>
                      </a:r>
                      <a:endParaRPr lang="zh-CN" altLang="en-US" sz="24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l"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如果被测导线是火线,氖管就会发光；如果被测导线是</a:t>
                      </a:r>
                      <a:r>
                        <a:rPr lang="en-US" altLang="zh-CN" sz="24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______</a:t>
                      </a:r>
                      <a:r>
                        <a:rPr lang="zh-CN" altLang="en-US" sz="2400">
                          <a:solidFill>
                            <a:schemeClr val="tx1"/>
                          </a:solidFill>
                          <a:latin typeface="Times New Roman" panose="02020603050405020304" pitchFamily="18" charset="0"/>
                          <a:cs typeface="Times New Roman" panose="02020603050405020304" pitchFamily="18" charset="0"/>
                        </a:rPr>
                        <a:t>线，则氖管不会发光</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737360">
                <a:tc>
                  <a:txBody>
                    <a:bodyPr/>
                    <a:p>
                      <a:pPr algn="ctr" fontAlgn="auto">
                        <a:lnSpc>
                          <a:spcPct val="150000"/>
                        </a:lnSpc>
                        <a:buNone/>
                      </a:pPr>
                      <a:r>
                        <a:rPr lang="zh-CN" altLang="en-US" sz="24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使用</a:t>
                      </a:r>
                      <a:endParaRPr lang="zh-CN" altLang="en-US" sz="24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p>
                      <a:pPr algn="ctr" fontAlgn="auto">
                        <a:lnSpc>
                          <a:spcPct val="150000"/>
                        </a:lnSpc>
                        <a:buNone/>
                      </a:pPr>
                      <a:r>
                        <a:rPr lang="zh-CN" altLang="en-US" sz="24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方法</a:t>
                      </a:r>
                      <a:endParaRPr lang="zh-CN" altLang="en-US" sz="24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l"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人手要握住试电笔的绝缘部分,同时要用手接触</a:t>
                      </a:r>
                      <a:r>
                        <a:rPr lang="en-US" altLang="zh-CN" sz="24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______</a:t>
                      </a:r>
                      <a:r>
                        <a:rPr lang="zh-CN" altLang="en-US" sz="2400">
                          <a:solidFill>
                            <a:schemeClr val="tx1"/>
                          </a:solidFill>
                          <a:latin typeface="Times New Roman" panose="02020603050405020304" pitchFamily="18" charset="0"/>
                          <a:cs typeface="Times New Roman" panose="02020603050405020304" pitchFamily="18" charset="0"/>
                        </a:rPr>
                        <a:t>的金属体,用笔尖接触被测的导线，切不可用手直接接触金属笔尖,否则会有触电的危险</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2658428" y="3014980"/>
            <a:ext cx="10267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火线</a:t>
            </a:r>
            <a:endParaRPr lang="zh-CN" altLang="en-US"/>
          </a:p>
        </p:txBody>
      </p:sp>
      <p:sp>
        <p:nvSpPr>
          <p:cNvPr id="5" name="文本框 4"/>
          <p:cNvSpPr txBox="1"/>
          <p:nvPr/>
        </p:nvSpPr>
        <p:spPr>
          <a:xfrm>
            <a:off x="4127183" y="2999740"/>
            <a:ext cx="9086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零线　</a:t>
            </a:r>
            <a:endParaRPr lang="zh-CN" altLang="en-US"/>
          </a:p>
        </p:txBody>
      </p:sp>
      <p:sp>
        <p:nvSpPr>
          <p:cNvPr id="6" name="文本框 5"/>
          <p:cNvSpPr txBox="1"/>
          <p:nvPr/>
        </p:nvSpPr>
        <p:spPr>
          <a:xfrm>
            <a:off x="3059113" y="4181475"/>
            <a:ext cx="5949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零</a:t>
            </a:r>
            <a:endParaRPr lang="zh-CN" altLang="en-US"/>
          </a:p>
        </p:txBody>
      </p:sp>
      <p:sp>
        <p:nvSpPr>
          <p:cNvPr id="7" name="文本框 6"/>
          <p:cNvSpPr txBox="1"/>
          <p:nvPr/>
        </p:nvSpPr>
        <p:spPr>
          <a:xfrm>
            <a:off x="2001203" y="5395595"/>
            <a:ext cx="9182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笔尾</a:t>
            </a:r>
            <a:endParaRPr lang="zh-CN" altLang="en-US"/>
          </a:p>
        </p:txBody>
      </p:sp>
      <p:pic>
        <p:nvPicPr>
          <p:cNvPr id="8" name="图片 7" descr="H348"/>
          <p:cNvPicPr>
            <a:picLocks noChangeAspect="1"/>
          </p:cNvPicPr>
          <p:nvPr/>
        </p:nvPicPr>
        <p:blipFill>
          <a:blip r:embed="rId2"/>
          <a:stretch>
            <a:fillRect/>
          </a:stretch>
        </p:blipFill>
        <p:spPr>
          <a:xfrm>
            <a:off x="8416608" y="3228340"/>
            <a:ext cx="3188335" cy="2832100"/>
          </a:xfrm>
          <a:prstGeom prst="rect">
            <a:avLst/>
          </a:prstGeom>
        </p:spPr>
      </p:pic>
      <p:sp>
        <p:nvSpPr>
          <p:cNvPr id="9" name="流程图: 终止 8">
            <a:hlinkClick r:id="rId3" action="ppaction://hlinksldjump"/>
          </p:cNvPr>
          <p:cNvSpPr/>
          <p:nvPr/>
        </p:nvSpPr>
        <p:spPr>
          <a:xfrm>
            <a:off x="9239568" y="225425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1968" y="691515"/>
            <a:ext cx="11304905" cy="5769610"/>
          </a:xfrm>
          <a:prstGeom prst="rect">
            <a:avLst/>
          </a:prstGeom>
          <a:noFill/>
          <a:ln w="9525">
            <a:noFill/>
          </a:ln>
        </p:spPr>
        <p:txBody>
          <a:bodyPr wrap="square">
            <a:spAutoFit/>
          </a:bodyPr>
          <a:p>
            <a:pPr indent="0">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三、三脚插头和漏电保护器</a:t>
            </a:r>
            <a:endParaRPr lang="zh-CN" sz="2400" b="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三脚插头</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endParaRPr lang="zh-CN" altLang="en-US">
              <a:latin typeface="Times New Roman" panose="02020603050405020304" pitchFamily="18" charset="0"/>
              <a:cs typeface="Times New Roman" panose="02020603050405020304" pitchFamily="18" charset="0"/>
            </a:endParaRPr>
          </a:p>
          <a:p>
            <a:pPr indent="0">
              <a:lnSpc>
                <a:spcPct val="150000"/>
              </a:lnSpc>
            </a:pP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三孔插座接法：左零右火上接地</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两孔插座接法：左零右火.</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en-US" altLang="zh-CN" sz="2400">
                <a:latin typeface="Times New Roman" panose="02020603050405020304" pitchFamily="18" charset="0"/>
                <a:cs typeface="Times New Roman" panose="02020603050405020304" pitchFamily="18" charset="0"/>
              </a:rPr>
              <a:t>4.</a:t>
            </a:r>
            <a:r>
              <a:rPr lang="zh-CN" altLang="en-US" sz="2400">
                <a:latin typeface="Times New Roman" panose="02020603050405020304" pitchFamily="18" charset="0"/>
                <a:cs typeface="Times New Roman" panose="02020603050405020304" pitchFamily="18" charset="0"/>
              </a:rPr>
              <a:t>漏电保护器：当电流经过人体流入大地时,它会迅速</a:t>
            </a:r>
            <a:r>
              <a:rPr lang="en-US" altLang="zh-CN" sz="2400">
                <a:latin typeface="Times New Roman" panose="02020603050405020304" pitchFamily="18" charset="0"/>
                <a:cs typeface="Times New Roman" panose="02020603050405020304" pitchFamily="18" charset="0"/>
              </a:rPr>
              <a:t>_______</a:t>
            </a:r>
            <a:r>
              <a:rPr lang="zh-CN" altLang="en-US" sz="2400">
                <a:latin typeface="Times New Roman" panose="02020603050405020304" pitchFamily="18" charset="0"/>
                <a:cs typeface="Times New Roman" panose="02020603050405020304" pitchFamily="18" charset="0"/>
              </a:rPr>
              <a:t>电流,起保护作用.</a:t>
            </a:r>
            <a:endParaRPr lang="zh-CN" altLang="en-US" sz="2400">
              <a:latin typeface="Times New Roman" panose="02020603050405020304" pitchFamily="18" charset="0"/>
              <a:cs typeface="Times New Roman" panose="02020603050405020304" pitchFamily="18" charset="0"/>
            </a:endParaRPr>
          </a:p>
        </p:txBody>
      </p:sp>
      <p:graphicFrame>
        <p:nvGraphicFramePr>
          <p:cNvPr id="2" name="表格 1"/>
          <p:cNvGraphicFramePr/>
          <p:nvPr>
            <p:custDataLst>
              <p:tags r:id="rId1"/>
            </p:custDataLst>
          </p:nvPr>
        </p:nvGraphicFramePr>
        <p:xfrm>
          <a:off x="660083" y="1962150"/>
          <a:ext cx="10694670" cy="2677795"/>
        </p:xfrm>
        <a:graphic>
          <a:graphicData uri="http://schemas.openxmlformats.org/drawingml/2006/table">
            <a:tbl>
              <a:tblPr firstRow="1" bandRow="1">
                <a:tableStyleId>{5C22544A-7EE6-4342-B048-85BDC9FD1C3A}</a:tableStyleId>
              </a:tblPr>
              <a:tblGrid>
                <a:gridCol w="1577340"/>
                <a:gridCol w="4776470"/>
                <a:gridCol w="4340860"/>
              </a:tblGrid>
              <a:tr h="1484630">
                <a:tc>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结构示意图及接法</a:t>
                      </a: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连接方法：L接</a:t>
                      </a: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_____</a:t>
                      </a: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线，N接</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p>
                      <a:pPr algn="l" fontAlgn="auto">
                        <a:lnSpc>
                          <a:spcPct val="150000"/>
                        </a:lnSpc>
                        <a:buNone/>
                      </a:pP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_____</a:t>
                      </a: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线，E接</a:t>
                      </a:r>
                      <a:r>
                        <a:rPr lang="en-US" altLang="zh-CN"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_____</a:t>
                      </a:r>
                      <a:r>
                        <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线</a:t>
                      </a:r>
                      <a:endParaRPr lang="zh-CN" altLang="en-US" sz="24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93165">
                <a:tc>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地线作用</a:t>
                      </a: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gridSpan="2">
                  <a:txBody>
                    <a:bodyPr/>
                    <a:p>
                      <a:pPr algn="l" fontAlgn="auto">
                        <a:lnSpc>
                          <a:spcPct val="150000"/>
                        </a:lnSpc>
                        <a:buNone/>
                      </a:pP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“E”脚的作用是金属外壳带电时,及时将电流导入大地,防止触电事故的发生</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9218613" y="2210435"/>
            <a:ext cx="6337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零</a:t>
            </a:r>
            <a:endParaRPr lang="zh-CN" altLang="en-US"/>
          </a:p>
        </p:txBody>
      </p:sp>
      <p:sp>
        <p:nvSpPr>
          <p:cNvPr id="5" name="文本框 4"/>
          <p:cNvSpPr txBox="1"/>
          <p:nvPr/>
        </p:nvSpPr>
        <p:spPr>
          <a:xfrm>
            <a:off x="7211378" y="2742565"/>
            <a:ext cx="621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火</a:t>
            </a:r>
            <a:endParaRPr lang="zh-CN" altLang="en-US"/>
          </a:p>
        </p:txBody>
      </p:sp>
      <p:sp>
        <p:nvSpPr>
          <p:cNvPr id="6" name="文本框 5"/>
          <p:cNvSpPr txBox="1"/>
          <p:nvPr/>
        </p:nvSpPr>
        <p:spPr>
          <a:xfrm>
            <a:off x="9113838" y="2742565"/>
            <a:ext cx="6159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地</a:t>
            </a:r>
            <a:endParaRPr lang="zh-CN" altLang="en-US"/>
          </a:p>
        </p:txBody>
      </p:sp>
      <p:sp>
        <p:nvSpPr>
          <p:cNvPr id="7" name="文本框 6"/>
          <p:cNvSpPr txBox="1"/>
          <p:nvPr/>
        </p:nvSpPr>
        <p:spPr>
          <a:xfrm>
            <a:off x="7680643" y="5843270"/>
            <a:ext cx="11563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切断</a:t>
            </a:r>
            <a:endParaRPr lang="zh-CN" altLang="en-US"/>
          </a:p>
        </p:txBody>
      </p:sp>
      <p:pic>
        <p:nvPicPr>
          <p:cNvPr id="8" name="图片 7" descr="H349"/>
          <p:cNvPicPr>
            <a:picLocks noChangeAspect="1"/>
          </p:cNvPicPr>
          <p:nvPr/>
        </p:nvPicPr>
        <p:blipFill>
          <a:blip r:embed="rId2"/>
          <a:stretch>
            <a:fillRect/>
          </a:stretch>
        </p:blipFill>
        <p:spPr>
          <a:xfrm>
            <a:off x="3349943" y="2025650"/>
            <a:ext cx="2667635" cy="1285875"/>
          </a:xfrm>
          <a:prstGeom prst="rect">
            <a:avLst/>
          </a:prstGeom>
        </p:spPr>
      </p:pic>
      <p:sp>
        <p:nvSpPr>
          <p:cNvPr id="9" name="流程图: 终止 8">
            <a:hlinkClick r:id="rId3" action="ppaction://hlinksldjump"/>
          </p:cNvPr>
          <p:cNvSpPr/>
          <p:nvPr/>
        </p:nvSpPr>
        <p:spPr>
          <a:xfrm>
            <a:off x="9383078" y="117792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8203" y="1148715"/>
            <a:ext cx="10448925" cy="452310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四、保险丝</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位置：安装在总开关的后面</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串联在电路中的线上</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材料：</a:t>
            </a:r>
            <a:r>
              <a:rPr lang="zh-CN" sz="2400" b="0">
                <a:latin typeface="Times New Roman" panose="02020603050405020304" pitchFamily="18" charset="0"/>
                <a:ea typeface="黑体" panose="02010609060101010101" pitchFamily="49" charset="-122"/>
                <a:cs typeface="Times New Roman" panose="02020603050405020304" pitchFamily="18" charset="0"/>
              </a:rPr>
              <a:t>保险丝是用铅锑合金制作的</a:t>
            </a:r>
            <a:r>
              <a:rPr lang="en-US" sz="2400" b="0">
                <a:latin typeface="Times New Roman" panose="02020603050405020304" pitchFamily="18" charset="0"/>
                <a:ea typeface="黑体" panose="02010609060101010101" pitchFamily="49" charset="-122"/>
                <a:cs typeface="Times New Roman" panose="02020603050405020304" pitchFamily="18" charset="0"/>
              </a:rPr>
              <a:t>,</a:t>
            </a:r>
            <a:r>
              <a:rPr lang="zh-CN" sz="2400" b="0">
                <a:latin typeface="Times New Roman" panose="02020603050405020304" pitchFamily="18" charset="0"/>
                <a:ea typeface="黑体" panose="02010609060101010101" pitchFamily="49" charset="-122"/>
                <a:cs typeface="Times New Roman" panose="02020603050405020304" pitchFamily="18" charset="0"/>
              </a:rPr>
              <a:t>电阻率大</a:t>
            </a:r>
            <a:r>
              <a:rPr lang="en-US" sz="2400" b="0">
                <a:latin typeface="Times New Roman" panose="02020603050405020304" pitchFamily="18" charset="0"/>
                <a:ea typeface="黑体" panose="02010609060101010101" pitchFamily="49" charset="-122"/>
                <a:cs typeface="Times New Roman" panose="02020603050405020304" pitchFamily="18" charset="0"/>
              </a:rPr>
              <a:t>,</a:t>
            </a:r>
            <a:r>
              <a:rPr lang="zh-CN" sz="2400" b="0">
                <a:latin typeface="Times New Roman" panose="02020603050405020304" pitchFamily="18" charset="0"/>
                <a:ea typeface="黑体" panose="02010609060101010101" pitchFamily="49" charset="-122"/>
                <a:cs typeface="Times New Roman" panose="02020603050405020304" pitchFamily="18" charset="0"/>
              </a:rPr>
              <a:t>熔点</a:t>
            </a:r>
            <a:r>
              <a:rPr lang="en-US" altLang="zh-CN" sz="2400" b="0">
                <a:latin typeface="Times New Roman" panose="02020603050405020304" pitchFamily="18" charset="0"/>
                <a:ea typeface="黑体" panose="02010609060101010101" pitchFamily="49" charset="-122"/>
                <a:cs typeface="Times New Roman" panose="02020603050405020304" pitchFamily="18" charset="0"/>
              </a:rPr>
              <a:t>______</a:t>
            </a:r>
            <a:r>
              <a:rPr lang="en-US" sz="2400" b="0">
                <a:latin typeface="Times New Roman" panose="02020603050405020304" pitchFamily="18" charset="0"/>
                <a:ea typeface="黑体" panose="02010609060101010101" pitchFamily="49" charset="-122"/>
                <a:cs typeface="Times New Roman" panose="02020603050405020304" pitchFamily="18" charset="0"/>
              </a:rPr>
              <a:t>.</a:t>
            </a:r>
            <a:r>
              <a:rPr lang="zh-CN" sz="2400" b="0">
                <a:latin typeface="Times New Roman" panose="02020603050405020304" pitchFamily="18" charset="0"/>
                <a:ea typeface="黑体" panose="02010609060101010101" pitchFamily="49" charset="-122"/>
                <a:cs typeface="Times New Roman" panose="02020603050405020304" pitchFamily="18" charset="0"/>
              </a:rPr>
              <a:t>为了用电安全</a:t>
            </a:r>
            <a:r>
              <a:rPr lang="en-US" sz="2400" b="0">
                <a:latin typeface="Times New Roman" panose="02020603050405020304" pitchFamily="18" charset="0"/>
                <a:ea typeface="黑体" panose="02010609060101010101" pitchFamily="49" charset="-122"/>
                <a:cs typeface="Times New Roman" panose="02020603050405020304" pitchFamily="18" charset="0"/>
              </a:rPr>
              <a:t>,</a:t>
            </a:r>
            <a:r>
              <a:rPr lang="zh-CN" sz="2400" b="0">
                <a:latin typeface="Times New Roman" panose="02020603050405020304" pitchFamily="18" charset="0"/>
                <a:ea typeface="黑体" panose="02010609060101010101" pitchFamily="49" charset="-122"/>
                <a:cs typeface="Times New Roman" panose="02020603050405020304" pitchFamily="18" charset="0"/>
              </a:rPr>
              <a:t>禁止用铜丝、铁丝等导线代替保险丝</a:t>
            </a:r>
            <a:r>
              <a:rPr lang="en-US" sz="2400" b="0">
                <a:latin typeface="Times New Roman" panose="02020603050405020304" pitchFamily="18" charset="0"/>
                <a:ea typeface="黑体" panose="02010609060101010101" pitchFamily="49" charset="-122"/>
                <a:cs typeface="Times New Roman" panose="02020603050405020304" pitchFamily="18" charset="0"/>
              </a:rPr>
              <a:t>.</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作用：当电流过大时</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保险丝由于温度</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而熔断，切断电路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起到</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的作用</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五、空气开关：</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当电路中的电流过大时，空气开关自动断开，切断电路，俗称跳闸</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7986078" y="2407920"/>
            <a:ext cx="891540" cy="460375"/>
          </a:xfrm>
          <a:prstGeom prst="rect">
            <a:avLst/>
          </a:prstGeom>
          <a:noFill/>
          <a:ln w="9525">
            <a:noFill/>
          </a:ln>
        </p:spPr>
        <p:txBody>
          <a:bodyPr wrap="square">
            <a:spAutoFit/>
          </a:bodyPr>
          <a:p>
            <a:pPr indent="0"/>
            <a:r>
              <a:rPr lang="zh-CN" sz="2400">
                <a:solidFill>
                  <a:srgbClr val="FF0000"/>
                </a:solidFill>
                <a:latin typeface="Times New Roman" panose="02020603050405020304" pitchFamily="18" charset="0"/>
                <a:ea typeface="宋体" panose="02010600030101010101" pitchFamily="2" charset="-122"/>
                <a:sym typeface="+mn-ea"/>
              </a:rPr>
              <a:t>低</a:t>
            </a:r>
            <a:endParaRPr lang="zh-CN" altLang="en-US"/>
          </a:p>
        </p:txBody>
      </p:sp>
      <p:sp>
        <p:nvSpPr>
          <p:cNvPr id="3" name="文本框 2"/>
          <p:cNvSpPr txBox="1"/>
          <p:nvPr/>
        </p:nvSpPr>
        <p:spPr>
          <a:xfrm>
            <a:off x="6096318" y="3467735"/>
            <a:ext cx="852170" cy="460375"/>
          </a:xfrm>
          <a:prstGeom prst="rect">
            <a:avLst/>
          </a:prstGeom>
          <a:noFill/>
          <a:ln w="9525">
            <a:noFill/>
          </a:ln>
        </p:spPr>
        <p:txBody>
          <a:bodyPr wrap="square">
            <a:spAutoFit/>
          </a:bodyPr>
          <a:p>
            <a:pPr indent="0"/>
            <a:r>
              <a:rPr lang="zh-CN" sz="2400">
                <a:solidFill>
                  <a:srgbClr val="FF0000"/>
                </a:solidFill>
                <a:latin typeface="Times New Roman" panose="02020603050405020304" pitchFamily="18" charset="0"/>
                <a:ea typeface="宋体" panose="02010600030101010101" pitchFamily="2" charset="-122"/>
                <a:sym typeface="+mn-ea"/>
              </a:rPr>
              <a:t>过高</a:t>
            </a:r>
            <a:endParaRPr lang="zh-CN" altLang="en-US" sz="2400">
              <a:solidFill>
                <a:srgbClr val="FF0000"/>
              </a:solidFill>
              <a:latin typeface="Times New Roman" panose="02020603050405020304" pitchFamily="18" charset="0"/>
              <a:ea typeface="宋体" panose="02010600030101010101" pitchFamily="2" charset="-122"/>
              <a:sym typeface="+mn-ea"/>
            </a:endParaRPr>
          </a:p>
        </p:txBody>
      </p:sp>
      <p:sp>
        <p:nvSpPr>
          <p:cNvPr id="5" name="文本框 4"/>
          <p:cNvSpPr txBox="1"/>
          <p:nvPr/>
        </p:nvSpPr>
        <p:spPr>
          <a:xfrm>
            <a:off x="944563" y="4018915"/>
            <a:ext cx="16967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保护电路</a:t>
            </a:r>
            <a:endParaRPr lang="zh-CN" altLang="en-US"/>
          </a:p>
        </p:txBody>
      </p:sp>
      <p:sp>
        <p:nvSpPr>
          <p:cNvPr id="8" name="流程图: 终止 7">
            <a:hlinkClick r:id="rId1" action="ppaction://hlinksldjump"/>
          </p:cNvPr>
          <p:cNvSpPr/>
          <p:nvPr/>
        </p:nvSpPr>
        <p:spPr>
          <a:xfrm>
            <a:off x="9019223" y="579691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9958" y="759460"/>
            <a:ext cx="10448925" cy="563118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六、家庭电路的连接</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)开关、保险丝应接在</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线上，螺旋灯座的螺旋套应接在</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线上</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)家庭电路各用电器要</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联接入电路，控制开关应与用电器</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联</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七、家庭电路中电流过大的原因</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用电器的总功率过大</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大功率用电器的使用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多个用电器同时使用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发生短路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改装电路时，不小心使火线和零线直接连通</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电线绝缘皮破损或老化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4249738" y="1400810"/>
            <a:ext cx="5511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火</a:t>
            </a:r>
            <a:endParaRPr lang="zh-CN" altLang="en-US"/>
          </a:p>
        </p:txBody>
      </p:sp>
      <p:sp>
        <p:nvSpPr>
          <p:cNvPr id="7" name="文本框 6"/>
          <p:cNvSpPr txBox="1"/>
          <p:nvPr/>
        </p:nvSpPr>
        <p:spPr>
          <a:xfrm>
            <a:off x="9273223" y="1400810"/>
            <a:ext cx="55943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零</a:t>
            </a:r>
            <a:endParaRPr lang="zh-CN" altLang="en-US"/>
          </a:p>
        </p:txBody>
      </p:sp>
      <p:sp>
        <p:nvSpPr>
          <p:cNvPr id="4" name="文本框 3"/>
          <p:cNvSpPr txBox="1"/>
          <p:nvPr/>
        </p:nvSpPr>
        <p:spPr>
          <a:xfrm>
            <a:off x="4262438" y="1950085"/>
            <a:ext cx="71374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并</a:t>
            </a:r>
            <a:endParaRPr lang="zh-CN" altLang="en-US"/>
          </a:p>
        </p:txBody>
      </p:sp>
      <p:sp>
        <p:nvSpPr>
          <p:cNvPr id="8" name="文本框 7"/>
          <p:cNvSpPr txBox="1"/>
          <p:nvPr/>
        </p:nvSpPr>
        <p:spPr>
          <a:xfrm>
            <a:off x="9565323" y="1950085"/>
            <a:ext cx="5194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串</a:t>
            </a:r>
            <a:endParaRPr lang="zh-CN" altLang="en-US"/>
          </a:p>
        </p:txBody>
      </p:sp>
      <p:sp>
        <p:nvSpPr>
          <p:cNvPr id="9" name="流程图: 终止 8">
            <a:hlinkClick r:id="rId1" action="ppaction://hlinksldjump"/>
          </p:cNvPr>
          <p:cNvSpPr/>
          <p:nvPr/>
        </p:nvSpPr>
        <p:spPr>
          <a:xfrm>
            <a:off x="8889683" y="559816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8223" y="1042035"/>
            <a:ext cx="10234295" cy="3969385"/>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八、常见的电压：</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人体安全电压是</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，我国家庭电路的电压是</a:t>
            </a:r>
            <a:r>
              <a:rPr lang="en-US" sz="2400" b="0">
                <a:latin typeface="Times New Roman" panose="02020603050405020304" pitchFamily="18" charset="0"/>
                <a:ea typeface="宋体" panose="02010600030101010101" pitchFamily="2" charset="-122"/>
                <a:cs typeface="Times New Roman" panose="02020603050405020304" pitchFamily="18" charset="0"/>
              </a:rPr>
              <a:t>220 V</a:t>
            </a:r>
            <a:r>
              <a:rPr lang="zh-CN" sz="2400" b="0">
                <a:latin typeface="Times New Roman" panose="02020603050405020304" pitchFamily="18" charset="0"/>
                <a:ea typeface="宋体" panose="02010600030101010101" pitchFamily="2" charset="-122"/>
                <a:cs typeface="Times New Roman" panose="02020603050405020304" pitchFamily="18" charset="0"/>
              </a:rPr>
              <a:t>，工厂用的动力电路的电压是</a:t>
            </a:r>
            <a:r>
              <a:rPr lang="en-US" sz="2400" b="0">
                <a:latin typeface="Times New Roman" panose="02020603050405020304" pitchFamily="18" charset="0"/>
                <a:ea typeface="宋体" panose="02010600030101010101" pitchFamily="2" charset="-122"/>
                <a:cs typeface="Times New Roman" panose="02020603050405020304" pitchFamily="18" charset="0"/>
              </a:rPr>
              <a:t>380 V</a:t>
            </a:r>
            <a:r>
              <a:rPr lang="zh-CN" sz="2400" b="0">
                <a:latin typeface="Times New Roman" panose="02020603050405020304" pitchFamily="18" charset="0"/>
                <a:ea typeface="宋体" panose="02010600030101010101" pitchFamily="2" charset="-122"/>
                <a:cs typeface="Times New Roman" panose="02020603050405020304" pitchFamily="18" charset="0"/>
              </a:rPr>
              <a:t>，高压输电线路的电压高达</a:t>
            </a:r>
            <a:r>
              <a:rPr lang="en-US" sz="2400" b="0">
                <a:latin typeface="Times New Roman" panose="02020603050405020304" pitchFamily="18" charset="0"/>
                <a:ea typeface="宋体" panose="02010600030101010101" pitchFamily="2" charset="-122"/>
                <a:cs typeface="Times New Roman" panose="02020603050405020304" pitchFamily="18" charset="0"/>
              </a:rPr>
              <a:t>10</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500 kV.</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九、常见的触电事故</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常见的触电类型：人体接触火线、大地触电；人体接触火线、零线触电；电弧触电；跨步电压触电</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触电急救措施：立即</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电源，必要时应对触电者进行急救</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3435033" y="1663700"/>
            <a:ext cx="19665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不超过</a:t>
            </a:r>
            <a:r>
              <a:rPr lang="en-US" sz="2400" b="0">
                <a:solidFill>
                  <a:srgbClr val="FF0000"/>
                </a:solidFill>
                <a:latin typeface="Times New Roman" panose="02020603050405020304" pitchFamily="18" charset="0"/>
                <a:ea typeface="宋体" panose="02010600030101010101" pitchFamily="2" charset="-122"/>
              </a:rPr>
              <a:t>36 V</a:t>
            </a:r>
            <a:endParaRPr lang="zh-CN" altLang="en-US"/>
          </a:p>
        </p:txBody>
      </p:sp>
      <p:sp>
        <p:nvSpPr>
          <p:cNvPr id="3" name="文本框 2"/>
          <p:cNvSpPr txBox="1"/>
          <p:nvPr/>
        </p:nvSpPr>
        <p:spPr>
          <a:xfrm>
            <a:off x="4269423" y="4432935"/>
            <a:ext cx="96075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切断</a:t>
            </a:r>
            <a:endParaRPr lang="zh-CN" altLang="en-US"/>
          </a:p>
        </p:txBody>
      </p:sp>
      <p:sp>
        <p:nvSpPr>
          <p:cNvPr id="8" name="流程图: 终止 7">
            <a:hlinkClick r:id="rId1" action="ppaction://hlinksldjump"/>
          </p:cNvPr>
          <p:cNvSpPr/>
          <p:nvPr/>
        </p:nvSpPr>
        <p:spPr>
          <a:xfrm>
            <a:off x="9217978" y="541972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8223" y="1042035"/>
            <a:ext cx="10234295" cy="4523105"/>
          </a:xfrm>
          <a:prstGeom prst="rect">
            <a:avLst/>
          </a:prstGeom>
          <a:noFill/>
          <a:ln w="9525">
            <a:noFill/>
          </a:ln>
        </p:spPr>
        <p:txBody>
          <a:bodyPr wrap="square">
            <a:spAutoFit/>
          </a:bodyPr>
          <a:p>
            <a:pPr indent="0">
              <a:lnSpc>
                <a:spcPct val="150000"/>
              </a:lnSpc>
            </a:pPr>
            <a:r>
              <a:rPr lang="zh-CN" sz="2400" b="0">
                <a:latin typeface="黑体" panose="02010609060101010101" pitchFamily="49" charset="-122"/>
                <a:ea typeface="黑体" panose="02010609060101010101" pitchFamily="49" charset="-122"/>
              </a:rPr>
              <a:t>十、安全用电原则</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1._________</a:t>
            </a:r>
            <a:r>
              <a:rPr lang="zh-CN" sz="2400" b="0">
                <a:latin typeface="Times New Roman" panose="02020603050405020304" pitchFamily="18" charset="0"/>
                <a:ea typeface="宋体" panose="02010600030101010101" pitchFamily="2" charset="-122"/>
                <a:cs typeface="Times New Roman" panose="02020603050405020304" pitchFamily="18" charset="0"/>
              </a:rPr>
              <a:t>低压带电体，</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高压带电体</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更换灯泡、搬动电器前应</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a:t>
            </a:r>
            <a:r>
              <a:rPr lang="zh-CN" sz="2400" b="0">
                <a:latin typeface="Times New Roman" panose="02020603050405020304" pitchFamily="18" charset="0"/>
                <a:ea typeface="宋体" panose="02010600030101010101" pitchFamily="2" charset="-122"/>
                <a:cs typeface="Times New Roman" panose="02020603050405020304" pitchFamily="18" charset="0"/>
              </a:rPr>
              <a:t>电源开关</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不弄湿用电器，</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绝缘层</a:t>
            </a:r>
            <a:r>
              <a:rPr lang="en-US" sz="2400" b="0">
                <a:latin typeface="Times New Roman" panose="02020603050405020304" pitchFamily="18" charset="0"/>
                <a:ea typeface="宋体" panose="02010600030101010101" pitchFamily="2" charset="-122"/>
                <a:cs typeface="Times New Roman" panose="02020603050405020304" pitchFamily="18" charset="0"/>
              </a:rPr>
              <a:t>.4.</a:t>
            </a:r>
            <a:r>
              <a:rPr lang="zh-CN" sz="2400" b="0">
                <a:latin typeface="Times New Roman" panose="02020603050405020304" pitchFamily="18" charset="0"/>
                <a:ea typeface="宋体" panose="02010600030101010101" pitchFamily="2" charset="-122"/>
                <a:cs typeface="Times New Roman" panose="02020603050405020304" pitchFamily="18" charset="0"/>
              </a:rPr>
              <a:t>保险装置、插座、导线、家用电器等达到使用寿命时应</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十一、注意防雷</a:t>
            </a:r>
            <a:r>
              <a:rPr lang="zh-CN" sz="2400" b="0">
                <a:latin typeface="Times New Roman" panose="02020603050405020304" pitchFamily="18" charset="0"/>
                <a:ea typeface="宋体" panose="02010600030101010101" pitchFamily="2" charset="-122"/>
                <a:cs typeface="Times New Roman" panose="02020603050405020304" pitchFamily="18" charset="0"/>
              </a:rPr>
              <a:t>高大建筑的顶端都有针状的金属物</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避雷针，通过很粗的金属线与大地相连，可以防雷；高压输电线最上面的两条导线也是用来防雷的</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1396683" y="1684020"/>
            <a:ext cx="1143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不接触</a:t>
            </a:r>
            <a:endParaRPr lang="zh-CN" altLang="en-US"/>
          </a:p>
        </p:txBody>
      </p:sp>
      <p:sp>
        <p:nvSpPr>
          <p:cNvPr id="3" name="文本框 2"/>
          <p:cNvSpPr txBox="1"/>
          <p:nvPr/>
        </p:nvSpPr>
        <p:spPr>
          <a:xfrm>
            <a:off x="4594543" y="1684020"/>
            <a:ext cx="12941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不靠近</a:t>
            </a:r>
            <a:endParaRPr lang="zh-CN" altLang="en-US"/>
          </a:p>
        </p:txBody>
      </p:sp>
      <p:sp>
        <p:nvSpPr>
          <p:cNvPr id="4" name="文本框 3"/>
          <p:cNvSpPr txBox="1"/>
          <p:nvPr/>
        </p:nvSpPr>
        <p:spPr>
          <a:xfrm>
            <a:off x="4889818" y="2249805"/>
            <a:ext cx="9042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a:p>
        </p:txBody>
      </p:sp>
      <p:sp>
        <p:nvSpPr>
          <p:cNvPr id="5" name="文本框 4"/>
          <p:cNvSpPr txBox="1"/>
          <p:nvPr/>
        </p:nvSpPr>
        <p:spPr>
          <a:xfrm>
            <a:off x="3641408" y="2781935"/>
            <a:ext cx="12484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不损坏</a:t>
            </a:r>
            <a:endParaRPr lang="zh-CN" altLang="en-US"/>
          </a:p>
        </p:txBody>
      </p:sp>
      <p:sp>
        <p:nvSpPr>
          <p:cNvPr id="6" name="文本框 5"/>
          <p:cNvSpPr txBox="1"/>
          <p:nvPr/>
        </p:nvSpPr>
        <p:spPr>
          <a:xfrm>
            <a:off x="8810308" y="3314065"/>
            <a:ext cx="15068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及时更换</a:t>
            </a:r>
            <a:r>
              <a:rPr lang="en-US" sz="2400" b="0">
                <a:solidFill>
                  <a:srgbClr val="FF0000"/>
                </a:solidFill>
                <a:latin typeface="Times New Roman" panose="02020603050405020304" pitchFamily="18" charset="0"/>
                <a:ea typeface="宋体" panose="02010600030101010101" pitchFamily="2" charset="-122"/>
              </a:rPr>
              <a:t> </a:t>
            </a:r>
            <a:endParaRPr lang="zh-CN" altLang="en-US"/>
          </a:p>
        </p:txBody>
      </p:sp>
      <p:sp>
        <p:nvSpPr>
          <p:cNvPr id="8" name="流程图: 终止 7">
            <a:hlinkClick r:id="rId1" action="ppaction://hlinksldjump"/>
          </p:cNvPr>
          <p:cNvSpPr/>
          <p:nvPr/>
        </p:nvSpPr>
        <p:spPr>
          <a:xfrm>
            <a:off x="9157653" y="568388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BEAUTIFY_FLAG" val="#wm#"/>
  <p:tag name="KSO_WM_TEMPLATE_CATEGORY" val="preset"/>
  <p:tag name="KSO_WM_TEMPLATE_INDEX" val="1"/>
</p:tagLst>
</file>

<file path=ppt/tags/tag6.xml><?xml version="1.0" encoding="utf-8"?>
<p:tagLst xmlns:p="http://schemas.openxmlformats.org/presentationml/2006/main">
  <p:tag name="KSO_WM_BEAUTIFY_FLAG" val="#wm#"/>
  <p:tag name="KSO_WM_TEMPLATE_CATEGORY" val="preset"/>
  <p:tag name="KSO_WM_TEMPLATE_INDEX" val="1"/>
</p:tagLst>
</file>

<file path=ppt/tags/tag7.xml><?xml version="1.0" encoding="utf-8"?>
<p:tagLst xmlns:p="http://schemas.openxmlformats.org/presentationml/2006/main">
  <p:tag name="KSO_WM_UNIT_TABLE_BEAUTIFY" val="smartTable{8c708531-e891-4cd5-81c9-124d66dab8d7}"/>
</p:tagLst>
</file>

<file path=ppt/tags/tag8.xml><?xml version="1.0" encoding="utf-8"?>
<p:tagLst xmlns:p="http://schemas.openxmlformats.org/presentationml/2006/main">
  <p:tag name="KSO_WM_UNIT_TABLE_BEAUTIFY" val="smartTable{0dc0af0f-f918-4066-916d-8e885c24e798}"/>
</p:tagLst>
</file>

<file path=ppt/tags/tag9.xml><?xml version="1.0" encoding="utf-8"?>
<p:tagLst xmlns:p="http://schemas.openxmlformats.org/presentationml/2006/main">
  <p:tag name="KSO_WM_UNIT_TABLE_BEAUTIFY" val="smartTable{4168c57b-9443-4c15-a091-3bd4db67ea7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2808</Words>
  <Application>WPS 演示</Application>
  <PresentationFormat>宽屏</PresentationFormat>
  <Paragraphs>311</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微软雅黑</vt:lpstr>
      <vt:lpstr>黑体</vt:lpstr>
      <vt:lpstr>Times New Roman</vt:lpstr>
      <vt:lpstr>Tahoma</vt:lpstr>
      <vt:lpstr>方正粗黑宋简体</vt:lpstr>
      <vt:lpstr>楷体_GB2312</vt:lpstr>
      <vt:lpstr>新宋体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