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72EDC-1BFB-4320-A3F8-E32F2BB80749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75A90-9B85-46A8-81D9-EBC0DE58B5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2625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285E3E-9C56-4C66-B0D0-93EB041E7F26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DE31A5-176D-4B07-9CF3-67C02C920671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F52D3A-8EAD-4148-A6F4-2681873A0692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9699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BBCD56-14EC-4CA5-914A-EDD30D10DEC5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19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6E4E4D-BFF8-4AFF-9D17-388BEA36D941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3.png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9950"/>
            <a:ext cx="91440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7"/>
          <p:cNvGrpSpPr>
            <a:grpSpLocks/>
          </p:cNvGrpSpPr>
          <p:nvPr/>
        </p:nvGrpSpPr>
        <p:grpSpPr bwMode="auto">
          <a:xfrm>
            <a:off x="2589213" y="3035300"/>
            <a:ext cx="3779837" cy="1577975"/>
            <a:chOff x="6240567" y="2900570"/>
            <a:chExt cx="3915294" cy="1916713"/>
          </a:xfrm>
        </p:grpSpPr>
        <p:grpSp>
          <p:nvGrpSpPr>
            <p:cNvPr id="3" name="组合 72"/>
            <p:cNvGrpSpPr>
              <a:grpSpLocks/>
            </p:cNvGrpSpPr>
            <p:nvPr/>
          </p:nvGrpSpPr>
          <p:grpSpPr bwMode="auto">
            <a:xfrm>
              <a:off x="6341196" y="2900570"/>
              <a:ext cx="3814665" cy="1916713"/>
              <a:chOff x="6341196" y="2900570"/>
              <a:chExt cx="3814665" cy="191671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340874" y="2900570"/>
                <a:ext cx="3814987" cy="190514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新课标教科版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chemeClr val="accent3"/>
                    </a:solidFill>
                  </a:rPr>
                  <a:t>物理</a:t>
                </a:r>
                <a:endParaRPr lang="en-US" altLang="zh-CN" dirty="0" smtClean="0">
                  <a:solidFill>
                    <a:schemeClr val="accent3"/>
                  </a:solidFill>
                </a:endParaRPr>
              </a:p>
              <a:p>
                <a:pPr algn="ctr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rgbClr val="FF0000"/>
                    </a:solidFill>
                  </a:rPr>
                  <a:t> 八年级下</a:t>
                </a:r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938" y="3087614"/>
                <a:ext cx="3694947" cy="1729669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grpSp>
          <p:nvGrpSpPr>
            <p:cNvPr id="4" name="组合 45"/>
            <p:cNvGrpSpPr>
              <a:grpSpLocks/>
            </p:cNvGrpSpPr>
            <p:nvPr/>
          </p:nvGrpSpPr>
          <p:grpSpPr bwMode="auto"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226" name="Freeform 16"/>
              <p:cNvSpPr>
                <a:spLocks/>
              </p:cNvSpPr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148399 w 758"/>
                  <a:gd name="T1" fmla="*/ 564858 h 1081"/>
                  <a:gd name="T2" fmla="*/ 396080 w 758"/>
                  <a:gd name="T3" fmla="*/ 0 h 1081"/>
                  <a:gd name="T4" fmla="*/ 0 w 758"/>
                  <a:gd name="T5" fmla="*/ 150489 h 1081"/>
                  <a:gd name="T6" fmla="*/ 148399 w 758"/>
                  <a:gd name="T7" fmla="*/ 564858 h 10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8"/>
                  <a:gd name="T13" fmla="*/ 0 h 1081"/>
                  <a:gd name="T14" fmla="*/ 758 w 758"/>
                  <a:gd name="T15" fmla="*/ 1081 h 10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7" name="Freeform 30"/>
              <p:cNvSpPr>
                <a:spLocks/>
              </p:cNvSpPr>
              <p:nvPr/>
            </p:nvSpPr>
            <p:spPr bwMode="auto">
              <a:xfrm rot="-6303818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25714 w 261"/>
                  <a:gd name="T3" fmla="*/ 329602 h 312"/>
                  <a:gd name="T4" fmla="*/ 125714 w 261"/>
                  <a:gd name="T5" fmla="*/ 329602 h 312"/>
                  <a:gd name="T6" fmla="*/ 275725 w 261"/>
                  <a:gd name="T7" fmla="*/ 0 h 312"/>
                  <a:gd name="T8" fmla="*/ 0 w 261"/>
                  <a:gd name="T9" fmla="*/ 0 h 3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1"/>
                  <a:gd name="T16" fmla="*/ 0 h 312"/>
                  <a:gd name="T17" fmla="*/ 261 w 261"/>
                  <a:gd name="T18" fmla="*/ 312 h 3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400474 w 1067"/>
                  <a:gd name="T1" fmla="*/ 0 h 793"/>
                  <a:gd name="T2" fmla="*/ 0 w 1067"/>
                  <a:gd name="T3" fmla="*/ 147489 h 793"/>
                  <a:gd name="T4" fmla="*/ 546427 w 1067"/>
                  <a:gd name="T5" fmla="*/ 406107 h 793"/>
                  <a:gd name="T6" fmla="*/ 400474 w 1067"/>
                  <a:gd name="T7" fmla="*/ 0 h 7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7"/>
                  <a:gd name="T13" fmla="*/ 0 h 793"/>
                  <a:gd name="T14" fmla="*/ 1067 w 1067"/>
                  <a:gd name="T15" fmla="*/ 793 h 7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3017838" y="2343150"/>
            <a:ext cx="2908300" cy="62388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学科素养课件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2425" y="39688"/>
            <a:ext cx="6226175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48690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922338"/>
            <a:ext cx="114141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3193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机械能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1043608" y="1422400"/>
            <a:ext cx="7348733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机械能是动能与势能的总和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这里的势能分别为重力势能和弹性势能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决定动能的是质量与速度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;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决定重力势能的是高度和质量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;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决定弹性势能的是劲度系数与形变量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动能与势能可相互转化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机械能只是动能与势能的和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771650" y="514350"/>
            <a:ext cx="58166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第十二章  机械能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2371725" y="1863725"/>
            <a:ext cx="4208463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机械能的转化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419315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7688" y="896938"/>
            <a:ext cx="12065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7663" y="3990975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404971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动能和势能的转化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846027" y="3725069"/>
            <a:ext cx="5422900" cy="47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过山车从最高点冲下时动能在增加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势能在减小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0" name="cc952.jpg" descr="id:2147517710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8738" y="1409700"/>
            <a:ext cx="3917478" cy="2167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419315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" y="896938"/>
            <a:ext cx="1171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7663" y="3990975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404971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动能和势能的转化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187450" y="1433513"/>
            <a:ext cx="6900863" cy="93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滚摆在上升的过程中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动能逐渐转化为重力势能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速度逐渐减小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;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滚摆在下降的过程中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重力势能逐渐转化为动能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速度逐渐增大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2" name="cc953.jpg" descr="id:2147517724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60800" y="2497138"/>
            <a:ext cx="15779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0" y="0"/>
            <a:ext cx="4164879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435" y="915566"/>
            <a:ext cx="12509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404971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动能和势能的转化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1031910" y="1563638"/>
            <a:ext cx="7412806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正确分析动能和势能相互转化的步骤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(1)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确定研究对象和研究过程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(2)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判断物体在初始位置时所具有的动能、势能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(3)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根据物体在运动过程中的高度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h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、形状、速度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</a:rPr>
              <a:t>v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等物理量的变化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来判断重力势能、弹性势能、动能的变化情况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(4)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一种形式的能量的减少量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等于其他形式的能量的增加量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0" y="0"/>
            <a:ext cx="321277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763" y="1019175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30114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机械能守恒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827584" y="1552575"/>
            <a:ext cx="7173913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机械能守恒条件是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(1)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只有系统内的弹力或重力做功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即忽略摩擦力造成的能量损失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所以机械能守恒是一种理想化的物理模型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(2)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广义地讲机械能守恒条件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: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是除了重力之外的力所做的功为零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(3)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当只有动能和势能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包括重力势能和弹性势能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)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相互转换时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机械能守恒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0" y="0"/>
            <a:ext cx="5908839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763" y="1027113"/>
            <a:ext cx="121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5781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机械能同其他形式能量的转化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1043608" y="3651870"/>
            <a:ext cx="7420851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运动员用力蹬车时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人体内的一部分化学能转化为动能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0" name="cc956.jpg" descr="id:2147517803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58997" y="1059582"/>
            <a:ext cx="3129066" cy="240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771650" y="514350"/>
            <a:ext cx="58166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第十二章  机械能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2654300" y="1855788"/>
            <a:ext cx="3784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水能和风能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850" y="1108075"/>
            <a:ext cx="11938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2028825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818" y="207148"/>
              <a:ext cx="418795" cy="4502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4152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1973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水能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3851920" y="3651870"/>
            <a:ext cx="1489075" cy="47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古老的水磨</a:t>
            </a:r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3" name="cc977.jpg" descr="id:2147518174;FounderC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40112" y="509824"/>
            <a:ext cx="2212008" cy="30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842963"/>
            <a:ext cx="1157287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2028825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818" y="207148"/>
              <a:ext cx="418795" cy="4502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4152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1973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水能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660400" y="1206500"/>
            <a:ext cx="7662863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英国以伦敦为核心的城市群靠风力发电支持家庭供电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在欧洲国家中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德国的风力发电最为发达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到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2003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年年底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风电装机容量已达到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875.4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万千瓦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占全欧总装机容量的一半以上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美国风力发电飞速发展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美国风力资源十分丰富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日本是一个岛国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有丰富的风能可利用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中国风能资源丰富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储量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32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亿千瓦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可开发的风电装机容量约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2.53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亿千瓦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居世界首位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具有商业化、规模化发展的潜力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目前中国风力发电装机容量仅占全国电力装机的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0.11%,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风力发电潜力巨大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771650" y="514350"/>
            <a:ext cx="58166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5400" b="1" dirty="0">
                <a:solidFill>
                  <a:srgbClr val="FF0000"/>
                </a:solidFill>
                <a:latin typeface="隶书"/>
                <a:ea typeface="隶书"/>
                <a:cs typeface="隶书"/>
              </a:rPr>
              <a:t>第十二章  机械能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3068638" y="1855788"/>
            <a:ext cx="29384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机械能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5763" y="4016375"/>
            <a:ext cx="11255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/>
          <a:srcRect t="65517"/>
          <a:stretch>
            <a:fillRect/>
          </a:stretch>
        </p:blipFill>
        <p:spPr bwMode="auto">
          <a:xfrm>
            <a:off x="3967163" y="4652963"/>
            <a:ext cx="189547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963" y="873125"/>
            <a:ext cx="11525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203835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335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247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1973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风能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27013" y="1311275"/>
            <a:ext cx="1262062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绿色能源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:</a:t>
            </a:r>
          </a:p>
        </p:txBody>
      </p:sp>
      <p:pic>
        <p:nvPicPr>
          <p:cNvPr id="12" name="cc979.jpg" descr="id:2147518210;FounderCES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2713" y="2005013"/>
            <a:ext cx="1411287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246063" y="1887538"/>
            <a:ext cx="755967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1.“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绿色”能源有两层含义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: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一是利用现代技术开发干净、无污染的新能源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如太阳能、风能、潮汐能等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;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二是化害为利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同改善环境相结合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充分利用城市垃圾、淤泥等废物中所蕴藏的能源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与此同时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大量普及自动化控制技术和设备提高能源的利用率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一类绿色能源是人们常常提到的绿色能源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如太阳能、氢能、风能等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另一类绿色能源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就是绿色植物给我们提供的燃料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我们管它叫做绿色能源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800">
                <a:latin typeface="微软雅黑" pitchFamily="34" charset="-122"/>
                <a:ea typeface="微软雅黑" pitchFamily="34" charset="-122"/>
              </a:rPr>
              <a:t>又叫生物能源或物质能源</a:t>
            </a:r>
            <a:r>
              <a:rPr lang="en-US" altLang="zh-CN" sz="18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spcFirstLastPara="1" wrap="none" lIns="68580" tIns="34290" rIns="68580" bIns="3429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5475" y="123825"/>
            <a:ext cx="322897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76700"/>
            <a:ext cx="9183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14350"/>
            <a:ext cx="51339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54300" y="3448050"/>
            <a:ext cx="425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00" y="-3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3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4181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888" y="906463"/>
            <a:ext cx="125095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1973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能量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2279650" y="3436697"/>
            <a:ext cx="5028654" cy="93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“飞流直下三千尺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疑是银河落九天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.”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倾泻而下的水流具有能量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2" name="cc923.jpg" descr="id:2147517158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2133" y="603599"/>
            <a:ext cx="3887373" cy="260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4181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888" y="906463"/>
            <a:ext cx="125095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1973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能量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2046711" y="3147814"/>
            <a:ext cx="5920952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由于飞机速度很快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即使和一只不起眼的小鸟相撞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对飞机造成的影响也是很大的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1" name="cc924.jpg" descr="id:2147517201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5856" y="349250"/>
            <a:ext cx="3600400" cy="25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4181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888" y="906463"/>
            <a:ext cx="125095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1973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势能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2413262" y="3443701"/>
            <a:ext cx="5687129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打夯机就是利用重力势能来工作的</a:t>
            </a:r>
          </a:p>
        </p:txBody>
      </p:sp>
      <p:pic>
        <p:nvPicPr>
          <p:cNvPr id="12" name="cc925.jpg" descr="id:2147517251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38450" y="800662"/>
            <a:ext cx="3677766" cy="2564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4181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8" y="906463"/>
            <a:ext cx="121285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1973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势能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1279511" y="1432409"/>
            <a:ext cx="6880464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判断一个物体是否具有重力势能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关键看此物体相对某一个平面有没有被举高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即相对此平面有没有一定的高度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若有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则物体具有重力势能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;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若没有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则物体不具有重力势能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4181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8" y="914400"/>
            <a:ext cx="12128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1973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势能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1835696" y="3363838"/>
            <a:ext cx="5760640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弩是我国古代人民发明的一种冷兵器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利用张开的弓弦急速回弹将箭高速射出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</a:rPr>
              <a:t>.</a:t>
            </a:r>
            <a:endParaRPr lang="zh-CN" altLang="en-US" sz="2000" b="1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" name="cc926.jpg" descr="id:2147517272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7864" y="514082"/>
            <a:ext cx="3312368" cy="2741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4181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988" y="914400"/>
            <a:ext cx="117633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19732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势能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1658938" y="1434307"/>
            <a:ext cx="6153422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物体发生弹性形变时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物体各部分之间由于弹力相互作用而具有弹性势能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如在弹性限度内发生拉伸或压缩形变的弹簧具有弹性势能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48690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988" y="922338"/>
            <a:ext cx="117633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rcRect l="10980" t="7890" r="17050" b="13779"/>
          <a:stretch>
            <a:fillRect/>
          </a:stretch>
        </p:blipFill>
        <p:spPr bwMode="auto">
          <a:xfrm>
            <a:off x="7967663" y="3946525"/>
            <a:ext cx="97155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3193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机械能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2555776" y="3435846"/>
            <a:ext cx="52879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高速运行的“复兴号”具有机械能</a:t>
            </a:r>
          </a:p>
        </p:txBody>
      </p:sp>
      <p:pic>
        <p:nvPicPr>
          <p:cNvPr id="10" name="cc928.jpg" descr="id:2147517322;FounderC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800" y="952780"/>
            <a:ext cx="4104456" cy="229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815</Words>
  <Application>Microsoft Office PowerPoint</Application>
  <PresentationFormat>全屏显示(16:9)</PresentationFormat>
  <Paragraphs>60</Paragraphs>
  <Slides>21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14</cp:revision>
  <dcterms:created xsi:type="dcterms:W3CDTF">2020-02-27T09:21:44Z</dcterms:created>
  <dcterms:modified xsi:type="dcterms:W3CDTF">2020-03-14T00:21:10Z</dcterms:modified>
</cp:coreProperties>
</file>