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559" r:id="rId4"/>
    <p:sldId id="561" r:id="rId5"/>
    <p:sldId id="560" r:id="rId6"/>
    <p:sldId id="564" r:id="rId7"/>
    <p:sldId id="565" r:id="rId8"/>
    <p:sldId id="566" r:id="rId9"/>
    <p:sldId id="567" r:id="rId10"/>
    <p:sldId id="569" r:id="rId11"/>
    <p:sldId id="577" r:id="rId12"/>
    <p:sldId id="578" r:id="rId13"/>
    <p:sldId id="579" r:id="rId14"/>
    <p:sldId id="580" r:id="rId15"/>
    <p:sldId id="582" r:id="rId16"/>
    <p:sldId id="581" r:id="rId17"/>
    <p:sldId id="583" r:id="rId18"/>
    <p:sldId id="584" r:id="rId19"/>
    <p:sldId id="585" r:id="rId20"/>
    <p:sldId id="586" r:id="rId21"/>
    <p:sldId id="587" r:id="rId22"/>
    <p:sldId id="589" r:id="rId23"/>
    <p:sldId id="588" r:id="rId24"/>
    <p:sldId id="568" r:id="rId25"/>
    <p:sldId id="562" r:id="rId26"/>
    <p:sldId id="570" r:id="rId27"/>
    <p:sldId id="571" r:id="rId28"/>
    <p:sldId id="572" r:id="rId29"/>
    <p:sldId id="573" r:id="rId30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fill>
          <a:solidFill>
            <a:schemeClr val="dk1">
              <a:tint val="40000"/>
            </a:schemeClr>
          </a:solidFill>
        </a:fill>
      </a:tcStyle>
    </a:band1H>
    <a:band1V>
      <a:tcStyle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384" autoAdjust="0"/>
  </p:normalViewPr>
  <p:slideViewPr>
    <p:cSldViewPr snapToGrid="0" showGuides="1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6542-4811-43E4-A428-9B845259737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40737-29A3-4AE3-9419-F26CC320857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40737-29A3-4AE3-9419-F26CC320857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40737-29A3-4AE3-9419-F26CC320857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40737-29A3-4AE3-9419-F26CC320857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40737-29A3-4AE3-9419-F26CC320857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40737-29A3-4AE3-9419-F26CC320857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10" Type="http://schemas.openxmlformats.org/officeDocument/2006/relationships/slideMaster" Target="../slideMasters/slideMaster1.xml" /><Relationship Id="rId2" Type="http://schemas.microsoft.com/office/2007/relationships/hdphoto" Target="../media/image2.wdp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image" Target="../media/image1.png" /><Relationship Id="rId4" Type="http://schemas.microsoft.com/office/2007/relationships/hdphoto" Target="../media/image2.wdp" /><Relationship Id="rId5" Type="http://schemas.openxmlformats.org/officeDocument/2006/relationships/image" Target="../media/image10.png" /><Relationship Id="rId6" Type="http://schemas.openxmlformats.org/officeDocument/2006/relationships/image" Target="../media/image11.png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image" Target="../media/image1.png" /><Relationship Id="rId4" Type="http://schemas.microsoft.com/office/2007/relationships/hdphoto" Target="../media/image2.wdp" /><Relationship Id="rId5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 userDrawn="1"/>
        </p:nvSpPr>
        <p:spPr>
          <a:xfrm>
            <a:off x="-1" y="0"/>
            <a:ext cx="9144002" cy="5143500"/>
          </a:xfrm>
          <a:prstGeom prst="rect">
            <a:avLst/>
          </a:prstGeom>
          <a:solidFill>
            <a:srgbClr val="73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3719357"/>
            <a:ext cx="9144002" cy="1438410"/>
          </a:xfrm>
          <a:prstGeom prst="rect">
            <a:avLst/>
          </a:prstGeom>
          <a:effectLst>
            <a:outerShdw blurRad="12700" dist="127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-1" y="1184822"/>
            <a:ext cx="3662580" cy="30374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5784357" y="1206428"/>
            <a:ext cx="3380276" cy="29942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228438" y="0"/>
            <a:ext cx="8707759" cy="426630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6560">
            <a:off x="7706619" y="814119"/>
            <a:ext cx="1185039" cy="11850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" y="470278"/>
            <a:ext cx="1341032" cy="134103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24537" r="11008" b="28933"/>
          <a:stretch>
            <a:fillRect/>
          </a:stretch>
        </p:blipFill>
        <p:spPr>
          <a:xfrm>
            <a:off x="4773384" y="3310217"/>
            <a:ext cx="4377601" cy="18401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7234" y="3062635"/>
            <a:ext cx="2039457" cy="187418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 userDrawn="1"/>
        </p:nvSpPr>
        <p:spPr>
          <a:xfrm>
            <a:off x="-1" y="0"/>
            <a:ext cx="9144002" cy="5143500"/>
          </a:xfrm>
          <a:prstGeom prst="rect">
            <a:avLst/>
          </a:prstGeom>
          <a:solidFill>
            <a:srgbClr val="73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/>
          <a:srcRect b="3395"/>
          <a:stretch>
            <a:fillRect/>
          </a:stretch>
        </p:blipFill>
        <p:spPr>
          <a:xfrm rot="5400000" flipV="1">
            <a:off x="-364132" y="357304"/>
            <a:ext cx="3662580" cy="29343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 b="4192"/>
          <a:stretch>
            <a:fillRect/>
          </a:stretch>
        </p:blipFill>
        <p:spPr>
          <a:xfrm flipV="1">
            <a:off x="5763724" y="-6825"/>
            <a:ext cx="3380276" cy="286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"/>
          <a:srcRect l="5360" b="3395"/>
          <a:stretch>
            <a:fillRect/>
          </a:stretch>
        </p:blipFill>
        <p:spPr>
          <a:xfrm rot="5400000" flipV="1">
            <a:off x="2838874" y="265966"/>
            <a:ext cx="3466253" cy="2934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6736" b="6383"/>
          <a:stretch>
            <a:fillRect/>
          </a:stretch>
        </p:blipFill>
        <p:spPr>
          <a:xfrm>
            <a:off x="-1" y="3893807"/>
            <a:ext cx="9144002" cy="1249693"/>
          </a:xfrm>
          <a:prstGeom prst="rect">
            <a:avLst/>
          </a:prstGeom>
          <a:effectLst>
            <a:outerShdw blurRad="12700" dist="127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 userDrawn="1"/>
        </p:nvSpPr>
        <p:spPr>
          <a:xfrm>
            <a:off x="143328" y="117896"/>
            <a:ext cx="8874776" cy="4897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37" y="0"/>
            <a:ext cx="2756925" cy="7836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t="27997" r="9946"/>
          <a:stretch>
            <a:fillRect/>
          </a:stretch>
        </p:blipFill>
        <p:spPr>
          <a:xfrm>
            <a:off x="3030029" y="-9466"/>
            <a:ext cx="850457" cy="966749"/>
          </a:xfrm>
          <a:custGeom>
            <a:gdLst>
              <a:gd name="connsiteX0" fmla="*/ 303676 w 1883391"/>
              <a:gd name="connsiteY0" fmla="*/ 0 h 2140927"/>
              <a:gd name="connsiteX1" fmla="*/ 1213413 w 1883391"/>
              <a:gd name="connsiteY1" fmla="*/ 0 h 2140927"/>
              <a:gd name="connsiteX2" fmla="*/ 1213413 w 1883391"/>
              <a:gd name="connsiteY2" fmla="*/ 175254 h 2140927"/>
              <a:gd name="connsiteX3" fmla="*/ 1582125 w 1883391"/>
              <a:gd name="connsiteY3" fmla="*/ 175254 h 2140927"/>
              <a:gd name="connsiteX4" fmla="*/ 1582125 w 1883391"/>
              <a:gd name="connsiteY4" fmla="*/ 522538 h 2140927"/>
              <a:gd name="connsiteX5" fmla="*/ 1883391 w 1883391"/>
              <a:gd name="connsiteY5" fmla="*/ 522538 h 2140927"/>
              <a:gd name="connsiteX6" fmla="*/ 1883391 w 1883391"/>
              <a:gd name="connsiteY6" fmla="*/ 2140927 h 2140927"/>
              <a:gd name="connsiteX7" fmla="*/ 0 w 1883391"/>
              <a:gd name="connsiteY7" fmla="*/ 2140927 h 2140927"/>
              <a:gd name="connsiteX8" fmla="*/ 0 w 1883391"/>
              <a:gd name="connsiteY8" fmla="*/ 133457 h 2140927"/>
              <a:gd name="connsiteX9" fmla="*/ 303676 w 1883391"/>
              <a:gd name="connsiteY9" fmla="*/ 133457 h 21409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3391" h="2140927">
                <a:moveTo>
                  <a:pt x="303676" y="0"/>
                </a:moveTo>
                <a:lnTo>
                  <a:pt x="1213413" y="0"/>
                </a:lnTo>
                <a:lnTo>
                  <a:pt x="1213413" y="175254"/>
                </a:lnTo>
                <a:lnTo>
                  <a:pt x="1582125" y="175254"/>
                </a:lnTo>
                <a:lnTo>
                  <a:pt x="1582125" y="522538"/>
                </a:lnTo>
                <a:lnTo>
                  <a:pt x="1883391" y="522538"/>
                </a:lnTo>
                <a:lnTo>
                  <a:pt x="1883391" y="2140927"/>
                </a:lnTo>
                <a:lnTo>
                  <a:pt x="0" y="2140927"/>
                </a:lnTo>
                <a:lnTo>
                  <a:pt x="0" y="133457"/>
                </a:lnTo>
                <a:lnTo>
                  <a:pt x="303676" y="133457"/>
                </a:lnTo>
                <a:close/>
              </a:path>
            </a:pathLst>
          </a:custGeom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 userDrawn="1"/>
        </p:nvSpPr>
        <p:spPr>
          <a:xfrm>
            <a:off x="-1" y="0"/>
            <a:ext cx="9144002" cy="5143500"/>
          </a:xfrm>
          <a:prstGeom prst="rect">
            <a:avLst/>
          </a:prstGeom>
          <a:solidFill>
            <a:srgbClr val="738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/>
          <a:srcRect b="3395"/>
          <a:stretch>
            <a:fillRect/>
          </a:stretch>
        </p:blipFill>
        <p:spPr>
          <a:xfrm rot="5400000" flipV="1">
            <a:off x="-364132" y="357304"/>
            <a:ext cx="3662580" cy="29343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 b="4192"/>
          <a:stretch>
            <a:fillRect/>
          </a:stretch>
        </p:blipFill>
        <p:spPr>
          <a:xfrm flipV="1">
            <a:off x="5763724" y="-6825"/>
            <a:ext cx="3380276" cy="286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"/>
          <a:srcRect l="5360" b="3395"/>
          <a:stretch>
            <a:fillRect/>
          </a:stretch>
        </p:blipFill>
        <p:spPr>
          <a:xfrm rot="5400000" flipV="1">
            <a:off x="2838874" y="265966"/>
            <a:ext cx="3466253" cy="2934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6736" b="6383"/>
          <a:stretch>
            <a:fillRect/>
          </a:stretch>
        </p:blipFill>
        <p:spPr>
          <a:xfrm>
            <a:off x="-1" y="3893807"/>
            <a:ext cx="9144002" cy="1249693"/>
          </a:xfrm>
          <a:prstGeom prst="rect">
            <a:avLst/>
          </a:prstGeom>
          <a:effectLst>
            <a:outerShdw blurRad="12700" dist="127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 userDrawn="1"/>
        </p:nvSpPr>
        <p:spPr>
          <a:xfrm>
            <a:off x="143328" y="117896"/>
            <a:ext cx="8874776" cy="4897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file:///D:\qq&#25991;&#20214;\712321467\Image\C2C\Image2\%7b75232B38-A165-1FB7-499C-2E1C792CACB5%7d.png" TargetMode="External" /><Relationship Id="rId8" Type="http://schemas.openxmlformats.org/officeDocument/2006/relationships/image" Target="../media/image14.png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6" name="组合 9"/>
          <p:cNvGrpSpPr/>
          <p:nvPr userDrawn="1"/>
        </p:nvGrpSpPr>
        <p:grpSpPr>
          <a:xfrm>
            <a:off x="277813" y="266700"/>
            <a:ext cx="8605837" cy="4713288"/>
            <a:chOff x="277813" y="266700"/>
            <a:chExt cx="8605837" cy="4713288"/>
          </a:xfrm>
        </p:grpSpPr>
        <p:pic>
          <p:nvPicPr>
            <p:cNvPr id="1029" name="Picture 2" descr="图形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2213" y="349250"/>
              <a:ext cx="1146175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30" name="Freeform 5"/>
            <p:cNvGrpSpPr/>
            <p:nvPr userDrawn="1"/>
          </p:nvGrpSpPr>
          <p:grpSpPr>
            <a:xfrm>
              <a:off x="277813" y="4113213"/>
              <a:ext cx="5307012" cy="842962"/>
              <a:chExt cx="7692" cy="1490"/>
            </a:xfrm>
          </p:grpSpPr>
          <p:pic>
            <p:nvPicPr>
              <p:cNvPr id="2" name="Freeform 5"/>
              <p:cNvPicPr>
                <a:picLocks noEditPoints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7692" cy="1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Text Box 6"/>
              <p:cNvSpPr txBox="1">
                <a:spLocks noChangeArrowheads="1"/>
              </p:cNvSpPr>
              <p:nvPr/>
            </p:nvSpPr>
            <p:spPr bwMode="auto">
              <a:xfrm>
                <a:off x="5" y="6"/>
                <a:ext cx="7680" cy="1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1920" tIns="60960" rIns="121920" bIns="60960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1032" name="Rectangle 7"/>
            <p:cNvSpPr>
              <a:spLocks noChangeArrowheads="1"/>
            </p:cNvSpPr>
            <p:nvPr userDrawn="1"/>
          </p:nvSpPr>
          <p:spPr bwMode="auto">
            <a:xfrm>
              <a:off x="287338" y="4937125"/>
              <a:ext cx="8596312" cy="42863"/>
            </a:xfrm>
            <a:prstGeom prst="rect">
              <a:avLst/>
            </a:prstGeom>
            <a:solidFill>
              <a:srgbClr val="509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 flipH="1">
              <a:off x="1493838" y="266700"/>
              <a:ext cx="7200900" cy="36513"/>
            </a:xfrm>
            <a:prstGeom prst="rect">
              <a:avLst/>
            </a:prstGeom>
            <a:solidFill>
              <a:srgbClr val="3297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1034" name="图片 1073743875" descr="学科网 zxxk.com" title=""/>
          <p:cNvPicPr>
            <a:picLocks noChangeAspect="1"/>
          </p:cNvPicPr>
          <p:nvPr/>
        </p:nvPicPr>
        <p:blipFill>
          <a:blip r:embed="rId8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png" /><Relationship Id="rId3" Type="http://schemas.openxmlformats.org/officeDocument/2006/relationships/image" Target="../media/image25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标题 1" title=""/>
          <p:cNvSpPr>
            <a:spLocks noGrp="1"/>
          </p:cNvSpPr>
          <p:nvPr>
            <p:ph type="ctrTitle" idx="4294967295"/>
          </p:nvPr>
        </p:nvSpPr>
        <p:spPr>
          <a:xfrm>
            <a:off x="0" y="1558379"/>
            <a:ext cx="9144000" cy="866775"/>
          </a:xfrm>
        </p:spPr>
        <p:txBody>
          <a:bodyPr/>
          <a:lstStyle/>
          <a:p>
            <a:r>
              <a:rPr lang="zh-CN" altLang="en-US" sz="4000"/>
              <a:t>本章复习和总结</a:t>
            </a:r>
            <a:endParaRPr lang="zh-CN" altLang="en-US" sz="3200" u="sng"/>
          </a:p>
        </p:txBody>
      </p:sp>
      <p:sp>
        <p:nvSpPr>
          <p:cNvPr id="5123" name="副标题 2" title=""/>
          <p:cNvSpPr>
            <a:spLocks noGrp="1"/>
          </p:cNvSpPr>
          <p:nvPr>
            <p:ph type="subTitle" idx="4294967295"/>
          </p:nvPr>
        </p:nvSpPr>
        <p:spPr>
          <a:xfrm>
            <a:off x="3527946" y="2425154"/>
            <a:ext cx="2279176" cy="665163"/>
          </a:xfrm>
        </p:spPr>
        <p:txBody>
          <a:bodyPr/>
          <a:lstStyle/>
          <a:p>
            <a:r>
              <a:rPr lang="en-US" altLang="zh-CN" sz="2000"/>
              <a:t>R·</a:t>
            </a:r>
            <a:r>
              <a:rPr lang="zh-CN" altLang="en-US" sz="2000"/>
              <a:t>八年级物理上册</a:t>
            </a:r>
            <a:endParaRPr lang="zh-CN" altLang="en-US" sz="200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852984" y="499112"/>
            <a:ext cx="7199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  <a:effectLst/>
                <a:latin typeface="+mj-lt"/>
                <a:ea typeface="黑体" panose="02010609060101010101" pitchFamily="2" charset="-122"/>
              </a:rPr>
              <a:t>例</a:t>
            </a:r>
            <a:r>
              <a:rPr lang="en-US" altLang="zh-CN" sz="2400" b="1">
                <a:solidFill>
                  <a:srgbClr val="0000FF"/>
                </a:solidFill>
                <a:effectLst/>
                <a:latin typeface="+mj-lt"/>
                <a:ea typeface="黑体" panose="02010609060101010101" pitchFamily="2" charset="-122"/>
              </a:rPr>
              <a:t>2</a:t>
            </a:r>
            <a:r>
              <a:rPr lang="en-US" altLang="zh-CN" sz="2400" b="1"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b="1"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用如图甲所示装置探究萘熔化时温度的变化规律。请回答下列问题： </a:t>
            </a:r>
            <a:endParaRPr lang="zh-CN" altLang="en-US" sz="2400" b="1"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6152" y="1535385"/>
            <a:ext cx="5112858" cy="227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 title=""/>
          <p:cNvSpPr txBox="1"/>
          <p:nvPr/>
        </p:nvSpPr>
        <p:spPr>
          <a:xfrm>
            <a:off x="928047" y="3922574"/>
            <a:ext cx="7287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latin typeface="+mj-lt"/>
                <a:ea typeface="黑体" panose="02010609060101010101" pitchFamily="2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2" charset="-122"/>
              </a:rPr>
              <a:t>1</a:t>
            </a:r>
            <a:r>
              <a:rPr lang="zh-CN" altLang="en-US" sz="2400" b="1">
                <a:latin typeface="+mj-lt"/>
                <a:ea typeface="黑体" panose="02010609060101010101" pitchFamily="2" charset="-122"/>
              </a:rPr>
              <a:t>）除图甲所示实验器材外，还需要的实验器材有火柴和</a:t>
            </a:r>
            <a:r>
              <a:rPr lang="en-US" altLang="zh-CN" sz="2400" b="1">
                <a:effectLst/>
                <a:latin typeface="+mj-lt"/>
                <a:ea typeface="黑体" panose="02010609060101010101" pitchFamily="2" charset="-122"/>
              </a:rPr>
              <a:t>______________</a:t>
            </a:r>
            <a:r>
              <a:rPr lang="zh-CN" altLang="en-US" sz="2400" b="1">
                <a:latin typeface="+mj-lt"/>
                <a:ea typeface="黑体" panose="02010609060101010101" pitchFamily="2" charset="-122"/>
              </a:rPr>
              <a:t>。</a:t>
            </a:r>
            <a:endParaRPr lang="zh-CN" altLang="en-US" sz="2400" b="1">
              <a:effectLst/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2026692" y="4237315"/>
            <a:ext cx="214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搅拌棒和秒表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27795" y="644689"/>
            <a:ext cx="80863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+mn-lt"/>
                <a:ea typeface="黑体" panose="02010609060101010101" pitchFamily="2" charset="-122"/>
              </a:rPr>
              <a:t>（</a:t>
            </a:r>
            <a:r>
              <a:rPr lang="en-US" altLang="zh-CN" sz="2800" b="1">
                <a:latin typeface="+mn-lt"/>
                <a:ea typeface="黑体" panose="02010609060101010101" pitchFamily="2" charset="-122"/>
              </a:rPr>
              <a:t>2</a:t>
            </a:r>
            <a:r>
              <a:rPr lang="zh-CN" altLang="en-US" sz="2800" b="1">
                <a:latin typeface="+mn-lt"/>
                <a:ea typeface="黑体" panose="02010609060101010101" pitchFamily="2" charset="-122"/>
              </a:rPr>
              <a:t>）将装有萘的试管放入水中加热，而不是用酒精灯直接对试管加热，这样做不但能使试管受热均匀，而且萘的温度上升速度较</a:t>
            </a:r>
            <a:r>
              <a:rPr lang="en-US" altLang="zh-CN" sz="2800" b="1">
                <a:effectLst/>
                <a:latin typeface="+mn-lt"/>
                <a:ea typeface="黑体" panose="02010609060101010101" pitchFamily="2" charset="-122"/>
              </a:rPr>
              <a:t>____</a:t>
            </a:r>
            <a:r>
              <a:rPr lang="zh-CN" altLang="en-US" sz="2800" b="1">
                <a:effectLst/>
                <a:latin typeface="+mn-lt"/>
                <a:ea typeface="黑体" panose="02010609060101010101" pitchFamily="2" charset="-122"/>
              </a:rPr>
              <a:t>（选填“快”或“慢” ），便于记录各个时刻的温度。 </a:t>
            </a:r>
            <a:endParaRPr lang="zh-CN" altLang="en-US" sz="2800" b="1">
              <a:effectLst/>
              <a:latin typeface="+mn-lt"/>
              <a:ea typeface="黑体" panose="02010609060101010101" pitchFamily="2" charset="-122"/>
            </a:endParaRPr>
          </a:p>
          <a:p>
            <a:pPr algn="l"/>
            <a:r>
              <a:rPr lang="zh-CN" altLang="en-US" sz="2800" b="1">
                <a:effectLst/>
                <a:latin typeface="+mn-lt"/>
                <a:ea typeface="黑体" panose="02010609060101010101" pitchFamily="2" charset="-122"/>
              </a:rPr>
              <a:t>（</a:t>
            </a:r>
            <a:r>
              <a:rPr lang="en-US" altLang="zh-CN" sz="2800" b="1">
                <a:effectLst/>
                <a:latin typeface="+mn-lt"/>
                <a:ea typeface="黑体" panose="02010609060101010101" pitchFamily="2" charset="-122"/>
              </a:rPr>
              <a:t>3</a:t>
            </a:r>
            <a:r>
              <a:rPr lang="zh-CN" altLang="en-US" sz="2800" b="1">
                <a:effectLst/>
                <a:latin typeface="+mn-lt"/>
                <a:ea typeface="黑体" panose="02010609060101010101" pitchFamily="2" charset="-122"/>
              </a:rPr>
              <a:t>）将温度计插入试管中时，温度计的玻璃泡在放置上的要求：</a:t>
            </a:r>
            <a:r>
              <a:rPr lang="en-US" altLang="zh-CN" sz="2800" b="1">
                <a:effectLst/>
                <a:latin typeface="+mn-lt"/>
                <a:ea typeface="黑体" panose="02010609060101010101" pitchFamily="2" charset="-122"/>
              </a:rPr>
              <a:t>______________________</a:t>
            </a:r>
            <a:r>
              <a:rPr lang="zh-CN" altLang="en-US" sz="2800" b="1">
                <a:effectLst/>
                <a:latin typeface="+mn-lt"/>
                <a:ea typeface="黑体" panose="02010609060101010101" pitchFamily="2" charset="-122"/>
              </a:rPr>
              <a:t>，</a:t>
            </a:r>
            <a:r>
              <a:rPr lang="en-US" altLang="zh-CN" sz="2800" b="1">
                <a:effectLst/>
                <a:latin typeface="+mn-lt"/>
                <a:ea typeface="黑体" panose="02010609060101010101" pitchFamily="2" charset="-122"/>
              </a:rPr>
              <a:t>________________________</a:t>
            </a:r>
            <a:r>
              <a:rPr lang="zh-CN" altLang="en-US" sz="2800" b="1">
                <a:effectLst/>
                <a:latin typeface="+mn-lt"/>
                <a:ea typeface="黑体" panose="02010609060101010101" pitchFamily="2" charset="-122"/>
              </a:rPr>
              <a:t>。实验中要不停地用搅拌器搅拌，其目的是</a:t>
            </a:r>
            <a:r>
              <a:rPr lang="en-US" altLang="zh-CN" sz="2800" b="1">
                <a:effectLst/>
                <a:latin typeface="+mn-lt"/>
                <a:ea typeface="黑体" panose="02010609060101010101" pitchFamily="2" charset="-122"/>
              </a:rPr>
              <a:t>______________</a:t>
            </a:r>
            <a:r>
              <a:rPr lang="zh-CN" altLang="en-US" sz="2800" b="1">
                <a:effectLst/>
                <a:latin typeface="+mn-lt"/>
                <a:ea typeface="黑体" panose="02010609060101010101" pitchFamily="2" charset="-122"/>
              </a:rPr>
              <a:t>。</a:t>
            </a:r>
            <a:endParaRPr lang="zh-CN" altLang="en-US" sz="2800" b="1">
              <a:effectLst/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5500047" y="1466819"/>
            <a:ext cx="62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慢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3332327" y="2723457"/>
            <a:ext cx="409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玻璃泡完全浸没在萘中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838196" y="3192178"/>
            <a:ext cx="422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不能与容器壁或底部接触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3945904" y="3613178"/>
            <a:ext cx="2653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让萘受热均匀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839337" y="675271"/>
            <a:ext cx="75813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+mn-lt"/>
                <a:ea typeface="黑体" panose="02010609060101010101" pitchFamily="2" charset="-122"/>
              </a:rPr>
              <a:t>（</a:t>
            </a:r>
            <a:r>
              <a:rPr lang="en-US" altLang="zh-CN" sz="2800" b="1">
                <a:latin typeface="+mn-lt"/>
                <a:ea typeface="黑体" panose="02010609060101010101" pitchFamily="2" charset="-122"/>
              </a:rPr>
              <a:t>4</a:t>
            </a:r>
            <a:r>
              <a:rPr lang="zh-CN" altLang="en-US" sz="2800" b="1">
                <a:latin typeface="+mn-lt"/>
                <a:ea typeface="黑体" panose="02010609060101010101" pitchFamily="2" charset="-122"/>
              </a:rPr>
              <a:t>）图乙是萘熔化时温度随时间变化的图像。从图像中可看出，萘是______（选填“晶体”或“非晶体” ），从开始熔化到完全熔化，大约持续了______min。</a:t>
            </a:r>
            <a:endParaRPr lang="zh-CN" altLang="en-US" b="1">
              <a:latin typeface="+mn-lt"/>
              <a:ea typeface="黑体" panose="02010609060101010101" pitchFamily="2" charset="-122"/>
            </a:endParaRPr>
          </a:p>
        </p:txBody>
      </p:sp>
      <p:pic>
        <p:nvPicPr>
          <p:cNvPr id="2050" name="Picture 2" title="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957" y="2173528"/>
            <a:ext cx="3549777" cy="25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 title=""/>
          <p:cNvSpPr txBox="1"/>
          <p:nvPr/>
        </p:nvSpPr>
        <p:spPr>
          <a:xfrm>
            <a:off x="4572000" y="1059992"/>
            <a:ext cx="96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晶体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2629469" y="1967933"/>
            <a:ext cx="96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10</a:t>
            </a:r>
            <a:endParaRPr lang="zh-CN" altLang="en-US" sz="2800" b="1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4" title=""/>
          <p:cNvSpPr>
            <a:spLocks noChangeArrowheads="1"/>
          </p:cNvSpPr>
          <p:nvPr/>
        </p:nvSpPr>
        <p:spPr bwMode="auto">
          <a:xfrm>
            <a:off x="455471" y="372225"/>
            <a:ext cx="1793875" cy="579438"/>
          </a:xfrm>
          <a:prstGeom prst="roundRect">
            <a:avLst/>
          </a:prstGeom>
          <a:solidFill>
            <a:srgbClr val="0066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28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知识点三</a:t>
            </a:r>
            <a:endParaRPr lang="zh-CN" altLang="en-US" sz="2800" b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矩形 2" title=""/>
          <p:cNvSpPr/>
          <p:nvPr/>
        </p:nvSpPr>
        <p:spPr>
          <a:xfrm>
            <a:off x="2482708" y="400800"/>
            <a:ext cx="198913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zh-CN" sz="2800" b="1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汽化和液化</a:t>
            </a:r>
            <a:endParaRPr lang="zh-CN" altLang="zh-CN" sz="2800" b="1">
              <a:solidFill>
                <a:srgbClr val="0000FF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849573" y="1384616"/>
            <a:ext cx="77314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+mj-lt"/>
                <a:ea typeface="+mn-ea"/>
              </a:rPr>
              <a:t>1.</a:t>
            </a:r>
            <a:r>
              <a:rPr lang="zh-CN" altLang="en-US" sz="2800" b="1">
                <a:latin typeface="+mj-lt"/>
                <a:ea typeface="+mn-ea"/>
              </a:rPr>
              <a:t>汽化</a:t>
            </a:r>
            <a:endParaRPr lang="en-US" altLang="zh-CN" sz="2800" b="1">
              <a:latin typeface="+mj-lt"/>
              <a:ea typeface="+mn-ea"/>
            </a:endParaRPr>
          </a:p>
          <a:p>
            <a:r>
              <a:rPr lang="zh-CN" altLang="en-US" sz="2800" b="1">
                <a:latin typeface="+mj-lt"/>
                <a:ea typeface="+mn-ea"/>
              </a:rPr>
              <a:t>（</a:t>
            </a:r>
            <a:r>
              <a:rPr lang="en-US" altLang="zh-CN" sz="2800" b="1">
                <a:latin typeface="+mj-lt"/>
                <a:ea typeface="+mn-ea"/>
              </a:rPr>
              <a:t>1</a:t>
            </a:r>
            <a:r>
              <a:rPr lang="zh-CN" altLang="en-US" sz="2800" b="1">
                <a:latin typeface="+mj-lt"/>
                <a:ea typeface="+mn-ea"/>
              </a:rPr>
              <a:t>）定义：物质从</a:t>
            </a:r>
            <a:r>
              <a:rPr lang="en-US" altLang="zh-CN" sz="2800" b="1">
                <a:latin typeface="+mj-lt"/>
                <a:ea typeface="+mn-ea"/>
              </a:rPr>
              <a:t>_____</a:t>
            </a:r>
            <a:r>
              <a:rPr lang="zh-CN" altLang="en-US" sz="2800" b="1">
                <a:latin typeface="+mj-lt"/>
                <a:ea typeface="+mn-ea"/>
              </a:rPr>
              <a:t>变为</a:t>
            </a:r>
            <a:r>
              <a:rPr lang="en-US" altLang="zh-CN" sz="2800" b="1">
                <a:latin typeface="+mj-lt"/>
                <a:ea typeface="+mn-ea"/>
              </a:rPr>
              <a:t>_____</a:t>
            </a:r>
            <a:r>
              <a:rPr lang="zh-CN" altLang="en-US" sz="2800" b="1">
                <a:latin typeface="+mj-lt"/>
                <a:ea typeface="+mn-ea"/>
              </a:rPr>
              <a:t>的过程叫作汽化。</a:t>
            </a:r>
            <a:endParaRPr lang="en-US" altLang="zh-CN" sz="2800" b="1">
              <a:latin typeface="+mj-lt"/>
              <a:ea typeface="+mn-ea"/>
            </a:endParaRPr>
          </a:p>
          <a:p>
            <a:r>
              <a:rPr lang="zh-CN" altLang="en-US" sz="2800" b="1">
                <a:latin typeface="+mj-lt"/>
                <a:ea typeface="+mn-ea"/>
              </a:rPr>
              <a:t>（</a:t>
            </a:r>
            <a:r>
              <a:rPr lang="en-US" altLang="zh-CN" sz="2800" b="1">
                <a:latin typeface="+mj-lt"/>
                <a:ea typeface="+mn-ea"/>
              </a:rPr>
              <a:t>2</a:t>
            </a:r>
            <a:r>
              <a:rPr lang="zh-CN" altLang="en-US" sz="2800" b="1">
                <a:latin typeface="+mj-lt"/>
                <a:ea typeface="+mn-ea"/>
              </a:rPr>
              <a:t>）汽化</a:t>
            </a:r>
            <a:r>
              <a:rPr lang="en-US" altLang="zh-CN" sz="2800" b="1">
                <a:latin typeface="+mj-lt"/>
                <a:ea typeface="+mn-ea"/>
              </a:rPr>
              <a:t>____</a:t>
            </a:r>
            <a:r>
              <a:rPr lang="zh-CN" altLang="en-US" sz="2800" b="1">
                <a:latin typeface="+mj-lt"/>
                <a:ea typeface="+mn-ea"/>
              </a:rPr>
              <a:t>热</a:t>
            </a:r>
            <a:endParaRPr lang="en-US" altLang="zh-CN" sz="2800" b="1">
              <a:latin typeface="+mj-lt"/>
              <a:ea typeface="+mn-ea"/>
            </a:endParaRPr>
          </a:p>
          <a:p>
            <a:r>
              <a:rPr lang="zh-CN" altLang="en-US" sz="2800" b="1">
                <a:latin typeface="+mj-lt"/>
                <a:ea typeface="+mn-ea"/>
              </a:rPr>
              <a:t>（</a:t>
            </a:r>
            <a:r>
              <a:rPr lang="en-US" altLang="zh-CN" sz="2800" b="1">
                <a:latin typeface="+mj-lt"/>
                <a:ea typeface="+mn-ea"/>
              </a:rPr>
              <a:t>3</a:t>
            </a:r>
            <a:r>
              <a:rPr lang="zh-CN" altLang="en-US" sz="2800" b="1">
                <a:latin typeface="+mj-lt"/>
                <a:ea typeface="+mn-ea"/>
              </a:rPr>
              <a:t>）举例：水蒸发、酒精挥发等。</a:t>
            </a:r>
            <a:endParaRPr lang="en-US" altLang="zh-CN" sz="2800" b="1">
              <a:latin typeface="+mj-lt"/>
              <a:ea typeface="+mn-ea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3942994" y="1762120"/>
            <a:ext cx="105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液态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5574909" y="1776408"/>
            <a:ext cx="105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气态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2614612" y="2641922"/>
            <a:ext cx="77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吸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表格 3" title=""/>
          <p:cNvGraphicFramePr>
            <a:graphicFrameLocks noGrp="1"/>
          </p:cNvGraphicFramePr>
          <p:nvPr/>
        </p:nvGraphicFramePr>
        <p:xfrm>
          <a:off x="416257" y="752905"/>
          <a:ext cx="8434316" cy="409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688"/>
                <a:gridCol w="1696690"/>
                <a:gridCol w="2709582"/>
                <a:gridCol w="3473356"/>
              </a:tblGrid>
              <a:tr h="506720"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方式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蒸发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沸腾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197">
                <a:tc rowSpan="5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不同点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发生部位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197">
                <a:tc vMerge="1">
                  <a:txBody>
                    <a:bodyPr vert="horz" wrap="square"/>
                    <a:lstStyle/>
                    <a:p/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发生条件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8379">
                <a:tc vMerge="1">
                  <a:txBody>
                    <a:bodyPr vert="horz" wrap="square"/>
                    <a:lstStyle/>
                    <a:p/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剧烈程度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5271">
                <a:tc vMerge="1">
                  <a:txBody>
                    <a:bodyPr vert="horz" wrap="square"/>
                    <a:lstStyle/>
                    <a:p/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影响因素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0848">
                <a:tc vMerge="1">
                  <a:txBody>
                    <a:bodyPr vert="horz" wrap="square"/>
                    <a:lstStyle/>
                    <a:p/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温度变化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197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相同点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 title=""/>
          <p:cNvSpPr txBox="1"/>
          <p:nvPr/>
        </p:nvSpPr>
        <p:spPr>
          <a:xfrm>
            <a:off x="354840" y="259307"/>
            <a:ext cx="611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n-lt"/>
                <a:ea typeface="+mn-ea"/>
              </a:rPr>
              <a:t>2.</a:t>
            </a:r>
            <a:r>
              <a:rPr lang="zh-CN" altLang="en-US" sz="2400" b="1">
                <a:latin typeface="+mn-lt"/>
                <a:ea typeface="+mn-ea"/>
              </a:rPr>
              <a:t>两种汽化方式</a:t>
            </a:r>
            <a:endParaRPr lang="zh-CN" altLang="en-US" sz="2400" b="1">
              <a:latin typeface="+mn-lt"/>
              <a:ea typeface="+mn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3350524" y="1268475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液体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表面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5329450" y="1280349"/>
            <a:ext cx="356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液体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内部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表面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同时发生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2985733" y="1730032"/>
            <a:ext cx="220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在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任何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温度下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2859207" y="2231990"/>
            <a:ext cx="259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微弱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的汽化现象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2673260" y="2693547"/>
            <a:ext cx="2829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液体上方的空气流动速度、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表面积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温度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3945906" y="3909129"/>
            <a:ext cx="56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/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5631974" y="3893876"/>
            <a:ext cx="296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温度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不变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、吸收热量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3498374" y="4378421"/>
            <a:ext cx="430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都是汽化现象，需要吸收热量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5580507" y="1736188"/>
            <a:ext cx="296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达到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沸点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、持续吸热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5868534" y="2247814"/>
            <a:ext cx="244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剧烈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的汽化现象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5838676" y="2889653"/>
            <a:ext cx="2449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供热快慢、气压高低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972402" y="791830"/>
            <a:ext cx="7407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n-ea"/>
              </a:rPr>
              <a:t>3.</a:t>
            </a:r>
            <a:r>
              <a:rPr lang="zh-CN" altLang="en-US" sz="2400" b="1">
                <a:latin typeface="+mj-lt"/>
                <a:ea typeface="+mn-ea"/>
              </a:rPr>
              <a:t>沸点：液体沸腾时的温度叫作沸点。在标准大气压下，水的沸点是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℃。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en-US" altLang="zh-CN" sz="2400" b="1">
                <a:latin typeface="+mj-lt"/>
                <a:ea typeface="+mn-ea"/>
              </a:rPr>
              <a:t>4.</a:t>
            </a:r>
            <a:r>
              <a:rPr lang="zh-CN" altLang="en-US" sz="2400" b="1">
                <a:latin typeface="+mj-lt"/>
                <a:ea typeface="+mn-ea"/>
              </a:rPr>
              <a:t>液化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1</a:t>
            </a:r>
            <a:r>
              <a:rPr lang="zh-CN" altLang="en-US" sz="2400" b="1">
                <a:latin typeface="+mj-lt"/>
                <a:ea typeface="+mn-ea"/>
              </a:rPr>
              <a:t>）定义：物质从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变为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的过程叫作液化。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2</a:t>
            </a:r>
            <a:r>
              <a:rPr lang="zh-CN" altLang="en-US" sz="2400" b="1">
                <a:latin typeface="+mj-lt"/>
                <a:ea typeface="+mn-ea"/>
              </a:rPr>
              <a:t>）液化</a:t>
            </a:r>
            <a:r>
              <a:rPr lang="en-US" altLang="zh-CN" sz="2400" b="1">
                <a:latin typeface="+mj-lt"/>
                <a:ea typeface="+mn-ea"/>
              </a:rPr>
              <a:t>____</a:t>
            </a:r>
            <a:r>
              <a:rPr lang="zh-CN" altLang="en-US" sz="2400" b="1">
                <a:latin typeface="+mj-lt"/>
                <a:ea typeface="+mn-ea"/>
              </a:rPr>
              <a:t>热。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3</a:t>
            </a:r>
            <a:r>
              <a:rPr lang="zh-CN" altLang="en-US" sz="2400" b="1">
                <a:latin typeface="+mj-lt"/>
                <a:ea typeface="+mn-ea"/>
              </a:rPr>
              <a:t>）举例：“白气”、雾、露水、雨等。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4</a:t>
            </a:r>
            <a:r>
              <a:rPr lang="zh-CN" altLang="en-US" sz="2400" b="1">
                <a:latin typeface="+mj-lt"/>
                <a:ea typeface="+mn-ea"/>
              </a:rPr>
              <a:t>）气体液化的方式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①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温度；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②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气体体积。</a:t>
            </a:r>
            <a:endParaRPr lang="en-US" altLang="zh-CN" sz="2400" b="1">
              <a:latin typeface="+mj-lt"/>
              <a:ea typeface="+mn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3282285" y="116669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100</a:t>
            </a:r>
            <a:endParaRPr lang="zh-CN" altLang="en-US" sz="2400" b="1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3603008" y="187637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气态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5001904" y="186272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液态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2529953" y="222575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放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1371599" y="328595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降低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1371599" y="369152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压缩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839033" y="544427"/>
            <a:ext cx="60164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+mn-lt"/>
                <a:ea typeface="+mn-ea"/>
                <a:sym typeface="System" charset="0"/>
              </a:rPr>
              <a:t>例</a:t>
            </a:r>
            <a:r>
              <a:rPr lang="en-US" altLang="zh-CN" sz="2400" b="1">
                <a:solidFill>
                  <a:srgbClr val="0000FF"/>
                </a:solidFill>
                <a:latin typeface="+mn-lt"/>
                <a:ea typeface="+mn-ea"/>
                <a:sym typeface="System" charset="0"/>
              </a:rPr>
              <a:t>3 </a:t>
            </a:r>
            <a:r>
              <a:rPr lang="zh-CN" altLang="zh-CN" sz="2400" b="1">
                <a:latin typeface="+mn-lt"/>
                <a:ea typeface="+mn-ea"/>
                <a:sym typeface="System" charset="0"/>
              </a:rPr>
              <a:t>甲组同学在做“探究水的沸腾”实验：</a:t>
            </a:r>
            <a:endParaRPr lang="en-US" altLang="zh-CN" sz="2400" b="1">
              <a:latin typeface="+mn-lt"/>
              <a:ea typeface="+mn-ea"/>
              <a:sym typeface="System" charset="0"/>
            </a:endParaRPr>
          </a:p>
          <a:p>
            <a:r>
              <a:rPr lang="zh-CN" altLang="en-US" sz="2400" b="1">
                <a:latin typeface="+mn-lt"/>
                <a:ea typeface="+mn-ea"/>
                <a:sym typeface="System" charset="0"/>
              </a:rPr>
              <a:t>（</a:t>
            </a:r>
            <a:r>
              <a:rPr lang="en-US" altLang="zh-CN" sz="2400" b="1">
                <a:latin typeface="+mn-lt"/>
                <a:ea typeface="+mn-ea"/>
                <a:sym typeface="System" charset="0"/>
              </a:rPr>
              <a:t>1</a:t>
            </a:r>
            <a:r>
              <a:rPr lang="zh-CN" altLang="en-US" sz="2400" b="1">
                <a:latin typeface="+mn-lt"/>
                <a:ea typeface="+mn-ea"/>
                <a:sym typeface="System" charset="0"/>
              </a:rPr>
              <a:t>）</a:t>
            </a:r>
            <a:r>
              <a:rPr lang="zh-CN" altLang="zh-CN" sz="2400" b="1">
                <a:latin typeface="+mn-lt"/>
                <a:ea typeface="+mn-ea"/>
                <a:sym typeface="System" charset="0"/>
              </a:rPr>
              <a:t>在使用温度计前，应该先观察它的</a:t>
            </a:r>
            <a:r>
              <a:rPr lang="en-US" altLang="zh-CN" sz="2400" b="1">
                <a:latin typeface="+mn-lt"/>
                <a:ea typeface="+mn-ea"/>
                <a:sym typeface="System" charset="0"/>
              </a:rPr>
              <a:t>_____</a:t>
            </a:r>
            <a:r>
              <a:rPr lang="zh-CN" altLang="zh-CN" sz="2400" b="1">
                <a:latin typeface="+mn-lt"/>
                <a:ea typeface="+mn-ea"/>
                <a:sym typeface="System" charset="0"/>
              </a:rPr>
              <a:t>，再认清的</a:t>
            </a:r>
            <a:r>
              <a:rPr lang="en-US" altLang="zh-CN" sz="2400" b="1">
                <a:latin typeface="+mn-lt"/>
                <a:ea typeface="+mn-ea"/>
                <a:sym typeface="System" charset="0"/>
              </a:rPr>
              <a:t>_______</a:t>
            </a:r>
            <a:r>
              <a:rPr lang="zh-CN" altLang="en-US" sz="2400" b="1">
                <a:latin typeface="+mn-lt"/>
                <a:ea typeface="+mn-ea"/>
                <a:sym typeface="System" charset="0"/>
              </a:rPr>
              <a:t>。</a:t>
            </a:r>
            <a:r>
              <a:rPr lang="zh-CN" altLang="zh-CN" sz="2400" b="1">
                <a:latin typeface="+mn-lt"/>
                <a:ea typeface="+mn-ea"/>
                <a:sym typeface="System" charset="0"/>
              </a:rPr>
              <a:t>由表1可知，本次实验应选用测温物质为</a:t>
            </a:r>
            <a:r>
              <a:rPr lang="en-US" altLang="zh-CN" sz="2400" b="1">
                <a:latin typeface="+mn-lt"/>
                <a:ea typeface="+mn-ea"/>
                <a:sym typeface="System" charset="0"/>
              </a:rPr>
              <a:t>______</a:t>
            </a:r>
            <a:r>
              <a:rPr lang="zh-CN" altLang="zh-CN" sz="2400" b="1">
                <a:latin typeface="+mn-lt"/>
                <a:ea typeface="+mn-ea"/>
                <a:sym typeface="System" charset="0"/>
              </a:rPr>
              <a:t>的温度计</a:t>
            </a:r>
            <a:r>
              <a:rPr lang="zh-CN" altLang="en-US" sz="2400" b="1">
                <a:latin typeface="+mn-lt"/>
                <a:ea typeface="+mn-ea"/>
                <a:sym typeface="System" charset="0"/>
              </a:rPr>
              <a:t>。</a:t>
            </a:r>
            <a:endParaRPr lang="en-US" altLang="zh-CN" sz="2400" b="1">
              <a:latin typeface="+mn-lt"/>
              <a:ea typeface="+mn-ea"/>
              <a:sym typeface="System" charset="0"/>
            </a:endParaRPr>
          </a:p>
          <a:p>
            <a:r>
              <a:rPr lang="zh-CN" altLang="en-US" sz="2400" b="1">
                <a:latin typeface="+mn-lt"/>
                <a:ea typeface="+mn-ea"/>
                <a:sym typeface="System" charset="0"/>
              </a:rPr>
              <a:t>（</a:t>
            </a:r>
            <a:r>
              <a:rPr lang="en-US" altLang="zh-CN" sz="2400" b="1">
                <a:latin typeface="+mn-lt"/>
                <a:ea typeface="+mn-ea"/>
                <a:sym typeface="System" charset="0"/>
              </a:rPr>
              <a:t>2</a:t>
            </a:r>
            <a:r>
              <a:rPr lang="zh-CN" altLang="en-US" sz="2400" b="1">
                <a:latin typeface="+mn-lt"/>
                <a:ea typeface="+mn-ea"/>
                <a:sym typeface="System" charset="0"/>
              </a:rPr>
              <a:t>）如图</a:t>
            </a:r>
            <a:r>
              <a:rPr lang="en-US" altLang="zh-CN" sz="2400" b="1">
                <a:latin typeface="+mn-lt"/>
                <a:ea typeface="+mn-ea"/>
                <a:sym typeface="System" charset="0"/>
              </a:rPr>
              <a:t>1</a:t>
            </a:r>
            <a:r>
              <a:rPr lang="zh-CN" altLang="en-US" sz="2400" b="1">
                <a:latin typeface="+mn-lt"/>
                <a:ea typeface="+mn-ea"/>
                <a:sym typeface="System" charset="0"/>
              </a:rPr>
              <a:t>所示，刚倒入热水时发现温度计管壁模糊，很难看清示数，主要原因是</a:t>
            </a:r>
            <a:r>
              <a:rPr lang="en-US" altLang="zh-CN" sz="2400" b="1">
                <a:latin typeface="+mn-lt"/>
                <a:ea typeface="+mn-ea"/>
                <a:sym typeface="System" charset="0"/>
              </a:rPr>
              <a:t>___________________</a:t>
            </a:r>
            <a:r>
              <a:rPr lang="zh-CN" altLang="en-US" sz="2400" b="1">
                <a:latin typeface="+mn-lt"/>
                <a:ea typeface="+mn-ea"/>
                <a:sym typeface="System" charset="0"/>
              </a:rPr>
              <a:t>。</a:t>
            </a:r>
            <a:endParaRPr lang="zh-CN" altLang="en-US" sz="2400" b="1">
              <a:latin typeface="+mn-lt"/>
              <a:ea typeface="+mn-ea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/>
        </p:nvGraphicFramePr>
        <p:xfrm>
          <a:off x="2333571" y="3683449"/>
          <a:ext cx="4521887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3371"/>
                <a:gridCol w="1581219"/>
                <a:gridCol w="1507297"/>
              </a:tblGrid>
              <a:tr h="30859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测温物质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凝固点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/℃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沸点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/℃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水银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-39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357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酒精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-117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78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组合 22" title=""/>
          <p:cNvGrpSpPr/>
          <p:nvPr/>
        </p:nvGrpSpPr>
        <p:grpSpPr>
          <a:xfrm>
            <a:off x="7101069" y="1190908"/>
            <a:ext cx="1480994" cy="3086901"/>
            <a:chOff x="8048871" y="950290"/>
            <a:chExt cx="1481204" cy="3088760"/>
          </a:xfrm>
        </p:grpSpPr>
        <p:pic>
          <p:nvPicPr>
            <p:cNvPr id="6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8048871" y="950290"/>
              <a:ext cx="1481204" cy="25527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7" name="文本框 29"/>
            <p:cNvSpPr txBox="1">
              <a:spLocks noChangeArrowheads="1"/>
            </p:cNvSpPr>
            <p:nvPr/>
          </p:nvSpPr>
          <p:spPr bwMode="auto">
            <a:xfrm>
              <a:off x="8652484" y="3577107"/>
              <a:ext cx="695170" cy="461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latin typeface="+mn-lt"/>
                  <a:ea typeface="黑体" panose="02010609060101010101" pitchFamily="2" charset="-122"/>
                </a:rPr>
                <a:t>图</a:t>
              </a:r>
              <a:r>
                <a:rPr lang="en-US" altLang="zh-CN" sz="2400" b="1">
                  <a:latin typeface="+mn-lt"/>
                  <a:ea typeface="黑体" panose="02010609060101010101" pitchFamily="2" charset="-122"/>
                </a:rPr>
                <a:t>1</a:t>
              </a:r>
              <a:r>
                <a:rPr lang="en-US" altLang="zh-CN" sz="2400">
                  <a:latin typeface="+mn-lt"/>
                  <a:ea typeface="微软雅黑" panose="020b0503020204020204" pitchFamily="34" charset="-122"/>
                </a:rPr>
                <a:t> </a:t>
              </a:r>
              <a:endParaRPr lang="zh-CN" altLang="en-US" sz="2400"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 title=""/>
          <p:cNvSpPr txBox="1"/>
          <p:nvPr/>
        </p:nvSpPr>
        <p:spPr>
          <a:xfrm>
            <a:off x="2183642" y="3221934"/>
            <a:ext cx="79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2" charset="-122"/>
              </a:rPr>
              <a:t>表</a:t>
            </a:r>
            <a:r>
              <a:rPr lang="en-US" altLang="zh-CN" sz="2400" b="1">
                <a:latin typeface="+mj-lt"/>
                <a:ea typeface="黑体" panose="02010609060101010101" pitchFamily="2" charset="-122"/>
              </a:rPr>
              <a:t>1</a:t>
            </a:r>
            <a:endParaRPr lang="zh-CN" altLang="en-US" sz="2400" b="1"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839033" y="126637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量程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3239492" y="1245102"/>
            <a:ext cx="1176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分度值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4319419" y="161147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水银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886496" y="2712774"/>
            <a:ext cx="328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水蒸气液化成小水滴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09078" y="315389"/>
            <a:ext cx="59046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3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）开始时，甲组同学所用温度计碰到容器底，测出的水温将偏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____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（填“高”或“低” ）。</a:t>
            </a:r>
            <a:endParaRPr lang="en-US" altLang="zh-CN" sz="2400" b="1">
              <a:latin typeface="+mj-lt"/>
              <a:ea typeface="黑体" panose="02010609060101010101" pitchFamily="2" charset="-122"/>
              <a:sym typeface="System" charset="0"/>
            </a:endParaRPr>
          </a:p>
          <a:p>
            <a:pPr eaLnBrk="1" hangingPunct="1"/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4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）烧杯上方加一纸盖后进行实验，如图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2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所示。每隔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1 min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记录一次温度计示数（见表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2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），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1 min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时温度计示数如图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3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所示，此时温度为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_____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℃，直到水沸腾一段时间后停止读数。</a:t>
            </a:r>
            <a:r>
              <a:rPr lang="zh-CN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 分析表中数据可知，丽丽第</a:t>
            </a:r>
            <a:endParaRPr lang="en-US" altLang="zh-CN" sz="2400" b="1">
              <a:latin typeface="+mj-lt"/>
              <a:ea typeface="黑体" panose="02010609060101010101" pitchFamily="2" charset="-122"/>
              <a:sym typeface="System" charset="0"/>
            </a:endParaRPr>
          </a:p>
          <a:p>
            <a:pPr eaLnBrk="1" hangingPunct="1"/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____</a:t>
            </a:r>
            <a:r>
              <a:rPr lang="zh-CN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min时的记录数据明显有误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。</a:t>
            </a:r>
            <a:endParaRPr lang="en-US" altLang="zh-CN" sz="2400" b="1">
              <a:latin typeface="+mj-lt"/>
              <a:ea typeface="黑体" panose="02010609060101010101" pitchFamily="2" charset="-122"/>
              <a:sym typeface="System" charset="0"/>
            </a:endParaRPr>
          </a:p>
          <a:p>
            <a:pPr eaLnBrk="1" hangingPunct="1"/>
            <a:endParaRPr lang="en-US" altLang="zh-CN" sz="2400" b="1">
              <a:latin typeface="黑体" panose="02010609060101010101" pitchFamily="2" charset="-122"/>
              <a:ea typeface="黑体" panose="02010609060101010101" pitchFamily="2" charset="-122"/>
              <a:sym typeface="System" charset="0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/>
        </p:nvGraphicFramePr>
        <p:xfrm>
          <a:off x="685578" y="4101041"/>
          <a:ext cx="5904655" cy="79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7181"/>
                <a:gridCol w="664086"/>
                <a:gridCol w="647015"/>
                <a:gridCol w="702077"/>
                <a:gridCol w="648072"/>
                <a:gridCol w="648072"/>
                <a:gridCol w="720080"/>
                <a:gridCol w="648072"/>
              </a:tblGrid>
              <a:tr h="37099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时间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/min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0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1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2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3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4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5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6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温度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/℃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85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91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87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99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99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99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组合 3" title=""/>
          <p:cNvGrpSpPr/>
          <p:nvPr/>
        </p:nvGrpSpPr>
        <p:grpSpPr>
          <a:xfrm>
            <a:off x="7051200" y="542045"/>
            <a:ext cx="1437409" cy="2356606"/>
            <a:chOff x="7939616" y="3597014"/>
            <a:chExt cx="1436876" cy="2355916"/>
          </a:xfrm>
        </p:grpSpPr>
        <p:pic>
          <p:nvPicPr>
            <p:cNvPr id="6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939616" y="3597014"/>
              <a:ext cx="1436876" cy="19890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7" name="文本框 10"/>
            <p:cNvSpPr txBox="1">
              <a:spLocks noChangeArrowheads="1"/>
            </p:cNvSpPr>
            <p:nvPr/>
          </p:nvSpPr>
          <p:spPr bwMode="auto">
            <a:xfrm>
              <a:off x="8406446" y="5583598"/>
              <a:ext cx="556401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黑体" panose="02010609060101010101" pitchFamily="2" charset="-122"/>
                  <a:ea typeface="黑体" panose="02010609060101010101" pitchFamily="2" charset="-122"/>
                </a:rPr>
                <a:t>图</a:t>
              </a:r>
              <a:r>
                <a:rPr lang="en-US" altLang="zh-CN" b="1">
                  <a:latin typeface="+mn-lt"/>
                  <a:ea typeface="黑体" panose="02010609060101010101" pitchFamily="2" charset="-122"/>
                </a:rPr>
                <a:t>2</a:t>
              </a:r>
              <a:endParaRPr lang="zh-CN" altLang="en-US" b="1">
                <a:latin typeface="+mn-lt"/>
                <a:ea typeface="黑体" panose="02010609060101010101" pitchFamily="2" charset="-122"/>
              </a:endParaRPr>
            </a:p>
          </p:txBody>
        </p:sp>
      </p:grpSp>
      <p:grpSp>
        <p:nvGrpSpPr>
          <p:cNvPr id="8" name="组合 12" title=""/>
          <p:cNvGrpSpPr/>
          <p:nvPr/>
        </p:nvGrpSpPr>
        <p:grpSpPr>
          <a:xfrm>
            <a:off x="7158532" y="3029430"/>
            <a:ext cx="1376390" cy="1856387"/>
            <a:chOff x="9873000" y="4041406"/>
            <a:chExt cx="1376401" cy="1857036"/>
          </a:xfrm>
        </p:grpSpPr>
        <p:pic>
          <p:nvPicPr>
            <p:cNvPr id="9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9873000" y="4041406"/>
              <a:ext cx="1376401" cy="15181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0" name="文本框 11"/>
            <p:cNvSpPr txBox="1">
              <a:spLocks noChangeArrowheads="1"/>
            </p:cNvSpPr>
            <p:nvPr/>
          </p:nvSpPr>
          <p:spPr bwMode="auto">
            <a:xfrm>
              <a:off x="10322037" y="5529110"/>
              <a:ext cx="556401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黑体" panose="02010609060101010101" pitchFamily="2" charset="-122"/>
                  <a:ea typeface="黑体" panose="02010609060101010101" pitchFamily="2" charset="-122"/>
                </a:rPr>
                <a:t>图</a:t>
              </a:r>
              <a:r>
                <a:rPr lang="en-US" altLang="zh-CN" b="1">
                  <a:latin typeface="+mn-lt"/>
                  <a:ea typeface="黑体" panose="02010609060101010101" pitchFamily="2" charset="-122"/>
                </a:rPr>
                <a:t>3</a:t>
              </a:r>
              <a:endParaRPr lang="zh-CN" altLang="en-US" b="1">
                <a:latin typeface="+mn-lt"/>
                <a:ea typeface="黑体" panose="02010609060101010101" pitchFamily="2" charset="-122"/>
              </a:endParaRPr>
            </a:p>
          </p:txBody>
        </p:sp>
      </p:grpSp>
      <p:sp>
        <p:nvSpPr>
          <p:cNvPr id="11" name="文本框 10" title=""/>
          <p:cNvSpPr txBox="1"/>
          <p:nvPr/>
        </p:nvSpPr>
        <p:spPr>
          <a:xfrm>
            <a:off x="600506" y="3760845"/>
            <a:ext cx="79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+mj-lt"/>
                <a:ea typeface="黑体" panose="02010609060101010101" pitchFamily="2" charset="-122"/>
              </a:rPr>
              <a:t>表</a:t>
            </a:r>
            <a:r>
              <a:rPr lang="en-US" altLang="zh-CN" sz="2000" b="1">
                <a:latin typeface="+mj-lt"/>
                <a:ea typeface="黑体" panose="02010609060101010101" pitchFamily="2" charset="-122"/>
              </a:rPr>
              <a:t>2</a:t>
            </a:r>
            <a:endParaRPr lang="zh-CN" altLang="en-US" sz="2000" b="1"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3841541" y="659046"/>
            <a:ext cx="47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2369856" y="2529211"/>
            <a:ext cx="76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89</a:t>
            </a:r>
            <a:endParaRPr lang="zh-CN" altLang="en-US" sz="2400" b="1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754872" y="3238446"/>
            <a:ext cx="43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3</a:t>
            </a:r>
            <a:endParaRPr lang="zh-CN" altLang="en-US" sz="2400" b="1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2" title=""/>
          <p:cNvSpPr txBox="1">
            <a:spLocks noChangeArrowheads="1"/>
          </p:cNvSpPr>
          <p:nvPr/>
        </p:nvSpPr>
        <p:spPr bwMode="auto">
          <a:xfrm>
            <a:off x="887105" y="600975"/>
            <a:ext cx="752674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5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）</a:t>
            </a:r>
            <a:r>
              <a:rPr lang="zh-CN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由表中数据可发现水沸腾的过程中温度是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_________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（</a:t>
            </a:r>
            <a:r>
              <a:rPr lang="zh-CN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填“升高”、“降低”或“保持不变”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 ）</a:t>
            </a:r>
            <a:r>
              <a:rPr lang="zh-CN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 的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。</a:t>
            </a:r>
            <a:r>
              <a:rPr lang="zh-CN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由表可知，加热了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____</a:t>
            </a:r>
            <a:r>
              <a:rPr lang="zh-CN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min水开始沸腾，甲组同学测得水的沸点是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____</a:t>
            </a:r>
            <a:r>
              <a:rPr lang="zh-CN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℃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。</a:t>
            </a:r>
            <a:endParaRPr lang="en-US" altLang="zh-CN" sz="2400" b="1">
              <a:latin typeface="+mj-lt"/>
              <a:ea typeface="黑体" panose="02010609060101010101" pitchFamily="2" charset="-122"/>
              <a:sym typeface="System" charset="0"/>
            </a:endParaRPr>
          </a:p>
          <a:p>
            <a:pPr eaLnBrk="1" hangingPunct="1"/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6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）</a:t>
            </a:r>
            <a:r>
              <a:rPr lang="zh-CN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在该实验中所使用的温度计无质量问题，而所测得的水的沸点却并没有达到100 ℃，请分析原因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：</a:t>
            </a:r>
            <a:endParaRPr lang="en-US" altLang="zh-CN" sz="2400" b="1">
              <a:latin typeface="+mj-lt"/>
              <a:ea typeface="黑体" panose="02010609060101010101" pitchFamily="2" charset="-122"/>
              <a:sym typeface="System" charset="0"/>
            </a:endParaRPr>
          </a:p>
          <a:p>
            <a:pPr eaLnBrk="1" hangingPunct="1"/>
            <a:r>
              <a:rPr lang="en-US" altLang="zh-CN" sz="2400" b="1">
                <a:latin typeface="+mj-lt"/>
                <a:ea typeface="黑体" panose="02010609060101010101" pitchFamily="2" charset="-122"/>
                <a:sym typeface="System" charset="0"/>
              </a:rPr>
              <a:t>___________________________</a:t>
            </a:r>
            <a:r>
              <a:rPr lang="zh-CN" altLang="en-US" sz="2400" b="1">
                <a:latin typeface="+mj-lt"/>
                <a:ea typeface="黑体" panose="02010609060101010101" pitchFamily="2" charset="-122"/>
                <a:sym typeface="System" charset="0"/>
              </a:rPr>
              <a:t>。</a:t>
            </a:r>
            <a:endParaRPr lang="zh-CN" altLang="zh-CN" sz="2400" b="1">
              <a:latin typeface="+mj-lt"/>
              <a:ea typeface="黑体" panose="02010609060101010101" pitchFamily="2" charset="-122"/>
              <a:sym typeface="System" charset="0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/>
        </p:nvGraphicFramePr>
        <p:xfrm>
          <a:off x="1619672" y="3859337"/>
          <a:ext cx="5904655" cy="79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7181"/>
                <a:gridCol w="664086"/>
                <a:gridCol w="647015"/>
                <a:gridCol w="702077"/>
                <a:gridCol w="648072"/>
                <a:gridCol w="648072"/>
                <a:gridCol w="720080"/>
                <a:gridCol w="648072"/>
              </a:tblGrid>
              <a:tr h="37099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时间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/min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0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1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2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3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4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5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6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温度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/℃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85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91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87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99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99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+mj-lt"/>
                          <a:ea typeface="黑体" panose="02010609060101010101" pitchFamily="2" charset="-122"/>
                        </a:rPr>
                        <a:t>99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lt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 title=""/>
          <p:cNvSpPr txBox="1"/>
          <p:nvPr/>
        </p:nvSpPr>
        <p:spPr>
          <a:xfrm>
            <a:off x="1534600" y="3519141"/>
            <a:ext cx="79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+mj-lt"/>
                <a:ea typeface="黑体" panose="02010609060101010101" pitchFamily="2" charset="-122"/>
              </a:rPr>
              <a:t>表</a:t>
            </a:r>
            <a:r>
              <a:rPr lang="en-US" altLang="zh-CN" sz="2000" b="1">
                <a:latin typeface="+mj-lt"/>
                <a:ea typeface="黑体" panose="02010609060101010101" pitchFamily="2" charset="-122"/>
              </a:rPr>
              <a:t>2</a:t>
            </a:r>
            <a:endParaRPr lang="zh-CN" altLang="en-US" sz="2000" b="1"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029329" y="925177"/>
            <a:ext cx="161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保持不变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4211167" y="1359546"/>
            <a:ext cx="43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4</a:t>
            </a:r>
            <a:endParaRPr lang="zh-CN" altLang="en-US" sz="2400" b="1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3127490" y="1708970"/>
            <a:ext cx="59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99</a:t>
            </a:r>
            <a:endParaRPr lang="zh-CN" altLang="en-US" sz="2400" b="1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914401" y="2760028"/>
            <a:ext cx="429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当时的大气压小于标准大气压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2" title=""/>
          <p:cNvSpPr txBox="1">
            <a:spLocks noChangeArrowheads="1"/>
          </p:cNvSpPr>
          <p:nvPr/>
        </p:nvSpPr>
        <p:spPr bwMode="auto">
          <a:xfrm>
            <a:off x="707670" y="504707"/>
            <a:ext cx="7303567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>
                <a:latin typeface="+mn-lt"/>
                <a:ea typeface="黑体" panose="02010609060101010101" pitchFamily="2" charset="-122"/>
                <a:sym typeface="System" charset="0"/>
              </a:rPr>
              <a:t>（</a:t>
            </a:r>
            <a:r>
              <a:rPr lang="en-US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7</a:t>
            </a:r>
            <a:r>
              <a:rPr lang="zh-CN" altLang="en-US" sz="2400" b="1">
                <a:latin typeface="+mn-lt"/>
                <a:ea typeface="黑体" panose="02010609060101010101" pitchFamily="2" charset="-122"/>
                <a:sym typeface="System" charset="0"/>
              </a:rPr>
              <a:t>）</a:t>
            </a:r>
            <a:r>
              <a:rPr lang="zh-CN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甲组同学得出水的沸腾条件：达到沸点且继续吸热，但她发现撤掉酒精灯时，烧杯内的水没有立即停止沸腾</a:t>
            </a:r>
            <a:r>
              <a:rPr lang="zh-CN" altLang="en-US" sz="2400" b="1">
                <a:latin typeface="+mn-lt"/>
                <a:ea typeface="黑体" panose="02010609060101010101" pitchFamily="2" charset="-122"/>
                <a:sym typeface="System" charset="0"/>
              </a:rPr>
              <a:t>。</a:t>
            </a:r>
            <a:r>
              <a:rPr lang="zh-CN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你认为可能的原因是</a:t>
            </a:r>
            <a:r>
              <a:rPr lang="en-US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__________________</a:t>
            </a:r>
            <a:endParaRPr lang="en-US" altLang="zh-CN" sz="24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pPr eaLnBrk="1" hangingPunct="1"/>
            <a:r>
              <a:rPr lang="en-US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_____________________________________________</a:t>
            </a:r>
            <a:r>
              <a:rPr lang="zh-CN" altLang="en-US" sz="2400" b="1">
                <a:latin typeface="+mn-lt"/>
                <a:ea typeface="黑体" panose="02010609060101010101" pitchFamily="2" charset="-122"/>
              </a:rPr>
              <a:t>。</a:t>
            </a:r>
            <a:endParaRPr lang="zh-CN" altLang="en-US" sz="24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pPr eaLnBrk="1" hangingPunct="1"/>
            <a:r>
              <a:rPr lang="zh-CN" altLang="en-US" sz="2400" b="1">
                <a:latin typeface="+mn-lt"/>
                <a:ea typeface="黑体" panose="02010609060101010101" pitchFamily="2" charset="-122"/>
                <a:sym typeface="System" charset="0"/>
              </a:rPr>
              <a:t>（</a:t>
            </a:r>
            <a:r>
              <a:rPr lang="en-US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8</a:t>
            </a:r>
            <a:r>
              <a:rPr lang="zh-CN" altLang="en-US" sz="2400" b="1">
                <a:latin typeface="+mn-lt"/>
                <a:ea typeface="黑体" panose="02010609060101010101" pitchFamily="2" charset="-122"/>
                <a:sym typeface="System" charset="0"/>
              </a:rPr>
              <a:t>）</a:t>
            </a:r>
            <a:r>
              <a:rPr lang="zh-CN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丽丽同学观察到水沸腾前和沸腾后水中气</a:t>
            </a:r>
            <a:endParaRPr lang="en-US" altLang="zh-CN" sz="24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pPr eaLnBrk="1" hangingPunct="1"/>
            <a:r>
              <a:rPr lang="zh-CN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泡的上升情况不同，如图</a:t>
            </a:r>
            <a:r>
              <a:rPr lang="en-US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4</a:t>
            </a:r>
            <a:r>
              <a:rPr lang="zh-CN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甲、乙所示，则图</a:t>
            </a:r>
            <a:r>
              <a:rPr lang="en-US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____</a:t>
            </a:r>
            <a:r>
              <a:rPr lang="zh-CN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（填“甲”或“乙”）是水在沸腾前的情况</a:t>
            </a:r>
            <a:r>
              <a:rPr lang="zh-CN" altLang="en-US" sz="2400" b="1">
                <a:latin typeface="+mn-lt"/>
                <a:ea typeface="黑体" panose="02010609060101010101" pitchFamily="2" charset="-122"/>
                <a:sym typeface="System" charset="0"/>
              </a:rPr>
              <a:t>。</a:t>
            </a:r>
            <a:endParaRPr lang="zh-CN" altLang="zh-CN" sz="2400" b="1">
              <a:latin typeface="+mn-lt"/>
              <a:ea typeface="黑体" panose="02010609060101010101" pitchFamily="2" charset="-122"/>
              <a:sym typeface="System" charset="0"/>
            </a:endParaRPr>
          </a:p>
        </p:txBody>
      </p:sp>
      <p:grpSp>
        <p:nvGrpSpPr>
          <p:cNvPr id="3" name="组合 10" title=""/>
          <p:cNvGrpSpPr/>
          <p:nvPr/>
        </p:nvGrpSpPr>
        <p:grpSpPr>
          <a:xfrm>
            <a:off x="2950404" y="3253711"/>
            <a:ext cx="3934891" cy="1675853"/>
            <a:chOff x="8539470" y="3629132"/>
            <a:chExt cx="3934399" cy="1676190"/>
          </a:xfrm>
        </p:grpSpPr>
        <p:pic>
          <p:nvPicPr>
            <p:cNvPr id="4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8539470" y="3629132"/>
              <a:ext cx="2895238" cy="16761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5" name="文本框 9"/>
            <p:cNvSpPr txBox="1">
              <a:spLocks noChangeArrowheads="1"/>
            </p:cNvSpPr>
            <p:nvPr/>
          </p:nvSpPr>
          <p:spPr bwMode="auto">
            <a:xfrm>
              <a:off x="11748973" y="4267131"/>
              <a:ext cx="724896" cy="4001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>
                  <a:latin typeface="+mj-lt"/>
                  <a:ea typeface="黑体" panose="02010609060101010101" pitchFamily="2" charset="-122"/>
                </a:rPr>
                <a:t>图</a:t>
              </a:r>
              <a:r>
                <a:rPr lang="en-US" altLang="zh-CN" sz="2000" b="1">
                  <a:latin typeface="+mj-lt"/>
                  <a:ea typeface="黑体" panose="02010609060101010101" pitchFamily="2" charset="-122"/>
                </a:rPr>
                <a:t>4</a:t>
              </a:r>
              <a:endParaRPr lang="zh-CN" altLang="en-US" sz="2000" b="1">
                <a:latin typeface="+mj-lt"/>
                <a:ea typeface="黑体" panose="02010609060101010101" pitchFamily="2" charset="-122"/>
              </a:endParaRPr>
            </a:p>
          </p:txBody>
        </p:sp>
      </p:grpSp>
      <p:sp>
        <p:nvSpPr>
          <p:cNvPr id="7" name="Rectangle 5" title=""/>
          <p:cNvSpPr>
            <a:spLocks noChangeArrowheads="1"/>
          </p:cNvSpPr>
          <p:nvPr/>
        </p:nvSpPr>
        <p:spPr bwMode="auto">
          <a:xfrm>
            <a:off x="5080803" y="1222473"/>
            <a:ext cx="2746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FF3300"/>
                </a:solidFill>
                <a:latin typeface="+mn-ea"/>
                <a:ea typeface="+mn-ea"/>
              </a:rPr>
              <a:t>烧杯底（或石棉网</a:t>
            </a:r>
            <a:endParaRPr lang="zh-CN" altLang="en-US" sz="2400" b="1" u="sng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8" name="Rectangle 5" title=""/>
          <p:cNvSpPr>
            <a:spLocks noChangeArrowheads="1"/>
          </p:cNvSpPr>
          <p:nvPr/>
        </p:nvSpPr>
        <p:spPr bwMode="auto">
          <a:xfrm>
            <a:off x="707670" y="1570245"/>
            <a:ext cx="703061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FF3300"/>
                </a:solidFill>
                <a:latin typeface="+mn-ea"/>
                <a:ea typeface="+mn-ea"/>
              </a:rPr>
              <a:t>或铁圈）的温度仍然高于水的沸点，水能继续吸热</a:t>
            </a:r>
            <a:endParaRPr lang="zh-CN" altLang="en-US" sz="2400" b="1" u="sng">
              <a:solidFill>
                <a:srgbClr val="FF3300"/>
              </a:solidFill>
              <a:latin typeface="+mn-ea"/>
              <a:ea typeface="+mn-ea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6816905" y="2301906"/>
            <a:ext cx="59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乙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3732662" y="47767"/>
            <a:ext cx="167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知识框架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3930551" y="1740089"/>
            <a:ext cx="716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物态变化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右大括号 4" title=""/>
          <p:cNvSpPr/>
          <p:nvPr/>
        </p:nvSpPr>
        <p:spPr>
          <a:xfrm>
            <a:off x="3551989" y="1267450"/>
            <a:ext cx="253372" cy="279096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 title=""/>
          <p:cNvGrpSpPr/>
          <p:nvPr/>
        </p:nvGrpSpPr>
        <p:grpSpPr>
          <a:xfrm>
            <a:off x="584859" y="610475"/>
            <a:ext cx="3066590" cy="1691177"/>
            <a:chOff x="584859" y="610475"/>
            <a:chExt cx="3066590" cy="1691177"/>
          </a:xfrm>
        </p:grpSpPr>
        <p:sp>
          <p:nvSpPr>
            <p:cNvPr id="6" name="文本框 5"/>
            <p:cNvSpPr txBox="1"/>
            <p:nvPr/>
          </p:nvSpPr>
          <p:spPr>
            <a:xfrm>
              <a:off x="2798464" y="1072888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温度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7" name="右大括号 6"/>
            <p:cNvSpPr/>
            <p:nvPr/>
          </p:nvSpPr>
          <p:spPr>
            <a:xfrm>
              <a:off x="2621463" y="799854"/>
              <a:ext cx="208806" cy="1036302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45784" y="610475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定义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56591" y="1002178"/>
              <a:ext cx="1450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摄氏温度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48948" y="1587961"/>
              <a:ext cx="1114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温度计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1" name="右大括号 10"/>
            <p:cNvSpPr/>
            <p:nvPr/>
          </p:nvSpPr>
          <p:spPr>
            <a:xfrm>
              <a:off x="1368753" y="1478128"/>
              <a:ext cx="219502" cy="72524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4859" y="1374491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原理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2204" y="1839987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使用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5" name="文本框 14" title=""/>
          <p:cNvSpPr txBox="1"/>
          <p:nvPr/>
        </p:nvSpPr>
        <p:spPr>
          <a:xfrm>
            <a:off x="2820896" y="2955806"/>
            <a:ext cx="870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熔化和凝固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右大括号 15" title=""/>
          <p:cNvSpPr/>
          <p:nvPr/>
        </p:nvSpPr>
        <p:spPr>
          <a:xfrm>
            <a:off x="2614058" y="2669920"/>
            <a:ext cx="256942" cy="193480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 title=""/>
          <p:cNvSpPr txBox="1"/>
          <p:nvPr/>
        </p:nvSpPr>
        <p:spPr>
          <a:xfrm>
            <a:off x="608465" y="4337864"/>
            <a:ext cx="202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晶体与非晶体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45" name="组合 44" title=""/>
          <p:cNvGrpSpPr/>
          <p:nvPr/>
        </p:nvGrpSpPr>
        <p:grpSpPr>
          <a:xfrm>
            <a:off x="835816" y="2285769"/>
            <a:ext cx="1831196" cy="927161"/>
            <a:chOff x="835816" y="2285769"/>
            <a:chExt cx="1831196" cy="927161"/>
          </a:xfrm>
        </p:grpSpPr>
        <p:sp>
          <p:nvSpPr>
            <p:cNvPr id="17" name="文本框 16"/>
            <p:cNvSpPr txBox="1"/>
            <p:nvPr/>
          </p:nvSpPr>
          <p:spPr>
            <a:xfrm>
              <a:off x="1814027" y="2516602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熔化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3" name="右大括号 22"/>
            <p:cNvSpPr/>
            <p:nvPr/>
          </p:nvSpPr>
          <p:spPr>
            <a:xfrm>
              <a:off x="1611475" y="2432219"/>
              <a:ext cx="219502" cy="72524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5816" y="2285769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定义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53161" y="2751265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吸热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6" name="组合 45" title=""/>
          <p:cNvGrpSpPr/>
          <p:nvPr/>
        </p:nvGrpSpPr>
        <p:grpSpPr>
          <a:xfrm>
            <a:off x="823241" y="3341309"/>
            <a:ext cx="1843771" cy="927161"/>
            <a:chOff x="823241" y="3341309"/>
            <a:chExt cx="1843771" cy="927161"/>
          </a:xfrm>
        </p:grpSpPr>
        <p:sp>
          <p:nvSpPr>
            <p:cNvPr id="18" name="文本框 17"/>
            <p:cNvSpPr txBox="1"/>
            <p:nvPr/>
          </p:nvSpPr>
          <p:spPr>
            <a:xfrm>
              <a:off x="1814027" y="3555970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凝固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6" name="右大括号 25"/>
            <p:cNvSpPr/>
            <p:nvPr/>
          </p:nvSpPr>
          <p:spPr>
            <a:xfrm>
              <a:off x="1607135" y="3444946"/>
              <a:ext cx="219502" cy="72524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23241" y="3341309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定义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40586" y="3806805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放热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9" name="文本框 28" title=""/>
          <p:cNvSpPr txBox="1"/>
          <p:nvPr/>
        </p:nvSpPr>
        <p:spPr>
          <a:xfrm>
            <a:off x="4841923" y="1535809"/>
            <a:ext cx="909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汽化和液化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" name="右大括号 29" title=""/>
          <p:cNvSpPr/>
          <p:nvPr/>
        </p:nvSpPr>
        <p:spPr>
          <a:xfrm rot="10800000">
            <a:off x="4583259" y="1267866"/>
            <a:ext cx="286603" cy="279096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大括号 30" title=""/>
          <p:cNvSpPr/>
          <p:nvPr/>
        </p:nvSpPr>
        <p:spPr>
          <a:xfrm rot="10800000">
            <a:off x="5668995" y="1435218"/>
            <a:ext cx="187164" cy="123470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 title=""/>
          <p:cNvGrpSpPr/>
          <p:nvPr/>
        </p:nvGrpSpPr>
        <p:grpSpPr>
          <a:xfrm>
            <a:off x="5916915" y="708987"/>
            <a:ext cx="3191737" cy="1351983"/>
            <a:chOff x="5916915" y="708987"/>
            <a:chExt cx="3191737" cy="1351983"/>
          </a:xfrm>
        </p:grpSpPr>
        <p:sp>
          <p:nvSpPr>
            <p:cNvPr id="32" name="文本框 31"/>
            <p:cNvSpPr txBox="1"/>
            <p:nvPr/>
          </p:nvSpPr>
          <p:spPr>
            <a:xfrm>
              <a:off x="5916915" y="1204384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汽化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" name="右大括号 33"/>
            <p:cNvSpPr/>
            <p:nvPr/>
          </p:nvSpPr>
          <p:spPr>
            <a:xfrm rot="10800000">
              <a:off x="6713394" y="1002178"/>
              <a:ext cx="187164" cy="837512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855451" y="708987"/>
              <a:ext cx="2253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方式：蒸发、沸腾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924616" y="1599305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吸热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8" name="组合 47" title=""/>
          <p:cNvGrpSpPr/>
          <p:nvPr/>
        </p:nvGrpSpPr>
        <p:grpSpPr>
          <a:xfrm>
            <a:off x="5843722" y="2049746"/>
            <a:ext cx="3234606" cy="1335265"/>
            <a:chOff x="5843722" y="2049746"/>
            <a:chExt cx="3234606" cy="1335265"/>
          </a:xfrm>
        </p:grpSpPr>
        <p:sp>
          <p:nvSpPr>
            <p:cNvPr id="33" name="文本框 32"/>
            <p:cNvSpPr txBox="1"/>
            <p:nvPr/>
          </p:nvSpPr>
          <p:spPr>
            <a:xfrm>
              <a:off x="5843722" y="2370411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液化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7" name="右大括号 36"/>
            <p:cNvSpPr/>
            <p:nvPr/>
          </p:nvSpPr>
          <p:spPr>
            <a:xfrm rot="10800000">
              <a:off x="6662258" y="2280992"/>
              <a:ext cx="194985" cy="931938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830019" y="2049746"/>
              <a:ext cx="22483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方式：降低温度、压缩体积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855451" y="2923346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放热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9" name="组合 48" title=""/>
          <p:cNvGrpSpPr/>
          <p:nvPr/>
        </p:nvGrpSpPr>
        <p:grpSpPr>
          <a:xfrm>
            <a:off x="4876593" y="3455627"/>
            <a:ext cx="2202551" cy="1094910"/>
            <a:chOff x="4876593" y="3455627"/>
            <a:chExt cx="2202551" cy="1094910"/>
          </a:xfrm>
        </p:grpSpPr>
        <p:sp>
          <p:nvSpPr>
            <p:cNvPr id="40" name="文本框 39"/>
            <p:cNvSpPr txBox="1"/>
            <p:nvPr/>
          </p:nvSpPr>
          <p:spPr>
            <a:xfrm>
              <a:off x="4876593" y="3596783"/>
              <a:ext cx="11687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升华和凝华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41" name="右大括号 40"/>
            <p:cNvSpPr/>
            <p:nvPr/>
          </p:nvSpPr>
          <p:spPr>
            <a:xfrm rot="10800000">
              <a:off x="6030795" y="3578384"/>
              <a:ext cx="204969" cy="849396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226159" y="3455627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升华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224831" y="4088872"/>
              <a:ext cx="852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凝华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/>
      <p:bldP spid="16" grpId="0" animBg="1"/>
      <p:bldP spid="19" grpId="0"/>
      <p:bldP spid="29" grpId="0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 title=""/>
          <p:cNvSpPr>
            <a:spLocks noChangeArrowheads="1"/>
          </p:cNvSpPr>
          <p:nvPr/>
        </p:nvSpPr>
        <p:spPr bwMode="auto">
          <a:xfrm>
            <a:off x="2430819" y="363113"/>
            <a:ext cx="1979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zh-CN">
                <a:solidFill>
                  <a:srgbClr val="0000FF"/>
                </a:solidFill>
                <a:latin typeface="黑体" panose="02010609060101010101" pitchFamily="2" charset="-122"/>
              </a:rPr>
              <a:t>升华和凝华</a:t>
            </a:r>
            <a:endParaRPr lang="zh-CN" altLang="zh-CN">
              <a:solidFill>
                <a:srgbClr val="0000FF"/>
              </a:solidFill>
              <a:latin typeface="黑体" panose="02010609060101010101" pitchFamily="2" charset="-122"/>
            </a:endParaRPr>
          </a:p>
        </p:txBody>
      </p:sp>
      <p:sp>
        <p:nvSpPr>
          <p:cNvPr id="3" name="矩形 4" title=""/>
          <p:cNvSpPr>
            <a:spLocks noChangeArrowheads="1"/>
          </p:cNvSpPr>
          <p:nvPr/>
        </p:nvSpPr>
        <p:spPr bwMode="auto">
          <a:xfrm>
            <a:off x="398819" y="334538"/>
            <a:ext cx="1793875" cy="579438"/>
          </a:xfrm>
          <a:prstGeom prst="roundRect">
            <a:avLst/>
          </a:prstGeom>
          <a:solidFill>
            <a:srgbClr val="0066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28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知识点四</a:t>
            </a:r>
            <a:endParaRPr lang="zh-CN" altLang="en-US" sz="2800" b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868338" y="1119376"/>
            <a:ext cx="7279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n-ea"/>
              </a:rPr>
              <a:t>1.</a:t>
            </a:r>
            <a:r>
              <a:rPr lang="zh-CN" altLang="en-US" sz="2400" b="1">
                <a:latin typeface="+mj-lt"/>
                <a:ea typeface="+mn-ea"/>
              </a:rPr>
              <a:t>升华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1</a:t>
            </a:r>
            <a:r>
              <a:rPr lang="zh-CN" altLang="en-US" sz="2400" b="1">
                <a:latin typeface="+mj-lt"/>
                <a:ea typeface="+mn-ea"/>
              </a:rPr>
              <a:t>）定义：物质从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直接变为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的过程叫作升华。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2</a:t>
            </a:r>
            <a:r>
              <a:rPr lang="zh-CN" altLang="en-US" sz="2400" b="1">
                <a:latin typeface="+mj-lt"/>
                <a:ea typeface="+mn-ea"/>
              </a:rPr>
              <a:t>）升华</a:t>
            </a:r>
            <a:r>
              <a:rPr lang="en-US" altLang="zh-CN" sz="2400" b="1">
                <a:latin typeface="+mj-lt"/>
                <a:ea typeface="+mn-ea"/>
              </a:rPr>
              <a:t>____</a:t>
            </a:r>
            <a:r>
              <a:rPr lang="zh-CN" altLang="en-US" sz="2400" b="1">
                <a:latin typeface="+mj-lt"/>
                <a:ea typeface="+mn-ea"/>
              </a:rPr>
              <a:t>热。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3</a:t>
            </a:r>
            <a:r>
              <a:rPr lang="zh-CN" altLang="en-US" sz="2400" b="1">
                <a:latin typeface="+mj-lt"/>
                <a:ea typeface="+mn-ea"/>
              </a:rPr>
              <a:t>）举例：樟脑丸变小、结冰的衣服变干等。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en-US" altLang="zh-CN" sz="2400" b="1">
                <a:latin typeface="+mj-lt"/>
                <a:ea typeface="+mn-ea"/>
              </a:rPr>
              <a:t>2.</a:t>
            </a:r>
            <a:r>
              <a:rPr lang="zh-CN" altLang="en-US" sz="2400" b="1">
                <a:latin typeface="+mj-lt"/>
                <a:ea typeface="+mn-ea"/>
              </a:rPr>
              <a:t>凝华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1</a:t>
            </a:r>
            <a:r>
              <a:rPr lang="zh-CN" altLang="en-US" sz="2400" b="1">
                <a:latin typeface="+mj-lt"/>
                <a:ea typeface="+mn-ea"/>
              </a:rPr>
              <a:t>）定义：物质从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直接变为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的过程叫作凝华。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2</a:t>
            </a:r>
            <a:r>
              <a:rPr lang="zh-CN" altLang="en-US" sz="2400" b="1">
                <a:latin typeface="+mj-lt"/>
                <a:ea typeface="+mn-ea"/>
              </a:rPr>
              <a:t>）凝华</a:t>
            </a:r>
            <a:r>
              <a:rPr lang="en-US" altLang="zh-CN" sz="2400" b="1">
                <a:latin typeface="+mj-lt"/>
                <a:ea typeface="+mn-ea"/>
              </a:rPr>
              <a:t>___</a:t>
            </a:r>
            <a:r>
              <a:rPr lang="zh-CN" altLang="en-US" sz="2400" b="1">
                <a:latin typeface="+mj-lt"/>
                <a:ea typeface="+mn-ea"/>
              </a:rPr>
              <a:t>热。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3</a:t>
            </a:r>
            <a:r>
              <a:rPr lang="zh-CN" altLang="en-US" sz="2400" b="1">
                <a:latin typeface="+mj-lt"/>
                <a:ea typeface="+mn-ea"/>
              </a:rPr>
              <a:t>）举例：霜、冰花、雾凇等。</a:t>
            </a:r>
            <a:endParaRPr lang="en-US" altLang="zh-CN" sz="2400" b="1">
              <a:latin typeface="+mj-lt"/>
              <a:ea typeface="+mn-ea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3545858" y="1446239"/>
            <a:ext cx="81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固态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5561177" y="1446239"/>
            <a:ext cx="81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气态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2428259" y="2174531"/>
            <a:ext cx="81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吸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5561177" y="3262893"/>
            <a:ext cx="81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固态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3526642" y="3262893"/>
            <a:ext cx="81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气态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2294056" y="4010476"/>
            <a:ext cx="81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放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/>
        </p:nvSpPr>
        <p:spPr>
          <a:xfrm>
            <a:off x="484494" y="338815"/>
            <a:ext cx="347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n-lt"/>
                <a:ea typeface="+mn-ea"/>
              </a:rPr>
              <a:t>3.</a:t>
            </a:r>
            <a:r>
              <a:rPr lang="zh-CN" altLang="en-US" sz="2400" b="1">
                <a:latin typeface="+mn-lt"/>
                <a:ea typeface="+mn-ea"/>
              </a:rPr>
              <a:t>三种物态之间的转化</a:t>
            </a:r>
            <a:endParaRPr lang="zh-CN" altLang="en-US" sz="2400" b="1">
              <a:latin typeface="+mn-lt"/>
              <a:ea typeface="+mn-ea"/>
            </a:endParaRPr>
          </a:p>
        </p:txBody>
      </p:sp>
      <p:sp>
        <p:nvSpPr>
          <p:cNvPr id="7" name="Text Box 3" title=""/>
          <p:cNvSpPr txBox="1">
            <a:spLocks noChangeArrowheads="1"/>
          </p:cNvSpPr>
          <p:nvPr/>
        </p:nvSpPr>
        <p:spPr bwMode="auto">
          <a:xfrm>
            <a:off x="3506848" y="3649322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（熔化）吸热</a:t>
            </a:r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15" name="Text Box 12" title=""/>
          <p:cNvSpPr txBox="1">
            <a:spLocks noChangeArrowheads="1"/>
          </p:cNvSpPr>
          <p:nvPr/>
        </p:nvSpPr>
        <p:spPr bwMode="auto">
          <a:xfrm>
            <a:off x="3471099" y="4356307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（凝固）放热</a:t>
            </a:r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grpSp>
        <p:nvGrpSpPr>
          <p:cNvPr id="23" name="组合 22" title=""/>
          <p:cNvGrpSpPr/>
          <p:nvPr/>
        </p:nvGrpSpPr>
        <p:grpSpPr>
          <a:xfrm>
            <a:off x="2235200" y="873103"/>
            <a:ext cx="4673600" cy="3672647"/>
            <a:chOff x="2235200" y="873103"/>
            <a:chExt cx="4673600" cy="3672647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435350" y="4133000"/>
              <a:ext cx="2362200" cy="1587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435350" y="4390175"/>
              <a:ext cx="2343150" cy="1587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235200" y="873103"/>
              <a:ext cx="4673600" cy="3672647"/>
              <a:chOff x="2235200" y="873103"/>
              <a:chExt cx="4673600" cy="3672647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2235200" y="3966312"/>
                <a:ext cx="1028700" cy="579438"/>
              </a:xfrm>
              <a:prstGeom prst="rect">
                <a:avLst/>
              </a:prstGeom>
              <a:solidFill>
                <a:srgbClr val="FF9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zh-CN" altLang="en-US" sz="3200">
                    <a:latin typeface="黑体" panose="02010609060101010101" pitchFamily="2" charset="-122"/>
                  </a:rPr>
                  <a:t>固态</a:t>
                </a:r>
                <a:endParaRPr lang="zh-CN" altLang="en-US" sz="3200">
                  <a:latin typeface="黑体" panose="02010609060101010101" pitchFamily="2" charset="-122"/>
                </a:endParaRP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5873750" y="3950437"/>
                <a:ext cx="1035050" cy="579438"/>
              </a:xfrm>
              <a:prstGeom prst="rect">
                <a:avLst/>
              </a:prstGeom>
              <a:solidFill>
                <a:srgbClr val="FF9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zh-CN" altLang="en-US" sz="3200">
                    <a:latin typeface="黑体" panose="02010609060101010101" pitchFamily="2" charset="-122"/>
                  </a:rPr>
                  <a:t>液态</a:t>
                </a:r>
                <a:endParaRPr lang="zh-CN" altLang="en-US" sz="3200">
                  <a:latin typeface="黑体" panose="02010609060101010101" pitchFamily="2" charset="-122"/>
                </a:endParaRP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3958637" y="873103"/>
                <a:ext cx="1031875" cy="579437"/>
              </a:xfrm>
              <a:prstGeom prst="rect">
                <a:avLst/>
              </a:prstGeom>
              <a:solidFill>
                <a:srgbClr val="FF9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zh-CN" altLang="en-US" sz="3200">
                    <a:latin typeface="黑体" panose="02010609060101010101" pitchFamily="2" charset="-122"/>
                  </a:rPr>
                  <a:t>气态</a:t>
                </a:r>
                <a:endParaRPr lang="zh-CN" altLang="en-US" sz="3200">
                  <a:latin typeface="黑体" panose="02010609060101010101" pitchFamily="2" charset="-122"/>
                </a:endParaRPr>
              </a:p>
            </p:txBody>
          </p:sp>
        </p:grp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4833937" y="1544615"/>
              <a:ext cx="1303338" cy="2211387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5111750" y="1466827"/>
              <a:ext cx="1333500" cy="2243138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3155949" y="1604940"/>
              <a:ext cx="931554" cy="2211387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2863850" y="1535088"/>
              <a:ext cx="949677" cy="2220913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 Box 15" title=""/>
          <p:cNvSpPr txBox="1">
            <a:spLocks noChangeArrowheads="1"/>
          </p:cNvSpPr>
          <p:nvPr/>
        </p:nvSpPr>
        <p:spPr bwMode="auto">
          <a:xfrm rot="1249016">
            <a:off x="3506192" y="1777977"/>
            <a:ext cx="61555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（凝华）放热</a:t>
            </a:r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19" name="Text Box 16" title=""/>
          <p:cNvSpPr txBox="1">
            <a:spLocks noChangeArrowheads="1"/>
          </p:cNvSpPr>
          <p:nvPr/>
        </p:nvSpPr>
        <p:spPr bwMode="auto">
          <a:xfrm rot="1212045">
            <a:off x="2722473" y="1424653"/>
            <a:ext cx="61555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（升华）吸热</a:t>
            </a:r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0" name="Text Box 17" title=""/>
          <p:cNvSpPr txBox="1">
            <a:spLocks noChangeArrowheads="1"/>
          </p:cNvSpPr>
          <p:nvPr/>
        </p:nvSpPr>
        <p:spPr bwMode="auto">
          <a:xfrm rot="19776664">
            <a:off x="4843420" y="1440592"/>
            <a:ext cx="615553" cy="220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（汽化）吸热</a:t>
            </a:r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1" name="Text Box 22" title=""/>
          <p:cNvSpPr txBox="1">
            <a:spLocks noChangeArrowheads="1"/>
          </p:cNvSpPr>
          <p:nvPr/>
        </p:nvSpPr>
        <p:spPr bwMode="auto">
          <a:xfrm rot="19764978">
            <a:off x="5664388" y="1142462"/>
            <a:ext cx="615553" cy="238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>
                <a:latin typeface="Arial" panose="020b0604020202020204" pitchFamily="34" charset="0"/>
                <a:ea typeface="楷体" panose="02010609060101010101" pitchFamily="49" charset="-122"/>
              </a:rPr>
              <a:t>（液化）放热</a:t>
            </a:r>
            <a:endParaRPr lang="zh-CN" altLang="en-US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表格 5" title=""/>
          <p:cNvGraphicFramePr>
            <a:graphicFrameLocks noGrp="1"/>
          </p:cNvGraphicFramePr>
          <p:nvPr/>
        </p:nvGraphicFramePr>
        <p:xfrm>
          <a:off x="582305" y="727898"/>
          <a:ext cx="8179560" cy="421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740"/>
                <a:gridCol w="859809"/>
                <a:gridCol w="818866"/>
                <a:gridCol w="1508078"/>
                <a:gridCol w="3562067"/>
              </a:tblGrid>
              <a:tr h="50683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物态变化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初态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末态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吸、放热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举例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852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熔化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凝固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1916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汽化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597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液化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921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升华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285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凝华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 title=""/>
          <p:cNvSpPr txBox="1"/>
          <p:nvPr/>
        </p:nvSpPr>
        <p:spPr>
          <a:xfrm>
            <a:off x="382135" y="266233"/>
            <a:ext cx="611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n-lt"/>
                <a:ea typeface="+mn-ea"/>
              </a:rPr>
              <a:t>4.</a:t>
            </a:r>
            <a:r>
              <a:rPr lang="zh-CN" altLang="en-US" sz="2400" b="1">
                <a:latin typeface="+mn-lt"/>
                <a:ea typeface="+mn-ea"/>
              </a:rPr>
              <a:t>六种物态变化归纳</a:t>
            </a:r>
            <a:endParaRPr lang="zh-CN" altLang="en-US" sz="2400" b="1">
              <a:latin typeface="+mn-lt"/>
              <a:ea typeface="+mn-ea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2182814" y="1276145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固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2977583" y="1276144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液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2179091" y="2942790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气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2973860" y="2942789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液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2182814" y="1724458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液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2977583" y="1724457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固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2182814" y="2256873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液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2977583" y="2256872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气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2179091" y="3666276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固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" name="文本框 17" title=""/>
          <p:cNvSpPr txBox="1"/>
          <p:nvPr/>
        </p:nvSpPr>
        <p:spPr>
          <a:xfrm>
            <a:off x="2973860" y="3666275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气</a:t>
            </a:r>
            <a:endParaRPr lang="en-US" altLang="zh-CN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" name="文本框 18" title=""/>
          <p:cNvSpPr txBox="1"/>
          <p:nvPr/>
        </p:nvSpPr>
        <p:spPr>
          <a:xfrm>
            <a:off x="2179091" y="4363862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气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2973860" y="4363861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固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" name="文本框 20" title=""/>
          <p:cNvSpPr txBox="1"/>
          <p:nvPr/>
        </p:nvSpPr>
        <p:spPr>
          <a:xfrm>
            <a:off x="4135616" y="1271747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吸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文本框 21" title=""/>
          <p:cNvSpPr txBox="1"/>
          <p:nvPr/>
        </p:nvSpPr>
        <p:spPr>
          <a:xfrm>
            <a:off x="4148050" y="1706412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放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" name="文本框 23" title=""/>
          <p:cNvSpPr txBox="1"/>
          <p:nvPr/>
        </p:nvSpPr>
        <p:spPr>
          <a:xfrm>
            <a:off x="4148050" y="2967415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放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" name="文本框 24" title=""/>
          <p:cNvSpPr txBox="1"/>
          <p:nvPr/>
        </p:nvSpPr>
        <p:spPr>
          <a:xfrm>
            <a:off x="4189863" y="4363861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放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" name="文本框 25" title=""/>
          <p:cNvSpPr txBox="1"/>
          <p:nvPr/>
        </p:nvSpPr>
        <p:spPr>
          <a:xfrm>
            <a:off x="4148050" y="2274918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吸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" name="文本框 26" title=""/>
          <p:cNvSpPr txBox="1"/>
          <p:nvPr/>
        </p:nvSpPr>
        <p:spPr>
          <a:xfrm>
            <a:off x="4189863" y="3666275"/>
            <a:ext cx="70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吸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" name="文本框 27" title=""/>
          <p:cNvSpPr txBox="1"/>
          <p:nvPr/>
        </p:nvSpPr>
        <p:spPr>
          <a:xfrm>
            <a:off x="5180607" y="1271746"/>
            <a:ext cx="361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铁块变成铁水、冰雪消融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" name="文本框 29" title=""/>
          <p:cNvSpPr txBox="1"/>
          <p:nvPr/>
        </p:nvSpPr>
        <p:spPr>
          <a:xfrm>
            <a:off x="5234602" y="1733891"/>
            <a:ext cx="361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滴水成冰、铁水铸钢件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" name="文本框 30" title=""/>
          <p:cNvSpPr txBox="1"/>
          <p:nvPr/>
        </p:nvSpPr>
        <p:spPr>
          <a:xfrm>
            <a:off x="5199952" y="2147603"/>
            <a:ext cx="361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2" charset="-122"/>
                <a:ea typeface="黑体" panose="02010609060101010101" pitchFamily="2" charset="-122"/>
              </a:rPr>
              <a:t>酒精降温、洒水的地面变干、水中出来的人感觉冷</a:t>
            </a:r>
            <a:endParaRPr lang="zh-CN" altLang="en-US" sz="2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3" name="文本框 32" title=""/>
          <p:cNvSpPr txBox="1"/>
          <p:nvPr/>
        </p:nvSpPr>
        <p:spPr>
          <a:xfrm>
            <a:off x="5280329" y="2847235"/>
            <a:ext cx="361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2" charset="-122"/>
                <a:ea typeface="黑体" panose="02010609060101010101" pitchFamily="2" charset="-122"/>
              </a:rPr>
              <a:t>露水的形成、冬天从室外进入室内眼镜片变模糊</a:t>
            </a:r>
            <a:endParaRPr lang="zh-CN" altLang="en-US" sz="2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" name="文本框 33" title=""/>
          <p:cNvSpPr txBox="1"/>
          <p:nvPr/>
        </p:nvSpPr>
        <p:spPr>
          <a:xfrm>
            <a:off x="5287422" y="3517811"/>
            <a:ext cx="343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2" charset="-122"/>
                <a:ea typeface="黑体" panose="02010609060101010101" pitchFamily="2" charset="-122"/>
              </a:rPr>
              <a:t>樟脑丸变小、用久的灯丝变细、结冰的衣服变干</a:t>
            </a:r>
            <a:endParaRPr lang="zh-CN" altLang="en-US" sz="2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5" name="文本框 34" title=""/>
          <p:cNvSpPr txBox="1"/>
          <p:nvPr/>
        </p:nvSpPr>
        <p:spPr>
          <a:xfrm>
            <a:off x="5234602" y="4219662"/>
            <a:ext cx="361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2" charset="-122"/>
                <a:ea typeface="黑体" panose="02010609060101010101" pitchFamily="2" charset="-122"/>
              </a:rPr>
              <a:t>霜、冰花、雾凇的形成，冰箱内侧形成的白色小结晶</a:t>
            </a:r>
            <a:endParaRPr lang="zh-CN" altLang="en-US" sz="2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Text Box 2" title=""/>
          <p:cNvSpPr txBox="1">
            <a:spLocks noChangeArrowheads="1"/>
          </p:cNvSpPr>
          <p:nvPr/>
        </p:nvSpPr>
        <p:spPr bwMode="auto">
          <a:xfrm>
            <a:off x="631673" y="495013"/>
            <a:ext cx="8024885" cy="3346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+mn-lt"/>
                <a:ea typeface="黑体" panose="02010609060101010101" pitchFamily="2" charset="-122"/>
                <a:sym typeface="System" charset="0"/>
              </a:rPr>
              <a:t>例</a:t>
            </a:r>
            <a:r>
              <a:rPr lang="en-US" altLang="zh-CN" sz="2400" b="1">
                <a:solidFill>
                  <a:srgbClr val="0000FF"/>
                </a:solidFill>
                <a:latin typeface="+mn-lt"/>
                <a:ea typeface="黑体" panose="02010609060101010101" pitchFamily="2" charset="-122"/>
                <a:sym typeface="System" charset="0"/>
              </a:rPr>
              <a:t>4  </a:t>
            </a:r>
            <a:r>
              <a:rPr lang="zh-CN" altLang="en-US" sz="2400" b="1">
                <a:latin typeface="+mn-lt"/>
                <a:ea typeface="黑体" panose="02010609060101010101" pitchFamily="2" charset="-122"/>
                <a:sym typeface="System" charset="0"/>
              </a:rPr>
              <a:t>寒冷的冬天，居民楼的玻璃窗上会起“雾”或结“冰花”。下列说法正确的是（      ）</a:t>
            </a:r>
            <a:endParaRPr lang="zh-CN" altLang="en-US" sz="24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A.</a:t>
            </a:r>
            <a:r>
              <a:rPr lang="zh-CN" altLang="en-US" sz="2400" b="1">
                <a:latin typeface="+mn-lt"/>
                <a:ea typeface="黑体" panose="02010609060101010101" pitchFamily="2" charset="-122"/>
                <a:sym typeface="System" charset="0"/>
              </a:rPr>
              <a:t>玻璃窗上的“雾”是水汽化形成的</a:t>
            </a:r>
            <a:endParaRPr lang="zh-CN" altLang="en-US" sz="24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B.</a:t>
            </a:r>
            <a:r>
              <a:rPr lang="zh-CN" altLang="en-US" sz="2400" b="1">
                <a:latin typeface="+mn-lt"/>
                <a:ea typeface="黑体" panose="02010609060101010101" pitchFamily="2" charset="-122"/>
                <a:sym typeface="System" charset="0"/>
              </a:rPr>
              <a:t>“雾”出现在玻璃窗的外表面</a:t>
            </a:r>
            <a:endParaRPr lang="zh-CN" altLang="en-US" sz="24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C.</a:t>
            </a:r>
            <a:r>
              <a:rPr lang="zh-CN" altLang="en-US" sz="2400" b="1">
                <a:latin typeface="+mn-lt"/>
                <a:ea typeface="黑体" panose="02010609060101010101" pitchFamily="2" charset="-122"/>
                <a:sym typeface="System" charset="0"/>
              </a:rPr>
              <a:t>玻璃窗上的“冰花”是水蒸气升华形成的</a:t>
            </a:r>
            <a:endParaRPr lang="zh-CN" altLang="en-US" sz="24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n-lt"/>
                <a:ea typeface="黑体" panose="02010609060101010101" pitchFamily="2" charset="-122"/>
                <a:sym typeface="System" charset="0"/>
              </a:rPr>
              <a:t>D.</a:t>
            </a:r>
            <a:r>
              <a:rPr lang="zh-CN" altLang="en-US" sz="2400" b="1">
                <a:latin typeface="+mn-lt"/>
                <a:ea typeface="黑体" panose="02010609060101010101" pitchFamily="2" charset="-122"/>
                <a:sym typeface="System" charset="0"/>
              </a:rPr>
              <a:t>“冰花”结在玻璃窗的内表面</a:t>
            </a:r>
            <a:endParaRPr lang="en-US" altLang="en-US" sz="2400" b="1">
              <a:latin typeface="+mn-lt"/>
              <a:ea typeface="黑体" panose="02010609060101010101" pitchFamily="2" charset="-122"/>
              <a:sym typeface="System" charset="0"/>
            </a:endParaRPr>
          </a:p>
        </p:txBody>
      </p:sp>
      <p:sp>
        <p:nvSpPr>
          <p:cNvPr id="38" name="文本框 37" title=""/>
          <p:cNvSpPr txBox="1"/>
          <p:nvPr/>
        </p:nvSpPr>
        <p:spPr>
          <a:xfrm>
            <a:off x="4456458" y="1118006"/>
            <a:ext cx="375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D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1" name="文本框 40" title=""/>
          <p:cNvSpPr txBox="1"/>
          <p:nvPr/>
        </p:nvSpPr>
        <p:spPr>
          <a:xfrm>
            <a:off x="1234385" y="3781946"/>
            <a:ext cx="705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解析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室内温度较高的水蒸气遇到温度较低的玻璃，液化成水滴或凝华成水晶，所以“雾”或“冰花”都出现在玻璃窗内表面。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5" name="任意多边形: 形状 44" title=""/>
          <p:cNvSpPr/>
          <p:nvPr/>
        </p:nvSpPr>
        <p:spPr bwMode="auto">
          <a:xfrm>
            <a:off x="1344303" y="1050704"/>
            <a:ext cx="1542197" cy="45719"/>
          </a:xfrm>
          <a:custGeom>
            <a:gdLst>
              <a:gd name="connsiteX0" fmla="*/ 0 w 457200"/>
              <a:gd name="connsiteY0" fmla="*/ 54940 h 68605"/>
              <a:gd name="connsiteX1" fmla="*/ 47768 w 457200"/>
              <a:gd name="connsiteY1" fmla="*/ 7173 h 68605"/>
              <a:gd name="connsiteX2" fmla="*/ 81887 w 457200"/>
              <a:gd name="connsiteY2" fmla="*/ 41292 h 68605"/>
              <a:gd name="connsiteX3" fmla="*/ 122830 w 457200"/>
              <a:gd name="connsiteY3" fmla="*/ 7173 h 68605"/>
              <a:gd name="connsiteX4" fmla="*/ 191069 w 457200"/>
              <a:gd name="connsiteY4" fmla="*/ 68588 h 68605"/>
              <a:gd name="connsiteX5" fmla="*/ 259308 w 457200"/>
              <a:gd name="connsiteY5" fmla="*/ 13997 h 68605"/>
              <a:gd name="connsiteX6" fmla="*/ 307075 w 457200"/>
              <a:gd name="connsiteY6" fmla="*/ 61764 h 68605"/>
              <a:gd name="connsiteX7" fmla="*/ 368490 w 457200"/>
              <a:gd name="connsiteY7" fmla="*/ 349 h 68605"/>
              <a:gd name="connsiteX8" fmla="*/ 457200 w 457200"/>
              <a:gd name="connsiteY8" fmla="*/ 41292 h 686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68605">
                <a:moveTo>
                  <a:pt x="0" y="54940"/>
                </a:moveTo>
                <a:cubicBezTo>
                  <a:pt x="17060" y="32194"/>
                  <a:pt x="34120" y="9448"/>
                  <a:pt x="47768" y="7173"/>
                </a:cubicBezTo>
                <a:cubicBezTo>
                  <a:pt x="61416" y="4898"/>
                  <a:pt x="69377" y="41292"/>
                  <a:pt x="81887" y="41292"/>
                </a:cubicBezTo>
                <a:cubicBezTo>
                  <a:pt x="94397" y="41292"/>
                  <a:pt x="104633" y="2624"/>
                  <a:pt x="122830" y="7173"/>
                </a:cubicBezTo>
                <a:cubicBezTo>
                  <a:pt x="141027" y="11722"/>
                  <a:pt x="168323" y="67451"/>
                  <a:pt x="191069" y="68588"/>
                </a:cubicBezTo>
                <a:cubicBezTo>
                  <a:pt x="213815" y="69725"/>
                  <a:pt x="239974" y="15134"/>
                  <a:pt x="259308" y="13997"/>
                </a:cubicBezTo>
                <a:cubicBezTo>
                  <a:pt x="278642" y="12860"/>
                  <a:pt x="288878" y="64039"/>
                  <a:pt x="307075" y="61764"/>
                </a:cubicBezTo>
                <a:cubicBezTo>
                  <a:pt x="325272" y="59489"/>
                  <a:pt x="343469" y="3761"/>
                  <a:pt x="368490" y="349"/>
                </a:cubicBezTo>
                <a:cubicBezTo>
                  <a:pt x="393511" y="-3063"/>
                  <a:pt x="425355" y="19114"/>
                  <a:pt x="457200" y="41292"/>
                </a:cubicBezTo>
              </a:path>
            </a:pathLst>
          </a:custGeom>
          <a:noFill/>
          <a:ln w="190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3732662" y="47767"/>
            <a:ext cx="167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随堂演练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Text Box 2" title=""/>
          <p:cNvSpPr txBox="1">
            <a:spLocks noChangeArrowheads="1"/>
          </p:cNvSpPr>
          <p:nvPr/>
        </p:nvSpPr>
        <p:spPr bwMode="auto">
          <a:xfrm>
            <a:off x="1088386" y="1037871"/>
            <a:ext cx="7605238" cy="332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1.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关于热现象，下列说法正确的是（  </a:t>
            </a: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 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   ）</a:t>
            </a:r>
            <a:endParaRPr lang="zh-CN" altLang="zh-CN" sz="28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A.雾的形成是液化现象，需要吸热    </a:t>
            </a:r>
            <a:endParaRPr lang="zh-CN" altLang="zh-CN" sz="28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B.冰变成水是熔化现象，需要吸热</a:t>
            </a:r>
            <a:endParaRPr lang="zh-CN" altLang="zh-CN" sz="28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C.冬天呼出的“白气”是汽化现象，需要吸热    </a:t>
            </a:r>
            <a:endParaRPr lang="zh-CN" altLang="zh-CN" sz="28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D.衣柜里的樟脑丸变小是升华现象，需要放热</a:t>
            </a:r>
            <a:endParaRPr lang="zh-CN" altLang="zh-CN" sz="2800" b="1">
              <a:latin typeface="+mn-lt"/>
              <a:ea typeface="黑体" panose="02010609060101010101" pitchFamily="2" charset="-122"/>
              <a:sym typeface="System" charset="0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6851176" y="1160270"/>
            <a:ext cx="37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B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788157" y="518661"/>
            <a:ext cx="7680279" cy="388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>
                <a:effectLst/>
                <a:latin typeface="+mn-lt"/>
                <a:ea typeface="黑体" panose="02010609060101010101" pitchFamily="2" charset="-122"/>
              </a:rPr>
              <a:t>2. </a:t>
            </a:r>
            <a:r>
              <a:rPr lang="zh-CN" altLang="en-US" sz="2800" b="1">
                <a:effectLst/>
                <a:latin typeface="+mn-lt"/>
                <a:ea typeface="黑体" panose="02010609060101010101" pitchFamily="2" charset="-122"/>
              </a:rPr>
              <a:t>如图所示，是某种物质熔化时温度随时间变化的图像，下列说法正确的是（      ）</a:t>
            </a:r>
            <a:endParaRPr lang="zh-CN" altLang="en-US" sz="2800" b="1">
              <a:effectLst/>
              <a:latin typeface="+mn-lt"/>
              <a:ea typeface="黑体" panose="0201060906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effectLst/>
                <a:latin typeface="+mn-lt"/>
                <a:ea typeface="黑体" panose="02010609060101010101" pitchFamily="2" charset="-122"/>
              </a:rPr>
              <a:t>A. </a:t>
            </a:r>
            <a:r>
              <a:rPr lang="zh-CN" altLang="en-US" sz="2800" b="1">
                <a:effectLst/>
                <a:latin typeface="+mn-lt"/>
                <a:ea typeface="黑体" panose="02010609060101010101" pitchFamily="2" charset="-122"/>
              </a:rPr>
              <a:t>该物质是非晶体 </a:t>
            </a:r>
            <a:endParaRPr lang="zh-CN" altLang="en-US" sz="2800" b="1">
              <a:effectLst/>
              <a:latin typeface="+mn-lt"/>
              <a:ea typeface="黑体" panose="0201060906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effectLst/>
                <a:latin typeface="+mn-lt"/>
                <a:ea typeface="黑体" panose="02010609060101010101" pitchFamily="2" charset="-122"/>
              </a:rPr>
              <a:t>B. </a:t>
            </a:r>
            <a:r>
              <a:rPr lang="zh-CN" altLang="en-US" sz="2800" b="1">
                <a:effectLst/>
                <a:latin typeface="+mn-lt"/>
                <a:ea typeface="黑体" panose="02010609060101010101" pitchFamily="2" charset="-122"/>
              </a:rPr>
              <a:t>该物质的熔点为</a:t>
            </a:r>
            <a:r>
              <a:rPr lang="en-US" altLang="zh-CN" sz="2800" b="1">
                <a:effectLst/>
                <a:latin typeface="+mn-lt"/>
                <a:ea typeface="黑体" panose="02010609060101010101" pitchFamily="2" charset="-122"/>
              </a:rPr>
              <a:t>37 ℃ </a:t>
            </a:r>
            <a:endParaRPr lang="zh-CN" altLang="en-US" sz="2800" b="1">
              <a:effectLst/>
              <a:latin typeface="+mn-lt"/>
              <a:ea typeface="黑体" panose="0201060906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effectLst/>
                <a:latin typeface="+mn-lt"/>
                <a:ea typeface="黑体" panose="02010609060101010101" pitchFamily="2" charset="-122"/>
              </a:rPr>
              <a:t>C. BC</a:t>
            </a:r>
            <a:r>
              <a:rPr lang="zh-CN" altLang="en-US" sz="2800" b="1">
                <a:effectLst/>
                <a:latin typeface="+mn-lt"/>
                <a:ea typeface="黑体" panose="02010609060101010101" pitchFamily="2" charset="-122"/>
              </a:rPr>
              <a:t>过程不吸热 </a:t>
            </a:r>
            <a:endParaRPr lang="zh-CN" altLang="en-US" sz="2800" b="1">
              <a:effectLst/>
              <a:latin typeface="+mn-lt"/>
              <a:ea typeface="黑体" panose="0201060906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b="1">
                <a:effectLst/>
                <a:latin typeface="+mn-lt"/>
                <a:ea typeface="黑体" panose="02010609060101010101" pitchFamily="2" charset="-122"/>
              </a:rPr>
              <a:t>D. AB</a:t>
            </a:r>
            <a:r>
              <a:rPr lang="zh-CN" altLang="en-US" sz="2800" b="1">
                <a:effectLst/>
                <a:latin typeface="+mn-lt"/>
                <a:ea typeface="黑体" panose="02010609060101010101" pitchFamily="2" charset="-122"/>
              </a:rPr>
              <a:t>过程吸热升温 </a:t>
            </a:r>
            <a:endParaRPr lang="zh-CN" altLang="en-US" b="1">
              <a:effectLst/>
              <a:latin typeface="+mn-lt"/>
              <a:ea typeface="黑体" panose="02010609060101010101" pitchFamily="2" charset="-122"/>
            </a:endParaRPr>
          </a:p>
        </p:txBody>
      </p:sp>
      <p:pic>
        <p:nvPicPr>
          <p:cNvPr id="12290" name="Picture 2" title="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5"/>
          <a:stretch>
            <a:fillRect/>
          </a:stretch>
        </p:blipFill>
        <p:spPr bwMode="auto">
          <a:xfrm>
            <a:off x="5208063" y="2102808"/>
            <a:ext cx="3572828" cy="25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 title=""/>
          <p:cNvSpPr txBox="1"/>
          <p:nvPr/>
        </p:nvSpPr>
        <p:spPr>
          <a:xfrm>
            <a:off x="5964072" y="1269452"/>
            <a:ext cx="37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D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8" name="图片 7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436" y="4148031"/>
            <a:ext cx="323895" cy="2000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846161" y="396250"/>
            <a:ext cx="7663218" cy="4454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>
                <a:effectLst/>
                <a:latin typeface="+mn-lt"/>
                <a:ea typeface="黑体" panose="02010609060101010101" pitchFamily="2" charset="-122"/>
              </a:rPr>
              <a:t>3.</a:t>
            </a:r>
            <a:r>
              <a:rPr lang="zh-CN" altLang="en-US" sz="2400" b="1">
                <a:effectLst/>
                <a:latin typeface="+mn-lt"/>
                <a:ea typeface="黑体" panose="02010609060101010101" pitchFamily="2" charset="-122"/>
              </a:rPr>
              <a:t>关于热现象，下列说法正确的是（      ）</a:t>
            </a:r>
            <a:endParaRPr lang="zh-CN" altLang="en-US" sz="2400" b="1">
              <a:effectLst/>
              <a:latin typeface="+mn-lt"/>
              <a:ea typeface="黑体" panose="0201060906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effectLst/>
                <a:latin typeface="+mn-lt"/>
                <a:ea typeface="黑体" panose="02010609060101010101" pitchFamily="2" charset="-122"/>
              </a:rPr>
              <a:t>A. </a:t>
            </a:r>
            <a:r>
              <a:rPr lang="zh-CN" altLang="en-US" sz="2400" b="1">
                <a:effectLst/>
                <a:latin typeface="+mn-lt"/>
                <a:ea typeface="黑体" panose="02010609060101010101" pitchFamily="2" charset="-122"/>
              </a:rPr>
              <a:t>干冰给食品保鲜，利用了干冰熔化吸热 </a:t>
            </a:r>
            <a:endParaRPr lang="zh-CN" altLang="en-US" sz="2400" b="1">
              <a:effectLst/>
              <a:latin typeface="+mn-lt"/>
              <a:ea typeface="黑体" panose="0201060906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effectLst/>
                <a:latin typeface="+mn-lt"/>
                <a:ea typeface="黑体" panose="02010609060101010101" pitchFamily="2" charset="-122"/>
              </a:rPr>
              <a:t>B. </a:t>
            </a:r>
            <a:r>
              <a:rPr lang="zh-CN" altLang="en-US" sz="2400" b="1">
                <a:effectLst/>
                <a:latin typeface="+mn-lt"/>
                <a:ea typeface="黑体" panose="02010609060101010101" pitchFamily="2" charset="-122"/>
              </a:rPr>
              <a:t>把酒精擦在手背上，手背感觉到凉爽，是由于酒精汽化放热 </a:t>
            </a:r>
            <a:endParaRPr lang="zh-CN" altLang="en-US" sz="2400" b="1">
              <a:effectLst/>
              <a:latin typeface="+mn-lt"/>
              <a:ea typeface="黑体" panose="0201060906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effectLst/>
                <a:latin typeface="+mn-lt"/>
                <a:ea typeface="黑体" panose="02010609060101010101" pitchFamily="2" charset="-122"/>
              </a:rPr>
              <a:t>C. </a:t>
            </a:r>
            <a:r>
              <a:rPr lang="zh-CN" altLang="en-US" sz="2400" b="1">
                <a:effectLst/>
                <a:latin typeface="+mn-lt"/>
                <a:ea typeface="黑体" panose="02010609060101010101" pitchFamily="2" charset="-122"/>
              </a:rPr>
              <a:t>一瓶水被冰箱冷冻后，取出放一会儿，表面会变湿，是由于水蒸气液化 </a:t>
            </a:r>
            <a:endParaRPr lang="zh-CN" altLang="en-US" sz="2400" b="1">
              <a:effectLst/>
              <a:latin typeface="+mn-lt"/>
              <a:ea typeface="黑体" panose="0201060906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effectLst/>
                <a:latin typeface="+mn-lt"/>
                <a:ea typeface="黑体" panose="02010609060101010101" pitchFamily="2" charset="-122"/>
              </a:rPr>
              <a:t>D. </a:t>
            </a:r>
            <a:r>
              <a:rPr lang="zh-CN" altLang="en-US" sz="2400" b="1">
                <a:effectLst/>
                <a:latin typeface="+mn-lt"/>
                <a:ea typeface="黑体" panose="02010609060101010101" pitchFamily="2" charset="-122"/>
              </a:rPr>
              <a:t>北方的冬天，为了保存蔬菜，在菜窖里放几桶水，利用了水凝华放热 </a:t>
            </a:r>
            <a:endParaRPr lang="zh-CN" altLang="en-US" sz="2400" b="1">
              <a:effectLst/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5793475" y="512001"/>
            <a:ext cx="375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C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 title=""/>
          <p:cNvSpPr>
            <a:spLocks noChangeArrowheads="1"/>
          </p:cNvSpPr>
          <p:nvPr/>
        </p:nvSpPr>
        <p:spPr bwMode="auto">
          <a:xfrm>
            <a:off x="856396" y="632758"/>
            <a:ext cx="7352732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altLang="zh-CN" sz="2400" b="1">
                <a:latin typeface="+mn-lt"/>
                <a:ea typeface="黑体" panose="02010609060101010101" pitchFamily="2" charset="-122"/>
              </a:rPr>
              <a:t>4.</a:t>
            </a:r>
            <a:r>
              <a:rPr lang="zh-CN" altLang="zh-CN" sz="2400" b="1">
                <a:latin typeface="+mn-lt"/>
                <a:ea typeface="黑体" panose="02010609060101010101" pitchFamily="2" charset="-122"/>
              </a:rPr>
              <a:t>如图所示是某物质凝固时温度随时间变化的图像，由图可判断此物质是</a:t>
            </a:r>
            <a:r>
              <a:rPr lang="en-US" altLang="zh-CN" sz="2400" b="1">
                <a:latin typeface="+mn-lt"/>
                <a:ea typeface="黑体" panose="02010609060101010101" pitchFamily="2" charset="-122"/>
              </a:rPr>
              <a:t>______</a:t>
            </a:r>
            <a:r>
              <a:rPr lang="zh-CN" altLang="en-US" sz="2400" b="1">
                <a:latin typeface="+mn-lt"/>
                <a:ea typeface="黑体" panose="02010609060101010101" pitchFamily="2" charset="-122"/>
              </a:rPr>
              <a:t>（</a:t>
            </a:r>
            <a:r>
              <a:rPr lang="zh-CN" altLang="zh-CN" sz="2400" b="1">
                <a:latin typeface="+mn-lt"/>
                <a:ea typeface="黑体" panose="02010609060101010101" pitchFamily="2" charset="-122"/>
              </a:rPr>
              <a:t>选填“晶体”或“非晶体”</a:t>
            </a:r>
            <a:r>
              <a:rPr lang="zh-CN" altLang="en-US" sz="2400" b="1">
                <a:latin typeface="+mn-lt"/>
                <a:ea typeface="黑体" panose="02010609060101010101" pitchFamily="2" charset="-122"/>
              </a:rPr>
              <a:t>）</a:t>
            </a:r>
            <a:r>
              <a:rPr lang="zh-CN" altLang="zh-CN" sz="2400" b="1">
                <a:latin typeface="+mn-lt"/>
                <a:ea typeface="黑体" panose="02010609060101010101" pitchFamily="2" charset="-122"/>
              </a:rPr>
              <a:t>，从</a:t>
            </a:r>
            <a:r>
              <a:rPr lang="zh-CN" altLang="zh-CN" sz="2400" b="1" i="1">
                <a:latin typeface="+mn-lt"/>
                <a:ea typeface="黑体" panose="02010609060101010101" pitchFamily="2" charset="-122"/>
              </a:rPr>
              <a:t>t</a:t>
            </a:r>
            <a:r>
              <a:rPr lang="en-US" altLang="zh-CN" sz="2400" b="1" i="1">
                <a:latin typeface="+mn-lt"/>
                <a:ea typeface="黑体" panose="02010609060101010101" pitchFamily="2" charset="-122"/>
              </a:rPr>
              <a:t> </a:t>
            </a:r>
            <a:r>
              <a:rPr lang="zh-CN" altLang="zh-CN" sz="2400" b="1">
                <a:latin typeface="+mn-lt"/>
                <a:ea typeface="黑体" panose="02010609060101010101" pitchFamily="2" charset="-122"/>
              </a:rPr>
              <a:t>=</a:t>
            </a:r>
            <a:r>
              <a:rPr lang="en-US" altLang="zh-CN" sz="2400" b="1">
                <a:latin typeface="+mn-lt"/>
                <a:ea typeface="黑体" panose="02010609060101010101" pitchFamily="2" charset="-122"/>
              </a:rPr>
              <a:t>1min</a:t>
            </a:r>
            <a:r>
              <a:rPr lang="zh-CN" altLang="zh-CN" sz="2400" b="1">
                <a:latin typeface="+mn-lt"/>
                <a:ea typeface="黑体" panose="02010609060101010101" pitchFamily="2" charset="-122"/>
              </a:rPr>
              <a:t>起经过</a:t>
            </a:r>
            <a:r>
              <a:rPr lang="en-US" altLang="zh-CN" sz="2400" b="1">
                <a:latin typeface="+mn-lt"/>
                <a:ea typeface="黑体" panose="02010609060101010101" pitchFamily="2" charset="-122"/>
              </a:rPr>
              <a:t>____</a:t>
            </a:r>
            <a:r>
              <a:rPr lang="zh-CN" altLang="zh-CN" sz="2400" b="1">
                <a:latin typeface="+mn-lt"/>
                <a:ea typeface="黑体" panose="02010609060101010101" pitchFamily="2" charset="-122"/>
              </a:rPr>
              <a:t>min后该物质完全变为固态，在这个过程中，该物质的温度将</a:t>
            </a:r>
            <a:r>
              <a:rPr lang="en-US" altLang="zh-CN" sz="2400" b="1">
                <a:latin typeface="+mn-lt"/>
                <a:ea typeface="黑体" panose="02010609060101010101" pitchFamily="2" charset="-122"/>
              </a:rPr>
              <a:t>______</a:t>
            </a:r>
            <a:r>
              <a:rPr lang="zh-CN" altLang="en-US" sz="2400" b="1">
                <a:latin typeface="+mn-lt"/>
                <a:ea typeface="黑体" panose="02010609060101010101" pitchFamily="2" charset="-122"/>
              </a:rPr>
              <a:t>（</a:t>
            </a:r>
            <a:r>
              <a:rPr lang="zh-CN" altLang="zh-CN" sz="2400" b="1">
                <a:latin typeface="+mn-lt"/>
                <a:ea typeface="黑体" panose="02010609060101010101" pitchFamily="2" charset="-122"/>
              </a:rPr>
              <a:t>选填“增大”、“不变”或“减小”</a:t>
            </a:r>
            <a:r>
              <a:rPr lang="zh-CN" altLang="en-US" sz="2400" b="1">
                <a:latin typeface="+mn-lt"/>
                <a:ea typeface="黑体" panose="02010609060101010101" pitchFamily="2" charset="-122"/>
              </a:rPr>
              <a:t> ）。      </a:t>
            </a:r>
            <a:endParaRPr lang="zh-CN" altLang="en-US" sz="2400" b="1">
              <a:latin typeface="+mn-lt"/>
              <a:ea typeface="黑体" panose="02010609060101010101" pitchFamily="2" charset="-122"/>
            </a:endParaRPr>
          </a:p>
        </p:txBody>
      </p:sp>
      <p:pic>
        <p:nvPicPr>
          <p:cNvPr id="3" name="图片 3" title="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77573" y="2717364"/>
            <a:ext cx="3270417" cy="208486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文本框 3" title=""/>
          <p:cNvSpPr txBox="1"/>
          <p:nvPr/>
        </p:nvSpPr>
        <p:spPr>
          <a:xfrm>
            <a:off x="3757398" y="968567"/>
            <a:ext cx="81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晶体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4473906" y="1371421"/>
            <a:ext cx="39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2</a:t>
            </a:r>
            <a:endParaRPr lang="zh-CN" altLang="en-US" sz="2400" b="1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6133388" y="1698722"/>
            <a:ext cx="81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不变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 title=""/>
          <p:cNvSpPr txBox="1"/>
          <p:nvPr/>
        </p:nvSpPr>
        <p:spPr>
          <a:xfrm>
            <a:off x="941695" y="621632"/>
            <a:ext cx="7260609" cy="390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  <a:ea typeface="黑体" panose="02010609060101010101" pitchFamily="2" charset="-122"/>
              </a:rPr>
              <a:t>5.</a:t>
            </a:r>
            <a:r>
              <a:rPr lang="zh-CN" altLang="en-US" sz="2400" b="1">
                <a:latin typeface="+mj-lt"/>
                <a:ea typeface="黑体" panose="02010609060101010101" pitchFamily="2" charset="-122"/>
              </a:rPr>
              <a:t>某同学将碎冰放入易拉罐中并加入适量的盐，用筷子搅拌大约半分钟后，测得易拉罐中冰和盐水混合物的温度低于</a:t>
            </a:r>
            <a:r>
              <a:rPr lang="en-US" altLang="zh-CN" sz="2400" b="1">
                <a:latin typeface="+mj-lt"/>
                <a:ea typeface="黑体" panose="02010609060101010101" pitchFamily="2" charset="-122"/>
              </a:rPr>
              <a:t>0</a:t>
            </a:r>
            <a:r>
              <a:rPr lang="zh-CN" altLang="en-US" sz="2400" b="1">
                <a:latin typeface="+mj-lt"/>
                <a:ea typeface="黑体" panose="02010609060101010101" pitchFamily="2" charset="-122"/>
              </a:rPr>
              <a:t>℃，同时发现易拉罐的底部外侧有白霜形成。以上现象说明加盐会使冰的熔点</a:t>
            </a:r>
            <a:r>
              <a:rPr lang="en-US" altLang="zh-CN" sz="2400" b="1">
                <a:latin typeface="+mj-lt"/>
                <a:ea typeface="黑体" panose="02010609060101010101" pitchFamily="2" charset="-122"/>
              </a:rPr>
              <a:t>_____</a:t>
            </a:r>
            <a:r>
              <a:rPr lang="zh-CN" altLang="en-US" sz="2400" b="1">
                <a:latin typeface="+mj-lt"/>
                <a:ea typeface="黑体" panose="02010609060101010101" pitchFamily="2" charset="-122"/>
              </a:rPr>
              <a:t>（选填“升高”或“降低”），白霜是空气中的</a:t>
            </a:r>
            <a:r>
              <a:rPr lang="en-US" altLang="zh-CN" sz="2400" b="1">
                <a:latin typeface="+mj-lt"/>
                <a:ea typeface="黑体" panose="02010609060101010101" pitchFamily="2" charset="-122"/>
              </a:rPr>
              <a:t>_______</a:t>
            </a:r>
            <a:r>
              <a:rPr lang="zh-CN" altLang="en-US" sz="2400" b="1">
                <a:latin typeface="+mj-lt"/>
                <a:ea typeface="黑体" panose="02010609060101010101" pitchFamily="2" charset="-122"/>
              </a:rPr>
              <a:t>凝华形成的，形成白霜的过程会</a:t>
            </a:r>
            <a:r>
              <a:rPr lang="en-US" altLang="zh-CN" sz="2400" b="1">
                <a:latin typeface="+mj-lt"/>
                <a:ea typeface="黑体" panose="02010609060101010101" pitchFamily="2" charset="-122"/>
              </a:rPr>
              <a:t>_____</a:t>
            </a:r>
            <a:r>
              <a:rPr lang="zh-CN" altLang="en-US" sz="2400" b="1">
                <a:latin typeface="+mj-lt"/>
                <a:ea typeface="黑体" panose="02010609060101010101" pitchFamily="2" charset="-122"/>
              </a:rPr>
              <a:t>（选填“吸收”或“放出”）热量。</a:t>
            </a:r>
            <a:endParaRPr lang="zh-CN" altLang="en-US" sz="2400" b="1"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6188974" y="2340916"/>
            <a:ext cx="81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降低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6523344" y="2872430"/>
            <a:ext cx="113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水蒸气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4981147" y="3444873"/>
            <a:ext cx="81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放出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23800" y="11557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3732662" y="47767"/>
            <a:ext cx="167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知识梳理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4" title=""/>
          <p:cNvSpPr>
            <a:spLocks noChangeArrowheads="1"/>
          </p:cNvSpPr>
          <p:nvPr/>
        </p:nvSpPr>
        <p:spPr bwMode="auto">
          <a:xfrm>
            <a:off x="421352" y="759915"/>
            <a:ext cx="1793875" cy="579438"/>
          </a:xfrm>
          <a:prstGeom prst="roundRect">
            <a:avLst/>
          </a:prstGeom>
          <a:solidFill>
            <a:srgbClr val="0066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28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知识点一</a:t>
            </a:r>
            <a:endParaRPr lang="zh-CN" altLang="en-US" sz="2800" b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矩形 1" title=""/>
          <p:cNvSpPr>
            <a:spLocks noChangeArrowheads="1"/>
          </p:cNvSpPr>
          <p:nvPr/>
        </p:nvSpPr>
        <p:spPr bwMode="auto">
          <a:xfrm>
            <a:off x="2334289" y="788490"/>
            <a:ext cx="2338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zh-CN">
                <a:solidFill>
                  <a:srgbClr val="0000FF"/>
                </a:solidFill>
                <a:latin typeface="黑体" panose="02010609060101010101" pitchFamily="2" charset="-122"/>
              </a:rPr>
              <a:t>温度和温度计</a:t>
            </a:r>
            <a:endParaRPr lang="zh-CN" altLang="zh-CN">
              <a:solidFill>
                <a:srgbClr val="0000FF"/>
              </a:solidFill>
              <a:latin typeface="黑体" panose="02010609060101010101" pitchFamily="2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682388" y="1473958"/>
            <a:ext cx="77314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n-ea"/>
              </a:rPr>
              <a:t>1.</a:t>
            </a:r>
            <a:r>
              <a:rPr lang="zh-CN" altLang="en-US" sz="2400" b="1">
                <a:latin typeface="+mj-lt"/>
                <a:ea typeface="+mn-ea"/>
              </a:rPr>
              <a:t>温度：物理学中通常把物体的</a:t>
            </a:r>
            <a:r>
              <a:rPr lang="en-US" altLang="zh-CN" sz="2400" b="1">
                <a:latin typeface="+mj-lt"/>
                <a:ea typeface="+mn-ea"/>
              </a:rPr>
              <a:t>______</a:t>
            </a:r>
            <a:r>
              <a:rPr lang="zh-CN" altLang="en-US" sz="2400" b="1">
                <a:latin typeface="+mj-lt"/>
                <a:ea typeface="+mn-ea"/>
              </a:rPr>
              <a:t>程度叫作温度。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en-US" altLang="zh-CN" sz="2400" b="1">
                <a:latin typeface="+mj-lt"/>
                <a:ea typeface="+mn-ea"/>
              </a:rPr>
              <a:t>2.</a:t>
            </a:r>
            <a:r>
              <a:rPr lang="zh-CN" altLang="en-US" sz="2400" b="1">
                <a:latin typeface="+mj-lt"/>
                <a:ea typeface="+mn-ea"/>
              </a:rPr>
              <a:t>温度计：测量温度的工具。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1</a:t>
            </a:r>
            <a:r>
              <a:rPr lang="zh-CN" altLang="en-US" sz="2400" b="1">
                <a:latin typeface="+mj-lt"/>
                <a:ea typeface="+mn-ea"/>
              </a:rPr>
              <a:t>）原理：液体的</a:t>
            </a:r>
            <a:r>
              <a:rPr lang="en-US" altLang="zh-CN" sz="2400" b="1">
                <a:latin typeface="+mj-lt"/>
                <a:ea typeface="+mn-ea"/>
              </a:rPr>
              <a:t>__________</a:t>
            </a:r>
            <a:r>
              <a:rPr lang="zh-CN" altLang="en-US" sz="2400" b="1">
                <a:latin typeface="+mj-lt"/>
                <a:ea typeface="+mn-ea"/>
              </a:rPr>
              <a:t>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2</a:t>
            </a:r>
            <a:r>
              <a:rPr lang="zh-CN" altLang="en-US" sz="2400" b="1">
                <a:latin typeface="+mj-lt"/>
                <a:ea typeface="+mn-ea"/>
              </a:rPr>
              <a:t>）常用温度计：实验室用温度计、体温计、寒暑表。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en-US" altLang="zh-CN" sz="2400" b="1">
                <a:latin typeface="+mj-lt"/>
                <a:ea typeface="+mn-ea"/>
              </a:rPr>
              <a:t>3.</a:t>
            </a:r>
            <a:r>
              <a:rPr lang="zh-CN" altLang="en-US" sz="2400" b="1">
                <a:latin typeface="+mj-lt"/>
                <a:ea typeface="+mn-ea"/>
              </a:rPr>
              <a:t>摄氏温度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1</a:t>
            </a:r>
            <a:r>
              <a:rPr lang="zh-CN" altLang="en-US" sz="2400" b="1">
                <a:latin typeface="+mj-lt"/>
                <a:ea typeface="+mn-ea"/>
              </a:rPr>
              <a:t>）单位：</a:t>
            </a:r>
            <a:r>
              <a:rPr lang="en-US" altLang="zh-CN" sz="2400" b="1">
                <a:latin typeface="+mj-lt"/>
                <a:ea typeface="+mn-ea"/>
              </a:rPr>
              <a:t>________</a:t>
            </a:r>
            <a:r>
              <a:rPr lang="zh-CN" altLang="en-US" sz="2400" b="1">
                <a:latin typeface="+mj-lt"/>
                <a:ea typeface="+mn-ea"/>
              </a:rPr>
              <a:t>，符号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2</a:t>
            </a:r>
            <a:r>
              <a:rPr lang="zh-CN" altLang="en-US" sz="2400" b="1">
                <a:latin typeface="+mj-lt"/>
                <a:ea typeface="+mn-ea"/>
              </a:rPr>
              <a:t>）规定：把标准大气压下</a:t>
            </a:r>
            <a:r>
              <a:rPr lang="en-US" altLang="zh-CN" sz="2400" b="1">
                <a:latin typeface="+mj-lt"/>
                <a:ea typeface="+mn-ea"/>
              </a:rPr>
              <a:t>______________</a:t>
            </a:r>
            <a:r>
              <a:rPr lang="zh-CN" altLang="en-US" sz="2400" b="1">
                <a:latin typeface="+mj-lt"/>
                <a:ea typeface="+mn-ea"/>
              </a:rPr>
              <a:t>的温度定为</a:t>
            </a:r>
            <a:r>
              <a:rPr lang="en-US" altLang="zh-CN" sz="2400" b="1">
                <a:latin typeface="+mj-lt"/>
                <a:ea typeface="+mn-ea"/>
              </a:rPr>
              <a:t>0</a:t>
            </a:r>
            <a:r>
              <a:rPr lang="zh-CN" altLang="en-US" sz="2400" b="1">
                <a:latin typeface="+mj-lt"/>
                <a:ea typeface="+mn-ea"/>
              </a:rPr>
              <a:t>℃，</a:t>
            </a:r>
            <a:r>
              <a:rPr lang="en-US" altLang="zh-CN" sz="2400" b="1">
                <a:latin typeface="+mj-lt"/>
                <a:ea typeface="+mn-ea"/>
              </a:rPr>
              <a:t>______</a:t>
            </a:r>
            <a:r>
              <a:rPr lang="zh-CN" altLang="en-US" sz="2400" b="1">
                <a:latin typeface="+mj-lt"/>
                <a:ea typeface="+mn-ea"/>
              </a:rPr>
              <a:t>的温度定为</a:t>
            </a:r>
            <a:r>
              <a:rPr lang="en-US" altLang="zh-CN" sz="2400" b="1">
                <a:latin typeface="+mj-lt"/>
                <a:ea typeface="+mn-ea"/>
              </a:rPr>
              <a:t>100</a:t>
            </a:r>
            <a:r>
              <a:rPr lang="zh-CN" altLang="en-US" sz="2400" b="1">
                <a:latin typeface="+mj-lt"/>
                <a:ea typeface="+mn-ea"/>
              </a:rPr>
              <a:t>℃。</a:t>
            </a:r>
            <a:endParaRPr lang="zh-CN" altLang="en-US" sz="2400" b="1">
              <a:latin typeface="+mj-lt"/>
              <a:ea typeface="+mn-ea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5042847" y="142009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冷热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3414771" y="2176579"/>
            <a:ext cx="152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热胀冷缩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2513153" y="3269438"/>
            <a:ext cx="113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摄氏度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4657298" y="331038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℃</a:t>
            </a:r>
            <a:endParaRPr lang="zh-CN" altLang="en-US" sz="2400" b="1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4763067" y="3660754"/>
            <a:ext cx="182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冰水混合物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1598753" y="400179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沸水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 t="11462" r="36536"/>
          <a:stretch>
            <a:fillRect/>
          </a:stretch>
        </p:blipFill>
        <p:spPr bwMode="auto">
          <a:xfrm>
            <a:off x="5916304" y="133539"/>
            <a:ext cx="1031562" cy="236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title="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2" t="-2813" r="-356" b="2813"/>
          <a:stretch>
            <a:fillRect/>
          </a:stretch>
        </p:blipFill>
        <p:spPr bwMode="auto">
          <a:xfrm>
            <a:off x="5830201" y="1896920"/>
            <a:ext cx="2428279" cy="31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 title=""/>
          <p:cNvSpPr txBox="1"/>
          <p:nvPr/>
        </p:nvSpPr>
        <p:spPr>
          <a:xfrm>
            <a:off x="475416" y="418774"/>
            <a:ext cx="53547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n-ea"/>
              </a:rPr>
              <a:t>4.</a:t>
            </a:r>
            <a:r>
              <a:rPr lang="zh-CN" altLang="en-US" sz="2400" b="1">
                <a:latin typeface="+mj-lt"/>
                <a:ea typeface="+mn-ea"/>
              </a:rPr>
              <a:t>温度计的使用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1</a:t>
            </a:r>
            <a:r>
              <a:rPr lang="zh-CN" altLang="en-US" sz="2400" b="1">
                <a:latin typeface="+mj-lt"/>
                <a:ea typeface="+mn-ea"/>
              </a:rPr>
              <a:t>）估：估计被测物体的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；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2</a:t>
            </a:r>
            <a:r>
              <a:rPr lang="zh-CN" altLang="en-US" sz="2400" b="1">
                <a:latin typeface="+mj-lt"/>
                <a:ea typeface="+mn-ea"/>
              </a:rPr>
              <a:t>）选：根据</a:t>
            </a:r>
            <a:r>
              <a:rPr lang="en-US" altLang="zh-CN" sz="2400" b="1">
                <a:latin typeface="+mj-lt"/>
                <a:ea typeface="+mn-ea"/>
              </a:rPr>
              <a:t>__________</a:t>
            </a:r>
            <a:r>
              <a:rPr lang="zh-CN" altLang="en-US" sz="2400" b="1">
                <a:latin typeface="+mj-lt"/>
                <a:ea typeface="+mn-ea"/>
              </a:rPr>
              <a:t>选择合适的温度计；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3</a:t>
            </a:r>
            <a:r>
              <a:rPr lang="zh-CN" altLang="en-US" sz="2400" b="1">
                <a:latin typeface="+mj-lt"/>
                <a:ea typeface="+mn-ea"/>
              </a:rPr>
              <a:t>）看：看清温度计的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和</a:t>
            </a:r>
            <a:r>
              <a:rPr lang="en-US" altLang="zh-CN" sz="2400" b="1">
                <a:latin typeface="+mj-lt"/>
                <a:ea typeface="+mn-ea"/>
              </a:rPr>
              <a:t>______</a:t>
            </a:r>
            <a:r>
              <a:rPr lang="zh-CN" altLang="en-US" sz="2400" b="1">
                <a:latin typeface="+mj-lt"/>
                <a:ea typeface="+mn-ea"/>
              </a:rPr>
              <a:t>；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4</a:t>
            </a:r>
            <a:r>
              <a:rPr lang="zh-CN" altLang="en-US" sz="2400" b="1">
                <a:latin typeface="+mj-lt"/>
                <a:ea typeface="+mn-ea"/>
              </a:rPr>
              <a:t>）放：玻璃泡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在被测物体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中，不能接触容器</a:t>
            </a:r>
            <a:r>
              <a:rPr lang="en-US" altLang="zh-CN" sz="2400" b="1">
                <a:latin typeface="+mj-lt"/>
                <a:ea typeface="+mn-ea"/>
              </a:rPr>
              <a:t>____</a:t>
            </a:r>
            <a:r>
              <a:rPr lang="zh-CN" altLang="en-US" sz="2400" b="1">
                <a:latin typeface="+mj-lt"/>
                <a:ea typeface="+mn-ea"/>
              </a:rPr>
              <a:t>或容器</a:t>
            </a:r>
            <a:r>
              <a:rPr lang="en-US" altLang="zh-CN" sz="2400" b="1">
                <a:latin typeface="+mj-lt"/>
                <a:ea typeface="+mn-ea"/>
              </a:rPr>
              <a:t>____</a:t>
            </a:r>
            <a:r>
              <a:rPr lang="zh-CN" altLang="en-US" sz="2400" b="1">
                <a:latin typeface="+mj-lt"/>
                <a:ea typeface="+mn-ea"/>
              </a:rPr>
              <a:t>；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5</a:t>
            </a:r>
            <a:r>
              <a:rPr lang="zh-CN" altLang="en-US" sz="2400" b="1">
                <a:latin typeface="+mj-lt"/>
                <a:ea typeface="+mn-ea"/>
              </a:rPr>
              <a:t>）读：待温度计的示数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后再读数，读数时玻璃泡不能离开被测液体，视线要与温度计液柱的液面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。</a:t>
            </a:r>
            <a:endParaRPr lang="zh-CN" altLang="en-US" sz="2400" b="1">
              <a:latin typeface="+mj-lt"/>
              <a:ea typeface="+mn-ea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4104184" y="77293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温度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2627418" y="1127094"/>
            <a:ext cx="149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估测温度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3781337" y="183541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量程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465694" y="2210841"/>
            <a:ext cx="117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分度值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2824021" y="257175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浸没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3096329" y="297375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底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4561384" y="295664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壁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4099323" y="332884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稳定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文本框 15" title=""/>
          <p:cNvSpPr txBox="1"/>
          <p:nvPr/>
        </p:nvSpPr>
        <p:spPr>
          <a:xfrm>
            <a:off x="4805769" y="4031868"/>
            <a:ext cx="79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相平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7658783" y="1805030"/>
            <a:ext cx="135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俯视读数偏</a:t>
            </a:r>
            <a:r>
              <a:rPr lang="en-US" altLang="zh-CN" sz="2400" b="1">
                <a:latin typeface="+mj-ea"/>
                <a:ea typeface="+mj-ea"/>
              </a:rPr>
              <a:t>___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18" name="文本框 17" title=""/>
          <p:cNvSpPr txBox="1"/>
          <p:nvPr/>
        </p:nvSpPr>
        <p:spPr>
          <a:xfrm>
            <a:off x="7628502" y="4158259"/>
            <a:ext cx="135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仰视读数偏</a:t>
            </a:r>
            <a:r>
              <a:rPr lang="en-US" altLang="zh-CN" sz="2400" b="1">
                <a:latin typeface="+mj-ea"/>
                <a:ea typeface="+mj-ea"/>
              </a:rPr>
              <a:t>___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8336501" y="2144205"/>
            <a:ext cx="55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大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" name="文本框 20" title=""/>
          <p:cNvSpPr txBox="1"/>
          <p:nvPr/>
        </p:nvSpPr>
        <p:spPr>
          <a:xfrm>
            <a:off x="8278220" y="4480786"/>
            <a:ext cx="47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293425" y="252484"/>
            <a:ext cx="611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n-lt"/>
                <a:ea typeface="+mn-ea"/>
              </a:rPr>
              <a:t>5.</a:t>
            </a:r>
            <a:r>
              <a:rPr lang="zh-CN" altLang="en-US" sz="2400" b="1">
                <a:latin typeface="+mn-lt"/>
                <a:ea typeface="+mn-ea"/>
              </a:rPr>
              <a:t>实验室温度计、寒暑表以及体温计的区别</a:t>
            </a:r>
            <a:endParaRPr lang="zh-CN" altLang="en-US" sz="2400" b="1">
              <a:latin typeface="+mn-lt"/>
              <a:ea typeface="+mn-ea"/>
            </a:endParaRPr>
          </a:p>
        </p:txBody>
      </p:sp>
      <p:graphicFrame>
        <p:nvGraphicFramePr>
          <p:cNvPr id="5" name="表格 4" title=""/>
          <p:cNvGraphicFramePr>
            <a:graphicFrameLocks noGrp="1"/>
          </p:cNvGraphicFramePr>
          <p:nvPr/>
        </p:nvGraphicFramePr>
        <p:xfrm>
          <a:off x="408286" y="741543"/>
          <a:ext cx="8475260" cy="4249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60"/>
                <a:gridCol w="2094863"/>
                <a:gridCol w="1801506"/>
                <a:gridCol w="3466531"/>
              </a:tblGrid>
              <a:tr h="517153"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chemeClr val="tx1"/>
                          </a:solidFill>
                        </a:rPr>
                        <a:t>实验室用温度计</a:t>
                      </a:r>
                      <a:endParaRPr lang="zh-CN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寒暑表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体温计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715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原理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1715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量程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715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用途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715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分度值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067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构造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715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使用方法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 title=""/>
          <p:cNvSpPr txBox="1"/>
          <p:nvPr/>
        </p:nvSpPr>
        <p:spPr>
          <a:xfrm>
            <a:off x="3848669" y="1282348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液体的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热胀冷缩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1520589" y="1755280"/>
            <a:ext cx="2151797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buNone/>
            </a:pPr>
            <a:r>
              <a:rPr lang="en-US" altLang="zh-CN" sz="2400" b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-20</a:t>
            </a:r>
            <a:r>
              <a:rPr lang="zh-CN" altLang="en-US" sz="2400" b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en-US" altLang="zh-CN" sz="2400" b="1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~</a:t>
            </a:r>
            <a:r>
              <a:rPr lang="en-US" altLang="zh-CN" sz="2400" b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110</a:t>
            </a:r>
            <a:r>
              <a:rPr lang="zh-CN" altLang="en-US" sz="2400" b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endParaRPr lang="zh-CN" altLang="en-US" sz="2400" b="1">
              <a:solidFill>
                <a:schemeClr val="tx1"/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3650776" y="1776912"/>
            <a:ext cx="1842446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buNone/>
            </a:pPr>
            <a:r>
              <a:rPr lang="en-US" altLang="zh-CN" sz="2400" b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-30</a:t>
            </a:r>
            <a:r>
              <a:rPr lang="zh-CN" altLang="en-US" sz="2400" b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en-US" altLang="zh-CN" sz="2400" b="1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~</a:t>
            </a:r>
            <a:r>
              <a:rPr lang="en-US" altLang="zh-CN" sz="2400" b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50</a:t>
            </a:r>
            <a:r>
              <a:rPr lang="zh-CN" altLang="en-US" sz="2400" b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endParaRPr lang="zh-CN" altLang="en-US" sz="2400" b="1">
              <a:solidFill>
                <a:schemeClr val="tx1"/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6274558" y="1755280"/>
            <a:ext cx="1842446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buNone/>
            </a:pPr>
            <a:r>
              <a:rPr lang="en-US" altLang="zh-CN" sz="2400" b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35</a:t>
            </a:r>
            <a:r>
              <a:rPr lang="zh-CN" altLang="en-US" sz="2400" b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en-US" altLang="zh-CN" sz="2400" b="1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~</a:t>
            </a:r>
            <a:r>
              <a:rPr lang="en-US" altLang="zh-CN" sz="2400" b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42</a:t>
            </a:r>
            <a:r>
              <a:rPr lang="zh-CN" altLang="en-US" sz="2400" b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endParaRPr lang="zh-CN" altLang="en-US" sz="2400" b="1">
              <a:solidFill>
                <a:schemeClr val="tx1"/>
              </a:solidFill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1591101" y="2319094"/>
            <a:ext cx="2184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测量物体温度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3955575" y="2325103"/>
            <a:ext cx="12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测室温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6653281" y="2325104"/>
            <a:ext cx="12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测体温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3159456" y="2854425"/>
            <a:ext cx="12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n-lt"/>
                <a:ea typeface="黑体" panose="02010609060101010101" pitchFamily="2" charset="-122"/>
              </a:rPr>
              <a:t>1</a:t>
            </a:r>
            <a:r>
              <a:rPr lang="zh-CN" altLang="en-US" sz="2400" b="1">
                <a:latin typeface="+mn-lt"/>
                <a:ea typeface="黑体" panose="02010609060101010101" pitchFamily="2" charset="-122"/>
              </a:rPr>
              <a:t>℃</a:t>
            </a:r>
            <a:endParaRPr lang="zh-CN" altLang="en-US" sz="2400" b="1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6741415" y="2867723"/>
            <a:ext cx="12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n-lt"/>
                <a:ea typeface="黑体" panose="02010609060101010101" pitchFamily="2" charset="-122"/>
              </a:rPr>
              <a:t>0.1</a:t>
            </a:r>
            <a:r>
              <a:rPr lang="zh-CN" altLang="en-US" sz="2400" b="1">
                <a:latin typeface="+mn-lt"/>
                <a:ea typeface="黑体" panose="02010609060101010101" pitchFamily="2" charset="-122"/>
              </a:rPr>
              <a:t>℃</a:t>
            </a:r>
            <a:endParaRPr lang="zh-CN" altLang="en-US" sz="2400" b="1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2048301" y="3531006"/>
            <a:ext cx="320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玻璃泡上是均匀细管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" name="文本框 17" title=""/>
          <p:cNvSpPr txBox="1"/>
          <p:nvPr/>
        </p:nvSpPr>
        <p:spPr>
          <a:xfrm>
            <a:off x="5667230" y="3346341"/>
            <a:ext cx="320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玻璃泡上有一段细而弯的“缩口”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" name="文本框 18" title=""/>
          <p:cNvSpPr txBox="1"/>
          <p:nvPr/>
        </p:nvSpPr>
        <p:spPr>
          <a:xfrm>
            <a:off x="1851551" y="4329613"/>
            <a:ext cx="364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不能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离开被测物体读数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5395419" y="4116558"/>
            <a:ext cx="364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能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离开被测人体读数，使用前要甩到</a:t>
            </a:r>
            <a:r>
              <a:rPr lang="en-US" altLang="zh-CN" sz="2400" b="1">
                <a:latin typeface="+mn-lt"/>
                <a:ea typeface="黑体" panose="02010609060101010101" pitchFamily="2" charset="-122"/>
              </a:rPr>
              <a:t>35</a:t>
            </a:r>
            <a:r>
              <a:rPr lang="zh-CN" altLang="en-US" sz="2400" b="1">
                <a:latin typeface="+mn-lt"/>
                <a:ea typeface="黑体" panose="02010609060101010101" pitchFamily="2" charset="-122"/>
              </a:rPr>
              <a:t>℃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刻度以下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466625" y="265204"/>
            <a:ext cx="55892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+mn-lt"/>
                <a:ea typeface="黑体" panose="02010609060101010101" pitchFamily="2" charset="-122"/>
                <a:sym typeface="System" charset="0"/>
              </a:rPr>
              <a:t>例</a:t>
            </a:r>
            <a:r>
              <a:rPr lang="en-US" altLang="zh-CN" sz="2800" b="1">
                <a:solidFill>
                  <a:srgbClr val="0000FF"/>
                </a:solidFill>
                <a:latin typeface="+mn-lt"/>
                <a:ea typeface="黑体" panose="02010609060101010101" pitchFamily="2" charset="-122"/>
                <a:sym typeface="System" charset="0"/>
              </a:rPr>
              <a:t>1</a:t>
            </a:r>
            <a:r>
              <a:rPr lang="en-US" altLang="zh-CN" sz="2800" b="1">
                <a:solidFill>
                  <a:srgbClr val="008080"/>
                </a:solidFill>
                <a:latin typeface="+mn-lt"/>
                <a:ea typeface="黑体" panose="02010609060101010101" pitchFamily="2" charset="-122"/>
                <a:sym typeface="System" charset="0"/>
              </a:rPr>
              <a:t> 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温度计、体温计的分度值及读数：</a:t>
            </a:r>
            <a:endParaRPr lang="zh-CN" altLang="zh-CN" sz="28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r>
              <a:rPr lang="zh-CN" altLang="en-US" sz="2800" b="1">
                <a:latin typeface="+mn-lt"/>
                <a:ea typeface="黑体" panose="02010609060101010101" pitchFamily="2" charset="-122"/>
                <a:sym typeface="System" charset="0"/>
              </a:rPr>
              <a:t>（</a:t>
            </a: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1</a:t>
            </a:r>
            <a:r>
              <a:rPr lang="zh-CN" altLang="en-US" sz="2800" b="1">
                <a:latin typeface="+mn-lt"/>
                <a:ea typeface="黑体" panose="02010609060101010101" pitchFamily="2" charset="-122"/>
                <a:sym typeface="System" charset="0"/>
              </a:rPr>
              <a:t>）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图</a:t>
            </a: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1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所示温度计的分度值和读数分别是</a:t>
            </a: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_____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和</a:t>
            </a: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______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；</a:t>
            </a:r>
            <a:endParaRPr lang="zh-CN" altLang="zh-CN" sz="28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r>
              <a:rPr lang="zh-CN" altLang="en-US" sz="2800" b="1">
                <a:latin typeface="+mn-lt"/>
                <a:ea typeface="黑体" panose="02010609060101010101" pitchFamily="2" charset="-122"/>
                <a:sym typeface="System" charset="0"/>
              </a:rPr>
              <a:t>（</a:t>
            </a: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2</a:t>
            </a:r>
            <a:r>
              <a:rPr lang="zh-CN" altLang="en-US" sz="2800" b="1">
                <a:latin typeface="+mn-lt"/>
                <a:ea typeface="黑体" panose="02010609060101010101" pitchFamily="2" charset="-122"/>
                <a:sym typeface="System" charset="0"/>
              </a:rPr>
              <a:t>）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图</a:t>
            </a: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2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所示是体温计，其分度值和读数分别是</a:t>
            </a: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______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和</a:t>
            </a: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_______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；</a:t>
            </a:r>
            <a:endParaRPr lang="zh-CN" altLang="zh-CN" sz="2800" b="1">
              <a:latin typeface="+mn-lt"/>
              <a:ea typeface="黑体" panose="02010609060101010101" pitchFamily="2" charset="-122"/>
              <a:sym typeface="System" charset="0"/>
            </a:endParaRPr>
          </a:p>
          <a:p>
            <a:r>
              <a:rPr lang="zh-CN" altLang="en-US" sz="2800" b="1">
                <a:latin typeface="+mn-lt"/>
                <a:ea typeface="黑体" panose="02010609060101010101" pitchFamily="2" charset="-122"/>
                <a:sym typeface="System" charset="0"/>
              </a:rPr>
              <a:t>（</a:t>
            </a: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3</a:t>
            </a:r>
            <a:r>
              <a:rPr lang="zh-CN" altLang="en-US" sz="2800" b="1">
                <a:latin typeface="+mn-lt"/>
                <a:ea typeface="黑体" panose="02010609060101010101" pitchFamily="2" charset="-122"/>
                <a:sym typeface="System" charset="0"/>
              </a:rPr>
              <a:t>）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若用图</a:t>
            </a: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2</a:t>
            </a:r>
            <a:r>
              <a:rPr lang="zh-CN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所示体温计未甩一下就直接测一个体温为38 ℃的人，则示数</a:t>
            </a:r>
            <a:r>
              <a:rPr lang="zh-CN" altLang="en-US" sz="2800" b="1">
                <a:latin typeface="+mn-lt"/>
                <a:ea typeface="黑体" panose="02010609060101010101" pitchFamily="2" charset="-122"/>
                <a:sym typeface="System" charset="0"/>
              </a:rPr>
              <a:t>是</a:t>
            </a:r>
            <a:r>
              <a:rPr lang="en-US" altLang="zh-CN" sz="2800" b="1">
                <a:latin typeface="+mn-lt"/>
                <a:ea typeface="黑体" panose="02010609060101010101" pitchFamily="2" charset="-122"/>
                <a:sym typeface="System" charset="0"/>
              </a:rPr>
              <a:t>_______</a:t>
            </a:r>
            <a:r>
              <a:rPr lang="zh-CN" altLang="en-US" sz="2800" b="1">
                <a:latin typeface="+mn-lt"/>
                <a:ea typeface="黑体" panose="02010609060101010101" pitchFamily="2" charset="-122"/>
                <a:sym typeface="System" charset="0"/>
              </a:rPr>
              <a:t>。</a:t>
            </a:r>
            <a:endParaRPr lang="zh-CN" altLang="zh-CN" sz="2400" b="1">
              <a:latin typeface="+mn-lt"/>
              <a:ea typeface="黑体" panose="02010609060101010101" pitchFamily="2" charset="-122"/>
              <a:sym typeface="System" charset="0"/>
            </a:endParaRPr>
          </a:p>
        </p:txBody>
      </p:sp>
      <p:grpSp>
        <p:nvGrpSpPr>
          <p:cNvPr id="4" name="组合 2" title=""/>
          <p:cNvGrpSpPr/>
          <p:nvPr/>
        </p:nvGrpSpPr>
        <p:grpSpPr>
          <a:xfrm>
            <a:off x="5944451" y="1480343"/>
            <a:ext cx="2916238" cy="2740013"/>
            <a:chOff x="5299372" y="3862067"/>
            <a:chExt cx="2916237" cy="2741081"/>
          </a:xfrm>
        </p:grpSpPr>
        <p:pic>
          <p:nvPicPr>
            <p:cNvPr id="5" name="图片 1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299372" y="3862067"/>
              <a:ext cx="2916237" cy="2279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5645672" y="6135303"/>
              <a:ext cx="696902" cy="4618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图</a:t>
              </a:r>
              <a:r>
                <a:rPr lang="en-US" altLang="zh-CN" sz="2400" b="1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7" name="文本框 18"/>
            <p:cNvSpPr txBox="1">
              <a:spLocks noChangeArrowheads="1"/>
            </p:cNvSpPr>
            <p:nvPr/>
          </p:nvSpPr>
          <p:spPr bwMode="auto">
            <a:xfrm>
              <a:off x="7283798" y="6141303"/>
              <a:ext cx="696902" cy="4618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latin typeface="黑体" panose="02010609060101010101" pitchFamily="2" charset="-122"/>
                  <a:ea typeface="黑体" panose="02010609060101010101" pitchFamily="2" charset="-122"/>
                </a:rPr>
                <a:t>图</a:t>
              </a:r>
              <a:r>
                <a:rPr lang="en-US" altLang="zh-CN" sz="2400" b="1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4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9" name="文本框 8" title=""/>
          <p:cNvSpPr txBox="1"/>
          <p:nvPr/>
        </p:nvSpPr>
        <p:spPr>
          <a:xfrm>
            <a:off x="2065605" y="1555844"/>
            <a:ext cx="8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+mn-lt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+mn-lt"/>
              </a:rPr>
              <a:t>℃</a:t>
            </a:r>
            <a:endParaRPr lang="zh-CN" altLang="en-US" sz="28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3295983" y="1555844"/>
            <a:ext cx="102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+mn-lt"/>
              </a:rPr>
              <a:t>66</a:t>
            </a:r>
            <a:r>
              <a:rPr lang="zh-CN" altLang="en-US" sz="2800" b="1">
                <a:solidFill>
                  <a:srgbClr val="FF0000"/>
                </a:solidFill>
                <a:latin typeface="+mn-lt"/>
              </a:rPr>
              <a:t>℃</a:t>
            </a:r>
            <a:endParaRPr lang="zh-CN" altLang="en-US" sz="28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2755443" y="2427166"/>
            <a:ext cx="101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+mn-lt"/>
              </a:rPr>
              <a:t>0.1</a:t>
            </a:r>
            <a:r>
              <a:rPr lang="zh-CN" altLang="en-US" sz="2800" b="1">
                <a:solidFill>
                  <a:srgbClr val="FF0000"/>
                </a:solidFill>
                <a:latin typeface="+mn-lt"/>
              </a:rPr>
              <a:t>℃</a:t>
            </a:r>
            <a:endParaRPr lang="zh-CN" altLang="en-US" sz="28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4162704" y="2427166"/>
            <a:ext cx="138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+mn-lt"/>
              </a:rPr>
              <a:t>38.5</a:t>
            </a:r>
            <a:r>
              <a:rPr lang="zh-CN" altLang="en-US" sz="2800" b="1">
                <a:solidFill>
                  <a:srgbClr val="FF0000"/>
                </a:solidFill>
                <a:latin typeface="+mn-lt"/>
              </a:rPr>
              <a:t>℃</a:t>
            </a:r>
            <a:endParaRPr lang="zh-CN" altLang="en-US" sz="28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1981337" y="3691138"/>
            <a:ext cx="138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+mn-lt"/>
              </a:rPr>
              <a:t>38.5</a:t>
            </a:r>
            <a:r>
              <a:rPr lang="zh-CN" altLang="en-US" sz="2800" b="1">
                <a:solidFill>
                  <a:srgbClr val="FF0000"/>
                </a:solidFill>
                <a:latin typeface="+mn-lt"/>
              </a:rPr>
              <a:t>℃</a:t>
            </a:r>
            <a:endParaRPr lang="zh-CN" altLang="en-US" sz="2800" b="1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4" title=""/>
          <p:cNvSpPr>
            <a:spLocks noChangeArrowheads="1"/>
          </p:cNvSpPr>
          <p:nvPr/>
        </p:nvSpPr>
        <p:spPr bwMode="auto">
          <a:xfrm>
            <a:off x="427897" y="370950"/>
            <a:ext cx="1793875" cy="579438"/>
          </a:xfrm>
          <a:prstGeom prst="roundRect">
            <a:avLst/>
          </a:prstGeom>
          <a:solidFill>
            <a:srgbClr val="0066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2800" b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知识点二</a:t>
            </a:r>
            <a:endParaRPr lang="zh-CN" altLang="en-US" sz="2800" b="0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矩形 2" title=""/>
          <p:cNvSpPr>
            <a:spLocks noChangeArrowheads="1"/>
          </p:cNvSpPr>
          <p:nvPr/>
        </p:nvSpPr>
        <p:spPr bwMode="auto">
          <a:xfrm>
            <a:off x="2431322" y="399525"/>
            <a:ext cx="1979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zh-CN">
                <a:solidFill>
                  <a:srgbClr val="0000FF"/>
                </a:solidFill>
                <a:latin typeface="黑体" panose="02010609060101010101" pitchFamily="2" charset="-122"/>
              </a:rPr>
              <a:t>熔化和凝固</a:t>
            </a:r>
            <a:endParaRPr lang="zh-CN" altLang="zh-CN">
              <a:solidFill>
                <a:srgbClr val="0000FF"/>
              </a:solidFill>
              <a:latin typeface="黑体" panose="0201060906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706271" y="1112292"/>
            <a:ext cx="77314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n-ea"/>
              </a:rPr>
              <a:t>1.</a:t>
            </a:r>
            <a:r>
              <a:rPr lang="zh-CN" altLang="en-US" sz="2400" b="1">
                <a:latin typeface="+mj-lt"/>
                <a:ea typeface="+mn-ea"/>
              </a:rPr>
              <a:t>物态变化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1</a:t>
            </a:r>
            <a:r>
              <a:rPr lang="zh-CN" altLang="en-US" sz="2400" b="1">
                <a:latin typeface="+mj-lt"/>
                <a:ea typeface="+mn-ea"/>
              </a:rPr>
              <a:t>）常见三种状态：固体、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、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2</a:t>
            </a:r>
            <a:r>
              <a:rPr lang="zh-CN" altLang="en-US" sz="2400" b="1">
                <a:latin typeface="+mj-lt"/>
                <a:ea typeface="+mn-ea"/>
              </a:rPr>
              <a:t>）定义：随着温度变化，物质会在固体、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、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三种状态之间变化，物质各种状态之间的变化叫作物态变化。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en-US" altLang="zh-CN" sz="2400" b="1">
                <a:latin typeface="+mj-lt"/>
                <a:ea typeface="+mn-ea"/>
              </a:rPr>
              <a:t>2.</a:t>
            </a:r>
            <a:r>
              <a:rPr lang="zh-CN" altLang="en-US" sz="2400" b="1">
                <a:latin typeface="+mj-lt"/>
                <a:ea typeface="+mn-ea"/>
              </a:rPr>
              <a:t>熔化和凝固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1</a:t>
            </a:r>
            <a:r>
              <a:rPr lang="zh-CN" altLang="en-US" sz="2400" b="1">
                <a:latin typeface="+mj-lt"/>
                <a:ea typeface="+mn-ea"/>
              </a:rPr>
              <a:t>）熔化：物质从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变为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的过程叫作熔化，熔化</a:t>
            </a:r>
            <a:r>
              <a:rPr lang="en-US" altLang="zh-CN" sz="2400" b="1">
                <a:latin typeface="+mj-lt"/>
                <a:ea typeface="+mn-ea"/>
              </a:rPr>
              <a:t>____</a:t>
            </a:r>
            <a:r>
              <a:rPr lang="zh-CN" altLang="en-US" sz="2400" b="1">
                <a:latin typeface="+mj-lt"/>
                <a:ea typeface="+mn-ea"/>
              </a:rPr>
              <a:t>热。</a:t>
            </a:r>
            <a:endParaRPr lang="en-US" altLang="zh-CN" sz="2400" b="1">
              <a:latin typeface="+mj-lt"/>
              <a:ea typeface="+mn-ea"/>
            </a:endParaRPr>
          </a:p>
          <a:p>
            <a:r>
              <a:rPr lang="zh-CN" altLang="en-US" sz="2400" b="1">
                <a:latin typeface="+mj-lt"/>
                <a:ea typeface="+mn-ea"/>
              </a:rPr>
              <a:t>（</a:t>
            </a:r>
            <a:r>
              <a:rPr lang="en-US" altLang="zh-CN" sz="2400" b="1">
                <a:latin typeface="+mj-lt"/>
                <a:ea typeface="+mn-ea"/>
              </a:rPr>
              <a:t>2</a:t>
            </a:r>
            <a:r>
              <a:rPr lang="zh-CN" altLang="en-US" sz="2400" b="1">
                <a:latin typeface="+mj-lt"/>
                <a:ea typeface="+mn-ea"/>
              </a:rPr>
              <a:t>）凝固：物质从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变为</a:t>
            </a:r>
            <a:r>
              <a:rPr lang="en-US" altLang="zh-CN" sz="2400" b="1">
                <a:latin typeface="+mj-lt"/>
                <a:ea typeface="+mn-ea"/>
              </a:rPr>
              <a:t>_____</a:t>
            </a:r>
            <a:r>
              <a:rPr lang="zh-CN" altLang="en-US" sz="2400" b="1">
                <a:latin typeface="+mj-lt"/>
                <a:ea typeface="+mn-ea"/>
              </a:rPr>
              <a:t>的过程叫作凝固，凝固</a:t>
            </a:r>
            <a:r>
              <a:rPr lang="en-US" altLang="zh-CN" sz="2400" b="1">
                <a:latin typeface="+mj-lt"/>
                <a:ea typeface="+mn-ea"/>
              </a:rPr>
              <a:t>____</a:t>
            </a:r>
            <a:r>
              <a:rPr lang="zh-CN" altLang="en-US" sz="2400" b="1">
                <a:latin typeface="+mj-lt"/>
                <a:ea typeface="+mn-ea"/>
              </a:rPr>
              <a:t>热。</a:t>
            </a:r>
            <a:endParaRPr lang="zh-CN" altLang="en-US" sz="2400" b="1">
              <a:latin typeface="+mj-lt"/>
              <a:ea typeface="+mn-ea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5629406" y="144924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气体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4571999" y="146011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液体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801919" y="21724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气体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6704871" y="179136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液体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3421128" y="329381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固态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4770355" y="327401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液态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1147751" y="3607112"/>
            <a:ext cx="56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吸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文本框 15" title=""/>
          <p:cNvSpPr txBox="1"/>
          <p:nvPr/>
        </p:nvSpPr>
        <p:spPr>
          <a:xfrm>
            <a:off x="1147751" y="4373661"/>
            <a:ext cx="56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放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4770355" y="400391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固态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" name="文本框 17" title=""/>
          <p:cNvSpPr txBox="1"/>
          <p:nvPr/>
        </p:nvSpPr>
        <p:spPr>
          <a:xfrm>
            <a:off x="3350067" y="400391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液态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表格 5" title=""/>
          <p:cNvGraphicFramePr>
            <a:graphicFrameLocks noGrp="1"/>
          </p:cNvGraphicFramePr>
          <p:nvPr/>
        </p:nvGraphicFramePr>
        <p:xfrm>
          <a:off x="293425" y="774125"/>
          <a:ext cx="8529853" cy="413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69"/>
                <a:gridCol w="846162"/>
                <a:gridCol w="4458269"/>
                <a:gridCol w="2729553"/>
              </a:tblGrid>
              <a:tr h="450376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种类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晶体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非晶体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827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举例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905">
                <a:tc rowSpan="3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熔化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熔点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7630"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图像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3015"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特点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 title=""/>
          <p:cNvSpPr txBox="1"/>
          <p:nvPr/>
        </p:nvSpPr>
        <p:spPr>
          <a:xfrm>
            <a:off x="293425" y="252484"/>
            <a:ext cx="611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n-lt"/>
                <a:ea typeface="+mn-ea"/>
              </a:rPr>
              <a:t>3.</a:t>
            </a:r>
            <a:r>
              <a:rPr lang="zh-CN" altLang="en-US" sz="2400" b="1">
                <a:latin typeface="+mn-lt"/>
                <a:ea typeface="+mn-ea"/>
              </a:rPr>
              <a:t>晶体与非晶体的熔化、凝固图像</a:t>
            </a:r>
            <a:endParaRPr lang="zh-CN" altLang="en-US" sz="2400" b="1">
              <a:latin typeface="+mn-lt"/>
              <a:ea typeface="+mn-ea"/>
            </a:endParaRPr>
          </a:p>
        </p:txBody>
      </p:sp>
      <p:pic>
        <p:nvPicPr>
          <p:cNvPr id="7" name="图片 3" title="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0525" y="2141400"/>
            <a:ext cx="1967826" cy="136144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图片 4" title="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3227" y="2137032"/>
            <a:ext cx="1932938" cy="13307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文本框 8" title=""/>
          <p:cNvSpPr txBox="1"/>
          <p:nvPr/>
        </p:nvSpPr>
        <p:spPr>
          <a:xfrm>
            <a:off x="1921679" y="1235790"/>
            <a:ext cx="3396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冰、海波、各种金属等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6195704" y="1235789"/>
            <a:ext cx="276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蜡、松香、玻璃等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3453398" y="1667880"/>
            <a:ext cx="54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有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7318827" y="1667880"/>
            <a:ext cx="54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无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1824764" y="3471675"/>
            <a:ext cx="41666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i="1">
                <a:latin typeface="+mn-lt"/>
                <a:ea typeface="黑体" panose="02010609060101010101" pitchFamily="2" charset="-122"/>
              </a:rPr>
              <a:t>AB</a:t>
            </a:r>
            <a:r>
              <a:rPr lang="zh-CN" altLang="en-US" sz="2200" b="1">
                <a:latin typeface="+mn-lt"/>
                <a:ea typeface="黑体" panose="02010609060101010101" pitchFamily="2" charset="-122"/>
              </a:rPr>
              <a:t>段持续吸热，温度</a:t>
            </a:r>
            <a:r>
              <a:rPr lang="zh-CN" altLang="en-US" sz="22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升高</a:t>
            </a:r>
            <a:r>
              <a:rPr lang="zh-CN" altLang="en-US" sz="2200" b="1">
                <a:latin typeface="+mn-lt"/>
                <a:ea typeface="黑体" panose="02010609060101010101" pitchFamily="2" charset="-122"/>
              </a:rPr>
              <a:t>，为固态；</a:t>
            </a:r>
            <a:r>
              <a:rPr lang="en-US" altLang="zh-CN" sz="2200" b="1" i="1">
                <a:latin typeface="+mn-lt"/>
                <a:ea typeface="黑体" panose="02010609060101010101" pitchFamily="2" charset="-122"/>
              </a:rPr>
              <a:t>BC</a:t>
            </a:r>
            <a:r>
              <a:rPr lang="zh-CN" altLang="en-US" sz="2200" b="1">
                <a:latin typeface="+mn-lt"/>
                <a:ea typeface="黑体" panose="02010609060101010101" pitchFamily="2" charset="-122"/>
              </a:rPr>
              <a:t>段持续吸热，温度</a:t>
            </a:r>
            <a:r>
              <a:rPr lang="zh-CN" altLang="en-US" sz="22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不变</a:t>
            </a:r>
            <a:r>
              <a:rPr lang="zh-CN" altLang="en-US" sz="2200" b="1">
                <a:latin typeface="+mn-lt"/>
                <a:ea typeface="黑体" panose="02010609060101010101" pitchFamily="2" charset="-122"/>
              </a:rPr>
              <a:t>，为固液共存态；</a:t>
            </a:r>
            <a:r>
              <a:rPr lang="en-US" altLang="zh-CN" sz="2200" b="1" i="1">
                <a:latin typeface="+mn-lt"/>
                <a:ea typeface="黑体" panose="02010609060101010101" pitchFamily="2" charset="-122"/>
              </a:rPr>
              <a:t>CD</a:t>
            </a:r>
            <a:r>
              <a:rPr lang="zh-CN" altLang="en-US" sz="2200" b="1">
                <a:latin typeface="+mn-lt"/>
                <a:ea typeface="黑体" panose="02010609060101010101" pitchFamily="2" charset="-122"/>
              </a:rPr>
              <a:t>段持续吸热，温度</a:t>
            </a:r>
            <a:r>
              <a:rPr lang="zh-CN" altLang="en-US" sz="22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升高</a:t>
            </a:r>
            <a:r>
              <a:rPr lang="zh-CN" altLang="en-US" sz="2200" b="1">
                <a:latin typeface="+mn-lt"/>
                <a:ea typeface="黑体" panose="02010609060101010101" pitchFamily="2" charset="-122"/>
              </a:rPr>
              <a:t>，为液态</a:t>
            </a:r>
            <a:endParaRPr lang="zh-CN" altLang="en-US" sz="2200" b="1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6446506" y="3594785"/>
            <a:ext cx="228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整个过程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持续吸热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，温度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持续升高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 title=""/>
          <p:cNvGraphicFramePr>
            <a:graphicFrameLocks noGrp="1"/>
          </p:cNvGraphicFramePr>
          <p:nvPr/>
        </p:nvGraphicFramePr>
        <p:xfrm>
          <a:off x="307073" y="405636"/>
          <a:ext cx="8529853" cy="4255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69"/>
                <a:gridCol w="1155512"/>
                <a:gridCol w="4148919"/>
                <a:gridCol w="2729553"/>
              </a:tblGrid>
              <a:tr h="529360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种类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晶体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非晶体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360">
                <a:tc rowSpan="3"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凝固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凝固点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7169"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图像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9187">
                <a:tc vMerge="1">
                  <a:txBody>
                    <a:bodyPr vert="horz" wrap="square"/>
                    <a:lstStyle/>
                    <a:p/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特点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 title=""/>
          <p:cNvSpPr txBox="1"/>
          <p:nvPr/>
        </p:nvSpPr>
        <p:spPr>
          <a:xfrm>
            <a:off x="3731387" y="945657"/>
            <a:ext cx="54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有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7332475" y="945657"/>
            <a:ext cx="54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无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2046522" y="3091261"/>
            <a:ext cx="41666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i="1">
                <a:latin typeface="+mn-lt"/>
                <a:ea typeface="黑体" panose="02010609060101010101" pitchFamily="2" charset="-122"/>
              </a:rPr>
              <a:t>DC</a:t>
            </a:r>
            <a:r>
              <a:rPr lang="zh-CN" altLang="en-US" sz="2200" b="1">
                <a:latin typeface="+mn-lt"/>
                <a:ea typeface="黑体" panose="02010609060101010101" pitchFamily="2" charset="-122"/>
              </a:rPr>
              <a:t>段持续放热，温度</a:t>
            </a:r>
            <a:r>
              <a:rPr lang="zh-CN" altLang="en-US" sz="22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降低</a:t>
            </a:r>
            <a:r>
              <a:rPr lang="zh-CN" altLang="en-US" sz="2200" b="1">
                <a:latin typeface="+mn-lt"/>
                <a:ea typeface="黑体" panose="02010609060101010101" pitchFamily="2" charset="-122"/>
              </a:rPr>
              <a:t>，为液态；</a:t>
            </a:r>
            <a:r>
              <a:rPr lang="en-US" altLang="zh-CN" sz="2200" b="1" i="1">
                <a:latin typeface="+mn-lt"/>
                <a:ea typeface="黑体" panose="02010609060101010101" pitchFamily="2" charset="-122"/>
              </a:rPr>
              <a:t>CB</a:t>
            </a:r>
            <a:r>
              <a:rPr lang="zh-CN" altLang="en-US" sz="2200" b="1">
                <a:latin typeface="+mn-lt"/>
                <a:ea typeface="黑体" panose="02010609060101010101" pitchFamily="2" charset="-122"/>
              </a:rPr>
              <a:t>段持续放热，温度</a:t>
            </a:r>
            <a:r>
              <a:rPr lang="zh-CN" altLang="en-US" sz="22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不变</a:t>
            </a:r>
            <a:r>
              <a:rPr lang="zh-CN" altLang="en-US" sz="2200" b="1">
                <a:latin typeface="+mn-lt"/>
                <a:ea typeface="黑体" panose="02010609060101010101" pitchFamily="2" charset="-122"/>
              </a:rPr>
              <a:t>，为固液共存态；</a:t>
            </a:r>
            <a:r>
              <a:rPr lang="en-US" altLang="zh-CN" sz="2200" b="1" i="1">
                <a:latin typeface="+mn-lt"/>
                <a:ea typeface="黑体" panose="02010609060101010101" pitchFamily="2" charset="-122"/>
              </a:rPr>
              <a:t>BA</a:t>
            </a:r>
            <a:r>
              <a:rPr lang="zh-CN" altLang="en-US" sz="2200" b="1">
                <a:latin typeface="+mn-lt"/>
                <a:ea typeface="黑体" panose="02010609060101010101" pitchFamily="2" charset="-122"/>
              </a:rPr>
              <a:t>段持续放热，温度</a:t>
            </a:r>
            <a:r>
              <a:rPr lang="zh-CN" altLang="en-US" sz="2200" b="1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降低</a:t>
            </a:r>
            <a:r>
              <a:rPr lang="zh-CN" altLang="en-US" sz="2200" b="1">
                <a:latin typeface="+mn-lt"/>
                <a:ea typeface="黑体" panose="02010609060101010101" pitchFamily="2" charset="-122"/>
              </a:rPr>
              <a:t>，为固态</a:t>
            </a:r>
            <a:endParaRPr lang="zh-CN" altLang="en-US" sz="2200" b="1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6460154" y="3226296"/>
            <a:ext cx="228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整个过程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持续放热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，温度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不断降低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4" name="图片 3" title="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70071" y="1534648"/>
            <a:ext cx="2172037" cy="144008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图片 4" title="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84574" y="1508562"/>
            <a:ext cx="2175565" cy="144361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E1MWRiMjIzZDMwOTFhNDdhYzA4OWUzYjdhZDA4NzYifQ=="/>
  <p:tag name="KSO_WPP_MARK_KEY" val="f63fce24-533f-4bde-9ac5-461e9fac815b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黑-T">
      <a:majorFont>
        <a:latin typeface="Times New Roman"/>
        <a:ea typeface="黑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</a:spPr>
      <a:bodyPr/>
      <a:lstStyle>
        <a:defPPr marL="0" indent="720090">
          <a:lnSpc>
            <a:spcPct val="110000"/>
          </a:lnSpc>
          <a:spcBef>
            <a:spcPts val="0"/>
          </a:spcBef>
          <a:buClr>
            <a:schemeClr val="hlink"/>
          </a:buClr>
          <a:buFont typeface="Wingdings" panose="05000000000000000000" pitchFamily="2" charset="2"/>
          <a:buNone/>
          <a:defRPr sz="2800" b="1" dirty="0" smtClean="0">
            <a:latin typeface="+mn-lt"/>
            <a:ea typeface="黑体" panose="0201060906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284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Times New Roman</vt:lpstr>
      <vt:lpstr>黑体</vt:lpstr>
      <vt:lpstr>宋体</vt:lpstr>
      <vt:lpstr>等线 Light</vt:lpstr>
      <vt:lpstr>等线</vt:lpstr>
      <vt:lpstr>微软雅黑</vt:lpstr>
      <vt:lpstr>System</vt:lpstr>
      <vt:lpstr>楷体</vt:lpstr>
      <vt:lpstr>Office 主题​​</vt:lpstr>
      <vt:lpstr>本章复习和总结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2024-06-27T16:11:40Z</cp:lastPrinted>
  <dcterms:created xsi:type="dcterms:W3CDTF">2024-06-27T16:11:40Z</dcterms:created>
  <dcterms:modified xsi:type="dcterms:W3CDTF">2024-06-27T08:11:40Z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