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activeX/activeX6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90" r:id="rId3"/>
    <p:sldId id="278" r:id="rId4"/>
    <p:sldId id="383" r:id="rId5"/>
    <p:sldId id="288" r:id="rId6"/>
    <p:sldId id="321" r:id="rId7"/>
    <p:sldId id="324" r:id="rId8"/>
    <p:sldId id="325" r:id="rId9"/>
    <p:sldId id="385" r:id="rId10"/>
    <p:sldId id="386" r:id="rId11"/>
    <p:sldId id="387" r:id="rId12"/>
    <p:sldId id="344" r:id="rId13"/>
    <p:sldId id="366" r:id="rId14"/>
    <p:sldId id="389" r:id="rId15"/>
    <p:sldId id="390" r:id="rId16"/>
    <p:sldId id="391" r:id="rId17"/>
    <p:sldId id="392" r:id="rId18"/>
    <p:sldId id="393" r:id="rId19"/>
    <p:sldId id="395" r:id="rId20"/>
    <p:sldId id="394" r:id="rId21"/>
    <p:sldId id="396" r:id="rId22"/>
    <p:sldId id="289" r:id="rId23"/>
    <p:sldId id="314" r:id="rId24"/>
    <p:sldId id="368" r:id="rId25"/>
    <p:sldId id="397" r:id="rId26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45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895209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7970" y="2559947"/>
            <a:ext cx="2822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442559" y="3388289"/>
            <a:ext cx="2154477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华文行楷" pitchFamily="2" charset="-122"/>
                <a:ea typeface="华文行楷" pitchFamily="2" charset="-122"/>
                <a:sym typeface="Arial" panose="020B0604020202020204"/>
              </a:rPr>
              <a:t>热 机</a:t>
            </a:r>
            <a:endParaRPr kumimoji="0" lang="zh-CN" altLang="en-US" sz="4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华文行楷" pitchFamily="2" charset="-122"/>
              <a:ea typeface="华文行楷" pitchFamily="2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8115" y="419735"/>
            <a:ext cx="2225675" cy="762635"/>
            <a:chOff x="283" y="-45"/>
            <a:chExt cx="3505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1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内燃机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72717" descr="ZD2B8AS{M%6J6}D9(WG]@D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660" y="1544366"/>
            <a:ext cx="2589530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37" descr="汽油机模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44366"/>
            <a:ext cx="2765425" cy="269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流程图: 资料带 12"/>
          <p:cNvSpPr/>
          <p:nvPr/>
        </p:nvSpPr>
        <p:spPr>
          <a:xfrm>
            <a:off x="59690" y="10287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" y="18161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875" y="710565"/>
            <a:ext cx="86048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汽油机是由汽缸、火花塞、进气门、排气门、活塞、曲轴、连杆组成。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680" y="3193415"/>
            <a:ext cx="1932940" cy="36703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点击部位自动显示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59690" y="10287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" y="18161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  <p:controls>
      <p:control spid="1032" name="ShockwaveFlash1" r:id="rId2" imgW="4678666" imgH="3852715"/>
    </p:controls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635" y="323215"/>
            <a:ext cx="87128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汽油机的工作过程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：   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61290" y="-30734"/>
            <a:ext cx="1223645" cy="608837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070" y="127000"/>
            <a:ext cx="13741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9070" y="3085465"/>
            <a:ext cx="1932940" cy="36703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点击演示自动显示</a:t>
            </a:r>
          </a:p>
        </p:txBody>
      </p:sp>
    </p:spTree>
    <p:controls>
      <p:control spid="2056" name="ShockwaveFlash1" r:id="rId2" imgW="6187203" imgH="4121629"/>
    </p:controls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sp>
        <p:nvSpPr>
          <p:cNvPr id="13316" name="矩形 74756"/>
          <p:cNvSpPr/>
          <p:nvPr/>
        </p:nvSpPr>
        <p:spPr>
          <a:xfrm>
            <a:off x="414020" y="907415"/>
            <a:ext cx="7993063" cy="21583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内燃机工作时，活塞在汽缸内做一次单向运动，叫作一个冲程。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汽油机一个工作循环有四个冲程：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吸气冲程、压缩冲程、做功冲程、排气冲程。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75778"/>
          <p:cNvSpPr txBox="1"/>
          <p:nvPr/>
        </p:nvSpPr>
        <p:spPr>
          <a:xfrm>
            <a:off x="139700" y="2637155"/>
            <a:ext cx="548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吸入气体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4339" name="文本框 75779"/>
          <p:cNvSpPr txBox="1"/>
          <p:nvPr/>
        </p:nvSpPr>
        <p:spPr>
          <a:xfrm>
            <a:off x="488950" y="842010"/>
            <a:ext cx="2270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吸气冲程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pic>
        <p:nvPicPr>
          <p:cNvPr id="14340" name="图片 75780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5850655" y="3846231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3" name="矩形 75782"/>
          <p:cNvSpPr/>
          <p:nvPr/>
        </p:nvSpPr>
        <p:spPr>
          <a:xfrm>
            <a:off x="1564440" y="2544304"/>
            <a:ext cx="2990850" cy="55308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汽油和空气的燃料混合物</a:t>
            </a:r>
          </a:p>
        </p:txBody>
      </p:sp>
      <p:sp>
        <p:nvSpPr>
          <p:cNvPr id="14343" name="矩形 75783"/>
          <p:cNvSpPr/>
          <p:nvPr/>
        </p:nvSpPr>
        <p:spPr>
          <a:xfrm>
            <a:off x="392430" y="1345565"/>
            <a:ext cx="4098925" cy="1198880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5785" name="矩形 75784"/>
          <p:cNvSpPr/>
          <p:nvPr/>
        </p:nvSpPr>
        <p:spPr>
          <a:xfrm>
            <a:off x="2759545" y="1486970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</a:p>
        </p:txBody>
      </p:sp>
      <p:sp>
        <p:nvSpPr>
          <p:cNvPr id="75786" name="矩形 75785"/>
          <p:cNvSpPr/>
          <p:nvPr/>
        </p:nvSpPr>
        <p:spPr>
          <a:xfrm>
            <a:off x="2662555" y="1947569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p:control spid="3080" name="ShockwaveFlash1" r:id="rId2" imgW="3528666" imgH="3528666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76801"/>
          <p:cNvSpPr txBox="1"/>
          <p:nvPr/>
        </p:nvSpPr>
        <p:spPr>
          <a:xfrm>
            <a:off x="274332" y="670455"/>
            <a:ext cx="206419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压缩冲程</a:t>
            </a:r>
          </a:p>
        </p:txBody>
      </p:sp>
      <p:pic>
        <p:nvPicPr>
          <p:cNvPr id="15363" name="图片 76803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6444886" y="3568606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76805"/>
          <p:cNvSpPr/>
          <p:nvPr/>
        </p:nvSpPr>
        <p:spPr>
          <a:xfrm>
            <a:off x="650628" y="1269942"/>
            <a:ext cx="37122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6808" name="矩形 76807"/>
          <p:cNvSpPr/>
          <p:nvPr/>
        </p:nvSpPr>
        <p:spPr>
          <a:xfrm>
            <a:off x="2846235" y="1416497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76809" name="矩形 76808"/>
          <p:cNvSpPr/>
          <p:nvPr/>
        </p:nvSpPr>
        <p:spPr>
          <a:xfrm>
            <a:off x="2846317" y="1876813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15372" name="文本框 76812"/>
          <p:cNvSpPr txBox="1"/>
          <p:nvPr/>
        </p:nvSpPr>
        <p:spPr>
          <a:xfrm>
            <a:off x="411304" y="4287532"/>
            <a:ext cx="178984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能量转化：</a:t>
            </a:r>
          </a:p>
        </p:txBody>
      </p:sp>
      <p:sp>
        <p:nvSpPr>
          <p:cNvPr id="15373" name="右箭头 76813"/>
          <p:cNvSpPr/>
          <p:nvPr/>
        </p:nvSpPr>
        <p:spPr>
          <a:xfrm>
            <a:off x="3399155" y="4460240"/>
            <a:ext cx="706755" cy="196215"/>
          </a:xfrm>
          <a:prstGeom prst="rightArrow">
            <a:avLst>
              <a:gd name="adj1" fmla="val 50000"/>
              <a:gd name="adj2" fmla="val 85456"/>
            </a:avLst>
          </a:prstGeom>
          <a:solidFill>
            <a:srgbClr val="FFFF00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文本框 76814"/>
          <p:cNvSpPr txBox="1"/>
          <p:nvPr/>
        </p:nvSpPr>
        <p:spPr>
          <a:xfrm>
            <a:off x="1892300" y="4324350"/>
            <a:ext cx="17481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15375" name="文本框 76815"/>
          <p:cNvSpPr txBox="1"/>
          <p:nvPr/>
        </p:nvSpPr>
        <p:spPr>
          <a:xfrm>
            <a:off x="4287520" y="4333240"/>
            <a:ext cx="16719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76817" name="矩形 76816"/>
          <p:cNvSpPr/>
          <p:nvPr/>
        </p:nvSpPr>
        <p:spPr>
          <a:xfrm>
            <a:off x="1892524" y="4333099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</a:p>
        </p:txBody>
      </p:sp>
      <p:sp>
        <p:nvSpPr>
          <p:cNvPr id="76818" name="矩形 76817"/>
          <p:cNvSpPr/>
          <p:nvPr/>
        </p:nvSpPr>
        <p:spPr>
          <a:xfrm>
            <a:off x="4745402" y="4287544"/>
            <a:ext cx="48895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</a:p>
        </p:txBody>
      </p:sp>
      <p:sp>
        <p:nvSpPr>
          <p:cNvPr id="76819" name="文本框 76818"/>
          <p:cNvSpPr txBox="1"/>
          <p:nvPr/>
        </p:nvSpPr>
        <p:spPr>
          <a:xfrm>
            <a:off x="126365" y="2951480"/>
            <a:ext cx="5107940" cy="953135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活塞对燃料混合物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，燃料内能增大，温度升高。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p:control spid="4104" name="ShockwaveFlash1" r:id="rId2" imgW="3563790" imgH="3384534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/>
      <p:bldP spid="76809" grpId="0"/>
      <p:bldP spid="76817" grpId="0"/>
      <p:bldP spid="76818" grpId="0"/>
      <p:bldP spid="768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77826"/>
          <p:cNvSpPr txBox="1"/>
          <p:nvPr/>
        </p:nvSpPr>
        <p:spPr>
          <a:xfrm>
            <a:off x="459105" y="1243330"/>
            <a:ext cx="477012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在压缩冲程末尾，火花塞产生电火花，使燃料猛烈燃烧，产生高温高压的燃气，推动活塞向下运动，并通过连杆带动曲轴转动。</a:t>
            </a:r>
          </a:p>
        </p:txBody>
      </p:sp>
      <p:pic>
        <p:nvPicPr>
          <p:cNvPr id="16387" name="图片 77827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6670946" y="3253305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1" name="矩形 77830"/>
          <p:cNvSpPr/>
          <p:nvPr/>
        </p:nvSpPr>
        <p:spPr>
          <a:xfrm>
            <a:off x="4622506" y="3698405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</a:p>
        </p:txBody>
      </p:sp>
      <p:sp>
        <p:nvSpPr>
          <p:cNvPr id="77832" name="矩形 77831"/>
          <p:cNvSpPr/>
          <p:nvPr/>
        </p:nvSpPr>
        <p:spPr>
          <a:xfrm>
            <a:off x="2496056" y="3698381"/>
            <a:ext cx="48895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</a:p>
        </p:txBody>
      </p:sp>
      <p:sp>
        <p:nvSpPr>
          <p:cNvPr id="16392" name="文本框 77832"/>
          <p:cNvSpPr txBox="1"/>
          <p:nvPr/>
        </p:nvSpPr>
        <p:spPr>
          <a:xfrm>
            <a:off x="341007" y="782850"/>
            <a:ext cx="20641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做功冲程</a:t>
            </a:r>
          </a:p>
        </p:txBody>
      </p:sp>
      <p:sp>
        <p:nvSpPr>
          <p:cNvPr id="16396" name="文本框 77836"/>
          <p:cNvSpPr txBox="1"/>
          <p:nvPr/>
        </p:nvSpPr>
        <p:spPr>
          <a:xfrm>
            <a:off x="706285" y="3698393"/>
            <a:ext cx="178984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能量转化：</a:t>
            </a:r>
          </a:p>
        </p:txBody>
      </p:sp>
      <p:sp>
        <p:nvSpPr>
          <p:cNvPr id="16397" name="右箭头 77837"/>
          <p:cNvSpPr/>
          <p:nvPr/>
        </p:nvSpPr>
        <p:spPr>
          <a:xfrm>
            <a:off x="3637080" y="3825452"/>
            <a:ext cx="706672" cy="206657"/>
          </a:xfrm>
          <a:prstGeom prst="rightArrow">
            <a:avLst>
              <a:gd name="adj1" fmla="val 50000"/>
              <a:gd name="adj2" fmla="val 85456"/>
            </a:avLst>
          </a:prstGeom>
          <a:solidFill>
            <a:srgbClr val="FFFF00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文本框 77838"/>
          <p:cNvSpPr txBox="1"/>
          <p:nvPr/>
        </p:nvSpPr>
        <p:spPr>
          <a:xfrm>
            <a:off x="2211070" y="3744595"/>
            <a:ext cx="151193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16399" name="文本框 77839"/>
          <p:cNvSpPr txBox="1"/>
          <p:nvPr/>
        </p:nvSpPr>
        <p:spPr>
          <a:xfrm>
            <a:off x="4504690" y="3744595"/>
            <a:ext cx="1940560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58041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p:control spid="5128" name="ShockwaveFlash1" r:id="rId2" imgW="3744839" imgH="3313409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/>
      <p:bldP spid="778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8850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5197746" y="3126776"/>
            <a:ext cx="1418096" cy="33611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</p:pic>
      <p:sp>
        <p:nvSpPr>
          <p:cNvPr id="17411" name="矩形 78851"/>
          <p:cNvSpPr/>
          <p:nvPr/>
        </p:nvSpPr>
        <p:spPr>
          <a:xfrm>
            <a:off x="297980" y="1366379"/>
            <a:ext cx="37122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8854" name="矩形 78853"/>
          <p:cNvSpPr/>
          <p:nvPr/>
        </p:nvSpPr>
        <p:spPr>
          <a:xfrm>
            <a:off x="2552700" y="1366520"/>
            <a:ext cx="8337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78855" name="矩形 78854"/>
          <p:cNvSpPr/>
          <p:nvPr/>
        </p:nvSpPr>
        <p:spPr>
          <a:xfrm>
            <a:off x="2552700" y="1993806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</a:p>
        </p:txBody>
      </p:sp>
      <p:sp>
        <p:nvSpPr>
          <p:cNvPr id="17416" name="文本框 78856"/>
          <p:cNvSpPr txBox="1"/>
          <p:nvPr/>
        </p:nvSpPr>
        <p:spPr>
          <a:xfrm>
            <a:off x="297827" y="906040"/>
            <a:ext cx="20641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排气冲程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9295" y="4042410"/>
            <a:ext cx="70154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通过四个冲程的观察，总结去汽油机的工作规律。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30175" y="96776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p:control spid="6152" name="ShockwaveFlash1" r:id="rId2" imgW="3672304" imgH="3456229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3365" y="1260475"/>
            <a:ext cx="863727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内燃机的一个工作循环是由吸气、压缩、做功、排气四个冲程组成的。</a:t>
            </a:r>
          </a:p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在一个工作循环中，活塞往复运动两次，曲柄转动两周，燃气对外做功一次。在压缩冲程中，机械能转化为内能，在做功冲程中，内能转化为机械能。</a:t>
            </a:r>
          </a:p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在这个四个冲程中，利用曲轴的惯性来完成的冲程是吸气、压缩和排气冲程。</a:t>
            </a:r>
          </a:p>
        </p:txBody>
      </p:sp>
      <p:sp>
        <p:nvSpPr>
          <p:cNvPr id="7" name="流程图: 资料带 6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730" y="517525"/>
            <a:ext cx="3937635" cy="770255"/>
            <a:chOff x="283" y="330"/>
            <a:chExt cx="6201" cy="1213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520"/>
              <a:ext cx="53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区分汽油机与柴油机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725"/>
              <a:ext cx="873" cy="8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330"/>
              <a:ext cx="5221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" name="图片 -2147482528" descr="ZD2B8AS{M%6J6}D9(WG]@D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385" y="1810068"/>
            <a:ext cx="2589530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858" name="图片 107374285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0423" y="1983423"/>
            <a:ext cx="2145665" cy="2687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25750" y="1351280"/>
            <a:ext cx="36722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观察他们有什么不同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995" y="58420"/>
            <a:ext cx="1203960" cy="523240"/>
            <a:chOff x="137" y="92"/>
            <a:chExt cx="1896" cy="824"/>
          </a:xfrm>
        </p:grpSpPr>
        <p:sp>
          <p:nvSpPr>
            <p:cNvPr id="3" name="流程图: 资料带 2"/>
            <p:cNvSpPr/>
            <p:nvPr/>
          </p:nvSpPr>
          <p:spPr>
            <a:xfrm>
              <a:off x="137" y="92"/>
              <a:ext cx="1897" cy="825"/>
            </a:xfrm>
            <a:prstGeom prst="flowChartPunchedTape">
              <a:avLst/>
            </a:prstGeom>
            <a:solidFill>
              <a:srgbClr val="0039AC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3" name="Shape 120"/>
            <p:cNvSpPr/>
            <p:nvPr/>
          </p:nvSpPr>
          <p:spPr>
            <a:xfrm>
              <a:off x="365" y="286"/>
              <a:ext cx="1448" cy="4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Arial" panose="020B0604020202020204"/>
                  <a:sym typeface="Arial" panose="020B0604020202020204"/>
                </a:rPr>
                <a:t>观察思考</a:t>
              </a:r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690" y="1263015"/>
            <a:ext cx="859155" cy="26562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3495" y="1059180"/>
            <a:ext cx="695198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（1）知道热机的概念，初步了解热机的工作原理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（2）了解汽油机的构造和工作过程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（3）了解柴油机的构造和工作过程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文本框 80903"/>
          <p:cNvSpPr txBox="1"/>
          <p:nvPr/>
        </p:nvSpPr>
        <p:spPr>
          <a:xfrm>
            <a:off x="335810" y="696454"/>
            <a:ext cx="2687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柴油机的构造</a:t>
            </a:r>
          </a:p>
        </p:txBody>
      </p:sp>
      <p:pic>
        <p:nvPicPr>
          <p:cNvPr id="19464" name="图片 80904" descr="构造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871" y="1218565"/>
            <a:ext cx="1154430" cy="35773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6" name="文本框 80905"/>
          <p:cNvSpPr txBox="1"/>
          <p:nvPr/>
        </p:nvSpPr>
        <p:spPr>
          <a:xfrm>
            <a:off x="3137276" y="1253008"/>
            <a:ext cx="102616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喷油嘴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7" name="文本框 80906"/>
          <p:cNvSpPr txBox="1"/>
          <p:nvPr/>
        </p:nvSpPr>
        <p:spPr>
          <a:xfrm>
            <a:off x="3023259" y="1880106"/>
            <a:ext cx="96915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>
                <a:latin typeface="Times New Roman" panose="02020603050405020304" charset="0"/>
                <a:ea typeface="宋体" panose="02010600030101010101" pitchFamily="2" charset="-122"/>
              </a:rPr>
              <a:t>进</a:t>
            </a: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气门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8" name="文本框 80907"/>
          <p:cNvSpPr txBox="1"/>
          <p:nvPr/>
        </p:nvSpPr>
        <p:spPr>
          <a:xfrm>
            <a:off x="3251294" y="2393186"/>
            <a:ext cx="68410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活塞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9" name="文本框 80908"/>
          <p:cNvSpPr txBox="1"/>
          <p:nvPr/>
        </p:nvSpPr>
        <p:spPr>
          <a:xfrm>
            <a:off x="3365312" y="3430035"/>
            <a:ext cx="74111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连杆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0" name="文本框 80909"/>
          <p:cNvSpPr txBox="1"/>
          <p:nvPr/>
        </p:nvSpPr>
        <p:spPr>
          <a:xfrm>
            <a:off x="5702676" y="1424035"/>
            <a:ext cx="96915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排气门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1" name="文本框 80910"/>
          <p:cNvSpPr txBox="1"/>
          <p:nvPr/>
        </p:nvSpPr>
        <p:spPr>
          <a:xfrm>
            <a:off x="5531650" y="1937115"/>
            <a:ext cx="68410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汽缸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2" name="文本框 80911"/>
          <p:cNvSpPr txBox="1"/>
          <p:nvPr/>
        </p:nvSpPr>
        <p:spPr>
          <a:xfrm>
            <a:off x="5588659" y="4274479"/>
            <a:ext cx="74111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曲轴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3" name="直接连接符 80912"/>
          <p:cNvSpPr/>
          <p:nvPr/>
        </p:nvSpPr>
        <p:spPr>
          <a:xfrm>
            <a:off x="4106427" y="1538053"/>
            <a:ext cx="570089" cy="456071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4" name="直接连接符 80913"/>
          <p:cNvSpPr/>
          <p:nvPr/>
        </p:nvSpPr>
        <p:spPr>
          <a:xfrm flipV="1">
            <a:off x="3935401" y="1823097"/>
            <a:ext cx="342053" cy="228036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5" name="直接连接符 80914"/>
          <p:cNvSpPr/>
          <p:nvPr/>
        </p:nvSpPr>
        <p:spPr>
          <a:xfrm>
            <a:off x="3935401" y="2621222"/>
            <a:ext cx="68410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6" name="直接连接符 80915"/>
          <p:cNvSpPr/>
          <p:nvPr/>
        </p:nvSpPr>
        <p:spPr>
          <a:xfrm>
            <a:off x="4049419" y="3647382"/>
            <a:ext cx="741116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7" name="直接连接符 80916"/>
          <p:cNvSpPr/>
          <p:nvPr/>
        </p:nvSpPr>
        <p:spPr>
          <a:xfrm flipH="1">
            <a:off x="4961561" y="4502515"/>
            <a:ext cx="627098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8" name="直接连接符 80917"/>
          <p:cNvSpPr/>
          <p:nvPr/>
        </p:nvSpPr>
        <p:spPr>
          <a:xfrm flipH="1">
            <a:off x="4790534" y="2165150"/>
            <a:ext cx="68410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9" name="直接连接符 80918"/>
          <p:cNvSpPr/>
          <p:nvPr/>
        </p:nvSpPr>
        <p:spPr>
          <a:xfrm flipH="1">
            <a:off x="5132587" y="1652070"/>
            <a:ext cx="570089" cy="171027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80906" grpId="0" build="p" advAuto="1000"/>
      <p:bldP spid="80907" grpId="0" build="p" advAuto="1000"/>
      <p:bldP spid="80908" grpId="0" build="p" advAuto="1000"/>
      <p:bldP spid="80909" grpId="0" build="p" advAuto="1000"/>
      <p:bldP spid="80910" grpId="0"/>
      <p:bldP spid="80911" grpId="0"/>
      <p:bldP spid="809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1820545" y="582295"/>
          <a:ext cx="4899025" cy="2799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51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319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区别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汽油机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柴油机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73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构造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945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吸入的物质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945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燃料燃烧的方式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561715" y="1489075"/>
            <a:ext cx="1280160" cy="735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火花塞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1755" y="1443990"/>
            <a:ext cx="1182370" cy="735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喷油嘴</a:t>
            </a:r>
            <a:endParaRPr lang="en-US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1065" y="1988820"/>
            <a:ext cx="15208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吸入空气和汽油的混合物</a:t>
            </a:r>
            <a:endParaRPr kumimoji="0" lang="en-US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2375" y="2055495"/>
            <a:ext cx="142176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只吸入空气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7910" y="2738120"/>
            <a:ext cx="120713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点燃式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3500" y="2832100"/>
            <a:ext cx="110807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压燃式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流程图: 资料带 1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总结归纳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0585" y="3572510"/>
            <a:ext cx="653288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重要区别：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（1）柴油机是压燃式，通过压缩点火。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</a:t>
            </a: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）汽油机是点燃式，通过火花塞点火。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7510" y="1581150"/>
            <a:ext cx="63823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把内能转化为机械能的机器叫热机。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00" y="2392680"/>
            <a:ext cx="8543925" cy="1290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2.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汽油机一个工作循环有四个冲程：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吸气冲程、压缩冲程、做功冲程、排气冲程。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400" y="3434170"/>
            <a:ext cx="8091986" cy="9435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3.  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区别：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（1）柴油机是压燃式，通过压缩点火。 （</a:t>
            </a:r>
            <a:r>
              <a:rPr lang="en-US" altLang="zh-CN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）汽油机是点燃式，通过火花塞点火。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文本占位符 50178"/>
          <p:cNvSpPr>
            <a:spLocks noGrp="1"/>
          </p:cNvSpPr>
          <p:nvPr/>
        </p:nvSpPr>
        <p:spPr>
          <a:xfrm>
            <a:off x="343535" y="1186815"/>
            <a:ext cx="8266430" cy="31451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汽油机工作过程中由四个冲程组成，其中把内能转化为机械能的是（   ）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吸气冲程    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压缩冲程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做功冲程    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排气冲程</a:t>
            </a:r>
          </a:p>
        </p:txBody>
      </p:sp>
      <p:sp>
        <p:nvSpPr>
          <p:cNvPr id="50181" name="文本框 50180"/>
          <p:cNvSpPr txBox="1"/>
          <p:nvPr/>
        </p:nvSpPr>
        <p:spPr>
          <a:xfrm>
            <a:off x="5424813" y="2044155"/>
            <a:ext cx="43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501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24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60419" name="文本框 50179"/>
          <p:cNvSpPr txBox="1"/>
          <p:nvPr/>
        </p:nvSpPr>
        <p:spPr>
          <a:xfrm>
            <a:off x="575945" y="1127125"/>
            <a:ext cx="8110220" cy="3450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anchor="t"/>
          <a:lstStyle/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汽油机工作过程中由四个冲程组成，其中把内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能转化为机械能的是（     ）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吸气冲程                         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压缩冲程 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en-US" altLang="zh-CN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做功冲程                         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排气冲程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4290060" y="1865495"/>
            <a:ext cx="4556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501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1138"/>
          <p:cNvSpPr txBox="1"/>
          <p:nvPr/>
        </p:nvSpPr>
        <p:spPr>
          <a:xfrm>
            <a:off x="-20955" y="576580"/>
            <a:ext cx="89706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某四冲程汽油机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曲轴转速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1200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则该汽油机每秒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做功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个冲程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43664" y="1230538"/>
            <a:ext cx="6413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477191" y="1347470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3676922" y="1370013"/>
            <a:ext cx="571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                   </a:t>
            </a:r>
          </a:p>
        </p:txBody>
      </p:sp>
      <p:sp>
        <p:nvSpPr>
          <p:cNvPr id="29697" name="文本框 90113"/>
          <p:cNvSpPr txBox="1"/>
          <p:nvPr/>
        </p:nvSpPr>
        <p:spPr>
          <a:xfrm>
            <a:off x="146685" y="2151380"/>
            <a:ext cx="89001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单缸四冲程内燃机完成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个冲程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关于做功和飞轮转动的情况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  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  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</a:t>
            </a:r>
          </a:p>
        </p:txBody>
      </p:sp>
      <p:sp>
        <p:nvSpPr>
          <p:cNvPr id="90115" name="文本框 90114"/>
          <p:cNvSpPr txBox="1"/>
          <p:nvPr/>
        </p:nvSpPr>
        <p:spPr>
          <a:xfrm>
            <a:off x="3001282" y="2782887"/>
            <a:ext cx="516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9697" grpId="0"/>
      <p:bldP spid="90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960" y="1758315"/>
            <a:ext cx="826008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用多媒体展示汽车、飞机、老式火车、轮船图片，同学们思考是如何他们是如何获得能量的？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90" name="组合 67589"/>
          <p:cNvGrpSpPr/>
          <p:nvPr/>
        </p:nvGrpSpPr>
        <p:grpSpPr>
          <a:xfrm>
            <a:off x="795020" y="737235"/>
            <a:ext cx="3239770" cy="2171065"/>
            <a:chOff x="496" y="1350"/>
            <a:chExt cx="2222" cy="1575"/>
          </a:xfrm>
        </p:grpSpPr>
        <p:pic>
          <p:nvPicPr>
            <p:cNvPr id="5126" name="图片 67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" y="1350"/>
              <a:ext cx="2222" cy="15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文本框 67591"/>
            <p:cNvSpPr txBox="1"/>
            <p:nvPr/>
          </p:nvSpPr>
          <p:spPr>
            <a:xfrm>
              <a:off x="1193" y="2551"/>
              <a:ext cx="828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汽车奔驰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95800" y="737235"/>
            <a:ext cx="3178810" cy="2176780"/>
            <a:chOff x="7080" y="1161"/>
            <a:chExt cx="5006" cy="3428"/>
          </a:xfrm>
        </p:grpSpPr>
        <p:pic>
          <p:nvPicPr>
            <p:cNvPr id="2" name="图片 1" descr="内燃机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0" y="1161"/>
              <a:ext cx="5006" cy="3428"/>
            </a:xfrm>
            <a:prstGeom prst="rect">
              <a:avLst/>
            </a:prstGeom>
          </p:spPr>
        </p:pic>
        <p:sp>
          <p:nvSpPr>
            <p:cNvPr id="5130" name="文本框 67594"/>
            <p:cNvSpPr txBox="1"/>
            <p:nvPr/>
          </p:nvSpPr>
          <p:spPr>
            <a:xfrm>
              <a:off x="8314" y="3952"/>
              <a:ext cx="189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老式列车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5020" y="3163570"/>
            <a:ext cx="3239770" cy="1779270"/>
            <a:chOff x="1252" y="4982"/>
            <a:chExt cx="5102" cy="2802"/>
          </a:xfrm>
        </p:grpSpPr>
        <p:pic>
          <p:nvPicPr>
            <p:cNvPr id="8" name="图片 -2147482521" descr="9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2" y="4982"/>
              <a:ext cx="5102" cy="2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文本框 67597"/>
            <p:cNvSpPr txBox="1"/>
            <p:nvPr/>
          </p:nvSpPr>
          <p:spPr>
            <a:xfrm>
              <a:off x="2410" y="705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C919</a:t>
              </a: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凌空飞去</a:t>
              </a:r>
            </a:p>
          </p:txBody>
        </p:sp>
      </p:grpSp>
      <p:grpSp>
        <p:nvGrpSpPr>
          <p:cNvPr id="67599" name="组合 67598"/>
          <p:cNvGrpSpPr/>
          <p:nvPr/>
        </p:nvGrpSpPr>
        <p:grpSpPr>
          <a:xfrm>
            <a:off x="4480379" y="3154045"/>
            <a:ext cx="3371215" cy="1788795"/>
            <a:chOff x="2920" y="2771"/>
            <a:chExt cx="2042" cy="1360"/>
          </a:xfrm>
        </p:grpSpPr>
        <p:pic>
          <p:nvPicPr>
            <p:cNvPr id="5135" name="图片 67599" descr="U5546P1032DT201107281527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0" y="2771"/>
              <a:ext cx="2042" cy="1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6" name="文本框 67600"/>
            <p:cNvSpPr txBox="1"/>
            <p:nvPr/>
          </p:nvSpPr>
          <p:spPr>
            <a:xfrm>
              <a:off x="3476" y="3770"/>
              <a:ext cx="1082" cy="3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舰船劈波斩浪</a:t>
              </a:r>
            </a:p>
          </p:txBody>
        </p:sp>
      </p:grp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95020" y="737235"/>
            <a:ext cx="3239770" cy="2171065"/>
            <a:chOff x="496" y="1350"/>
            <a:chExt cx="2222" cy="1575"/>
          </a:xfrm>
        </p:grpSpPr>
        <p:pic>
          <p:nvPicPr>
            <p:cNvPr id="4" name="图片 67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" y="1350"/>
              <a:ext cx="2222" cy="15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67591"/>
            <p:cNvSpPr txBox="1"/>
            <p:nvPr/>
          </p:nvSpPr>
          <p:spPr>
            <a:xfrm>
              <a:off x="1193" y="2551"/>
              <a:ext cx="828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汽车奔驰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2231817" cy="806450"/>
            <a:chOff x="0" y="0"/>
            <a:chExt cx="3516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14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热机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80695" y="1659890"/>
            <a:ext cx="82054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lang="zh-CN" b="1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用燃料燃烧来烧水，常常看到壶盖被顶起来，这是为什么呢？</a:t>
            </a:r>
          </a:p>
        </p:txBody>
      </p:sp>
      <p:pic>
        <p:nvPicPr>
          <p:cNvPr id="7" name="图片 6" descr="壶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420" y="2166620"/>
            <a:ext cx="3370580" cy="285623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2923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9235" y="582295"/>
            <a:ext cx="8260715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如图所示，在试管内装些水，用软木塞塞住，加热使水沸腾，会看到什么现象？讨论这一过程中能量的转化情况、安全性和改进的方向。（注意：软木塞不要塞得过紧，免得试管炸裂伤人）</a:t>
            </a:r>
          </a:p>
        </p:txBody>
      </p:sp>
      <p:pic>
        <p:nvPicPr>
          <p:cNvPr id="2" name="图片 -2147482547" descr="菁优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4805" y="2235835"/>
            <a:ext cx="2591435" cy="2353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6725" y="826770"/>
            <a:ext cx="760222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交流讨论：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发现水蒸气会把木塞冲开，瓶口白雾产生，燃料在燃烧时将化学能转化为水的内能；当水蒸气会把木塞冲开时将水的内能转化为瓶塞的机械能。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6725" y="2774950"/>
            <a:ext cx="7684135" cy="13208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归纳总结：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把内能转化为机械能的机器叫热机。热机种类很多，有蒸汽机、内燃机、汽轮机、喷气发动机、火箭等。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pic>
        <p:nvPicPr>
          <p:cNvPr id="8198" name="Picture 6" descr="14-1-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4740" y="2196465"/>
            <a:ext cx="3448685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98500" y="800735"/>
            <a:ext cx="732790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人们发现内能可以做功，并制造了各种利用内能做功的机械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热机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/>
          <p:nvPr/>
        </p:nvSpPr>
        <p:spPr>
          <a:xfrm>
            <a:off x="394970" y="548640"/>
            <a:ext cx="75977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利用内能做功的机器有很多，例如蒸汽机、内燃机、汽轮机、喷气发动机等。</a:t>
            </a:r>
          </a:p>
        </p:txBody>
      </p:sp>
      <p:grpSp>
        <p:nvGrpSpPr>
          <p:cNvPr id="70665" name="组合 70664"/>
          <p:cNvGrpSpPr/>
          <p:nvPr/>
        </p:nvGrpSpPr>
        <p:grpSpPr>
          <a:xfrm>
            <a:off x="3750715" y="2511954"/>
            <a:ext cx="2330238" cy="1691263"/>
            <a:chOff x="0" y="0"/>
            <a:chExt cx="1962" cy="1424"/>
          </a:xfrm>
        </p:grpSpPr>
        <p:pic>
          <p:nvPicPr>
            <p:cNvPr id="9222" name="图片 70665" descr="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62" cy="1180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3" name="矩形 70666"/>
            <p:cNvSpPr/>
            <p:nvPr/>
          </p:nvSpPr>
          <p:spPr>
            <a:xfrm>
              <a:off x="181" y="1153"/>
              <a:ext cx="149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喷气发动机</a:t>
              </a:r>
            </a:p>
          </p:txBody>
        </p:sp>
      </p:grpSp>
      <p:grpSp>
        <p:nvGrpSpPr>
          <p:cNvPr id="70668" name="组合 70667"/>
          <p:cNvGrpSpPr/>
          <p:nvPr/>
        </p:nvGrpSpPr>
        <p:grpSpPr>
          <a:xfrm>
            <a:off x="6527222" y="1928206"/>
            <a:ext cx="1750648" cy="2868260"/>
            <a:chOff x="0" y="460"/>
            <a:chExt cx="1474" cy="2415"/>
          </a:xfrm>
        </p:grpSpPr>
        <p:pic>
          <p:nvPicPr>
            <p:cNvPr id="9225" name="图片 70668" descr="C:\Users\Administrator\Desktop\飞船.jpg飞船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1" y="460"/>
              <a:ext cx="1225" cy="2144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6" name="矩形 70669"/>
            <p:cNvSpPr/>
            <p:nvPr/>
          </p:nvSpPr>
          <p:spPr>
            <a:xfrm>
              <a:off x="0" y="2604"/>
              <a:ext cx="14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火箭发动机</a:t>
              </a:r>
            </a:p>
          </p:txBody>
        </p:sp>
      </p:grpSp>
      <p:grpSp>
        <p:nvGrpSpPr>
          <p:cNvPr id="70671" name="组合 70670"/>
          <p:cNvGrpSpPr/>
          <p:nvPr/>
        </p:nvGrpSpPr>
        <p:grpSpPr>
          <a:xfrm>
            <a:off x="1053783" y="3357586"/>
            <a:ext cx="2370620" cy="1691264"/>
            <a:chOff x="0" y="0"/>
            <a:chExt cx="1996" cy="1424"/>
          </a:xfrm>
        </p:grpSpPr>
        <p:pic>
          <p:nvPicPr>
            <p:cNvPr id="9228" name="图片 70671" descr="C:\Users\Administrator\Desktop\电厂.jpg电厂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27" y="0"/>
              <a:ext cx="1768" cy="1179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9" name="矩形 70672"/>
            <p:cNvSpPr/>
            <p:nvPr/>
          </p:nvSpPr>
          <p:spPr>
            <a:xfrm>
              <a:off x="0" y="1153"/>
              <a:ext cx="199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火电站的汽轮机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90452" y="1540385"/>
            <a:ext cx="2114550" cy="1724025"/>
            <a:chOff x="2449" y="2428"/>
            <a:chExt cx="3330" cy="2715"/>
          </a:xfrm>
        </p:grpSpPr>
        <p:sp>
          <p:nvSpPr>
            <p:cNvPr id="9220" name="矩形 70663"/>
            <p:cNvSpPr/>
            <p:nvPr/>
          </p:nvSpPr>
          <p:spPr>
            <a:xfrm>
              <a:off x="2927" y="4637"/>
              <a:ext cx="2375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蒸汽机车</a:t>
              </a:r>
            </a:p>
          </p:txBody>
        </p:sp>
        <p:pic>
          <p:nvPicPr>
            <p:cNvPr id="3" name="图片 2" descr="内燃机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9" y="2428"/>
              <a:ext cx="3331" cy="2153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947</Words>
  <Application>Microsoft Office PowerPoint</Application>
  <PresentationFormat>自定义</PresentationFormat>
  <Paragraphs>151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82</cp:revision>
  <dcterms:created xsi:type="dcterms:W3CDTF">2019-04-02T02:49:00Z</dcterms:created>
  <dcterms:modified xsi:type="dcterms:W3CDTF">2019-11-20T14:35:39Z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