
<file path=[Content_Types].xml><?xml version="1.0" encoding="utf-8"?>
<Types xmlns="http://schemas.openxmlformats.org/package/2006/content-types">
  <Default Extension="jpeg" ContentType="image/jpeg"/>
  <Default Extension="vml" ContentType="application/vnd.openxmlformats-officedocument.vmlDrawing"/>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305" r:id="rId3"/>
    <p:sldId id="257" r:id="rId4"/>
    <p:sldId id="258" r:id="rId5"/>
    <p:sldId id="286" r:id="rId6"/>
    <p:sldId id="266" r:id="rId7"/>
    <p:sldId id="267" r:id="rId8"/>
    <p:sldId id="259" r:id="rId9"/>
    <p:sldId id="268" r:id="rId10"/>
    <p:sldId id="269" r:id="rId12"/>
    <p:sldId id="260" r:id="rId13"/>
    <p:sldId id="271" r:id="rId14"/>
    <p:sldId id="306" r:id="rId15"/>
    <p:sldId id="307" r:id="rId16"/>
    <p:sldId id="263" r:id="rId17"/>
    <p:sldId id="277" r:id="rId18"/>
    <p:sldId id="273" r:id="rId19"/>
    <p:sldId id="276" r:id="rId20"/>
    <p:sldId id="285" r:id="rId21"/>
    <p:sldId id="281" r:id="rId22"/>
    <p:sldId id="282" r:id="rId23"/>
    <p:sldId id="283" r:id="rId24"/>
    <p:sldId id="28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3BE00F3E-42E3-47B8-AD52-3484E0D8A9E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7E2A850-C255-4AE0-942A-4A65E6343A1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en-US" altLang="zh-CN" sz="1200" dirty="0"/>
            </a:fld>
            <a:endParaRPr lang="en-US" altLang="zh-CN" sz="1200" dirty="0"/>
          </a:p>
        </p:txBody>
      </p:sp>
      <p:sp>
        <p:nvSpPr>
          <p:cNvPr id="13314" name="Rectangle 2"/>
          <p:cNvSpPr>
            <a:spLocks noGrp="1" noRot="1" noTextEdit="1"/>
          </p:cNvSpPr>
          <p:nvPr>
            <p:ph type="sldImg"/>
          </p:nvPr>
        </p:nvSpPr>
        <p:spPr/>
      </p:sp>
      <p:sp>
        <p:nvSpPr>
          <p:cNvPr id="13315" name="Rectangle 3"/>
          <p:cNvSpPr>
            <a:spLocks noGrp="1"/>
          </p:cNvSpPr>
          <p:nvPr>
            <p:ph type="body"/>
          </p:nvPr>
        </p:nvSpPr>
        <p:spPr/>
        <p:txBody>
          <a:bodyPr wrap="square" lIns="91440" tIns="45720" rIns="91440" bIns="45720" anchor="t"/>
          <a:p>
            <a:pPr lvl="0"/>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b="1" kern="1200" dirty="0">
                <a:solidFill>
                  <a:schemeClr val="tx1"/>
                </a:solidFill>
                <a:effectLst/>
                <a:latin typeface="+mn-lt"/>
                <a:ea typeface="+mn-ea"/>
                <a:cs typeface="+mn-cs"/>
              </a:rPr>
              <a:t>再次提醒大家</a:t>
            </a:r>
            <a:r>
              <a:rPr lang="zh-CN" altLang="en-US" sz="1200" b="1" kern="1200" dirty="0">
                <a:solidFill>
                  <a:schemeClr val="tx1"/>
                </a:solidFill>
                <a:effectLst/>
                <a:latin typeface="+mn-lt"/>
                <a:ea typeface="+mn-ea"/>
                <a:cs typeface="+mn-cs"/>
              </a:rPr>
              <a:t>，</a:t>
            </a:r>
            <a:r>
              <a:rPr lang="zh-CN" altLang="zh-CN" sz="1200" b="1" kern="1200" dirty="0">
                <a:solidFill>
                  <a:schemeClr val="tx1"/>
                </a:solidFill>
                <a:effectLst/>
                <a:latin typeface="+mn-lt"/>
                <a:ea typeface="+mn-ea"/>
                <a:cs typeface="+mn-cs"/>
              </a:rPr>
              <a:t>我们的实验是研究物体在水平面上</a:t>
            </a:r>
            <a:r>
              <a:rPr lang="zh-CN" altLang="en-US" sz="1200" b="1" kern="1200" dirty="0">
                <a:solidFill>
                  <a:schemeClr val="tx1"/>
                </a:solidFill>
                <a:effectLst/>
                <a:latin typeface="+mn-lt"/>
                <a:ea typeface="+mn-ea"/>
                <a:cs typeface="+mn-cs"/>
              </a:rPr>
              <a:t>运动</a:t>
            </a:r>
            <a:r>
              <a:rPr lang="zh-CN" altLang="zh-CN" sz="1200" b="1" kern="1200" dirty="0">
                <a:solidFill>
                  <a:schemeClr val="tx1"/>
                </a:solidFill>
                <a:effectLst/>
                <a:latin typeface="+mn-lt"/>
                <a:ea typeface="+mn-ea"/>
                <a:cs typeface="+mn-cs"/>
              </a:rPr>
              <a:t>的情况。今天给大家提供的物体是小车</a:t>
            </a:r>
            <a:r>
              <a:rPr lang="zh-CN" altLang="en-US" sz="1200" b="1" kern="1200" dirty="0">
                <a:solidFill>
                  <a:schemeClr val="tx1"/>
                </a:solidFill>
                <a:effectLst/>
                <a:latin typeface="+mn-lt"/>
                <a:ea typeface="+mn-ea"/>
                <a:cs typeface="+mn-cs"/>
              </a:rPr>
              <a:t>，我们先仔细结合实验目的思考第一个问题。</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3BE00F3E-42E3-47B8-AD52-3484E0D8A9EB}"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幻灯片图像占位符 1"/>
          <p:cNvSpPr>
            <a:spLocks noGrp="1" noRot="1" noChangeAspect="1" noTextEdit="1"/>
          </p:cNvSpPr>
          <p:nvPr>
            <p:ph type="sldImg"/>
          </p:nvPr>
        </p:nvSpPr>
        <p:spPr>
          <a:ln>
            <a:solidFill>
              <a:srgbClr val="000000">
                <a:alpha val="100000"/>
              </a:srgbClr>
            </a:solidFill>
            <a:miter lim="800000"/>
          </a:ln>
        </p:spPr>
      </p:sp>
      <p:sp>
        <p:nvSpPr>
          <p:cNvPr id="46083"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t>物体的运动不需要力来维持</a:t>
            </a:r>
            <a:endParaRPr lang="zh-CN" altLang="en-US" dirty="0"/>
          </a:p>
          <a:p>
            <a:pPr lvl="0" eaLnBrk="1" hangingPunct="1">
              <a:spcBef>
                <a:spcPct val="0"/>
              </a:spcBef>
            </a:pPr>
            <a:endParaRPr lang="zh-CN" altLang="en-US" dirty="0"/>
          </a:p>
        </p:txBody>
      </p:sp>
      <p:sp>
        <p:nvSpPr>
          <p:cNvPr id="46084"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fld id="{9A0DB2DC-4C9A-4742-B13C-FB6460FD3503}" type="slidenum">
              <a:rPr lang="zh-CN" altLang="en-US" sz="1200" dirty="0">
                <a:latin typeface="Calibri" panose="020F0502020204030204" charset="0"/>
              </a:rPr>
            </a:fld>
            <a:endParaRPr lang="zh-CN" altLang="en-US" sz="1200" dirty="0">
              <a:latin typeface="Calibri" panose="020F050202020403020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其实在力和运动的关系的探索过程中，还有许多的科学家做出了努力，比如法国的科学家笛卡儿，他们都研究了运动的物体在不受外力时会继续运动。最后</a:t>
            </a:r>
            <a:r>
              <a:rPr lang="zh-CN" altLang="zh-CN" sz="1200" b="1" kern="1200" dirty="0">
                <a:solidFill>
                  <a:schemeClr val="tx1"/>
                </a:solidFill>
                <a:effectLst/>
                <a:latin typeface="+mn-lt"/>
                <a:ea typeface="+mn-ea"/>
                <a:cs typeface="+mn-cs"/>
              </a:rPr>
              <a:t>英国的著名物理学家牛顿全面的总结了前人研究的成果，并将物体静止时不受外力的情况也概括在一起</a:t>
            </a:r>
            <a:r>
              <a:rPr lang="zh-CN" altLang="zh-CN" sz="1200" kern="1200" dirty="0">
                <a:solidFill>
                  <a:schemeClr val="tx1"/>
                </a:solidFill>
                <a:effectLst/>
                <a:latin typeface="+mn-lt"/>
                <a:ea typeface="+mn-ea"/>
                <a:cs typeface="+mn-cs"/>
              </a:rPr>
              <a:t>，建立了牛顿第一定律</a:t>
            </a:r>
            <a:r>
              <a:rPr lang="zh-CN" altLang="zh-CN" sz="1200" b="1"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3BE00F3E-42E3-47B8-AD52-3484E0D8A9E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97933" y="228600"/>
            <a:ext cx="11387667"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12800" y="1600200"/>
            <a:ext cx="5334000" cy="44989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350000" y="1600200"/>
            <a:ext cx="5334000" cy="44989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showMasterSp="0">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26012;&#38754;&#23567;&#36710;.swf" TargetMode="External"/><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0.wmf"/><Relationship Id="rId1" Type="http://schemas.openxmlformats.org/officeDocument/2006/relationships/control" Target="../activeX/activeX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377125"/>
          <p:cNvSpPr txBox="1"/>
          <p:nvPr/>
        </p:nvSpPr>
        <p:spPr>
          <a:xfrm>
            <a:off x="1079500" y="4801870"/>
            <a:ext cx="4587240" cy="1715770"/>
          </a:xfrm>
          <a:prstGeom prst="rect">
            <a:avLst/>
          </a:prstGeom>
          <a:noFill/>
          <a:ln w="9525">
            <a:noFill/>
          </a:ln>
        </p:spPr>
        <p:txBody>
          <a:bodyPr wrap="square" anchor="t">
            <a:spAutoFit/>
          </a:bodyPr>
          <a:p>
            <a:endParaRPr lang="zh-CN" altLang="en-US" sz="2160">
              <a:solidFill>
                <a:srgbClr val="FF0000"/>
              </a:solidFill>
              <a:latin typeface="宋体" panose="02010600030101010101" pitchFamily="2" charset="-122"/>
              <a:ea typeface="宋体" panose="02010600030101010101" pitchFamily="2" charset="-122"/>
            </a:endParaRPr>
          </a:p>
          <a:p>
            <a:r>
              <a:rPr lang="zh-CN" altLang="en-US" sz="2160" dirty="0">
                <a:solidFill>
                  <a:srgbClr val="000000"/>
                </a:solidFill>
                <a:latin typeface="宋体" panose="02010600030101010101" pitchFamily="2" charset="-122"/>
                <a:ea typeface="宋体" panose="02010600030101010101" pitchFamily="2" charset="-122"/>
              </a:rPr>
              <a:t> </a:t>
            </a:r>
            <a:r>
              <a:rPr lang="zh-CN" altLang="en-US" sz="2800" dirty="0">
                <a:solidFill>
                  <a:srgbClr val="000000"/>
                </a:solidFill>
                <a:latin typeface="宋体" panose="02010600030101010101" pitchFamily="2" charset="-122"/>
                <a:ea typeface="宋体" panose="02010600030101010101" pitchFamily="2" charset="-122"/>
              </a:rPr>
              <a:t>运动起来的滑板</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即使脚不蹬地</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也会滑行一段距离。</a:t>
            </a:r>
            <a:r>
              <a:rPr lang="zh-CN" sz="2800" dirty="0">
                <a:solidFill>
                  <a:srgbClr val="000000"/>
                </a:solidFill>
                <a:latin typeface="宋体" panose="02010600030101010101" pitchFamily="2" charset="-122"/>
                <a:ea typeface="宋体" panose="02010600030101010101" pitchFamily="2" charset="-122"/>
              </a:rPr>
              <a:t>不用力最终会停下来？</a:t>
            </a:r>
            <a:endParaRPr lang="zh-CN" sz="2800">
              <a:solidFill>
                <a:srgbClr val="FF0000"/>
              </a:solidFill>
              <a:latin typeface="宋体" panose="02010600030101010101" pitchFamily="2" charset="-122"/>
              <a:ea typeface="微软雅黑" panose="020B0503020204020204" charset="-122"/>
            </a:endParaRPr>
          </a:p>
        </p:txBody>
      </p:sp>
      <p:pic>
        <p:nvPicPr>
          <p:cNvPr id="29698" name="Image0011.jpeg"/>
          <p:cNvPicPr>
            <a:picLocks noChangeAspect="1"/>
          </p:cNvPicPr>
          <p:nvPr/>
        </p:nvPicPr>
        <p:blipFill>
          <a:blip r:embed="rId1"/>
          <a:stretch>
            <a:fillRect/>
          </a:stretch>
        </p:blipFill>
        <p:spPr>
          <a:xfrm>
            <a:off x="422275" y="967740"/>
            <a:ext cx="4540250" cy="3834130"/>
          </a:xfrm>
          <a:prstGeom prst="rect">
            <a:avLst/>
          </a:prstGeom>
          <a:noFill/>
          <a:ln w="9525">
            <a:noFill/>
          </a:ln>
        </p:spPr>
      </p:pic>
      <p:pic>
        <p:nvPicPr>
          <p:cNvPr id="12292" name="Picture 7" descr="火车"/>
          <p:cNvPicPr>
            <a:picLocks noChangeAspect="1"/>
          </p:cNvPicPr>
          <p:nvPr/>
        </p:nvPicPr>
        <p:blipFill>
          <a:blip r:embed="rId2">
            <a:lum contrast="20000"/>
          </a:blip>
          <a:srcRect l="6381" b="11954"/>
          <a:stretch>
            <a:fillRect/>
          </a:stretch>
        </p:blipFill>
        <p:spPr>
          <a:xfrm>
            <a:off x="6219825" y="1026795"/>
            <a:ext cx="4126865" cy="3560445"/>
          </a:xfrm>
          <a:prstGeom prst="rect">
            <a:avLst/>
          </a:prstGeom>
          <a:noFill/>
          <a:ln w="76200" cap="flat" cmpd="sng">
            <a:solidFill>
              <a:srgbClr val="339966"/>
            </a:solidFill>
            <a:prstDash val="solid"/>
            <a:miter/>
            <a:headEnd type="none" w="med" len="med"/>
            <a:tailEnd type="none" w="med" len="med"/>
          </a:ln>
        </p:spPr>
      </p:pic>
      <p:sp>
        <p:nvSpPr>
          <p:cNvPr id="12293" name="Text Box 8"/>
          <p:cNvSpPr txBox="1"/>
          <p:nvPr/>
        </p:nvSpPr>
        <p:spPr>
          <a:xfrm>
            <a:off x="5895340" y="4925695"/>
            <a:ext cx="8035925" cy="2030095"/>
          </a:xfrm>
          <a:prstGeom prst="rect">
            <a:avLst/>
          </a:prstGeom>
          <a:noFill/>
          <a:ln w="9525">
            <a:noFill/>
          </a:ln>
        </p:spPr>
        <p:txBody>
          <a:bodyPr wrap="square" anchor="t">
            <a:spAutoFit/>
          </a:bodyPr>
          <a:p>
            <a:pPr>
              <a:lnSpc>
                <a:spcPct val="150000"/>
              </a:lnSpc>
            </a:pPr>
            <a:r>
              <a:rPr lang="zh-CN" altLang="en-US" sz="2800" b="1" dirty="0">
                <a:latin typeface="宋体" panose="02010600030101010101" pitchFamily="2" charset="-122"/>
                <a:ea typeface="宋体" panose="02010600030101010101" pitchFamily="2" charset="-122"/>
              </a:rPr>
              <a:t>关闭了发动机的火车，虽然继续运行，</a:t>
            </a:r>
            <a:endParaRPr lang="zh-CN" altLang="en-US" sz="2800" b="1" dirty="0">
              <a:latin typeface="宋体" panose="02010600030101010101" pitchFamily="2" charset="-122"/>
              <a:ea typeface="宋体" panose="02010600030101010101" pitchFamily="2" charset="-122"/>
            </a:endParaRPr>
          </a:p>
          <a:p>
            <a:pPr>
              <a:lnSpc>
                <a:spcPct val="150000"/>
              </a:lnSpc>
            </a:pPr>
            <a:r>
              <a:rPr lang="zh-CN" altLang="en-US" sz="2800" b="1" dirty="0">
                <a:latin typeface="宋体" panose="02010600030101010101" pitchFamily="2" charset="-122"/>
                <a:ea typeface="宋体" panose="02010600030101010101" pitchFamily="2" charset="-122"/>
              </a:rPr>
              <a:t>但是最后也将停下来。火车为什么会</a:t>
            </a:r>
            <a:endParaRPr lang="zh-CN" altLang="en-US" sz="2800" b="1" dirty="0">
              <a:latin typeface="宋体" panose="02010600030101010101" pitchFamily="2" charset="-122"/>
              <a:ea typeface="宋体" panose="02010600030101010101" pitchFamily="2" charset="-122"/>
            </a:endParaRPr>
          </a:p>
          <a:p>
            <a:pPr>
              <a:lnSpc>
                <a:spcPct val="150000"/>
              </a:lnSpc>
            </a:pPr>
            <a:r>
              <a:rPr lang="zh-CN" altLang="en-US" sz="2800" b="1" dirty="0">
                <a:latin typeface="宋体" panose="02010600030101010101" pitchFamily="2" charset="-122"/>
                <a:ea typeface="宋体" panose="02010600030101010101" pitchFamily="2" charset="-122"/>
              </a:rPr>
              <a:t>停下来呢</a:t>
            </a:r>
            <a:r>
              <a:rPr lang="en-US" altLang="zh-CN" sz="2800" b="1" dirty="0">
                <a:latin typeface="宋体" panose="02010600030101010101" pitchFamily="2" charset="-122"/>
                <a:ea typeface="宋体" panose="02010600030101010101" pitchFamily="2" charset="-122"/>
              </a:rPr>
              <a:t>?</a:t>
            </a:r>
            <a:endParaRPr lang="en-US" altLang="zh-CN" sz="2800" b="1" dirty="0">
              <a:latin typeface="宋体" panose="02010600030101010101" pitchFamily="2" charset="-122"/>
              <a:ea typeface="宋体" panose="02010600030101010101" pitchFamily="2" charset="-122"/>
            </a:endParaRPr>
          </a:p>
        </p:txBody>
      </p:sp>
      <p:sp>
        <p:nvSpPr>
          <p:cNvPr id="12295" name="Text Box 11"/>
          <p:cNvSpPr txBox="1"/>
          <p:nvPr/>
        </p:nvSpPr>
        <p:spPr>
          <a:xfrm>
            <a:off x="5490210" y="222568"/>
            <a:ext cx="1639888" cy="521970"/>
          </a:xfrm>
          <a:prstGeom prst="rect">
            <a:avLst/>
          </a:prstGeom>
          <a:noFill/>
          <a:ln w="28575">
            <a:noFill/>
          </a:ln>
        </p:spPr>
        <p:txBody>
          <a:bodyPr wrap="square" anchor="t">
            <a:spAutoFit/>
          </a:bodyPr>
          <a:p>
            <a:r>
              <a:rPr lang="zh-CN" altLang="en-US" sz="2800" dirty="0">
                <a:solidFill>
                  <a:srgbClr val="FF0000"/>
                </a:solidFill>
                <a:latin typeface="Arial" panose="020B0604020202020204" pitchFamily="34" charset="0"/>
                <a:ea typeface="宋体" panose="02010600030101010101" pitchFamily="2" charset="-122"/>
              </a:rPr>
              <a:t>摩擦力</a:t>
            </a:r>
            <a:endParaRPr lang="zh-CN" altLang="en-US" sz="2800"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7"/>
                                        </p:tgtEl>
                                        <p:attrNameLst>
                                          <p:attrName>style.visibility</p:attrName>
                                        </p:attrNameLst>
                                      </p:cBhvr>
                                      <p:to>
                                        <p:strVal val="visible"/>
                                      </p:to>
                                    </p:set>
                                    <p:anim calcmode="lin" valueType="num">
                                      <p:cBhvr additive="base">
                                        <p:cTn id="13" dur="500" fill="hold"/>
                                        <p:tgtEl>
                                          <p:spTgt spid="29697"/>
                                        </p:tgtEl>
                                        <p:attrNameLst>
                                          <p:attrName>ppt_x</p:attrName>
                                        </p:attrNameLst>
                                      </p:cBhvr>
                                      <p:tavLst>
                                        <p:tav tm="0">
                                          <p:val>
                                            <p:strVal val="#ppt_x"/>
                                          </p:val>
                                        </p:tav>
                                        <p:tav tm="100000">
                                          <p:val>
                                            <p:strVal val="#ppt_x"/>
                                          </p:val>
                                        </p:tav>
                                      </p:tavLst>
                                    </p:anim>
                                    <p:anim calcmode="lin" valueType="num">
                                      <p:cBhvr additive="base">
                                        <p:cTn id="14" dur="500" fill="hold"/>
                                        <p:tgtEl>
                                          <p:spTgt spid="296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additive="base">
                                        <p:cTn id="19" dur="500" fill="hold"/>
                                        <p:tgtEl>
                                          <p:spTgt spid="12292"/>
                                        </p:tgtEl>
                                        <p:attrNameLst>
                                          <p:attrName>ppt_x</p:attrName>
                                        </p:attrNameLst>
                                      </p:cBhvr>
                                      <p:tavLst>
                                        <p:tav tm="0">
                                          <p:val>
                                            <p:strVal val="#ppt_x"/>
                                          </p:val>
                                        </p:tav>
                                        <p:tav tm="100000">
                                          <p:val>
                                            <p:strVal val="#ppt_x"/>
                                          </p:val>
                                        </p:tav>
                                      </p:tavLst>
                                    </p:anim>
                                    <p:anim calcmode="lin" valueType="num">
                                      <p:cBhvr additive="base">
                                        <p:cTn id="20"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3"/>
                                        </p:tgtEl>
                                        <p:attrNameLst>
                                          <p:attrName>style.visibility</p:attrName>
                                        </p:attrNameLst>
                                      </p:cBhvr>
                                      <p:to>
                                        <p:strVal val="visible"/>
                                      </p:to>
                                    </p:set>
                                    <p:anim calcmode="lin" valueType="num">
                                      <p:cBhvr additive="base">
                                        <p:cTn id="25" dur="500" fill="hold"/>
                                        <p:tgtEl>
                                          <p:spTgt spid="12293"/>
                                        </p:tgtEl>
                                        <p:attrNameLst>
                                          <p:attrName>ppt_x</p:attrName>
                                        </p:attrNameLst>
                                      </p:cBhvr>
                                      <p:tavLst>
                                        <p:tav tm="0">
                                          <p:val>
                                            <p:strVal val="#ppt_x"/>
                                          </p:val>
                                        </p:tav>
                                        <p:tav tm="100000">
                                          <p:val>
                                            <p:strVal val="#ppt_x"/>
                                          </p:val>
                                        </p:tav>
                                      </p:tavLst>
                                    </p:anim>
                                    <p:anim calcmode="lin" valueType="num">
                                      <p:cBhvr additive="base">
                                        <p:cTn id="26"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5"/>
                                        </p:tgtEl>
                                        <p:attrNameLst>
                                          <p:attrName>style.visibility</p:attrName>
                                        </p:attrNameLst>
                                      </p:cBhvr>
                                      <p:to>
                                        <p:strVal val="visible"/>
                                      </p:to>
                                    </p:set>
                                    <p:anim calcmode="lin" valueType="num">
                                      <p:cBhvr additive="base">
                                        <p:cTn id="31" dur="500" fill="hold"/>
                                        <p:tgtEl>
                                          <p:spTgt spid="12295"/>
                                        </p:tgtEl>
                                        <p:attrNameLst>
                                          <p:attrName>ppt_x</p:attrName>
                                        </p:attrNameLst>
                                      </p:cBhvr>
                                      <p:tavLst>
                                        <p:tav tm="0">
                                          <p:val>
                                            <p:strVal val="#ppt_x"/>
                                          </p:val>
                                        </p:tav>
                                        <p:tav tm="100000">
                                          <p:val>
                                            <p:strVal val="#ppt_x"/>
                                          </p:val>
                                        </p:tav>
                                      </p:tavLst>
                                    </p:anim>
                                    <p:anim calcmode="lin" valueType="num">
                                      <p:cBhvr additive="base">
                                        <p:cTn id="32"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5" grpId="0"/>
      <p:bldP spid="296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3" name="Rectangle 5"/>
          <p:cNvSpPr>
            <a:spLocks noGrp="1" noRot="1"/>
          </p:cNvSpPr>
          <p:nvPr>
            <p:ph type="title"/>
          </p:nvPr>
        </p:nvSpPr>
        <p:spPr>
          <a:xfrm>
            <a:off x="2130425" y="949325"/>
            <a:ext cx="7772400" cy="1143000"/>
          </a:xfrm>
        </p:spPr>
        <p:txBody>
          <a:bodyPr vert="horz" wrap="square" lIns="91440" tIns="45720" rIns="91440" bIns="45720" anchor="ctr"/>
          <a:p>
            <a:pPr algn="l" eaLnBrk="1" hangingPunct="1">
              <a:spcBef>
                <a:spcPct val="20000"/>
              </a:spcBef>
              <a:buClr>
                <a:schemeClr val="hlink"/>
              </a:buClr>
              <a:buFont typeface="Wingdings" panose="05000000000000000000" pitchFamily="2" charset="2"/>
              <a:buNone/>
            </a:pPr>
            <a:r>
              <a:rPr lang="zh-CN" altLang="en-US" sz="3200" b="1" dirty="0"/>
              <a:t>（</a:t>
            </a:r>
            <a:r>
              <a:rPr lang="en-US" altLang="zh-CN" sz="3200" b="1" dirty="0"/>
              <a:t>1</a:t>
            </a:r>
            <a:r>
              <a:rPr lang="zh-CN" altLang="en-US" sz="3200" b="1" dirty="0"/>
              <a:t>）</a:t>
            </a:r>
            <a:r>
              <a:rPr lang="en-US" altLang="zh-CN" sz="3200" b="1" dirty="0"/>
              <a:t>.</a:t>
            </a:r>
            <a:r>
              <a:rPr lang="zh-CN" altLang="en-US" sz="3200" b="1" dirty="0"/>
              <a:t>提出问题</a:t>
            </a:r>
            <a:endParaRPr lang="zh-CN" altLang="en-US" sz="3200" b="1" dirty="0"/>
          </a:p>
        </p:txBody>
      </p:sp>
      <p:sp>
        <p:nvSpPr>
          <p:cNvPr id="186374" name="Rectangle 6"/>
          <p:cNvSpPr>
            <a:spLocks noGrp="1" noRot="1"/>
          </p:cNvSpPr>
          <p:nvPr>
            <p:ph idx="1"/>
          </p:nvPr>
        </p:nvSpPr>
        <p:spPr>
          <a:xfrm>
            <a:off x="1803400" y="1849755"/>
            <a:ext cx="8450580" cy="916940"/>
          </a:xfrm>
        </p:spPr>
        <p:txBody>
          <a:bodyPr vert="horz" wrap="square" lIns="91440" tIns="45720" rIns="91440" bIns="45720" anchor="t"/>
          <a:p>
            <a:pPr eaLnBrk="1" hangingPunct="1">
              <a:spcBef>
                <a:spcPct val="50000"/>
              </a:spcBef>
              <a:buNone/>
            </a:pPr>
            <a:r>
              <a:rPr lang="en-US" altLang="zh-CN" b="1" dirty="0">
                <a:solidFill>
                  <a:srgbClr val="0000FF"/>
                </a:solidFill>
              </a:rPr>
              <a:t>         </a:t>
            </a:r>
            <a:r>
              <a:rPr lang="zh-CN" altLang="en-US" sz="2800" b="1" dirty="0">
                <a:solidFill>
                  <a:srgbClr val="0000FF"/>
                </a:solidFill>
              </a:rPr>
              <a:t>运动物体如果不受力的作用，会一直运动下去吗？</a:t>
            </a:r>
            <a:endParaRPr lang="zh-CN" altLang="en-US" sz="2800" b="1" dirty="0">
              <a:solidFill>
                <a:srgbClr val="0000FF"/>
              </a:solidFill>
            </a:endParaRPr>
          </a:p>
        </p:txBody>
      </p:sp>
      <p:sp>
        <p:nvSpPr>
          <p:cNvPr id="34819" name="Rectangle 7"/>
          <p:cNvSpPr/>
          <p:nvPr/>
        </p:nvSpPr>
        <p:spPr>
          <a:xfrm>
            <a:off x="2576830" y="365125"/>
            <a:ext cx="7677150" cy="583565"/>
          </a:xfrm>
          <a:prstGeom prst="rect">
            <a:avLst/>
          </a:prstGeom>
        </p:spPr>
        <p:style>
          <a:lnRef idx="2">
            <a:schemeClr val="accent3"/>
          </a:lnRef>
          <a:fillRef idx="1">
            <a:schemeClr val="lt1"/>
          </a:fillRef>
          <a:effectRef idx="0">
            <a:schemeClr val="accent3"/>
          </a:effectRef>
          <a:fontRef idx="minor">
            <a:schemeClr val="dk1"/>
          </a:fontRef>
        </p:style>
        <p:txBody>
          <a:bodyPr wrap="square" anchor="t">
            <a:spAutoFit/>
          </a:bodyPr>
          <a:p>
            <a:pPr fontAlgn="base"/>
            <a:r>
              <a:rPr lang="zh-CN" altLang="en-US" sz="3200" strike="noStrike" noProof="1" dirty="0">
                <a:solidFill>
                  <a:srgbClr val="FF0000"/>
                </a:solidFill>
                <a:latin typeface="Arial" panose="020B0604020202020204" pitchFamily="34" charset="0"/>
                <a:ea typeface="黑体" panose="02010609060101010101" pitchFamily="2" charset="-122"/>
              </a:rPr>
              <a:t>一：</a:t>
            </a:r>
            <a:r>
              <a:rPr lang="en-US" altLang="zh-CN" sz="3200" strike="noStrike" noProof="1" dirty="0">
                <a:solidFill>
                  <a:srgbClr val="FF0000"/>
                </a:solidFill>
                <a:latin typeface="Arial" panose="020B0604020202020204" pitchFamily="34" charset="0"/>
                <a:ea typeface="黑体" panose="02010609060101010101" pitchFamily="2" charset="-122"/>
              </a:rPr>
              <a:t>  </a:t>
            </a:r>
            <a:r>
              <a:rPr lang="zh-CN" altLang="en-US" sz="3200" strike="noStrike" noProof="1" dirty="0">
                <a:solidFill>
                  <a:srgbClr val="FF0000"/>
                </a:solidFill>
                <a:latin typeface="Arial" panose="020B0604020202020204" pitchFamily="34" charset="0"/>
                <a:ea typeface="黑体" panose="02010609060101010101" pitchFamily="2" charset="-122"/>
              </a:rPr>
              <a:t>实验探究：阻力对物体运动的影响</a:t>
            </a:r>
            <a:endParaRPr lang="zh-CN" altLang="en-US" sz="3200" strike="noStrike" noProof="1" dirty="0">
              <a:solidFill>
                <a:srgbClr val="FF0000"/>
              </a:solidFill>
              <a:latin typeface="Arial" panose="020B0604020202020204" pitchFamily="34" charset="0"/>
              <a:ea typeface="黑体" panose="02010609060101010101" pitchFamily="2" charset="-122"/>
            </a:endParaRPr>
          </a:p>
        </p:txBody>
      </p:sp>
      <p:sp>
        <p:nvSpPr>
          <p:cNvPr id="187396" name="Rectangle 4"/>
          <p:cNvSpPr>
            <a:spLocks noGrp="1" noRot="1"/>
          </p:cNvSpPr>
          <p:nvPr/>
        </p:nvSpPr>
        <p:spPr>
          <a:xfrm>
            <a:off x="2130425" y="2971800"/>
            <a:ext cx="8123238" cy="469900"/>
          </a:xfrm>
          <a:prstGeom prst="rect">
            <a:avLst/>
          </a:prstGeom>
          <a:noFill/>
          <a:ln w="9525">
            <a:noFill/>
          </a:ln>
        </p:spPr>
        <p:txBody>
          <a:bodyPr wrap="square" lIns="91440" tIns="45720" rIns="91440" bIns="45720" anchor="ctr"/>
          <a:p>
            <a:pPr>
              <a:spcBef>
                <a:spcPct val="20000"/>
              </a:spcBef>
              <a:buClr>
                <a:schemeClr val="hlink"/>
              </a:buClr>
              <a:buFont typeface="Wingdings" panose="05000000000000000000" pitchFamily="2" charset="2"/>
              <a:buNone/>
            </a:pPr>
            <a:r>
              <a:rPr lang="zh-CN" altLang="en-US" sz="3200" b="1" dirty="0">
                <a:solidFill>
                  <a:schemeClr val="tx2"/>
                </a:solidFill>
                <a:latin typeface="Times New Roman" panose="02020603050405020304" pitchFamily="18" charset="0"/>
                <a:ea typeface="宋体" panose="02010600030101010101" pitchFamily="2" charset="-122"/>
              </a:rPr>
              <a:t>（</a:t>
            </a:r>
            <a:r>
              <a:rPr lang="en-US" altLang="zh-CN" sz="3200" b="1" dirty="0">
                <a:solidFill>
                  <a:schemeClr val="tx2"/>
                </a:solidFill>
                <a:latin typeface="Times New Roman" panose="02020603050405020304" pitchFamily="18" charset="0"/>
                <a:ea typeface="宋体" panose="02010600030101010101" pitchFamily="2" charset="-122"/>
              </a:rPr>
              <a:t>2</a:t>
            </a:r>
            <a:r>
              <a:rPr lang="zh-CN" altLang="en-US" sz="3200" b="1" dirty="0">
                <a:solidFill>
                  <a:schemeClr val="tx2"/>
                </a:solidFill>
                <a:latin typeface="Times New Roman" panose="02020603050405020304" pitchFamily="18" charset="0"/>
                <a:ea typeface="宋体" panose="02010600030101010101" pitchFamily="2" charset="-122"/>
              </a:rPr>
              <a:t>）</a:t>
            </a:r>
            <a:r>
              <a:rPr lang="en-US" altLang="zh-CN" sz="3200" b="1" dirty="0">
                <a:solidFill>
                  <a:schemeClr val="tx2"/>
                </a:solidFill>
                <a:latin typeface="Times New Roman" panose="02020603050405020304" pitchFamily="18" charset="0"/>
                <a:ea typeface="宋体" panose="02010600030101010101" pitchFamily="2" charset="-122"/>
              </a:rPr>
              <a:t>.</a:t>
            </a:r>
            <a:r>
              <a:rPr lang="zh-CN" altLang="en-US" sz="3200" b="1" dirty="0">
                <a:solidFill>
                  <a:schemeClr val="tx2"/>
                </a:solidFill>
                <a:latin typeface="Times New Roman" panose="02020603050405020304" pitchFamily="18" charset="0"/>
                <a:ea typeface="宋体" panose="02010600030101010101" pitchFamily="2" charset="-122"/>
              </a:rPr>
              <a:t>制定计划与设计实验</a:t>
            </a:r>
            <a:endParaRPr lang="zh-CN" altLang="en-US" sz="3200" b="1" dirty="0">
              <a:solidFill>
                <a:schemeClr val="tx2"/>
              </a:solidFill>
              <a:latin typeface="Times New Roman" panose="02020603050405020304" pitchFamily="18" charset="0"/>
              <a:ea typeface="宋体" panose="02010600030101010101" pitchFamily="2" charset="-122"/>
            </a:endParaRPr>
          </a:p>
        </p:txBody>
      </p:sp>
      <p:sp>
        <p:nvSpPr>
          <p:cNvPr id="12293" name="文本框 1"/>
          <p:cNvSpPr txBox="1"/>
          <p:nvPr/>
        </p:nvSpPr>
        <p:spPr>
          <a:xfrm>
            <a:off x="1958975" y="3441700"/>
            <a:ext cx="8116888" cy="1445260"/>
          </a:xfrm>
          <a:prstGeom prst="rect">
            <a:avLst/>
          </a:prstGeom>
          <a:noFill/>
          <a:ln w="9525">
            <a:noFill/>
          </a:ln>
        </p:spPr>
        <p:txBody>
          <a:bodyPr wrap="square" anchor="t">
            <a:spAutoFit/>
          </a:bodyPr>
          <a:p>
            <a:pPr>
              <a:spcBef>
                <a:spcPct val="50000"/>
              </a:spcBef>
            </a:pPr>
            <a:r>
              <a:rPr lang="en-US" altLang="zh-CN" sz="3200" b="1" dirty="0">
                <a:solidFill>
                  <a:srgbClr val="FF33CC"/>
                </a:solidFill>
                <a:latin typeface="黑体" panose="02010609060101010101" pitchFamily="2" charset="-122"/>
                <a:ea typeface="黑体" panose="02010609060101010101" pitchFamily="2" charset="-122"/>
              </a:rPr>
              <a:t>     </a:t>
            </a:r>
            <a:r>
              <a:rPr lang="zh-CN" altLang="en-US" sz="2800" b="1" dirty="0">
                <a:solidFill>
                  <a:srgbClr val="3333FF"/>
                </a:solidFill>
                <a:latin typeface="黑体" panose="02010609060101010101" pitchFamily="2" charset="-122"/>
                <a:ea typeface="黑体" panose="02010609060101010101" pitchFamily="2" charset="-122"/>
              </a:rPr>
              <a:t>让小车从斜面上滑下</a:t>
            </a:r>
            <a:r>
              <a:rPr lang="en-US" altLang="zh-CN" sz="2800" b="1" dirty="0">
                <a:solidFill>
                  <a:srgbClr val="3333FF"/>
                </a:solidFill>
                <a:latin typeface="黑体" panose="02010609060101010101" pitchFamily="2" charset="-122"/>
                <a:ea typeface="黑体" panose="02010609060101010101" pitchFamily="2" charset="-122"/>
              </a:rPr>
              <a:t>.</a:t>
            </a:r>
            <a:r>
              <a:rPr lang="zh-CN" altLang="en-US" sz="2800" b="1" dirty="0">
                <a:solidFill>
                  <a:srgbClr val="3333FF"/>
                </a:solidFill>
                <a:latin typeface="黑体" panose="02010609060101010101" pitchFamily="2" charset="-122"/>
                <a:ea typeface="黑体" panose="02010609060101010101" pitchFamily="2" charset="-122"/>
              </a:rPr>
              <a:t>逐渐减小在水平面的粗糙程度</a:t>
            </a:r>
            <a:r>
              <a:rPr lang="en-US" altLang="zh-CN" sz="2800" b="1" dirty="0">
                <a:solidFill>
                  <a:srgbClr val="3333FF"/>
                </a:solidFill>
                <a:latin typeface="黑体" panose="02010609060101010101" pitchFamily="2" charset="-122"/>
                <a:ea typeface="黑体" panose="02010609060101010101" pitchFamily="2" charset="-122"/>
              </a:rPr>
              <a:t>.</a:t>
            </a:r>
            <a:r>
              <a:rPr lang="zh-CN" altLang="en-US" sz="2800" b="1" dirty="0">
                <a:solidFill>
                  <a:srgbClr val="3333FF"/>
                </a:solidFill>
                <a:latin typeface="黑体" panose="02010609060101010101" pitchFamily="2" charset="-122"/>
                <a:ea typeface="黑体" panose="02010609060101010101" pitchFamily="2" charset="-122"/>
              </a:rPr>
              <a:t>比较小车在水平面上的运动距离</a:t>
            </a:r>
            <a:r>
              <a:rPr lang="en-US" altLang="zh-CN" sz="2800" b="1" dirty="0">
                <a:solidFill>
                  <a:srgbClr val="3333FF"/>
                </a:solidFill>
                <a:latin typeface="黑体" panose="02010609060101010101" pitchFamily="2" charset="-122"/>
                <a:ea typeface="黑体" panose="02010609060101010101" pitchFamily="2" charset="-122"/>
              </a:rPr>
              <a:t>.</a:t>
            </a:r>
            <a:r>
              <a:rPr lang="zh-CN" altLang="en-US" sz="2800" b="1" dirty="0">
                <a:solidFill>
                  <a:srgbClr val="3333FF"/>
                </a:solidFill>
                <a:latin typeface="黑体" panose="02010609060101010101" pitchFamily="2" charset="-122"/>
                <a:ea typeface="黑体" panose="02010609060101010101" pitchFamily="2" charset="-122"/>
              </a:rPr>
              <a:t>并推论当平面没有摩擦力时滑块的运动状态</a:t>
            </a:r>
            <a:r>
              <a:rPr lang="en-US" altLang="zh-CN" sz="2800" b="1" dirty="0">
                <a:solidFill>
                  <a:srgbClr val="3333FF"/>
                </a:solidFill>
                <a:latin typeface="黑体" panose="02010609060101010101" pitchFamily="2" charset="-122"/>
                <a:ea typeface="黑体" panose="02010609060101010101" pitchFamily="2" charset="-122"/>
              </a:rPr>
              <a:t>.</a:t>
            </a:r>
            <a:endParaRPr lang="en-US" altLang="zh-CN" sz="2800" b="1" dirty="0">
              <a:solidFill>
                <a:srgbClr val="3333FF"/>
              </a:solidFill>
              <a:latin typeface="黑体" panose="02010609060101010101" pitchFamily="2" charset="-122"/>
              <a:ea typeface="黑体" panose="02010609060101010101" pitchFamily="2" charset="-122"/>
            </a:endParaRPr>
          </a:p>
        </p:txBody>
      </p:sp>
      <p:sp>
        <p:nvSpPr>
          <p:cNvPr id="12294" name="文本框 2"/>
          <p:cNvSpPr txBox="1"/>
          <p:nvPr/>
        </p:nvSpPr>
        <p:spPr>
          <a:xfrm>
            <a:off x="2487613" y="5213350"/>
            <a:ext cx="7216775" cy="521970"/>
          </a:xfrm>
          <a:prstGeom prst="rect">
            <a:avLst/>
          </a:prstGeom>
          <a:noFill/>
          <a:ln w="9525">
            <a:noFill/>
          </a:ln>
        </p:spPr>
        <p:txBody>
          <a:bodyPr wrap="square" anchor="t">
            <a:spAutoFit/>
          </a:bodyPr>
          <a:p>
            <a:pPr>
              <a:spcBef>
                <a:spcPct val="50000"/>
              </a:spcBef>
            </a:pPr>
            <a:r>
              <a:rPr lang="zh-CN" altLang="en-US" sz="2800" b="1" dirty="0">
                <a:solidFill>
                  <a:srgbClr val="FF33CC"/>
                </a:solidFill>
                <a:latin typeface="Arial" panose="020B0604020202020204" pitchFamily="34" charset="0"/>
                <a:ea typeface="黑体" panose="02010609060101010101" pitchFamily="2" charset="-122"/>
              </a:rPr>
              <a:t>实验器材：斜面、小车   毛巾、棉布、玻璃。</a:t>
            </a:r>
            <a:endParaRPr lang="zh-CN" altLang="en-US" sz="280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3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p:bldP spid="186374" grpId="0"/>
      <p:bldP spid="187396" grpId="0"/>
      <p:bldP spid="12293" grpId="0"/>
      <p:bldP spid="122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a:xfrm>
            <a:off x="4165545" y="4153155"/>
            <a:ext cx="1080120" cy="65172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5879976" y="257778"/>
            <a:ext cx="3132348" cy="91367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2045550" y="1295325"/>
            <a:ext cx="2448272" cy="703007"/>
            <a:chOff x="1527305" y="1889905"/>
            <a:chExt cx="2016224" cy="496136"/>
          </a:xfrm>
        </p:grpSpPr>
        <p:sp>
          <p:nvSpPr>
            <p:cNvPr id="19" name="圆角矩形 40"/>
            <p:cNvSpPr/>
            <p:nvPr/>
          </p:nvSpPr>
          <p:spPr>
            <a:xfrm>
              <a:off x="1527305" y="1889905"/>
              <a:ext cx="2016224" cy="494347"/>
            </a:xfrm>
            <a:prstGeom prst="roundRect">
              <a:avLst/>
            </a:prstGeom>
            <a:solidFill>
              <a:srgbClr val="E778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Times New Roman" panose="02020603050405020304" pitchFamily="18" charset="0"/>
                <a:cs typeface="Times New Roman" panose="02020603050405020304" pitchFamily="18" charset="0"/>
              </a:endParaRPr>
            </a:p>
          </p:txBody>
        </p:sp>
        <p:sp>
          <p:nvSpPr>
            <p:cNvPr id="20" name="TextBox 17"/>
            <p:cNvSpPr txBox="1"/>
            <p:nvPr/>
          </p:nvSpPr>
          <p:spPr>
            <a:xfrm>
              <a:off x="1527305" y="1930730"/>
              <a:ext cx="2016224" cy="45531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2.</a:t>
              </a:r>
              <a:r>
                <a:rPr lang="zh-CN" altLang="en-US" sz="36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实验设计</a:t>
              </a:r>
              <a:endParaRPr lang="zh-CN" altLang="en-US" sz="3600" b="1"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24" name="文本框 23"/>
          <p:cNvSpPr txBox="1"/>
          <p:nvPr/>
        </p:nvSpPr>
        <p:spPr>
          <a:xfrm>
            <a:off x="4583832" y="1287911"/>
            <a:ext cx="4968552" cy="706755"/>
          </a:xfrm>
          <a:prstGeom prst="rect">
            <a:avLst/>
          </a:prstGeom>
          <a:noFill/>
          <a:ln w="9525">
            <a:noFill/>
            <a:miter/>
          </a:ln>
        </p:spPr>
        <p:txBody>
          <a:bodyPr wrap="square">
            <a:spAutoFit/>
          </a:bodyPr>
          <a:lstStyle/>
          <a:p>
            <a:pPr lvl="0">
              <a:lnSpc>
                <a:spcPct val="125000"/>
              </a:lnSpc>
            </a:pPr>
            <a:r>
              <a:rPr lang="zh-CN" altLang="en-US" sz="3200" b="1" dirty="0">
                <a:latin typeface="黑体" panose="02010609060101010101" pitchFamily="2" charset="-122"/>
                <a:ea typeface="黑体" panose="02010609060101010101" pitchFamily="2" charset="-122"/>
              </a:rPr>
              <a:t>思考和讨论几个问题</a:t>
            </a:r>
            <a:endParaRPr lang="zh-CN" altLang="en-US" sz="3200" b="1" dirty="0">
              <a:latin typeface="黑体" panose="02010609060101010101" pitchFamily="2" charset="-122"/>
              <a:ea typeface="黑体" panose="02010609060101010101" pitchFamily="2" charset="-122"/>
            </a:endParaRPr>
          </a:p>
        </p:txBody>
      </p:sp>
      <p:sp>
        <p:nvSpPr>
          <p:cNvPr id="26" name="文本框 25"/>
          <p:cNvSpPr txBox="1"/>
          <p:nvPr/>
        </p:nvSpPr>
        <p:spPr>
          <a:xfrm>
            <a:off x="2027896" y="2128586"/>
            <a:ext cx="8370898" cy="1322070"/>
          </a:xfrm>
          <a:prstGeom prst="rect">
            <a:avLst/>
          </a:prstGeom>
          <a:noFill/>
          <a:ln w="9525">
            <a:noFill/>
            <a:miter/>
          </a:ln>
        </p:spPr>
        <p:txBody>
          <a:bodyPr wrap="square">
            <a:spAutoFit/>
          </a:bodyPr>
          <a:lstStyle/>
          <a:p>
            <a:pPr>
              <a:lnSpc>
                <a:spcPct val="125000"/>
              </a:lnSpc>
            </a:pPr>
            <a:r>
              <a:rPr lang="zh-CN" altLang="en-US" sz="3200" b="1" dirty="0">
                <a:latin typeface="黑体" panose="02010609060101010101" pitchFamily="2" charset="-122"/>
                <a:ea typeface="黑体" panose="02010609060101010101" pitchFamily="2" charset="-122"/>
              </a:rPr>
              <a:t>（</a:t>
            </a:r>
            <a:r>
              <a:rPr lang="en-US" altLang="zh-CN" sz="3200" b="1" dirty="0">
                <a:latin typeface="黑体" panose="02010609060101010101" pitchFamily="2" charset="-122"/>
                <a:ea typeface="黑体" panose="02010609060101010101" pitchFamily="2" charset="-122"/>
              </a:rPr>
              <a:t>1</a:t>
            </a:r>
            <a:r>
              <a:rPr lang="zh-CN" altLang="en-US" sz="3200" b="1" dirty="0">
                <a:latin typeface="黑体" panose="02010609060101010101" pitchFamily="2" charset="-122"/>
                <a:ea typeface="黑体" panose="02010609060101010101" pitchFamily="2" charset="-122"/>
              </a:rPr>
              <a:t>）我们</a:t>
            </a:r>
            <a:r>
              <a:rPr lang="zh-CN" altLang="en-US" sz="3200" b="1" dirty="0">
                <a:solidFill>
                  <a:srgbClr val="C00000"/>
                </a:solidFill>
                <a:latin typeface="黑体" panose="02010609060101010101" pitchFamily="2" charset="-122"/>
                <a:ea typeface="黑体" panose="02010609060101010101" pitchFamily="2" charset="-122"/>
              </a:rPr>
              <a:t>研究</a:t>
            </a:r>
            <a:r>
              <a:rPr lang="zh-CN" altLang="en-US" sz="3200" b="1" dirty="0">
                <a:latin typeface="黑体" panose="02010609060101010101" pitchFamily="2" charset="-122"/>
                <a:ea typeface="黑体" panose="02010609060101010101" pitchFamily="2" charset="-122"/>
              </a:rPr>
              <a:t>的是哪个因素对小车在</a:t>
            </a:r>
            <a:r>
              <a:rPr lang="zh-CN" altLang="en-US" sz="3200" b="1" dirty="0">
                <a:solidFill>
                  <a:srgbClr val="C00000"/>
                </a:solidFill>
                <a:latin typeface="黑体" panose="02010609060101010101" pitchFamily="2" charset="-122"/>
                <a:ea typeface="黑体" panose="02010609060101010101" pitchFamily="2" charset="-122"/>
              </a:rPr>
              <a:t>水平面运动距离</a:t>
            </a:r>
            <a:r>
              <a:rPr lang="zh-CN" altLang="en-US" sz="3200" b="1" dirty="0">
                <a:latin typeface="黑体" panose="02010609060101010101" pitchFamily="2" charset="-122"/>
                <a:ea typeface="黑体" panose="02010609060101010101" pitchFamily="2" charset="-122"/>
              </a:rPr>
              <a:t>的影响？这个因素如何改变？</a:t>
            </a:r>
            <a:endParaRPr lang="zh-CN" altLang="en-US" sz="3200" b="1" dirty="0">
              <a:latin typeface="黑体" panose="02010609060101010101" pitchFamily="2" charset="-122"/>
              <a:ea typeface="黑体" panose="02010609060101010101" pitchFamily="2" charset="-122"/>
            </a:endParaRPr>
          </a:p>
        </p:txBody>
      </p:sp>
      <p:sp>
        <p:nvSpPr>
          <p:cNvPr id="22" name="文本框 21"/>
          <p:cNvSpPr txBox="1"/>
          <p:nvPr/>
        </p:nvSpPr>
        <p:spPr>
          <a:xfrm>
            <a:off x="2243572" y="3475842"/>
            <a:ext cx="4680520" cy="706755"/>
          </a:xfrm>
          <a:prstGeom prst="rect">
            <a:avLst/>
          </a:prstGeom>
          <a:noFill/>
          <a:ln w="9525">
            <a:noFill/>
            <a:miter/>
          </a:ln>
        </p:spPr>
        <p:txBody>
          <a:bodyPr wrap="square">
            <a:spAutoFit/>
          </a:bodyPr>
          <a:lstStyle/>
          <a:p>
            <a:pPr>
              <a:lnSpc>
                <a:spcPct val="125000"/>
              </a:lnSpc>
            </a:pPr>
            <a:r>
              <a:rPr lang="zh-CN" altLang="en-US" sz="3200" b="1" dirty="0">
                <a:solidFill>
                  <a:srgbClr val="FF0000"/>
                </a:solidFill>
                <a:latin typeface="黑体" panose="02010609060101010101" pitchFamily="2" charset="-122"/>
                <a:ea typeface="黑体" panose="02010609060101010101" pitchFamily="2" charset="-122"/>
              </a:rPr>
              <a:t>水平面的阻力大小</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21" name="矩形 20"/>
          <p:cNvSpPr/>
          <p:nvPr/>
        </p:nvSpPr>
        <p:spPr>
          <a:xfrm>
            <a:off x="2221621" y="420106"/>
            <a:ext cx="8310880" cy="706755"/>
          </a:xfrm>
          <a:prstGeom prst="rect">
            <a:avLst/>
          </a:prstGeom>
        </p:spPr>
        <p:txBody>
          <a:bodyPr wrap="none">
            <a:spAutoFit/>
          </a:bodyPr>
          <a:lstStyle/>
          <a:p>
            <a:pPr>
              <a:spcAft>
                <a:spcPts val="0"/>
              </a:spcAft>
              <a:tabLst>
                <a:tab pos="3267710" algn="l"/>
              </a:tabLst>
            </a:pPr>
            <a:r>
              <a:rPr lang="zh-CN" altLang="en-US" sz="4000" dirty="0">
                <a:latin typeface="华文行楷" panose="02010800040101010101" pitchFamily="2" charset="-122"/>
                <a:ea typeface="华文行楷" panose="02010800040101010101" pitchFamily="2" charset="-122"/>
              </a:rPr>
              <a:t>探究阻力对物体</a:t>
            </a:r>
            <a:r>
              <a:rPr lang="zh-CN" altLang="en-US" sz="4000" dirty="0">
                <a:solidFill>
                  <a:srgbClr val="FF0000"/>
                </a:solidFill>
                <a:latin typeface="华文行楷" panose="02010800040101010101" pitchFamily="2" charset="-122"/>
                <a:ea typeface="华文行楷" panose="02010800040101010101" pitchFamily="2" charset="-122"/>
              </a:rPr>
              <a:t>水平运动距离</a:t>
            </a:r>
            <a:r>
              <a:rPr lang="zh-CN" altLang="en-US" sz="4000" dirty="0">
                <a:latin typeface="华文行楷" panose="02010800040101010101" pitchFamily="2" charset="-122"/>
                <a:ea typeface="华文行楷" panose="02010800040101010101" pitchFamily="2" charset="-122"/>
              </a:rPr>
              <a:t>的影响</a:t>
            </a:r>
            <a:endParaRPr lang="zh-CN" altLang="zh-CN" sz="4000" dirty="0">
              <a:latin typeface="华文行楷" panose="02010800040101010101" pitchFamily="2" charset="-122"/>
              <a:ea typeface="华文行楷" panose="02010800040101010101" pitchFamily="2" charset="-122"/>
            </a:endParaRPr>
          </a:p>
        </p:txBody>
      </p:sp>
      <p:sp>
        <p:nvSpPr>
          <p:cNvPr id="27" name="文本框 26"/>
          <p:cNvSpPr txBox="1"/>
          <p:nvPr/>
        </p:nvSpPr>
        <p:spPr>
          <a:xfrm>
            <a:off x="2144893" y="4153155"/>
            <a:ext cx="8136904" cy="706755"/>
          </a:xfrm>
          <a:prstGeom prst="rect">
            <a:avLst/>
          </a:prstGeom>
          <a:noFill/>
          <a:ln w="9525">
            <a:noFill/>
            <a:miter/>
          </a:ln>
        </p:spPr>
        <p:txBody>
          <a:bodyPr wrap="square">
            <a:spAutoFit/>
          </a:bodyPr>
          <a:lstStyle/>
          <a:p>
            <a:pPr>
              <a:lnSpc>
                <a:spcPct val="125000"/>
              </a:lnSpc>
            </a:pPr>
            <a:r>
              <a:rPr lang="zh-CN" altLang="en-US" sz="3200" b="1" dirty="0">
                <a:solidFill>
                  <a:srgbClr val="FF0000"/>
                </a:solidFill>
                <a:latin typeface="黑体" panose="02010609060101010101" pitchFamily="2" charset="-122"/>
                <a:ea typeface="黑体" panose="02010609060101010101" pitchFamily="2" charset="-122"/>
              </a:rPr>
              <a:t>在水平面上依次铺上毛巾、棉布</a:t>
            </a:r>
            <a:endParaRPr lang="zh-CN" altLang="en-US" sz="3200" b="1" dirty="0">
              <a:solidFill>
                <a:srgbClr val="FF0000"/>
              </a:solidFill>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6" grpId="0"/>
      <p:bldP spid="22"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1" name="Group 21"/>
          <p:cNvGrpSpPr/>
          <p:nvPr/>
        </p:nvGrpSpPr>
        <p:grpSpPr>
          <a:xfrm>
            <a:off x="1939608" y="906463"/>
            <a:ext cx="2160587" cy="682625"/>
            <a:chOff x="243" y="601"/>
            <a:chExt cx="1361" cy="430"/>
          </a:xfrm>
        </p:grpSpPr>
        <p:pic>
          <p:nvPicPr>
            <p:cNvPr id="20482" name="TextBox 1"/>
            <p:cNvPicPr/>
            <p:nvPr/>
          </p:nvPicPr>
          <p:blipFill>
            <a:blip r:embed="rId1"/>
            <a:stretch>
              <a:fillRect/>
            </a:stretch>
          </p:blipFill>
          <p:spPr>
            <a:xfrm>
              <a:off x="243" y="601"/>
              <a:ext cx="1361" cy="430"/>
            </a:xfrm>
            <a:prstGeom prst="rect">
              <a:avLst/>
            </a:prstGeom>
            <a:noFill/>
            <a:ln w="9525">
              <a:noFill/>
            </a:ln>
          </p:spPr>
        </p:pic>
        <p:sp>
          <p:nvSpPr>
            <p:cNvPr id="20483" name="Text Box 2"/>
            <p:cNvSpPr txBox="1"/>
            <p:nvPr/>
          </p:nvSpPr>
          <p:spPr>
            <a:xfrm>
              <a:off x="357" y="629"/>
              <a:ext cx="886" cy="290"/>
            </a:xfrm>
            <a:prstGeom prst="rect">
              <a:avLst/>
            </a:prstGeom>
            <a:noFill/>
            <a:ln w="9525">
              <a:noFill/>
            </a:ln>
          </p:spPr>
          <p:txBody>
            <a:bodyPr wrap="none" anchor="t">
              <a:spAutoFit/>
            </a:bodyPr>
            <a:p>
              <a:pPr defTabSz="914400"/>
              <a:r>
                <a:rPr lang="zh-CN" altLang="en-US" sz="2400" b="1">
                  <a:solidFill>
                    <a:srgbClr val="FFFFFF"/>
                  </a:solidFill>
                  <a:latin typeface="黑体" panose="02010609060101010101" pitchFamily="2" charset="-122"/>
                  <a:ea typeface="黑体" panose="02010609060101010101" pitchFamily="2" charset="-122"/>
                </a:rPr>
                <a:t>演示实验</a:t>
              </a:r>
              <a:endParaRPr lang="zh-CN" altLang="en-US" sz="2400" b="1">
                <a:solidFill>
                  <a:srgbClr val="FFFFFF"/>
                </a:solidFill>
                <a:latin typeface="黑体" panose="02010609060101010101" pitchFamily="2" charset="-122"/>
                <a:ea typeface="黑体" panose="02010609060101010101" pitchFamily="2" charset="-122"/>
              </a:endParaRPr>
            </a:p>
          </p:txBody>
        </p:sp>
      </p:grpSp>
      <p:pic>
        <p:nvPicPr>
          <p:cNvPr id="4" name="Picture 2"/>
          <p:cNvPicPr>
            <a:picLocks noChangeAspect="1"/>
          </p:cNvPicPr>
          <p:nvPr/>
        </p:nvPicPr>
        <p:blipFill>
          <a:blip r:embed="rId2">
            <a:clrChange>
              <a:clrFrom>
                <a:srgbClr val="FFFFFF"/>
              </a:clrFrom>
              <a:clrTo>
                <a:srgbClr val="FFFFFF">
                  <a:alpha val="0"/>
                </a:srgbClr>
              </a:clrTo>
            </a:clrChange>
          </a:blip>
          <a:srcRect b="73988"/>
          <a:stretch>
            <a:fillRect/>
          </a:stretch>
        </p:blipFill>
        <p:spPr>
          <a:xfrm>
            <a:off x="1939925" y="2776538"/>
            <a:ext cx="6705600" cy="1143000"/>
          </a:xfrm>
          <a:prstGeom prst="rect">
            <a:avLst/>
          </a:prstGeom>
          <a:noFill/>
          <a:ln w="9525">
            <a:noFill/>
          </a:ln>
        </p:spPr>
      </p:pic>
      <p:pic>
        <p:nvPicPr>
          <p:cNvPr id="5" name="Picture 2"/>
          <p:cNvPicPr>
            <a:picLocks noChangeAspect="1"/>
          </p:cNvPicPr>
          <p:nvPr/>
        </p:nvPicPr>
        <p:blipFill>
          <a:blip r:embed="rId2">
            <a:clrChange>
              <a:clrFrom>
                <a:srgbClr val="FFFFFF"/>
              </a:clrFrom>
              <a:clrTo>
                <a:srgbClr val="FFFFFF">
                  <a:alpha val="0"/>
                </a:srgbClr>
              </a:clrTo>
            </a:clrChange>
          </a:blip>
          <a:srcRect t="37392" b="33347"/>
          <a:stretch>
            <a:fillRect/>
          </a:stretch>
        </p:blipFill>
        <p:spPr>
          <a:xfrm>
            <a:off x="1939925" y="4348163"/>
            <a:ext cx="6705600" cy="1285875"/>
          </a:xfrm>
          <a:prstGeom prst="rect">
            <a:avLst/>
          </a:prstGeom>
          <a:noFill/>
          <a:ln w="9525">
            <a:noFill/>
          </a:ln>
        </p:spPr>
      </p:pic>
      <p:cxnSp>
        <p:nvCxnSpPr>
          <p:cNvPr id="7" name="直接连接符 6"/>
          <p:cNvCxnSpPr/>
          <p:nvPr/>
        </p:nvCxnSpPr>
        <p:spPr>
          <a:xfrm rot="5400000">
            <a:off x="1471613" y="4094163"/>
            <a:ext cx="2644775" cy="3175"/>
          </a:xfrm>
          <a:prstGeom prst="line">
            <a:avLst/>
          </a:prstGeom>
          <a:ln w="38100" cap="flat" cmpd="sng">
            <a:solidFill>
              <a:schemeClr val="accent2"/>
            </a:solidFill>
            <a:prstDash val="dash"/>
            <a:round/>
            <a:headEnd type="none" w="med" len="med"/>
            <a:tailEnd type="none" w="med" len="med"/>
          </a:ln>
          <a:effectLst>
            <a:outerShdw dist="23000" dir="5400000" rotWithShape="0">
              <a:srgbClr val="000000">
                <a:alpha val="34998"/>
              </a:srgbClr>
            </a:outerShdw>
          </a:effectLst>
        </p:spPr>
      </p:cxnSp>
      <p:sp>
        <p:nvSpPr>
          <p:cNvPr id="12" name="圆角矩形标注 11"/>
          <p:cNvSpPr/>
          <p:nvPr/>
        </p:nvSpPr>
        <p:spPr>
          <a:xfrm>
            <a:off x="1868488" y="5776913"/>
            <a:ext cx="2428875" cy="857250"/>
          </a:xfrm>
          <a:prstGeom prst="wedgeRoundRectCallout">
            <a:avLst>
              <a:gd name="adj1" fmla="val -22212"/>
              <a:gd name="adj2" fmla="val -93499"/>
              <a:gd name="adj3" fmla="val 16667"/>
            </a:avLst>
          </a:prstGeom>
        </p:spPr>
        <p:style>
          <a:lnRef idx="3">
            <a:schemeClr val="lt1"/>
          </a:lnRef>
          <a:fillRef idx="1">
            <a:schemeClr val="accent5"/>
          </a:fillRef>
          <a:effectRef idx="1">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n-ea"/>
                <a:ea typeface="+mn-ea"/>
                <a:cs typeface="+mn-cs"/>
              </a:rPr>
              <a:t>在同一斜面的同一高度</a:t>
            </a:r>
            <a:endParaRPr kumimoji="0" lang="zh-CN" altLang="en-US" sz="2400" b="1" i="0" u="none" strike="noStrike" kern="1200" cap="none" spc="0" normalizeH="0" baseline="0" noProof="0" dirty="0">
              <a:ln>
                <a:noFill/>
              </a:ln>
              <a:solidFill>
                <a:schemeClr val="tx1"/>
              </a:solidFill>
              <a:effectLst/>
              <a:uLnTx/>
              <a:uFillTx/>
              <a:latin typeface="+mn-ea"/>
              <a:ea typeface="+mn-ea"/>
              <a:cs typeface="+mn-cs"/>
            </a:endParaRPr>
          </a:p>
        </p:txBody>
      </p:sp>
      <p:sp>
        <p:nvSpPr>
          <p:cNvPr id="13" name="圆角矩形标注 12"/>
          <p:cNvSpPr>
            <a:spLocks noChangeArrowheads="1"/>
          </p:cNvSpPr>
          <p:nvPr/>
        </p:nvSpPr>
        <p:spPr bwMode="auto">
          <a:xfrm>
            <a:off x="2225675" y="1704975"/>
            <a:ext cx="2273300" cy="1000125"/>
          </a:xfrm>
          <a:prstGeom prst="wedgeRoundRectCallout">
            <a:avLst>
              <a:gd name="adj1" fmla="val 3699"/>
              <a:gd name="adj2" fmla="val 73491"/>
              <a:gd name="adj3" fmla="val 16667"/>
            </a:avLst>
          </a:prstGeom>
          <a:solidFill>
            <a:srgbClr val="8064A2"/>
          </a:solidFill>
          <a:ln w="38100" algn="ctr">
            <a:solidFill>
              <a:schemeClr val="bg1"/>
            </a:solidFill>
            <a:miter lim="800000"/>
          </a:ln>
          <a:effectLst>
            <a:outerShdw dist="20000" dir="5400000" rotWithShape="0">
              <a:srgbClr val="000000">
                <a:alpha val="37999"/>
              </a:srgbClr>
            </a:outerShdw>
          </a:effectLst>
        </p:spPr>
        <p:txBody>
          <a:bodyPr rIns="1800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mn-ea"/>
                <a:ea typeface="+mn-ea"/>
                <a:cs typeface="+mn-cs"/>
              </a:rPr>
              <a:t>同一小车从静止下滑</a:t>
            </a:r>
            <a:endParaRPr kumimoji="0" lang="zh-CN" altLang="en-US" sz="2400" b="1" i="0" u="none" strike="noStrike" kern="1200" cap="none" spc="0" normalizeH="0" baseline="0" noProof="0">
              <a:ln>
                <a:noFill/>
              </a:ln>
              <a:solidFill>
                <a:srgbClr val="FFFFFF"/>
              </a:solidFill>
              <a:effectLst/>
              <a:uLnTx/>
              <a:uFillTx/>
              <a:latin typeface="+mn-ea"/>
              <a:ea typeface="+mn-ea"/>
              <a:cs typeface="+mn-cs"/>
            </a:endParaRPr>
          </a:p>
        </p:txBody>
      </p:sp>
      <p:sp>
        <p:nvSpPr>
          <p:cNvPr id="14" name="圆角矩形标注 13"/>
          <p:cNvSpPr>
            <a:spLocks noChangeArrowheads="1"/>
          </p:cNvSpPr>
          <p:nvPr/>
        </p:nvSpPr>
        <p:spPr bwMode="auto">
          <a:xfrm>
            <a:off x="5795963" y="1763713"/>
            <a:ext cx="2428875" cy="857250"/>
          </a:xfrm>
          <a:prstGeom prst="wedgeRoundRectCallout">
            <a:avLst>
              <a:gd name="adj1" fmla="val -115620"/>
              <a:gd name="adj2" fmla="val 128889"/>
              <a:gd name="adj3" fmla="val 16667"/>
            </a:avLst>
          </a:prstGeom>
          <a:solidFill>
            <a:schemeClr val="bg1"/>
          </a:solidFill>
          <a:ln w="25400" algn="ctr">
            <a:solidFill>
              <a:srgbClr val="F79646"/>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dk1"/>
                </a:solidFill>
                <a:effectLst/>
                <a:uLnTx/>
                <a:uFillTx/>
                <a:latin typeface="+mn-ea"/>
                <a:ea typeface="+mn-ea"/>
                <a:cs typeface="+mn-cs"/>
              </a:rPr>
              <a:t>到达斜面底端速度相同</a:t>
            </a:r>
            <a:endParaRPr kumimoji="0" lang="zh-CN" altLang="en-US" sz="2400" b="1" i="0" u="none" strike="noStrike" kern="1200" cap="none" spc="0" normalizeH="0" baseline="0" noProof="0" dirty="0">
              <a:ln>
                <a:noFill/>
              </a:ln>
              <a:solidFill>
                <a:schemeClr val="dk1"/>
              </a:solidFill>
              <a:effectLst/>
              <a:uLnTx/>
              <a:uFillTx/>
              <a:latin typeface="+mn-ea"/>
              <a:ea typeface="+mn-ea"/>
              <a:cs typeface="+mn-cs"/>
            </a:endParaRPr>
          </a:p>
        </p:txBody>
      </p:sp>
      <p:sp>
        <p:nvSpPr>
          <p:cNvPr id="15" name="左大括号 14"/>
          <p:cNvSpPr/>
          <p:nvPr/>
        </p:nvSpPr>
        <p:spPr bwMode="auto">
          <a:xfrm rot="-5400000">
            <a:off x="4547394" y="2669381"/>
            <a:ext cx="285750" cy="2357438"/>
          </a:xfrm>
          <a:prstGeom prst="leftBrace">
            <a:avLst>
              <a:gd name="adj1" fmla="val 40524"/>
              <a:gd name="adj2" fmla="val 50606"/>
            </a:avLst>
          </a:prstGeom>
          <a:noFill/>
          <a:ln w="38100" algn="ctr">
            <a:solidFill>
              <a:srgbClr val="4A7EBB"/>
            </a:solidFill>
            <a:round/>
          </a:ln>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mn-ea"/>
              <a:ea typeface="+mn-ea"/>
              <a:cs typeface="+mn-cs"/>
            </a:endParaRPr>
          </a:p>
        </p:txBody>
      </p:sp>
      <p:sp>
        <p:nvSpPr>
          <p:cNvPr id="16" name="左大括号 15"/>
          <p:cNvSpPr/>
          <p:nvPr/>
        </p:nvSpPr>
        <p:spPr bwMode="auto">
          <a:xfrm rot="-5400000">
            <a:off x="4986338" y="3889375"/>
            <a:ext cx="198438" cy="3290888"/>
          </a:xfrm>
          <a:prstGeom prst="leftBrace">
            <a:avLst>
              <a:gd name="adj1" fmla="val 76778"/>
              <a:gd name="adj2" fmla="val 49542"/>
            </a:avLst>
          </a:prstGeom>
          <a:noFill/>
          <a:ln w="38100" algn="ctr">
            <a:solidFill>
              <a:srgbClr val="FF0000"/>
            </a:solidFill>
            <a:round/>
          </a:ln>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mn-ea"/>
              <a:ea typeface="+mn-ea"/>
              <a:cs typeface="+mn-cs"/>
            </a:endParaRPr>
          </a:p>
        </p:txBody>
      </p:sp>
      <p:sp>
        <p:nvSpPr>
          <p:cNvPr id="17" name="TextBox 16"/>
          <p:cNvSpPr txBox="1"/>
          <p:nvPr/>
        </p:nvSpPr>
        <p:spPr>
          <a:xfrm>
            <a:off x="8543925" y="3067050"/>
            <a:ext cx="1449388" cy="501650"/>
          </a:xfrm>
          <a:prstGeom prst="snip1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mn-ea"/>
                <a:ea typeface="+mn-ea"/>
                <a:cs typeface="+mn-cs"/>
              </a:rPr>
              <a:t>棉布表面</a:t>
            </a:r>
            <a:endParaRPr kumimoji="0" lang="zh-CN" altLang="en-US" sz="2400" b="1" i="0" u="none" strike="noStrike" kern="1200" cap="none" spc="0" normalizeH="0" baseline="0" noProof="0">
              <a:ln>
                <a:noFill/>
              </a:ln>
              <a:solidFill>
                <a:srgbClr val="000000"/>
              </a:solidFill>
              <a:effectLst/>
              <a:uLnTx/>
              <a:uFillTx/>
              <a:latin typeface="+mn-ea"/>
              <a:ea typeface="+mn-ea"/>
              <a:cs typeface="+mn-cs"/>
            </a:endParaRPr>
          </a:p>
        </p:txBody>
      </p:sp>
      <p:sp>
        <p:nvSpPr>
          <p:cNvPr id="18" name="TextBox 17"/>
          <p:cNvSpPr txBox="1"/>
          <p:nvPr/>
        </p:nvSpPr>
        <p:spPr>
          <a:xfrm>
            <a:off x="8543925" y="4625975"/>
            <a:ext cx="1449388" cy="501650"/>
          </a:xfrm>
          <a:prstGeom prst="snip1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mn-ea"/>
                <a:ea typeface="+mn-ea"/>
                <a:cs typeface="+mn-cs"/>
              </a:rPr>
              <a:t>木板表面</a:t>
            </a:r>
            <a:endParaRPr kumimoji="0" lang="zh-CN" altLang="en-US" sz="2400" b="1" i="0" u="none" strike="noStrike" kern="1200" cap="none" spc="0" normalizeH="0" baseline="0" noProof="0">
              <a:ln>
                <a:noFill/>
              </a:ln>
              <a:solidFill>
                <a:srgbClr val="000000"/>
              </a:solidFill>
              <a:effectLst/>
              <a:uLnTx/>
              <a:uFillTx/>
              <a:latin typeface="+mn-ea"/>
              <a:ea typeface="+mn-ea"/>
              <a:cs typeface="+mn-cs"/>
            </a:endParaRPr>
          </a:p>
        </p:txBody>
      </p:sp>
      <p:sp>
        <p:nvSpPr>
          <p:cNvPr id="19" name="TextBox 18"/>
          <p:cNvSpPr txBox="1"/>
          <p:nvPr/>
        </p:nvSpPr>
        <p:spPr>
          <a:xfrm>
            <a:off x="5011738" y="5776913"/>
            <a:ext cx="2936875" cy="4603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mn-ea"/>
                <a:ea typeface="+mn-ea"/>
                <a:cs typeface="+mn-cs"/>
              </a:rPr>
              <a:t>比较小车滑行的距离</a:t>
            </a:r>
            <a:endParaRPr kumimoji="0" lang="zh-CN" altLang="en-US" sz="2400" b="1" i="0" u="none" strike="noStrike" kern="1200" cap="none" spc="0" normalizeH="0" baseline="0" noProof="0">
              <a:ln>
                <a:noFill/>
              </a:ln>
              <a:solidFill>
                <a:srgbClr val="000000"/>
              </a:solidFill>
              <a:effectLst/>
              <a:uLnTx/>
              <a:uFillTx/>
              <a:latin typeface="+mn-ea"/>
              <a:ea typeface="+mn-ea"/>
              <a:cs typeface="+mn-cs"/>
            </a:endParaRPr>
          </a:p>
        </p:txBody>
      </p:sp>
      <p:grpSp>
        <p:nvGrpSpPr>
          <p:cNvPr id="20495" name="Group 20"/>
          <p:cNvGrpSpPr/>
          <p:nvPr/>
        </p:nvGrpSpPr>
        <p:grpSpPr>
          <a:xfrm>
            <a:off x="4462463" y="1079500"/>
            <a:ext cx="3986212" cy="576263"/>
            <a:chOff x="1746" y="663"/>
            <a:chExt cx="2812" cy="363"/>
          </a:xfrm>
        </p:grpSpPr>
        <p:sp>
          <p:nvSpPr>
            <p:cNvPr id="17426" name="AutoShape 18">
              <a:hlinkClick r:id="" action="ppaction://noaction" highlightClick="1"/>
            </p:cNvPr>
            <p:cNvSpPr>
              <a:spLocks noChangeArrowheads="1"/>
            </p:cNvSpPr>
            <p:nvPr/>
          </p:nvSpPr>
          <p:spPr bwMode="auto">
            <a:xfrm>
              <a:off x="1746" y="702"/>
              <a:ext cx="2812" cy="324"/>
            </a:xfrm>
            <a:prstGeom prst="actionButtonBlank">
              <a:avLst/>
            </a:prstGeom>
            <a:gradFill rotWithShape="1">
              <a:gsLst>
                <a:gs pos="0">
                  <a:srgbClr val="FFDBB7"/>
                </a:gs>
                <a:gs pos="100000">
                  <a:srgbClr val="FFC58B"/>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mn-ea"/>
                <a:ea typeface="+mn-ea"/>
                <a:cs typeface="+mn-cs"/>
              </a:endParaRPr>
            </a:p>
          </p:txBody>
        </p:sp>
        <p:sp>
          <p:nvSpPr>
            <p:cNvPr id="3" name="TextBox 2"/>
            <p:cNvSpPr>
              <a:spLocks noChangeArrowheads="1"/>
            </p:cNvSpPr>
            <p:nvPr/>
          </p:nvSpPr>
          <p:spPr bwMode="auto">
            <a:xfrm>
              <a:off x="1801" y="663"/>
              <a:ext cx="2323" cy="321"/>
            </a:xfrm>
            <a:prstGeom prst="roundRect">
              <a:avLst>
                <a:gd name="adj" fmla="val 16667"/>
              </a:avLst>
            </a:prstGeom>
            <a:noFill/>
            <a:ln w="25400" algn="ctr">
              <a:noFill/>
              <a:rou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mn-ea"/>
                  <a:ea typeface="+mn-ea"/>
                  <a:cs typeface="+mn-cs"/>
                </a:rPr>
                <a:t>阻力对物体运动的影响</a:t>
              </a:r>
              <a:endParaRPr kumimoji="0" lang="zh-CN" altLang="en-US" sz="2400" b="1" i="0" u="none" strike="noStrike" kern="1200" cap="none" spc="0" normalizeH="0" baseline="0" noProof="0">
                <a:ln>
                  <a:noFill/>
                </a:ln>
                <a:solidFill>
                  <a:srgbClr val="000000"/>
                </a:solidFill>
                <a:effectLst/>
                <a:uLnTx/>
                <a:uFillTx/>
                <a:latin typeface="+mn-ea"/>
                <a:ea typeface="+mn-ea"/>
                <a:cs typeface="+mn-cs"/>
              </a:endParaRPr>
            </a:p>
          </p:txBody>
        </p:sp>
      </p:grpSp>
      <p:sp>
        <p:nvSpPr>
          <p:cNvPr id="20" name="Text Box 2">
            <a:hlinkClick r:id="rId3"/>
          </p:cNvPr>
          <p:cNvSpPr txBox="1">
            <a:spLocks noChangeArrowheads="1"/>
          </p:cNvSpPr>
          <p:nvPr/>
        </p:nvSpPr>
        <p:spPr bwMode="auto">
          <a:xfrm>
            <a:off x="1941513" y="366713"/>
            <a:ext cx="2244725" cy="522288"/>
          </a:xfrm>
          <a:prstGeom prst="rect">
            <a:avLst/>
          </a:prstGeom>
          <a:solidFill>
            <a:schemeClr val="accent5"/>
          </a:solidFill>
          <a:ln w="9525">
            <a:noFill/>
            <a:miter lim="800000"/>
          </a:ln>
          <a:effectLst/>
        </p:spPr>
        <p:txBody>
          <a:bodyPr>
            <a:spAutoFit/>
          </a:bodyPr>
          <a:lstStyle/>
          <a:p>
            <a:pPr marR="0" defTabSz="914400">
              <a:buClrTx/>
              <a:buSzTx/>
              <a:defRPr/>
            </a:pPr>
            <a:r>
              <a:rPr kumimoji="1" lang="en-US" altLang="zh-CN" sz="2800" b="1" kern="1200" cap="none" spc="0" normalizeH="0" baseline="0" noProof="0" dirty="0">
                <a:latin typeface="+mn-ea"/>
                <a:ea typeface="+mn-ea"/>
                <a:cs typeface="+mn-cs"/>
              </a:rPr>
              <a:t>3.</a:t>
            </a:r>
            <a:r>
              <a:rPr kumimoji="1" lang="zh-CN" altLang="en-US" sz="2800" b="1" kern="1200" cap="none" spc="0" normalizeH="0" baseline="0" noProof="0" dirty="0">
                <a:latin typeface="+mn-ea"/>
                <a:ea typeface="+mn-ea"/>
                <a:cs typeface="+mn-cs"/>
              </a:rPr>
              <a:t>设计实验：</a:t>
            </a:r>
            <a:endParaRPr kumimoji="1" lang="zh-CN" altLang="en-US" sz="2800" b="1" kern="1200" cap="none" spc="0" normalizeH="0" baseline="0" noProof="0" dirty="0">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lide(fromBottom)">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Bottom)">
                                      <p:cBhvr>
                                        <p:cTn id="15" dur="500"/>
                                        <p:tgtEl>
                                          <p:spTgt spid="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lide(fromBottom)">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bwMode="auto">
          <a:xfrm>
            <a:off x="1989138" y="528638"/>
            <a:ext cx="3883025" cy="584200"/>
          </a:xfrm>
          <a:prstGeom prst="rect">
            <a:avLst/>
          </a:prstGeom>
          <a:solidFill>
            <a:schemeClr val="accent5"/>
          </a:solidFill>
          <a:ln w="9525">
            <a:noFill/>
            <a:miter lim="800000"/>
          </a:ln>
          <a:effectLst/>
        </p:spPr>
        <p:txBody>
          <a:bodyPr>
            <a:spAutoFit/>
          </a:bodyPr>
          <a:lstStyle/>
          <a:p>
            <a:pPr marR="0" defTabSz="914400">
              <a:spcBef>
                <a:spcPct val="50000"/>
              </a:spcBef>
              <a:buClrTx/>
              <a:buSzTx/>
              <a:defRPr/>
            </a:pPr>
            <a:r>
              <a:rPr kumimoji="0" lang="zh-CN" altLang="en-US" sz="3200" b="1" kern="1200" cap="none" spc="0" normalizeH="0" baseline="0" noProof="0" dirty="0">
                <a:latin typeface="+mn-ea"/>
                <a:ea typeface="+mn-ea"/>
                <a:cs typeface="+mn-cs"/>
              </a:rPr>
              <a:t>动画演示：进行实验</a:t>
            </a:r>
            <a:endParaRPr kumimoji="0" lang="zh-CN" altLang="en-US" sz="3200" b="1" kern="1200" cap="none" spc="0" normalizeH="0" baseline="0" noProof="0" dirty="0">
              <a:latin typeface="+mn-ea"/>
              <a:ea typeface="+mn-ea"/>
              <a:cs typeface="+mn-cs"/>
            </a:endParaRPr>
          </a:p>
        </p:txBody>
      </p:sp>
    </p:spTree>
    <p:controls>
      <mc:AlternateContent xmlns:mc="http://schemas.openxmlformats.org/markup-compatibility/2006">
        <mc:Choice xmlns:v="urn:schemas-microsoft-com:vml" Requires="v">
          <p:control spid="1027" name="" r:id="rId1" imgW="6129655" imgH="4095750"/>
        </mc:Choice>
        <mc:Fallback>
          <p:control name="" r:id="rId1" imgW="6129655" imgH="4095750">
            <p:pic>
              <p:nvPicPr>
                <p:cNvPr id="0" name="ShockwaveFlash1"/>
                <p:cNvPicPr/>
                <p:nvPr/>
              </p:nvPicPr>
              <p:blipFill>
                <a:blip r:embed="rId2"/>
                <a:stretch>
                  <a:fillRect/>
                </a:stretch>
              </p:blipFill>
              <p:spPr>
                <a:xfrm>
                  <a:off x="3054350" y="1690688"/>
                  <a:ext cx="6129655" cy="4095750"/>
                </a:xfrm>
                <a:prstGeom prst="rect">
                  <a:avLst/>
                </a:prstGeom>
                <a:noFill/>
                <a:ln w="9525">
                  <a:noFill/>
                </a:ln>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2530" name="Group 2"/>
          <p:cNvGraphicFramePr>
            <a:graphicFrameLocks noGrp="1"/>
          </p:cNvGraphicFramePr>
          <p:nvPr>
            <p:ph idx="1"/>
          </p:nvPr>
        </p:nvGraphicFramePr>
        <p:xfrm>
          <a:off x="2621280" y="301625"/>
          <a:ext cx="5988050" cy="2972435"/>
        </p:xfrm>
        <a:graphic>
          <a:graphicData uri="http://schemas.openxmlformats.org/drawingml/2006/table">
            <a:tbl>
              <a:tblPr/>
              <a:tblGrid>
                <a:gridCol w="2113280"/>
                <a:gridCol w="1772920"/>
                <a:gridCol w="2101850"/>
              </a:tblGrid>
              <a:tr h="1177290">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dirty="0" smtClean="0">
                          <a:ln>
                            <a:noFill/>
                          </a:ln>
                          <a:solidFill>
                            <a:srgbClr val="0000D4"/>
                          </a:solidFill>
                          <a:effectLst/>
                          <a:latin typeface="黑体" panose="02010609060101010101" pitchFamily="2" charset="-122"/>
                          <a:ea typeface="黑体" panose="02010609060101010101" pitchFamily="2" charset="-122"/>
                        </a:rPr>
                        <a:t>接触面</a:t>
                      </a:r>
                      <a:endParaRPr kumimoji="0" lang="zh-CN" altLang="en-US" sz="1800" b="0" i="0" u="none" strike="noStrike" cap="none" normalizeH="0" baseline="0" dirty="0" smtClean="0">
                        <a:ln>
                          <a:noFill/>
                        </a:ln>
                        <a:solidFill>
                          <a:srgbClr val="0000D4"/>
                        </a:solidFill>
                        <a:effectLst/>
                        <a:latin typeface="黑体" panose="02010609060101010101" pitchFamily="2" charset="-122"/>
                        <a:ea typeface="黑体" panose="0201060906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E3BA">
                        <a:alpha val="50000"/>
                      </a:srgbClr>
                    </a:solidFill>
                  </a:tcPr>
                </a:tc>
                <a:tc>
                  <a:txBody>
                    <a:bodyPr/>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rPr>
                        <a:t>小球受到的</a:t>
                      </a:r>
                      <a:endPar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endParaRPr>
                    </a:p>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rPr>
                        <a:t>摩擦力的大小</a:t>
                      </a:r>
                      <a:endPar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endParaRPr>
                    </a:p>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rPr>
                        <a:t>（大</a:t>
                      </a:r>
                      <a:r>
                        <a:rPr kumimoji="0" lang="en-US" altLang="zh-CN"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rPr>
                        <a:t>/</a:t>
                      </a:r>
                      <a:r>
                        <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rPr>
                        <a:t>较大</a:t>
                      </a:r>
                      <a:r>
                        <a:rPr kumimoji="0" lang="en-US" altLang="zh-CN"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rPr>
                        <a:t>/</a:t>
                      </a:r>
                      <a:r>
                        <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rPr>
                        <a:t>小）</a:t>
                      </a:r>
                      <a:endPar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E3BA">
                        <a:alpha val="50000"/>
                      </a:srgbClr>
                    </a:solidFill>
                  </a:tcPr>
                </a:tc>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rPr>
                        <a:t> </a:t>
                      </a:r>
                      <a:r>
                        <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rPr>
                        <a:t>小球运动的距离</a:t>
                      </a:r>
                      <a:endPar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rPr>
                        <a:t>S / m</a:t>
                      </a:r>
                      <a:endParaRPr kumimoji="0" lang="en-US" altLang="zh-CN"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E3BA">
                        <a:alpha val="50000"/>
                      </a:srgbClr>
                    </a:solidFill>
                  </a:tcPr>
                </a:tc>
              </a:tr>
              <a:tr h="602615">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rPr>
                        <a:t>毛 巾</a:t>
                      </a:r>
                      <a:endPar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E3BA">
                        <a:alpha val="50000"/>
                      </a:srgbClr>
                    </a:solidFill>
                  </a:tcPr>
                </a:tc>
                <a:tc>
                  <a:txBody>
                    <a:bodyPr/>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0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E3BA">
                        <a:alpha val="50000"/>
                      </a:srgbClr>
                    </a:solidFill>
                  </a:tcPr>
                </a:tc>
                <a:tc>
                  <a:txBody>
                    <a:bodyPr/>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000" b="0" i="0" u="none" strike="noStrike" cap="none" normalizeH="0" baseline="0" dirty="0" smtClean="0">
                        <a:ln>
                          <a:noFill/>
                        </a:ln>
                        <a:solidFill>
                          <a:srgbClr val="0000D4"/>
                        </a:solidFill>
                        <a:effectLst/>
                        <a:latin typeface="黑体" panose="02010609060101010101" pitchFamily="2" charset="-122"/>
                        <a:ea typeface="黑体" panose="0201060906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E3BA">
                        <a:alpha val="50000"/>
                      </a:srgbClr>
                    </a:solidFill>
                  </a:tcPr>
                </a:tc>
              </a:tr>
              <a:tr h="602615">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rPr>
                        <a:t>棉 布</a:t>
                      </a:r>
                      <a:endPar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E3BA">
                        <a:alpha val="50000"/>
                      </a:srgbClr>
                    </a:solidFill>
                  </a:tcPr>
                </a:tc>
                <a:tc>
                  <a:txBody>
                    <a:bodyPr/>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0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E3BA">
                        <a:alpha val="50000"/>
                      </a:srgbClr>
                    </a:solidFill>
                  </a:tcPr>
                </a:tc>
                <a:tc>
                  <a:txBody>
                    <a:bodyPr/>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000" b="0" i="0" u="none" strike="noStrike" cap="none" normalizeH="0" baseline="0" dirty="0" smtClean="0">
                        <a:ln>
                          <a:noFill/>
                        </a:ln>
                        <a:solidFill>
                          <a:srgbClr val="0000D4"/>
                        </a:solidFill>
                        <a:effectLst/>
                        <a:latin typeface="黑体" panose="02010609060101010101" pitchFamily="2" charset="-122"/>
                        <a:ea typeface="黑体" panose="0201060906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E3BA">
                        <a:alpha val="50000"/>
                      </a:srgbClr>
                    </a:solidFill>
                  </a:tcPr>
                </a:tc>
              </a:tr>
              <a:tr h="589915">
                <a:tc>
                  <a:txBody>
                    <a:bodyPr/>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rPr>
                        <a:t>玻 璃</a:t>
                      </a:r>
                      <a:endParaRPr kumimoji="0" lang="zh-CN" altLang="en-US" sz="18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7E3BA">
                        <a:alpha val="50000"/>
                      </a:srgbClr>
                    </a:solidFill>
                  </a:tcPr>
                </a:tc>
                <a:tc>
                  <a:txBody>
                    <a:bodyPr/>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000" b="0" i="0" u="none" strike="noStrike" cap="none" normalizeH="0" baseline="0" smtClean="0">
                        <a:ln>
                          <a:noFill/>
                        </a:ln>
                        <a:solidFill>
                          <a:srgbClr val="0000D4"/>
                        </a:solidFill>
                        <a:effectLst/>
                        <a:latin typeface="黑体" panose="02010609060101010101" pitchFamily="2" charset="-122"/>
                        <a:ea typeface="黑体" panose="0201060906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7E3BA">
                        <a:alpha val="50000"/>
                      </a:srgbClr>
                    </a:solidFill>
                  </a:tcPr>
                </a:tc>
                <a:tc>
                  <a:txBody>
                    <a:bodyPr/>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000" b="0" i="0" u="none" strike="noStrike" cap="none" normalizeH="0" baseline="0" dirty="0" smtClean="0">
                        <a:ln>
                          <a:noFill/>
                        </a:ln>
                        <a:solidFill>
                          <a:srgbClr val="0000D4"/>
                        </a:solidFill>
                        <a:effectLst/>
                        <a:latin typeface="黑体" panose="02010609060101010101" pitchFamily="2" charset="-122"/>
                        <a:ea typeface="黑体" panose="0201060906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7E3BA">
                        <a:alpha val="50000"/>
                      </a:srgbClr>
                    </a:solidFill>
                  </a:tcPr>
                </a:tc>
              </a:tr>
            </a:tbl>
          </a:graphicData>
        </a:graphic>
      </p:graphicFrame>
      <p:sp>
        <p:nvSpPr>
          <p:cNvPr id="22556" name="Text Box 28"/>
          <p:cNvSpPr txBox="1"/>
          <p:nvPr/>
        </p:nvSpPr>
        <p:spPr>
          <a:xfrm>
            <a:off x="2195513" y="4030663"/>
            <a:ext cx="7570787" cy="1383665"/>
          </a:xfrm>
          <a:prstGeom prst="rect">
            <a:avLst/>
          </a:prstGeom>
          <a:noFill/>
          <a:ln w="9525">
            <a:noFill/>
          </a:ln>
        </p:spPr>
        <p:txBody>
          <a:bodyPr wrap="square" anchor="t">
            <a:spAutoFit/>
          </a:bodyPr>
          <a:p>
            <a:pPr>
              <a:spcBef>
                <a:spcPct val="50000"/>
              </a:spcBef>
            </a:pPr>
            <a:r>
              <a:rPr lang="en-US" altLang="zh-CN" sz="2800" dirty="0">
                <a:solidFill>
                  <a:srgbClr val="0000D4"/>
                </a:solidFill>
                <a:latin typeface="黑体" panose="02010609060101010101" pitchFamily="2" charset="-122"/>
                <a:ea typeface="黑体" panose="02010609060101010101" pitchFamily="2" charset="-122"/>
              </a:rPr>
              <a:t>      </a:t>
            </a:r>
            <a:r>
              <a:rPr lang="zh-CN" altLang="en-US" sz="2800" dirty="0">
                <a:solidFill>
                  <a:srgbClr val="0000D4"/>
                </a:solidFill>
                <a:latin typeface="黑体" panose="02010609060101010101" pitchFamily="2" charset="-122"/>
                <a:ea typeface="黑体" panose="02010609060101010101" pitchFamily="2" charset="-122"/>
              </a:rPr>
              <a:t>在其他条件相同时，平面越光滑，小球受到的摩擦力越</a:t>
            </a:r>
            <a:r>
              <a:rPr lang="zh-CN" altLang="en-US" sz="2800" u="sng" dirty="0">
                <a:solidFill>
                  <a:srgbClr val="0000D4"/>
                </a:solidFill>
                <a:latin typeface="黑体" panose="02010609060101010101" pitchFamily="2" charset="-122"/>
                <a:ea typeface="黑体" panose="02010609060101010101" pitchFamily="2" charset="-122"/>
              </a:rPr>
              <a:t>         </a:t>
            </a:r>
            <a:r>
              <a:rPr lang="zh-CN" altLang="en-US" sz="2800" dirty="0">
                <a:solidFill>
                  <a:srgbClr val="0000D4"/>
                </a:solidFill>
                <a:latin typeface="黑体" panose="02010609060101010101" pitchFamily="2" charset="-122"/>
                <a:ea typeface="黑体" panose="02010609060101010101" pitchFamily="2" charset="-122"/>
              </a:rPr>
              <a:t>，小球前进的距离越</a:t>
            </a:r>
            <a:r>
              <a:rPr lang="zh-CN" altLang="en-US" sz="2800" u="sng" dirty="0">
                <a:solidFill>
                  <a:srgbClr val="0000D4"/>
                </a:solidFill>
                <a:latin typeface="黑体" panose="02010609060101010101" pitchFamily="2" charset="-122"/>
                <a:ea typeface="黑体" panose="02010609060101010101" pitchFamily="2" charset="-122"/>
              </a:rPr>
              <a:t>         </a:t>
            </a:r>
            <a:r>
              <a:rPr lang="zh-CN" altLang="en-US" sz="2800" dirty="0">
                <a:solidFill>
                  <a:srgbClr val="0000D4"/>
                </a:solidFill>
                <a:latin typeface="黑体" panose="02010609060101010101" pitchFamily="2" charset="-122"/>
                <a:ea typeface="黑体" panose="02010609060101010101" pitchFamily="2" charset="-122"/>
              </a:rPr>
              <a:t>。</a:t>
            </a:r>
            <a:endParaRPr lang="zh-CN" altLang="en-US" sz="2800" dirty="0">
              <a:solidFill>
                <a:srgbClr val="0000D4"/>
              </a:solidFill>
              <a:latin typeface="黑体" panose="02010609060101010101" pitchFamily="2" charset="-122"/>
              <a:ea typeface="黑体" panose="02010609060101010101" pitchFamily="2" charset="-122"/>
            </a:endParaRPr>
          </a:p>
        </p:txBody>
      </p:sp>
      <p:sp>
        <p:nvSpPr>
          <p:cNvPr id="16408" name="文本框 4"/>
          <p:cNvSpPr txBox="1"/>
          <p:nvPr/>
        </p:nvSpPr>
        <p:spPr>
          <a:xfrm>
            <a:off x="2470150" y="3525838"/>
            <a:ext cx="3714750" cy="583565"/>
          </a:xfrm>
          <a:prstGeom prst="rect">
            <a:avLst/>
          </a:prstGeom>
          <a:noFill/>
          <a:ln w="9525">
            <a:noFill/>
          </a:ln>
        </p:spPr>
        <p:txBody>
          <a:bodyPr wrap="square" anchor="t">
            <a:spAutoFit/>
          </a:bodyPr>
          <a:p>
            <a:r>
              <a:rPr lang="zh-CN" altLang="en-US" sz="3200" b="1">
                <a:latin typeface="Arial" panose="020B0604020202020204" pitchFamily="34" charset="0"/>
                <a:ea typeface="宋体" panose="02010600030101010101" pitchFamily="2" charset="-122"/>
              </a:rPr>
              <a:t>（</a:t>
            </a:r>
            <a:r>
              <a:rPr lang="en-US" altLang="zh-CN" sz="3200" b="1">
                <a:latin typeface="Arial" panose="020B0604020202020204" pitchFamily="34" charset="0"/>
                <a:ea typeface="宋体" panose="02010600030101010101" pitchFamily="2" charset="-122"/>
              </a:rPr>
              <a:t>4</a:t>
            </a:r>
            <a:r>
              <a:rPr lang="zh-CN" altLang="en-US" sz="3200" b="1">
                <a:latin typeface="Arial" panose="020B0604020202020204" pitchFamily="34" charset="0"/>
                <a:ea typeface="宋体" panose="02010600030101010101" pitchFamily="2" charset="-122"/>
              </a:rPr>
              <a:t>）分析与论证</a:t>
            </a:r>
            <a:endParaRPr lang="zh-CN" altLang="en-US" sz="3200" b="1">
              <a:latin typeface="Arial" panose="020B0604020202020204" pitchFamily="34" charset="0"/>
              <a:ea typeface="宋体" panose="02010600030101010101" pitchFamily="2" charset="-122"/>
            </a:endParaRPr>
          </a:p>
        </p:txBody>
      </p:sp>
      <p:sp>
        <p:nvSpPr>
          <p:cNvPr id="16409" name="文本框 5"/>
          <p:cNvSpPr txBox="1"/>
          <p:nvPr/>
        </p:nvSpPr>
        <p:spPr>
          <a:xfrm>
            <a:off x="1893888" y="5492750"/>
            <a:ext cx="6392862" cy="521970"/>
          </a:xfrm>
          <a:prstGeom prst="rect">
            <a:avLst/>
          </a:prstGeom>
          <a:noFill/>
          <a:ln w="9525">
            <a:noFill/>
          </a:ln>
        </p:spPr>
        <p:txBody>
          <a:bodyPr wrap="square" anchor="t">
            <a:spAutoFit/>
          </a:bodyPr>
          <a:p>
            <a:r>
              <a:rPr lang="zh-CN" altLang="en-US" sz="2800" b="1">
                <a:latin typeface="Arial" panose="020B0604020202020204" pitchFamily="34" charset="0"/>
                <a:ea typeface="宋体" panose="02010600030101010101" pitchFamily="2" charset="-122"/>
              </a:rPr>
              <a:t>推理：若小车受到的阻力是零，它将会：</a:t>
            </a:r>
            <a:endParaRPr lang="zh-CN" altLang="en-US" sz="2800" b="1">
              <a:latin typeface="Arial" panose="020B0604020202020204" pitchFamily="34" charset="0"/>
              <a:ea typeface="宋体" panose="02010600030101010101" pitchFamily="2" charset="-122"/>
            </a:endParaRPr>
          </a:p>
        </p:txBody>
      </p:sp>
      <p:sp>
        <p:nvSpPr>
          <p:cNvPr id="2" name="文本框 1"/>
          <p:cNvSpPr txBox="1"/>
          <p:nvPr/>
        </p:nvSpPr>
        <p:spPr>
          <a:xfrm>
            <a:off x="5022850" y="1631950"/>
            <a:ext cx="1289050" cy="521970"/>
          </a:xfrm>
          <a:prstGeom prst="rect">
            <a:avLst/>
          </a:prstGeom>
          <a:noFill/>
          <a:ln w="9525">
            <a:noFill/>
          </a:ln>
        </p:spPr>
        <p:txBody>
          <a:bodyPr wrap="square" anchor="t">
            <a:spAutoFit/>
          </a:bodyPr>
          <a:p>
            <a:r>
              <a:rPr lang="zh-CN" altLang="en-US" sz="2800" b="1">
                <a:latin typeface="Arial" panose="020B0604020202020204" pitchFamily="34" charset="0"/>
                <a:ea typeface="宋体" panose="02010600030101010101" pitchFamily="2" charset="-122"/>
              </a:rPr>
              <a:t>最大</a:t>
            </a:r>
            <a:endParaRPr lang="zh-CN" altLang="en-US" sz="2800" b="1">
              <a:latin typeface="Arial" panose="020B0604020202020204" pitchFamily="34" charset="0"/>
              <a:ea typeface="宋体" panose="02010600030101010101" pitchFamily="2" charset="-122"/>
            </a:endParaRPr>
          </a:p>
        </p:txBody>
      </p:sp>
      <p:sp>
        <p:nvSpPr>
          <p:cNvPr id="3" name="文本框 2"/>
          <p:cNvSpPr txBox="1"/>
          <p:nvPr/>
        </p:nvSpPr>
        <p:spPr>
          <a:xfrm>
            <a:off x="6746875" y="1606550"/>
            <a:ext cx="1436688" cy="521970"/>
          </a:xfrm>
          <a:prstGeom prst="rect">
            <a:avLst/>
          </a:prstGeom>
          <a:noFill/>
          <a:ln w="9525">
            <a:noFill/>
          </a:ln>
        </p:spPr>
        <p:txBody>
          <a:bodyPr wrap="square" anchor="t">
            <a:spAutoFit/>
          </a:bodyPr>
          <a:p>
            <a:r>
              <a:rPr lang="zh-CN" altLang="en-US" sz="2800" b="1">
                <a:latin typeface="Arial" panose="020B0604020202020204" pitchFamily="34" charset="0"/>
                <a:ea typeface="宋体" panose="02010600030101010101" pitchFamily="2" charset="-122"/>
              </a:rPr>
              <a:t>最小</a:t>
            </a:r>
            <a:endParaRPr lang="zh-CN" altLang="en-US" sz="2800" b="1">
              <a:latin typeface="Arial" panose="020B0604020202020204" pitchFamily="34" charset="0"/>
              <a:ea typeface="宋体" panose="02010600030101010101" pitchFamily="2" charset="-122"/>
            </a:endParaRPr>
          </a:p>
        </p:txBody>
      </p:sp>
      <p:sp>
        <p:nvSpPr>
          <p:cNvPr id="4" name="文本框 3"/>
          <p:cNvSpPr txBox="1"/>
          <p:nvPr/>
        </p:nvSpPr>
        <p:spPr>
          <a:xfrm>
            <a:off x="4970463" y="2206625"/>
            <a:ext cx="1052512" cy="521970"/>
          </a:xfrm>
          <a:prstGeom prst="rect">
            <a:avLst/>
          </a:prstGeom>
          <a:noFill/>
          <a:ln w="9525">
            <a:noFill/>
          </a:ln>
        </p:spPr>
        <p:txBody>
          <a:bodyPr wrap="square" anchor="t">
            <a:spAutoFit/>
          </a:bodyPr>
          <a:p>
            <a:r>
              <a:rPr lang="zh-CN" altLang="en-US" sz="2800" b="1">
                <a:latin typeface="Arial" panose="020B0604020202020204" pitchFamily="34" charset="0"/>
                <a:ea typeface="宋体" panose="02010600030101010101" pitchFamily="2" charset="-122"/>
              </a:rPr>
              <a:t>较小</a:t>
            </a:r>
            <a:endParaRPr lang="zh-CN" altLang="en-US" sz="2800" b="1">
              <a:latin typeface="Arial" panose="020B0604020202020204" pitchFamily="34" charset="0"/>
              <a:ea typeface="宋体" panose="02010600030101010101" pitchFamily="2" charset="-122"/>
            </a:endParaRPr>
          </a:p>
        </p:txBody>
      </p:sp>
      <p:sp>
        <p:nvSpPr>
          <p:cNvPr id="5" name="文本框 4"/>
          <p:cNvSpPr txBox="1"/>
          <p:nvPr/>
        </p:nvSpPr>
        <p:spPr>
          <a:xfrm>
            <a:off x="5075238" y="2808288"/>
            <a:ext cx="1092200" cy="521970"/>
          </a:xfrm>
          <a:prstGeom prst="rect">
            <a:avLst/>
          </a:prstGeom>
          <a:noFill/>
          <a:ln w="9525">
            <a:noFill/>
          </a:ln>
        </p:spPr>
        <p:txBody>
          <a:bodyPr wrap="square" anchor="t">
            <a:spAutoFit/>
          </a:bodyPr>
          <a:p>
            <a:r>
              <a:rPr lang="zh-CN" altLang="en-US" sz="2800" b="1">
                <a:latin typeface="Arial" panose="020B0604020202020204" pitchFamily="34" charset="0"/>
                <a:ea typeface="宋体" panose="02010600030101010101" pitchFamily="2" charset="-122"/>
              </a:rPr>
              <a:t>最小</a:t>
            </a:r>
            <a:endParaRPr lang="zh-CN" altLang="en-US" sz="2800" b="1">
              <a:latin typeface="Arial" panose="020B0604020202020204" pitchFamily="34" charset="0"/>
              <a:ea typeface="宋体" panose="02010600030101010101" pitchFamily="2" charset="-122"/>
            </a:endParaRPr>
          </a:p>
        </p:txBody>
      </p:sp>
      <p:sp>
        <p:nvSpPr>
          <p:cNvPr id="6" name="文本框 5"/>
          <p:cNvSpPr txBox="1"/>
          <p:nvPr/>
        </p:nvSpPr>
        <p:spPr>
          <a:xfrm>
            <a:off x="6746875" y="2154238"/>
            <a:ext cx="1457325" cy="521970"/>
          </a:xfrm>
          <a:prstGeom prst="rect">
            <a:avLst/>
          </a:prstGeom>
          <a:noFill/>
          <a:ln w="9525">
            <a:noFill/>
          </a:ln>
        </p:spPr>
        <p:txBody>
          <a:bodyPr wrap="square" anchor="t">
            <a:spAutoFit/>
          </a:bodyPr>
          <a:p>
            <a:r>
              <a:rPr lang="zh-CN" altLang="en-US" sz="2800" b="1">
                <a:latin typeface="Arial" panose="020B0604020202020204" pitchFamily="34" charset="0"/>
                <a:ea typeface="宋体" panose="02010600030101010101" pitchFamily="2" charset="-122"/>
              </a:rPr>
              <a:t>较大</a:t>
            </a:r>
            <a:endParaRPr lang="zh-CN" altLang="en-US" sz="2800" b="1">
              <a:latin typeface="Arial" panose="020B0604020202020204" pitchFamily="34" charset="0"/>
              <a:ea typeface="宋体" panose="02010600030101010101" pitchFamily="2" charset="-122"/>
            </a:endParaRPr>
          </a:p>
        </p:txBody>
      </p:sp>
      <p:sp>
        <p:nvSpPr>
          <p:cNvPr id="7" name="文本框 6"/>
          <p:cNvSpPr txBox="1"/>
          <p:nvPr/>
        </p:nvSpPr>
        <p:spPr>
          <a:xfrm>
            <a:off x="6891338" y="2820988"/>
            <a:ext cx="1076325" cy="521970"/>
          </a:xfrm>
          <a:prstGeom prst="rect">
            <a:avLst/>
          </a:prstGeom>
          <a:noFill/>
          <a:ln w="9525">
            <a:noFill/>
          </a:ln>
        </p:spPr>
        <p:txBody>
          <a:bodyPr wrap="square" anchor="t">
            <a:spAutoFit/>
          </a:bodyPr>
          <a:p>
            <a:r>
              <a:rPr lang="zh-CN" altLang="en-US" sz="2800" b="1">
                <a:latin typeface="Arial" panose="020B0604020202020204" pitchFamily="34" charset="0"/>
                <a:ea typeface="宋体" panose="02010600030101010101" pitchFamily="2" charset="-122"/>
              </a:rPr>
              <a:t>最大</a:t>
            </a:r>
            <a:endParaRPr lang="zh-CN" altLang="en-US" sz="2800" b="1">
              <a:latin typeface="Arial" panose="020B0604020202020204" pitchFamily="34" charset="0"/>
              <a:ea typeface="宋体" panose="02010600030101010101" pitchFamily="2" charset="-122"/>
            </a:endParaRPr>
          </a:p>
        </p:txBody>
      </p:sp>
      <p:sp>
        <p:nvSpPr>
          <p:cNvPr id="8" name="文本框 7"/>
          <p:cNvSpPr txBox="1"/>
          <p:nvPr/>
        </p:nvSpPr>
        <p:spPr>
          <a:xfrm>
            <a:off x="5000625" y="4430713"/>
            <a:ext cx="1243013" cy="583565"/>
          </a:xfrm>
          <a:prstGeom prst="rect">
            <a:avLst/>
          </a:prstGeom>
          <a:noFill/>
          <a:ln w="9525">
            <a:noFill/>
          </a:ln>
        </p:spPr>
        <p:txBody>
          <a:bodyPr wrap="square" anchor="t">
            <a:spAutoFit/>
          </a:bodyPr>
          <a:p>
            <a:r>
              <a:rPr lang="zh-CN" altLang="en-US" sz="3200" b="1">
                <a:latin typeface="Arial" panose="020B0604020202020204" pitchFamily="34" charset="0"/>
                <a:ea typeface="宋体" panose="02010600030101010101" pitchFamily="2" charset="-122"/>
              </a:rPr>
              <a:t>小</a:t>
            </a:r>
            <a:endParaRPr lang="zh-CN" altLang="en-US" sz="3200" b="1">
              <a:latin typeface="Arial" panose="020B0604020202020204" pitchFamily="34" charset="0"/>
              <a:ea typeface="宋体" panose="02010600030101010101" pitchFamily="2" charset="-122"/>
            </a:endParaRPr>
          </a:p>
        </p:txBody>
      </p:sp>
      <p:sp>
        <p:nvSpPr>
          <p:cNvPr id="9" name="文本框 8"/>
          <p:cNvSpPr txBox="1"/>
          <p:nvPr/>
        </p:nvSpPr>
        <p:spPr>
          <a:xfrm>
            <a:off x="2906713" y="4832350"/>
            <a:ext cx="989012" cy="583565"/>
          </a:xfrm>
          <a:prstGeom prst="rect">
            <a:avLst/>
          </a:prstGeom>
          <a:noFill/>
          <a:ln w="9525">
            <a:noFill/>
          </a:ln>
        </p:spPr>
        <p:txBody>
          <a:bodyPr wrap="square" anchor="t">
            <a:spAutoFit/>
          </a:bodyPr>
          <a:p>
            <a:r>
              <a:rPr lang="zh-CN" altLang="en-US" sz="3200" b="1">
                <a:latin typeface="Arial" panose="020B0604020202020204" pitchFamily="34" charset="0"/>
                <a:ea typeface="宋体" panose="02010600030101010101" pitchFamily="2" charset="-122"/>
              </a:rPr>
              <a:t>大</a:t>
            </a:r>
            <a:endParaRPr lang="zh-CN" altLang="en-US" sz="3200" b="1">
              <a:latin typeface="Arial" panose="020B0604020202020204" pitchFamily="34" charset="0"/>
              <a:ea typeface="宋体" panose="02010600030101010101" pitchFamily="2" charset="-122"/>
            </a:endParaRPr>
          </a:p>
        </p:txBody>
      </p:sp>
      <p:sp>
        <p:nvSpPr>
          <p:cNvPr id="10" name="文本框 9"/>
          <p:cNvSpPr txBox="1"/>
          <p:nvPr/>
        </p:nvSpPr>
        <p:spPr>
          <a:xfrm>
            <a:off x="8286750" y="5414963"/>
            <a:ext cx="2009775" cy="953135"/>
          </a:xfrm>
          <a:prstGeom prst="rect">
            <a:avLst/>
          </a:prstGeom>
          <a:noFill/>
          <a:ln w="9525">
            <a:noFill/>
          </a:ln>
        </p:spPr>
        <p:txBody>
          <a:bodyPr wrap="square" anchor="t">
            <a:spAutoFit/>
          </a:bodyPr>
          <a:p>
            <a:r>
              <a:rPr lang="zh-CN" altLang="en-US" sz="2800" b="1">
                <a:latin typeface="Arial" panose="020B0604020202020204" pitchFamily="34" charset="0"/>
                <a:ea typeface="宋体" panose="02010600030101010101" pitchFamily="2" charset="-122"/>
              </a:rPr>
              <a:t>永远运动下去</a:t>
            </a:r>
            <a:endParaRPr lang="zh-CN" altLang="en-US" sz="2800" b="1">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5" grpId="0"/>
      <p:bldP spid="7" grpId="0"/>
      <p:bldP spid="16408" grpId="0"/>
      <p:bldP spid="22556" grpId="0"/>
      <p:bldP spid="8" grpId="0"/>
      <p:bldP spid="9" grpId="0"/>
      <p:bldP spid="1640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矩形 1"/>
          <p:cNvSpPr/>
          <p:nvPr/>
        </p:nvSpPr>
        <p:spPr>
          <a:xfrm>
            <a:off x="1703388" y="447675"/>
            <a:ext cx="2494280" cy="737235"/>
          </a:xfrm>
          <a:prstGeom prst="rect">
            <a:avLst/>
          </a:prstGeom>
          <a:noFill/>
          <a:ln w="9525">
            <a:noFill/>
          </a:ln>
        </p:spPr>
        <p:txBody>
          <a:bodyPr wrap="none">
            <a:spAutoFit/>
          </a:bodyPr>
          <a:p>
            <a:pPr>
              <a:lnSpc>
                <a:spcPct val="150000"/>
              </a:lnSpc>
            </a:pPr>
            <a:r>
              <a:rPr lang="en-US" altLang="zh-CN" sz="2800" b="1" dirty="0">
                <a:latin typeface="Times New Roman" panose="02020603050405020304" pitchFamily="18" charset="0"/>
                <a:ea typeface="微软雅黑" panose="020B0503020204020204" charset="-122"/>
              </a:rPr>
              <a:t>4</a:t>
            </a:r>
            <a:r>
              <a:rPr lang="zh-CN" altLang="en-US" sz="2800" b="1" dirty="0">
                <a:latin typeface="Times New Roman" panose="02020603050405020304" pitchFamily="18" charset="0"/>
                <a:ea typeface="微软雅黑" panose="020B0503020204020204" charset="-122"/>
              </a:rPr>
              <a:t>、分析与论证</a:t>
            </a:r>
            <a:endParaRPr lang="zh-CN" altLang="en-US" sz="2800" b="1" dirty="0">
              <a:latin typeface="Times New Roman" panose="02020603050405020304" pitchFamily="18" charset="0"/>
              <a:ea typeface="微软雅黑" panose="020B0503020204020204" charset="-122"/>
            </a:endParaRPr>
          </a:p>
        </p:txBody>
      </p:sp>
      <p:sp>
        <p:nvSpPr>
          <p:cNvPr id="19459" name="矩形 2"/>
          <p:cNvSpPr/>
          <p:nvPr/>
        </p:nvSpPr>
        <p:spPr>
          <a:xfrm>
            <a:off x="2003425" y="1057275"/>
            <a:ext cx="5072380" cy="737235"/>
          </a:xfrm>
          <a:prstGeom prst="rect">
            <a:avLst/>
          </a:prstGeom>
          <a:noFill/>
          <a:ln w="9525">
            <a:noFill/>
          </a:ln>
        </p:spPr>
        <p:txBody>
          <a:bodyPr wrap="none">
            <a:spAutoFit/>
          </a:bodyPr>
          <a:p>
            <a:pPr>
              <a:lnSpc>
                <a:spcPct val="150000"/>
              </a:lnSpc>
            </a:pPr>
            <a:r>
              <a:rPr lang="zh-CN" altLang="en-US" sz="2800" b="1" dirty="0">
                <a:latin typeface="Times New Roman" panose="02020603050405020304" pitchFamily="18" charset="0"/>
                <a:ea typeface="微软雅黑" panose="020B0503020204020204" charset="-122"/>
              </a:rPr>
              <a:t> （</a:t>
            </a:r>
            <a:r>
              <a:rPr lang="en-US" altLang="zh-CN" sz="2800" b="1" dirty="0">
                <a:latin typeface="Times New Roman" panose="02020603050405020304" pitchFamily="18" charset="0"/>
                <a:ea typeface="微软雅黑" panose="020B0503020204020204" charset="-122"/>
              </a:rPr>
              <a:t>1</a:t>
            </a:r>
            <a:r>
              <a:rPr lang="zh-CN" altLang="en-US" sz="2800" b="1" dirty="0">
                <a:latin typeface="Times New Roman" panose="02020603050405020304" pitchFamily="18" charset="0"/>
                <a:ea typeface="微软雅黑" panose="020B0503020204020204" charset="-122"/>
              </a:rPr>
              <a:t>）分析比较表中内容可知：</a:t>
            </a:r>
            <a:endParaRPr lang="zh-CN" altLang="en-US" sz="2800" b="1" dirty="0">
              <a:latin typeface="Times New Roman" panose="02020603050405020304" pitchFamily="18" charset="0"/>
              <a:ea typeface="微软雅黑" panose="020B0503020204020204" charset="-122"/>
            </a:endParaRPr>
          </a:p>
        </p:txBody>
      </p:sp>
      <p:sp>
        <p:nvSpPr>
          <p:cNvPr id="19460" name="矩形 3"/>
          <p:cNvSpPr/>
          <p:nvPr/>
        </p:nvSpPr>
        <p:spPr>
          <a:xfrm>
            <a:off x="1962150" y="2014538"/>
            <a:ext cx="8264525" cy="1383665"/>
          </a:xfrm>
          <a:prstGeom prst="rect">
            <a:avLst/>
          </a:prstGeom>
          <a:noFill/>
          <a:ln w="9525">
            <a:noFill/>
          </a:ln>
        </p:spPr>
        <p:txBody>
          <a:bodyPr>
            <a:spAutoFit/>
          </a:bodyPr>
          <a:p>
            <a:pPr>
              <a:lnSpc>
                <a:spcPct val="150000"/>
              </a:lnSpc>
            </a:pPr>
            <a:r>
              <a:rPr lang="zh-CN" altLang="en-US" sz="2800" b="1" dirty="0">
                <a:latin typeface="Times New Roman" panose="02020603050405020304" pitchFamily="18" charset="0"/>
                <a:ea typeface="微软雅黑" panose="020B0503020204020204" charset="-122"/>
              </a:rPr>
              <a:t> </a:t>
            </a:r>
            <a:r>
              <a:rPr lang="zh-CN" altLang="en-US" sz="2800" b="1" dirty="0">
                <a:solidFill>
                  <a:srgbClr val="0070C0"/>
                </a:solidFill>
                <a:latin typeface="Times New Roman" panose="02020603050405020304" pitchFamily="18" charset="0"/>
                <a:ea typeface="微软雅黑" panose="020B0503020204020204" charset="-122"/>
              </a:rPr>
              <a:t>在其他条件相同时，平面越光滑，小车受到的摩擦力越</a:t>
            </a:r>
            <a:r>
              <a:rPr lang="en-US" altLang="zh-CN" sz="2800" b="1" dirty="0">
                <a:solidFill>
                  <a:srgbClr val="0070C0"/>
                </a:solidFill>
                <a:latin typeface="Times New Roman" panose="02020603050405020304" pitchFamily="18" charset="0"/>
                <a:ea typeface="微软雅黑" panose="020B0503020204020204" charset="-122"/>
              </a:rPr>
              <a:t>____</a:t>
            </a:r>
            <a:r>
              <a:rPr lang="zh-CN" altLang="en-US" sz="2800" b="1" dirty="0">
                <a:solidFill>
                  <a:srgbClr val="0070C0"/>
                </a:solidFill>
                <a:latin typeface="Times New Roman" panose="02020603050405020304" pitchFamily="18" charset="0"/>
                <a:ea typeface="微软雅黑" panose="020B0503020204020204" charset="-122"/>
              </a:rPr>
              <a:t>．滑块前进的距离就越</a:t>
            </a:r>
            <a:r>
              <a:rPr lang="en-US" altLang="zh-CN" sz="2800" b="1" dirty="0">
                <a:solidFill>
                  <a:srgbClr val="0070C0"/>
                </a:solidFill>
                <a:latin typeface="Times New Roman" panose="02020603050405020304" pitchFamily="18" charset="0"/>
                <a:ea typeface="微软雅黑" panose="020B0503020204020204" charset="-122"/>
              </a:rPr>
              <a:t> ___</a:t>
            </a:r>
            <a:r>
              <a:rPr lang="zh-CN" altLang="en-US" sz="2800" b="1" dirty="0">
                <a:solidFill>
                  <a:srgbClr val="0070C0"/>
                </a:solidFill>
                <a:latin typeface="Times New Roman" panose="02020603050405020304" pitchFamily="18" charset="0"/>
                <a:ea typeface="微软雅黑" panose="020B0503020204020204" charset="-122"/>
              </a:rPr>
              <a:t>。</a:t>
            </a:r>
            <a:endParaRPr lang="zh-CN" altLang="en-US" sz="2800" b="1" dirty="0">
              <a:solidFill>
                <a:srgbClr val="0070C0"/>
              </a:solidFill>
              <a:latin typeface="Times New Roman" panose="02020603050405020304" pitchFamily="18" charset="0"/>
              <a:ea typeface="微软雅黑" panose="020B0503020204020204" charset="-122"/>
            </a:endParaRPr>
          </a:p>
        </p:txBody>
      </p:sp>
      <p:sp>
        <p:nvSpPr>
          <p:cNvPr id="5" name="矩形 4"/>
          <p:cNvSpPr/>
          <p:nvPr/>
        </p:nvSpPr>
        <p:spPr>
          <a:xfrm>
            <a:off x="1962150" y="3933825"/>
            <a:ext cx="8455025" cy="1383665"/>
          </a:xfrm>
          <a:prstGeom prst="rect">
            <a:avLst/>
          </a:prstGeom>
          <a:noFill/>
          <a:ln w="9525">
            <a:noFill/>
          </a:ln>
        </p:spPr>
        <p:txBody>
          <a:bodyPr>
            <a:spAutoFit/>
          </a:bodyPr>
          <a:p>
            <a:pPr>
              <a:lnSpc>
                <a:spcPct val="150000"/>
              </a:lnSpc>
            </a:pPr>
            <a:r>
              <a:rPr lang="zh-CN" altLang="en-US" sz="2800" b="1" dirty="0">
                <a:latin typeface="Times New Roman" panose="02020603050405020304" pitchFamily="18" charset="0"/>
                <a:ea typeface="微软雅黑" panose="020B0503020204020204" charset="-122"/>
              </a:rPr>
              <a:t> 思考：假如平面足够光滑（完全没有摩擦阻力），小车的运动情况又会怎样？</a:t>
            </a:r>
            <a:endParaRPr lang="zh-CN" altLang="en-US" sz="2800" b="1" dirty="0">
              <a:latin typeface="Times New Roman" panose="02020603050405020304" pitchFamily="18" charset="0"/>
              <a:ea typeface="微软雅黑" panose="020B0503020204020204" charset="-122"/>
            </a:endParaRPr>
          </a:p>
        </p:txBody>
      </p:sp>
      <p:sp>
        <p:nvSpPr>
          <p:cNvPr id="6" name="文本框 5"/>
          <p:cNvSpPr txBox="1"/>
          <p:nvPr/>
        </p:nvSpPr>
        <p:spPr>
          <a:xfrm>
            <a:off x="2855913" y="2760663"/>
            <a:ext cx="792162" cy="521970"/>
          </a:xfrm>
          <a:prstGeom prst="rect">
            <a:avLst/>
          </a:prstGeom>
          <a:noFill/>
          <a:ln w="9525">
            <a:noFill/>
          </a:ln>
        </p:spPr>
        <p:txBody>
          <a:bodyPr>
            <a:spAutoFit/>
          </a:bodyPr>
          <a:p>
            <a:r>
              <a:rPr lang="zh-CN" altLang="en-US" sz="2800" b="1" dirty="0">
                <a:solidFill>
                  <a:srgbClr val="0070C0"/>
                </a:solidFill>
                <a:latin typeface="微软雅黑" panose="020B0503020204020204" charset="-122"/>
                <a:ea typeface="微软雅黑" panose="020B0503020204020204" charset="-122"/>
              </a:rPr>
              <a:t>小</a:t>
            </a:r>
            <a:endParaRPr lang="zh-CN" altLang="en-US" sz="2800" b="1" dirty="0">
              <a:solidFill>
                <a:srgbClr val="0070C0"/>
              </a:solidFill>
              <a:latin typeface="微软雅黑" panose="020B0503020204020204" charset="-122"/>
              <a:ea typeface="微软雅黑" panose="020B0503020204020204" charset="-122"/>
            </a:endParaRPr>
          </a:p>
        </p:txBody>
      </p:sp>
      <p:sp>
        <p:nvSpPr>
          <p:cNvPr id="9" name="矩形 8"/>
          <p:cNvSpPr/>
          <p:nvPr/>
        </p:nvSpPr>
        <p:spPr>
          <a:xfrm>
            <a:off x="7032625" y="2771775"/>
            <a:ext cx="538480" cy="521970"/>
          </a:xfrm>
          <a:prstGeom prst="rect">
            <a:avLst/>
          </a:prstGeom>
          <a:noFill/>
          <a:ln w="9525">
            <a:noFill/>
          </a:ln>
        </p:spPr>
        <p:txBody>
          <a:bodyPr wrap="none">
            <a:spAutoFit/>
          </a:bodyPr>
          <a:p>
            <a:r>
              <a:rPr lang="zh-CN" altLang="en-US" sz="2800" b="1" dirty="0">
                <a:solidFill>
                  <a:srgbClr val="0070C0"/>
                </a:solidFill>
                <a:latin typeface="Times New Roman" panose="02020603050405020304" pitchFamily="18" charset="0"/>
                <a:ea typeface="微软雅黑" panose="020B0503020204020204" charset="-122"/>
              </a:rPr>
              <a:t>短</a:t>
            </a:r>
            <a:endParaRPr lang="zh-CN" altLang="en-US" dirty="0">
              <a:solidFill>
                <a:srgbClr val="0070C0"/>
              </a:solidFill>
              <a:latin typeface="Times New Roman" panose="02020603050405020304" pitchFamily="18" charset="0"/>
              <a:ea typeface="微软雅黑" panose="020B0503020204020204" charset="-122"/>
            </a:endParaRPr>
          </a:p>
        </p:txBody>
      </p:sp>
      <p:sp>
        <p:nvSpPr>
          <p:cNvPr id="10" name="圆角矩形 9"/>
          <p:cNvSpPr/>
          <p:nvPr/>
        </p:nvSpPr>
        <p:spPr>
          <a:xfrm>
            <a:off x="1870075" y="1984375"/>
            <a:ext cx="8258175" cy="1579563"/>
          </a:xfrm>
          <a:prstGeom prst="roundRect">
            <a:avLst/>
          </a:prstGeom>
          <a:noFill/>
          <a:ln w="28575">
            <a:solidFill>
              <a:srgbClr val="5F9B6A"/>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Times New Roman" panose="02020603050405020304" pitchFamily="18" charset="0"/>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465602" y="420851"/>
            <a:ext cx="7708055" cy="5651106"/>
            <a:chOff x="941602" y="420851"/>
            <a:chExt cx="7708055" cy="5651106"/>
          </a:xfrm>
        </p:grpSpPr>
        <p:sp>
          <p:nvSpPr>
            <p:cNvPr id="12" name="文本框 11"/>
            <p:cNvSpPr txBox="1"/>
            <p:nvPr/>
          </p:nvSpPr>
          <p:spPr>
            <a:xfrm>
              <a:off x="2123728" y="420851"/>
              <a:ext cx="5547815" cy="768350"/>
            </a:xfrm>
            <a:prstGeom prst="rect">
              <a:avLst/>
            </a:prstGeom>
            <a:noFill/>
          </p:spPr>
          <p:txBody>
            <a:bodyPr wrap="square" rtlCol="0">
              <a:spAutoFit/>
            </a:bodyPr>
            <a:lstStyle/>
            <a:p>
              <a:pPr>
                <a:tabLst>
                  <a:tab pos="3267710" algn="l"/>
                </a:tabLst>
              </a:pPr>
              <a:r>
                <a:rPr lang="zh-CN" altLang="en-US" sz="4400" dirty="0">
                  <a:latin typeface="华文行楷" panose="02010800040101010101" pitchFamily="2" charset="-122"/>
                  <a:ea typeface="华文行楷" panose="02010800040101010101" pitchFamily="2" charset="-122"/>
                </a:rPr>
                <a:t>牛顿的总结</a:t>
              </a:r>
              <a:endParaRPr lang="zh-CN" altLang="en-US" sz="4400" dirty="0">
                <a:latin typeface="华文行楷" panose="02010800040101010101" pitchFamily="2" charset="-122"/>
                <a:ea typeface="华文行楷" panose="02010800040101010101" pitchFamily="2" charset="-122"/>
              </a:endParaRPr>
            </a:p>
          </p:txBody>
        </p:sp>
        <p:grpSp>
          <p:nvGrpSpPr>
            <p:cNvPr id="5" name="组合 4"/>
            <p:cNvGrpSpPr/>
            <p:nvPr/>
          </p:nvGrpSpPr>
          <p:grpSpPr>
            <a:xfrm>
              <a:off x="941602" y="1285941"/>
              <a:ext cx="7708055" cy="4786016"/>
              <a:chOff x="941602" y="1285941"/>
              <a:chExt cx="7708055" cy="4786016"/>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187623" y="1285941"/>
                <a:ext cx="2592288" cy="370317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 name="矩形 2"/>
              <p:cNvSpPr/>
              <p:nvPr/>
            </p:nvSpPr>
            <p:spPr>
              <a:xfrm>
                <a:off x="941602" y="5180417"/>
                <a:ext cx="3744416" cy="891540"/>
              </a:xfrm>
              <a:prstGeom prst="rect">
                <a:avLst/>
              </a:prstGeom>
            </p:spPr>
            <p:txBody>
              <a:bodyPr wrap="square">
                <a:spAutoFit/>
              </a:bodyPr>
              <a:lstStyle/>
              <a:p>
                <a:pPr algn="l"/>
                <a:r>
                  <a:rPr lang="en-US" altLang="zh-CN" sz="2800" dirty="0">
                    <a:solidFill>
                      <a:srgbClr val="800000"/>
                    </a:solidFill>
                    <a:latin typeface="华文行楷" panose="02010800040101010101" pitchFamily="2" charset="-122"/>
                    <a:ea typeface="楷体_GB2312" panose="02010609030101010101"/>
                    <a:sym typeface="+mn-ea"/>
                  </a:rPr>
                  <a:t>       </a:t>
                </a:r>
                <a:r>
                  <a:rPr lang="en-US" altLang="zh-CN" sz="2800" dirty="0">
                    <a:solidFill>
                      <a:srgbClr val="FF0000"/>
                    </a:solidFill>
                    <a:latin typeface="华文行楷" panose="02010800040101010101" pitchFamily="2" charset="-122"/>
                    <a:ea typeface="楷体_GB2312" panose="02010609030101010101"/>
                    <a:sym typeface="+mn-ea"/>
                  </a:rPr>
                  <a:t>     </a:t>
                </a:r>
                <a:r>
                  <a:rPr lang="zh-CN" altLang="en-US" sz="2800" dirty="0">
                    <a:solidFill>
                      <a:srgbClr val="FF0000"/>
                    </a:solidFill>
                    <a:latin typeface="黑体" panose="02010609060101010101" pitchFamily="2" charset="-122"/>
                    <a:ea typeface="楷体_GB2312" panose="02010609030101010101"/>
                    <a:sym typeface="+mn-ea"/>
                  </a:rPr>
                  <a:t>牛顿</a:t>
                </a:r>
                <a:endParaRPr lang="zh-CN" altLang="en-US" sz="2800" dirty="0">
                  <a:solidFill>
                    <a:srgbClr val="FF0000"/>
                  </a:solidFill>
                  <a:latin typeface="黑体" panose="02010609060101010101" pitchFamily="2" charset="-122"/>
                  <a:ea typeface="楷体_GB2312" panose="02010609030101010101"/>
                  <a:sym typeface="+mn-ea"/>
                </a:endParaRPr>
              </a:p>
              <a:p>
                <a:pPr algn="l"/>
                <a:r>
                  <a:rPr lang="en-US" altLang="x-none" sz="2400" dirty="0">
                    <a:latin typeface="楷体_GB2312" pitchFamily="49" charset="-122"/>
                    <a:ea typeface="楷体_GB2312" panose="02010609030101010101"/>
                    <a:sym typeface="+mn-ea"/>
                  </a:rPr>
                  <a:t>(</a:t>
                </a:r>
                <a:r>
                  <a:rPr lang="en-US" altLang="x-none" sz="2400" dirty="0">
                    <a:latin typeface="黑体" panose="02010609060101010101" pitchFamily="2" charset="-122"/>
                    <a:ea typeface="楷体_GB2312" panose="02010609030101010101"/>
                    <a:sym typeface="+mn-ea"/>
                  </a:rPr>
                  <a:t>Newton,</a:t>
                </a:r>
                <a:r>
                  <a:rPr lang="en-US" altLang="zh-CN" sz="2400" dirty="0">
                    <a:solidFill>
                      <a:srgbClr val="333333"/>
                    </a:solidFill>
                    <a:latin typeface="黑体" panose="02010609060101010101" pitchFamily="2" charset="-122"/>
                    <a:ea typeface="楷体_GB2312" panose="02010609030101010101"/>
                    <a:sym typeface="+mn-ea"/>
                  </a:rPr>
                  <a:t>1643</a:t>
                </a:r>
                <a:r>
                  <a:rPr lang="zh-CN" altLang="en-US" sz="2400" dirty="0">
                    <a:solidFill>
                      <a:srgbClr val="333333"/>
                    </a:solidFill>
                    <a:latin typeface="黑体" panose="02010609060101010101" pitchFamily="2" charset="-122"/>
                    <a:ea typeface="楷体_GB2312" panose="02010609030101010101"/>
                    <a:sym typeface="+mn-ea"/>
                  </a:rPr>
                  <a:t>年</a:t>
                </a:r>
                <a:r>
                  <a:rPr lang="en-US" altLang="zh-CN" sz="2400" dirty="0">
                    <a:solidFill>
                      <a:srgbClr val="333333"/>
                    </a:solidFill>
                    <a:latin typeface="黑体" panose="02010609060101010101" pitchFamily="2" charset="-122"/>
                    <a:ea typeface="楷体_GB2312" panose="02010609030101010101"/>
                    <a:sym typeface="+mn-ea"/>
                  </a:rPr>
                  <a:t>—1727</a:t>
                </a:r>
                <a:r>
                  <a:rPr lang="zh-CN" altLang="en-US" sz="2400" dirty="0">
                    <a:solidFill>
                      <a:srgbClr val="333333"/>
                    </a:solidFill>
                    <a:latin typeface="黑体" panose="02010609060101010101" pitchFamily="2" charset="-122"/>
                    <a:ea typeface="楷体_GB2312" panose="02010609030101010101"/>
                    <a:sym typeface="+mn-ea"/>
                  </a:rPr>
                  <a:t>年</a:t>
                </a:r>
                <a:r>
                  <a:rPr lang="en-US" altLang="x-none" sz="2400" dirty="0">
                    <a:latin typeface="楷体_GB2312" pitchFamily="49" charset="-122"/>
                    <a:ea typeface="楷体_GB2312" panose="02010609030101010101"/>
                    <a:sym typeface="+mn-ea"/>
                  </a:rPr>
                  <a:t>)</a:t>
                </a:r>
                <a:endParaRPr lang="zh-CN" altLang="en-US" sz="2400" dirty="0">
                  <a:solidFill>
                    <a:srgbClr val="333333"/>
                  </a:solidFill>
                  <a:latin typeface="黑体" panose="02010609060101010101" pitchFamily="2" charset="-122"/>
                  <a:ea typeface="楷体_GB2312" panose="02010609030101010101"/>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4086" y="1332635"/>
                <a:ext cx="2911515" cy="4032448"/>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4686018" y="5549749"/>
                <a:ext cx="3963639" cy="521970"/>
              </a:xfrm>
              <a:prstGeom prst="rect">
                <a:avLst/>
              </a:prstGeom>
            </p:spPr>
            <p:txBody>
              <a:bodyPr wrap="square">
                <a:spAutoFit/>
              </a:bodyPr>
              <a:lstStyle/>
              <a:p>
                <a:pPr algn="l"/>
                <a:r>
                  <a:rPr lang="en-US" altLang="zh-CN" sz="2800" dirty="0">
                    <a:solidFill>
                      <a:srgbClr val="FF0000"/>
                    </a:solidFill>
                    <a:latin typeface="华文行楷" panose="02010800040101010101" pitchFamily="2" charset="-122"/>
                    <a:ea typeface="楷体_GB2312" panose="02010609030101010101"/>
                    <a:sym typeface="+mn-ea"/>
                  </a:rPr>
                  <a:t>  </a:t>
                </a:r>
                <a:r>
                  <a:rPr lang="zh-CN" altLang="en-US" sz="2800" dirty="0">
                    <a:solidFill>
                      <a:srgbClr val="FF0000"/>
                    </a:solidFill>
                    <a:latin typeface="黑体" panose="02010609060101010101" pitchFamily="2" charset="-122"/>
                    <a:ea typeface="楷体_GB2312" panose="02010609030101010101"/>
                    <a:sym typeface="+mn-ea"/>
                  </a:rPr>
                  <a:t>自然哲学中的数学原理</a:t>
                </a:r>
                <a:endParaRPr lang="zh-CN" altLang="en-US" sz="2800" dirty="0">
                  <a:solidFill>
                    <a:srgbClr val="FF0000"/>
                  </a:solidFill>
                  <a:latin typeface="黑体" panose="02010609060101010101" pitchFamily="2" charset="-122"/>
                  <a:ea typeface="楷体_GB2312" panose="02010609030101010101"/>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2529"/>
          <p:cNvSpPr>
            <a:spLocks noGrp="1" noRot="1"/>
          </p:cNvSpPr>
          <p:nvPr>
            <p:ph type="title"/>
          </p:nvPr>
        </p:nvSpPr>
        <p:spPr>
          <a:xfrm>
            <a:off x="1465898" y="375920"/>
            <a:ext cx="6011862" cy="893763"/>
          </a:xfrm>
        </p:spPr>
        <p:txBody>
          <a:bodyPr anchor="ctr"/>
          <a:p>
            <a:r>
              <a:rPr lang="zh-CN" altLang="en-US">
                <a:solidFill>
                  <a:srgbClr val="FF3300"/>
                </a:solidFill>
                <a:ea typeface="华文行楷" panose="02010800040101010101" pitchFamily="2" charset="-122"/>
              </a:rPr>
              <a:t>牛顿第一定律</a:t>
            </a:r>
            <a:endParaRPr lang="zh-CN" altLang="en-US">
              <a:solidFill>
                <a:srgbClr val="FF3300"/>
              </a:solidFill>
              <a:ea typeface="华文行楷" panose="02010800040101010101" pitchFamily="2" charset="-122"/>
            </a:endParaRPr>
          </a:p>
        </p:txBody>
      </p:sp>
      <p:sp>
        <p:nvSpPr>
          <p:cNvPr id="22531" name="内容占位符 22530"/>
          <p:cNvSpPr>
            <a:spLocks noGrp="1" noRot="1"/>
          </p:cNvSpPr>
          <p:nvPr>
            <p:ph idx="1"/>
          </p:nvPr>
        </p:nvSpPr>
        <p:spPr>
          <a:xfrm>
            <a:off x="1197928" y="2511743"/>
            <a:ext cx="8229600" cy="1544637"/>
          </a:xfrm>
        </p:spPr>
        <p:txBody>
          <a:bodyPr anchor="t"/>
          <a:p>
            <a:pPr>
              <a:lnSpc>
                <a:spcPct val="90000"/>
              </a:lnSpc>
            </a:pPr>
            <a:r>
              <a:rPr lang="zh-CN" altLang="en-US">
                <a:ea typeface="华文新魏" panose="02010800040101010101" pitchFamily="2" charset="-122"/>
              </a:rPr>
              <a:t>　</a:t>
            </a:r>
            <a:r>
              <a:rPr lang="zh-CN" altLang="en-US">
                <a:solidFill>
                  <a:srgbClr val="0000CC"/>
                </a:solidFill>
                <a:ea typeface="华文新魏" panose="02010800040101010101" pitchFamily="2" charset="-122"/>
              </a:rPr>
              <a:t>　一切物体在没有受到外力作用的时候，总保持匀速直线运动状态或静止状态。</a:t>
            </a:r>
            <a:endParaRPr lang="zh-CN" altLang="en-US">
              <a:solidFill>
                <a:srgbClr val="0000CC"/>
              </a:solidFill>
              <a:ea typeface="华文新魏" panose="02010800040101010101" pitchFamily="2" charset="-122"/>
            </a:endParaRPr>
          </a:p>
        </p:txBody>
      </p:sp>
      <p:sp>
        <p:nvSpPr>
          <p:cNvPr id="22532" name="文本框 22531"/>
          <p:cNvSpPr txBox="1"/>
          <p:nvPr/>
        </p:nvSpPr>
        <p:spPr>
          <a:xfrm>
            <a:off x="2347595" y="2511743"/>
            <a:ext cx="1871663" cy="521970"/>
          </a:xfrm>
          <a:prstGeom prst="rect">
            <a:avLst/>
          </a:prstGeom>
          <a:solidFill>
            <a:srgbClr val="FFFF00"/>
          </a:solidFill>
          <a:ln w="9525">
            <a:noFill/>
          </a:ln>
        </p:spPr>
        <p:txBody>
          <a:bodyPr anchor="t">
            <a:spAutoFit/>
          </a:bodyPr>
          <a:p>
            <a:pPr>
              <a:spcBef>
                <a:spcPct val="50000"/>
              </a:spcBef>
            </a:pPr>
            <a:r>
              <a:rPr lang="zh-CN" altLang="en-US" sz="2800">
                <a:solidFill>
                  <a:srgbClr val="FF3300"/>
                </a:solidFill>
                <a:latin typeface="Times New Roman" panose="02020603050405020304" pitchFamily="18" charset="0"/>
                <a:ea typeface="华文新魏" panose="02010800040101010101" pitchFamily="2" charset="-122"/>
              </a:rPr>
              <a:t>一切物体</a:t>
            </a:r>
            <a:endParaRPr lang="zh-CN" altLang="en-US" sz="2800">
              <a:solidFill>
                <a:srgbClr val="FF3300"/>
              </a:solidFill>
              <a:latin typeface="Times New Roman" panose="02020603050405020304" pitchFamily="18" charset="0"/>
              <a:ea typeface="华文新魏" panose="02010800040101010101" pitchFamily="2" charset="-122"/>
            </a:endParaRPr>
          </a:p>
        </p:txBody>
      </p:sp>
      <p:sp>
        <p:nvSpPr>
          <p:cNvPr id="22533" name="矩形 22532"/>
          <p:cNvSpPr/>
          <p:nvPr/>
        </p:nvSpPr>
        <p:spPr>
          <a:xfrm>
            <a:off x="4655503" y="2511743"/>
            <a:ext cx="3244850" cy="521970"/>
          </a:xfrm>
          <a:prstGeom prst="rect">
            <a:avLst/>
          </a:prstGeom>
          <a:solidFill>
            <a:srgbClr val="FFFF00"/>
          </a:solidFill>
          <a:ln w="9525">
            <a:noFill/>
          </a:ln>
        </p:spPr>
        <p:txBody>
          <a:bodyPr anchor="t">
            <a:spAutoFit/>
          </a:bodyPr>
          <a:p>
            <a:r>
              <a:rPr lang="zh-CN" altLang="en-US" sz="2800">
                <a:solidFill>
                  <a:srgbClr val="FF3300"/>
                </a:solidFill>
                <a:latin typeface="Times New Roman" panose="02020603050405020304" pitchFamily="18" charset="0"/>
                <a:ea typeface="华文新魏" panose="02010800040101010101" pitchFamily="2" charset="-122"/>
              </a:rPr>
              <a:t>没有受到外力作用</a:t>
            </a:r>
            <a:endParaRPr lang="zh-CN" altLang="en-US" sz="2800">
              <a:solidFill>
                <a:srgbClr val="FF3300"/>
              </a:solidFill>
              <a:latin typeface="Times New Roman" panose="02020603050405020304" pitchFamily="18" charset="0"/>
              <a:ea typeface="华文新魏" panose="02010800040101010101" pitchFamily="2" charset="-122"/>
            </a:endParaRPr>
          </a:p>
        </p:txBody>
      </p:sp>
      <p:sp>
        <p:nvSpPr>
          <p:cNvPr id="22534" name="矩形 22533"/>
          <p:cNvSpPr/>
          <p:nvPr/>
        </p:nvSpPr>
        <p:spPr>
          <a:xfrm>
            <a:off x="899478" y="2880995"/>
            <a:ext cx="1447800" cy="521970"/>
          </a:xfrm>
          <a:prstGeom prst="rect">
            <a:avLst/>
          </a:prstGeom>
          <a:solidFill>
            <a:srgbClr val="FFFF00"/>
          </a:solidFill>
          <a:ln w="9525">
            <a:noFill/>
          </a:ln>
        </p:spPr>
        <p:txBody>
          <a:bodyPr anchor="t">
            <a:spAutoFit/>
          </a:bodyPr>
          <a:p>
            <a:r>
              <a:rPr lang="zh-CN" altLang="en-US" sz="2800">
                <a:solidFill>
                  <a:srgbClr val="FF3300"/>
                </a:solidFill>
                <a:latin typeface="Times New Roman" panose="02020603050405020304" pitchFamily="18" charset="0"/>
                <a:ea typeface="华文新魏" panose="02010800040101010101" pitchFamily="2" charset="-122"/>
              </a:rPr>
              <a:t>总保持</a:t>
            </a:r>
            <a:endParaRPr lang="zh-CN" altLang="en-US" sz="2800">
              <a:solidFill>
                <a:srgbClr val="FF3300"/>
              </a:solidFill>
              <a:latin typeface="Times New Roman" panose="02020603050405020304" pitchFamily="18" charset="0"/>
              <a:ea typeface="华文新魏" panose="02010800040101010101" pitchFamily="2" charset="-122"/>
            </a:endParaRPr>
          </a:p>
        </p:txBody>
      </p:sp>
      <p:sp>
        <p:nvSpPr>
          <p:cNvPr id="22535" name="矩形 22534"/>
          <p:cNvSpPr/>
          <p:nvPr/>
        </p:nvSpPr>
        <p:spPr>
          <a:xfrm>
            <a:off x="899795" y="3872865"/>
            <a:ext cx="7252335" cy="2553335"/>
          </a:xfrm>
          <a:prstGeom prst="rect">
            <a:avLst/>
          </a:prstGeom>
          <a:noFill/>
          <a:ln w="9525">
            <a:noFill/>
          </a:ln>
        </p:spPr>
        <p:txBody>
          <a:bodyPr wrap="square" anchor="t">
            <a:spAutoFit/>
          </a:bodyPr>
          <a:p>
            <a:pPr>
              <a:spcBef>
                <a:spcPct val="50000"/>
              </a:spcBef>
              <a:buChar char="•"/>
            </a:pPr>
            <a:r>
              <a:rPr lang="zh-CN" altLang="en-US" sz="3200">
                <a:solidFill>
                  <a:srgbClr val="000000"/>
                </a:solidFill>
                <a:latin typeface="Times New Roman" panose="02020603050405020304" pitchFamily="18" charset="0"/>
                <a:ea typeface="华文新魏" panose="02010800040101010101" pitchFamily="2" charset="-122"/>
              </a:rPr>
              <a:t>即：“静者恒静、动者恒动”。</a:t>
            </a:r>
            <a:endParaRPr lang="zh-CN" altLang="en-US" sz="3200">
              <a:solidFill>
                <a:srgbClr val="000000"/>
              </a:solidFill>
              <a:latin typeface="Times New Roman" panose="02020603050405020304" pitchFamily="18" charset="0"/>
              <a:ea typeface="华文新魏" panose="02010800040101010101" pitchFamily="2" charset="-122"/>
            </a:endParaRPr>
          </a:p>
          <a:p>
            <a:pPr>
              <a:spcBef>
                <a:spcPct val="50000"/>
              </a:spcBef>
              <a:buChar char="•"/>
            </a:pPr>
            <a:r>
              <a:rPr lang="zh-CN" altLang="en-US" sz="3200">
                <a:solidFill>
                  <a:srgbClr val="000000"/>
                </a:solidFill>
                <a:latin typeface="Times New Roman" panose="02020603050405020304" pitchFamily="18" charset="0"/>
                <a:ea typeface="华文新魏" panose="02010800040101010101" pitchFamily="2" charset="-122"/>
              </a:rPr>
              <a:t>力和运动的关系：</a:t>
            </a:r>
            <a:endParaRPr lang="zh-CN" altLang="en-US" sz="3200">
              <a:solidFill>
                <a:srgbClr val="000000"/>
              </a:solidFill>
              <a:latin typeface="Times New Roman" panose="02020603050405020304" pitchFamily="18" charset="0"/>
              <a:ea typeface="华文新魏" panose="02010800040101010101" pitchFamily="2" charset="-122"/>
            </a:endParaRPr>
          </a:p>
          <a:p>
            <a:pPr>
              <a:spcBef>
                <a:spcPct val="50000"/>
              </a:spcBef>
            </a:pPr>
            <a:r>
              <a:rPr lang="zh-CN" altLang="en-US" sz="3200">
                <a:solidFill>
                  <a:srgbClr val="000000"/>
                </a:solidFill>
                <a:latin typeface="Times New Roman" panose="02020603050405020304" pitchFamily="18" charset="0"/>
                <a:ea typeface="华文新魏" panose="02010800040101010101" pitchFamily="2" charset="-122"/>
              </a:rPr>
              <a:t>　　力不是维持物体运动的原因，而是改变物体运动状态的原因。</a:t>
            </a:r>
            <a:endParaRPr lang="zh-CN" altLang="en-US" sz="3200">
              <a:solidFill>
                <a:srgbClr val="000000"/>
              </a:solidFill>
              <a:latin typeface="Times New Roman" panose="02020603050405020304" pitchFamily="18" charset="0"/>
              <a:ea typeface="华文新魏" panose="02010800040101010101" pitchFamily="2" charset="-122"/>
            </a:endParaRPr>
          </a:p>
        </p:txBody>
      </p:sp>
      <p:pic>
        <p:nvPicPr>
          <p:cNvPr id="19464" name="图片 22535" descr="niudun"/>
          <p:cNvPicPr>
            <a:picLocks noChangeAspect="1"/>
          </p:cNvPicPr>
          <p:nvPr/>
        </p:nvPicPr>
        <p:blipFill>
          <a:blip r:embed="rId1"/>
          <a:stretch>
            <a:fillRect/>
          </a:stretch>
        </p:blipFill>
        <p:spPr>
          <a:xfrm>
            <a:off x="9314498" y="232410"/>
            <a:ext cx="1728787" cy="2279650"/>
          </a:xfrm>
          <a:prstGeom prst="rect">
            <a:avLst/>
          </a:prstGeom>
          <a:noFill/>
          <a:ln w="9525">
            <a:noFill/>
          </a:ln>
        </p:spPr>
      </p:pic>
      <p:sp>
        <p:nvSpPr>
          <p:cNvPr id="2" name="矩形 8"/>
          <p:cNvSpPr/>
          <p:nvPr/>
        </p:nvSpPr>
        <p:spPr>
          <a:xfrm>
            <a:off x="1753870" y="1022350"/>
            <a:ext cx="7343775" cy="1383665"/>
          </a:xfrm>
          <a:prstGeom prst="rect">
            <a:avLst/>
          </a:prstGeom>
          <a:noFill/>
          <a:ln w="9525">
            <a:noFill/>
          </a:ln>
        </p:spPr>
        <p:txBody>
          <a:bodyPr>
            <a:spAutoFit/>
          </a:bodyPr>
          <a:p>
            <a:pPr>
              <a:lnSpc>
                <a:spcPct val="150000"/>
              </a:lnSpc>
            </a:pPr>
            <a:r>
              <a:rPr lang="zh-CN" altLang="en-US" sz="2800" b="1" dirty="0">
                <a:solidFill>
                  <a:srgbClr val="000000"/>
                </a:solidFill>
                <a:latin typeface="Times New Roman" panose="02020603050405020304" pitchFamily="18" charset="0"/>
                <a:ea typeface="微软雅黑" panose="020B0503020204020204" charset="-122"/>
              </a:rPr>
              <a:t>牛顿在前人的基础上通过实验加推理得出了牛顿第一定律：</a:t>
            </a:r>
            <a:endParaRPr lang="en-US" altLang="zh-CN" sz="2800" b="1" dirty="0">
              <a:solidFill>
                <a:srgbClr val="000000"/>
              </a:solidFill>
              <a:latin typeface="Times New Roman" panose="02020603050405020304" pitchFamily="18" charset="0"/>
              <a:ea typeface="微软雅黑" panose="020B0503020204020204" charset="-122"/>
            </a:endParaRPr>
          </a:p>
        </p:txBody>
      </p:sp>
      <p:grpSp>
        <p:nvGrpSpPr>
          <p:cNvPr id="23560" name="组合 30"/>
          <p:cNvGrpSpPr/>
          <p:nvPr/>
        </p:nvGrpSpPr>
        <p:grpSpPr>
          <a:xfrm>
            <a:off x="8152130" y="2887345"/>
            <a:ext cx="4257675" cy="3538855"/>
            <a:chOff x="509599" y="2846828"/>
            <a:chExt cx="4257122" cy="3096344"/>
          </a:xfrm>
        </p:grpSpPr>
        <p:sp>
          <p:nvSpPr>
            <p:cNvPr id="23562" name="文本框 24"/>
            <p:cNvSpPr txBox="1"/>
            <p:nvPr/>
          </p:nvSpPr>
          <p:spPr>
            <a:xfrm>
              <a:off x="694983" y="2846828"/>
              <a:ext cx="4071738" cy="2528524"/>
            </a:xfrm>
            <a:prstGeom prst="rect">
              <a:avLst/>
            </a:prstGeom>
            <a:noFill/>
            <a:ln w="9525">
              <a:noFill/>
            </a:ln>
          </p:spPr>
          <p:txBody>
            <a:bodyPr>
              <a:spAutoFit/>
            </a:bodyPr>
            <a:p>
              <a:pPr>
                <a:lnSpc>
                  <a:spcPct val="130000"/>
                </a:lnSpc>
              </a:pPr>
              <a:r>
                <a:rPr lang="zh-CN" altLang="en-US" sz="2800" b="1" dirty="0">
                  <a:latin typeface="微软雅黑" panose="020B0503020204020204" charset="-122"/>
                  <a:ea typeface="微软雅黑" panose="020B0503020204020204" charset="-122"/>
                </a:rPr>
                <a:t>例如在地面上滚动的足球会慢慢停下来的原因是由于球受到地面对它的</a:t>
              </a:r>
              <a:r>
                <a:rPr lang="zh-CN" altLang="en-US" sz="2800" b="1" dirty="0">
                  <a:solidFill>
                    <a:srgbClr val="FF0000"/>
                  </a:solidFill>
                  <a:latin typeface="微软雅黑" panose="020B0503020204020204" charset="-122"/>
                  <a:ea typeface="微软雅黑" panose="020B0503020204020204" charset="-122"/>
                </a:rPr>
                <a:t>摩擦力</a:t>
              </a:r>
              <a:r>
                <a:rPr lang="en-US" altLang="zh-CN" sz="2800" b="1" dirty="0">
                  <a:solidFill>
                    <a:srgbClr val="FF0000"/>
                  </a:solidFill>
                  <a:latin typeface="Times New Roman" panose="02020603050405020304" pitchFamily="18" charset="0"/>
                  <a:ea typeface="微软雅黑" panose="020B0503020204020204" charset="-122"/>
                </a:rPr>
                <a:t>f,</a:t>
              </a:r>
              <a:r>
                <a:rPr lang="zh-CN" altLang="en-US" sz="2800" b="1" dirty="0">
                  <a:latin typeface="微软雅黑" panose="020B0503020204020204" charset="-122"/>
                  <a:ea typeface="微软雅黑" panose="020B0503020204020204" charset="-122"/>
                </a:rPr>
                <a:t>使球由</a:t>
              </a:r>
              <a:r>
                <a:rPr lang="zh-CN" altLang="en-US" sz="2800" b="1" dirty="0">
                  <a:solidFill>
                    <a:srgbClr val="FF0000"/>
                  </a:solidFill>
                  <a:latin typeface="微软雅黑" panose="020B0503020204020204" charset="-122"/>
                  <a:ea typeface="微软雅黑" panose="020B0503020204020204" charset="-122"/>
                </a:rPr>
                <a:t>运动状态</a:t>
              </a:r>
              <a:r>
                <a:rPr lang="zh-CN" altLang="en-US" sz="2800" b="1" dirty="0">
                  <a:latin typeface="微软雅黑" panose="020B0503020204020204" charset="-122"/>
                  <a:ea typeface="微软雅黑" panose="020B0503020204020204" charset="-122"/>
                </a:rPr>
                <a:t>变为</a:t>
              </a:r>
              <a:r>
                <a:rPr lang="zh-CN" altLang="en-US" sz="2800" b="1" dirty="0">
                  <a:solidFill>
                    <a:srgbClr val="FF0000"/>
                  </a:solidFill>
                  <a:latin typeface="微软雅黑" panose="020B0503020204020204" charset="-122"/>
                  <a:ea typeface="微软雅黑" panose="020B0503020204020204" charset="-122"/>
                </a:rPr>
                <a:t>静止状态</a:t>
              </a:r>
              <a:r>
                <a:rPr lang="en-US" altLang="zh-CN" sz="2800" b="1" dirty="0">
                  <a:solidFill>
                    <a:srgbClr val="FF0000"/>
                  </a:solidFill>
                  <a:latin typeface="微软雅黑" panose="020B0503020204020204" charset="-122"/>
                  <a:ea typeface="微软雅黑" panose="020B0503020204020204" charset="-122"/>
                </a:rPr>
                <a:t>.</a:t>
              </a:r>
              <a:endParaRPr lang="zh-CN" altLang="en-US" sz="2800" b="1" dirty="0">
                <a:solidFill>
                  <a:srgbClr val="FF0000"/>
                </a:solidFill>
                <a:latin typeface="微软雅黑" panose="020B0503020204020204" charset="-122"/>
                <a:ea typeface="微软雅黑" panose="020B0503020204020204" charset="-122"/>
              </a:endParaRPr>
            </a:p>
          </p:txBody>
        </p:sp>
        <p:sp>
          <p:nvSpPr>
            <p:cNvPr id="36" name="圆角矩形 35"/>
            <p:cNvSpPr/>
            <p:nvPr/>
          </p:nvSpPr>
          <p:spPr>
            <a:xfrm>
              <a:off x="509599" y="2846828"/>
              <a:ext cx="4257122" cy="3096344"/>
            </a:xfrm>
            <a:prstGeom prst="roundRect">
              <a:avLst/>
            </a:prstGeom>
            <a:noFill/>
            <a:ln w="28575">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Times New Roman" panose="02020603050405020304" pitchFamily="18" charset="0"/>
                <a:ea typeface="微软雅黑" panose="020B050302020402020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2531">
                                            <p:txEl>
                                              <p:charRg st="0" end="37"/>
                                            </p:txEl>
                                          </p:spTgt>
                                        </p:tgtEl>
                                        <p:attrNameLst>
                                          <p:attrName>style.visibility</p:attrName>
                                        </p:attrNameLst>
                                      </p:cBhvr>
                                      <p:to>
                                        <p:strVal val="visible"/>
                                      </p:to>
                                    </p:set>
                                    <p:anim calcmode="lin" valueType="num">
                                      <p:cBhvr additive="base">
                                        <p:cTn id="12" dur="500" fill="hold"/>
                                        <p:tgtEl>
                                          <p:spTgt spid="22531">
                                            <p:txEl>
                                              <p:charRg st="0" end="37"/>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2531">
                                            <p:txEl>
                                              <p:charRg st="0" end="37"/>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2532"/>
                                        </p:tgtEl>
                                        <p:attrNameLst>
                                          <p:attrName>style.visibility</p:attrName>
                                        </p:attrNameLst>
                                      </p:cBhvr>
                                      <p:to>
                                        <p:strVal val="visible"/>
                                      </p:to>
                                    </p:set>
                                    <p:animEffect transition="in" filter="slide(fromBottom)">
                                      <p:cBhvr>
                                        <p:cTn id="18" dur="500"/>
                                        <p:tgtEl>
                                          <p:spTgt spid="2253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2533"/>
                                        </p:tgtEl>
                                        <p:attrNameLst>
                                          <p:attrName>style.visibility</p:attrName>
                                        </p:attrNameLst>
                                      </p:cBhvr>
                                      <p:to>
                                        <p:strVal val="visible"/>
                                      </p:to>
                                    </p:set>
                                    <p:animEffect transition="in" filter="slide(fromBottom)">
                                      <p:cBhvr>
                                        <p:cTn id="23" dur="500"/>
                                        <p:tgtEl>
                                          <p:spTgt spid="2253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2534"/>
                                        </p:tgtEl>
                                        <p:attrNameLst>
                                          <p:attrName>style.visibility</p:attrName>
                                        </p:attrNameLst>
                                      </p:cBhvr>
                                      <p:to>
                                        <p:strVal val="visible"/>
                                      </p:to>
                                    </p:set>
                                    <p:animEffect transition="in" filter="slide(fromBottom)">
                                      <p:cBhvr>
                                        <p:cTn id="28" dur="500"/>
                                        <p:tgtEl>
                                          <p:spTgt spid="2253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2535">
                                            <p:txEl>
                                              <p:charRg st="0" end="17"/>
                                            </p:txEl>
                                          </p:spTgt>
                                        </p:tgtEl>
                                        <p:attrNameLst>
                                          <p:attrName>style.visibility</p:attrName>
                                        </p:attrNameLst>
                                      </p:cBhvr>
                                      <p:to>
                                        <p:strVal val="visible"/>
                                      </p:to>
                                    </p:set>
                                    <p:anim calcmode="lin" valueType="num">
                                      <p:cBhvr additive="base">
                                        <p:cTn id="33" dur="500" fill="hold"/>
                                        <p:tgtEl>
                                          <p:spTgt spid="22535">
                                            <p:txEl>
                                              <p:charRg st="0" end="1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535">
                                            <p:txEl>
                                              <p:charRg st="0" end="17"/>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2535">
                                            <p:txEl>
                                              <p:charRg st="17" end="26"/>
                                            </p:txEl>
                                          </p:spTgt>
                                        </p:tgtEl>
                                        <p:attrNameLst>
                                          <p:attrName>style.visibility</p:attrName>
                                        </p:attrNameLst>
                                      </p:cBhvr>
                                      <p:to>
                                        <p:strVal val="visible"/>
                                      </p:to>
                                    </p:set>
                                    <p:anim calcmode="lin" valueType="num">
                                      <p:cBhvr additive="base">
                                        <p:cTn id="39" dur="500" fill="hold"/>
                                        <p:tgtEl>
                                          <p:spTgt spid="22535">
                                            <p:txEl>
                                              <p:charRg st="17" end="2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2535">
                                            <p:txEl>
                                              <p:charRg st="17" end="2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2535">
                                            <p:txEl>
                                              <p:charRg st="26" end="56"/>
                                            </p:txEl>
                                          </p:spTgt>
                                        </p:tgtEl>
                                        <p:attrNameLst>
                                          <p:attrName>style.visibility</p:attrName>
                                        </p:attrNameLst>
                                      </p:cBhvr>
                                      <p:to>
                                        <p:strVal val="visible"/>
                                      </p:to>
                                    </p:set>
                                    <p:anim calcmode="lin" valueType="num">
                                      <p:cBhvr additive="base">
                                        <p:cTn id="45" dur="500" fill="hold"/>
                                        <p:tgtEl>
                                          <p:spTgt spid="22535">
                                            <p:txEl>
                                              <p:charRg st="26" end="56"/>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2535">
                                            <p:txEl>
                                              <p:charRg st="26" end="5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P spid="22532" grpId="0" bldLvl="0" animBg="1"/>
      <p:bldP spid="22533" grpId="0" bldLvl="0" animBg="1"/>
      <p:bldP spid="22534" grpId="0" bldLvl="0" animBg="1"/>
      <p:bldP spid="2253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2935605" y="549275"/>
            <a:ext cx="2687320" cy="503555"/>
          </a:xfrm>
          <a:prstGeom prst="roundRect">
            <a:avLst/>
          </a:prstGeom>
          <a:solidFill>
            <a:srgbClr val="92D05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FF"/>
                </a:solidFill>
                <a:effectLst/>
                <a:uLnTx/>
                <a:uFillTx/>
                <a:latin typeface="Times New Roman" panose="02020603050405020304"/>
                <a:ea typeface="微软雅黑" panose="020B0503020204020204" charset="-122"/>
                <a:cs typeface="+mn-cs"/>
              </a:rPr>
              <a:t>课堂小结</a:t>
            </a:r>
            <a:endParaRPr kumimoji="0" lang="zh-CN" altLang="en-US" sz="2800" b="1" i="0" u="none" strike="noStrike" kern="0" cap="none" spc="0" normalizeH="0" baseline="0" noProof="0" dirty="0">
              <a:ln>
                <a:noFill/>
              </a:ln>
              <a:solidFill>
                <a:srgbClr val="FFFFFF"/>
              </a:solidFill>
              <a:effectLst/>
              <a:uLnTx/>
              <a:uFillTx/>
              <a:latin typeface="Times New Roman" panose="02020603050405020304"/>
              <a:ea typeface="微软雅黑" panose="020B0503020204020204" charset="-122"/>
              <a:cs typeface="+mn-cs"/>
            </a:endParaRPr>
          </a:p>
        </p:txBody>
      </p:sp>
      <p:sp>
        <p:nvSpPr>
          <p:cNvPr id="43011" name="矩形 2"/>
          <p:cNvSpPr/>
          <p:nvPr/>
        </p:nvSpPr>
        <p:spPr>
          <a:xfrm>
            <a:off x="1992313" y="917575"/>
            <a:ext cx="3027680" cy="737235"/>
          </a:xfrm>
          <a:prstGeom prst="rect">
            <a:avLst/>
          </a:prstGeom>
          <a:noFill/>
          <a:ln w="9525">
            <a:noFill/>
          </a:ln>
        </p:spPr>
        <p:txBody>
          <a:bodyPr wrap="none">
            <a:spAutoFit/>
          </a:bodyPr>
          <a:p>
            <a:pPr>
              <a:lnSpc>
                <a:spcPct val="150000"/>
              </a:lnSpc>
            </a:pPr>
            <a:r>
              <a:rPr lang="zh-CN" altLang="en-US" sz="2800" b="1" dirty="0">
                <a:latin typeface="Times New Roman" panose="02020603050405020304" pitchFamily="18" charset="0"/>
                <a:ea typeface="微软雅黑" panose="020B0503020204020204" charset="-122"/>
              </a:rPr>
              <a:t>一、牛顿第一定律</a:t>
            </a:r>
            <a:endParaRPr lang="zh-CN" altLang="en-US" sz="2800" b="1" dirty="0">
              <a:latin typeface="Times New Roman" panose="02020603050405020304" pitchFamily="18" charset="0"/>
              <a:ea typeface="微软雅黑" panose="020B0503020204020204" charset="-122"/>
            </a:endParaRPr>
          </a:p>
        </p:txBody>
      </p:sp>
      <p:sp>
        <p:nvSpPr>
          <p:cNvPr id="43012" name="矩形 3"/>
          <p:cNvSpPr/>
          <p:nvPr/>
        </p:nvSpPr>
        <p:spPr>
          <a:xfrm>
            <a:off x="1968500" y="1474788"/>
            <a:ext cx="7850188" cy="1383665"/>
          </a:xfrm>
          <a:prstGeom prst="rect">
            <a:avLst/>
          </a:prstGeom>
          <a:noFill/>
          <a:ln w="9525">
            <a:noFill/>
          </a:ln>
        </p:spPr>
        <p:txBody>
          <a:bodyPr>
            <a:spAutoFit/>
          </a:bodyPr>
          <a:p>
            <a:pPr>
              <a:lnSpc>
                <a:spcPct val="150000"/>
              </a:lnSpc>
            </a:pPr>
            <a:r>
              <a:rPr lang="zh-CN" altLang="en-US" sz="2800" b="1" dirty="0">
                <a:latin typeface="Times New Roman" panose="02020603050405020304" pitchFamily="18" charset="0"/>
                <a:ea typeface="微软雅黑" panose="020B0503020204020204" charset="-122"/>
              </a:rPr>
              <a:t>①内容：一切物体在没有受到外力作用的时候，总保持匀速直线运动状态或静止状态。</a:t>
            </a:r>
            <a:endParaRPr lang="zh-CN" altLang="en-US" sz="2800" b="1" dirty="0">
              <a:latin typeface="Times New Roman" panose="02020603050405020304" pitchFamily="18" charset="0"/>
              <a:ea typeface="微软雅黑" panose="020B0503020204020204" charset="-122"/>
            </a:endParaRPr>
          </a:p>
        </p:txBody>
      </p:sp>
      <p:sp>
        <p:nvSpPr>
          <p:cNvPr id="43013" name="矩形 4"/>
          <p:cNvSpPr/>
          <p:nvPr/>
        </p:nvSpPr>
        <p:spPr>
          <a:xfrm>
            <a:off x="1995488" y="2627313"/>
            <a:ext cx="8029575" cy="2030095"/>
          </a:xfrm>
          <a:prstGeom prst="rect">
            <a:avLst/>
          </a:prstGeom>
          <a:noFill/>
          <a:ln w="9525">
            <a:noFill/>
          </a:ln>
        </p:spPr>
        <p:txBody>
          <a:bodyPr>
            <a:spAutoFit/>
          </a:bodyPr>
          <a:p>
            <a:pPr>
              <a:lnSpc>
                <a:spcPct val="150000"/>
              </a:lnSpc>
            </a:pPr>
            <a:r>
              <a:rPr lang="zh-CN" altLang="en-US" sz="2800" b="1" dirty="0">
                <a:latin typeface="Times New Roman" panose="02020603050405020304" pitchFamily="18" charset="0"/>
                <a:ea typeface="微软雅黑" panose="020B0503020204020204" charset="-122"/>
              </a:rPr>
              <a:t>②牛顿第一定律：理解</a:t>
            </a:r>
            <a:endParaRPr lang="zh-CN" altLang="en-US" sz="2800" b="1" dirty="0">
              <a:latin typeface="Times New Roman" panose="02020603050405020304" pitchFamily="18" charset="0"/>
              <a:ea typeface="微软雅黑" panose="020B0503020204020204" charset="-122"/>
            </a:endParaRPr>
          </a:p>
          <a:p>
            <a:pPr>
              <a:lnSpc>
                <a:spcPct val="150000"/>
              </a:lnSpc>
            </a:pPr>
            <a:r>
              <a:rPr lang="zh-CN" altLang="en-US" sz="2800" b="1" dirty="0">
                <a:latin typeface="Times New Roman" panose="02020603050405020304" pitchFamily="18" charset="0"/>
                <a:ea typeface="微软雅黑" panose="020B0503020204020204" charset="-122"/>
              </a:rPr>
              <a:t>力是改变物体运动状态的原因</a:t>
            </a:r>
            <a:r>
              <a:rPr lang="en-US" altLang="zh-CN" sz="2800" b="1" dirty="0">
                <a:latin typeface="Times New Roman" panose="02020603050405020304" pitchFamily="18" charset="0"/>
                <a:ea typeface="微软雅黑" panose="020B0503020204020204" charset="-122"/>
              </a:rPr>
              <a:t>.</a:t>
            </a:r>
            <a:r>
              <a:rPr lang="zh-CN" altLang="en-US" sz="2800" b="1" dirty="0">
                <a:latin typeface="Times New Roman" panose="02020603050405020304" pitchFamily="18" charset="0"/>
                <a:ea typeface="微软雅黑" panose="020B0503020204020204" charset="-122"/>
              </a:rPr>
              <a:t>而不是维持物体运动的原因。</a:t>
            </a:r>
            <a:endParaRPr lang="zh-CN" altLang="en-US" sz="2800" b="1" dirty="0">
              <a:latin typeface="Times New Roman" panose="02020603050405020304" pitchFamily="18" charset="0"/>
              <a:ea typeface="微软雅黑" panose="020B0503020204020204" charset="-122"/>
            </a:endParaRPr>
          </a:p>
        </p:txBody>
      </p:sp>
      <p:sp>
        <p:nvSpPr>
          <p:cNvPr id="43014" name="矩形 7"/>
          <p:cNvSpPr/>
          <p:nvPr/>
        </p:nvSpPr>
        <p:spPr>
          <a:xfrm>
            <a:off x="1992313" y="4508500"/>
            <a:ext cx="1605280" cy="737235"/>
          </a:xfrm>
          <a:prstGeom prst="rect">
            <a:avLst/>
          </a:prstGeom>
          <a:noFill/>
          <a:ln w="9525">
            <a:noFill/>
          </a:ln>
        </p:spPr>
        <p:txBody>
          <a:bodyPr wrap="none">
            <a:spAutoFit/>
          </a:bodyPr>
          <a:p>
            <a:pPr>
              <a:lnSpc>
                <a:spcPct val="150000"/>
              </a:lnSpc>
            </a:pPr>
            <a:r>
              <a:rPr lang="zh-CN" altLang="en-US" sz="2800" b="1" dirty="0">
                <a:latin typeface="Times New Roman" panose="02020603050405020304" pitchFamily="18" charset="0"/>
                <a:ea typeface="微软雅黑" panose="020B0503020204020204" charset="-122"/>
              </a:rPr>
              <a:t>二、惯性</a:t>
            </a:r>
            <a:endParaRPr lang="zh-CN" altLang="en-US" sz="2800" b="1" dirty="0">
              <a:latin typeface="Times New Roman" panose="02020603050405020304" pitchFamily="18" charset="0"/>
              <a:ea typeface="微软雅黑" panose="020B0503020204020204" charset="-122"/>
            </a:endParaRPr>
          </a:p>
        </p:txBody>
      </p:sp>
      <p:sp>
        <p:nvSpPr>
          <p:cNvPr id="43015" name="矩形 8"/>
          <p:cNvSpPr/>
          <p:nvPr/>
        </p:nvSpPr>
        <p:spPr>
          <a:xfrm>
            <a:off x="1992313" y="5138738"/>
            <a:ext cx="7272337" cy="1383665"/>
          </a:xfrm>
          <a:prstGeom prst="rect">
            <a:avLst/>
          </a:prstGeom>
          <a:noFill/>
          <a:ln w="9525">
            <a:noFill/>
          </a:ln>
        </p:spPr>
        <p:txBody>
          <a:bodyPr>
            <a:spAutoFit/>
          </a:bodyPr>
          <a:p>
            <a:pPr>
              <a:lnSpc>
                <a:spcPct val="150000"/>
              </a:lnSpc>
            </a:pPr>
            <a:r>
              <a:rPr lang="zh-CN" altLang="en-US" sz="2800" b="1" dirty="0">
                <a:latin typeface="Times New Roman" panose="02020603050405020304" pitchFamily="18" charset="0"/>
                <a:ea typeface="微软雅黑" panose="020B0503020204020204" charset="-122"/>
              </a:rPr>
              <a:t>惯性：物理学上把物体保持原来的静止或匀速直线运动状态的性质称为惯性。</a:t>
            </a:r>
            <a:endParaRPr lang="zh-CN" altLang="en-US" sz="2800" b="1" dirty="0">
              <a:latin typeface="Times New Roman" panose="02020603050405020304" pitchFamily="18" charset="0"/>
              <a:ea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4"/>
          <p:cNvSpPr txBox="1"/>
          <p:nvPr/>
        </p:nvSpPr>
        <p:spPr>
          <a:xfrm>
            <a:off x="4440238" y="2693988"/>
            <a:ext cx="1006475" cy="521970"/>
          </a:xfrm>
          <a:prstGeom prst="rect">
            <a:avLst/>
          </a:prstGeom>
          <a:noFill/>
          <a:ln w="9525">
            <a:noFill/>
          </a:ln>
        </p:spPr>
        <p:txBody>
          <a:bodyPr>
            <a:spAutoFit/>
          </a:bodyPr>
          <a:p>
            <a:pPr>
              <a:spcBef>
                <a:spcPct val="50000"/>
              </a:spcBef>
            </a:pPr>
            <a:r>
              <a:rPr lang="zh-CN" altLang="en-US" sz="2800" b="1" dirty="0">
                <a:solidFill>
                  <a:srgbClr val="FF3300"/>
                </a:solidFill>
                <a:latin typeface="Times New Roman" panose="02020603050405020304" pitchFamily="18" charset="0"/>
                <a:ea typeface="微软雅黑" panose="020B0503020204020204" charset="-122"/>
              </a:rPr>
              <a:t>推</a:t>
            </a:r>
            <a:r>
              <a:rPr lang="en-US" altLang="zh-CN" sz="2800" b="1" dirty="0">
                <a:solidFill>
                  <a:srgbClr val="FF3300"/>
                </a:solidFill>
                <a:latin typeface="Times New Roman" panose="02020603050405020304" pitchFamily="18" charset="0"/>
                <a:ea typeface="微软雅黑" panose="020B0503020204020204" charset="-122"/>
              </a:rPr>
              <a:t> </a:t>
            </a:r>
            <a:r>
              <a:rPr lang="zh-CN" altLang="en-US" sz="2800" b="1" dirty="0">
                <a:solidFill>
                  <a:srgbClr val="FF3300"/>
                </a:solidFill>
                <a:latin typeface="Times New Roman" panose="02020603050405020304" pitchFamily="18" charset="0"/>
                <a:ea typeface="微软雅黑" panose="020B0503020204020204" charset="-122"/>
              </a:rPr>
              <a:t>测</a:t>
            </a:r>
            <a:endParaRPr lang="zh-CN" altLang="en-US" sz="2800" b="1" dirty="0">
              <a:solidFill>
                <a:srgbClr val="FF3300"/>
              </a:solidFill>
              <a:latin typeface="Times New Roman" panose="02020603050405020304" pitchFamily="18" charset="0"/>
              <a:ea typeface="微软雅黑" panose="020B0503020204020204" charset="-122"/>
            </a:endParaRPr>
          </a:p>
        </p:txBody>
      </p:sp>
      <p:sp>
        <p:nvSpPr>
          <p:cNvPr id="4" name="Text Box 5"/>
          <p:cNvSpPr txBox="1"/>
          <p:nvPr/>
        </p:nvSpPr>
        <p:spPr>
          <a:xfrm>
            <a:off x="2455863" y="3357563"/>
            <a:ext cx="933450" cy="521970"/>
          </a:xfrm>
          <a:prstGeom prst="rect">
            <a:avLst/>
          </a:prstGeom>
          <a:noFill/>
          <a:ln w="9525">
            <a:noFill/>
          </a:ln>
        </p:spPr>
        <p:txBody>
          <a:bodyPr>
            <a:spAutoFit/>
          </a:bodyPr>
          <a:p>
            <a:pPr>
              <a:spcBef>
                <a:spcPct val="50000"/>
              </a:spcBef>
            </a:pPr>
            <a:r>
              <a:rPr lang="zh-CN" altLang="en-US" sz="2800" b="1" dirty="0">
                <a:solidFill>
                  <a:srgbClr val="FF3300"/>
                </a:solidFill>
                <a:latin typeface="Times New Roman" panose="02020603050405020304" pitchFamily="18" charset="0"/>
                <a:ea typeface="微软雅黑" panose="020B0503020204020204" charset="-122"/>
              </a:rPr>
              <a:t>实验</a:t>
            </a:r>
            <a:endParaRPr lang="zh-CN" altLang="en-US" sz="2800" b="1" dirty="0">
              <a:solidFill>
                <a:srgbClr val="FF3300"/>
              </a:solidFill>
              <a:latin typeface="Times New Roman" panose="02020603050405020304" pitchFamily="18" charset="0"/>
              <a:ea typeface="微软雅黑" panose="020B0503020204020204" charset="-122"/>
            </a:endParaRPr>
          </a:p>
        </p:txBody>
      </p:sp>
      <p:sp>
        <p:nvSpPr>
          <p:cNvPr id="5" name="Text Box 6"/>
          <p:cNvSpPr txBox="1"/>
          <p:nvPr/>
        </p:nvSpPr>
        <p:spPr>
          <a:xfrm>
            <a:off x="3575050" y="3984625"/>
            <a:ext cx="1871663" cy="521970"/>
          </a:xfrm>
          <a:prstGeom prst="rect">
            <a:avLst/>
          </a:prstGeom>
          <a:noFill/>
          <a:ln w="9525">
            <a:noFill/>
          </a:ln>
        </p:spPr>
        <p:txBody>
          <a:bodyPr>
            <a:spAutoFit/>
          </a:bodyPr>
          <a:p>
            <a:pPr>
              <a:spcBef>
                <a:spcPct val="50000"/>
              </a:spcBef>
            </a:pPr>
            <a:r>
              <a:rPr lang="zh-CN" altLang="en-US" sz="2800" b="1" dirty="0">
                <a:solidFill>
                  <a:srgbClr val="FF3300"/>
                </a:solidFill>
                <a:latin typeface="Times New Roman" panose="02020603050405020304" pitchFamily="18" charset="0"/>
                <a:ea typeface="微软雅黑" panose="020B0503020204020204" charset="-122"/>
              </a:rPr>
              <a:t>不受外力</a:t>
            </a:r>
            <a:endParaRPr lang="zh-CN" altLang="en-US" sz="2800" b="1" dirty="0">
              <a:solidFill>
                <a:srgbClr val="FF3300"/>
              </a:solidFill>
              <a:latin typeface="Times New Roman" panose="02020603050405020304" pitchFamily="18" charset="0"/>
              <a:ea typeface="微软雅黑" panose="020B0503020204020204" charset="-122"/>
            </a:endParaRPr>
          </a:p>
        </p:txBody>
      </p:sp>
      <p:sp>
        <p:nvSpPr>
          <p:cNvPr id="37893" name="矩形 9"/>
          <p:cNvSpPr/>
          <p:nvPr/>
        </p:nvSpPr>
        <p:spPr>
          <a:xfrm>
            <a:off x="2279650" y="1874838"/>
            <a:ext cx="7632700" cy="2676525"/>
          </a:xfrm>
          <a:prstGeom prst="rect">
            <a:avLst/>
          </a:prstGeom>
          <a:noFill/>
          <a:ln w="9525">
            <a:noFill/>
          </a:ln>
        </p:spPr>
        <p:txBody>
          <a:bodyPr>
            <a:spAutoFit/>
          </a:bodyPr>
          <a:p>
            <a:pPr>
              <a:lnSpc>
                <a:spcPct val="150000"/>
              </a:lnSpc>
            </a:pPr>
            <a:r>
              <a:rPr lang="en-US" altLang="zh-CN" sz="2800" b="1" dirty="0">
                <a:latin typeface="Times New Roman" panose="02020603050405020304" pitchFamily="18" charset="0"/>
                <a:ea typeface="微软雅黑" panose="020B0503020204020204" charset="-122"/>
              </a:rPr>
              <a:t>1</a:t>
            </a:r>
            <a:r>
              <a:rPr lang="zh-CN" altLang="en-US" sz="2800" b="1" dirty="0">
                <a:latin typeface="Times New Roman" panose="02020603050405020304" pitchFamily="18" charset="0"/>
                <a:ea typeface="微软雅黑" panose="020B0503020204020204" charset="-122"/>
              </a:rPr>
              <a:t>、牛顿第一定律是在大量的经验事实的基础上，通过进一步</a:t>
            </a:r>
            <a:r>
              <a:rPr lang="en-US" altLang="zh-CN" sz="2800" b="1" dirty="0">
                <a:latin typeface="Times New Roman" panose="02020603050405020304" pitchFamily="18" charset="0"/>
                <a:ea typeface="微软雅黑" panose="020B0503020204020204" charset="-122"/>
              </a:rPr>
              <a:t>(                )</a:t>
            </a:r>
            <a:r>
              <a:rPr lang="zh-CN" altLang="en-US" sz="2800" b="1" dirty="0">
                <a:latin typeface="Times New Roman" panose="02020603050405020304" pitchFamily="18" charset="0"/>
                <a:ea typeface="微软雅黑" panose="020B0503020204020204" charset="-122"/>
              </a:rPr>
              <a:t>而概括出来的，是不能用</a:t>
            </a:r>
            <a:r>
              <a:rPr lang="en-US" altLang="zh-CN" sz="2800" b="1" dirty="0">
                <a:latin typeface="Times New Roman" panose="02020603050405020304" pitchFamily="18" charset="0"/>
                <a:ea typeface="微软雅黑" panose="020B0503020204020204" charset="-122"/>
              </a:rPr>
              <a:t>(           )</a:t>
            </a:r>
            <a:r>
              <a:rPr lang="zh-CN" altLang="en-US" sz="2800" b="1" dirty="0">
                <a:latin typeface="Times New Roman" panose="02020603050405020304" pitchFamily="18" charset="0"/>
                <a:ea typeface="微软雅黑" panose="020B0503020204020204" charset="-122"/>
              </a:rPr>
              <a:t> 来直接证明的，这是因为我们周围事实上没有</a:t>
            </a:r>
            <a:r>
              <a:rPr lang="en-US" altLang="zh-CN" sz="2800" b="1" dirty="0">
                <a:latin typeface="Times New Roman" panose="02020603050405020304" pitchFamily="18" charset="0"/>
                <a:ea typeface="微软雅黑" panose="020B0503020204020204" charset="-122"/>
              </a:rPr>
              <a:t>(                  )</a:t>
            </a:r>
            <a:r>
              <a:rPr lang="zh-CN" altLang="en-US" sz="2800" b="1" dirty="0">
                <a:latin typeface="Times New Roman" panose="02020603050405020304" pitchFamily="18" charset="0"/>
                <a:ea typeface="微软雅黑" panose="020B0503020204020204" charset="-122"/>
              </a:rPr>
              <a:t>  的物体。</a:t>
            </a:r>
            <a:endParaRPr lang="zh-CN" altLang="en-US" sz="2800" b="1" dirty="0">
              <a:latin typeface="Times New Roman" panose="02020603050405020304" pitchFamily="18" charset="0"/>
              <a:ea typeface="微软雅黑" panose="020B0503020204020204" charset="-122"/>
            </a:endParaRPr>
          </a:p>
        </p:txBody>
      </p:sp>
      <p:sp>
        <p:nvSpPr>
          <p:cNvPr id="11" name="圆角矩形 10"/>
          <p:cNvSpPr/>
          <p:nvPr/>
        </p:nvSpPr>
        <p:spPr>
          <a:xfrm>
            <a:off x="2456180" y="982345"/>
            <a:ext cx="2324100" cy="675005"/>
          </a:xfrm>
          <a:prstGeom prst="roundRect">
            <a:avLst/>
          </a:prstGeom>
          <a:solidFill>
            <a:srgbClr val="92D05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FF"/>
                </a:solidFill>
                <a:effectLst/>
                <a:uLnTx/>
                <a:uFillTx/>
                <a:latin typeface="Times New Roman" panose="02020603050405020304"/>
                <a:ea typeface="微软雅黑" panose="020B0503020204020204" charset="-122"/>
                <a:cs typeface="+mn-cs"/>
              </a:rPr>
              <a:t>课堂练习</a:t>
            </a:r>
            <a:endParaRPr kumimoji="0" lang="zh-CN" altLang="en-US" sz="2800" b="1" i="0" u="none" strike="noStrike" kern="0" cap="none" spc="0" normalizeH="0" baseline="0" noProof="0" dirty="0">
              <a:ln>
                <a:noFill/>
              </a:ln>
              <a:solidFill>
                <a:srgbClr val="FFFFFF"/>
              </a:solidFill>
              <a:effectLst/>
              <a:uLnTx/>
              <a:uFillTx/>
              <a:latin typeface="Times New Roman" panose="02020603050405020304"/>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Box 3"/>
          <p:cNvSpPr txBox="1"/>
          <p:nvPr/>
        </p:nvSpPr>
        <p:spPr>
          <a:xfrm>
            <a:off x="1835150" y="2171700"/>
            <a:ext cx="7948613" cy="2091690"/>
          </a:xfrm>
          <a:prstGeom prst="rect">
            <a:avLst/>
          </a:prstGeom>
          <a:noFill/>
          <a:ln w="9525">
            <a:noFill/>
          </a:ln>
        </p:spPr>
        <p:txBody>
          <a:bodyPr wrap="square" anchor="t">
            <a:spAutoFit/>
          </a:bodyPr>
          <a:p>
            <a:pPr algn="ctr"/>
            <a:endParaRPr lang="en-US" altLang="zh-CN" sz="5400" dirty="0">
              <a:latin typeface="微软雅黑" panose="020B0503020204020204" charset="-122"/>
              <a:ea typeface="微软雅黑" panose="020B0503020204020204" charset="-122"/>
            </a:endParaRPr>
          </a:p>
          <a:p>
            <a:pPr algn="ctr"/>
            <a:endParaRPr lang="en-US" altLang="zh-CN" sz="3600" dirty="0">
              <a:latin typeface="微软雅黑" panose="020B0503020204020204" charset="-122"/>
              <a:ea typeface="微软雅黑" panose="020B0503020204020204" charset="-122"/>
            </a:endParaRPr>
          </a:p>
          <a:p>
            <a:pPr algn="ctr"/>
            <a:r>
              <a:rPr lang="zh-CN" altLang="en-US" sz="4000" b="1" dirty="0">
                <a:latin typeface="微软雅黑" panose="020B0503020204020204" charset="-122"/>
                <a:ea typeface="微软雅黑" panose="020B0503020204020204" charset="-122"/>
              </a:rPr>
              <a:t>第</a:t>
            </a:r>
            <a:r>
              <a:rPr lang="en-US" altLang="zh-CN" sz="4000" b="1" dirty="0">
                <a:latin typeface="微软雅黑" panose="020B0503020204020204" charset="-122"/>
                <a:ea typeface="微软雅黑" panose="020B0503020204020204" charset="-122"/>
              </a:rPr>
              <a:t>1</a:t>
            </a:r>
            <a:r>
              <a:rPr lang="zh-CN" altLang="en-US" sz="4000" b="1" dirty="0">
                <a:latin typeface="微软雅黑" panose="020B0503020204020204" charset="-122"/>
                <a:ea typeface="微软雅黑" panose="020B0503020204020204" charset="-122"/>
              </a:rPr>
              <a:t>节  科学探究：牛顿第一定律</a:t>
            </a:r>
            <a:endParaRPr lang="en-US" altLang="zh-CN" sz="4000" b="1" dirty="0">
              <a:latin typeface="微软雅黑" panose="020B0503020204020204" charset="-122"/>
              <a:ea typeface="微软雅黑" panose="020B0503020204020204" charset="-122"/>
            </a:endParaRPr>
          </a:p>
        </p:txBody>
      </p:sp>
      <p:sp>
        <p:nvSpPr>
          <p:cNvPr id="8195" name="文本框 1"/>
          <p:cNvSpPr txBox="1"/>
          <p:nvPr/>
        </p:nvSpPr>
        <p:spPr>
          <a:xfrm>
            <a:off x="3756343" y="1026795"/>
            <a:ext cx="3270250" cy="583565"/>
          </a:xfrm>
          <a:prstGeom prst="rect">
            <a:avLst/>
          </a:prstGeom>
          <a:noFill/>
          <a:ln w="9525">
            <a:noFill/>
          </a:ln>
        </p:spPr>
        <p:txBody>
          <a:bodyPr wrap="none" anchor="t">
            <a:spAutoFit/>
          </a:bodyPr>
          <a:p>
            <a:r>
              <a:rPr lang="zh-CN" altLang="en-US" sz="3200" b="1" dirty="0">
                <a:latin typeface="微软雅黑" panose="020B0503020204020204" charset="-122"/>
                <a:ea typeface="微软雅黑" panose="020B0503020204020204" charset="-122"/>
              </a:rPr>
              <a:t>第七章  力与运动</a:t>
            </a:r>
            <a:endParaRPr lang="zh-CN" altLang="en-US" sz="3200" b="1">
              <a:latin typeface="Arial" panose="020B0604020202020204" pitchFamily="34" charset="0"/>
              <a:ea typeface="宋体" panose="02010600030101010101" pitchFamily="2" charset="-122"/>
            </a:endParaRPr>
          </a:p>
        </p:txBody>
      </p:sp>
    </p:spTree>
  </p:cSld>
  <p:clrMapOvr>
    <a:masterClrMapping/>
  </p:clrMapOvr>
  <p:transition advClick="0" advTm="3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7"/>
          <p:cNvSpPr txBox="1"/>
          <p:nvPr/>
        </p:nvSpPr>
        <p:spPr>
          <a:xfrm>
            <a:off x="6383338" y="1068388"/>
            <a:ext cx="1008062" cy="521970"/>
          </a:xfrm>
          <a:prstGeom prst="rect">
            <a:avLst/>
          </a:prstGeom>
          <a:noFill/>
          <a:ln w="9525">
            <a:noFill/>
          </a:ln>
        </p:spPr>
        <p:txBody>
          <a:bodyPr>
            <a:spAutoFit/>
          </a:bodyPr>
          <a:p>
            <a:pPr>
              <a:spcBef>
                <a:spcPct val="50000"/>
              </a:spcBef>
            </a:pPr>
            <a:r>
              <a:rPr lang="zh-CN" altLang="en-US" sz="2800" b="1" dirty="0">
                <a:solidFill>
                  <a:srgbClr val="FF3300"/>
                </a:solidFill>
                <a:latin typeface="Times New Roman" panose="02020603050405020304" pitchFamily="18" charset="0"/>
                <a:ea typeface="微软雅黑" panose="020B0503020204020204" charset="-122"/>
              </a:rPr>
              <a:t>一切</a:t>
            </a:r>
            <a:endParaRPr lang="zh-CN" altLang="en-US" sz="2800" b="1" dirty="0">
              <a:solidFill>
                <a:srgbClr val="FF3300"/>
              </a:solidFill>
              <a:latin typeface="Times New Roman" panose="02020603050405020304" pitchFamily="18" charset="0"/>
              <a:ea typeface="微软雅黑" panose="020B0503020204020204" charset="-122"/>
            </a:endParaRPr>
          </a:p>
        </p:txBody>
      </p:sp>
      <p:sp>
        <p:nvSpPr>
          <p:cNvPr id="4" name="Text Box 8"/>
          <p:cNvSpPr txBox="1"/>
          <p:nvPr/>
        </p:nvSpPr>
        <p:spPr>
          <a:xfrm>
            <a:off x="7967663" y="1762125"/>
            <a:ext cx="1008062" cy="521970"/>
          </a:xfrm>
          <a:prstGeom prst="rect">
            <a:avLst/>
          </a:prstGeom>
          <a:noFill/>
          <a:ln w="9525">
            <a:noFill/>
          </a:ln>
        </p:spPr>
        <p:txBody>
          <a:bodyPr>
            <a:spAutoFit/>
          </a:bodyPr>
          <a:p>
            <a:pPr>
              <a:spcBef>
                <a:spcPct val="50000"/>
              </a:spcBef>
            </a:pPr>
            <a:r>
              <a:rPr lang="zh-CN" altLang="en-US" sz="2800" b="1" dirty="0">
                <a:solidFill>
                  <a:srgbClr val="FF3300"/>
                </a:solidFill>
                <a:latin typeface="Times New Roman" panose="02020603050405020304" pitchFamily="18" charset="0"/>
                <a:ea typeface="微软雅黑" panose="020B0503020204020204" charset="-122"/>
              </a:rPr>
              <a:t>静止</a:t>
            </a:r>
            <a:endParaRPr lang="zh-CN" altLang="en-US" sz="2800" b="1" dirty="0">
              <a:solidFill>
                <a:srgbClr val="FF3300"/>
              </a:solidFill>
              <a:latin typeface="Times New Roman" panose="02020603050405020304" pitchFamily="18" charset="0"/>
              <a:ea typeface="微软雅黑" panose="020B0503020204020204" charset="-122"/>
            </a:endParaRPr>
          </a:p>
        </p:txBody>
      </p:sp>
      <p:sp>
        <p:nvSpPr>
          <p:cNvPr id="5" name="Text Box 9"/>
          <p:cNvSpPr txBox="1"/>
          <p:nvPr/>
        </p:nvSpPr>
        <p:spPr>
          <a:xfrm>
            <a:off x="2855913" y="2997200"/>
            <a:ext cx="2447925" cy="521970"/>
          </a:xfrm>
          <a:prstGeom prst="rect">
            <a:avLst/>
          </a:prstGeom>
          <a:noFill/>
          <a:ln w="9525">
            <a:noFill/>
          </a:ln>
        </p:spPr>
        <p:txBody>
          <a:bodyPr>
            <a:spAutoFit/>
          </a:bodyPr>
          <a:p>
            <a:pPr>
              <a:spcBef>
                <a:spcPct val="50000"/>
              </a:spcBef>
            </a:pPr>
            <a:r>
              <a:rPr lang="zh-CN" altLang="en-US" sz="2800" b="1" dirty="0">
                <a:solidFill>
                  <a:srgbClr val="FF3300"/>
                </a:solidFill>
                <a:latin typeface="Times New Roman" panose="02020603050405020304" pitchFamily="18" charset="0"/>
                <a:ea typeface="微软雅黑" panose="020B0503020204020204" charset="-122"/>
              </a:rPr>
              <a:t>匀速直线运动</a:t>
            </a:r>
            <a:endParaRPr lang="zh-CN" altLang="en-US" sz="2800" b="1" dirty="0">
              <a:solidFill>
                <a:srgbClr val="FF3300"/>
              </a:solidFill>
              <a:latin typeface="Times New Roman" panose="02020603050405020304" pitchFamily="18" charset="0"/>
              <a:ea typeface="微软雅黑" panose="020B0503020204020204" charset="-122"/>
            </a:endParaRPr>
          </a:p>
        </p:txBody>
      </p:sp>
      <p:sp>
        <p:nvSpPr>
          <p:cNvPr id="38917" name="矩形 5"/>
          <p:cNvSpPr/>
          <p:nvPr/>
        </p:nvSpPr>
        <p:spPr>
          <a:xfrm>
            <a:off x="2351088" y="941388"/>
            <a:ext cx="7759700" cy="2676525"/>
          </a:xfrm>
          <a:prstGeom prst="rect">
            <a:avLst/>
          </a:prstGeom>
          <a:noFill/>
          <a:ln w="9525">
            <a:noFill/>
          </a:ln>
        </p:spPr>
        <p:txBody>
          <a:bodyPr>
            <a:spAutoFit/>
          </a:bodyPr>
          <a:p>
            <a:pPr>
              <a:lnSpc>
                <a:spcPct val="150000"/>
              </a:lnSpc>
            </a:pPr>
            <a:r>
              <a:rPr lang="en-US" altLang="zh-CN" sz="2800" b="1" dirty="0">
                <a:latin typeface="Times New Roman" panose="02020603050405020304" pitchFamily="18" charset="0"/>
                <a:ea typeface="微软雅黑" panose="020B0503020204020204" charset="-122"/>
              </a:rPr>
              <a:t>2</a:t>
            </a:r>
            <a:r>
              <a:rPr lang="zh-CN" altLang="en-US" sz="2800" b="1" dirty="0">
                <a:latin typeface="Times New Roman" panose="02020603050405020304" pitchFamily="18" charset="0"/>
                <a:ea typeface="微软雅黑" panose="020B0503020204020204" charset="-122"/>
              </a:rPr>
              <a:t>、牛顿第一定律适用于</a:t>
            </a:r>
            <a:r>
              <a:rPr lang="en-US" altLang="zh-CN" sz="2800" b="1" dirty="0">
                <a:latin typeface="Times New Roman" panose="02020603050405020304" pitchFamily="18" charset="0"/>
                <a:ea typeface="微软雅黑" panose="020B0503020204020204" charset="-122"/>
              </a:rPr>
              <a:t>(             )</a:t>
            </a:r>
            <a:r>
              <a:rPr lang="zh-CN" altLang="en-US" sz="2800" b="1" dirty="0">
                <a:latin typeface="Times New Roman" panose="02020603050405020304" pitchFamily="18" charset="0"/>
                <a:ea typeface="微软雅黑" panose="020B0503020204020204" charset="-122"/>
              </a:rPr>
              <a:t> 物体，原来静止的物体在不受外力作用时总保持</a:t>
            </a:r>
            <a:r>
              <a:rPr lang="en-US" altLang="zh-CN" sz="2800" b="1" dirty="0">
                <a:latin typeface="Times New Roman" panose="02020603050405020304" pitchFamily="18" charset="0"/>
                <a:ea typeface="微软雅黑" panose="020B0503020204020204" charset="-122"/>
              </a:rPr>
              <a:t>(            )</a:t>
            </a:r>
            <a:r>
              <a:rPr lang="zh-CN" altLang="en-US" sz="2800" b="1" dirty="0">
                <a:latin typeface="Times New Roman" panose="02020603050405020304" pitchFamily="18" charset="0"/>
                <a:ea typeface="微软雅黑" panose="020B0503020204020204" charset="-122"/>
              </a:rPr>
              <a:t> 状态，而原来运动的物体在不受外力作用时总保持</a:t>
            </a:r>
            <a:r>
              <a:rPr lang="en-US" altLang="zh-CN" sz="2800" b="1" dirty="0">
                <a:latin typeface="Times New Roman" panose="02020603050405020304" pitchFamily="18" charset="0"/>
                <a:ea typeface="微软雅黑" panose="020B0503020204020204" charset="-122"/>
              </a:rPr>
              <a:t>(             </a:t>
            </a:r>
            <a:r>
              <a:rPr lang="zh-CN" altLang="en-US" sz="2800" b="1" dirty="0">
                <a:latin typeface="Times New Roman" panose="02020603050405020304" pitchFamily="18" charset="0"/>
                <a:ea typeface="微软雅黑" panose="020B0503020204020204" charset="-122"/>
              </a:rPr>
              <a:t>                  </a:t>
            </a:r>
            <a:r>
              <a:rPr lang="en-US" altLang="zh-CN" sz="2800" b="1" dirty="0">
                <a:latin typeface="Times New Roman" panose="02020603050405020304" pitchFamily="18" charset="0"/>
                <a:ea typeface="微软雅黑" panose="020B0503020204020204" charset="-122"/>
              </a:rPr>
              <a:t>)</a:t>
            </a:r>
            <a:r>
              <a:rPr lang="zh-CN" altLang="en-US" sz="2800" b="1" dirty="0">
                <a:latin typeface="Times New Roman" panose="02020603050405020304" pitchFamily="18" charset="0"/>
                <a:ea typeface="微软雅黑" panose="020B0503020204020204" charset="-122"/>
              </a:rPr>
              <a:t> 状态。</a:t>
            </a:r>
            <a:endParaRPr lang="zh-CN" altLang="en-US" sz="2800" b="1" dirty="0">
              <a:latin typeface="Times New Roman" panose="02020603050405020304" pitchFamily="18" charset="0"/>
              <a:ea typeface="微软雅黑" panose="020B0503020204020204" charset="-122"/>
            </a:endParaRPr>
          </a:p>
        </p:txBody>
      </p:sp>
      <p:pic>
        <p:nvPicPr>
          <p:cNvPr id="38918" name="图片 1"/>
          <p:cNvPicPr>
            <a:picLocks noChangeAspect="1"/>
          </p:cNvPicPr>
          <p:nvPr/>
        </p:nvPicPr>
        <p:blipFill>
          <a:blip r:embed="rId1"/>
          <a:stretch>
            <a:fillRect/>
          </a:stretch>
        </p:blipFill>
        <p:spPr>
          <a:xfrm>
            <a:off x="8507413" y="4132263"/>
            <a:ext cx="1189037" cy="18748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3"/>
          <p:cNvSpPr/>
          <p:nvPr/>
        </p:nvSpPr>
        <p:spPr>
          <a:xfrm>
            <a:off x="2143125" y="1098550"/>
            <a:ext cx="8534400" cy="3969385"/>
          </a:xfrm>
          <a:prstGeom prst="rect">
            <a:avLst/>
          </a:prstGeom>
          <a:noFill/>
          <a:ln w="9525">
            <a:noFill/>
          </a:ln>
        </p:spPr>
        <p:txBody>
          <a:bodyPr>
            <a:spAutoFit/>
          </a:bodyPr>
          <a:p>
            <a:pPr>
              <a:lnSpc>
                <a:spcPct val="150000"/>
              </a:lnSpc>
            </a:pPr>
            <a:r>
              <a:rPr lang="en-US" altLang="zh-CN" sz="2800" b="1" dirty="0">
                <a:latin typeface="Times New Roman" panose="02020603050405020304" pitchFamily="18" charset="0"/>
                <a:ea typeface="微软雅黑" panose="020B0503020204020204" charset="-122"/>
              </a:rPr>
              <a:t>3</a:t>
            </a:r>
            <a:r>
              <a:rPr lang="zh-CN" altLang="zh-CN" sz="2800" b="1" dirty="0">
                <a:latin typeface="Times New Roman" panose="02020603050405020304" pitchFamily="18" charset="0"/>
                <a:ea typeface="微软雅黑" panose="020B0503020204020204" charset="-122"/>
              </a:rPr>
              <a:t>.</a:t>
            </a:r>
            <a:r>
              <a:rPr lang="zh-CN" altLang="en-US" sz="2800" b="1" dirty="0">
                <a:latin typeface="Times New Roman" panose="02020603050405020304" pitchFamily="18" charset="0"/>
                <a:ea typeface="微软雅黑" panose="020B0503020204020204" charset="-122"/>
              </a:rPr>
              <a:t>正在运动的物体，如果受到的外力突然消失，则它将（  ）</a:t>
            </a:r>
            <a:br>
              <a:rPr lang="zh-CN" altLang="en-US" sz="2800" b="1" dirty="0">
                <a:latin typeface="Times New Roman" panose="02020603050405020304" pitchFamily="18" charset="0"/>
                <a:ea typeface="微软雅黑" panose="020B0503020204020204" charset="-122"/>
              </a:rPr>
            </a:br>
            <a:r>
              <a:rPr lang="zh-CN" altLang="zh-CN" sz="2800" b="1" dirty="0">
                <a:latin typeface="Times New Roman" panose="02020603050405020304" pitchFamily="18" charset="0"/>
                <a:ea typeface="微软雅黑" panose="020B0503020204020204" charset="-122"/>
              </a:rPr>
              <a:t>A</a:t>
            </a:r>
            <a:r>
              <a:rPr lang="zh-CN" altLang="en-US" sz="2800" b="1" dirty="0">
                <a:latin typeface="Times New Roman" panose="02020603050405020304" pitchFamily="18" charset="0"/>
                <a:ea typeface="微软雅黑" panose="020B0503020204020204" charset="-122"/>
              </a:rPr>
              <a:t>． 做匀速直线运动</a:t>
            </a:r>
            <a:endParaRPr lang="zh-CN" altLang="en-US" sz="2800" b="1" dirty="0">
              <a:latin typeface="Times New Roman" panose="02020603050405020304" pitchFamily="18" charset="0"/>
              <a:ea typeface="微软雅黑" panose="020B0503020204020204" charset="-122"/>
            </a:endParaRPr>
          </a:p>
          <a:p>
            <a:pPr>
              <a:lnSpc>
                <a:spcPct val="150000"/>
              </a:lnSpc>
            </a:pPr>
            <a:r>
              <a:rPr lang="zh-CN" altLang="zh-CN" sz="2800" b="1" dirty="0">
                <a:latin typeface="Times New Roman" panose="02020603050405020304" pitchFamily="18" charset="0"/>
                <a:ea typeface="微软雅黑" panose="020B0503020204020204" charset="-122"/>
              </a:rPr>
              <a:t>B</a:t>
            </a:r>
            <a:r>
              <a:rPr lang="zh-CN" altLang="en-US" sz="2800" b="1" dirty="0">
                <a:latin typeface="Times New Roman" panose="02020603050405020304" pitchFamily="18" charset="0"/>
                <a:ea typeface="微软雅黑" panose="020B0503020204020204" charset="-122"/>
              </a:rPr>
              <a:t>． 速度减小，最后停止</a:t>
            </a:r>
            <a:br>
              <a:rPr lang="zh-CN" altLang="en-US" sz="2800" b="1" dirty="0">
                <a:latin typeface="Times New Roman" panose="02020603050405020304" pitchFamily="18" charset="0"/>
                <a:ea typeface="微软雅黑" panose="020B0503020204020204" charset="-122"/>
              </a:rPr>
            </a:br>
            <a:r>
              <a:rPr lang="zh-CN" altLang="zh-CN" sz="2800" b="1" dirty="0">
                <a:latin typeface="Times New Roman" panose="02020603050405020304" pitchFamily="18" charset="0"/>
                <a:ea typeface="微软雅黑" panose="020B0503020204020204" charset="-122"/>
              </a:rPr>
              <a:t>C</a:t>
            </a:r>
            <a:r>
              <a:rPr lang="zh-CN" altLang="en-US" sz="2800" b="1" dirty="0">
                <a:latin typeface="Times New Roman" panose="02020603050405020304" pitchFamily="18" charset="0"/>
                <a:ea typeface="微软雅黑" panose="020B0503020204020204" charset="-122"/>
              </a:rPr>
              <a:t>． 运动方向变为与原来相反</a:t>
            </a:r>
            <a:br>
              <a:rPr lang="zh-CN" altLang="en-US" sz="2800" b="1" dirty="0">
                <a:latin typeface="Times New Roman" panose="02020603050405020304" pitchFamily="18" charset="0"/>
                <a:ea typeface="微软雅黑" panose="020B0503020204020204" charset="-122"/>
              </a:rPr>
            </a:br>
            <a:r>
              <a:rPr lang="zh-CN" altLang="zh-CN" sz="2800" b="1" dirty="0">
                <a:latin typeface="Times New Roman" panose="02020603050405020304" pitchFamily="18" charset="0"/>
                <a:ea typeface="微软雅黑" panose="020B0503020204020204" charset="-122"/>
              </a:rPr>
              <a:t>D</a:t>
            </a:r>
            <a:r>
              <a:rPr lang="zh-CN" altLang="en-US" sz="2800" b="1" dirty="0">
                <a:latin typeface="Times New Roman" panose="02020603050405020304" pitchFamily="18" charset="0"/>
                <a:ea typeface="微软雅黑" panose="020B0503020204020204" charset="-122"/>
              </a:rPr>
              <a:t>．立即停止</a:t>
            </a:r>
            <a:endParaRPr lang="zh-CN" altLang="en-US" sz="2800" b="1" dirty="0">
              <a:latin typeface="Times New Roman" panose="02020603050405020304" pitchFamily="18" charset="0"/>
              <a:ea typeface="微软雅黑" panose="020B0503020204020204" charset="-122"/>
            </a:endParaRPr>
          </a:p>
        </p:txBody>
      </p:sp>
      <p:sp>
        <p:nvSpPr>
          <p:cNvPr id="11269" name="Rectangle 5"/>
          <p:cNvSpPr/>
          <p:nvPr/>
        </p:nvSpPr>
        <p:spPr>
          <a:xfrm>
            <a:off x="2782888" y="1844675"/>
            <a:ext cx="414337" cy="521970"/>
          </a:xfrm>
          <a:prstGeom prst="rect">
            <a:avLst/>
          </a:prstGeom>
          <a:noFill/>
          <a:ln w="9525">
            <a:noFill/>
          </a:ln>
        </p:spPr>
        <p:txBody>
          <a:bodyPr>
            <a:spAutoFit/>
          </a:bodyPr>
          <a:p>
            <a:r>
              <a:rPr lang="zh-CN" altLang="zh-CN" sz="2800" b="1" dirty="0">
                <a:solidFill>
                  <a:srgbClr val="FF0000"/>
                </a:solidFill>
                <a:latin typeface="Times New Roman" panose="02020603050405020304" pitchFamily="18" charset="0"/>
                <a:ea typeface="微软雅黑" panose="020B0503020204020204" charset="-122"/>
              </a:rPr>
              <a:t>A</a:t>
            </a:r>
            <a:endParaRPr lang="zh-CN" altLang="zh-CN" sz="2800" b="1" dirty="0">
              <a:solidFill>
                <a:srgbClr val="FF0000"/>
              </a:solidFill>
              <a:latin typeface="Times New Roman" panose="02020603050405020304" pitchFamily="18"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ppt_x"/>
                                          </p:val>
                                        </p:tav>
                                        <p:tav tm="100000">
                                          <p:val>
                                            <p:strVal val="#ppt_x"/>
                                          </p:val>
                                        </p:tav>
                                      </p:tavLst>
                                    </p:anim>
                                    <p:anim calcmode="lin" valueType="num">
                                      <p:cBhvr additive="base">
                                        <p:cTn id="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ext Box 4"/>
          <p:cNvSpPr txBox="1"/>
          <p:nvPr/>
        </p:nvSpPr>
        <p:spPr>
          <a:xfrm>
            <a:off x="2208213" y="766128"/>
            <a:ext cx="7561262" cy="4617085"/>
          </a:xfrm>
          <a:prstGeom prst="rect">
            <a:avLst/>
          </a:prstGeom>
          <a:noFill/>
          <a:ln w="9525">
            <a:noFill/>
          </a:ln>
        </p:spPr>
        <p:txBody>
          <a:bodyPr lIns="90000" tIns="46800" rIns="90000" bIns="46800" anchor="b">
            <a:spAutoFit/>
          </a:bodyPr>
          <a:p>
            <a:pPr>
              <a:lnSpc>
                <a:spcPct val="150000"/>
              </a:lnSpc>
            </a:pPr>
            <a:r>
              <a:rPr lang="en-US" altLang="zh-CN" sz="2800" b="1" dirty="0">
                <a:latin typeface="Times New Roman" panose="02020603050405020304" pitchFamily="18" charset="0"/>
                <a:ea typeface="微软雅黑" panose="020B0503020204020204" charset="-122"/>
              </a:rPr>
              <a:t>4</a:t>
            </a:r>
            <a:r>
              <a:rPr lang="zh-CN" altLang="en-US" sz="2800" b="1" dirty="0">
                <a:latin typeface="Times New Roman" panose="02020603050405020304" pitchFamily="18" charset="0"/>
                <a:ea typeface="微软雅黑" panose="020B0503020204020204" charset="-122"/>
              </a:rPr>
              <a:t>、关于运动和力的关系，下列说法中正确的是（     ）</a:t>
            </a:r>
            <a:endParaRPr lang="zh-CN" altLang="en-US" sz="2800" b="1" dirty="0">
              <a:latin typeface="Times New Roman" panose="02020603050405020304" pitchFamily="18" charset="0"/>
              <a:ea typeface="微软雅黑" panose="020B0503020204020204" charset="-122"/>
            </a:endParaRPr>
          </a:p>
          <a:p>
            <a:pPr>
              <a:lnSpc>
                <a:spcPct val="150000"/>
              </a:lnSpc>
            </a:pPr>
            <a:r>
              <a:rPr lang="zh-CN" altLang="zh-CN" sz="2800" b="1" dirty="0">
                <a:latin typeface="Times New Roman" panose="02020603050405020304" pitchFamily="18" charset="0"/>
                <a:ea typeface="微软雅黑" panose="020B0503020204020204" charset="-122"/>
              </a:rPr>
              <a:t>A</a:t>
            </a:r>
            <a:r>
              <a:rPr lang="zh-CN" altLang="en-US" sz="2800" b="1" dirty="0">
                <a:latin typeface="Times New Roman" panose="02020603050405020304" pitchFamily="18" charset="0"/>
                <a:ea typeface="微软雅黑" panose="020B0503020204020204" charset="-122"/>
              </a:rPr>
              <a:t>、必须有力作用在物体上，物体才能运动，没有力的作用物体就静止下来</a:t>
            </a:r>
            <a:endParaRPr lang="zh-CN" altLang="en-US" sz="2800" b="1" dirty="0">
              <a:latin typeface="Times New Roman" panose="02020603050405020304" pitchFamily="18" charset="0"/>
              <a:ea typeface="微软雅黑" panose="020B0503020204020204" charset="-122"/>
            </a:endParaRPr>
          </a:p>
          <a:p>
            <a:pPr>
              <a:lnSpc>
                <a:spcPct val="150000"/>
              </a:lnSpc>
            </a:pPr>
            <a:r>
              <a:rPr lang="zh-CN" altLang="zh-CN" sz="2800" b="1" dirty="0">
                <a:latin typeface="Times New Roman" panose="02020603050405020304" pitchFamily="18" charset="0"/>
                <a:ea typeface="微软雅黑" panose="020B0503020204020204" charset="-122"/>
              </a:rPr>
              <a:t>B</a:t>
            </a:r>
            <a:r>
              <a:rPr lang="zh-CN" altLang="en-US" sz="2800" b="1" dirty="0">
                <a:latin typeface="Times New Roman" panose="02020603050405020304" pitchFamily="18" charset="0"/>
                <a:ea typeface="微软雅黑" panose="020B0503020204020204" charset="-122"/>
              </a:rPr>
              <a:t>、物体的运动状态发生改变</a:t>
            </a:r>
            <a:r>
              <a:rPr lang="zh-CN" altLang="zh-CN" sz="2800" b="1" dirty="0">
                <a:latin typeface="Times New Roman" panose="02020603050405020304" pitchFamily="18" charset="0"/>
                <a:ea typeface="微软雅黑" panose="020B0503020204020204" charset="-122"/>
              </a:rPr>
              <a:t>,</a:t>
            </a:r>
            <a:r>
              <a:rPr lang="zh-CN" altLang="en-US" sz="2800" b="1" dirty="0">
                <a:latin typeface="Times New Roman" panose="02020603050405020304" pitchFamily="18" charset="0"/>
                <a:ea typeface="微软雅黑" panose="020B0503020204020204" charset="-122"/>
              </a:rPr>
              <a:t>一定有力作用在物体上</a:t>
            </a:r>
            <a:endParaRPr lang="zh-CN" altLang="en-US" sz="2800" b="1" dirty="0">
              <a:latin typeface="Times New Roman" panose="02020603050405020304" pitchFamily="18" charset="0"/>
              <a:ea typeface="微软雅黑" panose="020B0503020204020204" charset="-122"/>
            </a:endParaRPr>
          </a:p>
          <a:p>
            <a:pPr>
              <a:lnSpc>
                <a:spcPct val="150000"/>
              </a:lnSpc>
            </a:pPr>
            <a:r>
              <a:rPr lang="zh-CN" altLang="zh-CN" sz="2800" b="1" dirty="0">
                <a:latin typeface="Times New Roman" panose="02020603050405020304" pitchFamily="18" charset="0"/>
                <a:ea typeface="微软雅黑" panose="020B0503020204020204" charset="-122"/>
              </a:rPr>
              <a:t>C</a:t>
            </a:r>
            <a:r>
              <a:rPr lang="zh-CN" altLang="en-US" sz="2800" b="1" dirty="0">
                <a:latin typeface="Times New Roman" panose="02020603050405020304" pitchFamily="18" charset="0"/>
                <a:ea typeface="微软雅黑" panose="020B0503020204020204" charset="-122"/>
              </a:rPr>
              <a:t>、物体做直线运动时，一定受到了力的作用</a:t>
            </a:r>
            <a:endParaRPr lang="zh-CN" altLang="en-US" sz="2800" dirty="0">
              <a:latin typeface="Times New Roman" panose="02020603050405020304" pitchFamily="18" charset="0"/>
              <a:ea typeface="微软雅黑" panose="020B0503020204020204" charset="-122"/>
            </a:endParaRPr>
          </a:p>
        </p:txBody>
      </p:sp>
      <p:sp>
        <p:nvSpPr>
          <p:cNvPr id="7" name="Text Box 5"/>
          <p:cNvSpPr txBox="1"/>
          <p:nvPr/>
        </p:nvSpPr>
        <p:spPr>
          <a:xfrm>
            <a:off x="2711450" y="1700213"/>
            <a:ext cx="523875" cy="460375"/>
          </a:xfrm>
          <a:prstGeom prst="rect">
            <a:avLst/>
          </a:prstGeom>
          <a:noFill/>
          <a:ln w="9525">
            <a:noFill/>
          </a:ln>
        </p:spPr>
        <p:txBody>
          <a:bodyPr>
            <a:spAutoFit/>
          </a:bodyPr>
          <a:p>
            <a:r>
              <a:rPr lang="zh-CN" altLang="zh-CN" sz="2400" b="1" dirty="0">
                <a:solidFill>
                  <a:srgbClr val="FF3300"/>
                </a:solidFill>
                <a:latin typeface="Times New Roman" panose="02020603050405020304" pitchFamily="18" charset="0"/>
                <a:ea typeface="微软雅黑" panose="020B0503020204020204" charset="-122"/>
              </a:rPr>
              <a:t>B</a:t>
            </a:r>
            <a:endParaRPr lang="zh-CN" altLang="zh-CN" dirty="0">
              <a:latin typeface="Times New Roman" panose="02020603050405020304" pitchFamily="18"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7169"/>
          <p:cNvSpPr>
            <a:spLocks noGrp="1" noRot="1"/>
          </p:cNvSpPr>
          <p:nvPr>
            <p:ph type="title"/>
          </p:nvPr>
        </p:nvSpPr>
        <p:spPr>
          <a:xfrm>
            <a:off x="1631950" y="476250"/>
            <a:ext cx="3887788" cy="1143000"/>
          </a:xfrm>
        </p:spPr>
        <p:txBody>
          <a:bodyPr anchor="ctr"/>
          <a:p>
            <a:r>
              <a:rPr lang="zh-CN" altLang="en-US" sz="6000" b="1" dirty="0">
                <a:solidFill>
                  <a:srgbClr val="FF3300"/>
                </a:solidFill>
              </a:rPr>
              <a:t>学习目标</a:t>
            </a:r>
            <a:endParaRPr lang="zh-CN" altLang="en-US" sz="6000" b="1" dirty="0">
              <a:solidFill>
                <a:srgbClr val="FF3300"/>
              </a:solidFill>
            </a:endParaRPr>
          </a:p>
        </p:txBody>
      </p:sp>
      <p:sp>
        <p:nvSpPr>
          <p:cNvPr id="9219" name="文本占位符 7170"/>
          <p:cNvSpPr>
            <a:spLocks noGrp="1" noRot="1"/>
          </p:cNvSpPr>
          <p:nvPr>
            <p:ph idx="1"/>
          </p:nvPr>
        </p:nvSpPr>
        <p:spPr/>
        <p:txBody>
          <a:bodyPr anchor="t"/>
          <a:p>
            <a:pPr>
              <a:buNone/>
            </a:pPr>
            <a:r>
              <a:rPr lang="zh-CN" altLang="en-US" b="1" dirty="0">
                <a:solidFill>
                  <a:srgbClr val="000000"/>
                </a:solidFill>
              </a:rPr>
              <a:t>1、知道牛顿第一定律。</a:t>
            </a:r>
            <a:endParaRPr lang="zh-CN" altLang="en-US" b="1" dirty="0">
              <a:solidFill>
                <a:srgbClr val="000000"/>
              </a:solidFill>
            </a:endParaRPr>
          </a:p>
          <a:p>
            <a:pPr>
              <a:buNone/>
            </a:pPr>
            <a:r>
              <a:rPr lang="zh-CN" altLang="en-US" b="1" dirty="0">
                <a:solidFill>
                  <a:srgbClr val="000000"/>
                </a:solidFill>
              </a:rPr>
              <a:t>2、知道力不是维持物体运动的原因，而是改变物体运动状态的原因。</a:t>
            </a:r>
            <a:endParaRPr lang="zh-CN" altLang="en-US" b="1" dirty="0">
              <a:solidFill>
                <a:srgbClr val="000000"/>
              </a:solidFill>
            </a:endParaRPr>
          </a:p>
          <a:p>
            <a:pPr>
              <a:buNone/>
            </a:pPr>
            <a:r>
              <a:rPr lang="zh-CN" altLang="en-US" b="1" dirty="0">
                <a:solidFill>
                  <a:srgbClr val="000000"/>
                </a:solidFill>
              </a:rPr>
              <a:t>3、知道什么是惯性，认识一切物体都有惯性。</a:t>
            </a:r>
            <a:endParaRPr lang="zh-CN" altLang="en-US" b="1" dirty="0">
              <a:solidFill>
                <a:srgbClr val="000000"/>
              </a:solidFill>
            </a:endParaRPr>
          </a:p>
          <a:p>
            <a:pPr>
              <a:buNone/>
            </a:pPr>
            <a:r>
              <a:rPr lang="zh-CN" altLang="en-US" b="1" dirty="0">
                <a:solidFill>
                  <a:srgbClr val="000000"/>
                </a:solidFill>
              </a:rPr>
              <a:t>4、会用物体的惯性解释惯性现象。</a:t>
            </a:r>
            <a:endParaRPr lang="zh-CN" altLang="en-US" b="1"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矩形 2"/>
          <p:cNvSpPr/>
          <p:nvPr/>
        </p:nvSpPr>
        <p:spPr>
          <a:xfrm>
            <a:off x="4031933" y="386715"/>
            <a:ext cx="4805680" cy="521970"/>
          </a:xfrm>
          <a:prstGeom prst="rect">
            <a:avLst/>
          </a:prstGeom>
          <a:noFill/>
          <a:ln w="9525">
            <a:noFill/>
          </a:ln>
        </p:spPr>
        <p:txBody>
          <a:bodyPr wrap="none">
            <a:spAutoFit/>
          </a:bodyPr>
          <a:p>
            <a:r>
              <a:rPr lang="zh-CN" altLang="en-US" sz="2800" b="1" dirty="0">
                <a:latin typeface="Times New Roman" panose="02020603050405020304" pitchFamily="18" charset="0"/>
                <a:ea typeface="微软雅黑" panose="020B0503020204020204" charset="-122"/>
              </a:rPr>
              <a:t>你观察并思考过下列现象吗？</a:t>
            </a:r>
            <a:endParaRPr lang="zh-CN" altLang="en-US" sz="2800" b="1" dirty="0">
              <a:latin typeface="Times New Roman" panose="02020603050405020304" pitchFamily="18" charset="0"/>
              <a:ea typeface="微软雅黑" panose="020B0503020204020204" charset="-122"/>
            </a:endParaRPr>
          </a:p>
        </p:txBody>
      </p:sp>
      <p:cxnSp>
        <p:nvCxnSpPr>
          <p:cNvPr id="10" name="直接箭头连接符 9"/>
          <p:cNvCxnSpPr/>
          <p:nvPr/>
        </p:nvCxnSpPr>
        <p:spPr>
          <a:xfrm>
            <a:off x="2600325" y="2393315"/>
            <a:ext cx="9271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527108" y="2267903"/>
            <a:ext cx="720725" cy="521970"/>
          </a:xfrm>
          <a:prstGeom prst="rect">
            <a:avLst/>
          </a:prstGeom>
          <a:noFill/>
          <a:ln w="9525">
            <a:noFill/>
          </a:ln>
        </p:spPr>
        <p:txBody>
          <a:bodyPr>
            <a:spAutoFit/>
          </a:bodyPr>
          <a:p>
            <a:r>
              <a:rPr lang="en-US" altLang="zh-CN" sz="2800" b="1" dirty="0">
                <a:latin typeface="Times New Roman" panose="02020603050405020304" pitchFamily="18" charset="0"/>
                <a:ea typeface="微软雅黑" panose="020B0503020204020204" charset="-122"/>
              </a:rPr>
              <a:t>F</a:t>
            </a:r>
            <a:endParaRPr lang="zh-CN" altLang="en-US" sz="2800" b="1" dirty="0">
              <a:latin typeface="Times New Roman" panose="02020603050405020304" pitchFamily="18" charset="0"/>
              <a:ea typeface="微软雅黑" panose="020B0503020204020204" charset="-122"/>
            </a:endParaRPr>
          </a:p>
        </p:txBody>
      </p:sp>
      <p:sp>
        <p:nvSpPr>
          <p:cNvPr id="244742" name="Text Box 6"/>
          <p:cNvSpPr txBox="1"/>
          <p:nvPr/>
        </p:nvSpPr>
        <p:spPr>
          <a:xfrm>
            <a:off x="1216978" y="4117023"/>
            <a:ext cx="7061200" cy="521970"/>
          </a:xfrm>
          <a:prstGeom prst="rect">
            <a:avLst/>
          </a:prstGeom>
          <a:noFill/>
          <a:ln w="12700">
            <a:noFill/>
          </a:ln>
        </p:spPr>
        <p:txBody>
          <a:bodyPr anchor="t">
            <a:spAutoFit/>
          </a:bodyPr>
          <a:p>
            <a:r>
              <a:rPr lang="zh-CN" altLang="en-US" sz="2800" b="1" dirty="0">
                <a:latin typeface="宋体" panose="02010600030101010101" pitchFamily="2" charset="-122"/>
                <a:ea typeface="宋体" panose="02010600030101010101" pitchFamily="2" charset="-122"/>
              </a:rPr>
              <a:t>以上力学现象中似乎具有一个共同特征</a:t>
            </a:r>
            <a:r>
              <a:rPr lang="en-US" altLang="zh-CN" sz="2800" b="1" dirty="0">
                <a:latin typeface="宋体" panose="02010600030101010101" pitchFamily="2" charset="-122"/>
                <a:ea typeface="宋体" panose="02010600030101010101" pitchFamily="2" charset="-122"/>
              </a:rPr>
              <a:t>:</a:t>
            </a:r>
            <a:endParaRPr lang="en-US" altLang="zh-CN" sz="2800" b="1" dirty="0">
              <a:latin typeface="宋体" panose="02010600030101010101" pitchFamily="2" charset="-122"/>
              <a:ea typeface="宋体" panose="02010600030101010101" pitchFamily="2" charset="-122"/>
            </a:endParaRPr>
          </a:p>
        </p:txBody>
      </p:sp>
      <p:sp>
        <p:nvSpPr>
          <p:cNvPr id="244743" name="Text Box 7"/>
          <p:cNvSpPr txBox="1"/>
          <p:nvPr/>
        </p:nvSpPr>
        <p:spPr>
          <a:xfrm>
            <a:off x="1217295" y="4899660"/>
            <a:ext cx="8762365" cy="1753235"/>
          </a:xfrm>
          <a:prstGeom prst="rect">
            <a:avLst/>
          </a:prstGeom>
          <a:noFill/>
          <a:ln w="12700">
            <a:noFill/>
          </a:ln>
        </p:spPr>
        <p:txBody>
          <a:bodyPr wrap="square" anchor="t">
            <a:spAutoFit/>
          </a:bodyPr>
          <a:p>
            <a:pPr>
              <a:lnSpc>
                <a:spcPct val="150000"/>
              </a:lnSpc>
            </a:pPr>
            <a:r>
              <a:rPr lang="zh-CN" altLang="en-US" sz="3600" b="1" dirty="0">
                <a:solidFill>
                  <a:srgbClr val="FF0000"/>
                </a:solidFill>
                <a:latin typeface="宋体" panose="02010600030101010101" pitchFamily="2" charset="-122"/>
                <a:ea typeface="宋体" panose="02010600030101010101" pitchFamily="2" charset="-122"/>
              </a:rPr>
              <a:t>物体的运动需要力的作用，若不受力，物体就不会运动或停止运动。</a:t>
            </a:r>
            <a:endParaRPr lang="zh-CN" altLang="en-US" sz="3600" b="1" dirty="0">
              <a:solidFill>
                <a:srgbClr val="FF0000"/>
              </a:solidFill>
              <a:latin typeface="宋体" panose="02010600030101010101" pitchFamily="2" charset="-122"/>
              <a:ea typeface="宋体" panose="02010600030101010101" pitchFamily="2" charset="-122"/>
            </a:endParaRPr>
          </a:p>
        </p:txBody>
      </p:sp>
      <p:pic>
        <p:nvPicPr>
          <p:cNvPr id="29698" name="Image0011.jpeg"/>
          <p:cNvPicPr>
            <a:picLocks noChangeAspect="1"/>
          </p:cNvPicPr>
          <p:nvPr>
            <p:custDataLst>
              <p:tags r:id="rId1"/>
            </p:custDataLst>
          </p:nvPr>
        </p:nvPicPr>
        <p:blipFill>
          <a:blip r:embed="rId2"/>
          <a:stretch>
            <a:fillRect/>
          </a:stretch>
        </p:blipFill>
        <p:spPr>
          <a:xfrm>
            <a:off x="422275" y="967740"/>
            <a:ext cx="4540250" cy="3834130"/>
          </a:xfrm>
          <a:prstGeom prst="rect">
            <a:avLst/>
          </a:prstGeom>
          <a:noFill/>
          <a:ln w="9525">
            <a:noFill/>
          </a:ln>
        </p:spPr>
      </p:pic>
      <p:pic>
        <p:nvPicPr>
          <p:cNvPr id="12292" name="Picture 7" descr="火车"/>
          <p:cNvPicPr>
            <a:picLocks noChangeAspect="1"/>
          </p:cNvPicPr>
          <p:nvPr/>
        </p:nvPicPr>
        <p:blipFill>
          <a:blip r:embed="rId3">
            <a:lum contrast="20000"/>
          </a:blip>
          <a:srcRect l="6381" b="11954"/>
          <a:stretch>
            <a:fillRect/>
          </a:stretch>
        </p:blipFill>
        <p:spPr>
          <a:xfrm>
            <a:off x="6219825" y="1026795"/>
            <a:ext cx="4126865" cy="3560445"/>
          </a:xfrm>
          <a:prstGeom prst="rect">
            <a:avLst/>
          </a:prstGeom>
          <a:noFill/>
          <a:ln w="76200" cap="flat" cmpd="sng">
            <a:solidFill>
              <a:srgbClr val="339966"/>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47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47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698"/>
                                        </p:tgtEl>
                                        <p:attrNameLst>
                                          <p:attrName>style.visibility</p:attrName>
                                        </p:attrNameLst>
                                      </p:cBhvr>
                                      <p:to>
                                        <p:strVal val="visible"/>
                                      </p:to>
                                    </p:set>
                                    <p:anim calcmode="lin" valueType="num">
                                      <p:cBhvr additive="base">
                                        <p:cTn id="27" dur="500" fill="hold"/>
                                        <p:tgtEl>
                                          <p:spTgt spid="29698"/>
                                        </p:tgtEl>
                                        <p:attrNameLst>
                                          <p:attrName>ppt_x</p:attrName>
                                        </p:attrNameLst>
                                      </p:cBhvr>
                                      <p:tavLst>
                                        <p:tav tm="0">
                                          <p:val>
                                            <p:strVal val="#ppt_x"/>
                                          </p:val>
                                        </p:tav>
                                        <p:tav tm="100000">
                                          <p:val>
                                            <p:strVal val="#ppt_x"/>
                                          </p:val>
                                        </p:tav>
                                      </p:tavLst>
                                    </p:anim>
                                    <p:anim calcmode="lin" valueType="num">
                                      <p:cBhvr additive="base">
                                        <p:cTn id="2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292"/>
                                        </p:tgtEl>
                                        <p:attrNameLst>
                                          <p:attrName>style.visibility</p:attrName>
                                        </p:attrNameLst>
                                      </p:cBhvr>
                                      <p:to>
                                        <p:strVal val="visible"/>
                                      </p:to>
                                    </p:set>
                                    <p:anim calcmode="lin" valueType="num">
                                      <p:cBhvr additive="base">
                                        <p:cTn id="33" dur="500" fill="hold"/>
                                        <p:tgtEl>
                                          <p:spTgt spid="12292"/>
                                        </p:tgtEl>
                                        <p:attrNameLst>
                                          <p:attrName>ppt_x</p:attrName>
                                        </p:attrNameLst>
                                      </p:cBhvr>
                                      <p:tavLst>
                                        <p:tav tm="0">
                                          <p:val>
                                            <p:strVal val="#ppt_x"/>
                                          </p:val>
                                        </p:tav>
                                        <p:tav tm="100000">
                                          <p:val>
                                            <p:strVal val="#ppt_x"/>
                                          </p:val>
                                        </p:tav>
                                      </p:tavLst>
                                    </p:anim>
                                    <p:anim calcmode="lin" valueType="num">
                                      <p:cBhvr additive="base">
                                        <p:cTn id="3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4742" grpId="0"/>
      <p:bldP spid="2447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灯片编号占位符 3"/>
          <p:cNvSpPr>
            <a:spLocks noGrp="1"/>
          </p:cNvSpPr>
          <p:nvPr>
            <p:ph type="sldNum" sz="quarter" idx="12"/>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rtl="0"/>
            <a:fld id="{9A0DB2DC-4C9A-4742-B13C-FB6460FD3503}" type="slidenum">
              <a:rPr lang="en-US" altLang="zh-CN" sz="1200" dirty="0">
                <a:latin typeface="Garamond" panose="02020404030301010803" pitchFamily="18" charset="0"/>
              </a:rPr>
            </a:fld>
            <a:endParaRPr lang="en-US" altLang="zh-CN" sz="1200" dirty="0">
              <a:latin typeface="Garamond" panose="02020404030301010803" pitchFamily="18" charset="0"/>
            </a:endParaRPr>
          </a:p>
        </p:txBody>
      </p:sp>
      <p:pic>
        <p:nvPicPr>
          <p:cNvPr id="11266" name="Picture 3" descr="图片8"/>
          <p:cNvPicPr>
            <a:picLocks noChangeAspect="1"/>
          </p:cNvPicPr>
          <p:nvPr/>
        </p:nvPicPr>
        <p:blipFill>
          <a:blip r:embed="rId1"/>
          <a:srcRect b="4599"/>
          <a:stretch>
            <a:fillRect/>
          </a:stretch>
        </p:blipFill>
        <p:spPr>
          <a:xfrm>
            <a:off x="8072755" y="1641475"/>
            <a:ext cx="3418840" cy="3574415"/>
          </a:xfrm>
          <a:prstGeom prst="rect">
            <a:avLst/>
          </a:prstGeom>
          <a:noFill/>
          <a:ln w="9525">
            <a:noFill/>
          </a:ln>
        </p:spPr>
      </p:pic>
      <p:sp>
        <p:nvSpPr>
          <p:cNvPr id="11267" name="AutoShape 4"/>
          <p:cNvSpPr/>
          <p:nvPr/>
        </p:nvSpPr>
        <p:spPr>
          <a:xfrm flipH="1">
            <a:off x="3516630" y="467678"/>
            <a:ext cx="4360863" cy="1316037"/>
          </a:xfrm>
          <a:prstGeom prst="cloudCallout">
            <a:avLst>
              <a:gd name="adj1" fmla="val -60815"/>
              <a:gd name="adj2" fmla="val 93787"/>
            </a:avLst>
          </a:prstGeom>
          <a:noFill/>
          <a:ln w="9525" cap="flat" cmpd="sng">
            <a:solidFill>
              <a:schemeClr val="tx1"/>
            </a:solidFill>
            <a:prstDash val="solid"/>
            <a:round/>
            <a:headEnd type="none" w="med" len="med"/>
            <a:tailEnd type="none" w="med" len="med"/>
          </a:ln>
        </p:spPr>
        <p:txBody>
          <a:bodyPr anchor="t"/>
          <a:p>
            <a:endParaRPr lang="zh-CN" altLang="zh-CN" dirty="0">
              <a:latin typeface="Arial" panose="020B0604020202020204" pitchFamily="34" charset="0"/>
              <a:ea typeface="宋体" panose="02010600030101010101" pitchFamily="2" charset="-122"/>
            </a:endParaRPr>
          </a:p>
        </p:txBody>
      </p:sp>
      <p:sp>
        <p:nvSpPr>
          <p:cNvPr id="11268" name="Text Box 5"/>
          <p:cNvSpPr txBox="1"/>
          <p:nvPr/>
        </p:nvSpPr>
        <p:spPr>
          <a:xfrm>
            <a:off x="1899603" y="1965325"/>
            <a:ext cx="4895850" cy="2399665"/>
          </a:xfrm>
          <a:prstGeom prst="rect">
            <a:avLst/>
          </a:prstGeom>
          <a:noFill/>
          <a:ln w="9525">
            <a:noFill/>
          </a:ln>
        </p:spPr>
        <p:txBody>
          <a:bodyPr anchor="t">
            <a:spAutoFit/>
          </a:bodyPr>
          <a:p>
            <a:pPr>
              <a:lnSpc>
                <a:spcPct val="150000"/>
              </a:lnSpc>
            </a:pPr>
            <a:r>
              <a:rPr lang="zh-CN" altLang="en-US" sz="2400" b="1" dirty="0">
                <a:latin typeface="宋体" panose="02010600030101010101" pitchFamily="2" charset="-122"/>
                <a:ea typeface="宋体" panose="02010600030101010101" pitchFamily="2" charset="-122"/>
              </a:rPr>
              <a:t>要维持物体做匀速运动，就必须给物体施加一恒定的力。不受力而一直运动的物体是不存在的。</a:t>
            </a:r>
            <a:endParaRPr lang="zh-CN" altLang="en-US" sz="2400" b="1" dirty="0">
              <a:latin typeface="宋体" panose="02010600030101010101" pitchFamily="2" charset="-122"/>
              <a:ea typeface="宋体" panose="02010600030101010101" pitchFamily="2" charset="-122"/>
            </a:endParaRPr>
          </a:p>
          <a:p>
            <a:pPr>
              <a:lnSpc>
                <a:spcPct val="150000"/>
              </a:lnSpc>
            </a:pPr>
            <a:r>
              <a:rPr lang="en-US" altLang="zh-CN" dirty="0">
                <a:latin typeface="宋体" panose="02010600030101010101" pitchFamily="2" charset="-122"/>
                <a:ea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rPr>
              <a:t>力是维持物体运动的原因</a:t>
            </a:r>
            <a:r>
              <a:rPr lang="en-US" altLang="zh-CN" sz="2800" b="1" dirty="0">
                <a:solidFill>
                  <a:srgbClr val="FF0000"/>
                </a:solidFill>
                <a:latin typeface="宋体" panose="02010600030101010101" pitchFamily="2" charset="-122"/>
                <a:ea typeface="宋体" panose="02010600030101010101" pitchFamily="2" charset="-122"/>
              </a:rPr>
              <a:t>!</a:t>
            </a:r>
            <a:endParaRPr lang="en-US" altLang="zh-CN" sz="2800" b="1" dirty="0">
              <a:solidFill>
                <a:srgbClr val="FF0000"/>
              </a:solidFill>
              <a:latin typeface="宋体" panose="02010600030101010101" pitchFamily="2" charset="-122"/>
              <a:ea typeface="宋体" panose="02010600030101010101" pitchFamily="2" charset="-122"/>
            </a:endParaRPr>
          </a:p>
        </p:txBody>
      </p:sp>
      <p:sp>
        <p:nvSpPr>
          <p:cNvPr id="11269" name="Text Box 6"/>
          <p:cNvSpPr txBox="1"/>
          <p:nvPr/>
        </p:nvSpPr>
        <p:spPr>
          <a:xfrm>
            <a:off x="4054475" y="565150"/>
            <a:ext cx="3285490" cy="1076325"/>
          </a:xfrm>
          <a:prstGeom prst="rect">
            <a:avLst/>
          </a:prstGeom>
          <a:noFill/>
          <a:ln w="9525">
            <a:noFill/>
          </a:ln>
        </p:spPr>
        <p:txBody>
          <a:bodyPr wrap="square" anchor="t">
            <a:spAutoFit/>
          </a:bodyPr>
          <a:p>
            <a:r>
              <a:rPr lang="zh-CN" altLang="en-US" sz="3200" b="1" dirty="0">
                <a:solidFill>
                  <a:srgbClr val="FF0000"/>
                </a:solidFill>
                <a:latin typeface="楷体_GB2312" pitchFamily="49" charset="-122"/>
                <a:ea typeface="楷体_GB2312" pitchFamily="49" charset="-122"/>
              </a:rPr>
              <a:t>真聪明</a:t>
            </a:r>
            <a:r>
              <a:rPr lang="en-US" altLang="zh-CN" sz="3200" b="1" dirty="0">
                <a:solidFill>
                  <a:srgbClr val="FF0000"/>
                </a:solidFill>
                <a:latin typeface="楷体_GB2312" pitchFamily="49" charset="-122"/>
                <a:ea typeface="楷体_GB2312" pitchFamily="49" charset="-122"/>
              </a:rPr>
              <a:t>,</a:t>
            </a:r>
            <a:r>
              <a:rPr lang="zh-CN" altLang="en-US" sz="3200" b="1" dirty="0">
                <a:solidFill>
                  <a:srgbClr val="FF0000"/>
                </a:solidFill>
                <a:latin typeface="楷体_GB2312" pitchFamily="49" charset="-122"/>
                <a:ea typeface="楷体_GB2312" pitchFamily="49" charset="-122"/>
              </a:rPr>
              <a:t>竟然和我的观点是一致的</a:t>
            </a:r>
            <a:endParaRPr lang="zh-CN" altLang="en-US" sz="3200" b="1" dirty="0">
              <a:solidFill>
                <a:srgbClr val="FF0000"/>
              </a:solidFill>
              <a:latin typeface="楷体_GB2312" pitchFamily="49" charset="-122"/>
              <a:ea typeface="楷体_GB2312" pitchFamily="49" charset="-122"/>
            </a:endParaRPr>
          </a:p>
        </p:txBody>
      </p:sp>
      <p:sp>
        <p:nvSpPr>
          <p:cNvPr id="11270" name="Text Box 7"/>
          <p:cNvSpPr txBox="1"/>
          <p:nvPr/>
        </p:nvSpPr>
        <p:spPr>
          <a:xfrm>
            <a:off x="7615555" y="5446395"/>
            <a:ext cx="4257040" cy="953135"/>
          </a:xfrm>
          <a:prstGeom prst="rect">
            <a:avLst/>
          </a:prstGeom>
          <a:noFill/>
          <a:ln w="9525">
            <a:noFill/>
          </a:ln>
        </p:spPr>
        <p:txBody>
          <a:bodyPr wrap="square" anchor="t">
            <a:spAutoFit/>
          </a:bodyPr>
          <a:p>
            <a:r>
              <a:rPr lang="zh-CN" altLang="en-US" sz="2800" dirty="0">
                <a:solidFill>
                  <a:srgbClr val="FF0000"/>
                </a:solidFill>
                <a:latin typeface="隶书" panose="02010509060101010101" charset="-122"/>
                <a:ea typeface="隶书" panose="02010509060101010101" charset="-122"/>
              </a:rPr>
              <a:t>亚里士多德</a:t>
            </a:r>
            <a:endParaRPr lang="zh-CN" altLang="en-US" sz="2800" dirty="0">
              <a:solidFill>
                <a:srgbClr val="FF0000"/>
              </a:solidFill>
              <a:latin typeface="隶书" panose="02010509060101010101" charset="-122"/>
              <a:ea typeface="隶书" panose="02010509060101010101" charset="-122"/>
            </a:endParaRPr>
          </a:p>
          <a:p>
            <a:r>
              <a:rPr lang="en-US" altLang="zh-CN" sz="2800" dirty="0">
                <a:solidFill>
                  <a:srgbClr val="FF0000"/>
                </a:solidFill>
                <a:latin typeface="隶书" panose="02010509060101010101" charset="-122"/>
                <a:ea typeface="隶书" panose="02010509060101010101" charset="-122"/>
              </a:rPr>
              <a:t>(Aristotle,</a:t>
            </a:r>
            <a:r>
              <a:rPr lang="zh-CN" altLang="en-US" sz="2800" dirty="0">
                <a:solidFill>
                  <a:srgbClr val="FF0000"/>
                </a:solidFill>
                <a:latin typeface="隶书" panose="02010509060101010101" charset="-122"/>
                <a:ea typeface="隶书" panose="02010509060101010101" charset="-122"/>
              </a:rPr>
              <a:t>前</a:t>
            </a:r>
            <a:r>
              <a:rPr lang="en-US" altLang="zh-CN" sz="2800" dirty="0">
                <a:solidFill>
                  <a:srgbClr val="FF0000"/>
                </a:solidFill>
                <a:latin typeface="隶书" panose="02010509060101010101" charset="-122"/>
                <a:ea typeface="隶书" panose="02010509060101010101" charset="-122"/>
              </a:rPr>
              <a:t>384-</a:t>
            </a:r>
            <a:r>
              <a:rPr lang="zh-CN" altLang="en-US" sz="2800" dirty="0">
                <a:solidFill>
                  <a:srgbClr val="FF0000"/>
                </a:solidFill>
                <a:latin typeface="隶书" panose="02010509060101010101" charset="-122"/>
                <a:ea typeface="隶书" panose="02010509060101010101" charset="-122"/>
              </a:rPr>
              <a:t>前</a:t>
            </a:r>
            <a:r>
              <a:rPr lang="en-US" altLang="zh-CN" sz="2800" dirty="0">
                <a:solidFill>
                  <a:srgbClr val="FF0000"/>
                </a:solidFill>
                <a:latin typeface="隶书" panose="02010509060101010101" charset="-122"/>
                <a:ea typeface="隶书" panose="02010509060101010101" charset="-122"/>
              </a:rPr>
              <a:t>322)</a:t>
            </a:r>
            <a:endParaRPr lang="en-US" altLang="zh-CN" sz="2800" dirty="0">
              <a:solidFill>
                <a:srgbClr val="FF0000"/>
              </a:solidFill>
              <a:latin typeface="隶书" panose="02010509060101010101" charset="-122"/>
              <a:ea typeface="隶书" panose="02010509060101010101" charset="-122"/>
            </a:endParaRPr>
          </a:p>
        </p:txBody>
      </p:sp>
      <p:sp>
        <p:nvSpPr>
          <p:cNvPr id="245768" name="Rectangle 8"/>
          <p:cNvSpPr/>
          <p:nvPr/>
        </p:nvSpPr>
        <p:spPr>
          <a:xfrm>
            <a:off x="2173288" y="4524375"/>
            <a:ext cx="4768850" cy="922020"/>
          </a:xfrm>
          <a:prstGeom prst="rect">
            <a:avLst/>
          </a:prstGeom>
          <a:noFill/>
          <a:ln w="9525">
            <a:noFill/>
          </a:ln>
        </p:spPr>
        <p:txBody>
          <a:bodyPr anchor="t">
            <a:spAutoFit/>
          </a:bodyPr>
          <a:p>
            <a:pPr marL="342900" indent="-342900">
              <a:lnSpc>
                <a:spcPct val="150000"/>
              </a:lnSpc>
              <a:buClr>
                <a:schemeClr val="accent1"/>
              </a:buClr>
              <a:buFont typeface="Wingdings" panose="05000000000000000000" pitchFamily="2" charset="2"/>
              <a:buChar char="l"/>
            </a:pPr>
            <a:r>
              <a:rPr lang="zh-CN" altLang="en-US" dirty="0">
                <a:latin typeface="宋体" panose="02010600030101010101" pitchFamily="2" charset="-122"/>
                <a:ea typeface="宋体" panose="02010600030101010101" pitchFamily="2" charset="-122"/>
              </a:rPr>
              <a:t>恩格斯评价他</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最博学的人</a:t>
            </a:r>
            <a:endParaRPr lang="zh-CN" altLang="en-US" dirty="0">
              <a:latin typeface="宋体" panose="02010600030101010101" pitchFamily="2" charset="-122"/>
              <a:ea typeface="宋体" panose="02010600030101010101" pitchFamily="2" charset="-122"/>
            </a:endParaRPr>
          </a:p>
          <a:p>
            <a:pPr marL="342900" indent="-342900">
              <a:lnSpc>
                <a:spcPct val="150000"/>
              </a:lnSpc>
              <a:buClr>
                <a:schemeClr val="accent1"/>
              </a:buClr>
              <a:buFont typeface="Wingdings" panose="05000000000000000000" pitchFamily="2" charset="2"/>
              <a:buChar char="l"/>
            </a:pPr>
            <a:r>
              <a:rPr lang="zh-CN" altLang="en-US" dirty="0">
                <a:latin typeface="宋体" panose="02010600030101010101" pitchFamily="2" charset="-122"/>
                <a:ea typeface="宋体" panose="02010600030101010101" pitchFamily="2" charset="-122"/>
              </a:rPr>
              <a:t>古希腊著名的科学家和哲学家</a:t>
            </a:r>
            <a:endParaRPr lang="zh-CN" altLang="en-US" dirty="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768">
                                            <p:txEl>
                                              <p:charRg st="0" end="1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68">
                                            <p:txEl>
                                              <p:charRg st="13" end="2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灯片编号占位符 3"/>
          <p:cNvSpPr>
            <a:spLocks noGrp="1"/>
          </p:cNvSpPr>
          <p:nvPr>
            <p:ph type="sldNum" sz="quarter" idx="12"/>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rtl="0"/>
            <a:fld id="{9A0DB2DC-4C9A-4742-B13C-FB6460FD3503}" type="slidenum">
              <a:rPr lang="en-US" altLang="zh-CN" sz="1200" dirty="0">
                <a:latin typeface="Garamond" panose="02020404030301010803" pitchFamily="18" charset="0"/>
              </a:rPr>
            </a:fld>
            <a:endParaRPr lang="en-US" altLang="zh-CN" sz="1200" dirty="0">
              <a:latin typeface="Garamond" panose="02020404030301010803" pitchFamily="18" charset="0"/>
            </a:endParaRPr>
          </a:p>
        </p:txBody>
      </p:sp>
      <p:sp>
        <p:nvSpPr>
          <p:cNvPr id="12290" name="Text Box 5"/>
          <p:cNvSpPr txBox="1"/>
          <p:nvPr/>
        </p:nvSpPr>
        <p:spPr>
          <a:xfrm>
            <a:off x="9135110" y="3954145"/>
            <a:ext cx="2717800" cy="829945"/>
          </a:xfrm>
          <a:prstGeom prst="rect">
            <a:avLst/>
          </a:prstGeom>
          <a:noFill/>
          <a:ln w="9525">
            <a:noFill/>
          </a:ln>
        </p:spPr>
        <p:txBody>
          <a:bodyPr wrap="square" anchor="t">
            <a:spAutoFit/>
          </a:bodyPr>
          <a:p>
            <a:r>
              <a:rPr lang="zh-CN" altLang="en-US" sz="2400" dirty="0">
                <a:solidFill>
                  <a:srgbClr val="FF0000"/>
                </a:solidFill>
                <a:latin typeface="Arial" panose="020B0604020202020204" pitchFamily="34" charset="0"/>
                <a:ea typeface="宋体" panose="02010600030101010101" pitchFamily="2" charset="-122"/>
              </a:rPr>
              <a:t>伽利略</a:t>
            </a:r>
            <a:endParaRPr lang="zh-CN" altLang="en-US" sz="2400" dirty="0">
              <a:solidFill>
                <a:srgbClr val="FF0000"/>
              </a:solidFill>
              <a:latin typeface="Arial" panose="020B0604020202020204" pitchFamily="34" charset="0"/>
              <a:ea typeface="宋体" panose="02010600030101010101" pitchFamily="2" charset="-122"/>
            </a:endParaRPr>
          </a:p>
          <a:p>
            <a:r>
              <a:rPr lang="en-US" altLang="zh-CN" sz="2400" dirty="0">
                <a:solidFill>
                  <a:srgbClr val="FF0000"/>
                </a:solidFill>
                <a:latin typeface="Times New Roman" panose="02020603050405020304" pitchFamily="18" charset="0"/>
                <a:ea typeface="宋体" panose="02010600030101010101" pitchFamily="2" charset="-122"/>
              </a:rPr>
              <a:t>(Galileo,1564-1642)</a:t>
            </a:r>
            <a:endParaRPr lang="en-US" altLang="zh-CN" sz="2400" dirty="0">
              <a:solidFill>
                <a:srgbClr val="FF0000"/>
              </a:solidFill>
              <a:latin typeface="Times New Roman" panose="02020603050405020304" pitchFamily="18" charset="0"/>
              <a:ea typeface="宋体" panose="02010600030101010101" pitchFamily="2" charset="-122"/>
            </a:endParaRPr>
          </a:p>
        </p:txBody>
      </p:sp>
      <p:pic>
        <p:nvPicPr>
          <p:cNvPr id="12291" name="Picture 6" descr="j0336325"/>
          <p:cNvPicPr>
            <a:picLocks noChangeAspect="1"/>
          </p:cNvPicPr>
          <p:nvPr/>
        </p:nvPicPr>
        <p:blipFill>
          <a:blip r:embed="rId1"/>
          <a:stretch>
            <a:fillRect/>
          </a:stretch>
        </p:blipFill>
        <p:spPr>
          <a:xfrm>
            <a:off x="4895850" y="1111885"/>
            <a:ext cx="3319145" cy="2995930"/>
          </a:xfrm>
          <a:prstGeom prst="rect">
            <a:avLst/>
          </a:prstGeom>
          <a:noFill/>
          <a:ln w="9525">
            <a:noFill/>
          </a:ln>
        </p:spPr>
      </p:pic>
      <p:pic>
        <p:nvPicPr>
          <p:cNvPr id="12292" name="Picture 7" descr="火车"/>
          <p:cNvPicPr>
            <a:picLocks noChangeAspect="1"/>
          </p:cNvPicPr>
          <p:nvPr/>
        </p:nvPicPr>
        <p:blipFill>
          <a:blip r:embed="rId2">
            <a:lum contrast="20000"/>
          </a:blip>
          <a:srcRect l="6381" b="11954"/>
          <a:stretch>
            <a:fillRect/>
          </a:stretch>
        </p:blipFill>
        <p:spPr>
          <a:xfrm>
            <a:off x="1085850" y="1111250"/>
            <a:ext cx="3331845" cy="2995930"/>
          </a:xfrm>
          <a:prstGeom prst="rect">
            <a:avLst/>
          </a:prstGeom>
          <a:noFill/>
          <a:ln w="76200" cap="flat" cmpd="sng">
            <a:solidFill>
              <a:srgbClr val="339966"/>
            </a:solidFill>
            <a:prstDash val="solid"/>
            <a:miter/>
            <a:headEnd type="none" w="med" len="med"/>
            <a:tailEnd type="none" w="med" len="med"/>
          </a:ln>
        </p:spPr>
      </p:pic>
      <p:sp>
        <p:nvSpPr>
          <p:cNvPr id="12293" name="Text Box 8"/>
          <p:cNvSpPr txBox="1"/>
          <p:nvPr/>
        </p:nvSpPr>
        <p:spPr>
          <a:xfrm>
            <a:off x="1360805" y="4420235"/>
            <a:ext cx="8035925" cy="1198880"/>
          </a:xfrm>
          <a:prstGeom prst="rect">
            <a:avLst/>
          </a:prstGeom>
          <a:noFill/>
          <a:ln w="9525">
            <a:noFill/>
          </a:ln>
        </p:spPr>
        <p:txBody>
          <a:bodyPr wrap="square" anchor="t">
            <a:spAutoFit/>
          </a:bodyPr>
          <a:p>
            <a:pPr>
              <a:lnSpc>
                <a:spcPct val="150000"/>
              </a:lnSpc>
            </a:pPr>
            <a:r>
              <a:rPr lang="zh-CN" altLang="en-US" sz="2400" b="1" dirty="0">
                <a:latin typeface="宋体" panose="02010600030101010101" pitchFamily="2" charset="-122"/>
                <a:ea typeface="宋体" panose="02010600030101010101" pitchFamily="2" charset="-122"/>
              </a:rPr>
              <a:t>关闭了发动机的火车，虽然继续运行，但是最后也将停下来。火车为什么会停下来呢</a:t>
            </a:r>
            <a:r>
              <a:rPr lang="en-US" altLang="zh-CN" sz="2400" b="1" dirty="0">
                <a:latin typeface="宋体" panose="02010600030101010101" pitchFamily="2" charset="-122"/>
                <a:ea typeface="宋体" panose="02010600030101010101" pitchFamily="2" charset="-122"/>
              </a:rPr>
              <a:t>?</a:t>
            </a:r>
            <a:endParaRPr lang="en-US" altLang="zh-CN" sz="2400" b="1" dirty="0">
              <a:latin typeface="宋体" panose="02010600030101010101" pitchFamily="2" charset="-122"/>
              <a:ea typeface="宋体" panose="02010600030101010101" pitchFamily="2" charset="-122"/>
            </a:endParaRPr>
          </a:p>
        </p:txBody>
      </p:sp>
      <p:sp>
        <p:nvSpPr>
          <p:cNvPr id="250890" name="Text Box 10"/>
          <p:cNvSpPr txBox="1"/>
          <p:nvPr/>
        </p:nvSpPr>
        <p:spPr>
          <a:xfrm>
            <a:off x="1266825" y="5619115"/>
            <a:ext cx="10086975" cy="737235"/>
          </a:xfrm>
          <a:prstGeom prst="rect">
            <a:avLst/>
          </a:prstGeom>
          <a:noFill/>
          <a:ln w="9525">
            <a:noFill/>
          </a:ln>
        </p:spPr>
        <p:txBody>
          <a:bodyPr wrap="square" anchor="t">
            <a:spAutoFit/>
          </a:bodyPr>
          <a:p>
            <a:pPr>
              <a:lnSpc>
                <a:spcPct val="150000"/>
              </a:lnSpc>
            </a:pPr>
            <a:r>
              <a:rPr lang="zh-CN" altLang="en-US" sz="2800" b="1" dirty="0">
                <a:solidFill>
                  <a:srgbClr val="FF0000"/>
                </a:solidFill>
                <a:latin typeface="宋体" panose="02010600030101010101" pitchFamily="2" charset="-122"/>
                <a:ea typeface="宋体" panose="02010600030101010101" pitchFamily="2" charset="-122"/>
              </a:rPr>
              <a:t>假如没有摩擦力的作用，那火车的运动状态又会有什么变化呢？</a:t>
            </a:r>
            <a:endParaRPr lang="zh-CN" altLang="en-US" sz="2800" b="1" dirty="0">
              <a:solidFill>
                <a:srgbClr val="FF0000"/>
              </a:solidFill>
              <a:latin typeface="宋体" panose="02010600030101010101" pitchFamily="2" charset="-122"/>
              <a:ea typeface="宋体" panose="02010600030101010101" pitchFamily="2" charset="-122"/>
            </a:endParaRPr>
          </a:p>
        </p:txBody>
      </p:sp>
      <p:sp>
        <p:nvSpPr>
          <p:cNvPr id="12295" name="Text Box 11"/>
          <p:cNvSpPr txBox="1"/>
          <p:nvPr/>
        </p:nvSpPr>
        <p:spPr>
          <a:xfrm>
            <a:off x="5490210" y="222568"/>
            <a:ext cx="1639888" cy="521970"/>
          </a:xfrm>
          <a:prstGeom prst="rect">
            <a:avLst/>
          </a:prstGeom>
          <a:noFill/>
          <a:ln w="28575">
            <a:noFill/>
          </a:ln>
        </p:spPr>
        <p:txBody>
          <a:bodyPr wrap="square" anchor="t">
            <a:spAutoFit/>
          </a:bodyPr>
          <a:p>
            <a:r>
              <a:rPr lang="zh-CN" altLang="en-US" sz="2800" dirty="0">
                <a:solidFill>
                  <a:srgbClr val="FF0000"/>
                </a:solidFill>
                <a:latin typeface="Arial" panose="020B0604020202020204" pitchFamily="34" charset="0"/>
                <a:ea typeface="宋体" panose="02010600030101010101" pitchFamily="2" charset="-122"/>
              </a:rPr>
              <a:t>摩擦力</a:t>
            </a:r>
            <a:endParaRPr lang="zh-CN" altLang="en-US" sz="2800" dirty="0">
              <a:solidFill>
                <a:srgbClr val="FF0000"/>
              </a:solidFill>
              <a:latin typeface="Arial" panose="020B0604020202020204" pitchFamily="34" charset="0"/>
              <a:ea typeface="宋体" panose="02010600030101010101" pitchFamily="2" charset="-122"/>
            </a:endParaRPr>
          </a:p>
        </p:txBody>
      </p:sp>
      <p:pic>
        <p:nvPicPr>
          <p:cNvPr id="12296" name="Picture 12"/>
          <p:cNvPicPr>
            <a:picLocks noChangeAspect="1"/>
          </p:cNvPicPr>
          <p:nvPr/>
        </p:nvPicPr>
        <p:blipFill>
          <a:blip r:embed="rId3"/>
          <a:stretch>
            <a:fillRect/>
          </a:stretch>
        </p:blipFill>
        <p:spPr>
          <a:xfrm>
            <a:off x="8214360" y="954405"/>
            <a:ext cx="3035300" cy="31527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additive="base">
                                        <p:cTn id="12" dur="500" fill="hold"/>
                                        <p:tgtEl>
                                          <p:spTgt spid="12291"/>
                                        </p:tgtEl>
                                        <p:attrNameLst>
                                          <p:attrName>ppt_x</p:attrName>
                                        </p:attrNameLst>
                                      </p:cBhvr>
                                      <p:tavLst>
                                        <p:tav tm="0">
                                          <p:val>
                                            <p:strVal val="#ppt_x"/>
                                          </p:val>
                                        </p:tav>
                                        <p:tav tm="100000">
                                          <p:val>
                                            <p:strVal val="#ppt_x"/>
                                          </p:val>
                                        </p:tav>
                                      </p:tavLst>
                                    </p:anim>
                                    <p:anim calcmode="lin" valueType="num">
                                      <p:cBhvr additive="base">
                                        <p:cTn id="13" dur="500" fill="hold"/>
                                        <p:tgtEl>
                                          <p:spTgt spid="1229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296"/>
                                        </p:tgtEl>
                                        <p:attrNameLst>
                                          <p:attrName>style.visibility</p:attrName>
                                        </p:attrNameLst>
                                      </p:cBhvr>
                                      <p:to>
                                        <p:strVal val="visible"/>
                                      </p:to>
                                    </p:set>
                                    <p:anim calcmode="lin" valueType="num">
                                      <p:cBhvr additive="base">
                                        <p:cTn id="17" dur="500" fill="hold"/>
                                        <p:tgtEl>
                                          <p:spTgt spid="12296"/>
                                        </p:tgtEl>
                                        <p:attrNameLst>
                                          <p:attrName>ppt_x</p:attrName>
                                        </p:attrNameLst>
                                      </p:cBhvr>
                                      <p:tavLst>
                                        <p:tav tm="0">
                                          <p:val>
                                            <p:strVal val="#ppt_x"/>
                                          </p:val>
                                        </p:tav>
                                        <p:tav tm="100000">
                                          <p:val>
                                            <p:strVal val="#ppt_x"/>
                                          </p:val>
                                        </p:tav>
                                      </p:tavLst>
                                    </p:anim>
                                    <p:anim calcmode="lin" valueType="num">
                                      <p:cBhvr additive="base">
                                        <p:cTn id="18"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293"/>
                                        </p:tgtEl>
                                        <p:attrNameLst>
                                          <p:attrName>style.visibility</p:attrName>
                                        </p:attrNameLst>
                                      </p:cBhvr>
                                      <p:to>
                                        <p:strVal val="visible"/>
                                      </p:to>
                                    </p:set>
                                    <p:anim calcmode="lin" valueType="num">
                                      <p:cBhvr additive="base">
                                        <p:cTn id="23" dur="500" fill="hold"/>
                                        <p:tgtEl>
                                          <p:spTgt spid="12293"/>
                                        </p:tgtEl>
                                        <p:attrNameLst>
                                          <p:attrName>ppt_x</p:attrName>
                                        </p:attrNameLst>
                                      </p:cBhvr>
                                      <p:tavLst>
                                        <p:tav tm="0">
                                          <p:val>
                                            <p:strVal val="#ppt_x"/>
                                          </p:val>
                                        </p:tav>
                                        <p:tav tm="100000">
                                          <p:val>
                                            <p:strVal val="#ppt_x"/>
                                          </p:val>
                                        </p:tav>
                                      </p:tavLst>
                                    </p:anim>
                                    <p:anim calcmode="lin" valueType="num">
                                      <p:cBhvr additive="base">
                                        <p:cTn id="24"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295"/>
                                        </p:tgtEl>
                                        <p:attrNameLst>
                                          <p:attrName>style.visibility</p:attrName>
                                        </p:attrNameLst>
                                      </p:cBhvr>
                                      <p:to>
                                        <p:strVal val="visible"/>
                                      </p:to>
                                    </p:set>
                                    <p:anim calcmode="lin" valueType="num">
                                      <p:cBhvr additive="base">
                                        <p:cTn id="29" dur="500" fill="hold"/>
                                        <p:tgtEl>
                                          <p:spTgt spid="12295"/>
                                        </p:tgtEl>
                                        <p:attrNameLst>
                                          <p:attrName>ppt_x</p:attrName>
                                        </p:attrNameLst>
                                      </p:cBhvr>
                                      <p:tavLst>
                                        <p:tav tm="0">
                                          <p:val>
                                            <p:strVal val="#ppt_x"/>
                                          </p:val>
                                        </p:tav>
                                        <p:tav tm="100000">
                                          <p:val>
                                            <p:strVal val="#ppt_x"/>
                                          </p:val>
                                        </p:tav>
                                      </p:tavLst>
                                    </p:anim>
                                    <p:anim calcmode="lin" valueType="num">
                                      <p:cBhvr additive="base">
                                        <p:cTn id="30"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0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90" grpId="0"/>
      <p:bldP spid="12293" grpId="0"/>
      <p:bldP spid="122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2"/>
          <p:cNvSpPr>
            <a:spLocks noGrp="1" noRot="1"/>
          </p:cNvSpPr>
          <p:nvPr>
            <p:ph type="title"/>
          </p:nvPr>
        </p:nvSpPr>
        <p:spPr>
          <a:xfrm>
            <a:off x="2268538" y="1428750"/>
            <a:ext cx="4114800" cy="735013"/>
          </a:xfrm>
        </p:spPr>
        <p:txBody>
          <a:bodyPr vert="horz" wrap="square" lIns="91440" tIns="45720" rIns="91440" bIns="45720" anchor="ctr"/>
          <a:p>
            <a:pPr eaLnBrk="1" hangingPunct="1"/>
            <a:r>
              <a:rPr lang="zh-CN" altLang="en-US" sz="3200" b="1" dirty="0">
                <a:solidFill>
                  <a:srgbClr val="FF0000"/>
                </a:solidFill>
                <a:latin typeface="黑体" panose="02010609060101010101" pitchFamily="2" charset="-122"/>
                <a:ea typeface="黑体" panose="02010609060101010101" pitchFamily="2" charset="-122"/>
              </a:rPr>
              <a:t>理想斜面实验</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11266" name="Freeform 3"/>
          <p:cNvSpPr/>
          <p:nvPr/>
        </p:nvSpPr>
        <p:spPr>
          <a:xfrm>
            <a:off x="2135188" y="1738313"/>
            <a:ext cx="4465637" cy="3671887"/>
          </a:xfrm>
          <a:custGeom>
            <a:avLst/>
            <a:gdLst/>
            <a:ahLst/>
            <a:cxnLst>
              <a:cxn ang="0">
                <a:pos x="0" y="2147483647"/>
              </a:cxn>
              <a:cxn ang="0">
                <a:pos x="2147483647" y="2147483647"/>
              </a:cxn>
              <a:cxn ang="0">
                <a:pos x="2147483647" y="0"/>
              </a:cxn>
            </a:cxnLst>
            <a:pathLst>
              <a:path w="2813" h="2313">
                <a:moveTo>
                  <a:pt x="0" y="816"/>
                </a:moveTo>
                <a:cubicBezTo>
                  <a:pt x="355" y="1564"/>
                  <a:pt x="711" y="2313"/>
                  <a:pt x="1180" y="2177"/>
                </a:cubicBezTo>
                <a:cubicBezTo>
                  <a:pt x="1649" y="2041"/>
                  <a:pt x="2231" y="1020"/>
                  <a:pt x="2813" y="0"/>
                </a:cubicBezTo>
              </a:path>
            </a:pathLst>
          </a:custGeom>
          <a:noFill/>
          <a:ln w="44450" cap="flat" cmpd="sng">
            <a:solidFill>
              <a:schemeClr val="tx1"/>
            </a:solidFill>
            <a:prstDash val="solid"/>
            <a:bevel/>
            <a:headEnd type="none" w="med" len="med"/>
            <a:tailEnd type="none" w="med" len="med"/>
          </a:ln>
        </p:spPr>
        <p:txBody>
          <a:bodyPr/>
          <a:p>
            <a:endParaRPr lang="zh-CN" altLang="en-US"/>
          </a:p>
        </p:txBody>
      </p:sp>
      <p:sp>
        <p:nvSpPr>
          <p:cNvPr id="11267" name="Line 4"/>
          <p:cNvSpPr/>
          <p:nvPr/>
        </p:nvSpPr>
        <p:spPr>
          <a:xfrm flipV="1">
            <a:off x="4151313" y="2244725"/>
            <a:ext cx="4032250" cy="2949575"/>
          </a:xfrm>
          <a:prstGeom prst="line">
            <a:avLst/>
          </a:prstGeom>
          <a:ln w="38100" cap="flat" cmpd="sng">
            <a:solidFill>
              <a:schemeClr val="tx1"/>
            </a:solidFill>
            <a:prstDash val="solid"/>
            <a:round/>
            <a:headEnd type="none" w="med" len="med"/>
            <a:tailEnd type="none" w="med" len="med"/>
          </a:ln>
        </p:spPr>
      </p:sp>
      <p:sp>
        <p:nvSpPr>
          <p:cNvPr id="11268" name="Line 5"/>
          <p:cNvSpPr/>
          <p:nvPr/>
        </p:nvSpPr>
        <p:spPr>
          <a:xfrm flipV="1">
            <a:off x="4151313" y="2674938"/>
            <a:ext cx="4970462" cy="2447925"/>
          </a:xfrm>
          <a:prstGeom prst="line">
            <a:avLst/>
          </a:prstGeom>
          <a:ln w="38100" cap="flat" cmpd="sng">
            <a:solidFill>
              <a:schemeClr val="tx1"/>
            </a:solidFill>
            <a:prstDash val="solid"/>
            <a:round/>
            <a:headEnd type="none" w="med" len="med"/>
            <a:tailEnd type="none" w="med" len="med"/>
          </a:ln>
        </p:spPr>
      </p:sp>
      <p:sp>
        <p:nvSpPr>
          <p:cNvPr id="11269" name="Line 6"/>
          <p:cNvSpPr/>
          <p:nvPr/>
        </p:nvSpPr>
        <p:spPr>
          <a:xfrm>
            <a:off x="3675063" y="5214938"/>
            <a:ext cx="5545137" cy="0"/>
          </a:xfrm>
          <a:prstGeom prst="line">
            <a:avLst/>
          </a:prstGeom>
          <a:ln w="38100" cap="flat" cmpd="sng">
            <a:solidFill>
              <a:schemeClr val="tx1"/>
            </a:solidFill>
            <a:prstDash val="solid"/>
            <a:round/>
            <a:headEnd type="none" w="med" len="med"/>
            <a:tailEnd type="none" w="med" len="med"/>
          </a:ln>
        </p:spPr>
      </p:sp>
      <p:sp>
        <p:nvSpPr>
          <p:cNvPr id="8199" name="Oval 7"/>
          <p:cNvSpPr/>
          <p:nvPr/>
        </p:nvSpPr>
        <p:spPr>
          <a:xfrm>
            <a:off x="2279650" y="3106738"/>
            <a:ext cx="288925" cy="287337"/>
          </a:xfrm>
          <a:prstGeom prst="ellipse">
            <a:avLst/>
          </a:prstGeom>
          <a:solidFill>
            <a:srgbClr val="00FF00"/>
          </a:solidFill>
          <a:ln w="12700" cap="flat" cmpd="sng">
            <a:solidFill>
              <a:schemeClr val="tx1"/>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1271" name="Line 8"/>
          <p:cNvSpPr/>
          <p:nvPr/>
        </p:nvSpPr>
        <p:spPr>
          <a:xfrm>
            <a:off x="2135188" y="3251200"/>
            <a:ext cx="7921625" cy="0"/>
          </a:xfrm>
          <a:prstGeom prst="line">
            <a:avLst/>
          </a:prstGeom>
          <a:ln w="25400" cap="flat" cmpd="sng">
            <a:solidFill>
              <a:schemeClr val="tx1"/>
            </a:solidFill>
            <a:prstDash val="lgDashDotDot"/>
            <a:round/>
            <a:headEnd type="none" w="med" len="med"/>
            <a:tailEnd type="none" w="med" len="med"/>
          </a:ln>
        </p:spPr>
      </p:sp>
      <p:sp>
        <p:nvSpPr>
          <p:cNvPr id="8201" name="AutoShape 9"/>
          <p:cNvSpPr/>
          <p:nvPr/>
        </p:nvSpPr>
        <p:spPr>
          <a:xfrm>
            <a:off x="8975725" y="4906963"/>
            <a:ext cx="1008063" cy="215900"/>
          </a:xfrm>
          <a:custGeom>
            <a:avLst/>
            <a:gdLst/>
            <a:ahLst/>
            <a:cxnLst>
              <a:cxn ang="17694720">
                <a:pos x="2147483647" y="0"/>
              </a:cxn>
              <a:cxn ang="11796480">
                <a:pos x="0" y="2147483647"/>
              </a:cxn>
              <a:cxn ang="5898240">
                <a:pos x="2147483647" y="2147483647"/>
              </a:cxn>
              <a:cxn ang="0">
                <a:pos x="2147483647" y="2147483647"/>
              </a:cxn>
            </a:cxnLst>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cap="flat" cmpd="sng">
            <a:solidFill>
              <a:schemeClr val="tx1"/>
            </a:solidFill>
            <a:prstDash val="solid"/>
            <a:miter/>
            <a:headEnd type="none" w="med" len="med"/>
            <a:tailEnd type="none" w="med" len="med"/>
          </a:ln>
        </p:spPr>
        <p:txBody>
          <a:bodyPr/>
          <a:p>
            <a:endParaRPr lang="zh-CN" altLang="en-US"/>
          </a:p>
        </p:txBody>
      </p:sp>
      <p:sp>
        <p:nvSpPr>
          <p:cNvPr id="11273" name="Text Box 10"/>
          <p:cNvSpPr txBox="1"/>
          <p:nvPr/>
        </p:nvSpPr>
        <p:spPr>
          <a:xfrm>
            <a:off x="1524000" y="2924175"/>
            <a:ext cx="395288" cy="583565"/>
          </a:xfrm>
          <a:prstGeom prst="rect">
            <a:avLst/>
          </a:prstGeom>
          <a:noFill/>
          <a:ln w="9525">
            <a:noFill/>
          </a:ln>
        </p:spPr>
        <p:txBody>
          <a:bodyPr anchor="t">
            <a:spAutoFit/>
          </a:bodyPr>
          <a:p>
            <a:r>
              <a:rPr lang="zh-CN" altLang="en-US" sz="3200" dirty="0">
                <a:latin typeface="Arial" panose="020B0604020202020204" pitchFamily="34" charset="0"/>
                <a:ea typeface="宋体" panose="02010600030101010101" pitchFamily="2" charset="-122"/>
              </a:rPr>
              <a:t>A</a:t>
            </a:r>
            <a:endParaRPr lang="zh-CN" altLang="en-US" sz="3200" dirty="0">
              <a:latin typeface="Arial" panose="020B0604020202020204" pitchFamily="34" charset="0"/>
              <a:ea typeface="宋体" panose="02010600030101010101" pitchFamily="2" charset="-122"/>
            </a:endParaRPr>
          </a:p>
        </p:txBody>
      </p:sp>
      <p:sp>
        <p:nvSpPr>
          <p:cNvPr id="11274" name="Text Box 11"/>
          <p:cNvSpPr txBox="1"/>
          <p:nvPr/>
        </p:nvSpPr>
        <p:spPr>
          <a:xfrm>
            <a:off x="4995863" y="2376488"/>
            <a:ext cx="454025" cy="583565"/>
          </a:xfrm>
          <a:prstGeom prst="rect">
            <a:avLst/>
          </a:prstGeom>
          <a:noFill/>
          <a:ln w="9525">
            <a:noFill/>
          </a:ln>
        </p:spPr>
        <p:txBody>
          <a:bodyPr wrap="none" anchor="t">
            <a:spAutoFit/>
          </a:bodyPr>
          <a:p>
            <a:r>
              <a:rPr lang="zh-CN" altLang="en-US" sz="3200" dirty="0">
                <a:latin typeface="Arial" panose="020B0604020202020204" pitchFamily="34" charset="0"/>
                <a:ea typeface="宋体" panose="02010600030101010101" pitchFamily="2" charset="-122"/>
              </a:rPr>
              <a:t>B</a:t>
            </a:r>
            <a:endParaRPr lang="zh-CN" altLang="en-US" sz="3200" dirty="0">
              <a:latin typeface="Arial" panose="020B0604020202020204" pitchFamily="34" charset="0"/>
              <a:ea typeface="宋体" panose="02010600030101010101" pitchFamily="2" charset="-122"/>
            </a:endParaRPr>
          </a:p>
        </p:txBody>
      </p:sp>
      <p:sp>
        <p:nvSpPr>
          <p:cNvPr id="11275" name="Text Box 12"/>
          <p:cNvSpPr txBox="1"/>
          <p:nvPr/>
        </p:nvSpPr>
        <p:spPr>
          <a:xfrm>
            <a:off x="6383338" y="2386013"/>
            <a:ext cx="477837" cy="583565"/>
          </a:xfrm>
          <a:prstGeom prst="rect">
            <a:avLst/>
          </a:prstGeom>
          <a:noFill/>
          <a:ln w="9525">
            <a:noFill/>
          </a:ln>
        </p:spPr>
        <p:txBody>
          <a:bodyPr anchor="t">
            <a:spAutoFit/>
          </a:bodyPr>
          <a:p>
            <a:r>
              <a:rPr lang="zh-CN" altLang="en-US" sz="3200" dirty="0">
                <a:latin typeface="Arial" panose="020B0604020202020204" pitchFamily="34" charset="0"/>
                <a:ea typeface="宋体" panose="02010600030101010101" pitchFamily="2" charset="-122"/>
              </a:rPr>
              <a:t>C</a:t>
            </a:r>
            <a:endParaRPr lang="zh-CN" altLang="en-US" sz="3200" dirty="0">
              <a:latin typeface="Arial" panose="020B0604020202020204" pitchFamily="34" charset="0"/>
              <a:ea typeface="宋体" panose="02010600030101010101" pitchFamily="2" charset="-122"/>
            </a:endParaRPr>
          </a:p>
        </p:txBody>
      </p:sp>
      <p:sp>
        <p:nvSpPr>
          <p:cNvPr id="11276" name="Text Box 13"/>
          <p:cNvSpPr txBox="1"/>
          <p:nvPr/>
        </p:nvSpPr>
        <p:spPr>
          <a:xfrm>
            <a:off x="7804150" y="2376488"/>
            <a:ext cx="476250" cy="583565"/>
          </a:xfrm>
          <a:prstGeom prst="rect">
            <a:avLst/>
          </a:prstGeom>
          <a:noFill/>
          <a:ln w="9525">
            <a:noFill/>
          </a:ln>
        </p:spPr>
        <p:txBody>
          <a:bodyPr wrap="none" anchor="t">
            <a:spAutoFit/>
          </a:bodyPr>
          <a:p>
            <a:r>
              <a:rPr lang="zh-CN" altLang="en-US" sz="3200" dirty="0">
                <a:latin typeface="Arial" panose="020B0604020202020204" pitchFamily="34" charset="0"/>
                <a:ea typeface="宋体" panose="02010600030101010101" pitchFamily="2" charset="-122"/>
              </a:rPr>
              <a:t>D</a:t>
            </a:r>
            <a:endParaRPr lang="zh-CN" altLang="en-US" sz="3200" dirty="0">
              <a:latin typeface="Arial" panose="020B0604020202020204" pitchFamily="34" charset="0"/>
              <a:ea typeface="宋体" panose="02010600030101010101" pitchFamily="2" charset="-122"/>
            </a:endParaRPr>
          </a:p>
        </p:txBody>
      </p:sp>
      <p:sp>
        <p:nvSpPr>
          <p:cNvPr id="11277" name="Text Box 14"/>
          <p:cNvSpPr txBox="1"/>
          <p:nvPr/>
        </p:nvSpPr>
        <p:spPr>
          <a:xfrm>
            <a:off x="8401050" y="4114800"/>
            <a:ext cx="452438" cy="583565"/>
          </a:xfrm>
          <a:prstGeom prst="rect">
            <a:avLst/>
          </a:prstGeom>
          <a:noFill/>
          <a:ln w="9525">
            <a:noFill/>
          </a:ln>
        </p:spPr>
        <p:txBody>
          <a:bodyPr anchor="t">
            <a:spAutoFit/>
          </a:bodyPr>
          <a:p>
            <a:r>
              <a:rPr lang="zh-CN" altLang="en-US" sz="3200" dirty="0">
                <a:latin typeface="Arial" panose="020B0604020202020204" pitchFamily="34" charset="0"/>
                <a:ea typeface="宋体" panose="02010600030101010101" pitchFamily="2" charset="-122"/>
              </a:rPr>
              <a:t>E</a:t>
            </a:r>
            <a:endParaRPr lang="zh-CN" altLang="en-US" sz="3200" dirty="0">
              <a:latin typeface="Arial" panose="020B0604020202020204" pitchFamily="34" charset="0"/>
              <a:ea typeface="宋体" panose="02010600030101010101" pitchFamily="2" charset="-122"/>
            </a:endParaRPr>
          </a:p>
        </p:txBody>
      </p:sp>
      <p:sp>
        <p:nvSpPr>
          <p:cNvPr id="11278" name="Oval 15"/>
          <p:cNvSpPr/>
          <p:nvPr/>
        </p:nvSpPr>
        <p:spPr>
          <a:xfrm>
            <a:off x="2279650" y="3106738"/>
            <a:ext cx="288925" cy="287337"/>
          </a:xfrm>
          <a:prstGeom prst="ellipse">
            <a:avLst/>
          </a:prstGeom>
          <a:solidFill>
            <a:srgbClr val="00FF00"/>
          </a:solidFill>
          <a:ln w="12700" cap="flat" cmpd="sng">
            <a:solidFill>
              <a:schemeClr val="tx1"/>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8208" name="Text Box 16"/>
          <p:cNvSpPr txBox="1"/>
          <p:nvPr/>
        </p:nvSpPr>
        <p:spPr>
          <a:xfrm>
            <a:off x="9480550" y="4229100"/>
            <a:ext cx="386080" cy="583565"/>
          </a:xfrm>
          <a:prstGeom prst="rect">
            <a:avLst/>
          </a:prstGeom>
          <a:noFill/>
          <a:ln w="9525">
            <a:noFill/>
          </a:ln>
        </p:spPr>
        <p:txBody>
          <a:bodyPr wrap="none" anchor="t">
            <a:spAutoFit/>
          </a:bodyPr>
          <a:p>
            <a:r>
              <a:rPr lang="zh-CN" altLang="en-US" sz="3200" dirty="0">
                <a:solidFill>
                  <a:srgbClr val="FF0000"/>
                </a:solidFill>
                <a:latin typeface="Arial" panose="020B0604020202020204" pitchFamily="34" charset="0"/>
                <a:ea typeface="宋体" panose="02010600030101010101" pitchFamily="2" charset="-122"/>
              </a:rPr>
              <a:t>v</a:t>
            </a:r>
            <a:endParaRPr lang="zh-CN" altLang="en-US" sz="3200" dirty="0">
              <a:solidFill>
                <a:srgbClr val="FF0000"/>
              </a:solidFill>
              <a:latin typeface="Arial" panose="020B0604020202020204" pitchFamily="34" charset="0"/>
              <a:ea typeface="宋体" panose="02010600030101010101" pitchFamily="2" charset="-122"/>
            </a:endParaRPr>
          </a:p>
        </p:txBody>
      </p:sp>
      <p:sp>
        <p:nvSpPr>
          <p:cNvPr id="11280" name="Line 17"/>
          <p:cNvSpPr/>
          <p:nvPr/>
        </p:nvSpPr>
        <p:spPr>
          <a:xfrm>
            <a:off x="4656138" y="4762500"/>
            <a:ext cx="215900" cy="431800"/>
          </a:xfrm>
          <a:prstGeom prst="line">
            <a:avLst/>
          </a:prstGeom>
          <a:ln w="88900" cap="flat" cmpd="sng">
            <a:solidFill>
              <a:srgbClr val="FF0000"/>
            </a:solidFill>
            <a:prstDash val="lgDashDotDot"/>
            <a:round/>
            <a:headEnd type="none" w="med" len="med"/>
            <a:tailEnd type="triangle" w="med" len="med"/>
          </a:ln>
        </p:spPr>
      </p:sp>
      <p:sp>
        <p:nvSpPr>
          <p:cNvPr id="11281" name="Text Box 18"/>
          <p:cNvSpPr txBox="1"/>
          <p:nvPr/>
        </p:nvSpPr>
        <p:spPr>
          <a:xfrm>
            <a:off x="5211763" y="4695825"/>
            <a:ext cx="309880" cy="368300"/>
          </a:xfrm>
          <a:prstGeom prst="rect">
            <a:avLst/>
          </a:prstGeom>
          <a:noFill/>
          <a:ln w="9525">
            <a:noFill/>
          </a:ln>
        </p:spPr>
        <p:txBody>
          <a:bodyPr wrap="none" anchor="t">
            <a:spAutoFit/>
          </a:bodyPr>
          <a:p>
            <a:endParaRPr lang="zh-CN" altLang="en-US" dirty="0">
              <a:latin typeface="Arial" panose="020B0604020202020204" pitchFamily="34" charset="0"/>
              <a:ea typeface="宋体" panose="02010600030101010101" pitchFamily="2" charset="-122"/>
            </a:endParaRPr>
          </a:p>
        </p:txBody>
      </p:sp>
      <p:sp>
        <p:nvSpPr>
          <p:cNvPr id="8211" name="Text Box 19"/>
          <p:cNvSpPr txBox="1"/>
          <p:nvPr/>
        </p:nvSpPr>
        <p:spPr>
          <a:xfrm>
            <a:off x="5041900" y="4565650"/>
            <a:ext cx="465455" cy="706755"/>
          </a:xfrm>
          <a:prstGeom prst="rect">
            <a:avLst/>
          </a:prstGeom>
          <a:noFill/>
          <a:ln w="9525">
            <a:noFill/>
          </a:ln>
        </p:spPr>
        <p:txBody>
          <a:bodyPr wrap="none" anchor="t">
            <a:spAutoFit/>
          </a:bodyPr>
          <a:p>
            <a:r>
              <a:rPr lang="zh-CN" altLang="en-US" sz="4000" dirty="0">
                <a:solidFill>
                  <a:srgbClr val="FF0000"/>
                </a:solidFill>
                <a:latin typeface="Arial" panose="020B0604020202020204" pitchFamily="34" charset="0"/>
                <a:ea typeface="宋体" panose="02010600030101010101" pitchFamily="2" charset="-122"/>
              </a:rPr>
              <a:t>θ</a:t>
            </a:r>
            <a:endParaRPr lang="zh-CN" altLang="en-US" sz="4000" dirty="0">
              <a:solidFill>
                <a:srgbClr val="FF0000"/>
              </a:solidFill>
              <a:latin typeface="Arial" panose="020B0604020202020204" pitchFamily="34" charset="0"/>
              <a:ea typeface="宋体" panose="02010600030101010101" pitchFamily="2" charset="-122"/>
            </a:endParaRPr>
          </a:p>
        </p:txBody>
      </p:sp>
      <p:sp>
        <p:nvSpPr>
          <p:cNvPr id="8212" name="Text Box 15"/>
          <p:cNvSpPr txBox="1"/>
          <p:nvPr/>
        </p:nvSpPr>
        <p:spPr>
          <a:xfrm>
            <a:off x="2569210" y="6278880"/>
            <a:ext cx="5714365" cy="583565"/>
          </a:xfrm>
          <a:prstGeom prst="rect">
            <a:avLst/>
          </a:prstGeom>
          <a:noFill/>
          <a:ln w="9525">
            <a:noFill/>
          </a:ln>
        </p:spPr>
        <p:txBody>
          <a:bodyPr wrap="square" anchor="t">
            <a:spAutoFit/>
          </a:bodyPr>
          <a:p>
            <a:pPr>
              <a:spcBef>
                <a:spcPct val="50000"/>
              </a:spcBef>
            </a:pPr>
            <a:r>
              <a:rPr lang="zh-CN" altLang="en-US" sz="3200" dirty="0">
                <a:solidFill>
                  <a:srgbClr val="3B00E2"/>
                </a:solidFill>
                <a:latin typeface="Arial" panose="020B0604020202020204" pitchFamily="34" charset="0"/>
                <a:ea typeface="华文新魏" panose="02010800040101010101" pitchFamily="2" charset="-122"/>
              </a:rPr>
              <a:t>物体的运动不需要力来维持</a:t>
            </a:r>
            <a:endParaRPr lang="zh-CN" altLang="en-US" sz="3200" dirty="0">
              <a:solidFill>
                <a:srgbClr val="3B00E2"/>
              </a:solidFill>
              <a:latin typeface="Arial" panose="020B0604020202020204" pitchFamily="34" charset="0"/>
              <a:ea typeface="华文新魏" panose="02010800040101010101" pitchFamily="2" charset="-122"/>
            </a:endParaRPr>
          </a:p>
        </p:txBody>
      </p:sp>
      <p:sp>
        <p:nvSpPr>
          <p:cNvPr id="11284" name="Rectangle 53"/>
          <p:cNvSpPr/>
          <p:nvPr/>
        </p:nvSpPr>
        <p:spPr>
          <a:xfrm>
            <a:off x="2279650" y="622300"/>
            <a:ext cx="6003925" cy="583565"/>
          </a:xfrm>
          <a:prstGeom prst="rect">
            <a:avLst/>
          </a:prstGeom>
          <a:noFill/>
          <a:ln w="9525">
            <a:noFill/>
          </a:ln>
        </p:spPr>
        <p:txBody>
          <a:bodyPr wrap="square" anchor="t">
            <a:spAutoFit/>
          </a:bodyPr>
          <a:p>
            <a:r>
              <a:rPr lang="zh-CN" altLang="en-US" sz="3200" b="1" dirty="0">
                <a:latin typeface="华文新魏" panose="02010800040101010101" pitchFamily="2" charset="-122"/>
                <a:ea typeface="华文新魏" panose="02010800040101010101" pitchFamily="2" charset="-122"/>
              </a:rPr>
              <a:t>伽利略理想实验示意图：</a:t>
            </a:r>
            <a:endParaRPr lang="zh-CN" altLang="en-US" sz="3200" b="1" dirty="0">
              <a:latin typeface="华文新魏" panose="02010800040101010101" pitchFamily="2" charset="-122"/>
              <a:ea typeface="华文新魏" panose="02010800040101010101" pitchFamily="2" charset="-122"/>
            </a:endParaRPr>
          </a:p>
        </p:txBody>
      </p:sp>
      <p:sp>
        <p:nvSpPr>
          <p:cNvPr id="11285" name="TextBox 25"/>
          <p:cNvSpPr txBox="1"/>
          <p:nvPr/>
        </p:nvSpPr>
        <p:spPr>
          <a:xfrm>
            <a:off x="3276600" y="5791200"/>
            <a:ext cx="2941320" cy="368300"/>
          </a:xfrm>
          <a:prstGeom prst="rect">
            <a:avLst/>
          </a:prstGeom>
          <a:noFill/>
          <a:ln w="9525">
            <a:noFill/>
          </a:ln>
        </p:spPr>
        <p:txBody>
          <a:bodyPr wrap="none" anchor="t">
            <a:spAutoFit/>
          </a:bodyPr>
          <a:p>
            <a:r>
              <a:rPr lang="zh-CN" altLang="zh-CN" b="1" dirty="0">
                <a:solidFill>
                  <a:srgbClr val="FF0000"/>
                </a:solidFill>
                <a:latin typeface="黑体" panose="02010609060101010101" pitchFamily="2" charset="-122"/>
                <a:ea typeface="黑体" panose="02010609060101010101" pitchFamily="2" charset="-122"/>
              </a:rPr>
              <a:t>理想斜面</a:t>
            </a:r>
            <a:r>
              <a:rPr lang="zh-CN" altLang="en-US" b="1" dirty="0">
                <a:solidFill>
                  <a:srgbClr val="FF0000"/>
                </a:solidFill>
                <a:latin typeface="黑体" panose="02010609060101010101" pitchFamily="2" charset="-122"/>
                <a:ea typeface="黑体" panose="02010609060101010101" pitchFamily="2" charset="-122"/>
              </a:rPr>
              <a:t>：光滑，没有阻力</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39 3.48972E-7 C 0.04653 0.13589 0.09166 0.27201 0.14791 0.27247 C 0.20399 0.27294 0.30798 0.04691 0.33854 0.003 " pathEditMode="relative" rAng="0" ptsTypes="aaA">
                                      <p:cBhvr>
                                        <p:cTn id="6" dur="2000" fill="hold"/>
                                        <p:tgtEl>
                                          <p:spTgt spid="8199"/>
                                        </p:tgtEl>
                                        <p:attrNameLst>
                                          <p:attrName>ppt_x</p:attrName>
                                          <p:attrName>ppt_y</p:attrName>
                                        </p:attrNameLst>
                                      </p:cBhvr>
                                      <p:rCtr x="16900" y="13600"/>
                                    </p:animMotion>
                                  </p:childTnLst>
                                </p:cTn>
                              </p:par>
                              <p:par>
                                <p:cTn id="7" presetID="22" presetClass="emph" presetSubtype="0" fill="hold" grpId="0" nodeType="withEffect">
                                  <p:stCondLst>
                                    <p:cond delay="0"/>
                                  </p:stCondLst>
                                  <p:childTnLst>
                                    <p:animClr clrSpc="hsl" dir="cw">
                                      <p:cBhvr override="childStyle">
                                        <p:cTn id="8" dur="500" fill="hold"/>
                                        <p:tgtEl>
                                          <p:spTgt spid="8211"/>
                                        </p:tgtEl>
                                        <p:attrNameLst>
                                          <p:attrName>style.color</p:attrName>
                                        </p:attrNameLst>
                                      </p:cBhvr>
                                      <p:by>
                                        <p:hsl h="-7199925" s="0" l="0"/>
                                      </p:by>
                                    </p:animClr>
                                    <p:animClr clrSpc="hsl" dir="cw">
                                      <p:cBhvr>
                                        <p:cTn id="9" dur="500" fill="hold"/>
                                        <p:tgtEl>
                                          <p:spTgt spid="8211"/>
                                        </p:tgtEl>
                                        <p:attrNameLst>
                                          <p:attrName>fillcolor</p:attrName>
                                        </p:attrNameLst>
                                      </p:cBhvr>
                                      <p:by>
                                        <p:hsl h="-7199925" s="0" l="0"/>
                                      </p:by>
                                    </p:animClr>
                                    <p:animClr clrSpc="hsl" dir="cw">
                                      <p:cBhvr>
                                        <p:cTn id="10" dur="500" fill="hold"/>
                                        <p:tgtEl>
                                          <p:spTgt spid="8211"/>
                                        </p:tgtEl>
                                        <p:attrNameLst>
                                          <p:attrName>stroke.color</p:attrName>
                                        </p:attrNameLst>
                                      </p:cBhvr>
                                      <p:by>
                                        <p:hsl h="-7199925" s="0" l="0"/>
                                      </p:by>
                                    </p:animClr>
                                    <p:set>
                                      <p:cBhvr>
                                        <p:cTn id="11" dur="500" fill="hold"/>
                                        <p:tgtEl>
                                          <p:spTgt spid="8211"/>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1" nodeType="clickEffect">
                                  <p:stCondLst>
                                    <p:cond delay="0"/>
                                  </p:stCondLst>
                                  <p:childTnLst>
                                    <p:animMotion origin="layout" path="M -2.5E-6 -3.69771E-8 C 0.0349 0.13589 0.06979 0.27201 0.14427 0.27247 C 0.21875 0.27294 0.39618 0.04761 0.44653 0.00324 " pathEditMode="relative" ptsTypes="aaA">
                                      <p:cBhvr>
                                        <p:cTn id="15" dur="2000" fill="hold"/>
                                        <p:tgtEl>
                                          <p:spTgt spid="8199"/>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2" nodeType="clickEffect">
                                  <p:stCondLst>
                                    <p:cond delay="0"/>
                                  </p:stCondLst>
                                  <p:childTnLst>
                                    <p:animMotion origin="layout" path="M -2.5E-6 -3.69771E-8 C 0.02309 0.13474 0.04618 0.26947 0.14184 0.26947 C 0.2375 0.26947 0.50243 0.04483 0.57448 -3.69771E-8 " pathEditMode="relative" ptsTypes="aaA">
                                      <p:cBhvr>
                                        <p:cTn id="19" dur="2000" fill="hold"/>
                                        <p:tgtEl>
                                          <p:spTgt spid="8199"/>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3" nodeType="clickEffect">
                                  <p:stCondLst>
                                    <p:cond delay="0"/>
                                  </p:stCondLst>
                                  <p:childTnLst>
                                    <p:animMotion origin="layout" path="M 0 4.19981E-6 C 0.01701 0.108 0.0342 0.216 0.14653 0.25994 C 0.25885 0.30388 0.58628 0.26272 0.67448 0.26318 " pathEditMode="relative" rAng="0" ptsTypes="aaA">
                                      <p:cBhvr>
                                        <p:cTn id="23" dur="2000" fill="hold"/>
                                        <p:tgtEl>
                                          <p:spTgt spid="8199"/>
                                        </p:tgtEl>
                                        <p:attrNameLst>
                                          <p:attrName>ppt_x</p:attrName>
                                          <p:attrName>ppt_y</p:attrName>
                                        </p:attrNameLst>
                                      </p:cBhvr>
                                      <p:rCtr x="33700" y="15200"/>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201"/>
                                        </p:tgtEl>
                                        <p:attrNameLst>
                                          <p:attrName>style.visibility</p:attrName>
                                        </p:attrNameLst>
                                      </p:cBhvr>
                                      <p:to>
                                        <p:strVal val="visible"/>
                                      </p:to>
                                    </p:set>
                                    <p:animEffect transition="in" filter="wipe(left)">
                                      <p:cBhvr>
                                        <p:cTn id="28" dur="1000"/>
                                        <p:tgtEl>
                                          <p:spTgt spid="820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208"/>
                                        </p:tgtEl>
                                        <p:attrNameLst>
                                          <p:attrName>style.visibility</p:attrName>
                                        </p:attrNameLst>
                                      </p:cBhvr>
                                      <p:to>
                                        <p:strVal val="visible"/>
                                      </p:to>
                                    </p:set>
                                    <p:animEffect transition="in" filter="wipe(left)">
                                      <p:cBhvr>
                                        <p:cTn id="31" dur="1000"/>
                                        <p:tgtEl>
                                          <p:spTgt spid="820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212"/>
                                        </p:tgtEl>
                                        <p:attrNameLst>
                                          <p:attrName>style.visibility</p:attrName>
                                        </p:attrNameLst>
                                      </p:cBhvr>
                                      <p:to>
                                        <p:strVal val="visible"/>
                                      </p:to>
                                    </p:set>
                                    <p:animEffect transition="in" filter="wipe(left)">
                                      <p:cBhvr>
                                        <p:cTn id="36" dur="2000"/>
                                        <p:tgtEl>
                                          <p:spTgt spid="8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ldLvl="0" animBg="1"/>
      <p:bldP spid="8199" grpId="1" bldLvl="0" animBg="1"/>
      <p:bldP spid="8199" grpId="2" bldLvl="0" animBg="1"/>
      <p:bldP spid="8199" grpId="3" bldLvl="0" animBg="1"/>
      <p:bldP spid="8208" grpId="0"/>
      <p:bldP spid="8211" grpId="0"/>
      <p:bldP spid="82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3" descr="伽利略"/>
          <p:cNvPicPr>
            <a:picLocks noGrp="1" noChangeAspect="1"/>
          </p:cNvPicPr>
          <p:nvPr>
            <p:ph sz="half" idx="1"/>
          </p:nvPr>
        </p:nvPicPr>
        <p:blipFill>
          <a:blip r:embed="rId1" cstate="print"/>
          <a:srcRect/>
          <a:stretch>
            <a:fillRect/>
          </a:stretch>
        </p:blipFill>
        <p:spPr>
          <a:xfrm>
            <a:off x="2575455" y="1232853"/>
            <a:ext cx="1804993" cy="2484082"/>
          </a:xfrm>
          <a:prstGeom prst="rect">
            <a:avLst/>
          </a:prstGeom>
          <a:noFill/>
          <a:ln w="9525">
            <a:noFill/>
            <a:miter/>
          </a:ln>
        </p:spPr>
      </p:pic>
      <p:pic>
        <p:nvPicPr>
          <p:cNvPr id="3" name="内容占位符 2"/>
          <p:cNvPicPr>
            <a:picLocks noGrp="1" noChangeAspect="1"/>
          </p:cNvPicPr>
          <p:nvPr>
            <p:ph sz="half" idx="2"/>
          </p:nvPr>
        </p:nvPicPr>
        <p:blipFill>
          <a:blip r:embed="rId2" cstate="print"/>
          <a:srcRect/>
          <a:stretch>
            <a:fillRect/>
          </a:stretch>
        </p:blipFill>
        <p:spPr>
          <a:xfrm>
            <a:off x="2652256" y="4044398"/>
            <a:ext cx="1728192" cy="231450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7" name="矩形 6"/>
          <p:cNvSpPr/>
          <p:nvPr/>
        </p:nvSpPr>
        <p:spPr>
          <a:xfrm>
            <a:off x="3019425" y="326390"/>
            <a:ext cx="4368800" cy="768350"/>
          </a:xfrm>
          <a:prstGeom prst="rect">
            <a:avLst/>
          </a:prstGeom>
        </p:spPr>
        <p:txBody>
          <a:bodyPr wrap="square">
            <a:spAutoFit/>
          </a:bodyPr>
          <a:lstStyle/>
          <a:p>
            <a:pPr>
              <a:spcAft>
                <a:spcPts val="0"/>
              </a:spcAft>
              <a:tabLst>
                <a:tab pos="3267710" algn="l"/>
              </a:tabLst>
            </a:pPr>
            <a:r>
              <a:rPr lang="zh-CN" altLang="en-US" sz="4400" dirty="0">
                <a:latin typeface="华文行楷" panose="02010800040101010101" pitchFamily="2" charset="-122"/>
                <a:ea typeface="华文行楷" panose="02010800040101010101" pitchFamily="2" charset="-122"/>
              </a:rPr>
              <a:t>谁观点更科学？</a:t>
            </a:r>
            <a:endParaRPr lang="zh-CN" altLang="zh-CN" sz="4000" dirty="0">
              <a:latin typeface="华文行楷" panose="02010800040101010101" pitchFamily="2" charset="-122"/>
              <a:ea typeface="华文行楷" panose="02010800040101010101" pitchFamily="2" charset="-122"/>
            </a:endParaRPr>
          </a:p>
        </p:txBody>
      </p:sp>
      <p:sp>
        <p:nvSpPr>
          <p:cNvPr id="4" name="对话气泡: 矩形 3"/>
          <p:cNvSpPr/>
          <p:nvPr/>
        </p:nvSpPr>
        <p:spPr>
          <a:xfrm>
            <a:off x="5370388" y="3898208"/>
            <a:ext cx="5061560" cy="2051072"/>
          </a:xfrm>
          <a:prstGeom prst="wedgeRectCallout">
            <a:avLst>
              <a:gd name="adj1" fmla="val -77583"/>
              <a:gd name="adj2" fmla="val 146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zh-CN" altLang="en-US" sz="5400" b="1" dirty="0">
                <a:solidFill>
                  <a:schemeClr val="tx1"/>
                </a:solidFill>
                <a:latin typeface="黑体" panose="02010609060101010101" pitchFamily="2" charset="-122"/>
                <a:ea typeface="黑体" panose="02010609060101010101" pitchFamily="2" charset="-122"/>
              </a:rPr>
              <a:t>  物体的运动</a:t>
            </a:r>
            <a:r>
              <a:rPr lang="zh-CN" altLang="en-US" sz="5400" b="1" dirty="0">
                <a:solidFill>
                  <a:srgbClr val="FF0000"/>
                </a:solidFill>
                <a:latin typeface="黑体" panose="02010609060101010101" pitchFamily="2" charset="-122"/>
                <a:ea typeface="黑体" panose="02010609060101010101" pitchFamily="2" charset="-122"/>
              </a:rPr>
              <a:t>需要</a:t>
            </a:r>
            <a:r>
              <a:rPr lang="zh-CN" altLang="en-US" sz="5400" b="1" dirty="0">
                <a:solidFill>
                  <a:schemeClr val="tx1"/>
                </a:solidFill>
                <a:latin typeface="黑体" panose="02010609060101010101" pitchFamily="2" charset="-122"/>
                <a:ea typeface="黑体" panose="02010609060101010101" pitchFamily="2" charset="-122"/>
              </a:rPr>
              <a:t>力来维持！</a:t>
            </a:r>
            <a:endParaRPr lang="zh-CN" altLang="en-US" sz="5400" b="1" dirty="0">
              <a:solidFill>
                <a:schemeClr val="tx1"/>
              </a:solidFill>
              <a:latin typeface="黑体" panose="02010609060101010101" pitchFamily="2" charset="-122"/>
              <a:ea typeface="黑体" panose="02010609060101010101" pitchFamily="2" charset="-122"/>
            </a:endParaRPr>
          </a:p>
        </p:txBody>
      </p:sp>
      <p:sp>
        <p:nvSpPr>
          <p:cNvPr id="13" name="对话气泡: 矩形 12"/>
          <p:cNvSpPr/>
          <p:nvPr/>
        </p:nvSpPr>
        <p:spPr>
          <a:xfrm>
            <a:off x="5370388" y="1269952"/>
            <a:ext cx="5061560" cy="2015032"/>
          </a:xfrm>
          <a:prstGeom prst="wedgeRectCallout">
            <a:avLst>
              <a:gd name="adj1" fmla="val -76749"/>
              <a:gd name="adj2" fmla="val 228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zh-CN" altLang="en-US" sz="5400" b="1" dirty="0">
                <a:solidFill>
                  <a:schemeClr val="tx1"/>
                </a:solidFill>
                <a:latin typeface="黑体" panose="02010609060101010101" pitchFamily="2" charset="-122"/>
                <a:ea typeface="黑体" panose="02010609060101010101" pitchFamily="2" charset="-122"/>
              </a:rPr>
              <a:t>  物体的运动</a:t>
            </a:r>
            <a:r>
              <a:rPr lang="zh-CN" altLang="en-US" sz="5400" b="1" dirty="0">
                <a:solidFill>
                  <a:srgbClr val="FF0000"/>
                </a:solidFill>
                <a:latin typeface="黑体" panose="02010609060101010101" pitchFamily="2" charset="-122"/>
                <a:ea typeface="黑体" panose="02010609060101010101" pitchFamily="2" charset="-122"/>
              </a:rPr>
              <a:t>不需要</a:t>
            </a:r>
            <a:r>
              <a:rPr lang="zh-CN" altLang="en-US" sz="5400" b="1" dirty="0">
                <a:solidFill>
                  <a:schemeClr val="tx1"/>
                </a:solidFill>
                <a:latin typeface="黑体" panose="02010609060101010101" pitchFamily="2" charset="-122"/>
                <a:ea typeface="黑体" panose="02010609060101010101" pitchFamily="2" charset="-122"/>
              </a:rPr>
              <a:t>力来维持！</a:t>
            </a:r>
            <a:endParaRPr lang="zh-CN" altLang="en-US" sz="5400" b="1" dirty="0">
              <a:solidFill>
                <a:schemeClr val="tx1"/>
              </a:solidFill>
              <a:latin typeface="黑体" panose="02010609060101010101" pitchFamily="2" charset="-122"/>
              <a:ea typeface="黑体" panose="02010609060101010101" pitchFamily="2" charset="-122"/>
            </a:endParaRPr>
          </a:p>
        </p:txBody>
      </p:sp>
      <p:sp>
        <p:nvSpPr>
          <p:cNvPr id="14" name="文本框 13"/>
          <p:cNvSpPr txBox="1"/>
          <p:nvPr/>
        </p:nvSpPr>
        <p:spPr>
          <a:xfrm>
            <a:off x="3982554" y="2416637"/>
            <a:ext cx="1387834" cy="2646045"/>
          </a:xfrm>
          <a:prstGeom prst="rect">
            <a:avLst/>
          </a:prstGeom>
          <a:noFill/>
        </p:spPr>
        <p:txBody>
          <a:bodyPr wrap="square" rtlCol="0" anchor="t">
            <a:spAutoFit/>
          </a:bodyPr>
          <a:lstStyle/>
          <a:p>
            <a:r>
              <a:rPr lang="zh-CN" altLang="en-US" sz="16600" b="1" dirty="0">
                <a:solidFill>
                  <a:srgbClr val="800000"/>
                </a:solidFill>
                <a:latin typeface="黑体" panose="02010609060101010101" pitchFamily="2" charset="-122"/>
                <a:ea typeface="黑体" panose="02010609060101010101" pitchFamily="2" charset="-122"/>
                <a:sym typeface="+mn-ea"/>
              </a:rPr>
              <a:t>？</a:t>
            </a:r>
            <a:endParaRPr lang="zh-CN" altLang="en-US" sz="16600" b="1" dirty="0">
              <a:solidFill>
                <a:srgbClr val="800000"/>
              </a:solidFill>
              <a:latin typeface="黑体" panose="02010609060101010101" pitchFamily="2" charset="-122"/>
              <a:ea typeface="黑体" panose="0201060906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3933409" y="2024710"/>
            <a:ext cx="4464496" cy="1224136"/>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901213" y="3248846"/>
            <a:ext cx="1530491" cy="1156467"/>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901213" y="1340768"/>
            <a:ext cx="2448272" cy="703007"/>
            <a:chOff x="1527305" y="1889905"/>
            <a:chExt cx="2016224" cy="496136"/>
          </a:xfrm>
        </p:grpSpPr>
        <p:sp>
          <p:nvSpPr>
            <p:cNvPr id="10" name="圆角矩形 40"/>
            <p:cNvSpPr/>
            <p:nvPr/>
          </p:nvSpPr>
          <p:spPr>
            <a:xfrm>
              <a:off x="1527305" y="1889905"/>
              <a:ext cx="2016224" cy="494347"/>
            </a:xfrm>
            <a:prstGeom prst="roundRect">
              <a:avLst/>
            </a:prstGeom>
            <a:solidFill>
              <a:srgbClr val="E778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Times New Roman" panose="02020603050405020304" pitchFamily="18" charset="0"/>
                <a:cs typeface="Times New Roman" panose="02020603050405020304" pitchFamily="18" charset="0"/>
              </a:endParaRPr>
            </a:p>
          </p:txBody>
        </p:sp>
        <p:sp>
          <p:nvSpPr>
            <p:cNvPr id="11" name="TextBox 17"/>
            <p:cNvSpPr txBox="1"/>
            <p:nvPr/>
          </p:nvSpPr>
          <p:spPr>
            <a:xfrm>
              <a:off x="1527305" y="1930730"/>
              <a:ext cx="2016224" cy="45531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1.</a:t>
              </a:r>
              <a:r>
                <a:rPr lang="zh-CN" altLang="en-US" sz="36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实验目的</a:t>
              </a:r>
              <a:endParaRPr lang="zh-CN" altLang="en-US" sz="3600" b="1"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4" name="文本框 13"/>
          <p:cNvSpPr txBox="1"/>
          <p:nvPr/>
        </p:nvSpPr>
        <p:spPr>
          <a:xfrm>
            <a:off x="2063552" y="2041240"/>
            <a:ext cx="8204210" cy="2306955"/>
          </a:xfrm>
          <a:prstGeom prst="rect">
            <a:avLst/>
          </a:prstGeom>
          <a:noFill/>
          <a:ln w="9525">
            <a:noFill/>
            <a:miter/>
          </a:ln>
        </p:spPr>
        <p:txBody>
          <a:bodyPr wrap="square">
            <a:spAutoFit/>
          </a:bodyPr>
          <a:lstStyle/>
          <a:p>
            <a:pPr lvl="0">
              <a:lnSpc>
                <a:spcPct val="150000"/>
              </a:lnSpc>
            </a:pPr>
            <a:r>
              <a:rPr lang="zh-CN" altLang="en-US" sz="4000" dirty="0">
                <a:latin typeface="微软雅黑" panose="020B0503020204020204" charset="-122"/>
                <a:ea typeface="微软雅黑" panose="020B0503020204020204" charset="-122"/>
              </a:rPr>
              <a:t>    </a:t>
            </a:r>
            <a:r>
              <a:rPr lang="zh-CN" altLang="en-US" sz="4800" b="1" dirty="0">
                <a:latin typeface="黑体" panose="02010609060101010101" pitchFamily="2" charset="-122"/>
                <a:ea typeface="黑体" panose="02010609060101010101" pitchFamily="2" charset="-122"/>
              </a:rPr>
              <a:t>物体</a:t>
            </a:r>
            <a:r>
              <a:rPr lang="zh-CN" altLang="en-US" sz="4800" b="1" dirty="0">
                <a:solidFill>
                  <a:srgbClr val="FF0000"/>
                </a:solidFill>
                <a:latin typeface="黑体" panose="02010609060101010101" pitchFamily="2" charset="-122"/>
                <a:ea typeface="黑体" panose="02010609060101010101" pitchFamily="2" charset="-122"/>
              </a:rPr>
              <a:t>在水平面上运动</a:t>
            </a:r>
            <a:r>
              <a:rPr lang="zh-CN" altLang="en-US" sz="4800" b="1" dirty="0">
                <a:latin typeface="黑体" panose="02010609060101010101" pitchFamily="2" charset="-122"/>
                <a:ea typeface="黑体" panose="02010609060101010101" pitchFamily="2" charset="-122"/>
              </a:rPr>
              <a:t>时，</a:t>
            </a:r>
            <a:endParaRPr lang="en-US" altLang="zh-CN" sz="4800" b="1" dirty="0">
              <a:latin typeface="黑体" panose="02010609060101010101" pitchFamily="2" charset="-122"/>
              <a:ea typeface="黑体" panose="02010609060101010101" pitchFamily="2" charset="-122"/>
            </a:endParaRPr>
          </a:p>
          <a:p>
            <a:pPr lvl="0">
              <a:lnSpc>
                <a:spcPct val="150000"/>
              </a:lnSpc>
            </a:pPr>
            <a:r>
              <a:rPr lang="zh-CN" altLang="en-US" sz="4800" b="1" dirty="0">
                <a:solidFill>
                  <a:srgbClr val="FF0000"/>
                </a:solidFill>
                <a:latin typeface="黑体" panose="02010609060101010101" pitchFamily="2" charset="-122"/>
                <a:ea typeface="黑体" panose="02010609060101010101" pitchFamily="2" charset="-122"/>
              </a:rPr>
              <a:t>阻力</a:t>
            </a:r>
            <a:r>
              <a:rPr lang="zh-CN" altLang="en-US" sz="4800" b="1" dirty="0">
                <a:latin typeface="黑体" panose="02010609060101010101" pitchFamily="2" charset="-122"/>
                <a:ea typeface="黑体" panose="02010609060101010101" pitchFamily="2" charset="-122"/>
              </a:rPr>
              <a:t>对物体</a:t>
            </a:r>
            <a:r>
              <a:rPr lang="zh-CN" altLang="en-US" sz="4800" b="1" dirty="0">
                <a:solidFill>
                  <a:srgbClr val="FF0000"/>
                </a:solidFill>
                <a:latin typeface="黑体" panose="02010609060101010101" pitchFamily="2" charset="-122"/>
                <a:ea typeface="黑体" panose="02010609060101010101" pitchFamily="2" charset="-122"/>
              </a:rPr>
              <a:t>运动距离</a:t>
            </a:r>
            <a:r>
              <a:rPr lang="zh-CN" altLang="en-US" sz="4800" b="1" dirty="0">
                <a:latin typeface="黑体" panose="02010609060101010101" pitchFamily="2" charset="-122"/>
                <a:ea typeface="黑体" panose="02010609060101010101" pitchFamily="2" charset="-122"/>
              </a:rPr>
              <a:t>的影响？</a:t>
            </a:r>
            <a:endParaRPr lang="zh-CN" altLang="en-US" sz="4000" b="1" dirty="0">
              <a:latin typeface="黑体" panose="02010609060101010101" pitchFamily="2" charset="-122"/>
              <a:ea typeface="黑体" panose="02010609060101010101" pitchFamily="2" charset="-122"/>
            </a:endParaRPr>
          </a:p>
        </p:txBody>
      </p:sp>
      <p:sp>
        <p:nvSpPr>
          <p:cNvPr id="29" name="Text Box 18"/>
          <p:cNvSpPr txBox="1">
            <a:spLocks noChangeArrowheads="1"/>
          </p:cNvSpPr>
          <p:nvPr/>
        </p:nvSpPr>
        <p:spPr bwMode="auto">
          <a:xfrm>
            <a:off x="5228175" y="4405313"/>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17" name="矩形 16"/>
          <p:cNvSpPr/>
          <p:nvPr/>
        </p:nvSpPr>
        <p:spPr>
          <a:xfrm>
            <a:off x="2209454" y="436341"/>
            <a:ext cx="8310880" cy="706755"/>
          </a:xfrm>
          <a:prstGeom prst="rect">
            <a:avLst/>
          </a:prstGeom>
        </p:spPr>
        <p:txBody>
          <a:bodyPr wrap="none">
            <a:spAutoFit/>
          </a:bodyPr>
          <a:lstStyle/>
          <a:p>
            <a:pPr>
              <a:spcAft>
                <a:spcPts val="0"/>
              </a:spcAft>
              <a:tabLst>
                <a:tab pos="3267710" algn="l"/>
              </a:tabLst>
            </a:pPr>
            <a:r>
              <a:rPr lang="zh-CN" altLang="en-US" sz="4000" dirty="0">
                <a:latin typeface="华文行楷" panose="02010800040101010101" pitchFamily="2" charset="-122"/>
                <a:ea typeface="华文行楷" panose="02010800040101010101" pitchFamily="2" charset="-122"/>
              </a:rPr>
              <a:t>探究阻力对物体</a:t>
            </a:r>
            <a:r>
              <a:rPr lang="zh-CN" altLang="en-US" sz="4000" dirty="0">
                <a:solidFill>
                  <a:srgbClr val="FF0000"/>
                </a:solidFill>
                <a:latin typeface="华文行楷" panose="02010800040101010101" pitchFamily="2" charset="-122"/>
                <a:ea typeface="华文行楷" panose="02010800040101010101" pitchFamily="2" charset="-122"/>
              </a:rPr>
              <a:t>水平运动距离</a:t>
            </a:r>
            <a:r>
              <a:rPr lang="zh-CN" altLang="en-US" sz="4000" dirty="0">
                <a:latin typeface="华文行楷" panose="02010800040101010101" pitchFamily="2" charset="-122"/>
                <a:ea typeface="华文行楷" panose="02010800040101010101" pitchFamily="2" charset="-122"/>
              </a:rPr>
              <a:t>的影响</a:t>
            </a:r>
            <a:endParaRPr lang="zh-CN" altLang="zh-CN" sz="4000" dirty="0">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2" grpId="0" bldLvl="0" animBg="1"/>
    </p:bldLst>
  </p:timing>
</p:sld>
</file>

<file path=ppt/tags/tag1.xml><?xml version="1.0" encoding="utf-8"?>
<p:tagLst xmlns:p="http://schemas.openxmlformats.org/presentationml/2006/main">
  <p:tag name="REFSHAPE" val="755678884"/>
  <p:tag name="KSO_WM_UNIT_PLACING_PICTURE_USER_VIEWPORT" val="{&quot;height&quot;:6038,&quot;width&quot;:715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1974</Words>
  <Application>WPS 演示</Application>
  <PresentationFormat>宽屏</PresentationFormat>
  <Paragraphs>252</Paragraphs>
  <Slides>22</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宋体</vt:lpstr>
      <vt:lpstr>Wingdings</vt:lpstr>
      <vt:lpstr>黑体</vt:lpstr>
      <vt:lpstr>微软雅黑</vt:lpstr>
      <vt:lpstr>Times New Roman</vt:lpstr>
      <vt:lpstr>Times New Roman</vt:lpstr>
      <vt:lpstr>Garamond</vt:lpstr>
      <vt:lpstr>楷体_GB2312</vt:lpstr>
      <vt:lpstr>新宋体</vt:lpstr>
      <vt:lpstr>隶书</vt:lpstr>
      <vt:lpstr>华文新魏</vt:lpstr>
      <vt:lpstr>华文行楷</vt:lpstr>
      <vt:lpstr>Arial Unicode MS</vt:lpstr>
      <vt:lpstr>Calibri</vt:lpstr>
      <vt:lpstr>楷体_GB2312</vt:lpstr>
      <vt:lpstr>Office 主题</vt:lpstr>
      <vt:lpstr>PowerPoint 演示文稿</vt:lpstr>
      <vt:lpstr>PowerPoint 演示文稿</vt:lpstr>
      <vt:lpstr>学习目标</vt:lpstr>
      <vt:lpstr>PowerPoint 演示文稿</vt:lpstr>
      <vt:lpstr>PowerPoint 演示文稿</vt:lpstr>
      <vt:lpstr>PowerPoint 演示文稿</vt:lpstr>
      <vt:lpstr>理想斜面实验</vt:lpstr>
      <vt:lpstr>PowerPoint 演示文稿</vt:lpstr>
      <vt:lpstr>PowerPoint 演示文稿</vt:lpstr>
      <vt:lpstr>（1）.提出问题</vt:lpstr>
      <vt:lpstr>PowerPoint 演示文稿</vt:lpstr>
      <vt:lpstr>PowerPoint 演示文稿</vt:lpstr>
      <vt:lpstr>PowerPoint 演示文稿</vt:lpstr>
      <vt:lpstr>PowerPoint 演示文稿</vt:lpstr>
      <vt:lpstr>PowerPoint 演示文稿</vt:lpstr>
      <vt:lpstr>PowerPoint 演示文稿</vt:lpstr>
      <vt:lpstr>牛顿第一定律</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2019-11-29T01:59:00Z</dcterms:created>
  <dcterms:modified xsi:type="dcterms:W3CDTF">2019-12-03T02:23:42Z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