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2" r:id="rId1"/>
  </p:sldMasterIdLst>
  <p:notesMasterIdLst>
    <p:notesMasterId r:id="rId33"/>
  </p:notesMasterIdLst>
  <p:handoutMasterIdLst>
    <p:handoutMasterId r:id="rId34"/>
  </p:handoutMasterIdLst>
  <p:sldIdLst>
    <p:sldId id="256" r:id="rId2"/>
    <p:sldId id="329" r:id="rId3"/>
    <p:sldId id="271" r:id="rId4"/>
    <p:sldId id="257" r:id="rId5"/>
    <p:sldId id="302" r:id="rId6"/>
    <p:sldId id="332" r:id="rId7"/>
    <p:sldId id="386" r:id="rId8"/>
    <p:sldId id="387" r:id="rId9"/>
    <p:sldId id="378" r:id="rId10"/>
    <p:sldId id="335" r:id="rId11"/>
    <p:sldId id="298" r:id="rId12"/>
    <p:sldId id="379" r:id="rId13"/>
    <p:sldId id="334" r:id="rId14"/>
    <p:sldId id="331" r:id="rId15"/>
    <p:sldId id="339" r:id="rId16"/>
    <p:sldId id="261" r:id="rId17"/>
    <p:sldId id="338" r:id="rId18"/>
    <p:sldId id="370" r:id="rId19"/>
    <p:sldId id="289" r:id="rId20"/>
    <p:sldId id="368" r:id="rId21"/>
    <p:sldId id="337" r:id="rId22"/>
    <p:sldId id="380" r:id="rId23"/>
    <p:sldId id="260" r:id="rId24"/>
    <p:sldId id="300" r:id="rId25"/>
    <p:sldId id="381" r:id="rId26"/>
    <p:sldId id="301" r:id="rId27"/>
    <p:sldId id="382" r:id="rId28"/>
    <p:sldId id="262" r:id="rId29"/>
    <p:sldId id="297" r:id="rId30"/>
    <p:sldId id="383" r:id="rId31"/>
    <p:sldId id="384" r:id="rId3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5"/>
      <p:bold r:id="rId36"/>
    </p:embeddedFont>
    <p:embeddedFont>
      <p:font typeface="仿宋" panose="02010609060101010101" pitchFamily="49" charset="-122"/>
      <p:regular r:id="rId37"/>
    </p:embeddedFont>
    <p:embeddedFont>
      <p:font typeface="华文新魏" panose="02010800040101010101" pitchFamily="2" charset="-122"/>
      <p:regular r:id="rId38"/>
    </p:embeddedFont>
    <p:embeddedFont>
      <p:font typeface="Comic Sans MS" panose="030F0702030302020204" pitchFamily="66" charset="0"/>
      <p:regular r:id="rId39"/>
      <p:bold r:id="rId40"/>
    </p:embeddedFont>
    <p:embeddedFont>
      <p:font typeface="华文楷体" panose="02010600040101010101" pitchFamily="2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黑体" panose="02010609060101010101" pitchFamily="49" charset="-122"/>
      <p:regular r:id="rId47"/>
    </p:embeddedFont>
    <p:embeddedFont>
      <p:font typeface="Impact" panose="020B0806030902050204" pitchFamily="34" charset="0"/>
      <p:regular r:id="rId48"/>
    </p:embeddedFont>
    <p:embeddedFont>
      <p:font typeface="楷体_GB2312" panose="02010600030101010101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6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64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658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296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8293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536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26799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501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50179" name="文本占位符 50178"/>
          <p:cNvSpPr>
            <a:spLocks noGrp="1" noRot="1"/>
          </p:cNvSpPr>
          <p:nvPr>
            <p:ph type="body" idx="1"/>
          </p:nvPr>
        </p:nvSpPr>
        <p:spPr/>
        <p:txBody>
          <a:bodyPr anchor="ctr"/>
          <a:lstStyle/>
          <a:p>
            <a:pPr lvl="0"/>
            <a:r>
              <a:rPr lang="zh-CN" altLang="en-US" dirty="0"/>
              <a:t>让学生经历“提出问题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dirty="0"/>
              <a:t>猜想假设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dirty="0"/>
              <a:t>实验探究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dirty="0"/>
              <a:t>交流总结”的探究的过程，培养学生合作探究能力和归纳概括能力。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17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003070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/>
        <p:txBody>
          <a:bodyPr anchor="ctr"/>
          <a:lstStyle/>
          <a:p>
            <a:pPr lvl="0">
              <a:spcBef>
                <a:spcPct val="50000"/>
              </a:spcBef>
            </a:pPr>
            <a:r>
              <a:rPr lang="zh-CN" altLang="en-US" dirty="0"/>
              <a:t>将所学知识及时应用，不仅可以让学生巩固所学的知识，还可以让教师检测学生的课堂学习效果，起到了前后呼应的作用。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18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3892972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5306095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44970594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021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75652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03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180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11673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313626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08704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815122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38329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259761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26767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2020/4/3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56142582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26540221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pic>
        <p:nvPicPr>
          <p:cNvPr id="6" name="图片 5" descr="C:\Users\ziqian\Desktop\u=2819764368,1194243762&amp;fm=26&amp;gp=0.jpgu=2819764368,1194243762&amp;fm=26&amp;gp=0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189595" y="4356735"/>
            <a:ext cx="885825" cy="88582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6567746" y="34046"/>
            <a:ext cx="146304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16.3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电阻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20822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0915;&#23450;&#30005;&#38459;&#22823;&#23567;&#30340;&#22240;&#32032;3.swf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4341;&#20837;&#23454;&#39564;&#65306;&#27604;&#36739;&#23567;&#28783;&#27873;&#30340;&#20142;&#24230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06502001.swf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0157f56304e8824e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715" y="47625"/>
            <a:ext cx="9141460" cy="5120005"/>
          </a:xfrm>
          <a:prstGeom prst="rect">
            <a:avLst/>
          </a:prstGeom>
        </p:spPr>
      </p:pic>
      <p:sp>
        <p:nvSpPr>
          <p:cNvPr id="7170" name="Rectangle 3"/>
          <p:cNvSpPr>
            <a:spLocks noGrp="1" noChangeArrowheads="1"/>
          </p:cNvSpPr>
          <p:nvPr/>
        </p:nvSpPr>
        <p:spPr bwMode="auto">
          <a:xfrm>
            <a:off x="-29210" y="1150248"/>
            <a:ext cx="9164955" cy="1664335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第十六章  电压 电阻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第3节   电阻  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0" name="圆角矩形 9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2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文本框 147457"/>
          <p:cNvSpPr txBox="1"/>
          <p:nvPr/>
        </p:nvSpPr>
        <p:spPr>
          <a:xfrm>
            <a:off x="1905" y="4273550"/>
            <a:ext cx="326707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几种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长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1m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、横截面积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1mm</a:t>
            </a:r>
            <a:r>
              <a:rPr lang="en-US" altLang="zh-CN" b="1" baseline="30000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的金属导线在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20℃</a:t>
            </a:r>
            <a:r>
              <a:rPr lang="zh-CN" altLang="en-US" b="1" dirty="0">
                <a:solidFill>
                  <a:schemeClr val="tx1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时的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电阻值</a:t>
            </a:r>
          </a:p>
        </p:txBody>
      </p:sp>
      <p:graphicFrame>
        <p:nvGraphicFramePr>
          <p:cNvPr id="147494" name="表格 147493"/>
          <p:cNvGraphicFramePr/>
          <p:nvPr>
            <p:extLst>
              <p:ext uri="{D42A27DB-BD31-4B8C-83A1-F6EECF244321}">
                <p14:modId xmlns:p14="http://schemas.microsoft.com/office/powerpoint/2010/main" val="972768450"/>
              </p:ext>
            </p:extLst>
          </p:nvPr>
        </p:nvGraphicFramePr>
        <p:xfrm>
          <a:off x="724535" y="825500"/>
          <a:ext cx="1536065" cy="3493770"/>
        </p:xfrm>
        <a:graphic>
          <a:graphicData uri="http://schemas.openxmlformats.org/drawingml/2006/table">
            <a:tbl>
              <a:tblPr/>
              <a:tblGrid>
                <a:gridCol w="7467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3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72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导线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+mn-lt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电阻</a:t>
                      </a:r>
                      <a:r>
                        <a:rPr lang="en-US" altLang="zh-CN" sz="1800" b="1" i="1" dirty="0">
                          <a:solidFill>
                            <a:schemeClr val="tx2"/>
                          </a:solidFill>
                          <a:latin typeface="+mn-lt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R</a:t>
                      </a: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+mn-lt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/ Ω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+mn-lt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银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3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铜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60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铝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70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铁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62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钨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27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锰铜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0.44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654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514600" y="890905"/>
            <a:ext cx="641604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为什么不用又多又便宜的钢铁来做导线？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14600" y="2466340"/>
            <a:ext cx="621411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通常情况下用什么材料来做导线？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81275" y="3433445"/>
            <a:ext cx="6147435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高压输电线用什么材料来做导线？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97530" y="1332865"/>
            <a:ext cx="599694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相同规格下，钢铁导线的电阻大，如果用钢铁做导线，将有大量的电能损耗在导线上。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97371" y="2973361"/>
            <a:ext cx="110109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铜、铝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97530" y="3940175"/>
            <a:ext cx="5833110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高压输电线用横截面积较大的铝线进行输送电能的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68750" y="368935"/>
            <a:ext cx="205676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【想想议议】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4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图片 53250" descr="mo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1534" y="1561360"/>
            <a:ext cx="2143125" cy="11310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片 53251" descr="e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7740" y="156136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图片 53254" descr="e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630002">
            <a:off x="2298224" y="3326897"/>
            <a:ext cx="1554956" cy="155495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56" name="组合 53255"/>
          <p:cNvGrpSpPr/>
          <p:nvPr/>
        </p:nvGrpSpPr>
        <p:grpSpPr>
          <a:xfrm>
            <a:off x="2106057" y="3961262"/>
            <a:ext cx="1939528" cy="285750"/>
            <a:chOff x="1008" y="3072"/>
            <a:chExt cx="1584" cy="240"/>
          </a:xfrm>
        </p:grpSpPr>
        <p:sp>
          <p:nvSpPr>
            <p:cNvPr id="53257" name="矩形 53256"/>
            <p:cNvSpPr/>
            <p:nvPr/>
          </p:nvSpPr>
          <p:spPr>
            <a:xfrm>
              <a:off x="1392" y="3072"/>
              <a:ext cx="816" cy="240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3258" name="直接连接符 53257"/>
            <p:cNvSpPr/>
            <p:nvPr/>
          </p:nvSpPr>
          <p:spPr>
            <a:xfrm flipH="1">
              <a:off x="1008" y="3168"/>
              <a:ext cx="38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59" name="直接连接符 53258"/>
            <p:cNvSpPr/>
            <p:nvPr/>
          </p:nvSpPr>
          <p:spPr>
            <a:xfrm flipH="1">
              <a:off x="2208" y="3168"/>
              <a:ext cx="38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254" name="圆角矩形标注 53253"/>
          <p:cNvSpPr/>
          <p:nvPr/>
        </p:nvSpPr>
        <p:spPr>
          <a:xfrm>
            <a:off x="4516120" y="3740785"/>
            <a:ext cx="1193165" cy="645160"/>
          </a:xfrm>
          <a:prstGeom prst="wedgeRoundRectCallout">
            <a:avLst>
              <a:gd name="adj1" fmla="val -88541"/>
              <a:gd name="adj2" fmla="val -95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dist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符号</a:t>
            </a:r>
            <a:endParaRPr lang="zh-CN" altLang="en-US" sz="24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018" y="591000"/>
            <a:ext cx="7861935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电子技术中，要经常用到具有一定阻值的元件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，也叫做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定值电阻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，简称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/>
          <a:srcRect r="833" b="5846"/>
          <a:stretch/>
        </p:blipFill>
        <p:spPr>
          <a:xfrm>
            <a:off x="5709285" y="1490160"/>
            <a:ext cx="2753397" cy="174609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532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532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5130" y="979170"/>
            <a:ext cx="8687435" cy="401340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关于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导体的电阻，下列说法中正确的是（　　）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A．导体导电说明它对电流没有任何阻碍作用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B．导体的电阻越大，说明它对电流的阻碍作用越小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C．相同条件下，铜导线比铁导线的导电性能好，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说明 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的电阻与材料有关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、截面积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的家用铜导线，电阻约为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几百 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欧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72817" y="9969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34685" y="1048680"/>
            <a:ext cx="802640" cy="458470"/>
          </a:xfrm>
          <a:prstGeom prst="rect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4721337" y="1619809"/>
            <a:ext cx="2951480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0" name="矩形 9"/>
          <p:cNvSpPr/>
          <p:nvPr/>
        </p:nvSpPr>
        <p:spPr>
          <a:xfrm>
            <a:off x="6394077" y="2159523"/>
            <a:ext cx="219011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1" name="矩形 10"/>
          <p:cNvSpPr/>
          <p:nvPr/>
        </p:nvSpPr>
        <p:spPr>
          <a:xfrm>
            <a:off x="2104017" y="2159523"/>
            <a:ext cx="145986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7" name="矩形 16"/>
          <p:cNvSpPr/>
          <p:nvPr/>
        </p:nvSpPr>
        <p:spPr>
          <a:xfrm>
            <a:off x="8129905" y="3879850"/>
            <a:ext cx="78168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18" name="矩形 17"/>
          <p:cNvSpPr/>
          <p:nvPr/>
        </p:nvSpPr>
        <p:spPr>
          <a:xfrm>
            <a:off x="1105124" y="4410037"/>
            <a:ext cx="43116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 bldLvl="0" animBg="1"/>
      <p:bldP spid="10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8160" y="724535"/>
            <a:ext cx="8436610" cy="259583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如图所示，如果将不同的导体分别接到A、B之间，闭合开关，可通过观察、比较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来判断不同导体电阻的大小。若两个导体的电阻差异不大，则可以用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表替换灯泡，作进一步的判断。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76614" y="1414959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灯泡的亮度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46288" y="272131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电流</a:t>
            </a:r>
          </a:p>
        </p:txBody>
      </p:sp>
      <p:pic>
        <p:nvPicPr>
          <p:cNvPr id="7" name="图片 6" descr="7e18e0a9[1]"/>
          <p:cNvPicPr>
            <a:picLocks noChangeAspect="1"/>
          </p:cNvPicPr>
          <p:nvPr/>
        </p:nvPicPr>
        <p:blipFill>
          <a:blip r:embed="rId2" cstate="print">
            <a:lum bright="-36000" contrast="54000"/>
          </a:blip>
          <a:stretch>
            <a:fillRect/>
          </a:stretch>
        </p:blipFill>
        <p:spPr>
          <a:xfrm>
            <a:off x="4391343" y="3332930"/>
            <a:ext cx="2676049" cy="162353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26" name="图片 25625" descr="1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685" y="1215205"/>
            <a:ext cx="2867978" cy="1898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7" name="图片 256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582" y="1215205"/>
            <a:ext cx="2014123" cy="18683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29" name="矩形 25628"/>
          <p:cNvSpPr/>
          <p:nvPr/>
        </p:nvSpPr>
        <p:spPr>
          <a:xfrm>
            <a:off x="332740" y="3197357"/>
            <a:ext cx="3854291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高压输电用的电线，使用的金属线又粗又直。为什么不用细导线输电呢？</a:t>
            </a:r>
          </a:p>
        </p:txBody>
      </p:sp>
      <p:sp>
        <p:nvSpPr>
          <p:cNvPr id="25630" name="矩形 25629"/>
          <p:cNvSpPr/>
          <p:nvPr/>
        </p:nvSpPr>
        <p:spPr>
          <a:xfrm>
            <a:off x="4864576" y="3260857"/>
            <a:ext cx="38176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Comic Sans MS" panose="030F0702030302020204" pitchFamily="66" charset="0"/>
                <a:ea typeface="仿宋" panose="02010609060101010101" charset="-122"/>
              </a:rPr>
              <a:t>电炉上面的电炉丝，</a:t>
            </a:r>
            <a:r>
              <a:rPr lang="zh-CN" altLang="en-US" sz="2400" b="1" dirty="0">
                <a:solidFill>
                  <a:schemeClr val="tx1"/>
                </a:solidFill>
                <a:latin typeface="Comic Sans MS" panose="030F0702030302020204" pitchFamily="66" charset="0"/>
                <a:ea typeface="仿宋" panose="02010609060101010101" charset="-122"/>
              </a:rPr>
              <a:t>为什么不用</a:t>
            </a:r>
            <a:r>
              <a:rPr lang="zh-CN" altLang="en-US" sz="2400" b="1">
                <a:solidFill>
                  <a:schemeClr val="tx1"/>
                </a:solidFill>
                <a:latin typeface="Comic Sans MS" panose="030F0702030302020204" pitchFamily="66" charset="0"/>
                <a:ea typeface="仿宋" panose="02010609060101010101" charset="-122"/>
              </a:rPr>
              <a:t>粗而直的导线呢？</a:t>
            </a:r>
          </a:p>
        </p:txBody>
      </p:sp>
      <p:sp>
        <p:nvSpPr>
          <p:cNvPr id="25631" name="矩形 25630"/>
          <p:cNvSpPr/>
          <p:nvPr/>
        </p:nvSpPr>
        <p:spPr>
          <a:xfrm>
            <a:off x="1332865" y="4528185"/>
            <a:ext cx="664654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</a:rPr>
              <a:t>影响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导体电阻大小的因素有什么？</a:t>
            </a:r>
          </a:p>
        </p:txBody>
      </p:sp>
      <p:grpSp>
        <p:nvGrpSpPr>
          <p:cNvPr id="8200" name="组合 18"/>
          <p:cNvGrpSpPr/>
          <p:nvPr/>
        </p:nvGrpSpPr>
        <p:grpSpPr bwMode="auto">
          <a:xfrm>
            <a:off x="2171383" y="550836"/>
            <a:ext cx="1487805" cy="426720"/>
            <a:chOff x="2004695" y="686607"/>
            <a:chExt cx="1983740" cy="570436"/>
          </a:xfrm>
        </p:grpSpPr>
        <p:sp>
          <p:nvSpPr>
            <p:cNvPr id="20" name="圆角矩形 19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864610" y="553720"/>
            <a:ext cx="365823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影响电阻大小的因素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9" grpId="0"/>
      <p:bldP spid="25630" grpId="0"/>
      <p:bldP spid="256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云形标注 101380"/>
          <p:cNvSpPr/>
          <p:nvPr/>
        </p:nvSpPr>
        <p:spPr>
          <a:xfrm rot="16200000">
            <a:off x="6500813" y="25215"/>
            <a:ext cx="962025" cy="1944053"/>
          </a:xfrm>
          <a:prstGeom prst="cloudCallout">
            <a:avLst>
              <a:gd name="adj1" fmla="val -36336"/>
              <a:gd name="adj2" fmla="val 12077"/>
            </a:avLst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rot="0" vert="eaVert"/>
          <a:lstStyle/>
          <a:p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6013371" y="780547"/>
            <a:ext cx="167401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猜一猜</a:t>
            </a:r>
          </a:p>
        </p:txBody>
      </p:sp>
      <p:pic>
        <p:nvPicPr>
          <p:cNvPr id="101383" name="图片 101382" descr="电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2759" y="2126906"/>
            <a:ext cx="3401615" cy="27551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4" name="文本框 101383"/>
          <p:cNvSpPr txBox="1"/>
          <p:nvPr/>
        </p:nvSpPr>
        <p:spPr>
          <a:xfrm>
            <a:off x="5301377" y="2288831"/>
            <a:ext cx="2513409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导体的长度</a:t>
            </a:r>
          </a:p>
        </p:txBody>
      </p:sp>
      <p:sp>
        <p:nvSpPr>
          <p:cNvPr id="101385" name="文本框 101384"/>
          <p:cNvSpPr txBox="1"/>
          <p:nvPr/>
        </p:nvSpPr>
        <p:spPr>
          <a:xfrm>
            <a:off x="5301377" y="2855172"/>
            <a:ext cx="2538413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导体的粗细</a:t>
            </a:r>
          </a:p>
        </p:txBody>
      </p:sp>
      <p:sp>
        <p:nvSpPr>
          <p:cNvPr id="101386" name="文本框 101385"/>
          <p:cNvSpPr txBox="1"/>
          <p:nvPr/>
        </p:nvSpPr>
        <p:spPr>
          <a:xfrm>
            <a:off x="5288677" y="3395160"/>
            <a:ext cx="2538413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导体的材料</a:t>
            </a:r>
          </a:p>
        </p:txBody>
      </p:sp>
      <p:sp>
        <p:nvSpPr>
          <p:cNvPr id="101387" name="文本框 101386"/>
          <p:cNvSpPr txBox="1"/>
          <p:nvPr/>
        </p:nvSpPr>
        <p:spPr>
          <a:xfrm>
            <a:off x="5301377" y="4030319"/>
            <a:ext cx="2538413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温度</a:t>
            </a:r>
          </a:p>
        </p:txBody>
      </p:sp>
      <p:grpSp>
        <p:nvGrpSpPr>
          <p:cNvPr id="101388" name="组合 101387"/>
          <p:cNvGrpSpPr/>
          <p:nvPr/>
        </p:nvGrpSpPr>
        <p:grpSpPr>
          <a:xfrm>
            <a:off x="1080850" y="531707"/>
            <a:ext cx="1944290" cy="962025"/>
            <a:chOff x="295" y="1"/>
            <a:chExt cx="1633" cy="808"/>
          </a:xfrm>
        </p:grpSpPr>
        <p:sp>
          <p:nvSpPr>
            <p:cNvPr id="101389" name="云形标注 101388"/>
            <p:cNvSpPr/>
            <p:nvPr/>
          </p:nvSpPr>
          <p:spPr>
            <a:xfrm rot="16200000">
              <a:off x="707" y="-412"/>
              <a:ext cx="808" cy="1633"/>
            </a:xfrm>
            <a:prstGeom prst="cloudCallout">
              <a:avLst>
                <a:gd name="adj1" fmla="val -24259"/>
                <a:gd name="adj2" fmla="val -11486"/>
              </a:avLst>
            </a:prstGeom>
            <a:solidFill>
              <a:schemeClr val="bg1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/>
            <a:lstStyle/>
            <a:p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1390" name="文本框 101389"/>
            <p:cNvSpPr txBox="1"/>
            <p:nvPr/>
          </p:nvSpPr>
          <p:spPr>
            <a:xfrm>
              <a:off x="476" y="255"/>
              <a:ext cx="140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ea typeface="黑体" panose="02010609060101010101" pitchFamily="49" charset="-122"/>
                </a:rPr>
                <a:t>想一想</a:t>
              </a:r>
            </a:p>
          </p:txBody>
        </p:sp>
      </p:grpSp>
      <p:grpSp>
        <p:nvGrpSpPr>
          <p:cNvPr id="101391" name="组合 101390"/>
          <p:cNvGrpSpPr/>
          <p:nvPr/>
        </p:nvGrpSpPr>
        <p:grpSpPr>
          <a:xfrm>
            <a:off x="3600689" y="531707"/>
            <a:ext cx="1944290" cy="962025"/>
            <a:chOff x="1973" y="1"/>
            <a:chExt cx="1633" cy="808"/>
          </a:xfrm>
        </p:grpSpPr>
        <p:sp>
          <p:nvSpPr>
            <p:cNvPr id="101392" name="云形标注 101391"/>
            <p:cNvSpPr/>
            <p:nvPr/>
          </p:nvSpPr>
          <p:spPr>
            <a:xfrm rot="16200000">
              <a:off x="2385" y="-412"/>
              <a:ext cx="808" cy="1633"/>
            </a:xfrm>
            <a:prstGeom prst="cloudCallout">
              <a:avLst>
                <a:gd name="adj1" fmla="val -29954"/>
                <a:gd name="adj2" fmla="val 14111"/>
              </a:avLst>
            </a:prstGeom>
            <a:solidFill>
              <a:schemeClr val="bg1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/>
            <a:lstStyle/>
            <a:p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1393" name="文本框 101392"/>
            <p:cNvSpPr txBox="1"/>
            <p:nvPr/>
          </p:nvSpPr>
          <p:spPr>
            <a:xfrm>
              <a:off x="2154" y="255"/>
              <a:ext cx="140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ea typeface="黑体" panose="02010609060101010101" pitchFamily="49" charset="-122"/>
                </a:rPr>
                <a:t>比一比</a:t>
              </a:r>
            </a:p>
          </p:txBody>
        </p:sp>
      </p:grpSp>
      <p:sp>
        <p:nvSpPr>
          <p:cNvPr id="101394" name="文本框 101393"/>
          <p:cNvSpPr txBox="1"/>
          <p:nvPr/>
        </p:nvSpPr>
        <p:spPr>
          <a:xfrm>
            <a:off x="882650" y="1536700"/>
            <a:ext cx="3101975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人走路情景</a:t>
            </a:r>
          </a:p>
        </p:txBody>
      </p:sp>
      <p:sp>
        <p:nvSpPr>
          <p:cNvPr id="101395" name="文本框 101394"/>
          <p:cNvSpPr txBox="1"/>
          <p:nvPr/>
        </p:nvSpPr>
        <p:spPr>
          <a:xfrm>
            <a:off x="4922520" y="1536700"/>
            <a:ext cx="3402330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电荷运动</a:t>
            </a:r>
          </a:p>
        </p:txBody>
      </p:sp>
      <p:pic>
        <p:nvPicPr>
          <p:cNvPr id="101396" name="图片 101395" descr="C:\Users\ziqian\Desktop\u=1407440600,3550896242&amp;fm=26&amp;gp=0.jpgu=1407440600,3550896242&amp;fm=26&amp;gp=0"/>
          <p:cNvPicPr>
            <a:picLocks noChangeAspect="1"/>
          </p:cNvPicPr>
          <p:nvPr/>
        </p:nvPicPr>
        <p:blipFill>
          <a:blip r:embed="rId3" cstate="print"/>
          <a:srcRect l="11491" r="11491"/>
          <a:stretch>
            <a:fillRect/>
          </a:stretch>
        </p:blipFill>
        <p:spPr>
          <a:xfrm>
            <a:off x="797481" y="2126906"/>
            <a:ext cx="3186113" cy="27551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97" name="文本框 101396"/>
          <p:cNvSpPr txBox="1"/>
          <p:nvPr/>
        </p:nvSpPr>
        <p:spPr>
          <a:xfrm>
            <a:off x="1176100" y="2288831"/>
            <a:ext cx="2177653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街道的长度</a:t>
            </a:r>
          </a:p>
        </p:txBody>
      </p:sp>
      <p:sp>
        <p:nvSpPr>
          <p:cNvPr id="101398" name="文本框 101397"/>
          <p:cNvSpPr txBox="1"/>
          <p:nvPr/>
        </p:nvSpPr>
        <p:spPr>
          <a:xfrm>
            <a:off x="1176100" y="2855172"/>
            <a:ext cx="2213372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街道的宽度</a:t>
            </a:r>
          </a:p>
        </p:txBody>
      </p:sp>
      <p:sp>
        <p:nvSpPr>
          <p:cNvPr id="101399" name="文本框 101398"/>
          <p:cNvSpPr txBox="1"/>
          <p:nvPr/>
        </p:nvSpPr>
        <p:spPr>
          <a:xfrm>
            <a:off x="1161495" y="3395557"/>
            <a:ext cx="2209800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不同的街道</a:t>
            </a:r>
          </a:p>
        </p:txBody>
      </p:sp>
      <p:sp>
        <p:nvSpPr>
          <p:cNvPr id="101400" name="文本框 101399"/>
          <p:cNvSpPr txBox="1"/>
          <p:nvPr/>
        </p:nvSpPr>
        <p:spPr>
          <a:xfrm>
            <a:off x="1157685" y="3953087"/>
            <a:ext cx="2213372" cy="460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天气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0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1014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1014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1013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4" grpId="0" bldLvl="0" animBg="1"/>
      <p:bldP spid="101385" grpId="0" bldLvl="0" animBg="1"/>
      <p:bldP spid="101386" grpId="0" bldLvl="0" animBg="1"/>
      <p:bldP spid="101387" grpId="0" bldLvl="0" animBg="1"/>
      <p:bldP spid="101394" grpId="0" bldLvl="0" animBg="1"/>
      <p:bldP spid="101395" grpId="0" bldLvl="0" animBg="1"/>
      <p:bldP spid="101397" grpId="0" bldLvl="0" animBg="1"/>
      <p:bldP spid="101398" grpId="0" bldLvl="0" animBg="1"/>
      <p:bldP spid="101399" grpId="0" bldLvl="0" animBg="1"/>
      <p:bldP spid="1014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1" name="文本框 28700" descr="蓝色面巾纸"/>
          <p:cNvSpPr txBox="1"/>
          <p:nvPr/>
        </p:nvSpPr>
        <p:spPr>
          <a:xfrm>
            <a:off x="5212556" y="1577314"/>
            <a:ext cx="3847624" cy="2892266"/>
          </a:xfrm>
          <a:prstGeom prst="rect">
            <a:avLst/>
          </a:prstGeom>
          <a:blipFill rotWithShape="1">
            <a:blip r:embed="rId2" cstate="print"/>
          </a:blipFill>
          <a:ln w="38100" cap="flat" cmpd="dbl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inden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◆探究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材料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对电阻的影响，控制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长度、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横截面积相同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07" name="矩形 28706"/>
          <p:cNvSpPr/>
          <p:nvPr/>
        </p:nvSpPr>
        <p:spPr>
          <a:xfrm>
            <a:off x="6320314" y="1125194"/>
            <a:ext cx="1634966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设计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66180" y="4591976"/>
            <a:ext cx="1713230" cy="46037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13668" y="2689040"/>
            <a:ext cx="38461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◆探究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长度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对电阻的影响，控制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材料、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横截面积相同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5213985" y="3419475"/>
            <a:ext cx="400113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◆探究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横截面积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对电阻的影响，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控制材料、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长度相同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/>
          </a:p>
        </p:txBody>
      </p:sp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556" y="521071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探究影响导体电阻大小的因素</a:t>
            </a:r>
          </a:p>
        </p:txBody>
      </p:sp>
      <p:pic>
        <p:nvPicPr>
          <p:cNvPr id="5" name="图片 4">
            <a:hlinkClick r:id="rId3" action="ppaction://hlinkfile"/>
            <a:extLst>
              <a:ext uri="{FF2B5EF4-FFF2-40B4-BE49-F238E27FC236}">
                <a16:creationId xmlns="" xmlns:a16="http://schemas.microsoft.com/office/drawing/2014/main" id="{13802E5E-5482-4350-8EB5-DBCEC1801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1588441"/>
            <a:ext cx="3514591" cy="2952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7C6729C-CB9D-4D98-9152-BB38540ABA6B}"/>
              </a:ext>
            </a:extLst>
          </p:cNvPr>
          <p:cNvSpPr txBox="1"/>
          <p:nvPr/>
        </p:nvSpPr>
        <p:spPr>
          <a:xfrm>
            <a:off x="517526" y="1307572"/>
            <a:ext cx="516254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点击图片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模拟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演示过程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1" grpId="0" uiExpand="1" build="allAtOnce" bldLvl="0" animBg="1"/>
      <p:bldP spid="28707" grpId="0" animBg="1"/>
      <p:bldP spid="4" grpId="0" bldLvl="0" animBg="1"/>
      <p:bldP spid="8" grpId="0"/>
      <p:bldP spid="10" grpId="0"/>
      <p:bldP spid="2663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8" name="文本框 30747"/>
          <p:cNvSpPr txBox="1"/>
          <p:nvPr/>
        </p:nvSpPr>
        <p:spPr>
          <a:xfrm>
            <a:off x="5838111" y="1566598"/>
            <a:ext cx="15656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749" name="文本框 30748"/>
          <p:cNvSpPr txBox="1"/>
          <p:nvPr/>
        </p:nvSpPr>
        <p:spPr>
          <a:xfrm>
            <a:off x="5838111" y="1566598"/>
            <a:ext cx="14037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750" name="文本框 30749" descr="蓝色面巾纸"/>
          <p:cNvSpPr txBox="1"/>
          <p:nvPr/>
        </p:nvSpPr>
        <p:spPr>
          <a:xfrm>
            <a:off x="680561" y="679106"/>
            <a:ext cx="7931468" cy="1568450"/>
          </a:xfrm>
          <a:prstGeom prst="rect">
            <a:avLst/>
          </a:prstGeom>
          <a:blipFill rotWithShape="1">
            <a:blip r:embed="rId3" cstate="print"/>
          </a:blipFill>
          <a:ln w="38100" cap="flat" cmpd="dbl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99FFCC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400" dirty="0">
                <a:latin typeface="Comic Sans MS" panose="030F0702030302020204" pitchFamily="66" charset="0"/>
                <a:ea typeface="楷体_GB2312" panose="02010609030101010101" charset="-122"/>
              </a:rPr>
              <a:t>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材料、横截面积相同时，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长度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越长，电阻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越大；</a:t>
            </a:r>
          </a:p>
          <a:p>
            <a:pPr indent="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◆材料、长度相同时，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横截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面积越大，电阻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越小；</a:t>
            </a:r>
          </a:p>
          <a:p>
            <a:pPr indent="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◆导体的电阻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与材料有关；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9773" y="2669037"/>
            <a:ext cx="7870031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导体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的电阻与导体的材料、长度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、横截面积等有关。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05318" y="3488505"/>
            <a:ext cx="508000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导体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的电阻是导体本身的一种性质。</a:t>
            </a:r>
            <a:endParaRPr lang="zh-CN" altLang="en-US" sz="2400" b="1"/>
          </a:p>
        </p:txBody>
      </p:sp>
      <p:sp>
        <p:nvSpPr>
          <p:cNvPr id="5" name="下箭头 4"/>
          <p:cNvSpPr/>
          <p:nvPr/>
        </p:nvSpPr>
        <p:spPr>
          <a:xfrm>
            <a:off x="4526280" y="2258060"/>
            <a:ext cx="239395" cy="39941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下箭头 5"/>
          <p:cNvSpPr/>
          <p:nvPr/>
        </p:nvSpPr>
        <p:spPr>
          <a:xfrm>
            <a:off x="4526915" y="3129280"/>
            <a:ext cx="228600" cy="35369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下箭头 6"/>
          <p:cNvSpPr/>
          <p:nvPr/>
        </p:nvSpPr>
        <p:spPr>
          <a:xfrm>
            <a:off x="4527074" y="3949039"/>
            <a:ext cx="256223" cy="35052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584676" y="4299559"/>
            <a:ext cx="814070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一段导体不论是否接入电路，都有电阻，且电阻大小不变。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4817"/>
          <p:cNvSpPr/>
          <p:nvPr/>
        </p:nvSpPr>
        <p:spPr>
          <a:xfrm>
            <a:off x="206693" y="818647"/>
            <a:ext cx="8838695" cy="4339650"/>
          </a:xfrm>
          <a:prstGeom prst="rect">
            <a:avLst/>
          </a:prstGeom>
          <a:noFill/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有两条粗细相同、材料相同的导线，甲长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20cm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1.3m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，哪条导线电阻大，为什么？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有两条长短相同、材料相同的导线，甲的横截面积为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0.4cm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，乙的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横截面积为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2mm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，哪条导线电阻大，为什么？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3</a:t>
            </a:r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导线比铁导线的电阻小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说法对吗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应该怎么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2345055" y="3911415"/>
            <a:ext cx="4041934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895" y="1632241"/>
            <a:ext cx="3138011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乙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，因为乙比甲长。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0895" y="3009397"/>
            <a:ext cx="3138011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乙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，因为乙比甲细。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2012" y="4166685"/>
            <a:ext cx="8281988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不对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，应该说：长度相同、粗细相同的铜导线的电阻比铁导线的电阻小。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37560" y="368935"/>
            <a:ext cx="205676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【想想议议】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3389" y="800074"/>
            <a:ext cx="7942729" cy="1754326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导体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电阻还跟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有关。对大多数导体来说，温度越高，导体电阻越大。但也有少数导体，电阻随温度的升高而减小。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3389" y="3173678"/>
            <a:ext cx="7942729" cy="1200329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        某些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材料的温度降低到一定程度时</a:t>
            </a:r>
            <a:r>
              <a:rPr lang="en-US" altLang="zh-CN" sz="2400" b="1" dirty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电阻会突然消失，这就是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超导现象。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具有超导现象的导体叫做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超导体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。</a:t>
            </a:r>
            <a:endParaRPr lang="zh-CN" altLang="en-US" sz="2400" b="1" dirty="0"/>
          </a:p>
        </p:txBody>
      </p:sp>
      <p:sp>
        <p:nvSpPr>
          <p:cNvPr id="5" name="下箭头 4"/>
          <p:cNvSpPr/>
          <p:nvPr/>
        </p:nvSpPr>
        <p:spPr>
          <a:xfrm>
            <a:off x="4162294" y="2653013"/>
            <a:ext cx="301625" cy="4489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35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6" descr="a8afa7f9c15fee945348bfb3e475d5e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5555" y="3868791"/>
            <a:ext cx="1690688" cy="116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矩形 40965"/>
          <p:cNvSpPr/>
          <p:nvPr/>
        </p:nvSpPr>
        <p:spPr>
          <a:xfrm>
            <a:off x="518160" y="499110"/>
            <a:ext cx="8521065" cy="1383665"/>
          </a:xfrm>
          <a:prstGeom prst="rect">
            <a:avLst/>
          </a:prstGeom>
          <a:noFill/>
          <a:ln w="38100" cap="flat" cmpd="dbl">
            <a:solidFill>
              <a:schemeClr val="accent2">
                <a:lumMod val="60000"/>
                <a:lumOff val="40000"/>
              </a:schemeClr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【想一想】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常用的导线通常是用铜或铝做的，特别重要的用电设备还要用昂贵的银来做。钢铁也是导体，又多又便宜，那么，为什么不用钢铁来做导线呢？</a:t>
            </a:r>
          </a:p>
        </p:txBody>
      </p:sp>
      <p:pic>
        <p:nvPicPr>
          <p:cNvPr id="40967" name="图片 40966" descr="image 8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834" y="1991096"/>
            <a:ext cx="3571875" cy="301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8" name="文本框 40967"/>
          <p:cNvSpPr txBox="1"/>
          <p:nvPr/>
        </p:nvSpPr>
        <p:spPr>
          <a:xfrm>
            <a:off x="2960211" y="3943086"/>
            <a:ext cx="15668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铜</a:t>
            </a:r>
            <a:r>
              <a:rPr lang="zh-CN" altLang="en-US" sz="21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质导线</a:t>
            </a:r>
          </a:p>
        </p:txBody>
      </p:sp>
      <p:sp>
        <p:nvSpPr>
          <p:cNvPr id="40969" name="文本框 40968"/>
          <p:cNvSpPr txBox="1"/>
          <p:nvPr/>
        </p:nvSpPr>
        <p:spPr>
          <a:xfrm>
            <a:off x="6126163" y="4592294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铝</a:t>
            </a:r>
            <a:r>
              <a:rPr lang="zh-CN" altLang="en-US" sz="21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质导线</a:t>
            </a:r>
          </a:p>
        </p:txBody>
      </p:sp>
      <p:pic>
        <p:nvPicPr>
          <p:cNvPr id="40970" name="图片 40969" descr="119535406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6550" y="1991492"/>
            <a:ext cx="4221956" cy="1674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1" name="矩形 40970"/>
          <p:cNvSpPr/>
          <p:nvPr/>
        </p:nvSpPr>
        <p:spPr>
          <a:xfrm>
            <a:off x="6482080" y="3751871"/>
            <a:ext cx="210621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1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开关触点用</a:t>
            </a:r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银</a:t>
            </a:r>
            <a:r>
              <a:rPr lang="zh-CN" altLang="en-US" sz="21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  <p:bldP spid="40968" grpId="0"/>
      <p:bldP spid="40969" grpId="0"/>
      <p:bldP spid="409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7508" y="2249461"/>
            <a:ext cx="7686040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【思考】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为什么灯泡的灯丝在开灯的瞬间最容易烧断？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8001" y="3245617"/>
            <a:ext cx="8512016" cy="18148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答：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白炽灯的灯丝通常在刚通电瞬间被烧断，这是由于通电瞬间灯丝的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温度低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电阻小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，通过灯丝的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电流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大，相同时间内产生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热量会多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，所以白炽灯容易在开灯瞬间烧断灯丝。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377666" y="720540"/>
          <a:ext cx="8155940" cy="14859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2598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961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44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不同工作条件下的灯泡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电阻值</a:t>
                      </a:r>
                      <a:r>
                        <a:rPr lang="en-US" altLang="zh-CN" sz="28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/Ω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“220V  40W”</a:t>
                      </a: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白炽灯泡不通电时（冷态）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正常工作时的白炽灯泡（热态）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196" name="Picture 5" descr="27girls0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666" y="2295878"/>
            <a:ext cx="402553" cy="411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\\初三物理\初三物理共享\新教材图 电压电阻 生活用电\16章 电压电阻\电压电阻图\16-3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2281" y="437515"/>
            <a:ext cx="1628140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TextBox 4"/>
          <p:cNvSpPr txBox="1"/>
          <p:nvPr/>
        </p:nvSpPr>
        <p:spPr>
          <a:xfrm>
            <a:off x="518160" y="1062355"/>
            <a:ext cx="589407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华文楷体" panose="02010600040101010101" pitchFamily="2" charset="-122"/>
              </a:rPr>
              <a:t>　　</a:t>
            </a:r>
            <a:r>
              <a:rPr lang="zh-CN" altLang="en-US" sz="2800" b="1" dirty="0">
                <a:latin typeface="Calibri" panose="020F0502020204030204" pitchFamily="34" charset="0"/>
                <a:ea typeface="华文楷体" panose="02010600040101010101" pitchFamily="2" charset="-122"/>
              </a:rPr>
              <a:t>在其他条件相同的情况下，电阻较小的材料导电性能较强；反之，电阻较大，导电性能较弱。右图展示的是不同材料在导电性能上的排序，从上至下，材料的导电性能依次减弱。</a:t>
            </a:r>
          </a:p>
        </p:txBody>
      </p:sp>
      <p:sp>
        <p:nvSpPr>
          <p:cNvPr id="57349" name="矩形 57348"/>
          <p:cNvSpPr/>
          <p:nvPr/>
        </p:nvSpPr>
        <p:spPr>
          <a:xfrm>
            <a:off x="725091" y="3737822"/>
            <a:ext cx="4589859" cy="5357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pic>
        <p:nvPicPr>
          <p:cNvPr id="57350" name="图片 57349"/>
          <p:cNvPicPr>
            <a:picLocks noChangeAspect="1"/>
          </p:cNvPicPr>
          <p:nvPr/>
        </p:nvPicPr>
        <p:blipFill rotWithShape="1">
          <a:blip r:embed="rId3" cstate="print"/>
          <a:srcRect l="218" t="22418"/>
          <a:stretch/>
        </p:blipFill>
        <p:spPr>
          <a:xfrm>
            <a:off x="349624" y="466165"/>
            <a:ext cx="4100774" cy="6863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9920" y="4013835"/>
            <a:ext cx="70923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铜、铝、橡胶、陶瓷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都是良好的电工材料。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0079" y="4553400"/>
            <a:ext cx="5464969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介于中间的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锗、硅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是常用的半导体材料。</a:t>
            </a:r>
          </a:p>
        </p:txBody>
      </p:sp>
      <p:sp>
        <p:nvSpPr>
          <p:cNvPr id="6" name="Freeform 24"/>
          <p:cNvSpPr/>
          <p:nvPr/>
        </p:nvSpPr>
        <p:spPr bwMode="gray">
          <a:xfrm rot="15308031" flipH="1">
            <a:off x="6204585" y="2618105"/>
            <a:ext cx="760730" cy="151003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059" y="934720"/>
            <a:ext cx="8326755" cy="388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关于导体电阻的说法正确的是（　　）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A．长度长的导体，电阻一定大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B．横截面积大的导体，电阻一定小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C．导体的电阻由其两端的电压和通过的电流来决定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D．导体的电阻与导体的材料、长度和横截面积等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因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有关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32394" y="1044609"/>
            <a:ext cx="4032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141232" y="1046514"/>
            <a:ext cx="1418193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4311848" y="1706579"/>
            <a:ext cx="111061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5004117" y="2405299"/>
            <a:ext cx="111061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2961889" y="3035664"/>
            <a:ext cx="5749925" cy="458470"/>
          </a:xfrm>
          <a:prstGeom prst="rect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0998" y="1126464"/>
            <a:ext cx="5875973" cy="259583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图所示，卡通动物的对话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形象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地描述了导体的电阻大小与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的材料、</a:t>
            </a:r>
            <a:r>
              <a:rPr lang="zh-CN" altLang="en-US" sz="2800" b="1" u="sng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38843" y="2478173"/>
            <a:ext cx="103489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长度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22614" y="2489835"/>
            <a:ext cx="188071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横截面积</a:t>
            </a:r>
          </a:p>
        </p:txBody>
      </p:sp>
      <p:pic>
        <p:nvPicPr>
          <p:cNvPr id="12" name="图片 11" descr="72602e04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1700" y="867066"/>
            <a:ext cx="2828925" cy="3880961"/>
          </a:xfrm>
          <a:prstGeom prst="rect">
            <a:avLst/>
          </a:prstGeom>
        </p:spPr>
      </p:pic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659765" y="1070610"/>
            <a:ext cx="813435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有材料相同的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三根电阻线，它们的电阻分别是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1" kern="1200" cap="none" spc="0" normalizeH="0" baseline="-2500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=10Ω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i="1" kern="1200" cap="none" spc="0" normalizeH="0" baseline="0" noProof="0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1" kern="1200" cap="none" spc="0" normalizeH="0" baseline="-25000" noProof="0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=15Ω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i="1" kern="1200" cap="none" spc="0" normalizeH="0" baseline="0" noProof="0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1" kern="1200" cap="none" spc="0" normalizeH="0" baseline="-25000" noProof="0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=20Ω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59527" y="2410910"/>
            <a:ext cx="732726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如果它们的长度相同，则最粗的是</a:t>
            </a:r>
            <a:r>
              <a:rPr kumimoji="0" lang="en-US" altLang="zh-CN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线。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59765" y="3148066"/>
            <a:ext cx="732726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如果它们的粗细相同，则最长的是</a:t>
            </a:r>
            <a:r>
              <a:rPr kumimoji="0" lang="en-US" altLang="zh-CN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线。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6294120" y="2411095"/>
            <a:ext cx="120840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369685" y="3148330"/>
            <a:ext cx="87376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800" b="1" kern="1200" cap="none" spc="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2885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859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build="p"/>
      <p:bldP spid="3789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83369" y="1012957"/>
            <a:ext cx="857821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 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将一根阻值为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12Ω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的电阻线接入电路中，当开关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闭合时，通过其电流为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0.5A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，其电阻为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</a:t>
            </a:r>
            <a:r>
              <a:rPr kumimoji="0" lang="en-US" altLang="zh-CN" sz="2800" b="1" kern="1200" cap="none" spc="0" normalizeH="0" baseline="0" noProof="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Ω</a:t>
            </a:r>
            <a:r>
              <a:rPr kumimoji="0" lang="zh-CN" altLang="en-US" sz="2800" b="1" kern="1200" cap="none" spc="0" normalizeH="0" baseline="0" noProof="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，当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开关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断开时，通过其电流为</a:t>
            </a:r>
            <a:r>
              <a:rPr kumimoji="0" lang="en-US" altLang="zh-CN" sz="2800" b="1" kern="1200" cap="none" spc="0" normalizeH="0" baseline="0" noProof="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__A</a:t>
            </a:r>
            <a:r>
              <a:rPr kumimoji="0" lang="zh-CN" altLang="en-US" sz="2800" b="1" kern="1200" cap="none" spc="0" normalizeH="0" baseline="0" noProof="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，其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电阻值是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_____Ω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。若将这根电阻线均匀地拉长，其电阻值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（变大、不变、变小）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6655674" y="1768052"/>
            <a:ext cx="53935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4481411" y="2413449"/>
            <a:ext cx="4321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7383286" y="2398290"/>
            <a:ext cx="53935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529864" y="3028527"/>
            <a:ext cx="91797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变大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2885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859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37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uild="p"/>
      <p:bldP spid="37900" grpId="0" build="p"/>
      <p:bldP spid="37901" grpId="0" build="p"/>
      <p:bldP spid="3790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745" y="1260290"/>
            <a:ext cx="8820150" cy="28898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把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很多二极管，三极管和电阻等电子元件做在芯片上，就成了集成电路，其中二极管、三极管是用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材料制成的。随着科技的进步，未来的电子元件如果用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材料来制作，由于没有电阻，不必考虑散热问题，就可以实现电子设备的微型化。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2996" y="1825682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半导体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9041" y="2948129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超导体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8264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53977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45135" y="1070610"/>
            <a:ext cx="8479155" cy="33239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kumimoji="0" lang="zh-CN" altLang="en-US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关于导体的电阻，下列说法中正确的是 </a:t>
            </a: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kumimoji="0" lang="en-US" altLang="zh-CN" sz="2800" b="1" kern="12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                                                                            </a:t>
            </a:r>
            <a:r>
              <a:rPr kumimoji="0" lang="en-US" altLang="zh-CN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导体电阻越大，表示导体对电流的阻碍作用越小  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导体电阻越大，表示导体对电流的阻碍作用越大  </a:t>
            </a:r>
          </a:p>
          <a:p>
            <a:pPr marR="0" defTabSz="914400" fontAlgn="auto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导体电阻与电流有关，电流越大导体的电阻越小                                                                                               </a:t>
            </a:r>
            <a:r>
              <a:rPr kumimoji="0" lang="en-US" altLang="zh-CN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800" b="1" kern="1200" cap="none" spc="0" normalizeH="0" baseline="0" noProof="0" dirty="0">
                <a:ea typeface="楷体" panose="02010609060101010101" pitchFamily="49" charset="-122"/>
                <a:cs typeface="Times New Roman" panose="02020603050405020304" pitchFamily="18" charset="0"/>
              </a:rPr>
              <a:t>导体电阻与电流有关，电流越小导体的电阻越大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7541005" y="1228482"/>
            <a:ext cx="53935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2885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859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4791" y="1070425"/>
            <a:ext cx="8465344" cy="408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如图所示电路探究“影响电阻大小的因素”实验时，下列说法正确的是（　　）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A．该电路中不可以用小灯泡代替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电流表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判断电流强弱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B．实验只需控制导体的材料相同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C．该电路探究导体的电阻大小与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导体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长度有关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D．根据图中的实验可以得出：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导体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电阻的大小与导体的材料有关 </a:t>
            </a:r>
          </a:p>
        </p:txBody>
      </p:sp>
      <p:pic>
        <p:nvPicPr>
          <p:cNvPr id="6" name="图片 5" descr="56f3ed87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4628" y="2064517"/>
            <a:ext cx="3731895" cy="25236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86962" y="1542547"/>
            <a:ext cx="43942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2885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859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文本占位符 143362"/>
          <p:cNvSpPr>
            <a:spLocks noGrp="1"/>
          </p:cNvSpPr>
          <p:nvPr>
            <p:ph idx="4294967295"/>
          </p:nvPr>
        </p:nvSpPr>
        <p:spPr>
          <a:xfrm>
            <a:off x="502024" y="633600"/>
            <a:ext cx="8170676" cy="39925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2800" b="1" dirty="0" smtClean="0">
                <a:ea typeface="楷体" panose="02010609060101010101" pitchFamily="49" charset="-122"/>
              </a:rPr>
              <a:t>       1.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电阻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用来表示导体对电流阻碍作用的大小的物理量， 用字母</a:t>
            </a:r>
            <a:r>
              <a:rPr lang="en-US" altLang="zh-CN" sz="2800" b="1" i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R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表示。 </a:t>
            </a: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在国际单位制里，电阻的单位是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欧姆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，简称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欧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，符号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Ω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。</a:t>
            </a: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如果导体两端的电压是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伏，通过的电流是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安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这段导体的电阻就是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欧。</a:t>
            </a: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导体的电阻决定于它本身的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材料、长度、横截面积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温度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，与其他因素无关。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873125" y="2796540"/>
            <a:ext cx="7385050" cy="1351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知道什么是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电阻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，知道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电阻的单位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及其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换算关系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637665" y="796925"/>
            <a:ext cx="6844665" cy="16516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知道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电阻的大小与导体的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材料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长度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横截面积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有关；理解电阻是导体本身的一种性质。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5645" y="480695"/>
            <a:ext cx="8006080" cy="3921125"/>
            <a:chOff x="987" y="767"/>
            <a:chExt cx="12608" cy="6175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40"/>
              <a:ext cx="60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547" y="767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774065" y="1419675"/>
            <a:ext cx="758952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556" y="598541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实验演示：比较小灯泡的亮度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44516" y="1409650"/>
            <a:ext cx="338707" cy="3293209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点击上方图片，模拟演示过程</a:t>
            </a:r>
          </a:p>
        </p:txBody>
      </p:sp>
      <p:pic>
        <p:nvPicPr>
          <p:cNvPr id="4" name="图片 3">
            <a:hlinkClick r:id="rId3" action="ppaction://hlinkfile"/>
            <a:extLst>
              <a:ext uri="{FF2B5EF4-FFF2-40B4-BE49-F238E27FC236}">
                <a16:creationId xmlns="" xmlns:a16="http://schemas.microsoft.com/office/drawing/2014/main" id="{C11948AC-CAA4-4C72-815F-4DDAC8AD21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690" y="1409650"/>
            <a:ext cx="4028717" cy="3301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对象 14338"/>
          <p:cNvGraphicFramePr>
            <a:graphicFrameLocks noChangeAspect="1"/>
          </p:cNvGraphicFramePr>
          <p:nvPr/>
        </p:nvGraphicFramePr>
        <p:xfrm>
          <a:off x="613410" y="1530350"/>
          <a:ext cx="8410575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r:id="rId4" imgW="10866667" imgH="5772956" progId="">
                  <p:embed/>
                </p:oleObj>
              </mc:Choice>
              <mc:Fallback>
                <p:oleObj r:id="rId4" imgW="10866667" imgH="5772956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410" y="1530350"/>
                        <a:ext cx="8410575" cy="275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云形标注 14339"/>
          <p:cNvSpPr/>
          <p:nvPr/>
        </p:nvSpPr>
        <p:spPr>
          <a:xfrm>
            <a:off x="2301240" y="665295"/>
            <a:ext cx="5320665" cy="1262539"/>
          </a:xfrm>
          <a:prstGeom prst="cloudCallout">
            <a:avLst>
              <a:gd name="adj1" fmla="val 25764"/>
              <a:gd name="adj2" fmla="val 98611"/>
            </a:avLst>
          </a:prstGeom>
          <a:solidFill>
            <a:srgbClr val="E2C5FF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zh-CN" altLang="en-US" sz="2400" b="1" u="sng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7650" y="4208595"/>
            <a:ext cx="6260465" cy="521970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不同导体对电流的阻碍作用一般不同。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2633663" y="2088330"/>
            <a:ext cx="3658076" cy="1642110"/>
          </a:xfrm>
          <a:prstGeom prst="cloudCallout">
            <a:avLst>
              <a:gd name="adj1" fmla="val -61652"/>
              <a:gd name="adj2" fmla="val -380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5915" y="826770"/>
            <a:ext cx="4171315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 defTabSz="685800">
              <a:spcBef>
                <a:spcPct val="20000"/>
              </a:spcBef>
              <a:buClr>
                <a:schemeClr val="bg1"/>
              </a:buClr>
            </a:pPr>
            <a:r>
              <a:rPr lang="zh-CN" altLang="en-US" sz="2400" b="1" dirty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为什么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电压相同</a:t>
            </a:r>
            <a:r>
              <a:rPr lang="zh-CN" altLang="en-US" sz="2400" b="1" dirty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时，选用不同的导体，电路中的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电流不同</a:t>
            </a:r>
            <a:r>
              <a:rPr lang="zh-CN" altLang="en-US" sz="2400" b="1" dirty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呢？</a:t>
            </a:r>
            <a:endParaRPr lang="zh-CN" altLang="en-US" sz="3600" b="1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38" name="文本占位符 14337"/>
          <p:cNvSpPr>
            <a:spLocks noGrp="1"/>
          </p:cNvSpPr>
          <p:nvPr>
            <p:ph idx="4294967295"/>
          </p:nvPr>
        </p:nvSpPr>
        <p:spPr>
          <a:xfrm>
            <a:off x="2915126" y="2405989"/>
            <a:ext cx="3376613" cy="8572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2400" b="1" dirty="0"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这应该是导体在导电的同时还存在着对电流的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阻碍作用</a:t>
            </a:r>
            <a:r>
              <a:rPr lang="zh-CN" altLang="en-US" sz="2400" b="1" dirty="0"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2" grpId="0" bldLvl="0" animBg="1"/>
      <p:bldP spid="3" grpId="0" bldLvl="0" animBg="1"/>
      <p:bldP spid="6" grpId="0"/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49893" y="437489"/>
            <a:ext cx="375793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为什么导体会有电阻？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9744" y="4148921"/>
            <a:ext cx="3079689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1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点击上方图片，认识电阻的产生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83769" y="1165860"/>
            <a:ext cx="4295140" cy="3152338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在外界电力的作用下，当自由电子在导体内部做定向运动的时候，就会与规则地排列着的原子和正离子发生碰撞，结果阻碍了电子的定向运动。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不同导体对电流的阻碍作用不同。</a:t>
            </a:r>
          </a:p>
        </p:txBody>
      </p:sp>
      <p:pic>
        <p:nvPicPr>
          <p:cNvPr id="4" name="图片 3">
            <a:hlinkClick r:id="rId2" action="ppaction://hlinkfile"/>
            <a:extLst>
              <a:ext uri="{FF2B5EF4-FFF2-40B4-BE49-F238E27FC236}">
                <a16:creationId xmlns="" xmlns:a16="http://schemas.microsoft.com/office/drawing/2014/main" id="{0124AB23-E04A-4D92-A776-E9DEEB476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60" y="1392612"/>
            <a:ext cx="3466073" cy="2444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0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20" name="圆角矩形 19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知识点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4281170" y="553720"/>
            <a:ext cx="15595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电     阻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1B547AA-01F2-43BB-841E-3CF70BFBA864}"/>
              </a:ext>
            </a:extLst>
          </p:cNvPr>
          <p:cNvSpPr txBox="1"/>
          <p:nvPr/>
        </p:nvSpPr>
        <p:spPr>
          <a:xfrm>
            <a:off x="332509" y="1056220"/>
            <a:ext cx="8281555" cy="38164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 smtClean="0">
                <a:ea typeface="宋体" panose="02010600030101010101" pitchFamily="2" charset="-122"/>
              </a:rPr>
              <a:t>物理学中，用</a:t>
            </a:r>
            <a:r>
              <a:rPr lang="zh-CN" altLang="zh-CN" sz="2800" dirty="0" smtClean="0">
                <a:solidFill>
                  <a:srgbClr val="FF0000"/>
                </a:solidFill>
                <a:ea typeface="宋体" panose="02010600030101010101" pitchFamily="2" charset="-122"/>
              </a:rPr>
              <a:t>电阻</a:t>
            </a:r>
            <a:r>
              <a:rPr lang="zh-CN" altLang="zh-CN" sz="2800" dirty="0" smtClean="0">
                <a:ea typeface="宋体" panose="02010600030101010101" pitchFamily="2" charset="-122"/>
              </a:rPr>
              <a:t>来表</a:t>
            </a:r>
            <a:r>
              <a:rPr lang="zh-CN" altLang="zh-CN" sz="2800" dirty="0">
                <a:ea typeface="宋体" panose="02010600030101010101" pitchFamily="2" charset="-122"/>
              </a:rPr>
              <a:t>示导体</a:t>
            </a:r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对电流阻碍作用的大小</a:t>
            </a:r>
            <a:r>
              <a:rPr lang="zh-CN" altLang="zh-CN" sz="2800" dirty="0">
                <a:ea typeface="宋体" panose="02010600030101010101" pitchFamily="2" charset="-122"/>
              </a:rPr>
              <a:t>。</a:t>
            </a:r>
          </a:p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>
                <a:ea typeface="宋体" panose="02010600030101010101" pitchFamily="2" charset="-122"/>
              </a:rPr>
              <a:t>导体的电阻越大，表示导体对电流的阻碍作用就越大。</a:t>
            </a:r>
          </a:p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>
                <a:ea typeface="宋体" panose="02010600030101010101" pitchFamily="2" charset="-122"/>
              </a:rPr>
              <a:t>导体的电阻通常用字母</a:t>
            </a:r>
            <a:r>
              <a:rPr lang="en-US" altLang="zh-CN" sz="2800" b="1" i="1" dirty="0">
                <a:solidFill>
                  <a:srgbClr val="FF0000"/>
                </a:solidFill>
                <a:ea typeface="宋体" panose="02010600030101010101" pitchFamily="2" charset="-122"/>
              </a:rPr>
              <a:t>R </a:t>
            </a:r>
            <a:r>
              <a:rPr lang="zh-CN" altLang="zh-CN" sz="2800" dirty="0">
                <a:ea typeface="宋体" panose="02010600030101010101" pitchFamily="2" charset="-122"/>
              </a:rPr>
              <a:t>表示。</a:t>
            </a:r>
          </a:p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>
                <a:ea typeface="宋体" panose="02010600030101010101" pitchFamily="2" charset="-122"/>
              </a:rPr>
              <a:t>单位：</a:t>
            </a:r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欧姆</a:t>
            </a:r>
            <a:r>
              <a:rPr lang="zh-CN" altLang="zh-CN" sz="2800" dirty="0"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ea typeface="宋体" panose="02010600030101010101" pitchFamily="2" charset="-122"/>
              </a:rPr>
              <a:t>ohm</a:t>
            </a:r>
            <a:r>
              <a:rPr lang="zh-CN" altLang="zh-CN" sz="2800" dirty="0">
                <a:ea typeface="宋体" panose="02010600030101010101" pitchFamily="2" charset="-122"/>
              </a:rPr>
              <a:t>），简称</a:t>
            </a:r>
            <a:r>
              <a:rPr lang="zh-CN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欧</a:t>
            </a:r>
            <a:r>
              <a:rPr lang="zh-CN" altLang="zh-CN" sz="2800" dirty="0">
                <a:ea typeface="宋体" panose="02010600030101010101" pitchFamily="2" charset="-122"/>
              </a:rPr>
              <a:t>，符号</a:t>
            </a:r>
            <a:r>
              <a:rPr lang="el-GR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Ω</a:t>
            </a:r>
            <a:r>
              <a:rPr lang="zh-CN" altLang="zh-CN" sz="2800" dirty="0">
                <a:ea typeface="宋体" panose="02010600030101010101" pitchFamily="2" charset="-122"/>
              </a:rPr>
              <a:t>。</a:t>
            </a:r>
          </a:p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>
                <a:ea typeface="宋体" panose="02010600030101010101" pitchFamily="2" charset="-122"/>
              </a:rPr>
              <a:t>电阻的单位还有：兆欧（</a:t>
            </a:r>
            <a:r>
              <a:rPr lang="en-US" altLang="zh-CN" sz="2800" dirty="0">
                <a:ea typeface="宋体" panose="02010600030101010101" pitchFamily="2" charset="-122"/>
              </a:rPr>
              <a:t>MΩ</a:t>
            </a:r>
            <a:r>
              <a:rPr lang="zh-CN" altLang="zh-CN" sz="2800" dirty="0">
                <a:ea typeface="宋体" panose="02010600030101010101" pitchFamily="2" charset="-122"/>
              </a:rPr>
              <a:t>） 、千欧（</a:t>
            </a:r>
            <a:r>
              <a:rPr lang="en-US" altLang="zh-CN" sz="2800" dirty="0" err="1">
                <a:ea typeface="宋体" panose="02010600030101010101" pitchFamily="2" charset="-122"/>
              </a:rPr>
              <a:t>kΩ</a:t>
            </a:r>
            <a:r>
              <a:rPr lang="zh-CN" altLang="zh-CN" sz="2800" dirty="0"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ea typeface="宋体" panose="02010600030101010101" pitchFamily="2" charset="-122"/>
              </a:rPr>
              <a:t>     </a:t>
            </a:r>
            <a:endParaRPr lang="zh-CN" altLang="zh-CN" sz="2800" dirty="0">
              <a:ea typeface="宋体" panose="02010600030101010101" pitchFamily="2" charset="-122"/>
            </a:endParaRPr>
          </a:p>
          <a:p>
            <a:pPr marL="285750" lvl="0" indent="-285750"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800" dirty="0">
                <a:ea typeface="宋体" panose="02010600030101010101" pitchFamily="2" charset="-122"/>
              </a:rPr>
              <a:t>换算关系：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1kΩ = 10</a:t>
            </a:r>
            <a:r>
              <a:rPr lang="en-US" altLang="zh-CN" sz="2800" b="1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Ω 1MΩ =10</a:t>
            </a:r>
            <a:r>
              <a:rPr lang="en-US" altLang="zh-CN" sz="2800" b="1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Ω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buClr>
                <a:srgbClr val="0000FF"/>
              </a:buClr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659802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328A5131-60EE-4A0B-8DB8-1196547AEED4}"/>
              </a:ext>
            </a:extLst>
          </p:cNvPr>
          <p:cNvSpPr/>
          <p:nvPr/>
        </p:nvSpPr>
        <p:spPr>
          <a:xfrm>
            <a:off x="3539252" y="525436"/>
            <a:ext cx="2700338" cy="514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欧姆简介</a:t>
            </a:r>
          </a:p>
        </p:txBody>
      </p:sp>
      <p:pic>
        <p:nvPicPr>
          <p:cNvPr id="6" name="Picture 4" descr="0db52fad373014394a36d635">
            <a:extLst>
              <a:ext uri="{FF2B5EF4-FFF2-40B4-BE49-F238E27FC236}">
                <a16:creationId xmlns="" xmlns:a16="http://schemas.microsoft.com/office/drawing/2014/main" id="{F7DB57A2-D91E-47E3-A4D5-AAC87175ECE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4841" y="1162976"/>
            <a:ext cx="3038951" cy="3689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D8CE558-D5E4-413A-B6F1-0A36C046979A}"/>
              </a:ext>
            </a:extLst>
          </p:cNvPr>
          <p:cNvSpPr txBox="1"/>
          <p:nvPr/>
        </p:nvSpPr>
        <p:spPr>
          <a:xfrm>
            <a:off x="4572000" y="1507253"/>
            <a:ext cx="3446585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603BC88-0413-400F-93A5-7F7638E64C20}"/>
              </a:ext>
            </a:extLst>
          </p:cNvPr>
          <p:cNvSpPr/>
          <p:nvPr/>
        </p:nvSpPr>
        <p:spPr>
          <a:xfrm>
            <a:off x="4411227" y="1736851"/>
            <a:ext cx="3607358" cy="2542233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欧姆，德国物理学家。欧姆定律及其公式的发现，给电学的计算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带来了很大的方便。人们为了纪念他，将电阻的单位定为欧姆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简称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181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标题 146433"/>
          <p:cNvSpPr>
            <a:spLocks noGrp="1"/>
          </p:cNvSpPr>
          <p:nvPr>
            <p:ph type="title" idx="4294967295"/>
          </p:nvPr>
        </p:nvSpPr>
        <p:spPr>
          <a:xfrm>
            <a:off x="3345890" y="489044"/>
            <a:ext cx="2911475" cy="45561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常见的电阻值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1032510" y="1155065"/>
          <a:ext cx="7078980" cy="366839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2386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403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人的双手间（干燥）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8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1 000~5 000 Ω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23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人的双手间（潮湿）    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200~800 Ω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照明灯泡（工作时）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</a:t>
                      </a: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100~2 000 Ω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实验用小灯泡   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5~50 Ω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89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实验室用的导线（每根）  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  </a:t>
                      </a:r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0.01~0.1 Ω 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147b9a1-42c1-4b30-9e62-f47632507c0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1731</Words>
  <Application>Microsoft Office PowerPoint</Application>
  <PresentationFormat>全屏显示(16:9)</PresentationFormat>
  <Paragraphs>198</Paragraphs>
  <Slides>31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微软雅黑</vt:lpstr>
      <vt:lpstr>仿宋</vt:lpstr>
      <vt:lpstr>华文新魏</vt:lpstr>
      <vt:lpstr>Comic Sans MS</vt:lpstr>
      <vt:lpstr>Arial</vt:lpstr>
      <vt:lpstr>华文楷体</vt:lpstr>
      <vt:lpstr>楷体</vt:lpstr>
      <vt:lpstr>Calibri</vt:lpstr>
      <vt:lpstr>黑体</vt:lpstr>
      <vt:lpstr>Times New Roman</vt:lpstr>
      <vt:lpstr>宋体</vt:lpstr>
      <vt:lpstr>Wingdings</vt:lpstr>
      <vt:lpstr>Impact</vt:lpstr>
      <vt:lpstr>楷体_GB2312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常见的电阻值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34</cp:revision>
  <dcterms:created xsi:type="dcterms:W3CDTF">2018-03-01T02:03:00Z</dcterms:created>
  <dcterms:modified xsi:type="dcterms:W3CDTF">2020-04-03T07:46:53Z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