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Default Extension="mp4" ContentType="video/mp4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6" r:id="rId3"/>
    <p:sldId id="283" r:id="rId4"/>
    <p:sldId id="284" r:id="rId5"/>
    <p:sldId id="263" r:id="rId6"/>
    <p:sldId id="265" r:id="rId7"/>
    <p:sldId id="558" r:id="rId8"/>
    <p:sldId id="320" r:id="rId9"/>
    <p:sldId id="559" r:id="rId10"/>
    <p:sldId id="289" r:id="rId11"/>
    <p:sldId id="322" r:id="rId12"/>
    <p:sldId id="324" r:id="rId13"/>
    <p:sldId id="560" r:id="rId14"/>
    <p:sldId id="562" r:id="rId15"/>
    <p:sldId id="563" r:id="rId16"/>
    <p:sldId id="564" r:id="rId17"/>
    <p:sldId id="565" r:id="rId18"/>
    <p:sldId id="566" r:id="rId19"/>
    <p:sldId id="568" r:id="rId20"/>
    <p:sldId id="567" r:id="rId21"/>
    <p:sldId id="310" r:id="rId22"/>
    <p:sldId id="323" r:id="rId23"/>
    <p:sldId id="326" r:id="rId24"/>
    <p:sldId id="313" r:id="rId25"/>
    <p:sldId id="316" r:id="rId26"/>
    <p:sldId id="325" r:id="rId27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5909" autoAdjust="0"/>
  </p:normalViewPr>
  <p:slideViewPr>
    <p:cSldViewPr snapToGrid="0">
      <p:cViewPr varScale="1">
        <p:scale>
          <a:sx n="141" d="100"/>
          <a:sy n="141" d="100"/>
        </p:scale>
        <p:origin x="744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36004" cy="36004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tags" Target="tags/tag1.xml" /><Relationship Id="rId29" Type="http://schemas.openxmlformats.org/officeDocument/2006/relationships/presProps" Target="presProps.xml" /><Relationship Id="rId3" Type="http://schemas.openxmlformats.org/officeDocument/2006/relationships/slide" Target="slides/slide1.xml" /><Relationship Id="rId30" Type="http://schemas.openxmlformats.org/officeDocument/2006/relationships/viewProps" Target="viewProps.xml" /><Relationship Id="rId31" Type="http://schemas.openxmlformats.org/officeDocument/2006/relationships/theme" Target="theme/theme1.xml" /><Relationship Id="rId32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E1B96F63-9E29-45F8-AE42-373A38446560}" type="datetimeFigureOut">
              <a:rPr lang="zh-CN" altLang="en-US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fld id="{D6656DA3-4326-4BB6-86A4-1FE2C5AD439D}" type="slidenum">
              <a:rPr lang="zh-CN" altLang="en-US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备注占位符 2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63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fld id="{DA52B118-0A04-4A42-A1AD-BCCDB8CF3707}" type="slidenum">
              <a:rPr lang="zh-CN" altLang="en-US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10" Type="http://schemas.openxmlformats.org/officeDocument/2006/relationships/slideMaster" Target="../slideMasters/slideMaster1.xml" /><Relationship Id="rId2" Type="http://schemas.microsoft.com/office/2007/relationships/hdphoto" Target="../media/image2.wdp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openxmlformats.org/officeDocument/2006/relationships/image" Target="../media/image6.png" /><Relationship Id="rId7" Type="http://schemas.openxmlformats.org/officeDocument/2006/relationships/image" Target="../media/image7.png" /><Relationship Id="rId8" Type="http://schemas.openxmlformats.org/officeDocument/2006/relationships/image" Target="../media/image8.png" /><Relationship Id="rId9" Type="http://schemas.openxmlformats.org/officeDocument/2006/relationships/image" Target="../media/image9.png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image" Target="../media/image4.png" /><Relationship Id="rId3" Type="http://schemas.openxmlformats.org/officeDocument/2006/relationships/image" Target="../media/image1.png" /><Relationship Id="rId4" Type="http://schemas.microsoft.com/office/2007/relationships/hdphoto" Target="../media/image2.wdp" /><Relationship Id="rId5" Type="http://schemas.openxmlformats.org/officeDocument/2006/relationships/image" Target="../media/image10.png" /><Relationship Id="rId6" Type="http://schemas.openxmlformats.org/officeDocument/2006/relationships/image" Target="../media/image11.png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png" /><Relationship Id="rId2" Type="http://schemas.openxmlformats.org/officeDocument/2006/relationships/image" Target="../media/image4.png" /><Relationship Id="rId3" Type="http://schemas.openxmlformats.org/officeDocument/2006/relationships/image" Target="../media/image1.png" /><Relationship Id="rId4" Type="http://schemas.microsoft.com/office/2007/relationships/hdphoto" Target="../media/image2.wdp" /><Relationship Id="rId5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矩形 15"/>
          <p:cNvSpPr/>
          <p:nvPr userDrawn="1"/>
        </p:nvSpPr>
        <p:spPr>
          <a:xfrm>
            <a:off x="-1" y="0"/>
            <a:ext cx="9144002" cy="5143500"/>
          </a:xfrm>
          <a:prstGeom prst="rect">
            <a:avLst/>
          </a:prstGeom>
          <a:solidFill>
            <a:srgbClr val="738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" y="3719357"/>
            <a:ext cx="9144002" cy="1438410"/>
          </a:xfrm>
          <a:prstGeom prst="rect">
            <a:avLst/>
          </a:prstGeom>
          <a:effectLst>
            <a:outerShdw blurRad="12700" dist="127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flipV="1">
            <a:off x="-1" y="1184822"/>
            <a:ext cx="3662580" cy="303745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flipV="1">
            <a:off x="5784357" y="1206428"/>
            <a:ext cx="3380276" cy="29942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>
            <a:biLevel thresh="25000"/>
          </a:blip>
          <a:stretch>
            <a:fillRect/>
          </a:stretch>
        </p:blipFill>
        <p:spPr>
          <a:xfrm>
            <a:off x="228438" y="0"/>
            <a:ext cx="8707759" cy="4266303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86560">
            <a:off x="7706619" y="814119"/>
            <a:ext cx="1185039" cy="118503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19" y="470278"/>
            <a:ext cx="1341032" cy="134103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2" t="24537" r="11008" b="28933"/>
          <a:stretch>
            <a:fillRect/>
          </a:stretch>
        </p:blipFill>
        <p:spPr>
          <a:xfrm>
            <a:off x="4773384" y="3310217"/>
            <a:ext cx="4377601" cy="184010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347234" y="3062635"/>
            <a:ext cx="2039457" cy="1874184"/>
          </a:xfrm>
          <a:prstGeom prst="rect">
            <a:avLst/>
          </a:prstGeom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矩形 15"/>
          <p:cNvSpPr/>
          <p:nvPr userDrawn="1"/>
        </p:nvSpPr>
        <p:spPr>
          <a:xfrm>
            <a:off x="-1" y="0"/>
            <a:ext cx="9144002" cy="5143500"/>
          </a:xfrm>
          <a:prstGeom prst="rect">
            <a:avLst/>
          </a:prstGeom>
          <a:solidFill>
            <a:srgbClr val="738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1"/>
          <a:srcRect b="3395"/>
          <a:stretch>
            <a:fillRect/>
          </a:stretch>
        </p:blipFill>
        <p:spPr>
          <a:xfrm rot="5400000" flipV="1">
            <a:off x="-364132" y="357304"/>
            <a:ext cx="3662580" cy="293432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rcRect b="4192"/>
          <a:stretch>
            <a:fillRect/>
          </a:stretch>
        </p:blipFill>
        <p:spPr>
          <a:xfrm flipV="1">
            <a:off x="5763724" y="-6825"/>
            <a:ext cx="3380276" cy="286872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"/>
          <a:srcRect l="5360" b="3395"/>
          <a:stretch>
            <a:fillRect/>
          </a:stretch>
        </p:blipFill>
        <p:spPr>
          <a:xfrm rot="5400000" flipV="1">
            <a:off x="2838874" y="265966"/>
            <a:ext cx="3466253" cy="29343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t="6736" b="6383"/>
          <a:stretch>
            <a:fillRect/>
          </a:stretch>
        </p:blipFill>
        <p:spPr>
          <a:xfrm>
            <a:off x="-1" y="3893807"/>
            <a:ext cx="9144002" cy="1249693"/>
          </a:xfrm>
          <a:prstGeom prst="rect">
            <a:avLst/>
          </a:prstGeom>
          <a:effectLst>
            <a:outerShdw blurRad="12700" dist="127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11" name="矩形 10"/>
          <p:cNvSpPr/>
          <p:nvPr userDrawn="1"/>
        </p:nvSpPr>
        <p:spPr>
          <a:xfrm>
            <a:off x="143328" y="117896"/>
            <a:ext cx="8874776" cy="489744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3537" y="0"/>
            <a:ext cx="2756925" cy="78366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45" t="27997" r="9946"/>
          <a:stretch>
            <a:fillRect/>
          </a:stretch>
        </p:blipFill>
        <p:spPr>
          <a:xfrm>
            <a:off x="3030029" y="-9466"/>
            <a:ext cx="850457" cy="966749"/>
          </a:xfrm>
          <a:custGeom>
            <a:gdLst>
              <a:gd name="connsiteX0" fmla="*/ 303676 w 1883391"/>
              <a:gd name="connsiteY0" fmla="*/ 0 h 2140927"/>
              <a:gd name="connsiteX1" fmla="*/ 1213413 w 1883391"/>
              <a:gd name="connsiteY1" fmla="*/ 0 h 2140927"/>
              <a:gd name="connsiteX2" fmla="*/ 1213413 w 1883391"/>
              <a:gd name="connsiteY2" fmla="*/ 175254 h 2140927"/>
              <a:gd name="connsiteX3" fmla="*/ 1582125 w 1883391"/>
              <a:gd name="connsiteY3" fmla="*/ 175254 h 2140927"/>
              <a:gd name="connsiteX4" fmla="*/ 1582125 w 1883391"/>
              <a:gd name="connsiteY4" fmla="*/ 522538 h 2140927"/>
              <a:gd name="connsiteX5" fmla="*/ 1883391 w 1883391"/>
              <a:gd name="connsiteY5" fmla="*/ 522538 h 2140927"/>
              <a:gd name="connsiteX6" fmla="*/ 1883391 w 1883391"/>
              <a:gd name="connsiteY6" fmla="*/ 2140927 h 2140927"/>
              <a:gd name="connsiteX7" fmla="*/ 0 w 1883391"/>
              <a:gd name="connsiteY7" fmla="*/ 2140927 h 2140927"/>
              <a:gd name="connsiteX8" fmla="*/ 0 w 1883391"/>
              <a:gd name="connsiteY8" fmla="*/ 133457 h 2140927"/>
              <a:gd name="connsiteX9" fmla="*/ 303676 w 1883391"/>
              <a:gd name="connsiteY9" fmla="*/ 133457 h 214092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83391" h="2140927">
                <a:moveTo>
                  <a:pt x="303676" y="0"/>
                </a:moveTo>
                <a:lnTo>
                  <a:pt x="1213413" y="0"/>
                </a:lnTo>
                <a:lnTo>
                  <a:pt x="1213413" y="175254"/>
                </a:lnTo>
                <a:lnTo>
                  <a:pt x="1582125" y="175254"/>
                </a:lnTo>
                <a:lnTo>
                  <a:pt x="1582125" y="522538"/>
                </a:lnTo>
                <a:lnTo>
                  <a:pt x="1883391" y="522538"/>
                </a:lnTo>
                <a:lnTo>
                  <a:pt x="1883391" y="2140927"/>
                </a:lnTo>
                <a:lnTo>
                  <a:pt x="0" y="2140927"/>
                </a:lnTo>
                <a:lnTo>
                  <a:pt x="0" y="133457"/>
                </a:lnTo>
                <a:lnTo>
                  <a:pt x="303676" y="133457"/>
                </a:lnTo>
                <a:close/>
              </a:path>
            </a:pathLst>
          </a:custGeom>
        </p:spPr>
      </p:pic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矩形 15"/>
          <p:cNvSpPr/>
          <p:nvPr userDrawn="1"/>
        </p:nvSpPr>
        <p:spPr>
          <a:xfrm>
            <a:off x="-1" y="0"/>
            <a:ext cx="9144002" cy="5143500"/>
          </a:xfrm>
          <a:prstGeom prst="rect">
            <a:avLst/>
          </a:prstGeom>
          <a:solidFill>
            <a:srgbClr val="738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1"/>
          <a:srcRect b="3395"/>
          <a:stretch>
            <a:fillRect/>
          </a:stretch>
        </p:blipFill>
        <p:spPr>
          <a:xfrm rot="5400000" flipV="1">
            <a:off x="-364132" y="357304"/>
            <a:ext cx="3662580" cy="293432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rcRect b="4192"/>
          <a:stretch>
            <a:fillRect/>
          </a:stretch>
        </p:blipFill>
        <p:spPr>
          <a:xfrm flipV="1">
            <a:off x="5763724" y="-6825"/>
            <a:ext cx="3380276" cy="286872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"/>
          <a:srcRect l="5360" b="3395"/>
          <a:stretch>
            <a:fillRect/>
          </a:stretch>
        </p:blipFill>
        <p:spPr>
          <a:xfrm rot="5400000" flipV="1">
            <a:off x="2838874" y="265966"/>
            <a:ext cx="3466253" cy="29343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t="6736" b="6383"/>
          <a:stretch>
            <a:fillRect/>
          </a:stretch>
        </p:blipFill>
        <p:spPr>
          <a:xfrm>
            <a:off x="-1" y="3893807"/>
            <a:ext cx="9144002" cy="1249693"/>
          </a:xfrm>
          <a:prstGeom prst="rect">
            <a:avLst/>
          </a:prstGeom>
          <a:effectLst>
            <a:outerShdw blurRad="12700" dist="127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11" name="矩形 10"/>
          <p:cNvSpPr/>
          <p:nvPr userDrawn="1"/>
        </p:nvSpPr>
        <p:spPr>
          <a:xfrm>
            <a:off x="143328" y="117896"/>
            <a:ext cx="8874776" cy="489744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image" Target="../media/image12.png" /><Relationship Id="rId7" Type="http://schemas.openxmlformats.org/officeDocument/2006/relationships/image" Target="../media/image13.png" /><Relationship Id="rId8" Type="http://schemas.openxmlformats.org/officeDocument/2006/relationships/image" Target="file:///D:\qq&#25991;&#20214;\712321467\Image\C2C\Image2\%7b75232B38-A165-1FB7-499C-2E1C792CACB5%7d.png" TargetMode="External" /><Relationship Id="rId9" Type="http://schemas.openxmlformats.org/officeDocument/2006/relationships/image" Target="../media/image14.png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26" name="组合 9"/>
          <p:cNvGrpSpPr/>
          <p:nvPr userDrawn="1"/>
        </p:nvGrpSpPr>
        <p:grpSpPr>
          <a:xfrm>
            <a:off x="277813" y="266700"/>
            <a:ext cx="8605837" cy="4713288"/>
            <a:chOff x="277813" y="266700"/>
            <a:chExt cx="8605837" cy="4713288"/>
          </a:xfrm>
        </p:grpSpPr>
        <p:pic>
          <p:nvPicPr>
            <p:cNvPr id="1029" name="Picture 2" descr="图形1"/>
            <p:cNvPicPr>
              <a:picLocks noChangeAspect="1" noChangeArrowheads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542213" y="349250"/>
              <a:ext cx="1146175" cy="4079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grpSp>
          <p:nvGrpSpPr>
            <p:cNvPr id="1030" name="Freeform 5"/>
            <p:cNvGrpSpPr/>
            <p:nvPr userDrawn="1"/>
          </p:nvGrpSpPr>
          <p:grpSpPr>
            <a:xfrm>
              <a:off x="277813" y="4113213"/>
              <a:ext cx="5307012" cy="842962"/>
              <a:chExt cx="7692" cy="1490"/>
            </a:xfrm>
          </p:grpSpPr>
          <p:pic>
            <p:nvPicPr>
              <p:cNvPr id="2" name="Freeform 5"/>
              <p:cNvPicPr>
                <a:picLocks noEditPoints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0" y="0"/>
                <a:ext cx="7692" cy="14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sp>
            <p:nvSpPr>
              <p:cNvPr id="27" name="Text Box 6"/>
              <p:cNvSpPr txBox="1">
                <a:spLocks noChangeArrowheads="1"/>
              </p:cNvSpPr>
              <p:nvPr/>
            </p:nvSpPr>
            <p:spPr bwMode="auto">
              <a:xfrm>
                <a:off x="5" y="6"/>
                <a:ext cx="7680" cy="148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121920" tIns="60960" rIns="121920" bIns="60960"/>
              <a:lstStyle>
                <a:lvl1pPr algn="l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algn="l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algn="l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algn="l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algn="l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auto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00"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</p:grpSp>
        <p:sp>
          <p:nvSpPr>
            <p:cNvPr id="1032" name="Rectangle 7"/>
            <p:cNvSpPr>
              <a:spLocks noChangeArrowheads="1"/>
            </p:cNvSpPr>
            <p:nvPr userDrawn="1"/>
          </p:nvSpPr>
          <p:spPr bwMode="auto">
            <a:xfrm>
              <a:off x="287338" y="4937125"/>
              <a:ext cx="8596312" cy="42863"/>
            </a:xfrm>
            <a:prstGeom prst="rect">
              <a:avLst/>
            </a:prstGeom>
            <a:solidFill>
              <a:srgbClr val="509FE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1033" name="Rectangle 8"/>
            <p:cNvSpPr>
              <a:spLocks noChangeArrowheads="1"/>
            </p:cNvSpPr>
            <p:nvPr userDrawn="1"/>
          </p:nvSpPr>
          <p:spPr bwMode="auto">
            <a:xfrm flipH="1">
              <a:off x="1493838" y="266700"/>
              <a:ext cx="7200900" cy="36513"/>
            </a:xfrm>
            <a:prstGeom prst="rect">
              <a:avLst/>
            </a:prstGeom>
            <a:solidFill>
              <a:srgbClr val="3297E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pic>
        <p:nvPicPr>
          <p:cNvPr id="1034" name="图片 1073743875" descr="学科网 zxxk.com" title=""/>
          <p:cNvPicPr>
            <a:picLocks noChangeAspect="1"/>
          </p:cNvPicPr>
          <p:nvPr/>
        </p:nvPicPr>
        <p:blipFill>
          <a:blip r:embed="rId9" r:link="rId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9pPr>
    </p:titleStyle>
    <p:bodyStyle>
      <a:lvl1pPr marL="342900" indent="-342900"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9.jpeg" /><Relationship Id="rId3" Type="http://schemas.openxmlformats.org/officeDocument/2006/relationships/image" Target="../media/image20.png" /><Relationship Id="rId4" Type="http://schemas.openxmlformats.org/officeDocument/2006/relationships/video" Target="../media/media3.mp4" /><Relationship Id="rId5" Type="http://schemas.microsoft.com/office/2007/relationships/media" Target="../media/media3.mp4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1.png" /><Relationship Id="rId4" Type="http://schemas.openxmlformats.org/officeDocument/2006/relationships/image" Target="../media/image22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3.png" /><Relationship Id="rId3" Type="http://schemas.openxmlformats.org/officeDocument/2006/relationships/image" Target="../media/image24.png" /><Relationship Id="rId4" Type="http://schemas.openxmlformats.org/officeDocument/2006/relationships/image" Target="../media/image25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6.png" /><Relationship Id="rId3" Type="http://schemas.openxmlformats.org/officeDocument/2006/relationships/image" Target="../media/image27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8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9.png" /><Relationship Id="rId3" Type="http://schemas.openxmlformats.org/officeDocument/2006/relationships/image" Target="../media/image30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31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2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33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34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5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36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png" /><Relationship Id="rId3" Type="http://schemas.openxmlformats.org/officeDocument/2006/relationships/video" Target="../media/media1.mp4" /><Relationship Id="rId4" Type="http://schemas.microsoft.com/office/2007/relationships/media" Target="../media/media1.mp4" /><Relationship Id="rId5" Type="http://schemas.openxmlformats.org/officeDocument/2006/relationships/image" Target="../media/image16.png" /><Relationship Id="rId6" Type="http://schemas.openxmlformats.org/officeDocument/2006/relationships/video" Target="../media/media2.mp4" /><Relationship Id="rId7" Type="http://schemas.microsoft.com/office/2007/relationships/media" Target="../media/media2.mp4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7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8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标题 1" title=""/>
          <p:cNvSpPr>
            <a:spLocks noGrp="1"/>
          </p:cNvSpPr>
          <p:nvPr>
            <p:ph type="ctrTitle" idx="4294967295"/>
          </p:nvPr>
        </p:nvSpPr>
        <p:spPr>
          <a:xfrm>
            <a:off x="0" y="1781175"/>
            <a:ext cx="9144000" cy="866775"/>
          </a:xfrm>
        </p:spPr>
        <p:txBody>
          <a:bodyPr/>
          <a:lstStyle/>
          <a:p>
            <a:r>
              <a:rPr lang="zh-CN" altLang="en-US" sz="3200"/>
              <a:t>第</a:t>
            </a:r>
            <a:r>
              <a:rPr lang="en-US" altLang="zh-CN" sz="3200"/>
              <a:t>1</a:t>
            </a:r>
            <a:r>
              <a:rPr lang="zh-CN" altLang="en-US" sz="3200"/>
              <a:t>课时  光的折射现象及规律</a:t>
            </a:r>
            <a:endParaRPr lang="zh-CN" altLang="en-US" sz="3200" u="sng"/>
          </a:p>
        </p:txBody>
      </p:sp>
      <p:sp>
        <p:nvSpPr>
          <p:cNvPr id="4099" name="副标题 2" title=""/>
          <p:cNvSpPr>
            <a:spLocks noGrp="1"/>
          </p:cNvSpPr>
          <p:nvPr>
            <p:ph type="subTitle" idx="4294967295"/>
          </p:nvPr>
        </p:nvSpPr>
        <p:spPr>
          <a:xfrm>
            <a:off x="0" y="2571750"/>
            <a:ext cx="9144000" cy="665162"/>
          </a:xfrm>
        </p:spPr>
        <p:txBody>
          <a:bodyPr/>
          <a:lstStyle/>
          <a:p>
            <a:pPr algn="ctr">
              <a:defRPr/>
            </a:pPr>
            <a:r>
              <a:rPr lang="en-US" altLang="zh-CN" sz="2000">
                <a:latin typeface="+mj-lt"/>
                <a:ea typeface="+mj-ea"/>
              </a:rPr>
              <a:t>R·</a:t>
            </a:r>
            <a:r>
              <a:rPr lang="zh-CN" altLang="en-US" sz="2000">
                <a:latin typeface="+mj-lt"/>
                <a:ea typeface="+mj-ea"/>
              </a:rPr>
              <a:t>八年级物理上册</a:t>
            </a:r>
            <a:endParaRPr lang="zh-CN" altLang="en-US" sz="2000">
              <a:latin typeface="+mj-lt"/>
              <a:ea typeface="+mj-ea"/>
            </a:endParaRPr>
          </a:p>
        </p:txBody>
      </p:sp>
      <p:sp>
        <p:nvSpPr>
          <p:cNvPr id="6148" name="标题 1" title=""/>
          <p:cNvSpPr txBox="1">
            <a:spLocks noChangeArrowheads="1"/>
          </p:cNvSpPr>
          <p:nvPr/>
        </p:nvSpPr>
        <p:spPr bwMode="auto">
          <a:xfrm>
            <a:off x="560388" y="1149350"/>
            <a:ext cx="77724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algn="ctr"/>
            <a:r>
              <a:rPr lang="zh-CN" altLang="en-US" sz="3600"/>
              <a:t>第</a:t>
            </a:r>
            <a:r>
              <a:rPr lang="en-US" altLang="zh-CN" sz="3600"/>
              <a:t>4</a:t>
            </a:r>
            <a:r>
              <a:rPr lang="zh-CN" altLang="en-US" sz="3600"/>
              <a:t>节  光的折射</a:t>
            </a:r>
            <a:endParaRPr lang="zh-CN" altLang="en-US" sz="3200" u="sng"/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Picture 2" title="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6977" y="179445"/>
            <a:ext cx="700087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3" title=""/>
          <p:cNvSpPr txBox="1">
            <a:spLocks noChangeArrowheads="1"/>
          </p:cNvSpPr>
          <p:nvPr/>
        </p:nvSpPr>
        <p:spPr bwMode="auto">
          <a:xfrm>
            <a:off x="1057064" y="204845"/>
            <a:ext cx="9032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>
                <a:solidFill>
                  <a:srgbClr val="0000FF"/>
                </a:solidFill>
                <a:latin typeface="黑体" panose="02010609060101010101" pitchFamily="2" charset="-122"/>
              </a:rPr>
              <a:t>实验</a:t>
            </a:r>
            <a:endParaRPr lang="zh-CN" altLang="en-US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pic>
        <p:nvPicPr>
          <p:cNvPr id="7" name="光从空气射入玻璃中" title="">
            <a:hlinkClick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151891" y="754120"/>
            <a:ext cx="7231840" cy="4067909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4" name="组合 3" title=""/>
          <p:cNvGrpSpPr/>
          <p:nvPr/>
        </p:nvGrpSpPr>
        <p:grpSpPr>
          <a:xfrm>
            <a:off x="178793" y="1868978"/>
            <a:ext cx="948359" cy="1200329"/>
            <a:chOff x="4557702" y="3779057"/>
            <a:chExt cx="948359" cy="1200329"/>
          </a:xfrm>
        </p:grpSpPr>
        <p:sp>
          <p:nvSpPr>
            <p:cNvPr id="5" name="箭头: 五边形 4"/>
            <p:cNvSpPr/>
            <p:nvPr/>
          </p:nvSpPr>
          <p:spPr bwMode="auto">
            <a:xfrm>
              <a:off x="4607563" y="3864579"/>
              <a:ext cx="873760" cy="1029287"/>
            </a:xfrm>
            <a:prstGeom prst="homePlate">
              <a:avLst>
                <a:gd name="adj" fmla="val 25194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txBody>
            <a:bodyPr rtlCol="0" anchor="ctr"/>
            <a:lstStyle/>
            <a:p>
              <a:pPr marL="0" indent="720090" algn="ctr">
                <a:lnSpc>
                  <a:spcPct val="110000"/>
                </a:lnSpc>
                <a:spcBef>
                  <a:spcPct val="0"/>
                </a:spcBef>
                <a:buClr>
                  <a:schemeClr val="hlink"/>
                </a:buClr>
                <a:buFont typeface="Wingdings" panose="05000000000000000000" pitchFamily="2" charset="2"/>
                <a:buNone/>
              </a:pPr>
              <a:endParaRPr lang="zh-CN" altLang="en-US" sz="2800" b="1">
                <a:latin typeface="+mn-lt"/>
                <a:ea typeface="黑体" panose="02010609060101010101" pitchFamily="2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557702" y="3779057"/>
              <a:ext cx="94835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点击画面播放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3" title=""/>
          <p:cNvSpPr txBox="1">
            <a:spLocks noChangeArrowheads="1"/>
          </p:cNvSpPr>
          <p:nvPr/>
        </p:nvSpPr>
        <p:spPr bwMode="auto">
          <a:xfrm>
            <a:off x="291527" y="265662"/>
            <a:ext cx="224832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>
                <a:solidFill>
                  <a:srgbClr val="0000FF"/>
                </a:solidFill>
                <a:latin typeface="黑体" panose="02010609060101010101" pitchFamily="2" charset="-122"/>
              </a:rPr>
              <a:t>实验分析：</a:t>
            </a:r>
            <a:endParaRPr lang="zh-CN" altLang="en-US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pic>
        <p:nvPicPr>
          <p:cNvPr id="3" name="图片 2" title="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618" y="1408434"/>
            <a:ext cx="3338811" cy="2217881"/>
          </a:xfrm>
          <a:prstGeom prst="rect">
            <a:avLst/>
          </a:prstGeom>
        </p:spPr>
      </p:pic>
      <p:pic>
        <p:nvPicPr>
          <p:cNvPr id="4" name="图片 3" title="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0200" y="1408434"/>
            <a:ext cx="3520303" cy="2217881"/>
          </a:xfrm>
          <a:prstGeom prst="rect">
            <a:avLst/>
          </a:prstGeom>
        </p:spPr>
      </p:pic>
      <p:sp>
        <p:nvSpPr>
          <p:cNvPr id="6" name="文本框 5" title=""/>
          <p:cNvSpPr txBox="1"/>
          <p:nvPr/>
        </p:nvSpPr>
        <p:spPr>
          <a:xfrm>
            <a:off x="1006822" y="4036164"/>
            <a:ext cx="72636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结论：折射光线、入射光线、法线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在同一平面内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文本框 6" title=""/>
          <p:cNvSpPr txBox="1"/>
          <p:nvPr/>
        </p:nvSpPr>
        <p:spPr>
          <a:xfrm>
            <a:off x="779742" y="789537"/>
            <a:ext cx="75845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向后翻折折射光线所在平面的纸板，折射光线消失。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 title=""/>
          <p:cNvSpPr txBox="1"/>
          <p:nvPr/>
        </p:nvSpPr>
        <p:spPr>
          <a:xfrm>
            <a:off x="1549758" y="3867723"/>
            <a:ext cx="72636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结论：折射光线、入射光线分居法线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两侧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4" title=""/>
          <p:cNvSpPr txBox="1"/>
          <p:nvPr/>
        </p:nvSpPr>
        <p:spPr>
          <a:xfrm>
            <a:off x="918721" y="483088"/>
            <a:ext cx="73065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多次改变入射光线的位置，观察折射光线的位置。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6" name="图片 5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957" y="1262442"/>
            <a:ext cx="2642144" cy="2028550"/>
          </a:xfrm>
          <a:prstGeom prst="rect">
            <a:avLst/>
          </a:prstGeom>
        </p:spPr>
      </p:pic>
      <p:pic>
        <p:nvPicPr>
          <p:cNvPr id="7" name="图片 6" title="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4828" y="1275777"/>
            <a:ext cx="2563558" cy="2028550"/>
          </a:xfrm>
          <a:prstGeom prst="rect">
            <a:avLst/>
          </a:prstGeom>
        </p:spPr>
      </p:pic>
      <p:pic>
        <p:nvPicPr>
          <p:cNvPr id="8" name="图片 7" title="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2113" y="1275777"/>
            <a:ext cx="2539496" cy="20285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文本框 7" title=""/>
          <p:cNvSpPr txBox="1"/>
          <p:nvPr/>
        </p:nvSpPr>
        <p:spPr>
          <a:xfrm>
            <a:off x="734477" y="544503"/>
            <a:ext cx="78288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u="none" spc="0">
                <a:solidFill>
                  <a:schemeClr val="tx1">
                    <a:alpha val="10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微软雅黑" panose="020b0503020204020204" charset="-122"/>
              </a:rPr>
              <a:t>3.</a:t>
            </a:r>
            <a:r>
              <a:rPr lang="zh-CN" altLang="en-US" sz="2400" b="1" u="none" spc="0">
                <a:solidFill>
                  <a:schemeClr val="tx1">
                    <a:alpha val="10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微软雅黑" panose="020b0503020204020204" charset="-122"/>
              </a:rPr>
              <a:t>光线从空气斜射向玻璃</a:t>
            </a:r>
            <a:r>
              <a:rPr lang="en-US" altLang="zh-CN" sz="2400" b="1" u="none" spc="0">
                <a:solidFill>
                  <a:schemeClr val="tx1">
                    <a:alpha val="10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微软雅黑" panose="020b0503020204020204" charset="-122"/>
              </a:rPr>
              <a:t>中</a:t>
            </a:r>
            <a:r>
              <a:rPr lang="zh-CN" altLang="en-US" sz="2400" b="1" u="none" spc="0">
                <a:solidFill>
                  <a:schemeClr val="tx1">
                    <a:alpha val="10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微软雅黑" panose="020b0503020204020204" charset="-122"/>
              </a:rPr>
              <a:t>时</a:t>
            </a:r>
            <a:r>
              <a:rPr lang="zh-CN" altLang="en-US" sz="2400" b="1">
                <a:solidFill>
                  <a:schemeClr val="tx1">
                    <a:alpha val="10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微软雅黑" panose="020b0503020204020204" charset="-122"/>
              </a:rPr>
              <a:t>，</a:t>
            </a:r>
            <a:r>
              <a:rPr lang="zh-CN" altLang="en-US" sz="2400" b="1" u="none" spc="0">
                <a:solidFill>
                  <a:schemeClr val="tx1">
                    <a:alpha val="10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微软雅黑" panose="020b0503020204020204" charset="-122"/>
              </a:rPr>
              <a:t>多次改变入射光线的位置</a:t>
            </a:r>
            <a:r>
              <a:rPr lang="zh-CN" altLang="en-US" sz="2400" b="1">
                <a:solidFill>
                  <a:schemeClr val="tx1">
                    <a:alpha val="10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微软雅黑" panose="020b0503020204020204" charset="-122"/>
              </a:rPr>
              <a:t>，</a:t>
            </a:r>
            <a:r>
              <a:rPr lang="zh-CN" altLang="en-US" sz="2400" b="1" u="none" spc="0">
                <a:solidFill>
                  <a:schemeClr val="tx1">
                    <a:alpha val="10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微软雅黑" panose="020b0503020204020204" charset="-122"/>
              </a:rPr>
              <a:t>记录折射角和入射角的大小</a:t>
            </a:r>
            <a:r>
              <a:rPr lang="zh-CN" altLang="en-US" sz="2400" b="1">
                <a:solidFill>
                  <a:schemeClr val="tx1">
                    <a:alpha val="10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微软雅黑" panose="020b0503020204020204" charset="-122"/>
              </a:rPr>
              <a:t>。再将光线从玻璃斜射向空气，重复上述操作。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" name="组合 1" title=""/>
          <p:cNvGrpSpPr/>
          <p:nvPr/>
        </p:nvGrpSpPr>
        <p:grpSpPr>
          <a:xfrm>
            <a:off x="785140" y="1819339"/>
            <a:ext cx="3664373" cy="2529560"/>
            <a:chOff x="785140" y="1819339"/>
            <a:chExt cx="3664373" cy="252956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0556" y="2355511"/>
              <a:ext cx="2615330" cy="1993388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785140" y="1819339"/>
              <a:ext cx="36643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光从空气斜射入玻璃砖中</a:t>
              </a:r>
              <a:endParaRPr lang="zh-CN" altLang="en-US" sz="24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3" name="组合 2" title=""/>
          <p:cNvGrpSpPr/>
          <p:nvPr/>
        </p:nvGrpSpPr>
        <p:grpSpPr>
          <a:xfrm>
            <a:off x="4784793" y="1819338"/>
            <a:ext cx="3664373" cy="2618818"/>
            <a:chOff x="4784793" y="1819338"/>
            <a:chExt cx="3664373" cy="261881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84522" y="2355511"/>
              <a:ext cx="2664916" cy="2082645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4784793" y="1819338"/>
              <a:ext cx="36643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光从玻璃砖斜射入空气中</a:t>
              </a:r>
              <a:endParaRPr lang="zh-CN" altLang="en-US" sz="24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12" name="文本框 11" title=""/>
          <p:cNvSpPr txBox="1"/>
          <p:nvPr/>
        </p:nvSpPr>
        <p:spPr>
          <a:xfrm>
            <a:off x="984542" y="4423406"/>
            <a:ext cx="36643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折射角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小于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入射角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文本框 12" title=""/>
          <p:cNvSpPr txBox="1"/>
          <p:nvPr/>
        </p:nvSpPr>
        <p:spPr>
          <a:xfrm>
            <a:off x="5284522" y="4438156"/>
            <a:ext cx="36643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折射角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大于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入射角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7043" y="1199046"/>
            <a:ext cx="3305722" cy="2519008"/>
          </a:xfrm>
          <a:prstGeom prst="rect">
            <a:avLst/>
          </a:prstGeom>
        </p:spPr>
      </p:pic>
      <p:sp>
        <p:nvSpPr>
          <p:cNvPr id="3" name="文本框 2" title=""/>
          <p:cNvSpPr txBox="1"/>
          <p:nvPr/>
        </p:nvSpPr>
        <p:spPr>
          <a:xfrm>
            <a:off x="725800" y="488779"/>
            <a:ext cx="71148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u="none" spc="0">
                <a:solidFill>
                  <a:schemeClr val="tx1">
                    <a:alpha val="10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微软雅黑" panose="020b0503020204020204" charset="-122"/>
              </a:rPr>
              <a:t>4.</a:t>
            </a:r>
            <a:r>
              <a:rPr lang="zh-CN" altLang="en-US" sz="2400" b="1" u="none" spc="0">
                <a:solidFill>
                  <a:schemeClr val="tx1">
                    <a:alpha val="10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微软雅黑" panose="020b0503020204020204" charset="-122"/>
              </a:rPr>
              <a:t>入射光线垂直射向界面时，记录折射角的大小</a:t>
            </a:r>
            <a:r>
              <a:rPr lang="en-US" altLang="zh-CN" sz="2400" b="1" u="none" spc="0">
                <a:solidFill>
                  <a:schemeClr val="tx1">
                    <a:alpha val="10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微软雅黑" panose="020b0503020204020204" charset="-122"/>
              </a:rPr>
              <a:t>。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 title=""/>
          <p:cNvSpPr txBox="1"/>
          <p:nvPr/>
        </p:nvSpPr>
        <p:spPr>
          <a:xfrm>
            <a:off x="1056418" y="3944454"/>
            <a:ext cx="72636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结论：光线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垂直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射入时另一种介质中，光的传播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方向不变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778" y="1644634"/>
            <a:ext cx="3068441" cy="2290909"/>
          </a:xfrm>
          <a:prstGeom prst="rect">
            <a:avLst/>
          </a:prstGeom>
        </p:spPr>
      </p:pic>
      <p:pic>
        <p:nvPicPr>
          <p:cNvPr id="3" name="图片 2" title="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4780" y="1630133"/>
            <a:ext cx="2985556" cy="2290909"/>
          </a:xfrm>
          <a:prstGeom prst="rect">
            <a:avLst/>
          </a:prstGeom>
        </p:spPr>
      </p:pic>
      <p:sp>
        <p:nvSpPr>
          <p:cNvPr id="4" name="文本框 3" title=""/>
          <p:cNvSpPr txBox="1"/>
          <p:nvPr/>
        </p:nvSpPr>
        <p:spPr>
          <a:xfrm>
            <a:off x="725800" y="488779"/>
            <a:ext cx="71148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u="none" spc="0">
                <a:solidFill>
                  <a:schemeClr val="tx1">
                    <a:alpha val="10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微软雅黑" panose="020b0503020204020204" charset="-122"/>
              </a:rPr>
              <a:t>5.</a:t>
            </a:r>
            <a:r>
              <a:rPr lang="en-US" altLang="zh-CN" sz="2400" u="none" spc="0">
                <a:solidFill>
                  <a:schemeClr val="tx1"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400" b="1" u="none" spc="0">
                <a:solidFill>
                  <a:schemeClr val="tx1">
                    <a:alpha val="10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微软雅黑" panose="020b0503020204020204" charset="-122"/>
              </a:rPr>
              <a:t>让光线逆着折射光线的方向射向界面</a:t>
            </a:r>
            <a:r>
              <a:rPr lang="en-US" altLang="zh-CN" sz="2400" b="1" u="none" spc="0">
                <a:solidFill>
                  <a:schemeClr val="tx1">
                    <a:alpha val="10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微软雅黑" panose="020b0503020204020204" charset="-122"/>
              </a:rPr>
              <a:t>，</a:t>
            </a:r>
            <a:r>
              <a:rPr lang="zh-CN" altLang="en-US" sz="2400" b="1" u="none" spc="0">
                <a:solidFill>
                  <a:schemeClr val="tx1">
                    <a:alpha val="10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微软雅黑" panose="020b0503020204020204" charset="-122"/>
              </a:rPr>
              <a:t>观察折射光线的方向</a:t>
            </a:r>
            <a:r>
              <a:rPr lang="en-US" altLang="zh-CN" sz="2400" b="1" u="none" spc="0">
                <a:solidFill>
                  <a:schemeClr val="tx1">
                    <a:alpha val="10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  <a:cs typeface="微软雅黑" panose="020b0503020204020204" charset="-122"/>
              </a:rPr>
              <a:t>。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4" title=""/>
          <p:cNvSpPr txBox="1"/>
          <p:nvPr/>
        </p:nvSpPr>
        <p:spPr>
          <a:xfrm>
            <a:off x="1342922" y="4210335"/>
            <a:ext cx="5344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结论：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光路可逆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3" title=""/>
          <p:cNvSpPr txBox="1">
            <a:spLocks noChangeArrowheads="1"/>
          </p:cNvSpPr>
          <p:nvPr/>
        </p:nvSpPr>
        <p:spPr bwMode="auto">
          <a:xfrm>
            <a:off x="325646" y="236184"/>
            <a:ext cx="268368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>
                <a:solidFill>
                  <a:srgbClr val="0000FF"/>
                </a:solidFill>
                <a:latin typeface="黑体" panose="02010609060101010101" pitchFamily="2" charset="-122"/>
              </a:rPr>
              <a:t>光的折射规律：</a:t>
            </a:r>
            <a:endParaRPr lang="zh-CN" altLang="en-US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sp>
        <p:nvSpPr>
          <p:cNvPr id="3" name="文本框 2" title=""/>
          <p:cNvSpPr txBox="1"/>
          <p:nvPr/>
        </p:nvSpPr>
        <p:spPr>
          <a:xfrm>
            <a:off x="684107" y="982625"/>
            <a:ext cx="838538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+mn-ea"/>
                <a:ea typeface="+mn-ea"/>
              </a:rPr>
              <a:t>（</a:t>
            </a:r>
            <a:r>
              <a:rPr lang="en-US" altLang="zh-CN" sz="2400" b="1">
                <a:latin typeface="+mn-ea"/>
                <a:ea typeface="+mn-ea"/>
              </a:rPr>
              <a:t>1</a:t>
            </a:r>
            <a:r>
              <a:rPr lang="zh-CN" altLang="en-US" sz="2400" b="1">
                <a:latin typeface="+mn-ea"/>
                <a:ea typeface="+mn-ea"/>
              </a:rPr>
              <a:t>）三线共面：</a:t>
            </a:r>
            <a:r>
              <a:rPr lang="en-US" altLang="zh-CN" sz="2400" b="1">
                <a:latin typeface="+mn-ea"/>
                <a:ea typeface="+mn-ea"/>
              </a:rPr>
              <a:t>_____</a:t>
            </a:r>
            <a:r>
              <a:rPr lang="zh-CN" altLang="en-US" sz="2400" b="1">
                <a:latin typeface="+mn-ea"/>
                <a:ea typeface="+mn-ea"/>
              </a:rPr>
              <a:t>光线、</a:t>
            </a:r>
            <a:r>
              <a:rPr lang="en-US" altLang="zh-CN" sz="2400" b="1">
                <a:latin typeface="+mn-ea"/>
                <a:ea typeface="+mn-ea"/>
              </a:rPr>
              <a:t>_____</a:t>
            </a:r>
            <a:r>
              <a:rPr lang="zh-CN" altLang="en-US" sz="2400" b="1">
                <a:latin typeface="+mn-ea"/>
                <a:ea typeface="+mn-ea"/>
              </a:rPr>
              <a:t>光线和</a:t>
            </a:r>
            <a:r>
              <a:rPr lang="en-US" altLang="zh-CN" sz="2400" b="1">
                <a:latin typeface="+mn-ea"/>
                <a:ea typeface="+mn-ea"/>
              </a:rPr>
              <a:t>___</a:t>
            </a:r>
            <a:r>
              <a:rPr lang="zh-CN" altLang="en-US" sz="2400" b="1">
                <a:latin typeface="+mn-ea"/>
                <a:ea typeface="+mn-ea"/>
              </a:rPr>
              <a:t>线都在同一平面内。</a:t>
            </a:r>
            <a:endParaRPr lang="en-US" altLang="zh-CN" sz="2400" b="1">
              <a:latin typeface="+mn-ea"/>
              <a:ea typeface="+mn-ea"/>
            </a:endParaRPr>
          </a:p>
          <a:p>
            <a:r>
              <a:rPr lang="zh-CN" altLang="en-US" sz="2400" b="1">
                <a:latin typeface="+mn-ea"/>
                <a:ea typeface="+mn-ea"/>
              </a:rPr>
              <a:t>（</a:t>
            </a:r>
            <a:r>
              <a:rPr lang="en-US" altLang="zh-CN" sz="2400" b="1">
                <a:latin typeface="+mn-ea"/>
                <a:ea typeface="+mn-ea"/>
              </a:rPr>
              <a:t>2</a:t>
            </a:r>
            <a:r>
              <a:rPr lang="zh-CN" altLang="en-US" sz="2400" b="1">
                <a:latin typeface="+mn-ea"/>
                <a:ea typeface="+mn-ea"/>
              </a:rPr>
              <a:t>）两线分居：</a:t>
            </a:r>
            <a:r>
              <a:rPr lang="en-US" altLang="zh-CN" sz="2400" b="1">
                <a:latin typeface="+mn-ea"/>
                <a:ea typeface="+mn-ea"/>
              </a:rPr>
              <a:t>_____</a:t>
            </a:r>
            <a:r>
              <a:rPr lang="zh-CN" altLang="en-US" sz="2400" b="1">
                <a:latin typeface="+mn-ea"/>
                <a:ea typeface="+mn-ea"/>
              </a:rPr>
              <a:t>光线、</a:t>
            </a:r>
            <a:r>
              <a:rPr lang="en-US" altLang="zh-CN" sz="2400" b="1">
                <a:latin typeface="+mn-ea"/>
                <a:ea typeface="+mn-ea"/>
              </a:rPr>
              <a:t>_____</a:t>
            </a:r>
            <a:r>
              <a:rPr lang="zh-CN" altLang="en-US" sz="2400" b="1">
                <a:latin typeface="+mn-ea"/>
                <a:ea typeface="+mn-ea"/>
              </a:rPr>
              <a:t>光线分居法线两侧。</a:t>
            </a:r>
            <a:endParaRPr lang="en-US" altLang="zh-CN" sz="2400" b="1">
              <a:latin typeface="+mn-ea"/>
              <a:ea typeface="+mn-ea"/>
            </a:endParaRPr>
          </a:p>
          <a:p>
            <a:r>
              <a:rPr lang="zh-CN" altLang="en-US" sz="2400" b="1">
                <a:latin typeface="+mn-ea"/>
                <a:ea typeface="+mn-ea"/>
              </a:rPr>
              <a:t>（</a:t>
            </a:r>
            <a:r>
              <a:rPr lang="en-US" altLang="zh-CN" sz="2400" b="1">
                <a:latin typeface="+mn-ea"/>
                <a:ea typeface="+mn-ea"/>
              </a:rPr>
              <a:t>3</a:t>
            </a:r>
            <a:r>
              <a:rPr lang="zh-CN" altLang="en-US" sz="2400" b="1">
                <a:latin typeface="+mn-ea"/>
                <a:ea typeface="+mn-ea"/>
              </a:rPr>
              <a:t>）两角关系：</a:t>
            </a:r>
            <a:endParaRPr lang="en-US" altLang="zh-CN" sz="2400" b="1">
              <a:latin typeface="+mn-ea"/>
              <a:ea typeface="+mn-ea"/>
            </a:endParaRPr>
          </a:p>
          <a:p>
            <a:r>
              <a:rPr lang="zh-CN" altLang="en-US" sz="2400" b="1">
                <a:latin typeface="+mn-ea"/>
                <a:ea typeface="+mn-ea"/>
              </a:rPr>
              <a:t>①光从空气斜射入水或其他介质中时，折射角</a:t>
            </a:r>
            <a:r>
              <a:rPr lang="en-US" altLang="zh-CN" sz="2400" b="1">
                <a:latin typeface="+mn-ea"/>
                <a:ea typeface="+mn-ea"/>
              </a:rPr>
              <a:t>_____</a:t>
            </a:r>
            <a:r>
              <a:rPr lang="zh-CN" altLang="en-US" sz="2400" b="1">
                <a:latin typeface="+mn-ea"/>
                <a:ea typeface="+mn-ea"/>
              </a:rPr>
              <a:t>入射角。</a:t>
            </a:r>
            <a:endParaRPr lang="en-US" altLang="zh-CN" sz="2400" b="1">
              <a:latin typeface="+mn-ea"/>
              <a:ea typeface="+mn-ea"/>
            </a:endParaRPr>
          </a:p>
          <a:p>
            <a:r>
              <a:rPr lang="zh-CN" altLang="en-US" sz="2400" b="1">
                <a:latin typeface="+mn-ea"/>
                <a:ea typeface="+mn-ea"/>
              </a:rPr>
              <a:t>②光从水等介质斜射入空气中时，折射角</a:t>
            </a:r>
            <a:r>
              <a:rPr lang="en-US" altLang="zh-CN" sz="2400" b="1">
                <a:latin typeface="+mn-ea"/>
                <a:ea typeface="+mn-ea"/>
              </a:rPr>
              <a:t>_____</a:t>
            </a:r>
            <a:r>
              <a:rPr lang="zh-CN" altLang="en-US" sz="2400" b="1">
                <a:latin typeface="+mn-ea"/>
                <a:ea typeface="+mn-ea"/>
              </a:rPr>
              <a:t>入射角。</a:t>
            </a:r>
            <a:endParaRPr lang="en-US" altLang="zh-CN" sz="2400" b="1">
              <a:latin typeface="+mn-ea"/>
              <a:ea typeface="+mn-ea"/>
            </a:endParaRPr>
          </a:p>
          <a:p>
            <a:r>
              <a:rPr lang="zh-CN" altLang="en-US" sz="2400" b="1">
                <a:latin typeface="+mn-ea"/>
                <a:ea typeface="+mn-ea"/>
              </a:rPr>
              <a:t>③入射角增大时，折射角会随着</a:t>
            </a:r>
            <a:r>
              <a:rPr lang="en-US" altLang="zh-CN" sz="2400" b="1">
                <a:latin typeface="+mn-ea"/>
                <a:ea typeface="+mn-ea"/>
              </a:rPr>
              <a:t>_____</a:t>
            </a:r>
            <a:r>
              <a:rPr lang="zh-CN" altLang="en-US" sz="2400" b="1">
                <a:latin typeface="+mn-ea"/>
                <a:ea typeface="+mn-ea"/>
              </a:rPr>
              <a:t>。</a:t>
            </a:r>
            <a:endParaRPr lang="en-US" altLang="zh-CN" sz="2400" b="1">
              <a:latin typeface="+mn-ea"/>
              <a:ea typeface="+mn-ea"/>
            </a:endParaRPr>
          </a:p>
          <a:p>
            <a:r>
              <a:rPr lang="zh-CN" altLang="en-US" sz="2400" b="1">
                <a:latin typeface="+mn-ea"/>
                <a:ea typeface="+mn-ea"/>
              </a:rPr>
              <a:t>④光从空气垂直射入水中或其他介质中时，传播方向</a:t>
            </a:r>
            <a:r>
              <a:rPr lang="en-US" altLang="zh-CN" sz="2400" b="1">
                <a:latin typeface="+mn-ea"/>
                <a:ea typeface="+mn-ea"/>
              </a:rPr>
              <a:t>_____</a:t>
            </a:r>
            <a:r>
              <a:rPr lang="zh-CN" altLang="en-US" sz="2400" b="1">
                <a:latin typeface="+mn-ea"/>
                <a:ea typeface="+mn-ea"/>
              </a:rPr>
              <a:t>。</a:t>
            </a:r>
            <a:endParaRPr lang="en-US" altLang="zh-CN" sz="2400" b="1">
              <a:latin typeface="+mn-ea"/>
              <a:ea typeface="+mn-ea"/>
            </a:endParaRPr>
          </a:p>
          <a:p>
            <a:r>
              <a:rPr lang="zh-CN" altLang="en-US" sz="2400" b="1">
                <a:latin typeface="+mn-ea"/>
                <a:ea typeface="+mn-ea"/>
              </a:rPr>
              <a:t>（</a:t>
            </a:r>
            <a:r>
              <a:rPr lang="en-US" altLang="zh-CN" sz="2400" b="1">
                <a:latin typeface="+mn-ea"/>
                <a:ea typeface="+mn-ea"/>
              </a:rPr>
              <a:t>4</a:t>
            </a:r>
            <a:r>
              <a:rPr lang="zh-CN" altLang="en-US" sz="2400" b="1">
                <a:latin typeface="+mn-ea"/>
                <a:ea typeface="+mn-ea"/>
              </a:rPr>
              <a:t>）在折射现象中，光路</a:t>
            </a:r>
            <a:r>
              <a:rPr lang="en-US" altLang="zh-CN" sz="2400" b="1">
                <a:latin typeface="+mn-ea"/>
                <a:ea typeface="+mn-ea"/>
              </a:rPr>
              <a:t>_____</a:t>
            </a:r>
            <a:r>
              <a:rPr lang="zh-CN" altLang="en-US" sz="2400" b="1">
                <a:latin typeface="+mn-ea"/>
                <a:ea typeface="+mn-ea"/>
              </a:rPr>
              <a:t>。</a:t>
            </a:r>
            <a:endParaRPr lang="zh-CN" altLang="en-US" sz="2400" b="1">
              <a:latin typeface="+mn-ea"/>
              <a:ea typeface="+mn-ea"/>
            </a:endParaRPr>
          </a:p>
        </p:txBody>
      </p:sp>
      <p:sp>
        <p:nvSpPr>
          <p:cNvPr id="5" name="文本框 4" title=""/>
          <p:cNvSpPr txBox="1"/>
          <p:nvPr/>
        </p:nvSpPr>
        <p:spPr>
          <a:xfrm>
            <a:off x="3061546" y="962306"/>
            <a:ext cx="853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折射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 title=""/>
          <p:cNvSpPr txBox="1"/>
          <p:nvPr/>
        </p:nvSpPr>
        <p:spPr>
          <a:xfrm>
            <a:off x="3061546" y="1697212"/>
            <a:ext cx="853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折射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 title=""/>
          <p:cNvSpPr txBox="1"/>
          <p:nvPr/>
        </p:nvSpPr>
        <p:spPr>
          <a:xfrm>
            <a:off x="4802296" y="962306"/>
            <a:ext cx="853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入射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 title=""/>
          <p:cNvSpPr txBox="1"/>
          <p:nvPr/>
        </p:nvSpPr>
        <p:spPr>
          <a:xfrm>
            <a:off x="6418543" y="969078"/>
            <a:ext cx="853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法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 title=""/>
          <p:cNvSpPr txBox="1"/>
          <p:nvPr/>
        </p:nvSpPr>
        <p:spPr>
          <a:xfrm>
            <a:off x="4761659" y="1697212"/>
            <a:ext cx="853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入射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 title=""/>
          <p:cNvSpPr txBox="1"/>
          <p:nvPr/>
        </p:nvSpPr>
        <p:spPr>
          <a:xfrm>
            <a:off x="6852039" y="2426086"/>
            <a:ext cx="853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小于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 title=""/>
          <p:cNvSpPr txBox="1"/>
          <p:nvPr/>
        </p:nvSpPr>
        <p:spPr>
          <a:xfrm>
            <a:off x="6248403" y="2801945"/>
            <a:ext cx="853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大于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 title=""/>
          <p:cNvSpPr txBox="1"/>
          <p:nvPr/>
        </p:nvSpPr>
        <p:spPr>
          <a:xfrm>
            <a:off x="5020333" y="3173799"/>
            <a:ext cx="853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增大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 title=""/>
          <p:cNvSpPr txBox="1"/>
          <p:nvPr/>
        </p:nvSpPr>
        <p:spPr>
          <a:xfrm>
            <a:off x="7772403" y="3505692"/>
            <a:ext cx="853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不变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 title=""/>
          <p:cNvSpPr txBox="1"/>
          <p:nvPr/>
        </p:nvSpPr>
        <p:spPr>
          <a:xfrm>
            <a:off x="4270589" y="3901932"/>
            <a:ext cx="853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可逆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0" name="组合 69" title=""/>
          <p:cNvGrpSpPr/>
          <p:nvPr/>
        </p:nvGrpSpPr>
        <p:grpSpPr>
          <a:xfrm>
            <a:off x="6240206" y="1291589"/>
            <a:ext cx="2505852" cy="2515234"/>
            <a:chOff x="6240206" y="1291589"/>
            <a:chExt cx="2505852" cy="2515234"/>
          </a:xfrm>
        </p:grpSpPr>
        <p:grpSp>
          <p:nvGrpSpPr>
            <p:cNvPr id="26" name="组合 25"/>
            <p:cNvGrpSpPr/>
            <p:nvPr/>
          </p:nvGrpSpPr>
          <p:grpSpPr>
            <a:xfrm>
              <a:off x="6240206" y="1291589"/>
              <a:ext cx="2330927" cy="2515234"/>
              <a:chOff x="4693766" y="1366366"/>
              <a:chExt cx="3488421" cy="2975340"/>
            </a:xfrm>
          </p:grpSpPr>
          <p:sp>
            <p:nvSpPr>
              <p:cNvPr id="27" name="矩形 26"/>
              <p:cNvSpPr/>
              <p:nvPr/>
            </p:nvSpPr>
            <p:spPr bwMode="auto">
              <a:xfrm>
                <a:off x="4700693" y="2854036"/>
                <a:ext cx="3481494" cy="1487670"/>
              </a:xfrm>
              <a:prstGeom prst="rect">
                <a:avLst/>
              </a:prstGeom>
              <a:gradFill flip="none" rotWithShape="1">
                <a:gsLst>
                  <a:gs pos="0">
                    <a:srgbClr val="93DDF8">
                      <a:tint val="66000"/>
                      <a:satMod val="160000"/>
                    </a:srgbClr>
                  </a:gs>
                  <a:gs pos="47000">
                    <a:srgbClr val="93DDF8">
                      <a:tint val="44500"/>
                      <a:satMod val="160000"/>
                    </a:srgbClr>
                  </a:gs>
                  <a:gs pos="81000">
                    <a:srgbClr val="93DDF8">
                      <a:tint val="23500"/>
                      <a:satMod val="160000"/>
                    </a:srgbClr>
                  </a:gs>
                </a:gsLst>
                <a:lin ang="16200000" scaled="1"/>
              </a:gradFill>
              <a:ln w="9525">
                <a:noFill/>
                <a:miter lim="800000"/>
              </a:ln>
            </p:spPr>
            <p:txBody>
              <a:bodyPr rtlCol="0" anchor="ctr"/>
              <a:lstStyle/>
              <a:p>
                <a:pPr marL="0" indent="720090" algn="ctr">
                  <a:lnSpc>
                    <a:spcPct val="110000"/>
                  </a:lnSpc>
                  <a:spcBef>
                    <a:spcPct val="0"/>
                  </a:spcBef>
                  <a:buClr>
                    <a:schemeClr val="hlink"/>
                  </a:buClr>
                  <a:buFont typeface="Wingdings" panose="05000000000000000000" pitchFamily="2" charset="2"/>
                  <a:buNone/>
                </a:pPr>
                <a:endParaRPr lang="zh-CN" altLang="en-US" sz="2800" b="1">
                  <a:latin typeface="+mn-lt"/>
                  <a:ea typeface="黑体" panose="02010609060101010101" pitchFamily="2" charset="-122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 bwMode="auto">
              <a:xfrm>
                <a:off x="4700693" y="1366366"/>
                <a:ext cx="3481494" cy="148767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rtlCol="0" anchor="ctr"/>
              <a:lstStyle/>
              <a:p>
                <a:pPr marL="0" indent="720090" algn="ctr">
                  <a:lnSpc>
                    <a:spcPct val="110000"/>
                  </a:lnSpc>
                  <a:spcBef>
                    <a:spcPct val="0"/>
                  </a:spcBef>
                  <a:buClr>
                    <a:schemeClr val="hlink"/>
                  </a:buClr>
                  <a:buFont typeface="Wingdings" panose="05000000000000000000" pitchFamily="2" charset="2"/>
                  <a:buNone/>
                </a:pPr>
                <a:endParaRPr lang="zh-CN" altLang="en-US" sz="2800" b="1">
                  <a:latin typeface="+mn-lt"/>
                  <a:ea typeface="黑体" panose="02010609060101010101" pitchFamily="2" charset="-122"/>
                </a:endParaRPr>
              </a:p>
            </p:txBody>
          </p:sp>
          <p:cxnSp>
            <p:nvCxnSpPr>
              <p:cNvPr id="29" name="直接连接符 28"/>
              <p:cNvCxnSpPr/>
              <p:nvPr/>
            </p:nvCxnSpPr>
            <p:spPr>
              <a:xfrm>
                <a:off x="4693766" y="2854036"/>
                <a:ext cx="3481494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5" name="文本框 54"/>
            <p:cNvSpPr txBox="1"/>
            <p:nvPr/>
          </p:nvSpPr>
          <p:spPr>
            <a:xfrm>
              <a:off x="8010617" y="2538514"/>
              <a:ext cx="6705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latin typeface="黑体" panose="02010609060101010101" pitchFamily="2" charset="-122"/>
                  <a:ea typeface="黑体" panose="02010609060101010101" pitchFamily="2" charset="-122"/>
                </a:rPr>
                <a:t>水</a:t>
              </a:r>
              <a:endParaRPr lang="zh-CN" altLang="en-US" sz="24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7838615" y="2114332"/>
              <a:ext cx="9074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latin typeface="黑体" panose="02010609060101010101" pitchFamily="2" charset="-122"/>
                  <a:ea typeface="黑体" panose="02010609060101010101" pitchFamily="2" charset="-122"/>
                </a:rPr>
                <a:t>空气</a:t>
              </a:r>
              <a:endParaRPr lang="zh-CN" altLang="en-US" sz="24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69" name="组合 68" title=""/>
          <p:cNvGrpSpPr/>
          <p:nvPr/>
        </p:nvGrpSpPr>
        <p:grpSpPr>
          <a:xfrm>
            <a:off x="3386145" y="1291589"/>
            <a:ext cx="2476356" cy="2515234"/>
            <a:chOff x="3386145" y="1291589"/>
            <a:chExt cx="2476356" cy="2515234"/>
          </a:xfrm>
        </p:grpSpPr>
        <p:grpSp>
          <p:nvGrpSpPr>
            <p:cNvPr id="22" name="组合 21"/>
            <p:cNvGrpSpPr/>
            <p:nvPr/>
          </p:nvGrpSpPr>
          <p:grpSpPr>
            <a:xfrm>
              <a:off x="3386145" y="1291589"/>
              <a:ext cx="2330927" cy="2515234"/>
              <a:chOff x="4693766" y="1366366"/>
              <a:chExt cx="3488421" cy="2975340"/>
            </a:xfrm>
          </p:grpSpPr>
          <p:sp>
            <p:nvSpPr>
              <p:cNvPr id="23" name="矩形 22"/>
              <p:cNvSpPr/>
              <p:nvPr/>
            </p:nvSpPr>
            <p:spPr bwMode="auto">
              <a:xfrm>
                <a:off x="4700693" y="2854036"/>
                <a:ext cx="3481494" cy="1487670"/>
              </a:xfrm>
              <a:prstGeom prst="rect">
                <a:avLst/>
              </a:prstGeom>
              <a:gradFill flip="none" rotWithShape="1">
                <a:gsLst>
                  <a:gs pos="0">
                    <a:srgbClr val="93DDF8">
                      <a:tint val="66000"/>
                      <a:satMod val="160000"/>
                    </a:srgbClr>
                  </a:gs>
                  <a:gs pos="47000">
                    <a:srgbClr val="93DDF8">
                      <a:tint val="44500"/>
                      <a:satMod val="160000"/>
                    </a:srgbClr>
                  </a:gs>
                  <a:gs pos="81000">
                    <a:srgbClr val="93DDF8">
                      <a:tint val="23500"/>
                      <a:satMod val="160000"/>
                    </a:srgbClr>
                  </a:gs>
                </a:gsLst>
                <a:lin ang="16200000" scaled="1"/>
              </a:gradFill>
              <a:ln w="9525">
                <a:noFill/>
                <a:miter lim="800000"/>
              </a:ln>
            </p:spPr>
            <p:txBody>
              <a:bodyPr rtlCol="0" anchor="ctr"/>
              <a:lstStyle/>
              <a:p>
                <a:pPr marL="0" indent="720090" algn="ctr">
                  <a:lnSpc>
                    <a:spcPct val="110000"/>
                  </a:lnSpc>
                  <a:spcBef>
                    <a:spcPct val="0"/>
                  </a:spcBef>
                  <a:buClr>
                    <a:schemeClr val="hlink"/>
                  </a:buClr>
                  <a:buFont typeface="Wingdings" panose="05000000000000000000" pitchFamily="2" charset="2"/>
                  <a:buNone/>
                </a:pPr>
                <a:endParaRPr lang="zh-CN" altLang="en-US" sz="2800" b="1">
                  <a:latin typeface="+mn-lt"/>
                  <a:ea typeface="黑体" panose="02010609060101010101" pitchFamily="2" charset="-122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 bwMode="auto">
              <a:xfrm>
                <a:off x="4700693" y="1366366"/>
                <a:ext cx="3481494" cy="148767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rtlCol="0" anchor="ctr"/>
              <a:lstStyle/>
              <a:p>
                <a:pPr marL="0" indent="720090" algn="ctr">
                  <a:lnSpc>
                    <a:spcPct val="110000"/>
                  </a:lnSpc>
                  <a:spcBef>
                    <a:spcPct val="0"/>
                  </a:spcBef>
                  <a:buClr>
                    <a:schemeClr val="hlink"/>
                  </a:buClr>
                  <a:buFont typeface="Wingdings" panose="05000000000000000000" pitchFamily="2" charset="2"/>
                  <a:buNone/>
                </a:pPr>
                <a:endParaRPr lang="zh-CN" altLang="en-US" sz="2800" b="1">
                  <a:latin typeface="+mn-lt"/>
                  <a:ea typeface="黑体" panose="02010609060101010101" pitchFamily="2" charset="-122"/>
                </a:endParaRPr>
              </a:p>
            </p:txBody>
          </p:sp>
          <p:cxnSp>
            <p:nvCxnSpPr>
              <p:cNvPr id="25" name="直接连接符 24"/>
              <p:cNvCxnSpPr/>
              <p:nvPr/>
            </p:nvCxnSpPr>
            <p:spPr>
              <a:xfrm>
                <a:off x="4693766" y="2854036"/>
                <a:ext cx="3481494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3" name="文本框 52"/>
            <p:cNvSpPr txBox="1"/>
            <p:nvPr/>
          </p:nvSpPr>
          <p:spPr>
            <a:xfrm>
              <a:off x="5127060" y="2530465"/>
              <a:ext cx="6705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latin typeface="黑体" panose="02010609060101010101" pitchFamily="2" charset="-122"/>
                  <a:ea typeface="黑体" panose="02010609060101010101" pitchFamily="2" charset="-122"/>
                </a:rPr>
                <a:t>水</a:t>
              </a:r>
              <a:endParaRPr lang="zh-CN" altLang="en-US" sz="24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4955058" y="2106283"/>
              <a:ext cx="9074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latin typeface="黑体" panose="02010609060101010101" pitchFamily="2" charset="-122"/>
                  <a:ea typeface="黑体" panose="02010609060101010101" pitchFamily="2" charset="-122"/>
                </a:rPr>
                <a:t>空气</a:t>
              </a:r>
              <a:endParaRPr lang="zh-CN" altLang="en-US" sz="24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3" name="TextBox 3" title=""/>
          <p:cNvSpPr txBox="1">
            <a:spLocks noChangeArrowheads="1"/>
          </p:cNvSpPr>
          <p:nvPr/>
        </p:nvSpPr>
        <p:spPr bwMode="auto">
          <a:xfrm>
            <a:off x="454340" y="412290"/>
            <a:ext cx="30610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>
                <a:solidFill>
                  <a:srgbClr val="0000FF"/>
                </a:solidFill>
                <a:latin typeface="黑体" panose="02010609060101010101" pitchFamily="2" charset="-122"/>
              </a:rPr>
              <a:t>折射规律怎么记？</a:t>
            </a:r>
            <a:endParaRPr lang="zh-CN" altLang="en-US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grpSp>
        <p:nvGrpSpPr>
          <p:cNvPr id="8" name="组合 7" title=""/>
          <p:cNvGrpSpPr/>
          <p:nvPr/>
        </p:nvGrpSpPr>
        <p:grpSpPr>
          <a:xfrm rot="5400000">
            <a:off x="991731" y="1831647"/>
            <a:ext cx="1267469" cy="155783"/>
            <a:chOff x="1458522" y="3367784"/>
            <a:chExt cx="1267469" cy="155783"/>
          </a:xfrm>
        </p:grpSpPr>
        <p:cxnSp>
          <p:nvCxnSpPr>
            <p:cNvPr id="9" name="直接连接符 8"/>
            <p:cNvCxnSpPr/>
            <p:nvPr/>
          </p:nvCxnSpPr>
          <p:spPr>
            <a:xfrm rot="16200000">
              <a:off x="2088467" y="2808152"/>
              <a:ext cx="7580" cy="1267469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箭头: 右 9"/>
            <p:cNvSpPr/>
            <p:nvPr/>
          </p:nvSpPr>
          <p:spPr bwMode="auto">
            <a:xfrm>
              <a:off x="1767839" y="3367784"/>
              <a:ext cx="314505" cy="155783"/>
            </a:xfrm>
            <a:prstGeom prst="rightArrow">
              <a:avLst>
                <a:gd name="adj1" fmla="val 50000"/>
                <a:gd name="adj2" fmla="val 201887"/>
              </a:avLst>
            </a:prstGeom>
            <a:solidFill>
              <a:srgbClr val="FF0000"/>
            </a:solidFill>
            <a:ln w="9525">
              <a:noFill/>
              <a:miter lim="800000"/>
            </a:ln>
          </p:spPr>
          <p:txBody>
            <a:bodyPr rtlCol="0" anchor="ctr"/>
            <a:lstStyle/>
            <a:p>
              <a:pPr marL="0" indent="720090" algn="ctr">
                <a:lnSpc>
                  <a:spcPct val="110000"/>
                </a:lnSpc>
                <a:spcBef>
                  <a:spcPct val="0"/>
                </a:spcBef>
                <a:buClr>
                  <a:schemeClr val="hlink"/>
                </a:buClr>
                <a:buFont typeface="Wingdings" panose="05000000000000000000" pitchFamily="2" charset="2"/>
                <a:buNone/>
              </a:pPr>
              <a:endParaRPr lang="zh-CN" altLang="en-US" sz="2800" b="1"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68" name="组合 67" title=""/>
          <p:cNvGrpSpPr/>
          <p:nvPr/>
        </p:nvGrpSpPr>
        <p:grpSpPr>
          <a:xfrm>
            <a:off x="536714" y="1291589"/>
            <a:ext cx="2459682" cy="2515234"/>
            <a:chOff x="536714" y="1291589"/>
            <a:chExt cx="2459682" cy="2515234"/>
          </a:xfrm>
        </p:grpSpPr>
        <p:grpSp>
          <p:nvGrpSpPr>
            <p:cNvPr id="4" name="组合 3"/>
            <p:cNvGrpSpPr/>
            <p:nvPr/>
          </p:nvGrpSpPr>
          <p:grpSpPr>
            <a:xfrm>
              <a:off x="536714" y="1291589"/>
              <a:ext cx="2330927" cy="2515234"/>
              <a:chOff x="4693766" y="1366366"/>
              <a:chExt cx="3488421" cy="2975340"/>
            </a:xfrm>
          </p:grpSpPr>
          <p:sp>
            <p:nvSpPr>
              <p:cNvPr id="5" name="矩形 4"/>
              <p:cNvSpPr/>
              <p:nvPr/>
            </p:nvSpPr>
            <p:spPr bwMode="auto">
              <a:xfrm>
                <a:off x="4700693" y="2854036"/>
                <a:ext cx="3481494" cy="1487670"/>
              </a:xfrm>
              <a:prstGeom prst="rect">
                <a:avLst/>
              </a:prstGeom>
              <a:gradFill flip="none" rotWithShape="1">
                <a:gsLst>
                  <a:gs pos="0">
                    <a:srgbClr val="93DDF8">
                      <a:tint val="66000"/>
                      <a:satMod val="160000"/>
                    </a:srgbClr>
                  </a:gs>
                  <a:gs pos="47000">
                    <a:srgbClr val="93DDF8">
                      <a:tint val="44500"/>
                      <a:satMod val="160000"/>
                    </a:srgbClr>
                  </a:gs>
                  <a:gs pos="81000">
                    <a:srgbClr val="93DDF8">
                      <a:tint val="23500"/>
                      <a:satMod val="160000"/>
                    </a:srgbClr>
                  </a:gs>
                </a:gsLst>
                <a:lin ang="16200000" scaled="1"/>
              </a:gradFill>
              <a:ln w="9525">
                <a:noFill/>
                <a:miter lim="800000"/>
              </a:ln>
            </p:spPr>
            <p:txBody>
              <a:bodyPr rtlCol="0" anchor="ctr"/>
              <a:lstStyle/>
              <a:p>
                <a:pPr marL="0" indent="720090" algn="ctr">
                  <a:lnSpc>
                    <a:spcPct val="110000"/>
                  </a:lnSpc>
                  <a:spcBef>
                    <a:spcPct val="0"/>
                  </a:spcBef>
                  <a:buClr>
                    <a:schemeClr val="hlink"/>
                  </a:buClr>
                  <a:buFont typeface="Wingdings" panose="05000000000000000000" pitchFamily="2" charset="2"/>
                  <a:buNone/>
                </a:pPr>
                <a:endParaRPr lang="zh-CN" altLang="en-US" sz="2800" b="1">
                  <a:latin typeface="+mn-lt"/>
                  <a:ea typeface="黑体" panose="02010609060101010101" pitchFamily="2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 bwMode="auto">
              <a:xfrm>
                <a:off x="4700693" y="1366366"/>
                <a:ext cx="3481494" cy="148767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rtlCol="0" anchor="ctr"/>
              <a:lstStyle/>
              <a:p>
                <a:pPr marL="0" indent="720090" algn="ctr">
                  <a:lnSpc>
                    <a:spcPct val="110000"/>
                  </a:lnSpc>
                  <a:spcBef>
                    <a:spcPct val="0"/>
                  </a:spcBef>
                  <a:buClr>
                    <a:schemeClr val="hlink"/>
                  </a:buClr>
                  <a:buFont typeface="Wingdings" panose="05000000000000000000" pitchFamily="2" charset="2"/>
                  <a:buNone/>
                </a:pPr>
                <a:endParaRPr lang="zh-CN" altLang="en-US" sz="2800" b="1">
                  <a:latin typeface="+mn-lt"/>
                  <a:ea typeface="黑体" panose="02010609060101010101" pitchFamily="2" charset="-122"/>
                </a:endParaRPr>
              </a:p>
            </p:txBody>
          </p:sp>
          <p:cxnSp>
            <p:nvCxnSpPr>
              <p:cNvPr id="7" name="直接连接符 6"/>
              <p:cNvCxnSpPr/>
              <p:nvPr/>
            </p:nvCxnSpPr>
            <p:spPr>
              <a:xfrm>
                <a:off x="4693766" y="2854036"/>
                <a:ext cx="3481494" cy="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文本框 10"/>
            <p:cNvSpPr txBox="1"/>
            <p:nvPr/>
          </p:nvSpPr>
          <p:spPr>
            <a:xfrm>
              <a:off x="2260955" y="2485517"/>
              <a:ext cx="6705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latin typeface="黑体" panose="02010609060101010101" pitchFamily="2" charset="-122"/>
                  <a:ea typeface="黑体" panose="02010609060101010101" pitchFamily="2" charset="-122"/>
                </a:rPr>
                <a:t>水</a:t>
              </a:r>
              <a:endParaRPr lang="zh-CN" altLang="en-US" sz="24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088953" y="2061335"/>
              <a:ext cx="9074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latin typeface="黑体" panose="02010609060101010101" pitchFamily="2" charset="-122"/>
                  <a:ea typeface="黑体" panose="02010609060101010101" pitchFamily="2" charset="-122"/>
                </a:rPr>
                <a:t>空气</a:t>
              </a:r>
              <a:endParaRPr lang="zh-CN" altLang="en-US" sz="24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17" name="组合 16" title=""/>
          <p:cNvGrpSpPr/>
          <p:nvPr/>
        </p:nvGrpSpPr>
        <p:grpSpPr>
          <a:xfrm>
            <a:off x="1640850" y="2442306"/>
            <a:ext cx="101600" cy="96434"/>
            <a:chOff x="4802293" y="304800"/>
            <a:chExt cx="399627" cy="379307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4802293" y="304800"/>
              <a:ext cx="39962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5201920" y="304800"/>
              <a:ext cx="0" cy="37930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 title=""/>
          <p:cNvGrpSpPr/>
          <p:nvPr/>
        </p:nvGrpSpPr>
        <p:grpSpPr>
          <a:xfrm>
            <a:off x="7393227" y="1381822"/>
            <a:ext cx="101600" cy="2354473"/>
            <a:chOff x="4499956" y="1858697"/>
            <a:chExt cx="101600" cy="2354473"/>
          </a:xfrm>
        </p:grpSpPr>
        <p:cxnSp>
          <p:nvCxnSpPr>
            <p:cNvPr id="32" name="直接连接符 31"/>
            <p:cNvCxnSpPr/>
            <p:nvPr/>
          </p:nvCxnSpPr>
          <p:spPr>
            <a:xfrm flipH="1" flipV="1">
              <a:off x="4508279" y="1858697"/>
              <a:ext cx="0" cy="2354473"/>
            </a:xfrm>
            <a:prstGeom prst="line">
              <a:avLst/>
            </a:prstGeom>
            <a:ln w="2857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组合 32"/>
            <p:cNvGrpSpPr/>
            <p:nvPr/>
          </p:nvGrpSpPr>
          <p:grpSpPr>
            <a:xfrm>
              <a:off x="4499956" y="2922472"/>
              <a:ext cx="101600" cy="96434"/>
              <a:chOff x="4802293" y="304800"/>
              <a:chExt cx="399627" cy="379307"/>
            </a:xfrm>
          </p:grpSpPr>
          <p:cxnSp>
            <p:nvCxnSpPr>
              <p:cNvPr id="34" name="直接连接符 33"/>
              <p:cNvCxnSpPr/>
              <p:nvPr/>
            </p:nvCxnSpPr>
            <p:spPr>
              <a:xfrm>
                <a:off x="4802293" y="304800"/>
                <a:ext cx="399627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flipH="1">
                <a:off x="5201920" y="304800"/>
                <a:ext cx="0" cy="379307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6" name="组合 35" title=""/>
          <p:cNvGrpSpPr/>
          <p:nvPr/>
        </p:nvGrpSpPr>
        <p:grpSpPr>
          <a:xfrm>
            <a:off x="4521200" y="1394513"/>
            <a:ext cx="101600" cy="2354473"/>
            <a:chOff x="4499956" y="1858697"/>
            <a:chExt cx="101600" cy="2354473"/>
          </a:xfrm>
        </p:grpSpPr>
        <p:cxnSp>
          <p:nvCxnSpPr>
            <p:cNvPr id="37" name="直接连接符 36"/>
            <p:cNvCxnSpPr/>
            <p:nvPr/>
          </p:nvCxnSpPr>
          <p:spPr>
            <a:xfrm flipH="1" flipV="1">
              <a:off x="4508279" y="1858697"/>
              <a:ext cx="0" cy="2354473"/>
            </a:xfrm>
            <a:prstGeom prst="line">
              <a:avLst/>
            </a:prstGeom>
            <a:ln w="2857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" name="组合 37"/>
            <p:cNvGrpSpPr/>
            <p:nvPr/>
          </p:nvGrpSpPr>
          <p:grpSpPr>
            <a:xfrm>
              <a:off x="4499956" y="2922472"/>
              <a:ext cx="101600" cy="96434"/>
              <a:chOff x="4802293" y="304800"/>
              <a:chExt cx="399627" cy="379307"/>
            </a:xfrm>
          </p:grpSpPr>
          <p:cxnSp>
            <p:nvCxnSpPr>
              <p:cNvPr id="39" name="直接连接符 38"/>
              <p:cNvCxnSpPr/>
              <p:nvPr/>
            </p:nvCxnSpPr>
            <p:spPr>
              <a:xfrm>
                <a:off x="4802293" y="304800"/>
                <a:ext cx="399627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 flipH="1">
                <a:off x="5201920" y="304800"/>
                <a:ext cx="0" cy="379307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3" name="组合 42" title=""/>
          <p:cNvGrpSpPr/>
          <p:nvPr/>
        </p:nvGrpSpPr>
        <p:grpSpPr>
          <a:xfrm rot="5400000">
            <a:off x="1004073" y="3094356"/>
            <a:ext cx="1267469" cy="155783"/>
            <a:chOff x="1458522" y="3363021"/>
            <a:chExt cx="1267469" cy="155783"/>
          </a:xfrm>
          <a:solidFill>
            <a:srgbClr val="0000FF"/>
          </a:solidFill>
        </p:grpSpPr>
        <p:cxnSp>
          <p:nvCxnSpPr>
            <p:cNvPr id="44" name="直接连接符 43"/>
            <p:cNvCxnSpPr/>
            <p:nvPr/>
          </p:nvCxnSpPr>
          <p:spPr>
            <a:xfrm rot="16200000">
              <a:off x="2088467" y="2808152"/>
              <a:ext cx="7580" cy="1267469"/>
            </a:xfrm>
            <a:prstGeom prst="line">
              <a:avLst/>
            </a:prstGeom>
            <a:grpFill/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箭头: 右 44"/>
            <p:cNvSpPr/>
            <p:nvPr/>
          </p:nvSpPr>
          <p:spPr bwMode="auto">
            <a:xfrm>
              <a:off x="1767839" y="3363021"/>
              <a:ext cx="314505" cy="155783"/>
            </a:xfrm>
            <a:prstGeom prst="rightArrow">
              <a:avLst>
                <a:gd name="adj1" fmla="val 100000"/>
                <a:gd name="adj2" fmla="val 201887"/>
              </a:avLst>
            </a:prstGeom>
            <a:grpFill/>
            <a:ln w="9525">
              <a:solidFill>
                <a:srgbClr val="0000FF"/>
              </a:solidFill>
              <a:miter lim="800000"/>
            </a:ln>
          </p:spPr>
          <p:txBody>
            <a:bodyPr rtlCol="0" anchor="ctr"/>
            <a:lstStyle/>
            <a:p>
              <a:pPr marL="0" indent="720090" algn="ctr">
                <a:lnSpc>
                  <a:spcPct val="110000"/>
                </a:lnSpc>
                <a:spcBef>
                  <a:spcPct val="0"/>
                </a:spcBef>
                <a:buClr>
                  <a:schemeClr val="hlink"/>
                </a:buClr>
                <a:buFont typeface="Wingdings" panose="05000000000000000000" pitchFamily="2" charset="2"/>
                <a:buNone/>
              </a:pPr>
              <a:endParaRPr lang="zh-CN" altLang="en-US" sz="2800" b="1"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46" name="组合 45" title=""/>
          <p:cNvGrpSpPr/>
          <p:nvPr/>
        </p:nvGrpSpPr>
        <p:grpSpPr>
          <a:xfrm rot="3035090">
            <a:off x="3171282" y="1842505"/>
            <a:ext cx="1644311" cy="155783"/>
            <a:chOff x="1081681" y="3367784"/>
            <a:chExt cx="1644311" cy="155783"/>
          </a:xfrm>
        </p:grpSpPr>
        <p:cxnSp>
          <p:nvCxnSpPr>
            <p:cNvPr id="47" name="直接连接符 46"/>
            <p:cNvCxnSpPr/>
            <p:nvPr/>
          </p:nvCxnSpPr>
          <p:spPr>
            <a:xfrm rot="16200000">
              <a:off x="1893379" y="2626399"/>
              <a:ext cx="20916" cy="1644311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箭头: 右 47"/>
            <p:cNvSpPr/>
            <p:nvPr/>
          </p:nvSpPr>
          <p:spPr bwMode="auto">
            <a:xfrm>
              <a:off x="1767839" y="3367784"/>
              <a:ext cx="314505" cy="155783"/>
            </a:xfrm>
            <a:prstGeom prst="rightArrow">
              <a:avLst>
                <a:gd name="adj1" fmla="val 50000"/>
                <a:gd name="adj2" fmla="val 201887"/>
              </a:avLst>
            </a:prstGeom>
            <a:solidFill>
              <a:srgbClr val="FF0000"/>
            </a:solidFill>
            <a:ln w="9525">
              <a:noFill/>
              <a:miter lim="800000"/>
            </a:ln>
          </p:spPr>
          <p:txBody>
            <a:bodyPr rtlCol="0" anchor="ctr"/>
            <a:lstStyle/>
            <a:p>
              <a:pPr marL="0" indent="720090" algn="ctr">
                <a:lnSpc>
                  <a:spcPct val="110000"/>
                </a:lnSpc>
                <a:spcBef>
                  <a:spcPct val="0"/>
                </a:spcBef>
                <a:buClr>
                  <a:schemeClr val="hlink"/>
                </a:buClr>
                <a:buFont typeface="Wingdings" panose="05000000000000000000" pitchFamily="2" charset="2"/>
                <a:buNone/>
              </a:pPr>
              <a:endParaRPr lang="zh-CN" altLang="en-US" sz="2800" b="1"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57" name="组合 56" title=""/>
          <p:cNvGrpSpPr/>
          <p:nvPr/>
        </p:nvGrpSpPr>
        <p:grpSpPr>
          <a:xfrm rot="4154359">
            <a:off x="4010015" y="3183803"/>
            <a:ext cx="1562959" cy="155783"/>
            <a:chOff x="1163033" y="3358876"/>
            <a:chExt cx="1562959" cy="155783"/>
          </a:xfrm>
          <a:solidFill>
            <a:srgbClr val="0000FF"/>
          </a:solidFill>
        </p:grpSpPr>
        <p:cxnSp>
          <p:nvCxnSpPr>
            <p:cNvPr id="58" name="直接连接符 57"/>
            <p:cNvCxnSpPr/>
            <p:nvPr/>
          </p:nvCxnSpPr>
          <p:spPr>
            <a:xfrm rot="16200000" flipH="1">
              <a:off x="1944513" y="2656617"/>
              <a:ext cx="0" cy="1562959"/>
            </a:xfrm>
            <a:prstGeom prst="line">
              <a:avLst/>
            </a:prstGeom>
            <a:grpFill/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箭头: 右 58"/>
            <p:cNvSpPr/>
            <p:nvPr/>
          </p:nvSpPr>
          <p:spPr bwMode="auto">
            <a:xfrm>
              <a:off x="1771215" y="3358876"/>
              <a:ext cx="314505" cy="155783"/>
            </a:xfrm>
            <a:prstGeom prst="rightArrow">
              <a:avLst>
                <a:gd name="adj1" fmla="val 50000"/>
                <a:gd name="adj2" fmla="val 201887"/>
              </a:avLst>
            </a:prstGeom>
            <a:grpFill/>
            <a:ln w="9525">
              <a:solidFill>
                <a:srgbClr val="0000FF"/>
              </a:solidFill>
              <a:miter lim="800000"/>
            </a:ln>
          </p:spPr>
          <p:txBody>
            <a:bodyPr rtlCol="0" anchor="ctr"/>
            <a:lstStyle/>
            <a:p>
              <a:pPr marL="0" indent="720090" algn="ctr">
                <a:lnSpc>
                  <a:spcPct val="110000"/>
                </a:lnSpc>
                <a:spcBef>
                  <a:spcPct val="0"/>
                </a:spcBef>
                <a:buClr>
                  <a:schemeClr val="hlink"/>
                </a:buClr>
                <a:buFont typeface="Wingdings" panose="05000000000000000000" pitchFamily="2" charset="2"/>
                <a:buNone/>
              </a:pPr>
              <a:endParaRPr lang="zh-CN" altLang="en-US" sz="2800" b="1"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61" name="组合 60" title=""/>
          <p:cNvGrpSpPr/>
          <p:nvPr/>
        </p:nvGrpSpPr>
        <p:grpSpPr>
          <a:xfrm rot="14602198">
            <a:off x="6969928" y="3196201"/>
            <a:ext cx="1644311" cy="155783"/>
            <a:chOff x="1081681" y="3367784"/>
            <a:chExt cx="1644311" cy="155783"/>
          </a:xfrm>
        </p:grpSpPr>
        <p:cxnSp>
          <p:nvCxnSpPr>
            <p:cNvPr id="62" name="直接连接符 61"/>
            <p:cNvCxnSpPr/>
            <p:nvPr/>
          </p:nvCxnSpPr>
          <p:spPr>
            <a:xfrm rot="16200000">
              <a:off x="1893379" y="2626399"/>
              <a:ext cx="20916" cy="1644311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箭头: 右 62"/>
            <p:cNvSpPr/>
            <p:nvPr/>
          </p:nvSpPr>
          <p:spPr bwMode="auto">
            <a:xfrm>
              <a:off x="1767839" y="3367784"/>
              <a:ext cx="314505" cy="155783"/>
            </a:xfrm>
            <a:prstGeom prst="rightArrow">
              <a:avLst>
                <a:gd name="adj1" fmla="val 50000"/>
                <a:gd name="adj2" fmla="val 201887"/>
              </a:avLst>
            </a:prstGeom>
            <a:solidFill>
              <a:srgbClr val="FF0000"/>
            </a:solidFill>
            <a:ln w="9525">
              <a:noFill/>
              <a:miter lim="800000"/>
            </a:ln>
          </p:spPr>
          <p:txBody>
            <a:bodyPr rtlCol="0" anchor="ctr"/>
            <a:lstStyle/>
            <a:p>
              <a:pPr marL="0" indent="720090" algn="ctr">
                <a:lnSpc>
                  <a:spcPct val="110000"/>
                </a:lnSpc>
                <a:spcBef>
                  <a:spcPct val="0"/>
                </a:spcBef>
                <a:buClr>
                  <a:schemeClr val="hlink"/>
                </a:buClr>
                <a:buFont typeface="Wingdings" panose="05000000000000000000" pitchFamily="2" charset="2"/>
                <a:buNone/>
              </a:pPr>
              <a:endParaRPr lang="zh-CN" altLang="en-US" sz="2800" b="1"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64" name="组合 63" title=""/>
          <p:cNvGrpSpPr/>
          <p:nvPr/>
        </p:nvGrpSpPr>
        <p:grpSpPr>
          <a:xfrm rot="13217750">
            <a:off x="6044995" y="1971548"/>
            <a:ext cx="1562959" cy="155783"/>
            <a:chOff x="1163033" y="3361072"/>
            <a:chExt cx="1562959" cy="155783"/>
          </a:xfrm>
          <a:solidFill>
            <a:srgbClr val="0000FF"/>
          </a:solidFill>
        </p:grpSpPr>
        <p:cxnSp>
          <p:nvCxnSpPr>
            <p:cNvPr id="65" name="直接连接符 64"/>
            <p:cNvCxnSpPr/>
            <p:nvPr/>
          </p:nvCxnSpPr>
          <p:spPr>
            <a:xfrm rot="16200000" flipH="1">
              <a:off x="1944513" y="2656617"/>
              <a:ext cx="0" cy="1562959"/>
            </a:xfrm>
            <a:prstGeom prst="line">
              <a:avLst/>
            </a:prstGeom>
            <a:grpFill/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箭头: 右 65"/>
            <p:cNvSpPr/>
            <p:nvPr/>
          </p:nvSpPr>
          <p:spPr bwMode="auto">
            <a:xfrm>
              <a:off x="1768392" y="3361072"/>
              <a:ext cx="314505" cy="155783"/>
            </a:xfrm>
            <a:prstGeom prst="rightArrow">
              <a:avLst>
                <a:gd name="adj1" fmla="val 50000"/>
                <a:gd name="adj2" fmla="val 201887"/>
              </a:avLst>
            </a:prstGeom>
            <a:grpFill/>
            <a:ln w="9525">
              <a:solidFill>
                <a:srgbClr val="0000FF"/>
              </a:solidFill>
              <a:miter lim="800000"/>
            </a:ln>
          </p:spPr>
          <p:txBody>
            <a:bodyPr rtlCol="0" anchor="ctr"/>
            <a:lstStyle/>
            <a:p>
              <a:pPr marL="0" indent="720090" algn="ctr">
                <a:lnSpc>
                  <a:spcPct val="110000"/>
                </a:lnSpc>
                <a:spcBef>
                  <a:spcPct val="0"/>
                </a:spcBef>
                <a:buClr>
                  <a:schemeClr val="hlink"/>
                </a:buClr>
                <a:buFont typeface="Wingdings" panose="05000000000000000000" pitchFamily="2" charset="2"/>
                <a:buNone/>
              </a:pPr>
              <a:endParaRPr lang="zh-CN" altLang="en-US" sz="2800" b="1">
                <a:latin typeface="+mn-lt"/>
                <a:ea typeface="黑体" panose="02010609060101010101" pitchFamily="2" charset="-122"/>
              </a:endParaRPr>
            </a:p>
          </p:txBody>
        </p:sp>
      </p:grpSp>
      <p:sp>
        <p:nvSpPr>
          <p:cNvPr id="67" name="文本框 66" title=""/>
          <p:cNvSpPr txBox="1"/>
          <p:nvPr/>
        </p:nvSpPr>
        <p:spPr>
          <a:xfrm>
            <a:off x="3081607" y="4226564"/>
            <a:ext cx="31599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空气中的角大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 title=""/>
          <p:cNvSpPr/>
          <p:nvPr/>
        </p:nvSpPr>
        <p:spPr>
          <a:xfrm>
            <a:off x="738022" y="477946"/>
            <a:ext cx="7708900" cy="130317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>
                <a:solidFill>
                  <a:srgbClr val="0000FF"/>
                </a:solidFill>
                <a:latin typeface="+mn-lt"/>
                <a:ea typeface="+mj-ea"/>
              </a:rPr>
              <a:t>例</a:t>
            </a:r>
            <a:r>
              <a:rPr lang="zh-CN" altLang="en-US" sz="2800" b="1">
                <a:latin typeface="+mn-lt"/>
                <a:ea typeface="+mj-ea"/>
              </a:rPr>
              <a:t>  </a:t>
            </a:r>
            <a:r>
              <a:rPr lang="zh-CN" altLang="zh-CN" sz="2800" b="1">
                <a:latin typeface="+mn-lt"/>
                <a:ea typeface="+mj-ea"/>
              </a:rPr>
              <a:t>如图所示各光路图能反映光从玻璃斜射入空气中的是（</a:t>
            </a:r>
            <a:r>
              <a:rPr lang="en-US" altLang="zh-CN" sz="2800" b="1">
                <a:latin typeface="+mn-lt"/>
                <a:ea typeface="+mj-ea"/>
              </a:rPr>
              <a:t>       </a:t>
            </a:r>
            <a:r>
              <a:rPr lang="zh-CN" altLang="zh-CN" sz="2800" b="1">
                <a:latin typeface="+mn-lt"/>
                <a:ea typeface="+mj-ea"/>
              </a:rPr>
              <a:t>）</a:t>
            </a:r>
            <a:endParaRPr lang="zh-CN" altLang="zh-CN" sz="2800" b="1">
              <a:latin typeface="+mn-lt"/>
              <a:ea typeface="+mj-ea"/>
            </a:endParaRPr>
          </a:p>
        </p:txBody>
      </p:sp>
      <p:pic>
        <p:nvPicPr>
          <p:cNvPr id="3" name="Picture 3" title="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9565" y="1905786"/>
            <a:ext cx="8135938" cy="217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1" title=""/>
          <p:cNvSpPr txBox="1">
            <a:spLocks noChangeArrowheads="1"/>
          </p:cNvSpPr>
          <p:nvPr/>
        </p:nvSpPr>
        <p:spPr bwMode="auto">
          <a:xfrm>
            <a:off x="2754265" y="1202414"/>
            <a:ext cx="6032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en-US" altLang="zh-CN">
                <a:solidFill>
                  <a:srgbClr val="FF0000"/>
                </a:solidFill>
                <a:ea typeface="宋体" panose="02010600030101010101" pitchFamily="2" charset="-122"/>
              </a:rPr>
              <a:t>C</a:t>
            </a:r>
            <a:endParaRPr lang="zh-CN" altLang="en-US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5" name="表格 4" title=""/>
          <p:cNvGraphicFramePr>
            <a:graphicFrameLocks noGrp="1"/>
          </p:cNvGraphicFramePr>
          <p:nvPr/>
        </p:nvGraphicFramePr>
        <p:xfrm>
          <a:off x="689212" y="968167"/>
          <a:ext cx="7392538" cy="36715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84978"/>
                <a:gridCol w="2753780"/>
                <a:gridCol w="2753780"/>
              </a:tblGrid>
              <a:tr h="541697"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 b="1">
                          <a:solidFill>
                            <a:schemeClr val="tx1"/>
                          </a:solidFill>
                        </a:rPr>
                        <a:t>光的反射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 b="1">
                          <a:solidFill>
                            <a:schemeClr val="tx1"/>
                          </a:solidFill>
                        </a:rPr>
                        <a:t>光的折射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547681">
                <a:tc rowSpan="2"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 b="1">
                          <a:solidFill>
                            <a:schemeClr val="tx1"/>
                          </a:solidFill>
                        </a:rPr>
                        <a:t>三线关系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547681">
                <a:tc vMerge="1">
                  <a:txBody>
                    <a:bodyPr vert="horz" wrap="square"/>
                    <a:lstStyle/>
                    <a:p/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547681">
                <a:tc rowSpan="2"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 b="1">
                          <a:solidFill>
                            <a:schemeClr val="tx1"/>
                          </a:solidFill>
                        </a:rPr>
                        <a:t>两角关系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547681">
                <a:tc vMerge="1">
                  <a:txBody>
                    <a:bodyPr vert="horz" wrap="square"/>
                    <a:lstStyle/>
                    <a:p/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939145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z="2400" b="1">
                          <a:solidFill>
                            <a:schemeClr val="tx1"/>
                          </a:solidFill>
                        </a:rPr>
                        <a:t>特殊情况</a:t>
                      </a:r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sz="24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 title=""/>
          <p:cNvSpPr txBox="1">
            <a:spLocks noChangeArrowheads="1"/>
          </p:cNvSpPr>
          <p:nvPr/>
        </p:nvSpPr>
        <p:spPr bwMode="auto">
          <a:xfrm>
            <a:off x="325646" y="347549"/>
            <a:ext cx="39802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>
                <a:solidFill>
                  <a:srgbClr val="0000FF"/>
                </a:solidFill>
                <a:latin typeface="黑体" panose="02010609060101010101" pitchFamily="2" charset="-122"/>
              </a:rPr>
              <a:t>折射规律与反射定律</a:t>
            </a:r>
            <a:endParaRPr lang="zh-CN" altLang="en-US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sp>
        <p:nvSpPr>
          <p:cNvPr id="6" name="文本框 5" title=""/>
          <p:cNvSpPr txBox="1"/>
          <p:nvPr/>
        </p:nvSpPr>
        <p:spPr>
          <a:xfrm>
            <a:off x="3125338" y="1572011"/>
            <a:ext cx="21154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三线共面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 title=""/>
          <p:cNvSpPr txBox="1"/>
          <p:nvPr/>
        </p:nvSpPr>
        <p:spPr>
          <a:xfrm>
            <a:off x="5918576" y="1565187"/>
            <a:ext cx="21154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三线共面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 title=""/>
          <p:cNvSpPr txBox="1"/>
          <p:nvPr/>
        </p:nvSpPr>
        <p:spPr>
          <a:xfrm>
            <a:off x="3125337" y="2154906"/>
            <a:ext cx="21154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法线居中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 title=""/>
          <p:cNvSpPr txBox="1"/>
          <p:nvPr/>
        </p:nvSpPr>
        <p:spPr>
          <a:xfrm>
            <a:off x="5918575" y="2148082"/>
            <a:ext cx="21154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法线居中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 title=""/>
          <p:cNvSpPr txBox="1"/>
          <p:nvPr/>
        </p:nvSpPr>
        <p:spPr>
          <a:xfrm>
            <a:off x="3125335" y="2654140"/>
            <a:ext cx="21154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两角相等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 title=""/>
          <p:cNvSpPr txBox="1"/>
          <p:nvPr/>
        </p:nvSpPr>
        <p:spPr>
          <a:xfrm>
            <a:off x="5782099" y="2618264"/>
            <a:ext cx="21154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空气中角大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 title=""/>
          <p:cNvSpPr txBox="1"/>
          <p:nvPr/>
        </p:nvSpPr>
        <p:spPr>
          <a:xfrm>
            <a:off x="3125336" y="3203384"/>
            <a:ext cx="21154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同增同减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 title=""/>
          <p:cNvSpPr txBox="1"/>
          <p:nvPr/>
        </p:nvSpPr>
        <p:spPr>
          <a:xfrm>
            <a:off x="5966347" y="3185550"/>
            <a:ext cx="21154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同增同减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 title=""/>
          <p:cNvSpPr txBox="1"/>
          <p:nvPr/>
        </p:nvSpPr>
        <p:spPr>
          <a:xfrm>
            <a:off x="2899734" y="3782974"/>
            <a:ext cx="21154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垂直入射原路返回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 title=""/>
          <p:cNvSpPr txBox="1"/>
          <p:nvPr/>
        </p:nvSpPr>
        <p:spPr>
          <a:xfrm>
            <a:off x="5699952" y="3744613"/>
            <a:ext cx="21154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垂直入射方向不变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" name="矩形 22" title=""/>
          <p:cNvSpPr/>
          <p:nvPr/>
        </p:nvSpPr>
        <p:spPr>
          <a:xfrm>
            <a:off x="1373188" y="1575727"/>
            <a:ext cx="6181725" cy="523873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800" b="1">
                <a:solidFill>
                  <a:schemeClr val="tx1"/>
                </a:solidFill>
                <a:latin typeface="+mj-lt"/>
                <a:ea typeface="+mj-ea"/>
              </a:rPr>
              <a:t>1.</a:t>
            </a:r>
            <a:r>
              <a:rPr lang="zh-CN" altLang="zh-CN" sz="2800" b="1">
                <a:solidFill>
                  <a:schemeClr val="tx1"/>
                </a:solidFill>
                <a:latin typeface="+mj-lt"/>
                <a:ea typeface="+mj-ea"/>
              </a:rPr>
              <a:t>了解光的折射现象</a:t>
            </a:r>
            <a:r>
              <a:rPr lang="zh-CN" altLang="en-US" sz="2800" b="1">
                <a:solidFill>
                  <a:schemeClr val="tx1"/>
                </a:solidFill>
                <a:latin typeface="+mj-lt"/>
                <a:ea typeface="+mj-ea"/>
              </a:rPr>
              <a:t>。</a:t>
            </a:r>
            <a:endParaRPr lang="zh-CN" altLang="zh-CN" sz="2800" b="1">
              <a:solidFill>
                <a:schemeClr val="tx1"/>
              </a:solidFill>
              <a:latin typeface="+mj-lt"/>
              <a:ea typeface="+mj-ea"/>
            </a:endParaRPr>
          </a:p>
        </p:txBody>
      </p:sp>
      <p:sp>
        <p:nvSpPr>
          <p:cNvPr id="24" name="矩形 23" title=""/>
          <p:cNvSpPr/>
          <p:nvPr/>
        </p:nvSpPr>
        <p:spPr>
          <a:xfrm>
            <a:off x="1355725" y="2258559"/>
            <a:ext cx="6181725" cy="895351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800" b="1">
                <a:solidFill>
                  <a:schemeClr val="tx1"/>
                </a:solidFill>
                <a:latin typeface="+mj-lt"/>
                <a:ea typeface="+mj-ea"/>
              </a:rPr>
              <a:t>2.</a:t>
            </a:r>
            <a:r>
              <a:rPr lang="zh-CN" altLang="en-US" sz="2800" b="1">
                <a:solidFill>
                  <a:schemeClr val="tx1"/>
                </a:solidFill>
                <a:latin typeface="+mj-lt"/>
                <a:ea typeface="+mj-ea"/>
              </a:rPr>
              <a:t>知道</a:t>
            </a:r>
            <a:r>
              <a:rPr lang="zh-CN" altLang="zh-CN" sz="2800" b="1">
                <a:solidFill>
                  <a:schemeClr val="tx1"/>
                </a:solidFill>
                <a:latin typeface="+mj-lt"/>
                <a:ea typeface="+mj-ea"/>
              </a:rPr>
              <a:t>光从空气射入水中或其他介质中时的偏折规律</a:t>
            </a:r>
            <a:r>
              <a:rPr lang="zh-CN" altLang="en-US" sz="2800" b="1">
                <a:solidFill>
                  <a:schemeClr val="tx1"/>
                </a:solidFill>
                <a:latin typeface="+mj-lt"/>
                <a:ea typeface="+mj-ea"/>
              </a:rPr>
              <a:t>。</a:t>
            </a:r>
            <a:endParaRPr lang="zh-CN" altLang="zh-CN" sz="2800" b="1">
              <a:solidFill>
                <a:schemeClr val="tx1"/>
              </a:solidFill>
              <a:latin typeface="+mj-lt"/>
              <a:ea typeface="+mj-ea"/>
            </a:endParaRPr>
          </a:p>
        </p:txBody>
      </p:sp>
      <p:sp>
        <p:nvSpPr>
          <p:cNvPr id="25" name="矩形 24" title=""/>
          <p:cNvSpPr/>
          <p:nvPr/>
        </p:nvSpPr>
        <p:spPr>
          <a:xfrm>
            <a:off x="1373187" y="3312869"/>
            <a:ext cx="6181725" cy="523875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800" b="1">
                <a:solidFill>
                  <a:schemeClr val="tx1"/>
                </a:solidFill>
                <a:latin typeface="+mj-lt"/>
                <a:ea typeface="+mj-ea"/>
              </a:rPr>
              <a:t>3.</a:t>
            </a:r>
            <a:r>
              <a:rPr lang="zh-CN" altLang="zh-CN" sz="2800" b="1">
                <a:solidFill>
                  <a:schemeClr val="tx1"/>
                </a:solidFill>
                <a:latin typeface="+mj-lt"/>
                <a:ea typeface="+mj-ea"/>
              </a:rPr>
              <a:t>了解光在发生折射时，光路的可逆</a:t>
            </a:r>
            <a:r>
              <a:rPr lang="zh-CN" altLang="en-US" sz="2800" b="1">
                <a:solidFill>
                  <a:schemeClr val="tx1"/>
                </a:solidFill>
                <a:latin typeface="+mj-lt"/>
                <a:ea typeface="+mj-ea"/>
              </a:rPr>
              <a:t>。</a:t>
            </a:r>
            <a:endParaRPr lang="zh-CN" altLang="zh-CN" sz="2800" b="1">
              <a:solidFill>
                <a:schemeClr val="tx1"/>
              </a:solidFill>
              <a:latin typeface="+mj-lt"/>
              <a:ea typeface="+mj-ea"/>
            </a:endParaRPr>
          </a:p>
        </p:txBody>
      </p:sp>
      <p:sp>
        <p:nvSpPr>
          <p:cNvPr id="3" name="文本框 2" title=""/>
          <p:cNvSpPr txBox="1"/>
          <p:nvPr/>
        </p:nvSpPr>
        <p:spPr>
          <a:xfrm>
            <a:off x="3752427" y="56512"/>
            <a:ext cx="18017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学习目标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 title=""/>
          <p:cNvSpPr txBox="1"/>
          <p:nvPr/>
        </p:nvSpPr>
        <p:spPr>
          <a:xfrm>
            <a:off x="3752427" y="56512"/>
            <a:ext cx="18017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随堂演练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3" name="图片 12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8556" y="1742133"/>
            <a:ext cx="3785997" cy="3193708"/>
          </a:xfrm>
          <a:prstGeom prst="rect">
            <a:avLst/>
          </a:prstGeom>
        </p:spPr>
      </p:pic>
      <p:sp>
        <p:nvSpPr>
          <p:cNvPr id="15" name="文本框 14" title=""/>
          <p:cNvSpPr txBox="1"/>
          <p:nvPr/>
        </p:nvSpPr>
        <p:spPr>
          <a:xfrm>
            <a:off x="714587" y="900722"/>
            <a:ext cx="751501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+mj-lt"/>
                <a:ea typeface="+mj-ea"/>
              </a:rPr>
              <a:t>1.</a:t>
            </a:r>
            <a:r>
              <a:rPr lang="zh-CN" altLang="en-US" sz="2800" b="1">
                <a:latin typeface="+mj-lt"/>
                <a:ea typeface="+mj-ea"/>
              </a:rPr>
              <a:t>如图所示，光线斜射到两种透明物质的界面时，同时发生反射和折射现象，则由图可知正确的是（</a:t>
            </a:r>
            <a:r>
              <a:rPr lang="en-US" altLang="zh-CN" sz="2800" b="1">
                <a:latin typeface="+mj-lt"/>
                <a:ea typeface="+mj-ea"/>
              </a:rPr>
              <a:t>      </a:t>
            </a:r>
            <a:r>
              <a:rPr lang="zh-CN" altLang="en-US" sz="2800" b="1">
                <a:latin typeface="+mj-lt"/>
                <a:ea typeface="+mj-ea"/>
              </a:rPr>
              <a:t>）</a:t>
            </a:r>
            <a:endParaRPr lang="zh-CN" altLang="en-US" sz="2800" b="1">
              <a:latin typeface="+mj-lt"/>
              <a:ea typeface="+mj-ea"/>
            </a:endParaRPr>
          </a:p>
        </p:txBody>
      </p:sp>
      <p:sp>
        <p:nvSpPr>
          <p:cNvPr id="16" name="文本框 15" title=""/>
          <p:cNvSpPr txBox="1"/>
          <p:nvPr/>
        </p:nvSpPr>
        <p:spPr>
          <a:xfrm>
            <a:off x="772160" y="2312859"/>
            <a:ext cx="5520266" cy="25958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+mj-lt"/>
                <a:ea typeface="+mj-ea"/>
              </a:rPr>
              <a:t>A.</a:t>
            </a:r>
            <a:r>
              <a:rPr lang="zh-CN" altLang="en-US" sz="2800" b="1">
                <a:latin typeface="+mj-lt"/>
                <a:ea typeface="+mj-ea"/>
              </a:rPr>
              <a:t>入射光线为</a:t>
            </a:r>
            <a:r>
              <a:rPr lang="en-US" altLang="zh-CN" sz="2800" b="1" i="1">
                <a:latin typeface="+mj-lt"/>
                <a:ea typeface="+mj-ea"/>
              </a:rPr>
              <a:t>BO</a:t>
            </a:r>
            <a:endParaRPr lang="en-US" altLang="zh-CN" sz="2800" b="1" i="1">
              <a:latin typeface="+mj-lt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+mj-lt"/>
                <a:ea typeface="+mj-ea"/>
              </a:rPr>
              <a:t>B.</a:t>
            </a:r>
            <a:r>
              <a:rPr lang="zh-CN" altLang="en-US" sz="2800" b="1">
                <a:latin typeface="+mj-lt"/>
                <a:ea typeface="+mj-ea"/>
              </a:rPr>
              <a:t>法线为</a:t>
            </a:r>
            <a:r>
              <a:rPr lang="en-US" altLang="zh-CN" sz="2800" b="1" i="1">
                <a:latin typeface="+mj-lt"/>
                <a:ea typeface="+mj-ea"/>
              </a:rPr>
              <a:t>MN</a:t>
            </a:r>
            <a:endParaRPr lang="en-US" altLang="zh-CN" sz="2800" b="1" i="1">
              <a:latin typeface="+mj-lt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+mj-lt"/>
                <a:ea typeface="+mj-ea"/>
              </a:rPr>
              <a:t>C.</a:t>
            </a:r>
            <a:r>
              <a:rPr lang="zh-CN" altLang="en-US" sz="2800" b="1">
                <a:latin typeface="+mj-lt"/>
                <a:ea typeface="+mj-ea"/>
              </a:rPr>
              <a:t>入射角为</a:t>
            </a:r>
            <a:r>
              <a:rPr lang="en-US" altLang="zh-CN" sz="2800" b="1">
                <a:latin typeface="+mj-lt"/>
                <a:ea typeface="+mj-ea"/>
              </a:rPr>
              <a:t>30°</a:t>
            </a:r>
            <a:endParaRPr lang="en-US" altLang="zh-CN" sz="2800" b="1">
              <a:latin typeface="+mj-lt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+mj-lt"/>
                <a:ea typeface="+mj-ea"/>
              </a:rPr>
              <a:t>D.</a:t>
            </a:r>
            <a:r>
              <a:rPr lang="en-US" altLang="zh-CN" sz="2800" b="1" i="1">
                <a:latin typeface="+mj-lt"/>
                <a:ea typeface="+mj-ea"/>
              </a:rPr>
              <a:t>MN</a:t>
            </a:r>
            <a:r>
              <a:rPr lang="zh-CN" altLang="en-US" sz="2800" b="1">
                <a:latin typeface="+mj-lt"/>
                <a:ea typeface="+mj-ea"/>
              </a:rPr>
              <a:t>上方可能是空气</a:t>
            </a:r>
            <a:endParaRPr lang="zh-CN" altLang="en-US" b="1">
              <a:latin typeface="+mj-lt"/>
              <a:ea typeface="+mj-ea"/>
            </a:endParaRPr>
          </a:p>
        </p:txBody>
      </p:sp>
      <p:sp>
        <p:nvSpPr>
          <p:cNvPr id="17" name="文本框 16" title=""/>
          <p:cNvSpPr txBox="1"/>
          <p:nvPr/>
        </p:nvSpPr>
        <p:spPr>
          <a:xfrm>
            <a:off x="2292773" y="1742133"/>
            <a:ext cx="599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B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 title=""/>
          <p:cNvSpPr txBox="1"/>
          <p:nvPr/>
        </p:nvSpPr>
        <p:spPr>
          <a:xfrm>
            <a:off x="951654" y="454858"/>
            <a:ext cx="707474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ctr"/>
            <a:r>
              <a:rPr lang="en-US" altLang="zh-CN" sz="2400" b="1" kern="100">
                <a:solidFill>
                  <a:srgbClr val="000000"/>
                </a:solidFill>
                <a:effectLst/>
                <a:latin typeface="+mj-lt"/>
                <a:ea typeface="+mj-ea"/>
              </a:rPr>
              <a:t>2</a:t>
            </a:r>
            <a:r>
              <a:rPr lang="zh-CN" altLang="zh-CN" sz="2400" b="1" kern="100">
                <a:solidFill>
                  <a:srgbClr val="000000"/>
                </a:solidFill>
                <a:effectLst/>
                <a:latin typeface="+mj-lt"/>
                <a:ea typeface="+mj-ea"/>
              </a:rPr>
              <a:t>．如图所示，固定在水面上方的光源</a:t>
            </a:r>
            <a:r>
              <a:rPr lang="en-US" altLang="zh-CN" sz="2400" b="1" i="1" kern="100">
                <a:solidFill>
                  <a:srgbClr val="000000"/>
                </a:solidFill>
                <a:effectLst/>
                <a:latin typeface="+mj-lt"/>
                <a:ea typeface="+mj-ea"/>
              </a:rPr>
              <a:t>S</a:t>
            </a:r>
            <a:r>
              <a:rPr lang="zh-CN" altLang="zh-CN" sz="2400" b="1" kern="100">
                <a:solidFill>
                  <a:srgbClr val="000000"/>
                </a:solidFill>
                <a:effectLst/>
                <a:latin typeface="+mj-lt"/>
                <a:ea typeface="+mj-ea"/>
              </a:rPr>
              <a:t>发出一束光线经水面反射后在光屏上有一个光斑</a:t>
            </a:r>
            <a:r>
              <a:rPr lang="en-US" altLang="zh-CN" sz="2400" b="1" i="1" kern="100">
                <a:solidFill>
                  <a:srgbClr val="000000"/>
                </a:solidFill>
                <a:effectLst/>
                <a:latin typeface="+mj-lt"/>
                <a:ea typeface="+mj-ea"/>
              </a:rPr>
              <a:t>A</a:t>
            </a:r>
            <a:r>
              <a:rPr lang="zh-CN" altLang="zh-CN" sz="2400" b="1" kern="100">
                <a:solidFill>
                  <a:srgbClr val="000000"/>
                </a:solidFill>
                <a:effectLst/>
                <a:latin typeface="+mj-lt"/>
                <a:ea typeface="+mj-ea"/>
              </a:rPr>
              <a:t>，已知光束与水面的夹角为</a:t>
            </a:r>
            <a:r>
              <a:rPr lang="en-US" altLang="zh-CN" sz="2400" b="1" kern="100">
                <a:solidFill>
                  <a:srgbClr val="000000"/>
                </a:solidFill>
                <a:effectLst/>
                <a:latin typeface="+mj-lt"/>
                <a:ea typeface="+mj-ea"/>
              </a:rPr>
              <a:t>40°</a:t>
            </a:r>
            <a:r>
              <a:rPr lang="zh-CN" altLang="zh-CN" sz="2400" b="1" kern="100">
                <a:solidFill>
                  <a:srgbClr val="000000"/>
                </a:solidFill>
                <a:effectLst/>
                <a:latin typeface="+mj-lt"/>
                <a:ea typeface="+mj-ea"/>
              </a:rPr>
              <a:t>，</a:t>
            </a:r>
            <a:r>
              <a:rPr lang="en-US" altLang="zh-CN" sz="2400" b="1" i="1" kern="100">
                <a:solidFill>
                  <a:srgbClr val="000000"/>
                </a:solidFill>
                <a:effectLst/>
                <a:latin typeface="+mj-lt"/>
                <a:ea typeface="+mj-ea"/>
              </a:rPr>
              <a:t>S'</a:t>
            </a:r>
            <a:r>
              <a:rPr lang="zh-CN" altLang="zh-CN" sz="2400" b="1" kern="100">
                <a:solidFill>
                  <a:srgbClr val="000000"/>
                </a:solidFill>
                <a:effectLst/>
                <a:latin typeface="+mj-lt"/>
                <a:ea typeface="+mj-ea"/>
              </a:rPr>
              <a:t>是光源经水面反射所成的像。下列说法正确的是（　　）</a:t>
            </a:r>
            <a:endParaRPr lang="zh-CN" altLang="zh-CN" sz="2400" b="1" kern="100">
              <a:effectLst/>
              <a:latin typeface="+mj-lt"/>
              <a:ea typeface="+mj-ea"/>
            </a:endParaRPr>
          </a:p>
        </p:txBody>
      </p:sp>
      <p:pic>
        <p:nvPicPr>
          <p:cNvPr id="9" name="图片 8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3649" y="2087023"/>
            <a:ext cx="2942512" cy="2161561"/>
          </a:xfrm>
          <a:prstGeom prst="rect">
            <a:avLst/>
          </a:prstGeom>
        </p:spPr>
      </p:pic>
      <p:sp>
        <p:nvSpPr>
          <p:cNvPr id="12" name="文本框 11" title=""/>
          <p:cNvSpPr txBox="1"/>
          <p:nvPr/>
        </p:nvSpPr>
        <p:spPr>
          <a:xfrm>
            <a:off x="587839" y="2149686"/>
            <a:ext cx="4959521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90500" algn="l" fontAlgn="ctr"/>
            <a:r>
              <a:rPr lang="en-US" altLang="zh-CN" sz="2400" b="1" kern="100">
                <a:solidFill>
                  <a:srgbClr val="000000"/>
                </a:solidFill>
                <a:effectLst/>
                <a:latin typeface="+mn-lt"/>
                <a:ea typeface="黑体" panose="02010609060101010101" pitchFamily="2" charset="-122"/>
              </a:rPr>
              <a:t>A</a:t>
            </a:r>
            <a:r>
              <a:rPr lang="zh-CN" altLang="zh-CN" sz="2400" b="1" kern="100">
                <a:solidFill>
                  <a:srgbClr val="000000"/>
                </a:solidFill>
                <a:effectLst/>
                <a:latin typeface="+mn-lt"/>
                <a:ea typeface="黑体" panose="02010609060101010101" pitchFamily="2" charset="-122"/>
              </a:rPr>
              <a:t>．折射角的大小为</a:t>
            </a:r>
            <a:r>
              <a:rPr lang="en-US" altLang="zh-CN" sz="2400" b="1" kern="100">
                <a:solidFill>
                  <a:srgbClr val="000000"/>
                </a:solidFill>
                <a:effectLst/>
                <a:latin typeface="+mn-lt"/>
                <a:ea typeface="黑体" panose="02010609060101010101" pitchFamily="2" charset="-122"/>
              </a:rPr>
              <a:t>50°</a:t>
            </a:r>
            <a:endParaRPr lang="zh-CN" altLang="zh-CN" sz="2400" b="1" kern="100">
              <a:effectLst/>
              <a:latin typeface="+mn-lt"/>
              <a:ea typeface="黑体" panose="02010609060101010101" pitchFamily="2" charset="-122"/>
            </a:endParaRPr>
          </a:p>
          <a:p>
            <a:pPr marL="190500" algn="l" fontAlgn="ctr"/>
            <a:r>
              <a:rPr lang="en-US" altLang="zh-CN" sz="2400" b="1" kern="100">
                <a:solidFill>
                  <a:srgbClr val="000000"/>
                </a:solidFill>
                <a:effectLst/>
                <a:latin typeface="+mn-lt"/>
                <a:ea typeface="黑体" panose="02010609060101010101" pitchFamily="2" charset="-122"/>
              </a:rPr>
              <a:t>B</a:t>
            </a:r>
            <a:r>
              <a:rPr lang="zh-CN" altLang="zh-CN" sz="2400" b="1" kern="100">
                <a:solidFill>
                  <a:srgbClr val="000000"/>
                </a:solidFill>
                <a:effectLst/>
                <a:latin typeface="+mn-lt"/>
                <a:ea typeface="黑体" panose="02010609060101010101" pitchFamily="2" charset="-122"/>
              </a:rPr>
              <a:t>．当水面升高时，反射角将变大</a:t>
            </a:r>
            <a:endParaRPr lang="zh-CN" altLang="zh-CN" sz="2400" b="1" kern="100">
              <a:effectLst/>
              <a:latin typeface="+mn-lt"/>
              <a:ea typeface="黑体" panose="02010609060101010101" pitchFamily="2" charset="-122"/>
            </a:endParaRPr>
          </a:p>
          <a:p>
            <a:pPr marL="190500" algn="l" fontAlgn="ctr"/>
            <a:r>
              <a:rPr lang="en-US" altLang="zh-CN" sz="2400" b="1" kern="100">
                <a:solidFill>
                  <a:srgbClr val="000000"/>
                </a:solidFill>
                <a:effectLst/>
                <a:latin typeface="+mn-lt"/>
                <a:ea typeface="黑体" panose="02010609060101010101" pitchFamily="2" charset="-122"/>
              </a:rPr>
              <a:t>C</a:t>
            </a:r>
            <a:r>
              <a:rPr lang="zh-CN" altLang="zh-CN" sz="2400" b="1" kern="100">
                <a:solidFill>
                  <a:srgbClr val="000000"/>
                </a:solidFill>
                <a:effectLst/>
                <a:latin typeface="+mn-lt"/>
                <a:ea typeface="黑体" panose="02010609060101010101" pitchFamily="2" charset="-122"/>
              </a:rPr>
              <a:t>．当水面升高时，光斑</a:t>
            </a:r>
            <a:r>
              <a:rPr lang="en-US" altLang="zh-CN" sz="2400" b="1" i="1" kern="100">
                <a:solidFill>
                  <a:srgbClr val="000000"/>
                </a:solidFill>
                <a:effectLst/>
                <a:latin typeface="+mn-lt"/>
                <a:ea typeface="黑体" panose="02010609060101010101" pitchFamily="2" charset="-122"/>
              </a:rPr>
              <a:t>A</a:t>
            </a:r>
            <a:r>
              <a:rPr lang="zh-CN" altLang="zh-CN" sz="2400" b="1" kern="100">
                <a:solidFill>
                  <a:srgbClr val="000000"/>
                </a:solidFill>
                <a:effectLst/>
                <a:latin typeface="+mn-lt"/>
                <a:ea typeface="黑体" panose="02010609060101010101" pitchFamily="2" charset="-122"/>
              </a:rPr>
              <a:t>将向右移动</a:t>
            </a:r>
            <a:endParaRPr lang="zh-CN" altLang="zh-CN" sz="2400" b="1" kern="100">
              <a:effectLst/>
              <a:latin typeface="+mn-lt"/>
              <a:ea typeface="黑体" panose="02010609060101010101" pitchFamily="2" charset="-122"/>
            </a:endParaRPr>
          </a:p>
          <a:p>
            <a:pPr marL="190500" algn="l" fontAlgn="ctr"/>
            <a:r>
              <a:rPr lang="en-US" altLang="zh-CN" sz="2400" b="1" kern="100">
                <a:solidFill>
                  <a:srgbClr val="000000"/>
                </a:solidFill>
                <a:effectLst/>
                <a:latin typeface="+mn-lt"/>
                <a:ea typeface="黑体" panose="02010609060101010101" pitchFamily="2" charset="-122"/>
              </a:rPr>
              <a:t>D</a:t>
            </a:r>
            <a:r>
              <a:rPr lang="zh-CN" altLang="zh-CN" sz="2400" b="1" kern="100">
                <a:solidFill>
                  <a:srgbClr val="000000"/>
                </a:solidFill>
                <a:effectLst/>
                <a:latin typeface="+mn-lt"/>
                <a:ea typeface="黑体" panose="02010609060101010101" pitchFamily="2" charset="-122"/>
              </a:rPr>
              <a:t>．当水面升高时，</a:t>
            </a:r>
            <a:r>
              <a:rPr lang="en-US" altLang="zh-CN" sz="2400" b="1" i="1" kern="100">
                <a:solidFill>
                  <a:srgbClr val="000000"/>
                </a:solidFill>
                <a:effectLst/>
                <a:latin typeface="+mn-lt"/>
                <a:ea typeface="黑体" panose="02010609060101010101" pitchFamily="2" charset="-122"/>
              </a:rPr>
              <a:t>S'</a:t>
            </a:r>
            <a:r>
              <a:rPr lang="zh-CN" altLang="zh-CN" sz="2400" b="1" kern="100">
                <a:solidFill>
                  <a:srgbClr val="000000"/>
                </a:solidFill>
                <a:effectLst/>
                <a:latin typeface="+mn-lt"/>
                <a:ea typeface="黑体" panose="02010609060101010101" pitchFamily="2" charset="-122"/>
              </a:rPr>
              <a:t>到水面的距离变小</a:t>
            </a:r>
            <a:endParaRPr lang="zh-CN" altLang="zh-CN" sz="2400" b="1" kern="100">
              <a:effectLst/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13" name="文本框 12" title=""/>
          <p:cNvSpPr txBox="1"/>
          <p:nvPr/>
        </p:nvSpPr>
        <p:spPr>
          <a:xfrm>
            <a:off x="4489027" y="1562853"/>
            <a:ext cx="599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</a:rPr>
              <a:t>D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文本框 7" title=""/>
          <p:cNvSpPr txBox="1"/>
          <p:nvPr/>
        </p:nvSpPr>
        <p:spPr>
          <a:xfrm>
            <a:off x="512462" y="294558"/>
            <a:ext cx="7691121" cy="34150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ctr" latinLnBrk="0" hangingPunct="1">
              <a:lnSpc>
                <a:spcPct val="150000"/>
              </a:lnSpc>
            </a:pPr>
            <a:r>
              <a:rPr lang="en-US" altLang="zh-CN" sz="2400" b="1" kern="100">
                <a:solidFill>
                  <a:srgbClr val="000000"/>
                </a:solidFill>
                <a:effectLst/>
                <a:latin typeface="+mj-lt"/>
                <a:ea typeface="黑体" panose="02010609060101010101" pitchFamily="2" charset="-122"/>
              </a:rPr>
              <a:t>3.</a:t>
            </a:r>
            <a:r>
              <a:rPr lang="zh-CN" altLang="zh-CN" sz="2400" b="1" kern="100">
                <a:solidFill>
                  <a:srgbClr val="000000"/>
                </a:solidFill>
                <a:effectLst/>
                <a:latin typeface="+mj-lt"/>
                <a:ea typeface="黑体" panose="02010609060101010101" pitchFamily="2" charset="-122"/>
              </a:rPr>
              <a:t>如图所示，一束激光由空气入射到空水槽底部</a:t>
            </a:r>
            <a:r>
              <a:rPr lang="en-US" altLang="zh-CN" sz="2400" b="1" i="1" kern="100">
                <a:solidFill>
                  <a:srgbClr val="000000"/>
                </a:solidFill>
                <a:effectLst/>
                <a:latin typeface="+mj-lt"/>
                <a:ea typeface="黑体" panose="02010609060101010101" pitchFamily="2" charset="-122"/>
              </a:rPr>
              <a:t>O</a:t>
            </a:r>
            <a:r>
              <a:rPr lang="zh-CN" altLang="zh-CN" sz="2400" b="1" kern="100">
                <a:solidFill>
                  <a:srgbClr val="000000"/>
                </a:solidFill>
                <a:effectLst/>
                <a:latin typeface="+mj-lt"/>
                <a:ea typeface="黑体" panose="02010609060101010101" pitchFamily="2" charset="-122"/>
              </a:rPr>
              <a:t>点，形成一个光斑。向水槽中注入适量水后，水槽底部光斑移动到</a:t>
            </a:r>
            <a:r>
              <a:rPr lang="en-US" altLang="zh-CN" sz="2400" b="1" i="1" kern="100">
                <a:solidFill>
                  <a:srgbClr val="000000"/>
                </a:solidFill>
                <a:effectLst/>
                <a:latin typeface="+mj-lt"/>
                <a:ea typeface="黑体" panose="02010609060101010101" pitchFamily="2" charset="-122"/>
              </a:rPr>
              <a:t>O</a:t>
            </a:r>
            <a:r>
              <a:rPr lang="zh-CN" altLang="zh-CN" sz="2400" b="1" kern="100">
                <a:solidFill>
                  <a:srgbClr val="000000"/>
                </a:solidFill>
                <a:effectLst/>
                <a:latin typeface="+mj-lt"/>
                <a:ea typeface="黑体" panose="02010609060101010101" pitchFamily="2" charset="-122"/>
              </a:rPr>
              <a:t>点的</a:t>
            </a:r>
            <a:r>
              <a:rPr lang="en-US" altLang="zh-CN" sz="2400" b="1" kern="100">
                <a:solidFill>
                  <a:srgbClr val="000000"/>
                </a:solidFill>
                <a:latin typeface="+mj-lt"/>
                <a:ea typeface="黑体" panose="02010609060101010101" pitchFamily="2" charset="-122"/>
              </a:rPr>
              <a:t>____</a:t>
            </a:r>
            <a:r>
              <a:rPr lang="zh-CN" altLang="zh-CN" sz="2400" b="1" kern="100">
                <a:solidFill>
                  <a:srgbClr val="000000"/>
                </a:solidFill>
                <a:effectLst/>
                <a:latin typeface="+mj-lt"/>
                <a:ea typeface="黑体" panose="02010609060101010101" pitchFamily="2" charset="-122"/>
              </a:rPr>
              <a:t>（选填</a:t>
            </a:r>
            <a:r>
              <a:rPr lang="zh-CN" altLang="en-US" sz="2400" b="1" kern="100">
                <a:solidFill>
                  <a:srgbClr val="000000"/>
                </a:solidFill>
                <a:latin typeface="+mj-lt"/>
                <a:ea typeface="黑体" panose="02010609060101010101" pitchFamily="2" charset="-122"/>
              </a:rPr>
              <a:t>“</a:t>
            </a:r>
            <a:r>
              <a:rPr lang="zh-CN" altLang="zh-CN" sz="2400" b="1" kern="100">
                <a:solidFill>
                  <a:srgbClr val="000000"/>
                </a:solidFill>
                <a:latin typeface="+mj-lt"/>
                <a:ea typeface="黑体" panose="02010609060101010101" pitchFamily="2" charset="-122"/>
              </a:rPr>
              <a:t>左</a:t>
            </a:r>
            <a:r>
              <a:rPr lang="zh-CN" altLang="en-US" sz="2400" b="1" kern="100">
                <a:solidFill>
                  <a:srgbClr val="000000"/>
                </a:solidFill>
                <a:latin typeface="+mj-lt"/>
                <a:ea typeface="黑体" panose="02010609060101010101" pitchFamily="2" charset="-122"/>
              </a:rPr>
              <a:t>”</a:t>
            </a:r>
            <a:r>
              <a:rPr lang="zh-CN" altLang="zh-CN" sz="2400" b="1" kern="100">
                <a:solidFill>
                  <a:srgbClr val="000000"/>
                </a:solidFill>
                <a:effectLst/>
                <a:latin typeface="+mj-lt"/>
                <a:ea typeface="黑体" panose="02010609060101010101" pitchFamily="2" charset="-122"/>
              </a:rPr>
              <a:t>或</a:t>
            </a:r>
            <a:r>
              <a:rPr lang="zh-CN" altLang="en-US" sz="2400" b="1" kern="100">
                <a:solidFill>
                  <a:srgbClr val="000000"/>
                </a:solidFill>
                <a:latin typeface="+mj-lt"/>
                <a:ea typeface="黑体" panose="02010609060101010101" pitchFamily="2" charset="-122"/>
              </a:rPr>
              <a:t>“</a:t>
            </a:r>
            <a:r>
              <a:rPr lang="zh-CN" altLang="zh-CN" sz="2400" b="1" kern="100">
                <a:solidFill>
                  <a:srgbClr val="000000"/>
                </a:solidFill>
                <a:latin typeface="+mj-lt"/>
                <a:ea typeface="黑体" panose="02010609060101010101" pitchFamily="2" charset="-122"/>
              </a:rPr>
              <a:t>右</a:t>
            </a:r>
            <a:r>
              <a:rPr lang="zh-CN" altLang="en-US" sz="2400" b="1" kern="100">
                <a:solidFill>
                  <a:srgbClr val="000000"/>
                </a:solidFill>
                <a:latin typeface="+mj-lt"/>
                <a:ea typeface="黑体" panose="02010609060101010101" pitchFamily="2" charset="-122"/>
              </a:rPr>
              <a:t>”</a:t>
            </a:r>
            <a:r>
              <a:rPr lang="zh-CN" altLang="zh-CN" sz="2400" b="1" kern="100">
                <a:solidFill>
                  <a:srgbClr val="000000"/>
                </a:solidFill>
                <a:effectLst/>
                <a:latin typeface="+mj-lt"/>
                <a:ea typeface="黑体" panose="02010609060101010101" pitchFamily="2" charset="-122"/>
              </a:rPr>
              <a:t>）侧。继续沿水槽壁缓慢注水，在此过程中，入射角</a:t>
            </a:r>
            <a:r>
              <a:rPr lang="en-US" altLang="zh-CN" sz="2400" b="1" kern="100">
                <a:solidFill>
                  <a:srgbClr val="000000"/>
                </a:solidFill>
                <a:latin typeface="+mj-lt"/>
                <a:ea typeface="黑体" panose="02010609060101010101" pitchFamily="2" charset="-122"/>
              </a:rPr>
              <a:t>_____</a:t>
            </a:r>
            <a:r>
              <a:rPr lang="zh-CN" altLang="zh-CN" sz="2400" b="1" kern="100">
                <a:solidFill>
                  <a:srgbClr val="000000"/>
                </a:solidFill>
                <a:effectLst/>
                <a:latin typeface="+mj-lt"/>
                <a:ea typeface="黑体" panose="02010609060101010101" pitchFamily="2" charset="-122"/>
              </a:rPr>
              <a:t>，折射角</a:t>
            </a:r>
            <a:r>
              <a:rPr lang="en-US" altLang="zh-CN" sz="2400" b="1" kern="100">
                <a:solidFill>
                  <a:srgbClr val="000000"/>
                </a:solidFill>
                <a:latin typeface="+mj-lt"/>
                <a:ea typeface="黑体" panose="02010609060101010101" pitchFamily="2" charset="-122"/>
              </a:rPr>
              <a:t>_____</a:t>
            </a:r>
            <a:r>
              <a:rPr lang="zh-CN" altLang="zh-CN" sz="2400" b="1" kern="100">
                <a:solidFill>
                  <a:srgbClr val="000000"/>
                </a:solidFill>
                <a:effectLst/>
                <a:latin typeface="+mj-lt"/>
                <a:ea typeface="黑体" panose="02010609060101010101" pitchFamily="2" charset="-122"/>
              </a:rPr>
              <a:t>（后两空选填</a:t>
            </a:r>
            <a:r>
              <a:rPr lang="zh-CN" altLang="en-US" sz="2400" b="1" kern="100">
                <a:solidFill>
                  <a:srgbClr val="000000"/>
                </a:solidFill>
                <a:latin typeface="+mj-lt"/>
                <a:ea typeface="黑体" panose="02010609060101010101" pitchFamily="2" charset="-122"/>
              </a:rPr>
              <a:t>“</a:t>
            </a:r>
            <a:r>
              <a:rPr lang="zh-CN" altLang="zh-CN" sz="2400" b="1" kern="100">
                <a:solidFill>
                  <a:srgbClr val="000000"/>
                </a:solidFill>
                <a:latin typeface="+mj-lt"/>
                <a:ea typeface="黑体" panose="02010609060101010101" pitchFamily="2" charset="-122"/>
              </a:rPr>
              <a:t>增大</a:t>
            </a:r>
            <a:r>
              <a:rPr lang="zh-CN" altLang="en-US" sz="2400" b="1" kern="100">
                <a:solidFill>
                  <a:srgbClr val="000000"/>
                </a:solidFill>
                <a:latin typeface="+mj-lt"/>
                <a:ea typeface="黑体" panose="02010609060101010101" pitchFamily="2" charset="-122"/>
              </a:rPr>
              <a:t>”、“</a:t>
            </a:r>
            <a:r>
              <a:rPr lang="zh-CN" altLang="zh-CN" sz="2400" b="1" kern="100">
                <a:solidFill>
                  <a:srgbClr val="000000"/>
                </a:solidFill>
                <a:latin typeface="+mj-lt"/>
                <a:ea typeface="黑体" panose="02010609060101010101" pitchFamily="2" charset="-122"/>
              </a:rPr>
              <a:t>减小</a:t>
            </a:r>
            <a:r>
              <a:rPr lang="zh-CN" altLang="en-US" sz="2400" b="1" kern="100">
                <a:solidFill>
                  <a:srgbClr val="000000"/>
                </a:solidFill>
                <a:latin typeface="+mj-lt"/>
                <a:ea typeface="黑体" panose="02010609060101010101" pitchFamily="2" charset="-122"/>
              </a:rPr>
              <a:t>”</a:t>
            </a:r>
            <a:r>
              <a:rPr lang="zh-CN" altLang="zh-CN" sz="2400" b="1" kern="100">
                <a:solidFill>
                  <a:srgbClr val="000000"/>
                </a:solidFill>
                <a:effectLst/>
                <a:latin typeface="+mj-lt"/>
                <a:ea typeface="黑体" panose="02010609060101010101" pitchFamily="2" charset="-122"/>
              </a:rPr>
              <a:t>或</a:t>
            </a:r>
            <a:r>
              <a:rPr lang="zh-CN" altLang="en-US" sz="2400" b="1" kern="100">
                <a:solidFill>
                  <a:srgbClr val="000000"/>
                </a:solidFill>
                <a:latin typeface="+mj-lt"/>
                <a:ea typeface="黑体" panose="02010609060101010101" pitchFamily="2" charset="-122"/>
              </a:rPr>
              <a:t>“</a:t>
            </a:r>
            <a:r>
              <a:rPr lang="zh-CN" altLang="zh-CN" sz="2400" b="1" kern="100">
                <a:solidFill>
                  <a:srgbClr val="000000"/>
                </a:solidFill>
                <a:latin typeface="+mj-lt"/>
                <a:ea typeface="黑体" panose="02010609060101010101" pitchFamily="2" charset="-122"/>
              </a:rPr>
              <a:t>不变</a:t>
            </a:r>
            <a:r>
              <a:rPr lang="zh-CN" altLang="en-US" sz="2400" b="1" kern="100">
                <a:solidFill>
                  <a:srgbClr val="000000"/>
                </a:solidFill>
                <a:latin typeface="+mj-lt"/>
                <a:ea typeface="黑体" panose="02010609060101010101" pitchFamily="2" charset="-122"/>
              </a:rPr>
              <a:t>”</a:t>
            </a:r>
            <a:r>
              <a:rPr lang="zh-CN" altLang="zh-CN" sz="2400" b="1" kern="100">
                <a:solidFill>
                  <a:srgbClr val="000000"/>
                </a:solidFill>
                <a:effectLst/>
                <a:latin typeface="+mj-lt"/>
                <a:ea typeface="黑体" panose="02010609060101010101" pitchFamily="2" charset="-122"/>
              </a:rPr>
              <a:t> ）。</a:t>
            </a:r>
            <a:endParaRPr lang="zh-CN" altLang="zh-CN" sz="2400" b="1" kern="100">
              <a:effectLst/>
              <a:latin typeface="+mj-lt"/>
              <a:ea typeface="黑体" panose="02010609060101010101" pitchFamily="2" charset="-122"/>
            </a:endParaRPr>
          </a:p>
        </p:txBody>
      </p:sp>
      <p:pic>
        <p:nvPicPr>
          <p:cNvPr id="9" name="图片 8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0247" y="3156880"/>
            <a:ext cx="3025531" cy="1800470"/>
          </a:xfrm>
          <a:prstGeom prst="rect">
            <a:avLst/>
          </a:prstGeom>
        </p:spPr>
      </p:pic>
      <p:sp>
        <p:nvSpPr>
          <p:cNvPr id="10" name="文本框 9" title=""/>
          <p:cNvSpPr txBox="1"/>
          <p:nvPr/>
        </p:nvSpPr>
        <p:spPr>
          <a:xfrm>
            <a:off x="2099734" y="1557867"/>
            <a:ext cx="684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左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文本框 10" title=""/>
          <p:cNvSpPr txBox="1"/>
          <p:nvPr/>
        </p:nvSpPr>
        <p:spPr>
          <a:xfrm>
            <a:off x="599440" y="2624668"/>
            <a:ext cx="9042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不变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文本框 11" title=""/>
          <p:cNvSpPr txBox="1"/>
          <p:nvPr/>
        </p:nvSpPr>
        <p:spPr>
          <a:xfrm>
            <a:off x="5455923" y="2066944"/>
            <a:ext cx="9042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不变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 title=""/>
          <p:cNvSpPr txBox="1"/>
          <p:nvPr/>
        </p:nvSpPr>
        <p:spPr>
          <a:xfrm>
            <a:off x="3752427" y="56512"/>
            <a:ext cx="18017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文本框 12" title=""/>
          <p:cNvSpPr txBox="1"/>
          <p:nvPr/>
        </p:nvSpPr>
        <p:spPr>
          <a:xfrm>
            <a:off x="660395" y="1467381"/>
            <a:ext cx="73152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光的折射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左大括号 13" title=""/>
          <p:cNvSpPr/>
          <p:nvPr/>
        </p:nvSpPr>
        <p:spPr>
          <a:xfrm>
            <a:off x="1283545" y="1165012"/>
            <a:ext cx="186268" cy="2328350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 title=""/>
          <p:cNvSpPr txBox="1"/>
          <p:nvPr/>
        </p:nvSpPr>
        <p:spPr>
          <a:xfrm>
            <a:off x="1612052" y="900852"/>
            <a:ext cx="68004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折射现象：当光从一种介质斜射入另一种介质中</a:t>
            </a:r>
            <a:endParaRPr lang="en-US" altLang="zh-CN" sz="24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         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 时，传播方向发生偏折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文本框 15" title=""/>
          <p:cNvSpPr txBox="1"/>
          <p:nvPr/>
        </p:nvSpPr>
        <p:spPr>
          <a:xfrm>
            <a:off x="1506245" y="2924593"/>
            <a:ext cx="9753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折射规律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8" name="左大括号 17" title=""/>
          <p:cNvSpPr/>
          <p:nvPr/>
        </p:nvSpPr>
        <p:spPr>
          <a:xfrm>
            <a:off x="2367276" y="2175917"/>
            <a:ext cx="228659" cy="2328350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 title=""/>
          <p:cNvSpPr txBox="1"/>
          <p:nvPr/>
        </p:nvSpPr>
        <p:spPr>
          <a:xfrm>
            <a:off x="2612870" y="1912410"/>
            <a:ext cx="5730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①当光从空气斜射入其他介质中时，折射角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小于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入射角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" name="文本框 19" title=""/>
          <p:cNvSpPr txBox="1"/>
          <p:nvPr/>
        </p:nvSpPr>
        <p:spPr>
          <a:xfrm>
            <a:off x="2606096" y="2708374"/>
            <a:ext cx="5730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②当光从其他介质斜射入空气中时，折射角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大于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入射角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2" name="文本框 21" title=""/>
          <p:cNvSpPr txBox="1"/>
          <p:nvPr/>
        </p:nvSpPr>
        <p:spPr>
          <a:xfrm>
            <a:off x="2609483" y="3484996"/>
            <a:ext cx="5730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③当光从空气垂直射入其他介质中时，传播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方向不变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" name="文本框 22" title=""/>
          <p:cNvSpPr txBox="1"/>
          <p:nvPr/>
        </p:nvSpPr>
        <p:spPr>
          <a:xfrm>
            <a:off x="2612870" y="4274589"/>
            <a:ext cx="573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④光路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可逆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/>
      <p:bldP spid="16" grpId="0"/>
      <p:bldP spid="18" grpId="0" animBg="1"/>
      <p:bldP spid="19" grpId="0"/>
      <p:bldP spid="20" grpId="0"/>
      <p:bldP spid="22" grpId="0"/>
      <p:bldP spid="2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 title=""/>
          <p:cNvSpPr/>
          <p:nvPr/>
        </p:nvSpPr>
        <p:spPr>
          <a:xfrm>
            <a:off x="608013" y="994939"/>
            <a:ext cx="7713662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>
                <a:latin typeface="+mj-lt"/>
                <a:ea typeface="+mj-ea"/>
              </a:rPr>
              <a:t>1.</a:t>
            </a:r>
            <a:r>
              <a:rPr lang="zh-CN" altLang="en-US" sz="2400" b="1">
                <a:latin typeface="+mj-lt"/>
                <a:ea typeface="+mj-ea"/>
              </a:rPr>
              <a:t>在</a:t>
            </a:r>
            <a:r>
              <a:rPr lang="zh-CN" altLang="zh-CN" sz="2400" b="1">
                <a:latin typeface="+mj-lt"/>
                <a:ea typeface="+mj-ea"/>
              </a:rPr>
              <a:t>图中，哪一幅图正确地表示了光从空气进入玻璃中的光路？</a:t>
            </a:r>
            <a:endParaRPr lang="zh-CN" altLang="zh-CN" sz="2800" b="1">
              <a:latin typeface="+mj-lt"/>
              <a:ea typeface="+mj-ea"/>
            </a:endParaRPr>
          </a:p>
        </p:txBody>
      </p:sp>
      <p:pic>
        <p:nvPicPr>
          <p:cNvPr id="22531" name="Picture 3" title="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2443" y="1918269"/>
            <a:ext cx="8139113" cy="164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 title=""/>
          <p:cNvSpPr/>
          <p:nvPr/>
        </p:nvSpPr>
        <p:spPr>
          <a:xfrm>
            <a:off x="668338" y="3562919"/>
            <a:ext cx="7593012" cy="119888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609600" eaLnBrk="1" latinLnBrk="0" hangingPunct="1">
              <a:buFont typeface="Arial" panose="020b0604020202020204" pitchFamily="34" charset="0"/>
              <a:buNone/>
              <a:defRPr/>
            </a:pPr>
            <a:r>
              <a:rPr lang="zh-CN" altLang="zh-CN" sz="2400" b="1">
                <a:solidFill>
                  <a:srgbClr val="0000FF"/>
                </a:solidFill>
                <a:latin typeface="+mj-lt"/>
                <a:ea typeface="+mj-ea"/>
              </a:rPr>
              <a:t>解：</a:t>
            </a:r>
            <a:r>
              <a:rPr lang="zh-CN" altLang="zh-CN" sz="2400" b="1">
                <a:latin typeface="+mj-lt"/>
                <a:ea typeface="+mj-ea"/>
              </a:rPr>
              <a:t>由光的折射规律：当光线从空气斜射入其他介质中时，会向法线方向偏折，同时入射光线和折射光线应居于法线两侧，故应选</a:t>
            </a:r>
            <a:r>
              <a:rPr lang="zh-CN" altLang="zh-CN" sz="2400" b="1">
                <a:solidFill>
                  <a:srgbClr val="0000FF"/>
                </a:solidFill>
                <a:latin typeface="+mj-lt"/>
                <a:ea typeface="+mj-ea"/>
              </a:rPr>
              <a:t>丙</a:t>
            </a:r>
            <a:r>
              <a:rPr lang="zh-CN" altLang="en-US" sz="2400" b="1">
                <a:latin typeface="+mj-lt"/>
                <a:ea typeface="+mj-ea"/>
              </a:rPr>
              <a:t>。</a:t>
            </a:r>
            <a:endParaRPr lang="zh-CN" altLang="zh-CN" sz="2800" b="1">
              <a:latin typeface="+mj-lt"/>
              <a:ea typeface="+mj-ea"/>
            </a:endParaRPr>
          </a:p>
        </p:txBody>
      </p:sp>
      <p:sp>
        <p:nvSpPr>
          <p:cNvPr id="4" name="文本框 3" title=""/>
          <p:cNvSpPr txBox="1"/>
          <p:nvPr/>
        </p:nvSpPr>
        <p:spPr>
          <a:xfrm>
            <a:off x="3752427" y="56512"/>
            <a:ext cx="18017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习题解答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4" title=""/>
          <p:cNvSpPr txBox="1"/>
          <p:nvPr/>
        </p:nvSpPr>
        <p:spPr>
          <a:xfrm>
            <a:off x="5554133" y="656385"/>
            <a:ext cx="390637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1600" b="1">
                <a:solidFill>
                  <a:schemeClr val="tx1"/>
                </a:solidFill>
              </a:rPr>
              <a:t>【</a:t>
            </a:r>
            <a:r>
              <a:rPr lang="zh-CN" altLang="en-US" sz="1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教材</a:t>
            </a:r>
            <a:r>
              <a:rPr lang="en-US" altLang="zh-CN" sz="1600" b="1">
                <a:solidFill>
                  <a:schemeClr val="tx1"/>
                </a:solidFill>
                <a:latin typeface="+mj-lt"/>
              </a:rPr>
              <a:t>P</a:t>
            </a:r>
            <a:r>
              <a:rPr lang="en-US" altLang="zh-CN" sz="1600" b="1" baseline="-25000">
                <a:solidFill>
                  <a:schemeClr val="tx1"/>
                </a:solidFill>
                <a:latin typeface="+mj-lt"/>
              </a:rPr>
              <a:t>104</a:t>
            </a:r>
            <a:r>
              <a:rPr lang="zh-CN" altLang="en-US" sz="1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1600" b="1">
                <a:latin typeface="黑体" panose="02010609060101010101" pitchFamily="2" charset="-122"/>
                <a:ea typeface="黑体" panose="02010609060101010101" pitchFamily="2" charset="-122"/>
              </a:rPr>
              <a:t>练习与应用</a:t>
            </a:r>
            <a:r>
              <a:rPr lang="zh-CN" altLang="en-US" sz="1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”第</a:t>
            </a:r>
            <a:r>
              <a:rPr lang="en-US" altLang="zh-CN" sz="1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1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altLang="zh-CN" sz="1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16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题</a:t>
            </a:r>
            <a:r>
              <a:rPr lang="en-US" altLang="zh-CN" sz="1600" b="1">
                <a:solidFill>
                  <a:schemeClr val="tx1"/>
                </a:solidFill>
              </a:rPr>
              <a:t>】</a:t>
            </a:r>
            <a:endParaRPr lang="en-US" altLang="zh-CN" sz="16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 title=""/>
          <p:cNvSpPr txBox="1"/>
          <p:nvPr/>
        </p:nvSpPr>
        <p:spPr>
          <a:xfrm>
            <a:off x="637673" y="422656"/>
            <a:ext cx="749567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b="1">
                <a:latin typeface="+mn-lt"/>
                <a:ea typeface="黑体" panose="02010609060101010101" pitchFamily="2" charset="-122"/>
              </a:rPr>
              <a:t>4.</a:t>
            </a:r>
            <a:r>
              <a:rPr lang="zh-CN" altLang="en-US" sz="2800" b="1">
                <a:latin typeface="+mn-lt"/>
                <a:ea typeface="黑体" panose="02010609060101010101" pitchFamily="2" charset="-122"/>
              </a:rPr>
              <a:t>如图所示，一束光射入杯中，在杯底形成光斑。逐渐往杯中加水，观察到的光斑将会如何移动？</a:t>
            </a:r>
            <a:endParaRPr lang="zh-CN" altLang="en-US" sz="2800" b="1">
              <a:latin typeface="+mn-lt"/>
              <a:ea typeface="黑体" panose="02010609060101010101" pitchFamily="2" charset="-122"/>
            </a:endParaRPr>
          </a:p>
        </p:txBody>
      </p:sp>
      <p:pic>
        <p:nvPicPr>
          <p:cNvPr id="7" name="图片 6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377" y="1917125"/>
            <a:ext cx="2468046" cy="2189475"/>
          </a:xfrm>
          <a:prstGeom prst="rect">
            <a:avLst/>
          </a:prstGeom>
        </p:spPr>
      </p:pic>
      <p:sp>
        <p:nvSpPr>
          <p:cNvPr id="9" name="矩形 8" title=""/>
          <p:cNvSpPr/>
          <p:nvPr/>
        </p:nvSpPr>
        <p:spPr>
          <a:xfrm>
            <a:off x="1084263" y="2233613"/>
            <a:ext cx="3597275" cy="95408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800" b="1">
                <a:solidFill>
                  <a:srgbClr val="0000FF"/>
                </a:solidFill>
                <a:latin typeface="+mn-lt"/>
                <a:ea typeface="+mj-ea"/>
              </a:rPr>
              <a:t>        </a:t>
            </a:r>
            <a:r>
              <a:rPr lang="zh-CN" altLang="zh-CN" sz="2800" b="1">
                <a:solidFill>
                  <a:srgbClr val="0000FF"/>
                </a:solidFill>
                <a:latin typeface="+mn-lt"/>
                <a:ea typeface="+mj-ea"/>
              </a:rPr>
              <a:t>解：</a:t>
            </a:r>
            <a:r>
              <a:rPr lang="zh-CN" altLang="zh-CN" sz="2800" b="1">
                <a:latin typeface="+mn-lt"/>
                <a:ea typeface="+mj-ea"/>
              </a:rPr>
              <a:t>观察到的光斑将会向右移动</a:t>
            </a:r>
            <a:r>
              <a:rPr lang="zh-CN" altLang="en-US" sz="2800" b="1">
                <a:latin typeface="+mn-lt"/>
                <a:ea typeface="+mj-ea"/>
              </a:rPr>
              <a:t>。</a:t>
            </a:r>
            <a:endParaRPr lang="zh-CN" altLang="zh-CN" sz="2800" b="1">
              <a:latin typeface="+mn-lt"/>
              <a:ea typeface="+mj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圆角矩形 2" title=""/>
          <p:cNvSpPr/>
          <p:nvPr/>
        </p:nvSpPr>
        <p:spPr>
          <a:xfrm>
            <a:off x="884238" y="804330"/>
            <a:ext cx="6983412" cy="84772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>
                <a:solidFill>
                  <a:schemeClr val="tx1"/>
                </a:solidFill>
                <a:latin typeface="+mj-lt"/>
                <a:ea typeface="+mj-ea"/>
              </a:rPr>
              <a:t>1.</a:t>
            </a:r>
            <a:r>
              <a:rPr lang="zh-CN" altLang="zh-CN" sz="2400" b="1">
                <a:solidFill>
                  <a:schemeClr val="tx1"/>
                </a:solidFill>
                <a:latin typeface="+mj-lt"/>
                <a:ea typeface="+mj-ea"/>
              </a:rPr>
              <a:t>光从一种介质斜射入另一种介质时，传播方向</a:t>
            </a:r>
            <a:r>
              <a:rPr lang="en-US" altLang="zh-CN" sz="2400" b="1">
                <a:solidFill>
                  <a:schemeClr val="tx1"/>
                </a:solidFill>
                <a:latin typeface="+mj-lt"/>
                <a:ea typeface="+mj-ea"/>
              </a:rPr>
              <a:t>__________</a:t>
            </a:r>
            <a:r>
              <a:rPr lang="zh-CN" altLang="zh-CN" sz="2400" b="1">
                <a:solidFill>
                  <a:schemeClr val="tx1"/>
                </a:solidFill>
                <a:latin typeface="+mj-lt"/>
                <a:ea typeface="+mj-ea"/>
              </a:rPr>
              <a:t>，这种现象叫光的折射</a:t>
            </a:r>
            <a:r>
              <a:rPr lang="zh-CN" altLang="en-US" sz="2400" b="1">
                <a:solidFill>
                  <a:schemeClr val="tx1"/>
                </a:solidFill>
                <a:latin typeface="+mj-lt"/>
                <a:ea typeface="+mj-ea"/>
              </a:rPr>
              <a:t>。</a:t>
            </a:r>
            <a:endParaRPr lang="zh-CN" altLang="zh-CN" sz="2400" b="1">
              <a:solidFill>
                <a:schemeClr val="tx1"/>
              </a:solidFill>
              <a:latin typeface="+mj-lt"/>
              <a:ea typeface="+mj-ea"/>
            </a:endParaRPr>
          </a:p>
        </p:txBody>
      </p:sp>
      <p:sp>
        <p:nvSpPr>
          <p:cNvPr id="26" name="圆角矩形 25" title=""/>
          <p:cNvSpPr/>
          <p:nvPr/>
        </p:nvSpPr>
        <p:spPr>
          <a:xfrm>
            <a:off x="884238" y="1710265"/>
            <a:ext cx="6983412" cy="126682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>
                <a:solidFill>
                  <a:schemeClr val="tx1"/>
                </a:solidFill>
                <a:latin typeface="+mj-lt"/>
                <a:ea typeface="+mj-ea"/>
              </a:rPr>
              <a:t>2.</a:t>
            </a:r>
            <a:r>
              <a:rPr lang="zh-CN" altLang="zh-CN" sz="2400" b="1">
                <a:solidFill>
                  <a:schemeClr val="tx1"/>
                </a:solidFill>
                <a:latin typeface="+mj-lt"/>
                <a:ea typeface="+mj-ea"/>
              </a:rPr>
              <a:t>在折射现象中，</a:t>
            </a:r>
            <a:r>
              <a:rPr lang="en-US" altLang="zh-CN" sz="2400" b="1">
                <a:solidFill>
                  <a:schemeClr val="tx1"/>
                </a:solidFill>
                <a:latin typeface="+mj-lt"/>
                <a:ea typeface="+mj-ea"/>
              </a:rPr>
              <a:t>__________</a:t>
            </a:r>
            <a:r>
              <a:rPr lang="zh-CN" altLang="zh-CN" sz="2400" b="1">
                <a:solidFill>
                  <a:schemeClr val="tx1"/>
                </a:solidFill>
                <a:latin typeface="+mj-lt"/>
                <a:ea typeface="+mj-ea"/>
              </a:rPr>
              <a:t>与法线的夹角叫入射角，</a:t>
            </a:r>
            <a:r>
              <a:rPr lang="en-US" altLang="zh-CN" sz="2400" b="1">
                <a:solidFill>
                  <a:schemeClr val="tx1"/>
                </a:solidFill>
                <a:latin typeface="+mj-lt"/>
                <a:ea typeface="+mj-ea"/>
              </a:rPr>
              <a:t>__________</a:t>
            </a:r>
            <a:r>
              <a:rPr lang="zh-CN" altLang="zh-CN" sz="2400" b="1">
                <a:solidFill>
                  <a:schemeClr val="tx1"/>
                </a:solidFill>
                <a:latin typeface="+mj-lt"/>
                <a:ea typeface="+mj-ea"/>
              </a:rPr>
              <a:t>与法线的夹角叫折射角，折射光线与入射光线位于</a:t>
            </a:r>
            <a:r>
              <a:rPr lang="en-US" altLang="zh-CN" sz="2400" b="1">
                <a:solidFill>
                  <a:schemeClr val="tx1"/>
                </a:solidFill>
                <a:latin typeface="+mj-lt"/>
                <a:ea typeface="+mj-ea"/>
              </a:rPr>
              <a:t>______</a:t>
            </a:r>
            <a:r>
              <a:rPr lang="zh-CN" altLang="zh-CN" sz="2400" b="1">
                <a:solidFill>
                  <a:schemeClr val="tx1"/>
                </a:solidFill>
                <a:latin typeface="+mj-lt"/>
                <a:ea typeface="+mj-ea"/>
              </a:rPr>
              <a:t>介质中</a:t>
            </a:r>
            <a:r>
              <a:rPr lang="zh-CN" altLang="en-US" sz="2400" b="1">
                <a:solidFill>
                  <a:schemeClr val="tx1"/>
                </a:solidFill>
                <a:latin typeface="+mj-lt"/>
                <a:ea typeface="+mj-ea"/>
              </a:rPr>
              <a:t>。</a:t>
            </a:r>
            <a:endParaRPr lang="zh-CN" altLang="zh-CN" sz="2400" b="1">
              <a:solidFill>
                <a:schemeClr val="tx1"/>
              </a:solidFill>
              <a:latin typeface="+mj-lt"/>
              <a:ea typeface="+mj-ea"/>
            </a:endParaRPr>
          </a:p>
        </p:txBody>
      </p:sp>
      <p:sp>
        <p:nvSpPr>
          <p:cNvPr id="5" name="圆角矩形 4" title=""/>
          <p:cNvSpPr/>
          <p:nvPr/>
        </p:nvSpPr>
        <p:spPr>
          <a:xfrm>
            <a:off x="884238" y="3075092"/>
            <a:ext cx="6983412" cy="84772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>
                <a:solidFill>
                  <a:schemeClr val="tx1"/>
                </a:solidFill>
                <a:latin typeface="+mj-lt"/>
                <a:ea typeface="+mj-ea"/>
              </a:rPr>
              <a:t>3.</a:t>
            </a:r>
            <a:r>
              <a:rPr lang="zh-CN" altLang="zh-CN" sz="2400" b="1">
                <a:solidFill>
                  <a:schemeClr val="tx1"/>
                </a:solidFill>
                <a:latin typeface="+mj-lt"/>
                <a:ea typeface="+mj-ea"/>
              </a:rPr>
              <a:t>光从空气斜射入水中或其他介质中时，折射光线向</a:t>
            </a:r>
            <a:r>
              <a:rPr lang="en-US" altLang="zh-CN" sz="2400" b="1">
                <a:solidFill>
                  <a:schemeClr val="tx1"/>
                </a:solidFill>
                <a:latin typeface="+mj-lt"/>
                <a:ea typeface="+mj-ea"/>
              </a:rPr>
              <a:t>______</a:t>
            </a:r>
            <a:r>
              <a:rPr lang="zh-CN" altLang="zh-CN" sz="2400" b="1">
                <a:solidFill>
                  <a:schemeClr val="tx1"/>
                </a:solidFill>
                <a:latin typeface="+mj-lt"/>
                <a:ea typeface="+mj-ea"/>
              </a:rPr>
              <a:t>偏折，即折射角</a:t>
            </a:r>
            <a:r>
              <a:rPr lang="en-US" altLang="zh-CN" sz="2400" b="1">
                <a:solidFill>
                  <a:schemeClr val="tx1"/>
                </a:solidFill>
                <a:latin typeface="+mj-lt"/>
                <a:ea typeface="+mj-ea"/>
              </a:rPr>
              <a:t>____</a:t>
            </a:r>
            <a:r>
              <a:rPr lang="zh-CN" altLang="zh-CN" sz="2400" b="1">
                <a:solidFill>
                  <a:schemeClr val="tx1"/>
                </a:solidFill>
                <a:latin typeface="+mj-lt"/>
                <a:ea typeface="+mj-ea"/>
              </a:rPr>
              <a:t>于入射角</a:t>
            </a:r>
            <a:r>
              <a:rPr lang="zh-CN" altLang="en-US" sz="2400" b="1">
                <a:solidFill>
                  <a:schemeClr val="tx1"/>
                </a:solidFill>
                <a:latin typeface="+mj-lt"/>
                <a:ea typeface="+mj-ea"/>
              </a:rPr>
              <a:t>。</a:t>
            </a:r>
            <a:endParaRPr lang="zh-CN" altLang="zh-CN" sz="2400" b="1">
              <a:solidFill>
                <a:schemeClr val="tx1"/>
              </a:solidFill>
              <a:latin typeface="+mj-lt"/>
              <a:ea typeface="+mj-ea"/>
            </a:endParaRPr>
          </a:p>
        </p:txBody>
      </p:sp>
      <p:sp>
        <p:nvSpPr>
          <p:cNvPr id="6" name="圆角矩形 5" title=""/>
          <p:cNvSpPr/>
          <p:nvPr/>
        </p:nvSpPr>
        <p:spPr>
          <a:xfrm>
            <a:off x="884238" y="4010025"/>
            <a:ext cx="6983412" cy="84772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>
                <a:solidFill>
                  <a:schemeClr val="tx1"/>
                </a:solidFill>
                <a:latin typeface="+mj-lt"/>
                <a:ea typeface="+mj-ea"/>
              </a:rPr>
              <a:t>4.</a:t>
            </a:r>
            <a:r>
              <a:rPr lang="zh-CN" altLang="zh-CN" sz="2400" b="1">
                <a:solidFill>
                  <a:schemeClr val="tx1"/>
                </a:solidFill>
                <a:latin typeface="+mj-lt"/>
                <a:ea typeface="+mj-ea"/>
              </a:rPr>
              <a:t>光线垂直两介质界面入射时，入射角等于</a:t>
            </a:r>
            <a:r>
              <a:rPr lang="en-US" altLang="zh-CN" sz="2400" b="1">
                <a:solidFill>
                  <a:schemeClr val="tx1"/>
                </a:solidFill>
                <a:latin typeface="+mj-lt"/>
                <a:ea typeface="+mj-ea"/>
              </a:rPr>
              <a:t>_____</a:t>
            </a:r>
            <a:r>
              <a:rPr lang="zh-CN" altLang="zh-CN" sz="2400" b="1">
                <a:solidFill>
                  <a:schemeClr val="tx1"/>
                </a:solidFill>
                <a:latin typeface="+mj-lt"/>
                <a:ea typeface="+mj-ea"/>
              </a:rPr>
              <a:t>，折射角等于</a:t>
            </a:r>
            <a:r>
              <a:rPr lang="en-US" altLang="zh-CN" sz="2400" b="1">
                <a:solidFill>
                  <a:schemeClr val="tx1"/>
                </a:solidFill>
                <a:latin typeface="+mj-lt"/>
                <a:ea typeface="+mj-ea"/>
              </a:rPr>
              <a:t>_____</a:t>
            </a:r>
            <a:r>
              <a:rPr lang="zh-CN" altLang="zh-CN" sz="2400" b="1">
                <a:solidFill>
                  <a:schemeClr val="tx1"/>
                </a:solidFill>
                <a:latin typeface="+mj-lt"/>
                <a:ea typeface="+mj-ea"/>
              </a:rPr>
              <a:t>，即光的传播方向</a:t>
            </a:r>
            <a:r>
              <a:rPr lang="en-US" altLang="zh-CN" sz="2400" b="1">
                <a:solidFill>
                  <a:schemeClr val="tx1"/>
                </a:solidFill>
                <a:latin typeface="+mj-lt"/>
                <a:ea typeface="+mj-ea"/>
              </a:rPr>
              <a:t>_____</a:t>
            </a:r>
            <a:r>
              <a:rPr lang="zh-CN" altLang="en-US" sz="2400" b="1">
                <a:solidFill>
                  <a:schemeClr val="tx1"/>
                </a:solidFill>
                <a:latin typeface="+mj-lt"/>
                <a:ea typeface="+mj-ea"/>
              </a:rPr>
              <a:t>。</a:t>
            </a:r>
            <a:endParaRPr lang="zh-CN" altLang="zh-CN" sz="2400" b="1">
              <a:solidFill>
                <a:schemeClr val="tx1"/>
              </a:solidFill>
              <a:latin typeface="+mj-lt"/>
              <a:ea typeface="+mj-ea"/>
            </a:endParaRPr>
          </a:p>
        </p:txBody>
      </p:sp>
      <p:sp>
        <p:nvSpPr>
          <p:cNvPr id="2" name="TextBox 1" title=""/>
          <p:cNvSpPr txBox="1">
            <a:spLocks noChangeArrowheads="1"/>
          </p:cNvSpPr>
          <p:nvPr/>
        </p:nvSpPr>
        <p:spPr bwMode="auto">
          <a:xfrm>
            <a:off x="1028700" y="1151993"/>
            <a:ext cx="14160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</a:rPr>
              <a:t>发生偏折</a:t>
            </a:r>
            <a:endParaRPr lang="zh-CN" altLang="en-US" sz="2400">
              <a:solidFill>
                <a:srgbClr val="FF0000"/>
              </a:solidFill>
              <a:latin typeface="黑体" panose="02010609060101010101" pitchFamily="2" charset="-122"/>
            </a:endParaRPr>
          </a:p>
        </p:txBody>
      </p:sp>
      <p:sp>
        <p:nvSpPr>
          <p:cNvPr id="8" name="TextBox 7" title=""/>
          <p:cNvSpPr txBox="1">
            <a:spLocks noChangeArrowheads="1"/>
          </p:cNvSpPr>
          <p:nvPr/>
        </p:nvSpPr>
        <p:spPr bwMode="auto">
          <a:xfrm>
            <a:off x="3473450" y="1710265"/>
            <a:ext cx="1422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</a:rPr>
              <a:t>入射光线</a:t>
            </a:r>
            <a:endParaRPr lang="zh-CN" altLang="en-US" sz="2400">
              <a:solidFill>
                <a:srgbClr val="FF0000"/>
              </a:solidFill>
              <a:latin typeface="黑体" panose="02010609060101010101" pitchFamily="2" charset="-122"/>
            </a:endParaRPr>
          </a:p>
        </p:txBody>
      </p:sp>
      <p:sp>
        <p:nvSpPr>
          <p:cNvPr id="9" name="TextBox 8" title=""/>
          <p:cNvSpPr txBox="1">
            <a:spLocks noChangeArrowheads="1"/>
          </p:cNvSpPr>
          <p:nvPr/>
        </p:nvSpPr>
        <p:spPr bwMode="auto">
          <a:xfrm>
            <a:off x="1724025" y="2113490"/>
            <a:ext cx="14224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</a:rPr>
              <a:t>折射光线</a:t>
            </a:r>
            <a:endParaRPr lang="zh-CN" altLang="en-US" sz="2400">
              <a:solidFill>
                <a:srgbClr val="FF0000"/>
              </a:solidFill>
              <a:latin typeface="黑体" panose="02010609060101010101" pitchFamily="2" charset="-122"/>
            </a:endParaRPr>
          </a:p>
        </p:txBody>
      </p:sp>
      <p:sp>
        <p:nvSpPr>
          <p:cNvPr id="10" name="TextBox 9" title=""/>
          <p:cNvSpPr txBox="1">
            <a:spLocks noChangeArrowheads="1"/>
          </p:cNvSpPr>
          <p:nvPr/>
        </p:nvSpPr>
        <p:spPr bwMode="auto">
          <a:xfrm>
            <a:off x="3473450" y="2446865"/>
            <a:ext cx="8032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</a:rPr>
              <a:t>不同</a:t>
            </a:r>
            <a:endParaRPr lang="zh-CN" altLang="en-US" sz="2400">
              <a:solidFill>
                <a:srgbClr val="FF0000"/>
              </a:solidFill>
              <a:latin typeface="黑体" panose="02010609060101010101" pitchFamily="2" charset="-122"/>
            </a:endParaRPr>
          </a:p>
        </p:txBody>
      </p:sp>
      <p:sp>
        <p:nvSpPr>
          <p:cNvPr id="11" name="TextBox 10" title=""/>
          <p:cNvSpPr txBox="1">
            <a:spLocks noChangeArrowheads="1"/>
          </p:cNvSpPr>
          <p:nvPr/>
        </p:nvSpPr>
        <p:spPr bwMode="auto">
          <a:xfrm>
            <a:off x="1406525" y="3422755"/>
            <a:ext cx="8032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</a:rPr>
              <a:t>法线</a:t>
            </a:r>
            <a:endParaRPr lang="zh-CN" altLang="en-US" sz="2400">
              <a:solidFill>
                <a:srgbClr val="FF0000"/>
              </a:solidFill>
              <a:latin typeface="黑体" panose="02010609060101010101" pitchFamily="2" charset="-122"/>
            </a:endParaRPr>
          </a:p>
        </p:txBody>
      </p:sp>
      <p:sp>
        <p:nvSpPr>
          <p:cNvPr id="12" name="TextBox 11" title=""/>
          <p:cNvSpPr txBox="1">
            <a:spLocks noChangeArrowheads="1"/>
          </p:cNvSpPr>
          <p:nvPr/>
        </p:nvSpPr>
        <p:spPr bwMode="auto">
          <a:xfrm>
            <a:off x="4487863" y="3422755"/>
            <a:ext cx="4937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</a:rPr>
              <a:t>小</a:t>
            </a:r>
            <a:endParaRPr lang="zh-CN" altLang="en-US" sz="2400">
              <a:solidFill>
                <a:srgbClr val="FF0000"/>
              </a:solidFill>
              <a:latin typeface="黑体" panose="02010609060101010101" pitchFamily="2" charset="-122"/>
            </a:endParaRPr>
          </a:p>
        </p:txBody>
      </p:sp>
      <p:sp>
        <p:nvSpPr>
          <p:cNvPr id="13" name="TextBox 12" title=""/>
          <p:cNvSpPr txBox="1"/>
          <p:nvPr/>
        </p:nvSpPr>
        <p:spPr>
          <a:xfrm>
            <a:off x="6811963" y="4010025"/>
            <a:ext cx="64770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0°</a:t>
            </a:r>
            <a:endParaRPr lang="zh-CN" altLang="en-US" sz="2400" b="1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14" name="TextBox 13" title=""/>
          <p:cNvSpPr txBox="1"/>
          <p:nvPr/>
        </p:nvSpPr>
        <p:spPr>
          <a:xfrm>
            <a:off x="2640013" y="4395788"/>
            <a:ext cx="647700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0°</a:t>
            </a:r>
            <a:endParaRPr lang="zh-CN" altLang="en-US" sz="2400" b="1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15" name="TextBox 14" title=""/>
          <p:cNvSpPr txBox="1">
            <a:spLocks noChangeArrowheads="1"/>
          </p:cNvSpPr>
          <p:nvPr/>
        </p:nvSpPr>
        <p:spPr bwMode="auto">
          <a:xfrm>
            <a:off x="5721350" y="4365625"/>
            <a:ext cx="8032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pitchFamily="2" charset="-122"/>
              </a:rPr>
              <a:t>不变</a:t>
            </a:r>
            <a:endParaRPr lang="zh-CN" altLang="en-US" sz="2400">
              <a:solidFill>
                <a:srgbClr val="FF0000"/>
              </a:solidFill>
              <a:latin typeface="黑体" panose="02010609060101010101" pitchFamily="2" charset="-122"/>
            </a:endParaRPr>
          </a:p>
        </p:txBody>
      </p:sp>
      <p:sp>
        <p:nvSpPr>
          <p:cNvPr id="4" name="文本框 3" title=""/>
          <p:cNvSpPr txBox="1"/>
          <p:nvPr/>
        </p:nvSpPr>
        <p:spPr>
          <a:xfrm>
            <a:off x="3752427" y="56512"/>
            <a:ext cx="18017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预习检测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 title=""/>
          <p:cNvSpPr txBox="1"/>
          <p:nvPr/>
        </p:nvSpPr>
        <p:spPr>
          <a:xfrm>
            <a:off x="3752427" y="56512"/>
            <a:ext cx="18017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情境导入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4" name="硬币出现了" title="">
            <a:hlinkClick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"/>
          <a:stretch>
            <a:fillRect/>
          </a:stretch>
        </p:blipFill>
        <p:spPr>
          <a:xfrm>
            <a:off x="4759852" y="1481077"/>
            <a:ext cx="3877949" cy="2181345"/>
          </a:xfrm>
          <a:prstGeom prst="rect">
            <a:avLst/>
          </a:prstGeom>
        </p:spPr>
      </p:pic>
      <p:pic>
        <p:nvPicPr>
          <p:cNvPr id="11" name="筷子折断了" title="">
            <a:hlinkClick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67160" y="1475573"/>
            <a:ext cx="3877949" cy="2181345"/>
          </a:xfrm>
          <a:prstGeom prst="rect">
            <a:avLst/>
          </a:prstGeom>
        </p:spPr>
      </p:pic>
      <p:sp>
        <p:nvSpPr>
          <p:cNvPr id="12" name="文本框 11" title=""/>
          <p:cNvSpPr txBox="1"/>
          <p:nvPr/>
        </p:nvSpPr>
        <p:spPr>
          <a:xfrm>
            <a:off x="1239520" y="873760"/>
            <a:ext cx="6827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你见过下面的现象吗？你知道为什么吗？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文本框 12" title=""/>
          <p:cNvSpPr txBox="1"/>
          <p:nvPr/>
        </p:nvSpPr>
        <p:spPr>
          <a:xfrm>
            <a:off x="1239520" y="3735512"/>
            <a:ext cx="2905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筷子“折断”了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文本框 13" title=""/>
          <p:cNvSpPr txBox="1"/>
          <p:nvPr/>
        </p:nvSpPr>
        <p:spPr>
          <a:xfrm>
            <a:off x="5852159" y="3731553"/>
            <a:ext cx="2905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让硬币出现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6" name="组合 5" title=""/>
          <p:cNvGrpSpPr/>
          <p:nvPr/>
        </p:nvGrpSpPr>
        <p:grpSpPr>
          <a:xfrm>
            <a:off x="4047066" y="4010077"/>
            <a:ext cx="1212427" cy="939108"/>
            <a:chOff x="4392508" y="3942343"/>
            <a:chExt cx="1212427" cy="939108"/>
          </a:xfrm>
        </p:grpSpPr>
        <p:sp>
          <p:nvSpPr>
            <p:cNvPr id="2" name="箭头: 五边形 1"/>
            <p:cNvSpPr/>
            <p:nvPr/>
          </p:nvSpPr>
          <p:spPr bwMode="auto">
            <a:xfrm rot="16200000">
              <a:off x="4528107" y="3864579"/>
              <a:ext cx="873760" cy="1029287"/>
            </a:xfrm>
            <a:prstGeom prst="homePlate">
              <a:avLst>
                <a:gd name="adj" fmla="val 25194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txBody>
            <a:bodyPr rtlCol="0" anchor="ctr"/>
            <a:lstStyle/>
            <a:p>
              <a:pPr marL="0" indent="720090" algn="ctr">
                <a:lnSpc>
                  <a:spcPct val="110000"/>
                </a:lnSpc>
                <a:spcBef>
                  <a:spcPct val="0"/>
                </a:spcBef>
                <a:buClr>
                  <a:schemeClr val="hlink"/>
                </a:buClr>
                <a:buFont typeface="Wingdings" panose="05000000000000000000" pitchFamily="2" charset="2"/>
                <a:buNone/>
              </a:pPr>
              <a:endParaRPr lang="zh-CN" altLang="en-US" sz="2800" b="1">
                <a:latin typeface="+mn-lt"/>
                <a:ea typeface="黑体" panose="02010609060101010101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392508" y="4050454"/>
              <a:ext cx="121242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点击画面播放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5" name="组合 34" title=""/>
          <p:cNvGrpSpPr/>
          <p:nvPr/>
        </p:nvGrpSpPr>
        <p:grpSpPr>
          <a:xfrm>
            <a:off x="5104167" y="2353034"/>
            <a:ext cx="2956560" cy="1874836"/>
            <a:chOff x="5104167" y="2353034"/>
            <a:chExt cx="2956560" cy="1874836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6445360" y="2612504"/>
              <a:ext cx="274173" cy="2956560"/>
            </a:xfrm>
            <a:prstGeom prst="rect">
              <a:avLst/>
            </a:prstGeom>
          </p:spPr>
        </p:pic>
        <p:cxnSp>
          <p:nvCxnSpPr>
            <p:cNvPr id="21" name="直接连接符 20"/>
            <p:cNvCxnSpPr/>
            <p:nvPr/>
          </p:nvCxnSpPr>
          <p:spPr>
            <a:xfrm flipH="1" flipV="1">
              <a:off x="6595993" y="2787837"/>
              <a:ext cx="0" cy="1240368"/>
            </a:xfrm>
            <a:prstGeom prst="line">
              <a:avLst/>
            </a:prstGeom>
            <a:ln w="2857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32"/>
            <p:cNvSpPr txBox="1"/>
            <p:nvPr/>
          </p:nvSpPr>
          <p:spPr>
            <a:xfrm>
              <a:off x="6468253" y="2353034"/>
              <a:ext cx="3657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/>
                <a:t>N</a:t>
              </a:r>
              <a:endParaRPr lang="zh-CN" altLang="en-US" sz="2400" b="1" i="1"/>
            </a:p>
          </p:txBody>
        </p:sp>
      </p:grpSp>
      <p:sp>
        <p:nvSpPr>
          <p:cNvPr id="12" name="矩形 4" title=""/>
          <p:cNvSpPr>
            <a:spLocks noChangeArrowheads="1"/>
          </p:cNvSpPr>
          <p:nvPr/>
        </p:nvSpPr>
        <p:spPr bwMode="auto">
          <a:xfrm>
            <a:off x="488209" y="794173"/>
            <a:ext cx="1793875" cy="579438"/>
          </a:xfrm>
          <a:prstGeom prst="roundRect">
            <a:avLst/>
          </a:prstGeom>
          <a:solidFill>
            <a:srgbClr val="0066FF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defRPr/>
            </a:pPr>
            <a:r>
              <a:rPr lang="zh-CN" altLang="en-US" sz="2800" b="0">
                <a:solidFill>
                  <a:srgbClr val="FFFF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知识点一</a:t>
            </a:r>
            <a:endParaRPr lang="zh-CN" altLang="en-US" sz="2800" b="0">
              <a:solidFill>
                <a:srgbClr val="FFFF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" name="矩形 1" title=""/>
          <p:cNvSpPr>
            <a:spLocks noChangeArrowheads="1"/>
          </p:cNvSpPr>
          <p:nvPr/>
        </p:nvSpPr>
        <p:spPr bwMode="auto">
          <a:xfrm>
            <a:off x="2372571" y="835448"/>
            <a:ext cx="28797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zh-CN">
                <a:solidFill>
                  <a:srgbClr val="0000FF"/>
                </a:solidFill>
                <a:latin typeface="黑体" panose="02010609060101010101" pitchFamily="2" charset="-122"/>
              </a:rPr>
              <a:t>光的折射</a:t>
            </a:r>
            <a:endParaRPr lang="zh-CN" altLang="zh-CN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sp>
        <p:nvSpPr>
          <p:cNvPr id="4" name="文本框 3" title=""/>
          <p:cNvSpPr txBox="1"/>
          <p:nvPr/>
        </p:nvSpPr>
        <p:spPr>
          <a:xfrm>
            <a:off x="3752427" y="56512"/>
            <a:ext cx="18017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进行新课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文本框 10" title=""/>
          <p:cNvSpPr txBox="1"/>
          <p:nvPr/>
        </p:nvSpPr>
        <p:spPr>
          <a:xfrm>
            <a:off x="658618" y="1615039"/>
            <a:ext cx="34279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光在同种均匀介质中沿直线传播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7" name="组合 16" title=""/>
          <p:cNvGrpSpPr/>
          <p:nvPr/>
        </p:nvGrpSpPr>
        <p:grpSpPr>
          <a:xfrm>
            <a:off x="1028945" y="3639087"/>
            <a:ext cx="2275841" cy="155783"/>
            <a:chOff x="765386" y="3367784"/>
            <a:chExt cx="2275841" cy="155783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65386" y="3445676"/>
              <a:ext cx="2275841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箭头: 右 15"/>
            <p:cNvSpPr/>
            <p:nvPr/>
          </p:nvSpPr>
          <p:spPr bwMode="auto">
            <a:xfrm>
              <a:off x="1767839" y="3367784"/>
              <a:ext cx="314505" cy="155783"/>
            </a:xfrm>
            <a:prstGeom prst="rightArrow">
              <a:avLst>
                <a:gd name="adj1" fmla="val 50000"/>
                <a:gd name="adj2" fmla="val 201887"/>
              </a:avLst>
            </a:prstGeom>
            <a:solidFill>
              <a:srgbClr val="FF0000"/>
            </a:solidFill>
            <a:ln w="9525">
              <a:noFill/>
              <a:miter lim="800000"/>
            </a:ln>
          </p:spPr>
          <p:txBody>
            <a:bodyPr rtlCol="0" anchor="ctr"/>
            <a:lstStyle/>
            <a:p>
              <a:pPr marL="0" indent="720090" algn="ctr">
                <a:lnSpc>
                  <a:spcPct val="110000"/>
                </a:lnSpc>
                <a:spcBef>
                  <a:spcPct val="0"/>
                </a:spcBef>
                <a:buClr>
                  <a:schemeClr val="hlink"/>
                </a:buClr>
                <a:buFont typeface="Wingdings" panose="05000000000000000000" pitchFamily="2" charset="2"/>
                <a:buNone/>
              </a:pPr>
              <a:endParaRPr lang="zh-CN" altLang="en-US" sz="2800" b="1">
                <a:latin typeface="+mn-lt"/>
                <a:ea typeface="黑体" panose="02010609060101010101" pitchFamily="2" charset="-122"/>
              </a:endParaRPr>
            </a:p>
          </p:txBody>
        </p:sp>
      </p:grpSp>
      <p:sp>
        <p:nvSpPr>
          <p:cNvPr id="18" name="文本框 17" title=""/>
          <p:cNvSpPr txBox="1"/>
          <p:nvPr/>
        </p:nvSpPr>
        <p:spPr>
          <a:xfrm>
            <a:off x="4877260" y="1639086"/>
            <a:ext cx="39009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遇到界面时会发生反射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36" name="组合 35" title=""/>
          <p:cNvGrpSpPr/>
          <p:nvPr/>
        </p:nvGrpSpPr>
        <p:grpSpPr>
          <a:xfrm>
            <a:off x="5758129" y="2838106"/>
            <a:ext cx="1676222" cy="1306582"/>
            <a:chOff x="5758129" y="2838106"/>
            <a:chExt cx="1676222" cy="1306582"/>
          </a:xfrm>
        </p:grpSpPr>
        <p:grpSp>
          <p:nvGrpSpPr>
            <p:cNvPr id="25" name="组合 24"/>
            <p:cNvGrpSpPr/>
            <p:nvPr/>
          </p:nvGrpSpPr>
          <p:grpSpPr>
            <a:xfrm rot="2865620">
              <a:off x="5450832" y="3145403"/>
              <a:ext cx="1305820" cy="691226"/>
              <a:chOff x="1220745" y="3089578"/>
              <a:chExt cx="1305820" cy="691226"/>
            </a:xfrm>
          </p:grpSpPr>
          <p:cxnSp>
            <p:nvCxnSpPr>
              <p:cNvPr id="26" name="直接连接符 25"/>
              <p:cNvCxnSpPr/>
              <p:nvPr/>
            </p:nvCxnSpPr>
            <p:spPr>
              <a:xfrm rot="19886912">
                <a:off x="1220745" y="3089578"/>
                <a:ext cx="1305820" cy="691226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箭头: 右 26"/>
              <p:cNvSpPr/>
              <p:nvPr/>
            </p:nvSpPr>
            <p:spPr bwMode="auto">
              <a:xfrm>
                <a:off x="1836419" y="3352106"/>
                <a:ext cx="314505" cy="155783"/>
              </a:xfrm>
              <a:prstGeom prst="rightArrow">
                <a:avLst>
                  <a:gd name="adj1" fmla="val 50000"/>
                  <a:gd name="adj2" fmla="val 201887"/>
                </a:avLst>
              </a:prstGeom>
              <a:solidFill>
                <a:srgbClr val="FF0000"/>
              </a:solidFill>
              <a:ln w="9525">
                <a:noFill/>
                <a:miter lim="800000"/>
              </a:ln>
            </p:spPr>
            <p:txBody>
              <a:bodyPr rtlCol="0" anchor="ctr"/>
              <a:lstStyle/>
              <a:p>
                <a:pPr marL="0" indent="720090" algn="ctr">
                  <a:lnSpc>
                    <a:spcPct val="110000"/>
                  </a:lnSpc>
                  <a:spcBef>
                    <a:spcPct val="0"/>
                  </a:spcBef>
                  <a:buClr>
                    <a:schemeClr val="hlink"/>
                  </a:buClr>
                  <a:buFont typeface="Wingdings" panose="05000000000000000000" pitchFamily="2" charset="2"/>
                  <a:buNone/>
                </a:pPr>
                <a:endParaRPr lang="zh-CN" altLang="en-US" sz="2800" b="1">
                  <a:latin typeface="+mn-lt"/>
                  <a:ea typeface="黑体" panose="02010609060101010101" pitchFamily="2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 rot="18734380" flipH="1">
              <a:off x="6435828" y="3146165"/>
              <a:ext cx="1305820" cy="691226"/>
              <a:chOff x="1220745" y="3089578"/>
              <a:chExt cx="1305820" cy="691226"/>
            </a:xfrm>
          </p:grpSpPr>
          <p:cxnSp>
            <p:nvCxnSpPr>
              <p:cNvPr id="31" name="直接连接符 30"/>
              <p:cNvCxnSpPr/>
              <p:nvPr/>
            </p:nvCxnSpPr>
            <p:spPr>
              <a:xfrm rot="19886912">
                <a:off x="1220745" y="3089578"/>
                <a:ext cx="1305820" cy="691226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箭头: 右 31"/>
              <p:cNvSpPr/>
              <p:nvPr/>
            </p:nvSpPr>
            <p:spPr bwMode="auto">
              <a:xfrm rot="10702347">
                <a:off x="1715839" y="3356787"/>
                <a:ext cx="314505" cy="155783"/>
              </a:xfrm>
              <a:prstGeom prst="rightArrow">
                <a:avLst>
                  <a:gd name="adj1" fmla="val 50000"/>
                  <a:gd name="adj2" fmla="val 201887"/>
                </a:avLst>
              </a:prstGeom>
              <a:solidFill>
                <a:srgbClr val="FF0000"/>
              </a:solidFill>
              <a:ln w="9525">
                <a:noFill/>
                <a:miter lim="800000"/>
              </a:ln>
            </p:spPr>
            <p:txBody>
              <a:bodyPr rtlCol="0" anchor="ctr"/>
              <a:lstStyle/>
              <a:p>
                <a:pPr marL="0" indent="720090" algn="ctr">
                  <a:lnSpc>
                    <a:spcPct val="110000"/>
                  </a:lnSpc>
                  <a:spcBef>
                    <a:spcPct val="0"/>
                  </a:spcBef>
                  <a:buClr>
                    <a:schemeClr val="hlink"/>
                  </a:buClr>
                  <a:buFont typeface="Wingdings" panose="05000000000000000000" pitchFamily="2" charset="2"/>
                  <a:buNone/>
                </a:pPr>
                <a:endParaRPr lang="zh-CN" altLang="en-US" sz="2800" b="1">
                  <a:latin typeface="+mn-lt"/>
                  <a:ea typeface="黑体" panose="02010609060101010101" pitchFamily="2" charset="-122"/>
                </a:endParaRP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  <p:cond evt="onBegin" delay="0">
                          <p:tn val="27"/>
                        </p:cond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" grpId="0"/>
      <p:bldP spid="11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745065" y="352214"/>
            <a:ext cx="728810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思考：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如果光从一种介质进入另一种介质，    情况又会怎样呢？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026" name="Picture 2" title="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89118" y="1561485"/>
            <a:ext cx="3991841" cy="2684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 title=""/>
          <p:cNvSpPr txBox="1"/>
          <p:nvPr/>
        </p:nvSpPr>
        <p:spPr>
          <a:xfrm>
            <a:off x="657014" y="1720427"/>
            <a:ext cx="3244426" cy="2576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    让一束光从空气斜射入水中，观察光束在空气中和水中的径迹。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 title=""/>
          <p:cNvSpPr/>
          <p:nvPr/>
        </p:nvSpPr>
        <p:spPr>
          <a:xfrm>
            <a:off x="815763" y="341156"/>
            <a:ext cx="7512473" cy="113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光从空气斜射入水中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时，传播方向发生了偏折，这种现象叫做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光的折射</a:t>
            </a:r>
            <a:r>
              <a:rPr lang="zh-CN" altLang="en-US" sz="2400" b="1">
                <a:latin typeface="+mj-lt"/>
                <a:ea typeface="黑体" panose="02010609060101010101" pitchFamily="2" charset="-122"/>
              </a:rPr>
              <a:t>。</a:t>
            </a:r>
            <a:endParaRPr lang="zh-CN" altLang="en-US" sz="2400">
              <a:latin typeface="+mj-lt"/>
              <a:ea typeface="黑体" panose="02010609060101010101" pitchFamily="2" charset="-122"/>
            </a:endParaRPr>
          </a:p>
        </p:txBody>
      </p:sp>
      <p:grpSp>
        <p:nvGrpSpPr>
          <p:cNvPr id="4" name="组合 3" title=""/>
          <p:cNvGrpSpPr/>
          <p:nvPr/>
        </p:nvGrpSpPr>
        <p:grpSpPr>
          <a:xfrm>
            <a:off x="2302934" y="1761507"/>
            <a:ext cx="4917440" cy="3089687"/>
            <a:chOff x="4693766" y="1366366"/>
            <a:chExt cx="3488421" cy="2975340"/>
          </a:xfrm>
        </p:grpSpPr>
        <p:sp>
          <p:nvSpPr>
            <p:cNvPr id="5" name="矩形 4"/>
            <p:cNvSpPr/>
            <p:nvPr/>
          </p:nvSpPr>
          <p:spPr bwMode="auto">
            <a:xfrm>
              <a:off x="4700693" y="2854036"/>
              <a:ext cx="3481494" cy="1487670"/>
            </a:xfrm>
            <a:prstGeom prst="rect">
              <a:avLst/>
            </a:prstGeom>
            <a:gradFill flip="none" rotWithShape="1">
              <a:gsLst>
                <a:gs pos="0">
                  <a:srgbClr val="93DDF8">
                    <a:tint val="66000"/>
                    <a:satMod val="160000"/>
                  </a:srgbClr>
                </a:gs>
                <a:gs pos="47000">
                  <a:srgbClr val="93DDF8">
                    <a:tint val="44500"/>
                    <a:satMod val="160000"/>
                  </a:srgbClr>
                </a:gs>
                <a:gs pos="81000">
                  <a:srgbClr val="93DDF8">
                    <a:tint val="23500"/>
                    <a:satMod val="160000"/>
                  </a:srgbClr>
                </a:gs>
              </a:gsLst>
              <a:lin ang="16200000" scaled="1"/>
            </a:gradFill>
            <a:ln w="9525">
              <a:noFill/>
              <a:miter lim="800000"/>
            </a:ln>
          </p:spPr>
          <p:txBody>
            <a:bodyPr rtlCol="0" anchor="ctr"/>
            <a:lstStyle/>
            <a:p>
              <a:pPr marL="0" indent="720090" algn="ctr">
                <a:lnSpc>
                  <a:spcPct val="110000"/>
                </a:lnSpc>
                <a:spcBef>
                  <a:spcPct val="0"/>
                </a:spcBef>
                <a:buClr>
                  <a:schemeClr val="hlink"/>
                </a:buClr>
                <a:buFont typeface="Wingdings" panose="05000000000000000000" pitchFamily="2" charset="2"/>
                <a:buNone/>
              </a:pPr>
              <a:endParaRPr lang="zh-CN" altLang="en-US" sz="2800" b="1">
                <a:latin typeface="+mn-lt"/>
                <a:ea typeface="黑体" panose="02010609060101010101" pitchFamily="2" charset="-122"/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4700693" y="1366366"/>
              <a:ext cx="3481494" cy="148767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rtlCol="0" anchor="ctr"/>
            <a:lstStyle/>
            <a:p>
              <a:pPr marL="0" indent="720090" algn="ctr">
                <a:lnSpc>
                  <a:spcPct val="110000"/>
                </a:lnSpc>
                <a:spcBef>
                  <a:spcPct val="0"/>
                </a:spcBef>
                <a:buClr>
                  <a:schemeClr val="hlink"/>
                </a:buClr>
                <a:buFont typeface="Wingdings" panose="05000000000000000000" pitchFamily="2" charset="2"/>
                <a:buNone/>
              </a:pPr>
              <a:endParaRPr lang="zh-CN" altLang="en-US" sz="2800" b="1">
                <a:latin typeface="+mn-lt"/>
                <a:ea typeface="黑体" panose="02010609060101010101" pitchFamily="2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4693766" y="2854036"/>
              <a:ext cx="3481494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 title=""/>
          <p:cNvGrpSpPr/>
          <p:nvPr/>
        </p:nvGrpSpPr>
        <p:grpSpPr>
          <a:xfrm rot="1686838">
            <a:off x="2873404" y="2740746"/>
            <a:ext cx="2075703" cy="142083"/>
            <a:chOff x="765386" y="3367784"/>
            <a:chExt cx="2275841" cy="155783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765386" y="3445676"/>
              <a:ext cx="2275841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箭头: 右 9"/>
            <p:cNvSpPr/>
            <p:nvPr/>
          </p:nvSpPr>
          <p:spPr bwMode="auto">
            <a:xfrm>
              <a:off x="1767839" y="3367784"/>
              <a:ext cx="314505" cy="155783"/>
            </a:xfrm>
            <a:prstGeom prst="rightArrow">
              <a:avLst>
                <a:gd name="adj1" fmla="val 50000"/>
                <a:gd name="adj2" fmla="val 201887"/>
              </a:avLst>
            </a:prstGeom>
            <a:solidFill>
              <a:srgbClr val="FF0000"/>
            </a:solidFill>
            <a:ln w="9525">
              <a:noFill/>
              <a:miter lim="800000"/>
            </a:ln>
          </p:spPr>
          <p:txBody>
            <a:bodyPr rtlCol="0" anchor="ctr"/>
            <a:lstStyle/>
            <a:p>
              <a:pPr marL="0" indent="720090" algn="ctr">
                <a:lnSpc>
                  <a:spcPct val="110000"/>
                </a:lnSpc>
                <a:spcBef>
                  <a:spcPct val="0"/>
                </a:spcBef>
                <a:buClr>
                  <a:schemeClr val="hlink"/>
                </a:buClr>
                <a:buFont typeface="Wingdings" panose="05000000000000000000" pitchFamily="2" charset="2"/>
                <a:buNone/>
              </a:pPr>
              <a:endParaRPr lang="zh-CN" altLang="en-US" sz="2800" b="1"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11" name="组合 10" title=""/>
          <p:cNvGrpSpPr/>
          <p:nvPr/>
        </p:nvGrpSpPr>
        <p:grpSpPr>
          <a:xfrm rot="3016934">
            <a:off x="4687011" y="3425897"/>
            <a:ext cx="1319172" cy="1060511"/>
            <a:chOff x="970023" y="2876497"/>
            <a:chExt cx="1446365" cy="1162764"/>
          </a:xfrm>
        </p:grpSpPr>
        <p:cxnSp>
          <p:nvCxnSpPr>
            <p:cNvPr id="12" name="直接连接符 11"/>
            <p:cNvCxnSpPr/>
            <p:nvPr/>
          </p:nvCxnSpPr>
          <p:spPr>
            <a:xfrm rot="18573006">
              <a:off x="1111824" y="2734696"/>
              <a:ext cx="1162764" cy="1446365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箭头: 右 12"/>
            <p:cNvSpPr/>
            <p:nvPr/>
          </p:nvSpPr>
          <p:spPr bwMode="auto">
            <a:xfrm>
              <a:off x="1561396" y="3384712"/>
              <a:ext cx="314505" cy="155783"/>
            </a:xfrm>
            <a:prstGeom prst="rightArrow">
              <a:avLst>
                <a:gd name="adj1" fmla="val 50000"/>
                <a:gd name="adj2" fmla="val 201887"/>
              </a:avLst>
            </a:prstGeom>
            <a:solidFill>
              <a:srgbClr val="FF0000"/>
            </a:solidFill>
            <a:ln w="9525">
              <a:noFill/>
              <a:miter lim="800000"/>
            </a:ln>
          </p:spPr>
          <p:txBody>
            <a:bodyPr rtlCol="0" anchor="ctr"/>
            <a:lstStyle/>
            <a:p>
              <a:pPr marL="0" indent="720090" algn="ctr">
                <a:lnSpc>
                  <a:spcPct val="110000"/>
                </a:lnSpc>
                <a:spcBef>
                  <a:spcPct val="0"/>
                </a:spcBef>
                <a:buClr>
                  <a:schemeClr val="hlink"/>
                </a:buClr>
                <a:buFont typeface="Wingdings" panose="05000000000000000000" pitchFamily="2" charset="2"/>
                <a:buNone/>
              </a:pPr>
              <a:endParaRPr lang="zh-CN" altLang="en-US" sz="2800" b="1">
                <a:latin typeface="+mn-lt"/>
                <a:ea typeface="黑体" panose="02010609060101010101" pitchFamily="2" charset="-122"/>
              </a:endParaRPr>
            </a:p>
          </p:txBody>
        </p:sp>
      </p:grpSp>
      <p:sp>
        <p:nvSpPr>
          <p:cNvPr id="14" name="文本框 13" title=""/>
          <p:cNvSpPr txBox="1"/>
          <p:nvPr/>
        </p:nvSpPr>
        <p:spPr>
          <a:xfrm>
            <a:off x="3318344" y="3661566"/>
            <a:ext cx="6115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水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文本框 14" title=""/>
          <p:cNvSpPr txBox="1"/>
          <p:nvPr/>
        </p:nvSpPr>
        <p:spPr>
          <a:xfrm>
            <a:off x="6530821" y="2720304"/>
            <a:ext cx="8276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空气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文本框 15" title=""/>
          <p:cNvSpPr txBox="1"/>
          <p:nvPr/>
        </p:nvSpPr>
        <p:spPr>
          <a:xfrm>
            <a:off x="1103394" y="1782158"/>
            <a:ext cx="2665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光从空气进入水中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文本框 16" title=""/>
          <p:cNvSpPr txBox="1"/>
          <p:nvPr/>
        </p:nvSpPr>
        <p:spPr>
          <a:xfrm>
            <a:off x="5748492" y="4062913"/>
            <a:ext cx="327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一部分在水中发生偏折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36" name="组合 35" title=""/>
          <p:cNvGrpSpPr/>
          <p:nvPr/>
        </p:nvGrpSpPr>
        <p:grpSpPr>
          <a:xfrm rot="19913162" flipH="1">
            <a:off x="4685760" y="2726791"/>
            <a:ext cx="2075703" cy="142083"/>
            <a:chOff x="765386" y="3367784"/>
            <a:chExt cx="2275841" cy="155783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765386" y="3445676"/>
              <a:ext cx="2275841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箭头: 右 37"/>
            <p:cNvSpPr/>
            <p:nvPr/>
          </p:nvSpPr>
          <p:spPr bwMode="auto">
            <a:xfrm rot="10748004">
              <a:off x="1767839" y="3367784"/>
              <a:ext cx="314505" cy="155783"/>
            </a:xfrm>
            <a:prstGeom prst="rightArrow">
              <a:avLst>
                <a:gd name="adj1" fmla="val 50000"/>
                <a:gd name="adj2" fmla="val 201887"/>
              </a:avLst>
            </a:prstGeom>
            <a:solidFill>
              <a:srgbClr val="FF0000"/>
            </a:solidFill>
            <a:ln w="9525">
              <a:noFill/>
              <a:miter lim="800000"/>
            </a:ln>
          </p:spPr>
          <p:txBody>
            <a:bodyPr rtlCol="0" anchor="ctr"/>
            <a:lstStyle/>
            <a:p>
              <a:pPr marL="0" indent="720090" algn="ctr">
                <a:lnSpc>
                  <a:spcPct val="110000"/>
                </a:lnSpc>
                <a:spcBef>
                  <a:spcPct val="0"/>
                </a:spcBef>
                <a:buClr>
                  <a:schemeClr val="hlink"/>
                </a:buClr>
                <a:buFont typeface="Wingdings" panose="05000000000000000000" pitchFamily="2" charset="2"/>
                <a:buNone/>
              </a:pPr>
              <a:endParaRPr lang="zh-CN" altLang="en-US" sz="2800" b="1">
                <a:latin typeface="+mn-lt"/>
                <a:ea typeface="黑体" panose="02010609060101010101" pitchFamily="2" charset="-122"/>
              </a:endParaRPr>
            </a:p>
          </p:txBody>
        </p:sp>
      </p:grpSp>
      <p:sp>
        <p:nvSpPr>
          <p:cNvPr id="39" name="文本框 38" title=""/>
          <p:cNvSpPr txBox="1"/>
          <p:nvPr/>
        </p:nvSpPr>
        <p:spPr>
          <a:xfrm>
            <a:off x="5375200" y="1792203"/>
            <a:ext cx="32471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一部分被反射回空气中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0" name="文本框 39" title=""/>
          <p:cNvSpPr txBox="1"/>
          <p:nvPr/>
        </p:nvSpPr>
        <p:spPr>
          <a:xfrm>
            <a:off x="400798" y="2620708"/>
            <a:ext cx="17817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光从一种介质斜射入另一种介质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1" name="文本框 40" title=""/>
          <p:cNvSpPr txBox="1"/>
          <p:nvPr/>
        </p:nvSpPr>
        <p:spPr>
          <a:xfrm>
            <a:off x="1211829" y="4389530"/>
            <a:ext cx="34805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两种现象是同时发生的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  <p:cond evt="onBegin" delay="0">
                          <p:tn val="30"/>
                        </p:cond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  <p:cond evt="onBegin" delay="0">
                          <p:tn val="39"/>
                        </p:cond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39" grpId="0"/>
      <p:bldP spid="40" grpId="0"/>
      <p:bldP spid="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 title=""/>
          <p:cNvGrpSpPr/>
          <p:nvPr/>
        </p:nvGrpSpPr>
        <p:grpSpPr>
          <a:xfrm>
            <a:off x="1496906" y="1170873"/>
            <a:ext cx="5391573" cy="3387590"/>
            <a:chOff x="4693766" y="1366366"/>
            <a:chExt cx="3488421" cy="2975340"/>
          </a:xfrm>
        </p:grpSpPr>
        <p:sp>
          <p:nvSpPr>
            <p:cNvPr id="2" name="矩形 1"/>
            <p:cNvSpPr/>
            <p:nvPr/>
          </p:nvSpPr>
          <p:spPr bwMode="auto">
            <a:xfrm>
              <a:off x="4700693" y="2854036"/>
              <a:ext cx="3481494" cy="1487670"/>
            </a:xfrm>
            <a:prstGeom prst="rect">
              <a:avLst/>
            </a:prstGeom>
            <a:gradFill flip="none" rotWithShape="1">
              <a:gsLst>
                <a:gs pos="0">
                  <a:srgbClr val="93DDF8">
                    <a:tint val="66000"/>
                    <a:satMod val="160000"/>
                  </a:srgbClr>
                </a:gs>
                <a:gs pos="47000">
                  <a:srgbClr val="93DDF8">
                    <a:tint val="44500"/>
                    <a:satMod val="160000"/>
                  </a:srgbClr>
                </a:gs>
                <a:gs pos="81000">
                  <a:srgbClr val="93DDF8">
                    <a:tint val="23500"/>
                    <a:satMod val="160000"/>
                  </a:srgbClr>
                </a:gs>
              </a:gsLst>
              <a:lin ang="16200000" scaled="1"/>
            </a:gradFill>
            <a:ln w="9525">
              <a:noFill/>
              <a:miter lim="800000"/>
            </a:ln>
          </p:spPr>
          <p:txBody>
            <a:bodyPr rtlCol="0" anchor="ctr"/>
            <a:lstStyle/>
            <a:p>
              <a:pPr marL="0" indent="720090" algn="ctr">
                <a:lnSpc>
                  <a:spcPct val="110000"/>
                </a:lnSpc>
                <a:spcBef>
                  <a:spcPct val="0"/>
                </a:spcBef>
                <a:buClr>
                  <a:schemeClr val="hlink"/>
                </a:buClr>
                <a:buFont typeface="Wingdings" panose="05000000000000000000" pitchFamily="2" charset="2"/>
                <a:buNone/>
              </a:pPr>
              <a:endParaRPr lang="zh-CN" altLang="en-US" sz="2800" b="1">
                <a:latin typeface="+mn-lt"/>
                <a:ea typeface="黑体" panose="02010609060101010101" pitchFamily="2" charset="-122"/>
              </a:endParaRPr>
            </a:p>
          </p:txBody>
        </p:sp>
        <p:sp>
          <p:nvSpPr>
            <p:cNvPr id="3" name="矩形 2"/>
            <p:cNvSpPr/>
            <p:nvPr/>
          </p:nvSpPr>
          <p:spPr bwMode="auto">
            <a:xfrm>
              <a:off x="4700693" y="1366366"/>
              <a:ext cx="3481494" cy="148767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rtlCol="0" anchor="ctr"/>
            <a:lstStyle/>
            <a:p>
              <a:pPr marL="0" indent="720090" algn="ctr">
                <a:lnSpc>
                  <a:spcPct val="110000"/>
                </a:lnSpc>
                <a:spcBef>
                  <a:spcPct val="0"/>
                </a:spcBef>
                <a:buClr>
                  <a:schemeClr val="hlink"/>
                </a:buClr>
                <a:buFont typeface="Wingdings" panose="05000000000000000000" pitchFamily="2" charset="2"/>
                <a:buNone/>
              </a:pPr>
              <a:endParaRPr lang="zh-CN" altLang="en-US" sz="2800" b="1">
                <a:latin typeface="+mn-lt"/>
                <a:ea typeface="黑体" panose="02010609060101010101" pitchFamily="2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4693766" y="2854036"/>
              <a:ext cx="3481494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 title=""/>
          <p:cNvGrpSpPr/>
          <p:nvPr/>
        </p:nvGrpSpPr>
        <p:grpSpPr>
          <a:xfrm rot="1686838">
            <a:off x="1971909" y="2244736"/>
            <a:ext cx="2275841" cy="155783"/>
            <a:chOff x="765386" y="3367784"/>
            <a:chExt cx="2275841" cy="155783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765386" y="3445676"/>
              <a:ext cx="2275841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箭头: 右 24"/>
            <p:cNvSpPr/>
            <p:nvPr/>
          </p:nvSpPr>
          <p:spPr bwMode="auto">
            <a:xfrm>
              <a:off x="1767839" y="3367784"/>
              <a:ext cx="314505" cy="155783"/>
            </a:xfrm>
            <a:prstGeom prst="rightArrow">
              <a:avLst>
                <a:gd name="adj1" fmla="val 50000"/>
                <a:gd name="adj2" fmla="val 201887"/>
              </a:avLst>
            </a:prstGeom>
            <a:solidFill>
              <a:srgbClr val="FF0000"/>
            </a:solidFill>
            <a:ln w="9525">
              <a:noFill/>
              <a:miter lim="800000"/>
            </a:ln>
          </p:spPr>
          <p:txBody>
            <a:bodyPr rtlCol="0" anchor="ctr"/>
            <a:lstStyle/>
            <a:p>
              <a:pPr marL="0" indent="720090" algn="ctr">
                <a:lnSpc>
                  <a:spcPct val="110000"/>
                </a:lnSpc>
                <a:spcBef>
                  <a:spcPct val="0"/>
                </a:spcBef>
                <a:buClr>
                  <a:schemeClr val="hlink"/>
                </a:buClr>
                <a:buFont typeface="Wingdings" panose="05000000000000000000" pitchFamily="2" charset="2"/>
                <a:buNone/>
              </a:pPr>
              <a:endParaRPr lang="zh-CN" altLang="en-US" sz="2800" b="1"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26" name="组合 25" title=""/>
          <p:cNvGrpSpPr/>
          <p:nvPr/>
        </p:nvGrpSpPr>
        <p:grpSpPr>
          <a:xfrm rot="3016934">
            <a:off x="3971862" y="2991917"/>
            <a:ext cx="1446365" cy="1162764"/>
            <a:chOff x="970023" y="2876497"/>
            <a:chExt cx="1446365" cy="1162764"/>
          </a:xfrm>
        </p:grpSpPr>
        <p:cxnSp>
          <p:nvCxnSpPr>
            <p:cNvPr id="27" name="直接连接符 26"/>
            <p:cNvCxnSpPr/>
            <p:nvPr/>
          </p:nvCxnSpPr>
          <p:spPr>
            <a:xfrm rot="18573006">
              <a:off x="1111824" y="2734696"/>
              <a:ext cx="1162764" cy="1446365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箭头: 右 27"/>
            <p:cNvSpPr/>
            <p:nvPr/>
          </p:nvSpPr>
          <p:spPr bwMode="auto">
            <a:xfrm>
              <a:off x="1561396" y="3384712"/>
              <a:ext cx="314505" cy="155783"/>
            </a:xfrm>
            <a:prstGeom prst="rightArrow">
              <a:avLst>
                <a:gd name="adj1" fmla="val 50000"/>
                <a:gd name="adj2" fmla="val 201887"/>
              </a:avLst>
            </a:prstGeom>
            <a:solidFill>
              <a:srgbClr val="FF0000"/>
            </a:solidFill>
            <a:ln w="9525">
              <a:noFill/>
              <a:miter lim="800000"/>
            </a:ln>
          </p:spPr>
          <p:txBody>
            <a:bodyPr rtlCol="0" anchor="ctr"/>
            <a:lstStyle/>
            <a:p>
              <a:pPr marL="0" indent="720090" algn="ctr">
                <a:lnSpc>
                  <a:spcPct val="110000"/>
                </a:lnSpc>
                <a:spcBef>
                  <a:spcPct val="0"/>
                </a:spcBef>
                <a:buClr>
                  <a:schemeClr val="hlink"/>
                </a:buClr>
                <a:buFont typeface="Wingdings" panose="05000000000000000000" pitchFamily="2" charset="2"/>
                <a:buNone/>
              </a:pPr>
              <a:endParaRPr lang="zh-CN" altLang="en-US" sz="2800" b="1">
                <a:latin typeface="+mn-lt"/>
                <a:ea typeface="黑体" panose="02010609060101010101" pitchFamily="2" charset="-122"/>
              </a:endParaRPr>
            </a:p>
          </p:txBody>
        </p:sp>
      </p:grpSp>
      <p:sp>
        <p:nvSpPr>
          <p:cNvPr id="36" name="文本框 35" title=""/>
          <p:cNvSpPr txBox="1"/>
          <p:nvPr/>
        </p:nvSpPr>
        <p:spPr>
          <a:xfrm>
            <a:off x="2512317" y="3328235"/>
            <a:ext cx="6705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水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7" name="文本框 36" title=""/>
          <p:cNvSpPr txBox="1"/>
          <p:nvPr/>
        </p:nvSpPr>
        <p:spPr>
          <a:xfrm>
            <a:off x="5270832" y="1791502"/>
            <a:ext cx="907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空气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8" name="文本框 37" title=""/>
          <p:cNvSpPr txBox="1"/>
          <p:nvPr/>
        </p:nvSpPr>
        <p:spPr>
          <a:xfrm>
            <a:off x="1740381" y="1371016"/>
            <a:ext cx="16448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入射光线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9" name="文本框 38" title=""/>
          <p:cNvSpPr txBox="1"/>
          <p:nvPr/>
        </p:nvSpPr>
        <p:spPr>
          <a:xfrm>
            <a:off x="4954712" y="3399625"/>
            <a:ext cx="16448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折射光线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45" name="组合 44" title=""/>
          <p:cNvGrpSpPr/>
          <p:nvPr/>
        </p:nvGrpSpPr>
        <p:grpSpPr>
          <a:xfrm>
            <a:off x="3047517" y="1807903"/>
            <a:ext cx="1650246" cy="1614365"/>
            <a:chOff x="3426824" y="1963689"/>
            <a:chExt cx="1650246" cy="1614365"/>
          </a:xfrm>
        </p:grpSpPr>
        <p:sp>
          <p:nvSpPr>
            <p:cNvPr id="32" name="弧形 31"/>
            <p:cNvSpPr/>
            <p:nvPr/>
          </p:nvSpPr>
          <p:spPr>
            <a:xfrm rot="16200000">
              <a:off x="4162670" y="2663654"/>
              <a:ext cx="914400" cy="914400"/>
            </a:xfrm>
            <a:prstGeom prst="arc">
              <a:avLst>
                <a:gd name="adj1" fmla="val 18138747"/>
                <a:gd name="adj2" fmla="val 20585448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4129410" y="2318045"/>
              <a:ext cx="67056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i="1" err="1"/>
                <a:t>i</a:t>
              </a:r>
              <a:endParaRPr lang="zh-CN" altLang="en-US" sz="2800" b="1" i="1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3426824" y="1963689"/>
              <a:ext cx="11854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latin typeface="黑体" panose="02010609060101010101" pitchFamily="2" charset="-122"/>
                  <a:ea typeface="黑体" panose="02010609060101010101" pitchFamily="2" charset="-122"/>
                </a:rPr>
                <a:t>入射角</a:t>
              </a:r>
              <a:endParaRPr lang="zh-CN" altLang="en-US" sz="24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46" name="组合 45" title=""/>
          <p:cNvGrpSpPr/>
          <p:nvPr/>
        </p:nvGrpSpPr>
        <p:grpSpPr>
          <a:xfrm>
            <a:off x="3608752" y="2246423"/>
            <a:ext cx="1338346" cy="2068008"/>
            <a:chOff x="3988059" y="2402209"/>
            <a:chExt cx="1338346" cy="2068008"/>
          </a:xfrm>
        </p:grpSpPr>
        <p:sp>
          <p:nvSpPr>
            <p:cNvPr id="33" name="弧形 32"/>
            <p:cNvSpPr/>
            <p:nvPr/>
          </p:nvSpPr>
          <p:spPr>
            <a:xfrm rot="6139987">
              <a:off x="3988059" y="2402209"/>
              <a:ext cx="914400" cy="914400"/>
            </a:xfrm>
            <a:prstGeom prst="arc">
              <a:avLst>
                <a:gd name="adj1" fmla="val 18900522"/>
                <a:gd name="adj2" fmla="val 20585448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4456325" y="3210779"/>
              <a:ext cx="67056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i="1"/>
                <a:t>r</a:t>
              </a:r>
              <a:endParaRPr lang="zh-CN" altLang="en-US" sz="2800" b="1" i="1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4412005" y="3639220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latin typeface="黑体" panose="02010609060101010101" pitchFamily="2" charset="-122"/>
                  <a:ea typeface="黑体" panose="02010609060101010101" pitchFamily="2" charset="-122"/>
                </a:rPr>
                <a:t>折射角</a:t>
              </a:r>
              <a:endParaRPr lang="zh-CN" altLang="en-US" sz="24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42" name="文本框 41" title=""/>
          <p:cNvSpPr txBox="1"/>
          <p:nvPr/>
        </p:nvSpPr>
        <p:spPr>
          <a:xfrm>
            <a:off x="3656874" y="208188"/>
            <a:ext cx="31810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光的折射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48" name="组合 47" title=""/>
          <p:cNvGrpSpPr/>
          <p:nvPr/>
        </p:nvGrpSpPr>
        <p:grpSpPr>
          <a:xfrm>
            <a:off x="3687709" y="882672"/>
            <a:ext cx="1398581" cy="3299862"/>
            <a:chOff x="4067016" y="1038458"/>
            <a:chExt cx="1398581" cy="3299862"/>
          </a:xfrm>
        </p:grpSpPr>
        <p:grpSp>
          <p:nvGrpSpPr>
            <p:cNvPr id="44" name="组合 43"/>
            <p:cNvGrpSpPr/>
            <p:nvPr/>
          </p:nvGrpSpPr>
          <p:grpSpPr>
            <a:xfrm>
              <a:off x="4067016" y="1038458"/>
              <a:ext cx="534540" cy="3299862"/>
              <a:chOff x="4067016" y="1038458"/>
              <a:chExt cx="534540" cy="3299862"/>
            </a:xfrm>
          </p:grpSpPr>
          <p:cxnSp>
            <p:nvCxnSpPr>
              <p:cNvPr id="10" name="直接连接符 9"/>
              <p:cNvCxnSpPr/>
              <p:nvPr/>
            </p:nvCxnSpPr>
            <p:spPr>
              <a:xfrm flipH="1" flipV="1">
                <a:off x="4493029" y="1318472"/>
                <a:ext cx="0" cy="3019848"/>
              </a:xfrm>
              <a:prstGeom prst="line">
                <a:avLst/>
              </a:prstGeom>
              <a:ln w="2857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9" name="组合 18"/>
              <p:cNvGrpSpPr/>
              <p:nvPr/>
            </p:nvGrpSpPr>
            <p:grpSpPr>
              <a:xfrm>
                <a:off x="4499956" y="2922472"/>
                <a:ext cx="101600" cy="96434"/>
                <a:chOff x="4802293" y="304800"/>
                <a:chExt cx="399627" cy="379307"/>
              </a:xfrm>
            </p:grpSpPr>
            <p:cxnSp>
              <p:nvCxnSpPr>
                <p:cNvPr id="14" name="直接连接符 13"/>
                <p:cNvCxnSpPr/>
                <p:nvPr/>
              </p:nvCxnSpPr>
              <p:spPr>
                <a:xfrm>
                  <a:off x="4802293" y="304800"/>
                  <a:ext cx="399627" cy="0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 flipH="1">
                  <a:off x="5201920" y="304800"/>
                  <a:ext cx="0" cy="379307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0" name="文本框 29"/>
              <p:cNvSpPr txBox="1"/>
              <p:nvPr/>
            </p:nvSpPr>
            <p:spPr>
              <a:xfrm>
                <a:off x="4067016" y="1038458"/>
                <a:ext cx="36576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i="1"/>
                  <a:t>N</a:t>
                </a:r>
                <a:endParaRPr lang="zh-CN" altLang="en-US" sz="2400" b="1" i="1"/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4098930" y="2961608"/>
                <a:ext cx="36576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i="1"/>
                  <a:t>O</a:t>
                </a:r>
                <a:endParaRPr lang="zh-CN" altLang="en-US" sz="2400" b="1" i="1"/>
              </a:p>
            </p:txBody>
          </p:sp>
        </p:grpSp>
        <p:sp>
          <p:nvSpPr>
            <p:cNvPr id="47" name="文本框 46"/>
            <p:cNvSpPr txBox="1"/>
            <p:nvPr/>
          </p:nvSpPr>
          <p:spPr>
            <a:xfrm>
              <a:off x="4513531" y="1287272"/>
              <a:ext cx="9520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latin typeface="黑体" panose="02010609060101010101" pitchFamily="2" charset="-122"/>
                  <a:ea typeface="黑体" panose="02010609060101010101" pitchFamily="2" charset="-122"/>
                </a:rPr>
                <a:t>法线</a:t>
              </a:r>
              <a:endParaRPr lang="zh-CN" altLang="en-US" sz="2400" b="1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4" name="文本框 3" title=""/>
          <p:cNvSpPr txBox="1"/>
          <p:nvPr/>
        </p:nvSpPr>
        <p:spPr>
          <a:xfrm>
            <a:off x="7095613" y="3338070"/>
            <a:ext cx="18024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三线两角</a:t>
            </a:r>
            <a:endParaRPr lang="zh-CN" altLang="en-US" sz="28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4" title=""/>
          <p:cNvSpPr>
            <a:spLocks noChangeArrowheads="1"/>
          </p:cNvSpPr>
          <p:nvPr/>
        </p:nvSpPr>
        <p:spPr bwMode="auto">
          <a:xfrm>
            <a:off x="553508" y="269558"/>
            <a:ext cx="1793875" cy="577850"/>
          </a:xfrm>
          <a:prstGeom prst="roundRect">
            <a:avLst/>
          </a:prstGeom>
          <a:solidFill>
            <a:srgbClr val="0066FF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defRPr/>
            </a:pPr>
            <a:r>
              <a:rPr lang="zh-CN" altLang="en-US" sz="2800" b="0">
                <a:solidFill>
                  <a:srgbClr val="FFFFFF"/>
                </a:solidFill>
                <a:latin typeface="+mn-lt"/>
                <a:ea typeface="黑体" panose="02010609060101010101" pitchFamily="2" charset="-122"/>
              </a:rPr>
              <a:t>知识点二</a:t>
            </a:r>
            <a:endParaRPr lang="zh-CN" altLang="en-US" sz="2800" b="0">
              <a:solidFill>
                <a:srgbClr val="FFFFFF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2" name="矩形 1" title=""/>
          <p:cNvSpPr>
            <a:spLocks noChangeArrowheads="1"/>
          </p:cNvSpPr>
          <p:nvPr/>
        </p:nvSpPr>
        <p:spPr bwMode="auto">
          <a:xfrm>
            <a:off x="2475971" y="296545"/>
            <a:ext cx="31797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zh-CN">
                <a:solidFill>
                  <a:srgbClr val="0000FF"/>
                </a:solidFill>
                <a:latin typeface="黑体" panose="02010609060101010101" pitchFamily="2" charset="-122"/>
              </a:rPr>
              <a:t>光的折射规律</a:t>
            </a:r>
            <a:endParaRPr lang="zh-CN" altLang="zh-CN">
              <a:solidFill>
                <a:srgbClr val="0000FF"/>
              </a:solidFill>
              <a:latin typeface="黑体" panose="02010609060101010101" pitchFamily="2" charset="-122"/>
            </a:endParaRPr>
          </a:p>
        </p:txBody>
      </p:sp>
      <p:sp>
        <p:nvSpPr>
          <p:cNvPr id="5" name="文本框 4" title=""/>
          <p:cNvSpPr txBox="1"/>
          <p:nvPr/>
        </p:nvSpPr>
        <p:spPr>
          <a:xfrm>
            <a:off x="838686" y="968682"/>
            <a:ext cx="7281333" cy="1206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+mj-ea"/>
                <a:ea typeface="+mj-ea"/>
              </a:rPr>
              <a:t>    </a:t>
            </a:r>
            <a:r>
              <a:rPr lang="zh-CN" altLang="en-US" sz="2400" b="1">
                <a:latin typeface="+mj-ea"/>
                <a:ea typeface="+mj-ea"/>
              </a:rPr>
              <a:t>回顾前面学习的反射定律，思考：折射规律和反射定律一样吗？</a:t>
            </a:r>
            <a:endParaRPr lang="zh-CN" altLang="en-US" sz="2800" b="1">
              <a:latin typeface="+mj-ea"/>
              <a:ea typeface="+mj-ea"/>
            </a:endParaRPr>
          </a:p>
        </p:txBody>
      </p:sp>
      <p:sp>
        <p:nvSpPr>
          <p:cNvPr id="6" name="文本框 5" title=""/>
          <p:cNvSpPr txBox="1"/>
          <p:nvPr/>
        </p:nvSpPr>
        <p:spPr>
          <a:xfrm>
            <a:off x="838686" y="2269067"/>
            <a:ext cx="7464213" cy="2738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猜想：</a:t>
            </a:r>
            <a:endParaRPr lang="en-US" altLang="zh-CN" sz="2800" b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折射光线、入射光线、法线在同一平面内？</a:t>
            </a:r>
            <a:endParaRPr lang="en-US" altLang="zh-CN" sz="24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折射光线、入射光线分居法线两侧？</a:t>
            </a:r>
            <a:endParaRPr lang="en-US" altLang="zh-CN" sz="24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3.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折射角小于入射角？</a:t>
            </a:r>
            <a:endParaRPr lang="en-US" altLang="zh-CN" sz="24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4.</a:t>
            </a: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光路可逆？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  <p:cond evt="onBegin" delay="0">
                          <p:tn val="29"/>
                        </p:cond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  <p:cond evt="onBegin" delay="0">
                          <p:tn val="34"/>
                        </p:cond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/>
      <p:bldP spid="5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  <p:tag name="COMMONDATA" val="eyJoZGlkIjoiYmE1MWRiMjIzZDMwOTFhNDdhYzA4OWUzYjdhZDA4NzYifQ=="/>
  <p:tag name="KSO_WPP_MARK_KEY" val="08c01644-7368-4be1-8f38-6f3a199bdc9c"/>
</p:tagLst>
</file>

<file path=ppt/theme/theme1.xml><?xml version="1.0" encoding="utf-8"?>
<a:theme xmlns:r="http://schemas.openxmlformats.org/officeDocument/2006/relationships"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黑-T">
      <a:majorFont>
        <a:latin typeface="Times New Roman"/>
        <a:ea typeface="黑体"/>
        <a:cs typeface="Arial"/>
      </a:majorFont>
      <a:minorFont>
        <a:latin typeface="Times New Roman"/>
        <a:ea typeface="黑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noFill/>
        </a:ln>
      </a:spPr>
      <a:bodyPr/>
      <a:lstStyle>
        <a:defPPr marL="0" indent="720090">
          <a:lnSpc>
            <a:spcPct val="110000"/>
          </a:lnSpc>
          <a:spcBef>
            <a:spcPts val="0"/>
          </a:spcBef>
          <a:buClr>
            <a:schemeClr val="hlink"/>
          </a:buClr>
          <a:buFont typeface="Wingdings" panose="05000000000000000000" pitchFamily="2" charset="2"/>
          <a:buNone/>
          <a:defRPr sz="2800" b="1" dirty="0" smtClean="0">
            <a:latin typeface="+mn-lt"/>
            <a:ea typeface="黑体" panose="02010609060101010101" pitchFamily="2" charset="-122"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Manager>状元成才路</Manager>
  <Company>状元成才路</Company>
  <PresentationFormat>On-screen Show (16:9)</PresentationFormat>
  <Paragraphs>151</Paragraphs>
  <Slides>25</Slides>
  <Notes>1</Notes>
  <TotalTime>0</TotalTime>
  <HiddenSlides>0</HiddenSlides>
  <MMClips>3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baseType="lpstr" size="34">
      <vt:lpstr>Arial</vt:lpstr>
      <vt:lpstr>Times New Roman</vt:lpstr>
      <vt:lpstr>黑体</vt:lpstr>
      <vt:lpstr>宋体</vt:lpstr>
      <vt:lpstr>Calibri</vt:lpstr>
      <vt:lpstr>Wingdings</vt:lpstr>
      <vt:lpstr>楷体</vt:lpstr>
      <vt:lpstr>微软雅黑</vt:lpstr>
      <vt:lpstr>1_Office 主题​​</vt:lpstr>
      <vt:lpstr>第1课时  光的折射现象及规律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23.0300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状元成才路</dc:title>
  <cp:category>状元成才路</cp:category>
  <dc:creator>状元成才路</dc:creator>
  <dc:description>状元成才路</dc:description>
  <cp:keywords>状元成才路</cp:keywords>
  <cp:lastModifiedBy>蔬果小镇</cp:lastModifiedBy>
  <cp:revision>32</cp:revision>
  <dcterms:created xsi:type="dcterms:W3CDTF">2016-01-14T07:05:00Z</dcterms:created>
  <dcterms:modified xsi:type="dcterms:W3CDTF">2024-06-27T08:30:50Z</dcterms:modified>
  <dc:subject>状元成才路</dc:subject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ICV">
    <vt:lpwstr>27CCE1301E074A9C9553E230674D53B2</vt:lpwstr>
  </property>
  <property fmtid="{D5CDD505-2E9C-101B-9397-08002B2CF9AE}" pid="3" name="KSOProductBuildVer">
    <vt:lpwstr>2052-11.1.0.14309</vt:lpwstr>
  </property>
</Properties>
</file>