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.xml"/><Relationship Id="rId6" Type="http://schemas.openxmlformats.org/officeDocument/2006/relationships/slide" Target="slide11.xml"/><Relationship Id="rId5" Type="http://schemas.openxmlformats.org/officeDocument/2006/relationships/tags" Target="../tags/tag2.xml"/><Relationship Id="rId4" Type="http://schemas.openxmlformats.org/officeDocument/2006/relationships/slide" Target="slide15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3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659380" y="357124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659380" y="531939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1" action="ppaction://hlinksldjump"/>
          </p:cNvPr>
          <p:cNvSpPr txBox="1"/>
          <p:nvPr/>
        </p:nvSpPr>
        <p:spPr>
          <a:xfrm>
            <a:off x="3609340" y="4530090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6" action="ppaction://hlinksldjump"/>
          </p:cNvPr>
          <p:cNvSpPr txBox="1"/>
          <p:nvPr/>
        </p:nvSpPr>
        <p:spPr>
          <a:xfrm>
            <a:off x="5599430" y="4530090"/>
            <a:ext cx="2991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教材图片分点练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737995" y="1303655"/>
            <a:ext cx="842899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第7讲　熟悉而陌生的力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465" y="2481580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命题点1　力　重力　弹力及力的示意图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797560" y="1998345"/>
            <a:ext cx="105975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方向</a:t>
            </a:r>
            <a:r>
              <a:rPr lang="zh-CN" sz="2400">
                <a:ea typeface="宋体" panose="02010600030101010101" pitchFamily="2" charset="-122"/>
              </a:rPr>
              <a:t>：重力的方向总是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的．如悬挂电灯的电线静止时总是竖直下垂；利用重垂线判断墙壁是否竖直、画是否挂正、工作台面是否水平等．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作用点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——重心</a:t>
            </a:r>
            <a:r>
              <a:rPr lang="zh-CN" sz="2400">
                <a:ea typeface="宋体" panose="02010600030101010101" pitchFamily="2" charset="-122"/>
              </a:rPr>
              <a:t>：物体各个部分都要受到重力的作用，可以认为各部分受到的重力集中作用于一点上，这个点叫做物体的重心．质量分布均匀、形状规则的物体，重心在它的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上．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338955" y="2070100"/>
            <a:ext cx="1622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竖直向下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2505" y="4323080"/>
            <a:ext cx="1544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几何中心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9111615" y="51606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53745" y="970915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9" name="图片 -2147482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15" y="2118995"/>
            <a:ext cx="1779270" cy="2934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310515" y="5507990"/>
            <a:ext cx="3175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P103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 sz="1800"/>
          </a:p>
        </p:txBody>
      </p:sp>
      <p:sp>
        <p:nvSpPr>
          <p:cNvPr id="10" name="文本框 9"/>
          <p:cNvSpPr txBox="1"/>
          <p:nvPr/>
        </p:nvSpPr>
        <p:spPr>
          <a:xfrm>
            <a:off x="3483610" y="1421130"/>
            <a:ext cx="81978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如图所示，运动员用力拉弓．</a:t>
            </a:r>
            <a:r>
              <a:rPr lang="zh-CN" sz="2400">
                <a:ea typeface="黑体" panose="02010609060101010101" pitchFamily="49" charset="-122"/>
              </a:rPr>
              <a:t>考向：力的作用效果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弓被拉弯，说明力能改变物体的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；松手后，被拉弯的弓能将箭射出，说明力能改变物体的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考向：惯性的理解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箭离开弦后能继续向前运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动，是因为箭具有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；射出的箭在空中飞行时，若一切外力突然消失，箭将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静止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匀速直线运动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竖直下落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282940" y="2605405"/>
            <a:ext cx="1061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66200" y="3199765"/>
            <a:ext cx="1709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89490" y="430403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3305" y="5332095"/>
            <a:ext cx="2310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匀速直线运动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2040255" y="2153920"/>
            <a:ext cx="7901305" cy="2896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90000"/>
              </a:lnSpc>
            </a:pPr>
            <a:r>
              <a:rPr lang="zh-CN" sz="2400">
                <a:ea typeface="黑体" panose="02010609060101010101" pitchFamily="49" charset="-122"/>
              </a:rPr>
              <a:t>考向：机械能转化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拉弯的弓具有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能，将箭射出是将弓的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能，射箭时弓的弹性形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变越大，其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就越大，箭射得越远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360545" y="3122930"/>
            <a:ext cx="1282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8860" y="3122930"/>
            <a:ext cx="1282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5605" y="376618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0255" y="4475480"/>
            <a:ext cx="1592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弹性势能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2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545" y="2347595"/>
            <a:ext cx="2446655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608965" y="4712335"/>
            <a:ext cx="32086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[HK</a:t>
            </a:r>
            <a:r>
              <a:rPr lang="zh-CN" sz="1800">
                <a:cs typeface="仿宋_GB2312" charset="0"/>
              </a:rPr>
              <a:t>八年级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P114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22(a)]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576955" y="1008380"/>
            <a:ext cx="80994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一根线下吊一个重物，就做成一根重垂线．根据如图所示的装置回答下列问题：</a:t>
            </a:r>
            <a:r>
              <a:rPr lang="zh-CN" sz="2400">
                <a:ea typeface="黑体" panose="02010609060101010101" pitchFamily="49" charset="-122"/>
              </a:rPr>
              <a:t>考向：重力的理解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用如图所示的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装置可以检验桌面是否水平，依据的原理是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；若重物的质量分布均匀，它的重心就在其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上．</a:t>
            </a:r>
            <a:r>
              <a:rPr lang="zh-CN" sz="2400">
                <a:ea typeface="黑体" panose="02010609060101010101" pitchFamily="49" charset="-122"/>
              </a:rPr>
              <a:t>考向：重力的计算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若垂线下重物质量为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300 g</a:t>
            </a:r>
            <a:r>
              <a:rPr lang="zh-CN" sz="2400">
                <a:ea typeface="宋体" panose="02010600030101010101" pitchFamily="2" charset="-122"/>
              </a:rPr>
              <a:t>，则重物受到的重力为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963035" y="3316605"/>
            <a:ext cx="2939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重力的方向竖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直向下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1435" y="3854450"/>
            <a:ext cx="1603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几何中心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0030" y="5452745"/>
            <a:ext cx="547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69745" y="2517775"/>
            <a:ext cx="86531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考向：平衡力与相互作用力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桌子受到的重力与地面对桌子的支持力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一对平衡力；重物受到的拉力与重物对绳子的拉力是一对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平衡力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相互作用力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”).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67295" y="3157855"/>
            <a:ext cx="924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6715" y="4292600"/>
            <a:ext cx="1854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相互作用力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37731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8350" y="228346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重力的估测(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2019.9D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8" name="文本框 107"/>
          <p:cNvSpPr txBox="1"/>
          <p:nvPr/>
        </p:nvSpPr>
        <p:spPr>
          <a:xfrm>
            <a:off x="684530" y="3096260"/>
            <a:ext cx="108235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判断下列估测是否符合实际．正确打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sz="2400">
                <a:ea typeface="宋体" panose="02010600030101010101" pitchFamily="2" charset="-122"/>
              </a:rPr>
              <a:t>，错误打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×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一个鸡蛋的重力约为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一本初中物理教材受到的重力约为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30 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铁岭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一个苹果所受的重力约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1.2 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甘肃省卷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一支普通圆珠笔重约为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N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6568440" y="375666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8000" y="429704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5055" y="4923155"/>
            <a:ext cx="594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0020" y="5433060"/>
            <a:ext cx="585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826135" y="187134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弹簧测力计的使用和读数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21690" y="270319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757555" y="3309620"/>
            <a:ext cx="104838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 </a:t>
            </a:r>
            <a:r>
              <a:rPr lang="zh-CN" sz="2400">
                <a:cs typeface="楷体_GB2312" charset="0"/>
              </a:rPr>
              <a:t>株洲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一弹簧测力计如图所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示，其刻度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均匀的，量程为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ea typeface="宋体" panose="02010600030101010101" pitchFamily="2" charset="-122"/>
              </a:rPr>
              <a:t>，分度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</a:t>
            </a:r>
            <a:r>
              <a:rPr lang="zh-CN" sz="2400">
                <a:ea typeface="宋体" panose="02010600030101010101" pitchFamily="2" charset="-122"/>
              </a:rPr>
              <a:t>，读数为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________N.</a:t>
            </a:r>
            <a:endParaRPr lang="zh-CN" altLang="en-US" sz="2400"/>
          </a:p>
        </p:txBody>
      </p:sp>
      <p:pic>
        <p:nvPicPr>
          <p:cNvPr id="2" name="图片 -21474822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2815" y="1498600"/>
            <a:ext cx="907415" cy="3583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53220" y="5377815"/>
            <a:ext cx="2046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119620" y="3457575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是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4385" y="4027805"/>
            <a:ext cx="1245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1455" y="4561205"/>
            <a:ext cx="819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0660" y="456120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2.6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18210" y="137985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力及其作用效果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18210" y="210248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918210" y="2555875"/>
            <a:ext cx="107067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广西北部湾经济区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足球进校园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活动的开展，使同学们越来越喜欢足球运动．下列现象不属于力改变物体运动状态的是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足球在空中沿弧线飞行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足球在草地上越滚越慢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被踩在脚下的足球变扁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守门员抱住飞来的足球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8160385" y="3281045"/>
            <a:ext cx="673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680085" y="983615"/>
            <a:ext cx="10706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内江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如图所示，坐在船上的人，用力推另一只船，两船就相互远离而去，这个现象表明力的作用是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状态．</a:t>
            </a:r>
            <a:endParaRPr lang="zh-CN" altLang="en-US" sz="2400"/>
          </a:p>
        </p:txBody>
      </p:sp>
      <p:pic>
        <p:nvPicPr>
          <p:cNvPr id="2" name="图片 -21474822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2514600"/>
            <a:ext cx="2637790" cy="1282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13685" y="4131310"/>
            <a:ext cx="1609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4" name="图片 -21474822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850" y="2322830"/>
            <a:ext cx="2471420" cy="1664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015605" y="4131310"/>
            <a:ext cx="1609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714375" y="4346575"/>
            <a:ext cx="10903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莆田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蹦床比赛中，运动员站在蹦床上时，蹦床发生弯曲，说明力可以使物体发生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；蹦床对运动员向上的弹力能促进运动员向上运动，说明力可以改变物体的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866005" y="1620520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28125" y="162052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7835" y="4993005"/>
            <a:ext cx="1240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形变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1740" y="5523865"/>
            <a:ext cx="1708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60120" y="119443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重力及其影响因素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60120" y="206184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8365" y="2675255"/>
            <a:ext cx="107099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 </a:t>
            </a:r>
            <a:r>
              <a:rPr lang="zh-CN" sz="2400">
                <a:cs typeface="楷体_GB2312" charset="0"/>
              </a:rPr>
              <a:t>株洲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内有少量饮料的罐子可以斜放在水平桌面上保持平衡．下列四个图中，能正确表示饮料罐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含饮料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所受重力的示意图是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3" name="图片 -2147482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3365" y="3874135"/>
            <a:ext cx="7263765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441690" y="3335020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" name="MainIdea"/>
          <p:cNvSpPr/>
          <p:nvPr/>
        </p:nvSpPr>
        <p:spPr>
          <a:xfrm>
            <a:off x="4217670" y="2943225"/>
            <a:ext cx="2647950" cy="108204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力 运动和力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6657340" y="1397635"/>
            <a:ext cx="1717675" cy="2383790"/>
            <a:chOff x="10144" y="2427"/>
            <a:chExt cx="2705" cy="3754"/>
          </a:xfrm>
        </p:grpSpPr>
        <p:sp>
          <p:nvSpPr>
            <p:cNvPr id="132" name="MMConnector"/>
            <p:cNvSpPr/>
            <p:nvPr/>
          </p:nvSpPr>
          <p:spPr>
            <a:xfrm>
              <a:off x="10144" y="4253"/>
              <a:ext cx="1184" cy="1928"/>
            </a:xfrm>
            <a:custGeom>
              <a:avLst/>
              <a:gdLst/>
              <a:ahLst/>
              <a:cxnLst/>
              <a:pathLst>
                <a:path w="1025584" h="637503">
                  <a:moveTo>
                    <a:pt x="-202015" y="163734"/>
                  </a:moveTo>
                  <a:cubicBezTo>
                    <a:pt x="-216654" y="176084"/>
                    <a:pt x="-218371" y="193645"/>
                    <a:pt x="-208816" y="204724"/>
                  </a:cubicBezTo>
                  <a:cubicBezTo>
                    <a:pt x="-199262" y="215803"/>
                    <a:pt x="-181447" y="216900"/>
                    <a:pt x="-167272" y="204022"/>
                  </a:cubicBezTo>
                  <a:cubicBezTo>
                    <a:pt x="-153980" y="191946"/>
                    <a:pt x="-140688" y="179871"/>
                    <a:pt x="-127596" y="167630"/>
                  </a:cubicBezTo>
                  <a:cubicBezTo>
                    <a:pt x="-114504" y="155389"/>
                    <a:pt x="-101612" y="142982"/>
                    <a:pt x="-88826" y="130500"/>
                  </a:cubicBezTo>
                  <a:cubicBezTo>
                    <a:pt x="-76039" y="118018"/>
                    <a:pt x="-63358" y="105459"/>
                    <a:pt x="-50767" y="92844"/>
                  </a:cubicBezTo>
                  <a:cubicBezTo>
                    <a:pt x="-38176" y="80228"/>
                    <a:pt x="-25674" y="67555"/>
                    <a:pt x="-13224" y="54859"/>
                  </a:cubicBezTo>
                  <a:cubicBezTo>
                    <a:pt x="-773" y="42163"/>
                    <a:pt x="11625" y="29445"/>
                    <a:pt x="24005" y="16733"/>
                  </a:cubicBezTo>
                  <a:cubicBezTo>
                    <a:pt x="36384" y="4021"/>
                    <a:pt x="48743" y="-8684"/>
                    <a:pt x="61117" y="-21351"/>
                  </a:cubicBezTo>
                  <a:cubicBezTo>
                    <a:pt x="73490" y="-34019"/>
                    <a:pt x="85878" y="-46650"/>
                    <a:pt x="98312" y="-59212"/>
                  </a:cubicBezTo>
                  <a:cubicBezTo>
                    <a:pt x="110746" y="-71774"/>
                    <a:pt x="123227" y="-84269"/>
                    <a:pt x="135788" y="-96662"/>
                  </a:cubicBezTo>
                  <a:cubicBezTo>
                    <a:pt x="148348" y="-109056"/>
                    <a:pt x="160988" y="-121349"/>
                    <a:pt x="173739" y="-133507"/>
                  </a:cubicBezTo>
                  <a:cubicBezTo>
                    <a:pt x="186490" y="-145664"/>
                    <a:pt x="199353" y="-157687"/>
                    <a:pt x="212357" y="-169536"/>
                  </a:cubicBezTo>
                  <a:cubicBezTo>
                    <a:pt x="225362" y="-181386"/>
                    <a:pt x="238508" y="-193063"/>
                    <a:pt x="251826" y="-204526"/>
                  </a:cubicBezTo>
                  <a:cubicBezTo>
                    <a:pt x="265143" y="-215989"/>
                    <a:pt x="278632" y="-227238"/>
                    <a:pt x="292317" y="-238230"/>
                  </a:cubicBezTo>
                  <a:cubicBezTo>
                    <a:pt x="306002" y="-249221"/>
                    <a:pt x="319884" y="-259955"/>
                    <a:pt x="333985" y="-270383"/>
                  </a:cubicBezTo>
                  <a:cubicBezTo>
                    <a:pt x="348085" y="-280811"/>
                    <a:pt x="362404" y="-290934"/>
                    <a:pt x="376957" y="-300701"/>
                  </a:cubicBezTo>
                  <a:cubicBezTo>
                    <a:pt x="391510" y="-310469"/>
                    <a:pt x="406297" y="-319882"/>
                    <a:pt x="421326" y="-328890"/>
                  </a:cubicBezTo>
                  <a:cubicBezTo>
                    <a:pt x="436355" y="-337897"/>
                    <a:pt x="451625" y="-346500"/>
                    <a:pt x="467137" y="-354649"/>
                  </a:cubicBezTo>
                  <a:cubicBezTo>
                    <a:pt x="482649" y="-362799"/>
                    <a:pt x="498403" y="-370495"/>
                    <a:pt x="514382" y="-377696"/>
                  </a:cubicBezTo>
                  <a:cubicBezTo>
                    <a:pt x="530362" y="-384897"/>
                    <a:pt x="546567" y="-391602"/>
                    <a:pt x="562992" y="-397778"/>
                  </a:cubicBezTo>
                  <a:cubicBezTo>
                    <a:pt x="579417" y="-403953"/>
                    <a:pt x="596062" y="-409600"/>
                    <a:pt x="612840" y="-414693"/>
                  </a:cubicBezTo>
                  <a:cubicBezTo>
                    <a:pt x="629618" y="-419787"/>
                    <a:pt x="646528" y="-424329"/>
                    <a:pt x="663750" y="-428312"/>
                  </a:cubicBezTo>
                  <a:cubicBezTo>
                    <a:pt x="680971" y="-432295"/>
                    <a:pt x="698504" y="-435720"/>
                    <a:pt x="715511" y="-438579"/>
                  </a:cubicBezTo>
                  <a:cubicBezTo>
                    <a:pt x="732518" y="-441438"/>
                    <a:pt x="749000" y="-443730"/>
                    <a:pt x="767899" y="-445520"/>
                  </a:cubicBezTo>
                  <a:cubicBezTo>
                    <a:pt x="786797" y="-447310"/>
                    <a:pt x="808113" y="-448596"/>
                    <a:pt x="820690" y="-449230"/>
                  </a:cubicBezTo>
                  <a:cubicBezTo>
                    <a:pt x="833266" y="-449864"/>
                    <a:pt x="837103" y="-449844"/>
                    <a:pt x="840940" y="-449825"/>
                  </a:cubicBezTo>
                  <a:cubicBezTo>
                    <a:pt x="843676" y="-449811"/>
                    <a:pt x="845500" y="-451535"/>
                    <a:pt x="845500" y="-453625"/>
                  </a:cubicBezTo>
                  <a:cubicBezTo>
                    <a:pt x="845500" y="-455715"/>
                    <a:pt x="843674" y="-457311"/>
                    <a:pt x="840940" y="-457425"/>
                  </a:cubicBezTo>
                  <a:cubicBezTo>
                    <a:pt x="837079" y="-457586"/>
                    <a:pt x="833218" y="-457748"/>
                    <a:pt x="820506" y="-457574"/>
                  </a:cubicBezTo>
                  <a:cubicBezTo>
                    <a:pt x="807793" y="-457400"/>
                    <a:pt x="786228" y="-456890"/>
                    <a:pt x="767055" y="-455781"/>
                  </a:cubicBezTo>
                  <a:cubicBezTo>
                    <a:pt x="747882" y="-454672"/>
                    <a:pt x="731099" y="-452963"/>
                    <a:pt x="713742" y="-450697"/>
                  </a:cubicBezTo>
                  <a:cubicBezTo>
                    <a:pt x="696385" y="-448430"/>
                    <a:pt x="678452" y="-445605"/>
                    <a:pt x="660791" y="-442196"/>
                  </a:cubicBezTo>
                  <a:cubicBezTo>
                    <a:pt x="643129" y="-438788"/>
                    <a:pt x="625738" y="-434795"/>
                    <a:pt x="608442" y="-430230"/>
                  </a:cubicBezTo>
                  <a:cubicBezTo>
                    <a:pt x="591147" y="-425664"/>
                    <a:pt x="573946" y="-420524"/>
                    <a:pt x="556936" y="-414831"/>
                  </a:cubicBezTo>
                  <a:cubicBezTo>
                    <a:pt x="539925" y="-409137"/>
                    <a:pt x="523105" y="-402890"/>
                    <a:pt x="506487" y="-396123"/>
                  </a:cubicBezTo>
                  <a:cubicBezTo>
                    <a:pt x="489870" y="-389356"/>
                    <a:pt x="473456" y="-382070"/>
                    <a:pt x="457270" y="-374309"/>
                  </a:cubicBezTo>
                  <a:cubicBezTo>
                    <a:pt x="441083" y="-366548"/>
                    <a:pt x="425123" y="-358313"/>
                    <a:pt x="409398" y="-349655"/>
                  </a:cubicBezTo>
                  <a:cubicBezTo>
                    <a:pt x="393673" y="-340997"/>
                    <a:pt x="378183" y="-331917"/>
                    <a:pt x="362926" y="-322468"/>
                  </a:cubicBezTo>
                  <a:cubicBezTo>
                    <a:pt x="347669" y="-313020"/>
                    <a:pt x="332645" y="-303204"/>
                    <a:pt x="317844" y="-293076"/>
                  </a:cubicBezTo>
                  <a:cubicBezTo>
                    <a:pt x="303043" y="-282947"/>
                    <a:pt x="288465" y="-272505"/>
                    <a:pt x="274091" y="-261804"/>
                  </a:cubicBezTo>
                  <a:cubicBezTo>
                    <a:pt x="259718" y="-251102"/>
                    <a:pt x="245549" y="-240140"/>
                    <a:pt x="231563" y="-228967"/>
                  </a:cubicBezTo>
                  <a:cubicBezTo>
                    <a:pt x="217577" y="-217794"/>
                    <a:pt x="203773" y="-206410"/>
                    <a:pt x="190125" y="-194860"/>
                  </a:cubicBezTo>
                  <a:cubicBezTo>
                    <a:pt x="176477" y="-183310"/>
                    <a:pt x="162984" y="-171595"/>
                    <a:pt x="149620" y="-159756"/>
                  </a:cubicBezTo>
                  <a:cubicBezTo>
                    <a:pt x="136255" y="-147918"/>
                    <a:pt x="123017" y="-135955"/>
                    <a:pt x="109877" y="-123907"/>
                  </a:cubicBezTo>
                  <a:cubicBezTo>
                    <a:pt x="96737" y="-111860"/>
                    <a:pt x="83695" y="-99727"/>
                    <a:pt x="70720" y="-87546"/>
                  </a:cubicBezTo>
                  <a:cubicBezTo>
                    <a:pt x="57745" y="-75364"/>
                    <a:pt x="44838" y="-63134"/>
                    <a:pt x="31967" y="-50889"/>
                  </a:cubicBezTo>
                  <a:cubicBezTo>
                    <a:pt x="19097" y="-38644"/>
                    <a:pt x="6263" y="-26385"/>
                    <a:pt x="-6563" y="-14145"/>
                  </a:cubicBezTo>
                  <a:cubicBezTo>
                    <a:pt x="-19389" y="-1905"/>
                    <a:pt x="-32209" y="10315"/>
                    <a:pt x="-45050" y="22483"/>
                  </a:cubicBezTo>
                  <a:cubicBezTo>
                    <a:pt x="-57891" y="34652"/>
                    <a:pt x="-70754" y="46768"/>
                    <a:pt x="-83670" y="58794"/>
                  </a:cubicBezTo>
                  <a:cubicBezTo>
                    <a:pt x="-96587" y="70821"/>
                    <a:pt x="-109557" y="82756"/>
                    <a:pt x="-122596" y="94583"/>
                  </a:cubicBezTo>
                  <a:cubicBezTo>
                    <a:pt x="-135636" y="106411"/>
                    <a:pt x="-148745" y="118131"/>
                    <a:pt x="-161993" y="129638"/>
                  </a:cubicBezTo>
                  <a:cubicBezTo>
                    <a:pt x="-175241" y="141145"/>
                    <a:pt x="-188628" y="152439"/>
                    <a:pt x="-202015" y="16373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33" name="MainTopic"/>
            <p:cNvSpPr/>
            <p:nvPr/>
          </p:nvSpPr>
          <p:spPr>
            <a:xfrm>
              <a:off x="11110" y="2427"/>
              <a:ext cx="1739" cy="923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31330" y="2999740"/>
            <a:ext cx="1974850" cy="916305"/>
            <a:chOff x="10418" y="4950"/>
            <a:chExt cx="3110" cy="1443"/>
          </a:xfrm>
        </p:grpSpPr>
        <p:sp>
          <p:nvSpPr>
            <p:cNvPr id="135" name="MMConnector"/>
            <p:cNvSpPr/>
            <p:nvPr/>
          </p:nvSpPr>
          <p:spPr>
            <a:xfrm>
              <a:off x="10418" y="5692"/>
              <a:ext cx="680" cy="24"/>
            </a:xfrm>
            <a:custGeom>
              <a:avLst/>
              <a:gdLst/>
              <a:ahLst/>
              <a:cxnLst/>
              <a:pathLst>
                <a:path w="798073" h="7600">
                  <a:moveTo>
                    <a:pt x="42544" y="-26353"/>
                  </a:moveTo>
                  <a:cubicBezTo>
                    <a:pt x="23395" y="-26667"/>
                    <a:pt x="10772" y="-13997"/>
                    <a:pt x="10949" y="632"/>
                  </a:cubicBezTo>
                  <a:cubicBezTo>
                    <a:pt x="11126" y="15261"/>
                    <a:pt x="24053" y="27623"/>
                    <a:pt x="43189" y="26843"/>
                  </a:cubicBezTo>
                  <a:cubicBezTo>
                    <a:pt x="60916" y="26121"/>
                    <a:pt x="78643" y="25399"/>
                    <a:pt x="96369" y="24676"/>
                  </a:cubicBezTo>
                  <a:cubicBezTo>
                    <a:pt x="114095" y="23953"/>
                    <a:pt x="131821" y="23229"/>
                    <a:pt x="149546" y="22506"/>
                  </a:cubicBezTo>
                  <a:cubicBezTo>
                    <a:pt x="167272" y="21782"/>
                    <a:pt x="184997" y="21060"/>
                    <a:pt x="202721" y="20339"/>
                  </a:cubicBezTo>
                  <a:cubicBezTo>
                    <a:pt x="220446" y="19618"/>
                    <a:pt x="238170" y="18898"/>
                    <a:pt x="255894" y="18182"/>
                  </a:cubicBezTo>
                  <a:cubicBezTo>
                    <a:pt x="273618" y="17465"/>
                    <a:pt x="291342" y="16751"/>
                    <a:pt x="309065" y="16041"/>
                  </a:cubicBezTo>
                  <a:cubicBezTo>
                    <a:pt x="326789" y="15330"/>
                    <a:pt x="344512" y="14624"/>
                    <a:pt x="362236" y="13923"/>
                  </a:cubicBezTo>
                  <a:cubicBezTo>
                    <a:pt x="379959" y="13222"/>
                    <a:pt x="397682" y="12526"/>
                    <a:pt x="415406" y="11836"/>
                  </a:cubicBezTo>
                  <a:cubicBezTo>
                    <a:pt x="433129" y="11146"/>
                    <a:pt x="450852" y="10463"/>
                    <a:pt x="468576" y="9787"/>
                  </a:cubicBezTo>
                  <a:cubicBezTo>
                    <a:pt x="486300" y="9111"/>
                    <a:pt x="504023" y="8443"/>
                    <a:pt x="521747" y="7784"/>
                  </a:cubicBezTo>
                  <a:cubicBezTo>
                    <a:pt x="539471" y="7124"/>
                    <a:pt x="557195" y="6474"/>
                    <a:pt x="574920" y="5833"/>
                  </a:cubicBezTo>
                  <a:cubicBezTo>
                    <a:pt x="592645" y="5193"/>
                    <a:pt x="610370" y="4563"/>
                    <a:pt x="628095" y="3944"/>
                  </a:cubicBezTo>
                  <a:cubicBezTo>
                    <a:pt x="645821" y="3326"/>
                    <a:pt x="663546" y="2719"/>
                    <a:pt x="681274" y="2124"/>
                  </a:cubicBezTo>
                  <a:cubicBezTo>
                    <a:pt x="699001" y="1530"/>
                    <a:pt x="716732" y="949"/>
                    <a:pt x="734455" y="381"/>
                  </a:cubicBezTo>
                  <a:cubicBezTo>
                    <a:pt x="752179" y="-188"/>
                    <a:pt x="769895" y="-743"/>
                    <a:pt x="787641" y="-1279"/>
                  </a:cubicBezTo>
                  <a:cubicBezTo>
                    <a:pt x="805387" y="-1815"/>
                    <a:pt x="823164" y="-2331"/>
                    <a:pt x="840940" y="-2847"/>
                  </a:cubicBezTo>
                  <a:cubicBezTo>
                    <a:pt x="843675" y="-2926"/>
                    <a:pt x="845500" y="-4560"/>
                    <a:pt x="845500" y="-6650"/>
                  </a:cubicBezTo>
                  <a:cubicBezTo>
                    <a:pt x="845500" y="-8740"/>
                    <a:pt x="843675" y="-10377"/>
                    <a:pt x="840940" y="-10453"/>
                  </a:cubicBezTo>
                  <a:cubicBezTo>
                    <a:pt x="823158" y="-10950"/>
                    <a:pt x="805376" y="-11447"/>
                    <a:pt x="787622" y="-11925"/>
                  </a:cubicBezTo>
                  <a:cubicBezTo>
                    <a:pt x="769868" y="-12402"/>
                    <a:pt x="752142" y="-12860"/>
                    <a:pt x="734408" y="-13305"/>
                  </a:cubicBezTo>
                  <a:cubicBezTo>
                    <a:pt x="716674" y="-13749"/>
                    <a:pt x="698932" y="-14181"/>
                    <a:pt x="681191" y="-14600"/>
                  </a:cubicBezTo>
                  <a:cubicBezTo>
                    <a:pt x="663450" y="-15019"/>
                    <a:pt x="645711" y="-15425"/>
                    <a:pt x="627971" y="-15820"/>
                  </a:cubicBezTo>
                  <a:cubicBezTo>
                    <a:pt x="610230" y="-16214"/>
                    <a:pt x="592489" y="-16597"/>
                    <a:pt x="574748" y="-16970"/>
                  </a:cubicBezTo>
                  <a:cubicBezTo>
                    <a:pt x="557007" y="-17343"/>
                    <a:pt x="539266" y="-17706"/>
                    <a:pt x="521525" y="-18059"/>
                  </a:cubicBezTo>
                  <a:cubicBezTo>
                    <a:pt x="503783" y="-18413"/>
                    <a:pt x="486042" y="-18758"/>
                    <a:pt x="468300" y="-19095"/>
                  </a:cubicBezTo>
                  <a:cubicBezTo>
                    <a:pt x="450559" y="-19432"/>
                    <a:pt x="432817" y="-19762"/>
                    <a:pt x="415076" y="-20085"/>
                  </a:cubicBezTo>
                  <a:cubicBezTo>
                    <a:pt x="397334" y="-20409"/>
                    <a:pt x="379593" y="-20726"/>
                    <a:pt x="361852" y="-21037"/>
                  </a:cubicBezTo>
                  <a:cubicBezTo>
                    <a:pt x="344111" y="-21349"/>
                    <a:pt x="326370" y="-21656"/>
                    <a:pt x="308629" y="-21959"/>
                  </a:cubicBezTo>
                  <a:cubicBezTo>
                    <a:pt x="290888" y="-22262"/>
                    <a:pt x="273148" y="-22561"/>
                    <a:pt x="255408" y="-22857"/>
                  </a:cubicBezTo>
                  <a:cubicBezTo>
                    <a:pt x="237667" y="-23154"/>
                    <a:pt x="219928" y="-23447"/>
                    <a:pt x="202188" y="-23739"/>
                  </a:cubicBezTo>
                  <a:cubicBezTo>
                    <a:pt x="184449" y="-24031"/>
                    <a:pt x="166709" y="-24322"/>
                    <a:pt x="148971" y="-24612"/>
                  </a:cubicBezTo>
                  <a:cubicBezTo>
                    <a:pt x="131232" y="-24901"/>
                    <a:pt x="113494" y="-25191"/>
                    <a:pt x="95756" y="-25481"/>
                  </a:cubicBezTo>
                  <a:cubicBezTo>
                    <a:pt x="78018" y="-25771"/>
                    <a:pt x="60281" y="-26062"/>
                    <a:pt x="42544" y="-2635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36" name="MainTopic"/>
            <p:cNvSpPr/>
            <p:nvPr/>
          </p:nvSpPr>
          <p:spPr>
            <a:xfrm>
              <a:off x="11164" y="4950"/>
              <a:ext cx="2364" cy="1443"/>
            </a:xfrm>
            <a:custGeom>
              <a:avLst/>
              <a:gdLst>
                <a:gd name="rtl" fmla="*/ 135280 w 737200"/>
                <a:gd name="rtt" fmla="*/ 71440 h 463600"/>
                <a:gd name="rtr" fmla="*/ 598880 w 737200"/>
                <a:gd name="rtb" fmla="*/ 405840 h 463600"/>
              </a:gdLst>
              <a:ahLst/>
              <a:cxnLst/>
              <a:rect l="rtl" t="rtt" r="rtr" b="rtb"/>
              <a:pathLst>
                <a:path w="737200" h="4636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433200"/>
                  </a:lnTo>
                  <a:cubicBezTo>
                    <a:pt x="737200" y="449981"/>
                    <a:pt x="723581" y="463600"/>
                    <a:pt x="7068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牛顿第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134235" y="3623310"/>
            <a:ext cx="3238500" cy="586105"/>
            <a:chOff x="3021" y="5932"/>
            <a:chExt cx="5100" cy="923"/>
          </a:xfrm>
        </p:grpSpPr>
        <p:sp>
          <p:nvSpPr>
            <p:cNvPr id="138" name="MMConnector"/>
            <p:cNvSpPr/>
            <p:nvPr/>
          </p:nvSpPr>
          <p:spPr>
            <a:xfrm>
              <a:off x="6307" y="6053"/>
              <a:ext cx="1814" cy="358"/>
            </a:xfrm>
            <a:custGeom>
              <a:avLst/>
              <a:gdLst/>
              <a:ahLst/>
              <a:cxnLst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39" name="MainTopic"/>
            <p:cNvSpPr/>
            <p:nvPr/>
          </p:nvSpPr>
          <p:spPr>
            <a:xfrm>
              <a:off x="3021" y="5932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弹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2350770" y="1927225"/>
            <a:ext cx="2941955" cy="1916430"/>
            <a:chOff x="3362" y="2809"/>
            <a:chExt cx="4633" cy="3018"/>
          </a:xfrm>
        </p:grpSpPr>
        <p:sp>
          <p:nvSpPr>
            <p:cNvPr id="141" name="MMConnector"/>
            <p:cNvSpPr/>
            <p:nvPr/>
          </p:nvSpPr>
          <p:spPr>
            <a:xfrm>
              <a:off x="6064" y="4379"/>
              <a:ext cx="1931" cy="1448"/>
            </a:xfrm>
            <a:custGeom>
              <a:avLst/>
              <a:gdLst/>
              <a:ahLst/>
              <a:cxnLst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2" name="MainTopic"/>
            <p:cNvSpPr/>
            <p:nvPr/>
          </p:nvSpPr>
          <p:spPr>
            <a:xfrm>
              <a:off x="3362" y="2809"/>
              <a:ext cx="1058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8993505" y="2847340"/>
            <a:ext cx="756920" cy="736600"/>
            <a:chOff x="13823" y="4710"/>
            <a:chExt cx="1192" cy="1160"/>
          </a:xfrm>
        </p:grpSpPr>
        <p:sp>
          <p:nvSpPr>
            <p:cNvPr id="144" name="MMConnector"/>
            <p:cNvSpPr/>
            <p:nvPr/>
          </p:nvSpPr>
          <p:spPr>
            <a:xfrm>
              <a:off x="13823" y="5472"/>
              <a:ext cx="592" cy="39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5" name="SubTopic"/>
            <p:cNvSpPr/>
            <p:nvPr/>
          </p:nvSpPr>
          <p:spPr>
            <a:xfrm>
              <a:off x="14119" y="4710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993505" y="3495675"/>
            <a:ext cx="756920" cy="553085"/>
            <a:chOff x="13823" y="5731"/>
            <a:chExt cx="1192" cy="871"/>
          </a:xfrm>
        </p:grpSpPr>
        <p:sp>
          <p:nvSpPr>
            <p:cNvPr id="149" name="MMConnector"/>
            <p:cNvSpPr/>
            <p:nvPr/>
          </p:nvSpPr>
          <p:spPr>
            <a:xfrm>
              <a:off x="13823" y="5982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4119" y="5731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惯性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548130" y="4596765"/>
            <a:ext cx="1132840" cy="1060450"/>
            <a:chOff x="1533" y="5092"/>
            <a:chExt cx="1784" cy="1670"/>
          </a:xfrm>
        </p:grpSpPr>
        <p:sp>
          <p:nvSpPr>
            <p:cNvPr id="168" name="MMConnector"/>
            <p:cNvSpPr/>
            <p:nvPr/>
          </p:nvSpPr>
          <p:spPr>
            <a:xfrm>
              <a:off x="2725" y="6024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533" y="509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43890" y="1393825"/>
            <a:ext cx="1894840" cy="1060450"/>
            <a:chOff x="674" y="1969"/>
            <a:chExt cx="2984" cy="1670"/>
          </a:xfrm>
        </p:grpSpPr>
        <p:sp>
          <p:nvSpPr>
            <p:cNvPr id="183" name="MMConnector"/>
            <p:cNvSpPr/>
            <p:nvPr/>
          </p:nvSpPr>
          <p:spPr>
            <a:xfrm>
              <a:off x="3066" y="2900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2" name="SubTopic"/>
            <p:cNvSpPr/>
            <p:nvPr/>
          </p:nvSpPr>
          <p:spPr>
            <a:xfrm>
              <a:off x="674" y="1969"/>
              <a:ext cx="20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符号、单位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041400" y="1825625"/>
            <a:ext cx="1497330" cy="412750"/>
            <a:chOff x="1300" y="2649"/>
            <a:chExt cx="2358" cy="650"/>
          </a:xfrm>
        </p:grpSpPr>
        <p:sp>
          <p:nvSpPr>
            <p:cNvPr id="194" name="MMConnector"/>
            <p:cNvSpPr/>
            <p:nvPr/>
          </p:nvSpPr>
          <p:spPr>
            <a:xfrm>
              <a:off x="3066" y="3241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5" name="SubTopic"/>
            <p:cNvSpPr/>
            <p:nvPr/>
          </p:nvSpPr>
          <p:spPr>
            <a:xfrm>
              <a:off x="1300" y="2649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作用效果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1223645" y="2257425"/>
            <a:ext cx="1315085" cy="553720"/>
            <a:chOff x="1587" y="3329"/>
            <a:chExt cx="2071" cy="872"/>
          </a:xfrm>
        </p:grpSpPr>
        <p:sp>
          <p:nvSpPr>
            <p:cNvPr id="197" name="MMConnector"/>
            <p:cNvSpPr/>
            <p:nvPr/>
          </p:nvSpPr>
          <p:spPr>
            <a:xfrm>
              <a:off x="3066" y="3581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8" name="SubTopic"/>
            <p:cNvSpPr/>
            <p:nvPr/>
          </p:nvSpPr>
          <p:spPr>
            <a:xfrm>
              <a:off x="1587" y="332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001395" y="5028565"/>
            <a:ext cx="1679575" cy="413385"/>
            <a:chOff x="672" y="5772"/>
            <a:chExt cx="2645" cy="651"/>
          </a:xfrm>
        </p:grpSpPr>
        <p:sp>
          <p:nvSpPr>
            <p:cNvPr id="200" name="MMConnector"/>
            <p:cNvSpPr/>
            <p:nvPr/>
          </p:nvSpPr>
          <p:spPr>
            <a:xfrm>
              <a:off x="2725" y="6364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01" name="SubTopic"/>
            <p:cNvSpPr/>
            <p:nvPr/>
          </p:nvSpPr>
          <p:spPr>
            <a:xfrm>
              <a:off x="672" y="5772"/>
              <a:ext cx="1757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、公式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1223645" y="2633345"/>
            <a:ext cx="1315085" cy="825500"/>
            <a:chOff x="1587" y="3921"/>
            <a:chExt cx="2071" cy="1300"/>
          </a:xfrm>
        </p:grpSpPr>
        <p:sp>
          <p:nvSpPr>
            <p:cNvPr id="203" name="MMConnector"/>
            <p:cNvSpPr/>
            <p:nvPr/>
          </p:nvSpPr>
          <p:spPr>
            <a:xfrm>
              <a:off x="3066" y="3921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04" name="SubTopic"/>
            <p:cNvSpPr/>
            <p:nvPr/>
          </p:nvSpPr>
          <p:spPr>
            <a:xfrm>
              <a:off x="1587" y="400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示意图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548130" y="5460365"/>
            <a:ext cx="1132840" cy="553720"/>
            <a:chOff x="1533" y="6452"/>
            <a:chExt cx="1784" cy="872"/>
          </a:xfrm>
        </p:grpSpPr>
        <p:sp>
          <p:nvSpPr>
            <p:cNvPr id="206" name="MMConnector"/>
            <p:cNvSpPr/>
            <p:nvPr/>
          </p:nvSpPr>
          <p:spPr>
            <a:xfrm>
              <a:off x="2725" y="6704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07" name="SubTopic"/>
            <p:cNvSpPr/>
            <p:nvPr/>
          </p:nvSpPr>
          <p:spPr>
            <a:xfrm>
              <a:off x="1533" y="645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1548130" y="5836285"/>
            <a:ext cx="1132840" cy="825500"/>
            <a:chOff x="1533" y="7044"/>
            <a:chExt cx="1784" cy="1300"/>
          </a:xfrm>
        </p:grpSpPr>
        <p:sp>
          <p:nvSpPr>
            <p:cNvPr id="209" name="MMConnector"/>
            <p:cNvSpPr/>
            <p:nvPr/>
          </p:nvSpPr>
          <p:spPr>
            <a:xfrm>
              <a:off x="2725" y="7044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0" name="SubTopic"/>
            <p:cNvSpPr/>
            <p:nvPr/>
          </p:nvSpPr>
          <p:spPr>
            <a:xfrm>
              <a:off x="1533" y="7133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2493010" y="4506595"/>
            <a:ext cx="3366770" cy="1367790"/>
            <a:chOff x="3586" y="7323"/>
            <a:chExt cx="5302" cy="2154"/>
          </a:xfrm>
        </p:grpSpPr>
        <p:sp>
          <p:nvSpPr>
            <p:cNvPr id="212" name="MMConnector"/>
            <p:cNvSpPr/>
            <p:nvPr/>
          </p:nvSpPr>
          <p:spPr>
            <a:xfrm>
              <a:off x="6702" y="7323"/>
              <a:ext cx="2186" cy="2154"/>
            </a:xfrm>
            <a:custGeom>
              <a:avLst/>
              <a:gdLst/>
              <a:ahLst/>
              <a:cxnLst/>
              <a:pathLst>
                <a:path w="1053638" h="730180">
                  <a:moveTo>
                    <a:pt x="230857" y="-209142"/>
                  </a:moveTo>
                  <a:cubicBezTo>
                    <a:pt x="244964" y="-222095"/>
                    <a:pt x="246011" y="-239680"/>
                    <a:pt x="236023" y="-250370"/>
                  </a:cubicBezTo>
                  <a:cubicBezTo>
                    <a:pt x="226036" y="-261061"/>
                    <a:pt x="208193" y="-261448"/>
                    <a:pt x="194540" y="-248018"/>
                  </a:cubicBezTo>
                  <a:cubicBezTo>
                    <a:pt x="181714" y="-235402"/>
                    <a:pt x="168889" y="-222786"/>
                    <a:pt x="156300" y="-209984"/>
                  </a:cubicBezTo>
                  <a:cubicBezTo>
                    <a:pt x="143712" y="-197183"/>
                    <a:pt x="131361" y="-184195"/>
                    <a:pt x="119140" y="-171117"/>
                  </a:cubicBezTo>
                  <a:cubicBezTo>
                    <a:pt x="106920" y="-158040"/>
                    <a:pt x="94831" y="-144872"/>
                    <a:pt x="82858" y="-131629"/>
                  </a:cubicBezTo>
                  <a:cubicBezTo>
                    <a:pt x="70886" y="-118386"/>
                    <a:pt x="59029" y="-105068"/>
                    <a:pt x="47250" y="-91710"/>
                  </a:cubicBezTo>
                  <a:cubicBezTo>
                    <a:pt x="35471" y="-78351"/>
                    <a:pt x="23770" y="-64951"/>
                    <a:pt x="12113" y="-51537"/>
                  </a:cubicBezTo>
                  <a:cubicBezTo>
                    <a:pt x="456" y="-38122"/>
                    <a:pt x="-11155" y="-24693"/>
                    <a:pt x="-22756" y="-11277"/>
                  </a:cubicBezTo>
                  <a:cubicBezTo>
                    <a:pt x="-34356" y="2139"/>
                    <a:pt x="-45945" y="15543"/>
                    <a:pt x="-57556" y="28907"/>
                  </a:cubicBezTo>
                  <a:cubicBezTo>
                    <a:pt x="-69167" y="42271"/>
                    <a:pt x="-80800" y="55596"/>
                    <a:pt x="-92487" y="68853"/>
                  </a:cubicBezTo>
                  <a:cubicBezTo>
                    <a:pt x="-104174" y="82111"/>
                    <a:pt x="-115916" y="95301"/>
                    <a:pt x="-127746" y="108394"/>
                  </a:cubicBezTo>
                  <a:cubicBezTo>
                    <a:pt x="-139576" y="121487"/>
                    <a:pt x="-151493" y="134483"/>
                    <a:pt x="-163529" y="147351"/>
                  </a:cubicBezTo>
                  <a:cubicBezTo>
                    <a:pt x="-175566" y="160219"/>
                    <a:pt x="-187723" y="172957"/>
                    <a:pt x="-200031" y="185532"/>
                  </a:cubicBezTo>
                  <a:cubicBezTo>
                    <a:pt x="-212339" y="198107"/>
                    <a:pt x="-224799" y="210519"/>
                    <a:pt x="-237441" y="222727"/>
                  </a:cubicBezTo>
                  <a:cubicBezTo>
                    <a:pt x="-250083" y="234936"/>
                    <a:pt x="-262906" y="246942"/>
                    <a:pt x="-275940" y="258702"/>
                  </a:cubicBezTo>
                  <a:cubicBezTo>
                    <a:pt x="-288974" y="270463"/>
                    <a:pt x="-302218" y="281977"/>
                    <a:pt x="-315698" y="293199"/>
                  </a:cubicBezTo>
                  <a:cubicBezTo>
                    <a:pt x="-329177" y="304422"/>
                    <a:pt x="-342891" y="315351"/>
                    <a:pt x="-356860" y="325937"/>
                  </a:cubicBezTo>
                  <a:cubicBezTo>
                    <a:pt x="-370828" y="336523"/>
                    <a:pt x="-385051" y="346765"/>
                    <a:pt x="-399541" y="356612"/>
                  </a:cubicBezTo>
                  <a:cubicBezTo>
                    <a:pt x="-414031" y="366458"/>
                    <a:pt x="-428787" y="375908"/>
                    <a:pt x="-443814" y="384909"/>
                  </a:cubicBezTo>
                  <a:cubicBezTo>
                    <a:pt x="-458840" y="393911"/>
                    <a:pt x="-474136" y="402463"/>
                    <a:pt x="-489694" y="410517"/>
                  </a:cubicBezTo>
                  <a:cubicBezTo>
                    <a:pt x="-505252" y="418572"/>
                    <a:pt x="-521072" y="426128"/>
                    <a:pt x="-537135" y="433146"/>
                  </a:cubicBezTo>
                  <a:cubicBezTo>
                    <a:pt x="-553199" y="440163"/>
                    <a:pt x="-569508" y="446641"/>
                    <a:pt x="-586024" y="452549"/>
                  </a:cubicBezTo>
                  <a:cubicBezTo>
                    <a:pt x="-602541" y="458456"/>
                    <a:pt x="-619266" y="463794"/>
                    <a:pt x="-636187" y="468548"/>
                  </a:cubicBezTo>
                  <a:cubicBezTo>
                    <a:pt x="-653108" y="473302"/>
                    <a:pt x="-670226" y="477473"/>
                    <a:pt x="-687403" y="481047"/>
                  </a:cubicBezTo>
                  <a:cubicBezTo>
                    <a:pt x="-704579" y="484620"/>
                    <a:pt x="-721815" y="487595"/>
                    <a:pt x="-739425" y="490037"/>
                  </a:cubicBezTo>
                  <a:cubicBezTo>
                    <a:pt x="-757036" y="492479"/>
                    <a:pt x="-775021" y="494388"/>
                    <a:pt x="-792003" y="495593"/>
                  </a:cubicBezTo>
                  <a:cubicBezTo>
                    <a:pt x="-808985" y="496798"/>
                    <a:pt x="-824962" y="497299"/>
                    <a:pt x="-840940" y="497800"/>
                  </a:cubicBezTo>
                  <a:cubicBezTo>
                    <a:pt x="-843675" y="497886"/>
                    <a:pt x="-845500" y="499510"/>
                    <a:pt x="-845500" y="501600"/>
                  </a:cubicBezTo>
                  <a:cubicBezTo>
                    <a:pt x="-845500" y="503690"/>
                    <a:pt x="-843676" y="505392"/>
                    <a:pt x="-840940" y="505400"/>
                  </a:cubicBezTo>
                  <a:cubicBezTo>
                    <a:pt x="-824810" y="505450"/>
                    <a:pt x="-808679" y="505499"/>
                    <a:pt x="-791481" y="504871"/>
                  </a:cubicBezTo>
                  <a:cubicBezTo>
                    <a:pt x="-774284" y="504244"/>
                    <a:pt x="-756018" y="502939"/>
                    <a:pt x="-738089" y="501078"/>
                  </a:cubicBezTo>
                  <a:cubicBezTo>
                    <a:pt x="-720160" y="499218"/>
                    <a:pt x="-702567" y="496801"/>
                    <a:pt x="-684987" y="493771"/>
                  </a:cubicBezTo>
                  <a:cubicBezTo>
                    <a:pt x="-667408" y="490740"/>
                    <a:pt x="-649843" y="487096"/>
                    <a:pt x="-632435" y="482845"/>
                  </a:cubicBezTo>
                  <a:cubicBezTo>
                    <a:pt x="-615028" y="478594"/>
                    <a:pt x="-597778" y="473737"/>
                    <a:pt x="-580703" y="468284"/>
                  </a:cubicBezTo>
                  <a:cubicBezTo>
                    <a:pt x="-563629" y="462831"/>
                    <a:pt x="-546729" y="456783"/>
                    <a:pt x="-530049" y="450170"/>
                  </a:cubicBezTo>
                  <a:cubicBezTo>
                    <a:pt x="-513368" y="443556"/>
                    <a:pt x="-496907" y="436378"/>
                    <a:pt x="-480690" y="428677"/>
                  </a:cubicBezTo>
                  <a:cubicBezTo>
                    <a:pt x="-464473" y="420977"/>
                    <a:pt x="-448501" y="412754"/>
                    <a:pt x="-432789" y="404062"/>
                  </a:cubicBezTo>
                  <a:cubicBezTo>
                    <a:pt x="-417077" y="395370"/>
                    <a:pt x="-401626" y="386208"/>
                    <a:pt x="-386439" y="376634"/>
                  </a:cubicBezTo>
                  <a:cubicBezTo>
                    <a:pt x="-371251" y="367060"/>
                    <a:pt x="-356328" y="357074"/>
                    <a:pt x="-341661" y="346733"/>
                  </a:cubicBezTo>
                  <a:cubicBezTo>
                    <a:pt x="-326995" y="336393"/>
                    <a:pt x="-312586" y="325698"/>
                    <a:pt x="-298418" y="314704"/>
                  </a:cubicBezTo>
                  <a:cubicBezTo>
                    <a:pt x="-284250" y="303711"/>
                    <a:pt x="-270323" y="292420"/>
                    <a:pt x="-256616" y="280882"/>
                  </a:cubicBezTo>
                  <a:cubicBezTo>
                    <a:pt x="-242909" y="269344"/>
                    <a:pt x="-229422" y="257560"/>
                    <a:pt x="-216128" y="245577"/>
                  </a:cubicBezTo>
                  <a:cubicBezTo>
                    <a:pt x="-202834" y="233594"/>
                    <a:pt x="-189734" y="221412"/>
                    <a:pt x="-176798" y="209075"/>
                  </a:cubicBezTo>
                  <a:cubicBezTo>
                    <a:pt x="-163862" y="196737"/>
                    <a:pt x="-151091" y="184244"/>
                    <a:pt x="-138455" y="171634"/>
                  </a:cubicBezTo>
                  <a:cubicBezTo>
                    <a:pt x="-125818" y="159024"/>
                    <a:pt x="-113317" y="146297"/>
                    <a:pt x="-100918" y="133488"/>
                  </a:cubicBezTo>
                  <a:cubicBezTo>
                    <a:pt x="-88520" y="120680"/>
                    <a:pt x="-76225" y="107790"/>
                    <a:pt x="-64003" y="94851"/>
                  </a:cubicBezTo>
                  <a:cubicBezTo>
                    <a:pt x="-51781" y="81912"/>
                    <a:pt x="-39632" y="68925"/>
                    <a:pt x="-27524" y="55921"/>
                  </a:cubicBezTo>
                  <a:cubicBezTo>
                    <a:pt x="-15416" y="42916"/>
                    <a:pt x="-3350" y="29894"/>
                    <a:pt x="8704" y="16884"/>
                  </a:cubicBezTo>
                  <a:cubicBezTo>
                    <a:pt x="20759" y="3875"/>
                    <a:pt x="32802" y="-9122"/>
                    <a:pt x="44865" y="-22076"/>
                  </a:cubicBezTo>
                  <a:cubicBezTo>
                    <a:pt x="56927" y="-35030"/>
                    <a:pt x="69009" y="-47940"/>
                    <a:pt x="81139" y="-60778"/>
                  </a:cubicBezTo>
                  <a:cubicBezTo>
                    <a:pt x="93268" y="-73617"/>
                    <a:pt x="105446" y="-86382"/>
                    <a:pt x="117704" y="-99038"/>
                  </a:cubicBezTo>
                  <a:cubicBezTo>
                    <a:pt x="129962" y="-111693"/>
                    <a:pt x="142301" y="-124238"/>
                    <a:pt x="154734" y="-136659"/>
                  </a:cubicBezTo>
                  <a:cubicBezTo>
                    <a:pt x="167168" y="-149080"/>
                    <a:pt x="179696" y="-161375"/>
                    <a:pt x="192398" y="-173435"/>
                  </a:cubicBezTo>
                  <a:cubicBezTo>
                    <a:pt x="205101" y="-185495"/>
                    <a:pt x="217979" y="-197319"/>
                    <a:pt x="230857" y="-20914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213" name="MainTopic"/>
            <p:cNvSpPr/>
            <p:nvPr/>
          </p:nvSpPr>
          <p:spPr>
            <a:xfrm>
              <a:off x="3586" y="8375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重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466725" y="3494405"/>
            <a:ext cx="1855470" cy="412750"/>
            <a:chOff x="960" y="8215"/>
            <a:chExt cx="2922" cy="650"/>
          </a:xfrm>
        </p:grpSpPr>
        <p:sp>
          <p:nvSpPr>
            <p:cNvPr id="215" name="MMConnector"/>
            <p:cNvSpPr/>
            <p:nvPr/>
          </p:nvSpPr>
          <p:spPr>
            <a:xfrm>
              <a:off x="3290" y="8807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6" name="SubTopic"/>
            <p:cNvSpPr/>
            <p:nvPr/>
          </p:nvSpPr>
          <p:spPr>
            <a:xfrm>
              <a:off x="960" y="8215"/>
              <a:ext cx="206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弹性形变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84480" y="3926205"/>
            <a:ext cx="2037715" cy="553720"/>
            <a:chOff x="673" y="8895"/>
            <a:chExt cx="3209" cy="872"/>
          </a:xfrm>
        </p:grpSpPr>
        <p:sp>
          <p:nvSpPr>
            <p:cNvPr id="218" name="MMConnector"/>
            <p:cNvSpPr/>
            <p:nvPr/>
          </p:nvSpPr>
          <p:spPr>
            <a:xfrm>
              <a:off x="3290" y="9147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9" name="SubTopic"/>
            <p:cNvSpPr/>
            <p:nvPr/>
          </p:nvSpPr>
          <p:spPr>
            <a:xfrm>
              <a:off x="673" y="8895"/>
              <a:ext cx="2394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弹簧测力计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562975" y="1296670"/>
            <a:ext cx="1662430" cy="412115"/>
            <a:chOff x="13145" y="2268"/>
            <a:chExt cx="2618" cy="649"/>
          </a:xfrm>
        </p:grpSpPr>
        <p:sp>
          <p:nvSpPr>
            <p:cNvPr id="221" name="MMConnector"/>
            <p:cNvSpPr/>
            <p:nvPr/>
          </p:nvSpPr>
          <p:spPr>
            <a:xfrm>
              <a:off x="13145" y="2859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22" name="SubTopic"/>
            <p:cNvSpPr/>
            <p:nvPr/>
          </p:nvSpPr>
          <p:spPr>
            <a:xfrm>
              <a:off x="13441" y="2268"/>
              <a:ext cx="2322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562975" y="2103755"/>
            <a:ext cx="3185795" cy="825500"/>
            <a:chOff x="13145" y="3539"/>
            <a:chExt cx="5017" cy="1300"/>
          </a:xfrm>
        </p:grpSpPr>
        <p:sp>
          <p:nvSpPr>
            <p:cNvPr id="224" name="MMConnector"/>
            <p:cNvSpPr/>
            <p:nvPr/>
          </p:nvSpPr>
          <p:spPr>
            <a:xfrm>
              <a:off x="13145" y="3539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25" name="SubTopic"/>
            <p:cNvSpPr/>
            <p:nvPr/>
          </p:nvSpPr>
          <p:spPr>
            <a:xfrm>
              <a:off x="13334" y="3628"/>
              <a:ext cx="4828" cy="562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增大、减小摩擦力的方法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10412730" y="864235"/>
            <a:ext cx="756920" cy="1004570"/>
            <a:chOff x="16058" y="1587"/>
            <a:chExt cx="1192" cy="1582"/>
          </a:xfrm>
        </p:grpSpPr>
        <p:sp>
          <p:nvSpPr>
            <p:cNvPr id="227" name="MMConnector"/>
            <p:cNvSpPr/>
            <p:nvPr/>
          </p:nvSpPr>
          <p:spPr>
            <a:xfrm>
              <a:off x="16058" y="2489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28" name="SubTopic"/>
            <p:cNvSpPr/>
            <p:nvPr/>
          </p:nvSpPr>
          <p:spPr>
            <a:xfrm>
              <a:off x="16354" y="1587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10412730" y="1296670"/>
            <a:ext cx="756920" cy="371475"/>
            <a:chOff x="16058" y="2268"/>
            <a:chExt cx="1192" cy="585"/>
          </a:xfrm>
        </p:grpSpPr>
        <p:sp>
          <p:nvSpPr>
            <p:cNvPr id="230" name="MMConnector"/>
            <p:cNvSpPr/>
            <p:nvPr/>
          </p:nvSpPr>
          <p:spPr>
            <a:xfrm>
              <a:off x="16058" y="2829"/>
              <a:ext cx="592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31" name="SubTopic"/>
            <p:cNvSpPr/>
            <p:nvPr/>
          </p:nvSpPr>
          <p:spPr>
            <a:xfrm>
              <a:off x="16354" y="2268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10340975" y="1728470"/>
            <a:ext cx="1121410" cy="572770"/>
            <a:chOff x="15945" y="2948"/>
            <a:chExt cx="1766" cy="902"/>
          </a:xfrm>
        </p:grpSpPr>
        <p:sp>
          <p:nvSpPr>
            <p:cNvPr id="233" name="MMConnector"/>
            <p:cNvSpPr/>
            <p:nvPr/>
          </p:nvSpPr>
          <p:spPr>
            <a:xfrm>
              <a:off x="15945" y="3170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34" name="SubTopic"/>
            <p:cNvSpPr/>
            <p:nvPr/>
          </p:nvSpPr>
          <p:spPr>
            <a:xfrm>
              <a:off x="16241" y="2948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800850" y="4138930"/>
            <a:ext cx="2004695" cy="946785"/>
            <a:chOff x="10370" y="6744"/>
            <a:chExt cx="3157" cy="1491"/>
          </a:xfrm>
        </p:grpSpPr>
        <p:sp>
          <p:nvSpPr>
            <p:cNvPr id="236" name="MMConnector"/>
            <p:cNvSpPr/>
            <p:nvPr/>
          </p:nvSpPr>
          <p:spPr>
            <a:xfrm>
              <a:off x="10370" y="6744"/>
              <a:ext cx="1185" cy="1303"/>
            </a:xfrm>
            <a:custGeom>
              <a:avLst/>
              <a:gdLst/>
              <a:ahLst/>
              <a:cxnLst/>
              <a:pathLst>
                <a:path w="946862" h="418573">
                  <a:moveTo>
                    <a:pt x="-91465" y="-109826"/>
                  </a:moveTo>
                  <a:cubicBezTo>
                    <a:pt x="-107263" y="-120653"/>
                    <a:pt x="-124765" y="-117127"/>
                    <a:pt x="-132716" y="-104846"/>
                  </a:cubicBezTo>
                  <a:cubicBezTo>
                    <a:pt x="-140668" y="-92566"/>
                    <a:pt x="-136631" y="-75304"/>
                    <a:pt x="-120380" y="-65170"/>
                  </a:cubicBezTo>
                  <a:cubicBezTo>
                    <a:pt x="-105441" y="-55854"/>
                    <a:pt x="-90503" y="-46538"/>
                    <a:pt x="-75615" y="-37086"/>
                  </a:cubicBezTo>
                  <a:cubicBezTo>
                    <a:pt x="-60728" y="-27634"/>
                    <a:pt x="-45892" y="-18045"/>
                    <a:pt x="-31067" y="-8404"/>
                  </a:cubicBezTo>
                  <a:cubicBezTo>
                    <a:pt x="-16241" y="1236"/>
                    <a:pt x="-1426" y="10929"/>
                    <a:pt x="13396" y="20648"/>
                  </a:cubicBezTo>
                  <a:cubicBezTo>
                    <a:pt x="28219" y="30366"/>
                    <a:pt x="43049" y="40111"/>
                    <a:pt x="57911" y="49840"/>
                  </a:cubicBezTo>
                  <a:cubicBezTo>
                    <a:pt x="72774" y="59569"/>
                    <a:pt x="87669" y="69281"/>
                    <a:pt x="102620" y="78937"/>
                  </a:cubicBezTo>
                  <a:cubicBezTo>
                    <a:pt x="117571" y="88594"/>
                    <a:pt x="132578" y="98194"/>
                    <a:pt x="147664" y="107697"/>
                  </a:cubicBezTo>
                  <a:cubicBezTo>
                    <a:pt x="162750" y="117200"/>
                    <a:pt x="177916" y="126605"/>
                    <a:pt x="193182" y="135869"/>
                  </a:cubicBezTo>
                  <a:cubicBezTo>
                    <a:pt x="208449" y="145133"/>
                    <a:pt x="223817" y="154256"/>
                    <a:pt x="239304" y="163192"/>
                  </a:cubicBezTo>
                  <a:cubicBezTo>
                    <a:pt x="254792" y="172129"/>
                    <a:pt x="270400" y="180879"/>
                    <a:pt x="286144" y="189397"/>
                  </a:cubicBezTo>
                  <a:cubicBezTo>
                    <a:pt x="301888" y="197915"/>
                    <a:pt x="317768" y="206200"/>
                    <a:pt x="333794" y="214206"/>
                  </a:cubicBezTo>
                  <a:cubicBezTo>
                    <a:pt x="349821" y="222211"/>
                    <a:pt x="365994" y="229937"/>
                    <a:pt x="382319" y="237337"/>
                  </a:cubicBezTo>
                  <a:cubicBezTo>
                    <a:pt x="398644" y="244736"/>
                    <a:pt x="415121" y="251810"/>
                    <a:pt x="431747" y="258514"/>
                  </a:cubicBezTo>
                  <a:cubicBezTo>
                    <a:pt x="448374" y="265217"/>
                    <a:pt x="465151" y="271550"/>
                    <a:pt x="482068" y="277474"/>
                  </a:cubicBezTo>
                  <a:cubicBezTo>
                    <a:pt x="498985" y="283398"/>
                    <a:pt x="516042" y="288911"/>
                    <a:pt x="533228" y="293983"/>
                  </a:cubicBezTo>
                  <a:cubicBezTo>
                    <a:pt x="550414" y="299055"/>
                    <a:pt x="567729" y="303684"/>
                    <a:pt x="585133" y="307847"/>
                  </a:cubicBezTo>
                  <a:cubicBezTo>
                    <a:pt x="602538" y="312010"/>
                    <a:pt x="620032" y="315706"/>
                    <a:pt x="637655" y="318924"/>
                  </a:cubicBezTo>
                  <a:cubicBezTo>
                    <a:pt x="655279" y="322141"/>
                    <a:pt x="673030" y="324879"/>
                    <a:pt x="690643" y="327131"/>
                  </a:cubicBezTo>
                  <a:cubicBezTo>
                    <a:pt x="708255" y="329382"/>
                    <a:pt x="725728" y="331147"/>
                    <a:pt x="743933" y="332449"/>
                  </a:cubicBezTo>
                  <a:cubicBezTo>
                    <a:pt x="762137" y="333750"/>
                    <a:pt x="781072" y="334588"/>
                    <a:pt x="797362" y="334915"/>
                  </a:cubicBezTo>
                  <a:cubicBezTo>
                    <a:pt x="813651" y="335242"/>
                    <a:pt x="827296" y="335059"/>
                    <a:pt x="840940" y="334875"/>
                  </a:cubicBezTo>
                  <a:cubicBezTo>
                    <a:pt x="843676" y="334838"/>
                    <a:pt x="845500" y="333165"/>
                    <a:pt x="845500" y="331075"/>
                  </a:cubicBezTo>
                  <a:cubicBezTo>
                    <a:pt x="845500" y="328985"/>
                    <a:pt x="843675" y="327357"/>
                    <a:pt x="840940" y="327275"/>
                  </a:cubicBezTo>
                  <a:cubicBezTo>
                    <a:pt x="827403" y="326871"/>
                    <a:pt x="813866" y="326468"/>
                    <a:pt x="797754" y="325446"/>
                  </a:cubicBezTo>
                  <a:cubicBezTo>
                    <a:pt x="781643" y="324425"/>
                    <a:pt x="762958" y="322785"/>
                    <a:pt x="745039" y="320722"/>
                  </a:cubicBezTo>
                  <a:cubicBezTo>
                    <a:pt x="727120" y="318660"/>
                    <a:pt x="709967" y="316173"/>
                    <a:pt x="692718" y="313205"/>
                  </a:cubicBezTo>
                  <a:cubicBezTo>
                    <a:pt x="675470" y="310237"/>
                    <a:pt x="658125" y="306787"/>
                    <a:pt x="640946" y="302877"/>
                  </a:cubicBezTo>
                  <a:cubicBezTo>
                    <a:pt x="623768" y="298966"/>
                    <a:pt x="606755" y="294595"/>
                    <a:pt x="589865" y="289774"/>
                  </a:cubicBezTo>
                  <a:cubicBezTo>
                    <a:pt x="572976" y="284954"/>
                    <a:pt x="556209" y="279684"/>
                    <a:pt x="539597" y="273990"/>
                  </a:cubicBezTo>
                  <a:cubicBezTo>
                    <a:pt x="522986" y="268296"/>
                    <a:pt x="506529" y="262178"/>
                    <a:pt x="490232" y="255668"/>
                  </a:cubicBezTo>
                  <a:cubicBezTo>
                    <a:pt x="473934" y="249157"/>
                    <a:pt x="457796" y="242253"/>
                    <a:pt x="441820" y="234994"/>
                  </a:cubicBezTo>
                  <a:cubicBezTo>
                    <a:pt x="425844" y="227735"/>
                    <a:pt x="410030" y="220120"/>
                    <a:pt x="394373" y="212190"/>
                  </a:cubicBezTo>
                  <a:cubicBezTo>
                    <a:pt x="378715" y="204259"/>
                    <a:pt x="363215" y="196014"/>
                    <a:pt x="347859" y="187495"/>
                  </a:cubicBezTo>
                  <a:cubicBezTo>
                    <a:pt x="332504" y="178976"/>
                    <a:pt x="317294" y="170183"/>
                    <a:pt x="302213" y="161160"/>
                  </a:cubicBezTo>
                  <a:cubicBezTo>
                    <a:pt x="287131" y="152136"/>
                    <a:pt x="272179" y="142882"/>
                    <a:pt x="257334" y="133438"/>
                  </a:cubicBezTo>
                  <a:cubicBezTo>
                    <a:pt x="242490" y="123995"/>
                    <a:pt x="227753" y="114362"/>
                    <a:pt x="213101" y="104579"/>
                  </a:cubicBezTo>
                  <a:cubicBezTo>
                    <a:pt x="198449" y="94797"/>
                    <a:pt x="183881" y="84866"/>
                    <a:pt x="169371" y="74825"/>
                  </a:cubicBezTo>
                  <a:cubicBezTo>
                    <a:pt x="154862" y="64784"/>
                    <a:pt x="140411" y="54632"/>
                    <a:pt x="125990" y="44409"/>
                  </a:cubicBezTo>
                  <a:cubicBezTo>
                    <a:pt x="111570" y="34185"/>
                    <a:pt x="97180" y="23890"/>
                    <a:pt x="82795" y="13558"/>
                  </a:cubicBezTo>
                  <a:cubicBezTo>
                    <a:pt x="68409" y="3226"/>
                    <a:pt x="54026" y="-7142"/>
                    <a:pt x="39617" y="-17508"/>
                  </a:cubicBezTo>
                  <a:cubicBezTo>
                    <a:pt x="25208" y="-27873"/>
                    <a:pt x="10771" y="-38236"/>
                    <a:pt x="-3710" y="-48571"/>
                  </a:cubicBezTo>
                  <a:cubicBezTo>
                    <a:pt x="-18191" y="-58905"/>
                    <a:pt x="-32718" y="-69211"/>
                    <a:pt x="-47351" y="-79416"/>
                  </a:cubicBezTo>
                  <a:cubicBezTo>
                    <a:pt x="-61985" y="-89620"/>
                    <a:pt x="-76725" y="-99723"/>
                    <a:pt x="-91465" y="-1098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237" name="MainTopic"/>
            <p:cNvSpPr/>
            <p:nvPr/>
          </p:nvSpPr>
          <p:spPr>
            <a:xfrm>
              <a:off x="11449" y="7313"/>
              <a:ext cx="2079" cy="923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二力平衡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6800850" y="4647565"/>
            <a:ext cx="3227705" cy="1785620"/>
            <a:chOff x="10370" y="7545"/>
            <a:chExt cx="5083" cy="2812"/>
          </a:xfrm>
        </p:grpSpPr>
        <p:sp>
          <p:nvSpPr>
            <p:cNvPr id="239" name="MMConnector"/>
            <p:cNvSpPr/>
            <p:nvPr/>
          </p:nvSpPr>
          <p:spPr>
            <a:xfrm>
              <a:off x="10370" y="7545"/>
              <a:ext cx="1592" cy="2813"/>
            </a:xfrm>
            <a:custGeom>
              <a:avLst/>
              <a:gdLst/>
              <a:ahLst/>
              <a:cxnLst/>
              <a:pathLst>
                <a:path w="1098417" h="903450">
                  <a:moveTo>
                    <a:pt x="-238246" y="-333302"/>
                  </a:moveTo>
                  <a:cubicBezTo>
                    <a:pt x="-251117" y="-347484"/>
                    <a:pt x="-268953" y="-348110"/>
                    <a:pt x="-279530" y="-338003"/>
                  </a:cubicBezTo>
                  <a:cubicBezTo>
                    <a:pt x="-290107" y="-327895"/>
                    <a:pt x="-290010" y="-310327"/>
                    <a:pt x="-276709" y="-296548"/>
                  </a:cubicBezTo>
                  <a:cubicBezTo>
                    <a:pt x="-264603" y="-284008"/>
                    <a:pt x="-252498" y="-271469"/>
                    <a:pt x="-240628" y="-258660"/>
                  </a:cubicBezTo>
                  <a:cubicBezTo>
                    <a:pt x="-228757" y="-245851"/>
                    <a:pt x="-217121" y="-232772"/>
                    <a:pt x="-205621" y="-219546"/>
                  </a:cubicBezTo>
                  <a:cubicBezTo>
                    <a:pt x="-194122" y="-206319"/>
                    <a:pt x="-182759" y="-192946"/>
                    <a:pt x="-171522" y="-179436"/>
                  </a:cubicBezTo>
                  <a:cubicBezTo>
                    <a:pt x="-160286" y="-165926"/>
                    <a:pt x="-149176" y="-152281"/>
                    <a:pt x="-138158" y="-138535"/>
                  </a:cubicBezTo>
                  <a:cubicBezTo>
                    <a:pt x="-127141" y="-124790"/>
                    <a:pt x="-116216" y="-110946"/>
                    <a:pt x="-105355" y="-97027"/>
                  </a:cubicBezTo>
                  <a:cubicBezTo>
                    <a:pt x="-94495" y="-83109"/>
                    <a:pt x="-83699" y="-69117"/>
                    <a:pt x="-72938" y="-55078"/>
                  </a:cubicBezTo>
                  <a:cubicBezTo>
                    <a:pt x="-62177" y="-41038"/>
                    <a:pt x="-51451" y="-26951"/>
                    <a:pt x="-40731" y="-12841"/>
                  </a:cubicBezTo>
                  <a:cubicBezTo>
                    <a:pt x="-30011" y="1270"/>
                    <a:pt x="-19298" y="15404"/>
                    <a:pt x="-8560" y="29538"/>
                  </a:cubicBezTo>
                  <a:cubicBezTo>
                    <a:pt x="2177" y="43672"/>
                    <a:pt x="12937" y="57806"/>
                    <a:pt x="23751" y="71915"/>
                  </a:cubicBezTo>
                  <a:cubicBezTo>
                    <a:pt x="34564" y="86024"/>
                    <a:pt x="45430" y="100110"/>
                    <a:pt x="56380" y="114146"/>
                  </a:cubicBezTo>
                  <a:cubicBezTo>
                    <a:pt x="67329" y="128182"/>
                    <a:pt x="78361" y="142169"/>
                    <a:pt x="89506" y="156079"/>
                  </a:cubicBezTo>
                  <a:cubicBezTo>
                    <a:pt x="100652" y="169990"/>
                    <a:pt x="111911" y="183825"/>
                    <a:pt x="123314" y="197555"/>
                  </a:cubicBezTo>
                  <a:cubicBezTo>
                    <a:pt x="134718" y="211284"/>
                    <a:pt x="146265" y="224908"/>
                    <a:pt x="157988" y="238393"/>
                  </a:cubicBezTo>
                  <a:cubicBezTo>
                    <a:pt x="169711" y="251879"/>
                    <a:pt x="181610" y="265225"/>
                    <a:pt x="193715" y="278396"/>
                  </a:cubicBezTo>
                  <a:cubicBezTo>
                    <a:pt x="205820" y="291567"/>
                    <a:pt x="218131" y="304562"/>
                    <a:pt x="230678" y="317338"/>
                  </a:cubicBezTo>
                  <a:cubicBezTo>
                    <a:pt x="243226" y="330114"/>
                    <a:pt x="256009" y="342671"/>
                    <a:pt x="269056" y="354961"/>
                  </a:cubicBezTo>
                  <a:cubicBezTo>
                    <a:pt x="282103" y="367251"/>
                    <a:pt x="295413" y="379274"/>
                    <a:pt x="309010" y="390975"/>
                  </a:cubicBezTo>
                  <a:cubicBezTo>
                    <a:pt x="322607" y="402676"/>
                    <a:pt x="336490" y="414055"/>
                    <a:pt x="350675" y="425053"/>
                  </a:cubicBezTo>
                  <a:cubicBezTo>
                    <a:pt x="364861" y="436051"/>
                    <a:pt x="379349" y="446668"/>
                    <a:pt x="394147" y="456841"/>
                  </a:cubicBezTo>
                  <a:cubicBezTo>
                    <a:pt x="408944" y="467014"/>
                    <a:pt x="424050" y="476743"/>
                    <a:pt x="439460" y="485966"/>
                  </a:cubicBezTo>
                  <a:cubicBezTo>
                    <a:pt x="454870" y="495189"/>
                    <a:pt x="470583" y="503905"/>
                    <a:pt x="486580" y="512059"/>
                  </a:cubicBezTo>
                  <a:cubicBezTo>
                    <a:pt x="502577" y="520212"/>
                    <a:pt x="518856" y="527802"/>
                    <a:pt x="535390" y="534783"/>
                  </a:cubicBezTo>
                  <a:cubicBezTo>
                    <a:pt x="551923" y="541763"/>
                    <a:pt x="568710" y="548134"/>
                    <a:pt x="585692" y="553865"/>
                  </a:cubicBezTo>
                  <a:cubicBezTo>
                    <a:pt x="602673" y="559596"/>
                    <a:pt x="619848" y="564686"/>
                    <a:pt x="637223" y="569126"/>
                  </a:cubicBezTo>
                  <a:cubicBezTo>
                    <a:pt x="654598" y="573566"/>
                    <a:pt x="672173" y="577357"/>
                    <a:pt x="689682" y="580497"/>
                  </a:cubicBezTo>
                  <a:cubicBezTo>
                    <a:pt x="707190" y="583636"/>
                    <a:pt x="724634" y="586124"/>
                    <a:pt x="742753" y="588019"/>
                  </a:cubicBezTo>
                  <a:cubicBezTo>
                    <a:pt x="760873" y="589913"/>
                    <a:pt x="779667" y="591214"/>
                    <a:pt x="796144" y="591832"/>
                  </a:cubicBezTo>
                  <a:cubicBezTo>
                    <a:pt x="812621" y="592451"/>
                    <a:pt x="826781" y="592388"/>
                    <a:pt x="840940" y="592325"/>
                  </a:cubicBezTo>
                  <a:cubicBezTo>
                    <a:pt x="843676" y="592313"/>
                    <a:pt x="845500" y="590615"/>
                    <a:pt x="845500" y="588525"/>
                  </a:cubicBezTo>
                  <a:cubicBezTo>
                    <a:pt x="845500" y="586435"/>
                    <a:pt x="843675" y="584797"/>
                    <a:pt x="840940" y="584725"/>
                  </a:cubicBezTo>
                  <a:cubicBezTo>
                    <a:pt x="826916" y="584355"/>
                    <a:pt x="812891" y="583985"/>
                    <a:pt x="796621" y="582872"/>
                  </a:cubicBezTo>
                  <a:cubicBezTo>
                    <a:pt x="780351" y="581759"/>
                    <a:pt x="761836" y="579903"/>
                    <a:pt x="744031" y="577485"/>
                  </a:cubicBezTo>
                  <a:cubicBezTo>
                    <a:pt x="726226" y="575068"/>
                    <a:pt x="709133" y="572089"/>
                    <a:pt x="692018" y="568473"/>
                  </a:cubicBezTo>
                  <a:cubicBezTo>
                    <a:pt x="674904" y="564857"/>
                    <a:pt x="657768" y="560604"/>
                    <a:pt x="640870" y="555727"/>
                  </a:cubicBezTo>
                  <a:cubicBezTo>
                    <a:pt x="623972" y="550850"/>
                    <a:pt x="607312" y="545348"/>
                    <a:pt x="590877" y="539232"/>
                  </a:cubicBezTo>
                  <a:cubicBezTo>
                    <a:pt x="574443" y="533116"/>
                    <a:pt x="558235" y="526387"/>
                    <a:pt x="542306" y="519075"/>
                  </a:cubicBezTo>
                  <a:cubicBezTo>
                    <a:pt x="526376" y="511764"/>
                    <a:pt x="510724" y="503870"/>
                    <a:pt x="495371" y="495440"/>
                  </a:cubicBezTo>
                  <a:cubicBezTo>
                    <a:pt x="480018" y="487009"/>
                    <a:pt x="464964" y="478041"/>
                    <a:pt x="450222" y="468590"/>
                  </a:cubicBezTo>
                  <a:cubicBezTo>
                    <a:pt x="435480" y="459138"/>
                    <a:pt x="421049" y="449203"/>
                    <a:pt x="406929" y="438841"/>
                  </a:cubicBezTo>
                  <a:cubicBezTo>
                    <a:pt x="392809" y="428479"/>
                    <a:pt x="378999" y="417691"/>
                    <a:pt x="365489" y="406534"/>
                  </a:cubicBezTo>
                  <a:cubicBezTo>
                    <a:pt x="351980" y="395378"/>
                    <a:pt x="338769" y="383852"/>
                    <a:pt x="325838" y="372012"/>
                  </a:cubicBezTo>
                  <a:cubicBezTo>
                    <a:pt x="312907" y="360172"/>
                    <a:pt x="300256" y="348017"/>
                    <a:pt x="287860" y="335598"/>
                  </a:cubicBezTo>
                  <a:cubicBezTo>
                    <a:pt x="275464" y="323179"/>
                    <a:pt x="263323" y="310495"/>
                    <a:pt x="251408" y="297591"/>
                  </a:cubicBezTo>
                  <a:cubicBezTo>
                    <a:pt x="239492" y="284687"/>
                    <a:pt x="227803" y="271563"/>
                    <a:pt x="216310" y="258257"/>
                  </a:cubicBezTo>
                  <a:cubicBezTo>
                    <a:pt x="204816" y="244952"/>
                    <a:pt x="193518" y="231465"/>
                    <a:pt x="182384" y="217831"/>
                  </a:cubicBezTo>
                  <a:cubicBezTo>
                    <a:pt x="171250" y="204198"/>
                    <a:pt x="160280" y="190417"/>
                    <a:pt x="149443" y="176520"/>
                  </a:cubicBezTo>
                  <a:cubicBezTo>
                    <a:pt x="138605" y="162623"/>
                    <a:pt x="127900" y="148609"/>
                    <a:pt x="117296" y="134505"/>
                  </a:cubicBezTo>
                  <a:cubicBezTo>
                    <a:pt x="106692" y="120401"/>
                    <a:pt x="96188" y="106207"/>
                    <a:pt x="85755" y="91947"/>
                  </a:cubicBezTo>
                  <a:cubicBezTo>
                    <a:pt x="75321" y="77687"/>
                    <a:pt x="64956" y="63362"/>
                    <a:pt x="54630" y="48993"/>
                  </a:cubicBezTo>
                  <a:cubicBezTo>
                    <a:pt x="44304" y="34624"/>
                    <a:pt x="34017" y="20212"/>
                    <a:pt x="23736" y="5777"/>
                  </a:cubicBezTo>
                  <a:cubicBezTo>
                    <a:pt x="13456" y="-8657"/>
                    <a:pt x="3183" y="-23114"/>
                    <a:pt x="-7115" y="-37572"/>
                  </a:cubicBezTo>
                  <a:cubicBezTo>
                    <a:pt x="-17412" y="-52029"/>
                    <a:pt x="-27734" y="-66489"/>
                    <a:pt x="-38111" y="-80928"/>
                  </a:cubicBezTo>
                  <a:cubicBezTo>
                    <a:pt x="-48489" y="-95367"/>
                    <a:pt x="-58923" y="-109787"/>
                    <a:pt x="-69446" y="-124164"/>
                  </a:cubicBezTo>
                  <a:cubicBezTo>
                    <a:pt x="-79969" y="-138541"/>
                    <a:pt x="-90581" y="-152876"/>
                    <a:pt x="-101314" y="-167145"/>
                  </a:cubicBezTo>
                  <a:cubicBezTo>
                    <a:pt x="-112047" y="-181414"/>
                    <a:pt x="-122901" y="-195618"/>
                    <a:pt x="-133918" y="-209725"/>
                  </a:cubicBezTo>
                  <a:cubicBezTo>
                    <a:pt x="-144934" y="-223831"/>
                    <a:pt x="-156112" y="-237841"/>
                    <a:pt x="-167465" y="-251740"/>
                  </a:cubicBezTo>
                  <a:cubicBezTo>
                    <a:pt x="-178817" y="-265639"/>
                    <a:pt x="-190343" y="-279429"/>
                    <a:pt x="-202168" y="-293004"/>
                  </a:cubicBezTo>
                  <a:cubicBezTo>
                    <a:pt x="-213994" y="-306580"/>
                    <a:pt x="-226120" y="-319941"/>
                    <a:pt x="-238246" y="-33330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240" name="MainTopic"/>
            <p:cNvSpPr/>
            <p:nvPr/>
          </p:nvSpPr>
          <p:spPr>
            <a:xfrm>
              <a:off x="11555" y="8916"/>
              <a:ext cx="3899" cy="923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力与运动的关系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9938385" y="3279775"/>
            <a:ext cx="1264285" cy="680720"/>
            <a:chOff x="15311" y="5391"/>
            <a:chExt cx="1991" cy="1072"/>
          </a:xfrm>
        </p:grpSpPr>
        <p:sp>
          <p:nvSpPr>
            <p:cNvPr id="242" name="MMConnector"/>
            <p:cNvSpPr/>
            <p:nvPr/>
          </p:nvSpPr>
          <p:spPr>
            <a:xfrm>
              <a:off x="15311" y="612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43" name="SubTopic"/>
            <p:cNvSpPr/>
            <p:nvPr/>
          </p:nvSpPr>
          <p:spPr>
            <a:xfrm>
              <a:off x="15590" y="5391"/>
              <a:ext cx="1713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938385" y="3711575"/>
            <a:ext cx="1662430" cy="464820"/>
            <a:chOff x="15311" y="6071"/>
            <a:chExt cx="2618" cy="732"/>
          </a:xfrm>
        </p:grpSpPr>
        <p:sp>
          <p:nvSpPr>
            <p:cNvPr id="245" name="MMConnector"/>
            <p:cNvSpPr/>
            <p:nvPr/>
          </p:nvSpPr>
          <p:spPr>
            <a:xfrm>
              <a:off x="15311" y="646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46" name="SubTopic"/>
            <p:cNvSpPr/>
            <p:nvPr/>
          </p:nvSpPr>
          <p:spPr>
            <a:xfrm>
              <a:off x="15589" y="6071"/>
              <a:ext cx="2340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利用和防范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8994775" y="4398645"/>
            <a:ext cx="1336040" cy="412750"/>
            <a:chOff x="13825" y="7153"/>
            <a:chExt cx="2104" cy="650"/>
          </a:xfrm>
        </p:grpSpPr>
        <p:sp>
          <p:nvSpPr>
            <p:cNvPr id="248" name="MMConnector"/>
            <p:cNvSpPr/>
            <p:nvPr/>
          </p:nvSpPr>
          <p:spPr>
            <a:xfrm>
              <a:off x="13825" y="7745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49" name="SubTopic"/>
            <p:cNvSpPr/>
            <p:nvPr/>
          </p:nvSpPr>
          <p:spPr>
            <a:xfrm>
              <a:off x="14119" y="7153"/>
              <a:ext cx="181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平衡状态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8994775" y="4831080"/>
            <a:ext cx="2753360" cy="553085"/>
            <a:chOff x="13825" y="7834"/>
            <a:chExt cx="4336" cy="871"/>
          </a:xfrm>
        </p:grpSpPr>
        <p:sp>
          <p:nvSpPr>
            <p:cNvPr id="251" name="MMConnector"/>
            <p:cNvSpPr/>
            <p:nvPr/>
          </p:nvSpPr>
          <p:spPr>
            <a:xfrm>
              <a:off x="13825" y="8085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52" name="SubTopic"/>
            <p:cNvSpPr/>
            <p:nvPr/>
          </p:nvSpPr>
          <p:spPr>
            <a:xfrm>
              <a:off x="14119" y="7834"/>
              <a:ext cx="4042" cy="562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平衡力与相互作用力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1389380" y="946785"/>
            <a:ext cx="1132840" cy="1713230"/>
            <a:chOff x="1874" y="1969"/>
            <a:chExt cx="1784" cy="2698"/>
          </a:xfrm>
        </p:grpSpPr>
        <p:sp>
          <p:nvSpPr>
            <p:cNvPr id="254" name="MMConnector"/>
            <p:cNvSpPr/>
            <p:nvPr/>
          </p:nvSpPr>
          <p:spPr>
            <a:xfrm>
              <a:off x="3066" y="3239"/>
              <a:ext cx="592" cy="142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55" name="SubTopic"/>
            <p:cNvSpPr/>
            <p:nvPr/>
          </p:nvSpPr>
          <p:spPr>
            <a:xfrm>
              <a:off x="1874" y="1969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bldLvl="0" animBg="1"/>
      <p:bldP spid="13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" name="文本框 107"/>
          <p:cNvSpPr txBox="1"/>
          <p:nvPr/>
        </p:nvSpPr>
        <p:spPr>
          <a:xfrm>
            <a:off x="762000" y="1881505"/>
            <a:ext cx="10668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嘉兴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科学实验中，重力有时对实验结果的准确性会产生影响．下列实验中的做法不是为了减小或避免重力影响的是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201"/>
          <p:cNvPicPr>
            <a:picLocks noChangeAspect="1"/>
          </p:cNvPicPr>
          <p:nvPr/>
        </p:nvPicPr>
        <p:blipFill>
          <a:blip r:embed="rId1"/>
          <a:srcRect l="508" t="312" r="7673" b="47754"/>
          <a:stretch>
            <a:fillRect/>
          </a:stretch>
        </p:blipFill>
        <p:spPr>
          <a:xfrm>
            <a:off x="635000" y="3365500"/>
            <a:ext cx="5053330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201"/>
          <p:cNvPicPr>
            <a:picLocks noChangeAspect="1"/>
          </p:cNvPicPr>
          <p:nvPr/>
        </p:nvPicPr>
        <p:blipFill>
          <a:blip r:embed="rId1"/>
          <a:srcRect t="49980" b="1162"/>
          <a:stretch>
            <a:fillRect/>
          </a:stretch>
        </p:blipFill>
        <p:spPr>
          <a:xfrm>
            <a:off x="6011545" y="3365500"/>
            <a:ext cx="5418455" cy="1861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178675" y="2524760"/>
            <a:ext cx="721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32815" y="147955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作指定力的示意图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(2017.23)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11225" y="2227580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907665" y="22275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1945D5"/>
                </a:solidFill>
                <a:ea typeface="黑体" panose="02010609060101010101" pitchFamily="49" charset="-122"/>
              </a:rPr>
              <a:t>作力的示意图步骤</a:t>
            </a:r>
            <a:endParaRPr lang="zh-CN" altLang="en-US" sz="2400">
              <a:solidFill>
                <a:srgbClr val="1945D5"/>
              </a:solidFill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8040" y="2781935"/>
            <a:ext cx="10640060" cy="3229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sz="2400">
                <a:solidFill>
                  <a:srgbClr val="1945D5"/>
                </a:solidFill>
                <a:latin typeface="+mn-ea"/>
                <a:ea typeface="+mn-ea"/>
                <a:cs typeface="+mn-ea"/>
              </a:rPr>
              <a:t>(1)确定力的作用点：一般在规则物体的几何中心(支持力、压力和摩擦力的作用点画在受力物体的接触面上，推力和拉力的作用点画在受力的实际位置)；(2)确定力的方向：重力的方向竖直向下，压力、支持力的方向与接触面垂直，摩擦力的方向与物体运动(运动趋势)方向相反；(3)画图：过力的作用点沿力的方向画力并标出方向和符号．</a:t>
            </a:r>
            <a:endParaRPr lang="zh-CN" sz="2400">
              <a:solidFill>
                <a:srgbClr val="1945D5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75080" y="1654175"/>
            <a:ext cx="10372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在图中画出石块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受到的重力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和拉力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的示意图．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692140" y="5365115"/>
            <a:ext cx="1537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6" name="图片 -2147482365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5145" y="2657475"/>
            <a:ext cx="4478020" cy="24612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5522595" y="3374390"/>
            <a:ext cx="997585" cy="812165"/>
            <a:chOff x="7895" y="5314"/>
            <a:chExt cx="1571" cy="1279"/>
          </a:xfrm>
        </p:grpSpPr>
        <p:cxnSp>
          <p:nvCxnSpPr>
            <p:cNvPr id="10" name="直接箭头连接符 9"/>
            <p:cNvCxnSpPr/>
            <p:nvPr/>
          </p:nvCxnSpPr>
          <p:spPr>
            <a:xfrm flipV="1">
              <a:off x="7895" y="5947"/>
              <a:ext cx="1571" cy="64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8855" y="5314"/>
              <a:ext cx="581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39360" y="4186555"/>
            <a:ext cx="497840" cy="851535"/>
            <a:chOff x="7134" y="6593"/>
            <a:chExt cx="784" cy="1341"/>
          </a:xfrm>
        </p:grpSpPr>
        <p:cxnSp>
          <p:nvCxnSpPr>
            <p:cNvPr id="9" name="直接箭头连接符 8"/>
            <p:cNvCxnSpPr/>
            <p:nvPr/>
          </p:nvCxnSpPr>
          <p:spPr>
            <a:xfrm>
              <a:off x="7910" y="6593"/>
              <a:ext cx="8" cy="1261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文本框 1"/>
            <p:cNvSpPr txBox="1"/>
            <p:nvPr/>
          </p:nvSpPr>
          <p:spPr>
            <a:xfrm>
              <a:off x="7134" y="7209"/>
              <a:ext cx="635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2040890" y="123952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951990" y="2021840"/>
            <a:ext cx="7548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海南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在图中画出茶壶受重力的示意图．</a:t>
            </a:r>
            <a:endParaRPr lang="zh-CN" altLang="en-US" sz="2400"/>
          </a:p>
        </p:txBody>
      </p:sp>
      <p:pic>
        <p:nvPicPr>
          <p:cNvPr id="10" name="图片 1721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374640" y="2895600"/>
            <a:ext cx="3136900" cy="20358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 flipH="1">
            <a:off x="6766560" y="5818505"/>
            <a:ext cx="11779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" name="组合 1"/>
          <p:cNvGrpSpPr/>
          <p:nvPr/>
        </p:nvGrpSpPr>
        <p:grpSpPr>
          <a:xfrm>
            <a:off x="7018020" y="4081145"/>
            <a:ext cx="555625" cy="1426845"/>
            <a:chOff x="9581" y="6443"/>
            <a:chExt cx="875" cy="224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9581" y="6443"/>
              <a:ext cx="35" cy="2039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821" y="7965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1065" y="1485265"/>
            <a:ext cx="10973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梧州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请在图中画出重力为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N</a:t>
            </a:r>
            <a:r>
              <a:rPr lang="zh-CN" sz="2400">
                <a:ea typeface="宋体" panose="02010600030101010101" pitchFamily="2" charset="-122"/>
              </a:rPr>
              <a:t>的木块在水中静止时所受浮力的示意图．</a:t>
            </a:r>
            <a:endParaRPr lang="zh-CN" altLang="en-US" sz="2400"/>
          </a:p>
        </p:txBody>
      </p:sp>
      <p:pic>
        <p:nvPicPr>
          <p:cNvPr id="3" name="图片 -2147482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0005" y="3126740"/>
            <a:ext cx="4338955" cy="2015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 flipH="1">
            <a:off x="5507990" y="5417820"/>
            <a:ext cx="2371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6026785" y="2491740"/>
            <a:ext cx="1622425" cy="1388745"/>
            <a:chOff x="9256" y="3987"/>
            <a:chExt cx="2555" cy="2187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9256" y="4111"/>
              <a:ext cx="18" cy="20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507" y="3987"/>
              <a:ext cx="230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浮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=5 N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9165" y="1246505"/>
            <a:ext cx="10313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成都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A</a:t>
            </a:r>
            <a:r>
              <a:rPr lang="zh-CN" sz="2400">
                <a:cs typeface="楷体_GB2312" charset="0"/>
              </a:rPr>
              <a:t>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质量均匀的小球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从地面冲上弧形轨道．如图所示，是小球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向上运动的某一状态，请画出此时小球所受重力及小球对弧形轨道压力的示意图．</a:t>
            </a:r>
            <a:endParaRPr lang="zh-CN" altLang="en-US" sz="2400"/>
          </a:p>
        </p:txBody>
      </p:sp>
      <p:pic>
        <p:nvPicPr>
          <p:cNvPr id="2" name="图片 -2147482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340" y="2901315"/>
            <a:ext cx="3711575" cy="1903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 flipH="1">
            <a:off x="5474335" y="5619115"/>
            <a:ext cx="1286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04000" y="4005580"/>
            <a:ext cx="483870" cy="1259205"/>
            <a:chOff x="10645" y="6308"/>
            <a:chExt cx="762" cy="198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404" y="6308"/>
              <a:ext cx="3" cy="1834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0645" y="7566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81850" y="4070985"/>
            <a:ext cx="923290" cy="617220"/>
            <a:chOff x="11535" y="6411"/>
            <a:chExt cx="1454" cy="97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1535" y="6574"/>
              <a:ext cx="819" cy="809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 rot="8280000">
              <a:off x="11659" y="6411"/>
              <a:ext cx="314" cy="3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354" y="6574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1075" y="1203960"/>
            <a:ext cx="10229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 </a:t>
            </a:r>
            <a:r>
              <a:rPr lang="zh-CN" sz="2400">
                <a:cs typeface="楷体_GB2312" charset="0"/>
              </a:rPr>
              <a:t>锦州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如图所示，小车向右运动时，物体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处于静止状态．请在图中画出物体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所受到的摩擦力和它对小车压力的示意图．</a:t>
            </a:r>
            <a:endParaRPr lang="zh-CN" altLang="en-US" sz="2400"/>
          </a:p>
        </p:txBody>
      </p:sp>
      <p:pic>
        <p:nvPicPr>
          <p:cNvPr id="2" name="图片 -2147482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3295" y="2827020"/>
            <a:ext cx="5186045" cy="2107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 flipH="1">
            <a:off x="5403850" y="5743575"/>
            <a:ext cx="11779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9" name="组合 8"/>
          <p:cNvGrpSpPr/>
          <p:nvPr/>
        </p:nvGrpSpPr>
        <p:grpSpPr>
          <a:xfrm>
            <a:off x="6670040" y="3104515"/>
            <a:ext cx="2705735" cy="553085"/>
            <a:chOff x="10503" y="4889"/>
            <a:chExt cx="4261" cy="871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0503" y="5753"/>
              <a:ext cx="2515" cy="7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2460" y="4889"/>
              <a:ext cx="230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70040" y="4091305"/>
            <a:ext cx="1530350" cy="1308735"/>
            <a:chOff x="10503" y="6443"/>
            <a:chExt cx="2410" cy="206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03" y="6443"/>
              <a:ext cx="3" cy="2061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0609" y="7779"/>
              <a:ext cx="230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压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789305" y="97726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受力分析作图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(2019.23，2018.23)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89305" y="1588770"/>
            <a:ext cx="4752975" cy="487680"/>
            <a:chOff x="1242" y="2502"/>
            <a:chExt cx="7485" cy="768"/>
          </a:xfrm>
        </p:grpSpPr>
        <p:grpSp>
          <p:nvGrpSpPr>
            <p:cNvPr id="3" name="组合 2"/>
            <p:cNvGrpSpPr/>
            <p:nvPr/>
          </p:nvGrpSpPr>
          <p:grpSpPr>
            <a:xfrm>
              <a:off x="1242" y="2545"/>
              <a:ext cx="2604" cy="725"/>
              <a:chOff x="1586" y="2158"/>
              <a:chExt cx="2604" cy="725"/>
            </a:xfrm>
          </p:grpSpPr>
          <p:pic>
            <p:nvPicPr>
              <p:cNvPr id="2" name="图片 1" descr="三级标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0" y="2204"/>
                <a:ext cx="2580" cy="636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1586" y="2158"/>
                <a:ext cx="2281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  <a:endPara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4089" y="2502"/>
              <a:ext cx="463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1945D5"/>
                  </a:solidFill>
                  <a:ea typeface="黑体" panose="02010609060101010101" pitchFamily="49" charset="-122"/>
                </a:rPr>
                <a:t>受力分析作图步骤</a:t>
              </a:r>
              <a:endParaRPr lang="zh-CN" altLang="en-US" sz="2400">
                <a:solidFill>
                  <a:srgbClr val="1945D5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7550" y="1966595"/>
            <a:ext cx="11094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945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一定对象(确定研究对象)：多个物体时要注意题干要求是画哪个物体受到的力；二找点(确定力的作用点)：规则物体重心为物体的几何中心，不规则物体题目一般会标出重心；三分析(分析各力之间的关系)：按先重力、后弹力、最后摩擦力顺序分析物体受力状况，确定物体所处的状态，平衡状态还是非平衡状态，当物体处于非平衡状态时，需注意各个力的大小关系；四作图：过力的作用点沿力的方向画力，标上力的符号和箭头，并注意线段的长短表示力的大小．</a:t>
            </a:r>
            <a:endParaRPr lang="zh-CN" sz="2400">
              <a:solidFill>
                <a:srgbClr val="1945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42365" y="1100455"/>
            <a:ext cx="101873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如图所示，悬挂在天花板下的电灯处于静止状态．画出电灯的受力示意图．</a:t>
            </a:r>
            <a:endParaRPr lang="zh-CN" altLang="en-US" sz="2400"/>
          </a:p>
        </p:txBody>
      </p:sp>
      <p:pic>
        <p:nvPicPr>
          <p:cNvPr id="2" name="图片 -21474821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1940" y="2312670"/>
            <a:ext cx="162179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22290" y="5730875"/>
            <a:ext cx="2440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7" name="组合 6"/>
          <p:cNvGrpSpPr/>
          <p:nvPr/>
        </p:nvGrpSpPr>
        <p:grpSpPr>
          <a:xfrm>
            <a:off x="5634990" y="4465320"/>
            <a:ext cx="483870" cy="1252855"/>
            <a:chOff x="8321" y="6942"/>
            <a:chExt cx="762" cy="1973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9032" y="6942"/>
              <a:ext cx="51" cy="19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8321" y="8190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20765" y="3185795"/>
            <a:ext cx="540385" cy="1292225"/>
            <a:chOff x="9066" y="4907"/>
            <a:chExt cx="851" cy="2035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9066" y="5079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282" y="4907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32535" y="1225550"/>
            <a:ext cx="10144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如图所示，水杯静止在水平桌面上，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是水杯的重心．在图中画出水杯受力的示意图．</a:t>
            </a:r>
            <a:endParaRPr lang="zh-CN" sz="2400">
              <a:ea typeface="宋体" panose="02010600030101010101" pitchFamily="2" charset="-122"/>
            </a:endParaRPr>
          </a:p>
        </p:txBody>
      </p:sp>
      <p:pic>
        <p:nvPicPr>
          <p:cNvPr id="3" name="图片 -2147482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655" y="2807970"/>
            <a:ext cx="3794760" cy="2418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650230" y="5635625"/>
            <a:ext cx="14535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0" name="组合 9"/>
          <p:cNvGrpSpPr/>
          <p:nvPr/>
        </p:nvGrpSpPr>
        <p:grpSpPr>
          <a:xfrm>
            <a:off x="6053455" y="2673985"/>
            <a:ext cx="480695" cy="1183005"/>
            <a:chOff x="8934" y="4063"/>
            <a:chExt cx="757" cy="1863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8934" y="4063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056" y="4229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92445" y="3856990"/>
            <a:ext cx="471805" cy="1252220"/>
            <a:chOff x="8208" y="5926"/>
            <a:chExt cx="743" cy="1972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8902" y="5926"/>
              <a:ext cx="49" cy="1629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8208" y="7173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0902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605" y="1957070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49605" y="275780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力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5" name="文本框 104"/>
          <p:cNvSpPr txBox="1"/>
          <p:nvPr/>
        </p:nvSpPr>
        <p:spPr>
          <a:xfrm>
            <a:off x="572770" y="3300730"/>
            <a:ext cx="108115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力的概念</a:t>
            </a:r>
            <a:r>
              <a:rPr lang="zh-CN" sz="2400">
                <a:ea typeface="宋体" panose="02010600030101010101" pitchFamily="2" charset="-122"/>
              </a:rPr>
              <a:t>：力是一个物体对另一个物体的作用．力不能离开物体而单独存在，力通常用字母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来表示．发生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相互作用的两个物体，一个是施力物体，一个是受力物体．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力的单位</a:t>
            </a:r>
            <a:r>
              <a:rPr lang="zh-CN" sz="2400">
                <a:ea typeface="宋体" panose="02010600030101010101" pitchFamily="2" charset="-122"/>
              </a:rPr>
              <a:t>：牛顿，简称牛，用符号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表示．</a:t>
            </a:r>
            <a:endParaRPr lang="zh-CN" altLang="en-US" sz="2400"/>
          </a:p>
        </p:txBody>
      </p:sp>
      <p:sp>
        <p:nvSpPr>
          <p:cNvPr id="8" name="流程图: 终止 7">
            <a:hlinkClick r:id="rId4" action="ppaction://hlinksldjump"/>
          </p:cNvPr>
          <p:cNvSpPr/>
          <p:nvPr/>
        </p:nvSpPr>
        <p:spPr>
          <a:xfrm>
            <a:off x="9181465" y="55079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63930" y="132143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92175" y="1953260"/>
            <a:ext cx="106368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内江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如图所示为足球运动员顶出去的足球，画出足球在空中飞行时的受力示意图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不计空气阻力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735" y="3261995"/>
            <a:ext cx="1633855" cy="219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37810" y="5742305"/>
            <a:ext cx="1524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4853940" y="3399155"/>
            <a:ext cx="558800" cy="1329055"/>
            <a:chOff x="7417" y="5466"/>
            <a:chExt cx="880" cy="2093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8246" y="5466"/>
              <a:ext cx="51" cy="197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417" y="6834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9645" y="1272540"/>
            <a:ext cx="10525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龙岩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月质检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如图所示，在力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的作用下物体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一起在水平面上向右做匀速直线运动，请在图中画出物体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的受力示意图．</a:t>
            </a:r>
            <a:endParaRPr lang="zh-CN" altLang="en-US" sz="2400"/>
          </a:p>
        </p:txBody>
      </p:sp>
      <p:pic>
        <p:nvPicPr>
          <p:cNvPr id="2" name="图片 -21474821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3785" y="3620135"/>
            <a:ext cx="2640965" cy="185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5450" y="5696585"/>
            <a:ext cx="1397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9" name="组合 8"/>
          <p:cNvGrpSpPr/>
          <p:nvPr/>
        </p:nvGrpSpPr>
        <p:grpSpPr>
          <a:xfrm>
            <a:off x="6065520" y="2773045"/>
            <a:ext cx="525145" cy="1206500"/>
            <a:chOff x="9203" y="4003"/>
            <a:chExt cx="827" cy="1900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9203" y="4040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395" y="4003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63615" y="3953510"/>
            <a:ext cx="478155" cy="1254760"/>
            <a:chOff x="9220" y="5922"/>
            <a:chExt cx="753" cy="1976"/>
          </a:xfrm>
        </p:grpSpPr>
        <p:sp>
          <p:nvSpPr>
            <p:cNvPr id="7" name="文本框 6"/>
            <p:cNvSpPr txBox="1"/>
            <p:nvPr/>
          </p:nvSpPr>
          <p:spPr>
            <a:xfrm>
              <a:off x="9338" y="7173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9220" y="5922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4060" y="1148715"/>
            <a:ext cx="107238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乐山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如图所示，小翔站在滑板车上水平向左运动，不再蹬地后，最终会停止下来．将小翔和滑板车看作一个物体，请画出此过程中该物体所受力的示意图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力的作用点画在重心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1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7865" y="3155315"/>
            <a:ext cx="2532380" cy="2164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19420" y="5695315"/>
            <a:ext cx="1440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1" name="组合 10"/>
          <p:cNvGrpSpPr/>
          <p:nvPr/>
        </p:nvGrpSpPr>
        <p:grpSpPr>
          <a:xfrm>
            <a:off x="5947410" y="2863850"/>
            <a:ext cx="733425" cy="1364615"/>
            <a:chOff x="9345" y="4623"/>
            <a:chExt cx="1155" cy="2149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9345" y="4909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533" y="4623"/>
              <a:ext cx="96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en-US" altLang="zh-CN" sz="2400" i="1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82970" y="4220845"/>
            <a:ext cx="2322830" cy="606425"/>
            <a:chOff x="9401" y="6760"/>
            <a:chExt cx="3658" cy="955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9401" y="6760"/>
              <a:ext cx="1786" cy="12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0755" y="6990"/>
              <a:ext cx="230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阻</a:t>
              </a:r>
              <a:endParaRPr lang="zh-CN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59475" y="4228465"/>
            <a:ext cx="510540" cy="1202055"/>
            <a:chOff x="9364" y="6772"/>
            <a:chExt cx="804" cy="1893"/>
          </a:xfrm>
        </p:grpSpPr>
        <p:sp>
          <p:nvSpPr>
            <p:cNvPr id="9" name="文本框 8"/>
            <p:cNvSpPr txBox="1"/>
            <p:nvPr/>
          </p:nvSpPr>
          <p:spPr>
            <a:xfrm>
              <a:off x="9533" y="7940"/>
              <a:ext cx="6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9364" y="6772"/>
              <a:ext cx="17" cy="1863"/>
            </a:xfrm>
            <a:prstGeom prst="line">
              <a:avLst/>
            </a:prstGeom>
            <a:ln w="28575">
              <a:solidFill>
                <a:srgbClr val="FF0000"/>
              </a:solidFill>
              <a:prstDash val="solid"/>
              <a:headEnd type="none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467360" y="1049020"/>
            <a:ext cx="11400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力的作用是相互的</a:t>
            </a:r>
            <a:r>
              <a:rPr lang="zh-CN" sz="2400">
                <a:ea typeface="宋体" panose="02010600030101010101" pitchFamily="2" charset="-122"/>
              </a:rPr>
              <a:t>：甲物体对乙物体施力时，乙物体对甲物体也施力，因此，力的作用是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．如拍手时，左手对右手作用一个力，同时右手对左手也作用一个力．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黑体" panose="02010609060101010101" pitchFamily="49" charset="-122"/>
              </a:rPr>
              <a:t>力的作用效果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，如物体由静到动、由动到静，以及速度大小或方向的改变等．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，如用力将弓拉开、折弯钢尺、将橡皮泥捏成各种形状等．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黑体" panose="02010609060101010101" pitchFamily="49" charset="-122"/>
              </a:rPr>
              <a:t>力的三要素</a:t>
            </a:r>
            <a:r>
              <a:rPr lang="zh-CN" sz="2400">
                <a:ea typeface="宋体" panose="02010600030101010101" pitchFamily="2" charset="-122"/>
              </a:rPr>
              <a:t>：力的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758315" y="1675130"/>
            <a:ext cx="1351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相互的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7410" y="3357880"/>
            <a:ext cx="167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3605" y="4416425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36925" y="550164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7435" y="5501640"/>
            <a:ext cx="1128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9365" y="5501640"/>
            <a:ext cx="1379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9468485" y="55791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467360" y="1120775"/>
            <a:ext cx="114007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黑体" panose="02010609060101010101" pitchFamily="49" charset="-122"/>
              </a:rPr>
              <a:t>力的示意图</a:t>
            </a:r>
            <a:r>
              <a:rPr lang="zh-CN" sz="2400">
                <a:ea typeface="宋体" panose="02010600030101010101" pitchFamily="2" charset="-122"/>
              </a:rPr>
              <a:t>：在受力物体上沿力的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画一条带箭头的线段，箭头表示力的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，线段的起点或终点表示力的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，线段的长度表示力的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，在同一图中力越大，线段应该越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．有时还可以在力的示意图上用数值和单位标出力的大小，如图所示．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(2018.23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2017.23)</a:t>
            </a:r>
            <a:endParaRPr lang="zh-CN" altLang="en-US" sz="2400"/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469765" y="3674110"/>
            <a:ext cx="2704465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603875" y="1181100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630" y="176276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0395" y="1762760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37140" y="1762760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9520" y="2381885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324975" y="50907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38480" y="171069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弹力与弹簧测力计　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466725" y="2423795"/>
            <a:ext cx="112179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弹力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产生：物体发生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形变而产生的力．常见弹力有支持力、压力、拉力、推力等．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大小：在弹性形变范围内，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形变越大，弹力越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204210" y="305308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弹性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5210" y="4148455"/>
            <a:ext cx="106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弹性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95665" y="4148455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522460" y="50272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96253" y="1496060"/>
          <a:ext cx="11069320" cy="4940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3740"/>
                <a:gridCol w="759460"/>
                <a:gridCol w="9596120"/>
              </a:tblGrid>
              <a:tr h="1049020">
                <a:tc grid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原理</a:t>
                      </a:r>
                      <a:endParaRPr lang="en-US" altLang="zh-CN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在一定范围内拉伸弹簧，弹簧受到的拉力越大，弹簧的伸长量就越________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 rowSpan="2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观察量程、分度值以及零刻度线的位置；下图中弹簧测力计的量程是________N，分度值是________N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45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调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(1)轻轻拉动挂钩几次，防止弹簧被外壳卡住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(2)调零：检查指针与________是否对齐，若没有对齐，应调节至对齐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286125" y="3824605"/>
            <a:ext cx="3477260" cy="12592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8514715" y="341693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00605" y="2063115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9625" y="3167380"/>
            <a:ext cx="1206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6840" y="3167380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7895" y="5976620"/>
            <a:ext cx="180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零刻度线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570" y="774065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弹簧测力计及其使用方法</a:t>
            </a:r>
            <a:endParaRPr lang="zh-CN" altLang="en-US" sz="2400"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流程图: 终止 7">
            <a:hlinkClick r:id="rId3" action="ppaction://hlinksldjump"/>
          </p:cNvPr>
          <p:cNvSpPr/>
          <p:nvPr/>
        </p:nvSpPr>
        <p:spPr>
          <a:xfrm>
            <a:off x="9531350" y="8102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13398" y="1137285"/>
          <a:ext cx="11069320" cy="4510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3740"/>
                <a:gridCol w="759460"/>
                <a:gridCol w="9596120"/>
              </a:tblGrid>
              <a:tr h="1835150">
                <a:tc rowSpan="3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时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(1)弹簧的拉动方向与所测拉力的方向在一条线上，避免弹簧与外壳发生摩擦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(2)加在弹簧测力计上的力不允许超过它的________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8830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读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(1)视线正对刻度线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(2)弹簧测力计示数＝整刻度值＋后面的小格数×分度值．如图所示，弹簧测力计的读数为________N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记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410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记录的结果应包含数字和单位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653020" y="242062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量程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8840" y="4324985"/>
            <a:ext cx="86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548495" y="58166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16280" y="1173480"/>
            <a:ext cx="5901690" cy="534670"/>
            <a:chOff x="894" y="3246"/>
            <a:chExt cx="9294" cy="84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66"/>
              <a:ext cx="629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来自地球的力——重力　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8" name="文本框 107"/>
          <p:cNvSpPr txBox="1"/>
          <p:nvPr/>
        </p:nvSpPr>
        <p:spPr>
          <a:xfrm>
            <a:off x="501015" y="1729105"/>
            <a:ext cx="113938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产生</a:t>
            </a:r>
            <a:r>
              <a:rPr lang="zh-CN" sz="2400">
                <a:ea typeface="宋体" panose="02010600030101010101" pitchFamily="2" charset="-122"/>
              </a:rPr>
              <a:t>：地球对附近的物体吸引而产生的力，用符号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表示．重力的施力物体是地球，地球附近一切物体都受到重力的作用．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大小</a:t>
            </a:r>
            <a:r>
              <a:rPr lang="zh-CN" sz="2400">
                <a:ea typeface="宋体" panose="02010600030101010101" pitchFamily="2" charset="-122"/>
              </a:rPr>
              <a:t>：物体所受重力的大小跟它的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成正比．</a:t>
            </a:r>
            <a:endParaRPr lang="zh-CN" altLang="en-US" sz="2400"/>
          </a:p>
        </p:txBody>
      </p:sp>
      <p:grpSp>
        <p:nvGrpSpPr>
          <p:cNvPr id="10" name="组合 9"/>
          <p:cNvGrpSpPr/>
          <p:nvPr/>
        </p:nvGrpSpPr>
        <p:grpSpPr>
          <a:xfrm>
            <a:off x="467995" y="3636645"/>
            <a:ext cx="8187055" cy="1727835"/>
            <a:chOff x="1349" y="6102"/>
            <a:chExt cx="12893" cy="2721"/>
          </a:xfrm>
        </p:grpSpPr>
        <p:sp>
          <p:nvSpPr>
            <p:cNvPr id="2" name="文本框 1"/>
            <p:cNvSpPr txBox="1"/>
            <p:nvPr/>
          </p:nvSpPr>
          <p:spPr>
            <a:xfrm>
              <a:off x="1349" y="7100"/>
              <a:ext cx="557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latin typeface="宋体" panose="02010600030101010101" pitchFamily="2" charset="-122"/>
                  <a:cs typeface="宋体" panose="02010600030101010101" pitchFamily="2" charset="-122"/>
                </a:rPr>
                <a:t>表达式：</a:t>
              </a: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CN" sz="2400">
                  <a:latin typeface="宋体" panose="02010600030101010101" pitchFamily="2" charset="-122"/>
                  <a:cs typeface="宋体" panose="02010600030101010101" pitchFamily="2" charset="-122"/>
                </a:rPr>
                <a:t>=_______</a:t>
              </a:r>
              <a:r>
                <a:rPr lang="en-US" altLang="zh-CN" sz="2400" u="sng">
                  <a:latin typeface="宋体" panose="02010600030101010101" pitchFamily="2" charset="-122"/>
                  <a:cs typeface="宋体" panose="02010600030101010101" pitchFamily="2" charset="-122"/>
                </a:rPr>
                <a:t>          </a:t>
              </a:r>
              <a:endParaRPr lang="en-US" altLang="zh-CN" sz="2400" u="sng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5932" y="6102"/>
              <a:ext cx="310" cy="2721"/>
            </a:xfrm>
            <a:prstGeom prst="leftBrace">
              <a:avLst/>
            </a:prstGeom>
            <a:ln>
              <a:solidFill>
                <a:schemeClr val="tx1"/>
              </a:solidFill>
              <a:headEnd type="none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242" y="6987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表示质量，单位为kg</a:t>
              </a:r>
              <a:endParaRPr lang="en-US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42" y="6121"/>
              <a:ext cx="6309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2400"/>
                <a:t>表示重力，单位为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42" y="8038"/>
              <a:ext cx="80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表示定值，单位为N/kg</a:t>
              </a:r>
              <a:endParaRPr lang="en-US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1985" y="5583555"/>
            <a:ext cx="9453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注：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______N/kg</a:t>
            </a:r>
            <a:r>
              <a:rPr lang="zh-CN" sz="2400">
                <a:ea typeface="宋体" panose="02010600030101010101" pitchFamily="2" charset="-122"/>
              </a:rPr>
              <a:t>，在粗略计算时，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可以取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895590" y="1810385"/>
            <a:ext cx="789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5300" y="2943225"/>
            <a:ext cx="1042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08555" y="4168775"/>
            <a:ext cx="1042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mg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9460" y="5573395"/>
            <a:ext cx="866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流程图: 终止 12">
            <a:hlinkClick r:id="rId2" action="ppaction://hlinksldjump"/>
          </p:cNvPr>
          <p:cNvSpPr/>
          <p:nvPr/>
        </p:nvSpPr>
        <p:spPr>
          <a:xfrm>
            <a:off x="9356725" y="54381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fff83be4-dd89-4a99-ac45-8ace13c1061b}"/>
</p:tagLst>
</file>

<file path=ppt/tags/tag6.xml><?xml version="1.0" encoding="utf-8"?>
<p:tagLst xmlns:p="http://schemas.openxmlformats.org/presentationml/2006/main">
  <p:tag name="KSO_WM_UNIT_TABLE_BEAUTIFY" val="smartTable{fff83be4-dd89-4a99-ac45-8ace13c1061b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4103</Words>
  <Application>WPS 演示</Application>
  <PresentationFormat>宽屏</PresentationFormat>
  <Paragraphs>515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