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9.xml" ContentType="application/vnd.openxmlformats-officedocument.presentationml.notesSlide+xml"/>
  <Override PartName="/ppt/activeX/activeX3.xml" ContentType="application/vnd.ms-office.activeX+xml"/>
  <Override PartName="/ppt/activeX/activeX4.xml" ContentType="application/vnd.ms-office.activeX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8"/>
  </p:notesMasterIdLst>
  <p:sldIdLst>
    <p:sldId id="257" r:id="rId4"/>
    <p:sldId id="256" r:id="rId5"/>
    <p:sldId id="293" r:id="rId6"/>
    <p:sldId id="296" r:id="rId7"/>
    <p:sldId id="319" r:id="rId8"/>
    <p:sldId id="259" r:id="rId9"/>
    <p:sldId id="260" r:id="rId10"/>
    <p:sldId id="302" r:id="rId11"/>
    <p:sldId id="303" r:id="rId12"/>
    <p:sldId id="262" r:id="rId13"/>
    <p:sldId id="263" r:id="rId14"/>
    <p:sldId id="264" r:id="rId15"/>
    <p:sldId id="265" r:id="rId16"/>
    <p:sldId id="294" r:id="rId17"/>
    <p:sldId id="267" r:id="rId18"/>
    <p:sldId id="271" r:id="rId19"/>
    <p:sldId id="274" r:id="rId20"/>
    <p:sldId id="301" r:id="rId21"/>
    <p:sldId id="304" r:id="rId22"/>
    <p:sldId id="286" r:id="rId23"/>
    <p:sldId id="298" r:id="rId24"/>
    <p:sldId id="318" r:id="rId25"/>
    <p:sldId id="285" r:id="rId26"/>
    <p:sldId id="300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>
          <p15:clr>
            <a:srgbClr val="A4A3A4"/>
          </p15:clr>
        </p15:guide>
        <p15:guide id="2" pos="28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EE9304"/>
    <a:srgbClr val="008000"/>
    <a:srgbClr val="1C3041"/>
    <a:srgbClr val="CC3300"/>
    <a:srgbClr val="292929"/>
    <a:srgbClr val="151515"/>
    <a:srgbClr val="383A3C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75532" autoAdjust="0"/>
  </p:normalViewPr>
  <p:slideViewPr>
    <p:cSldViewPr snapToGrid="0" snapToObjects="1">
      <p:cViewPr varScale="1">
        <p:scale>
          <a:sx n="51" d="100"/>
          <a:sy n="51" d="100"/>
        </p:scale>
        <p:origin x="1856" y="40"/>
      </p:cViewPr>
      <p:guideLst>
        <p:guide orient="horz" pos="2192"/>
        <p:guide pos="28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5C8B055A-6EF6-41EE-942E-6F6391AC99FC}" type="datetimeFigureOut">
              <a:rPr lang="zh-CN" altLang="en-US"/>
              <a:t>2017/6/17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6C35A52-0728-4721-9E47-9F66EFF7B740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35A52-0728-4721-9E47-9F66EFF7B740}" type="slidenum">
              <a:rPr lang="zh-CN" alt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774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35A52-0728-4721-9E47-9F66EFF7B740}" type="slidenum">
              <a:rPr lang="zh-CN" alt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602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35A52-0728-4721-9E47-9F66EFF7B740}" type="slidenum">
              <a:rPr lang="zh-CN" alt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388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35A52-0728-4721-9E47-9F66EFF7B740}" type="slidenum">
              <a:rPr lang="zh-CN" alt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84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35A52-0728-4721-9E47-9F66EFF7B740}" type="slidenum">
              <a:rPr lang="zh-CN" alt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171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35A52-0728-4721-9E47-9F66EFF7B740}" type="slidenum">
              <a:rPr lang="zh-CN" alt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973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3A3D01-7A0B-410F-93C9-F44B0A7D52C5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50BCB-B108-408B-9329-CB23DE86335B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DBE17B-F186-4F02-AABD-21F5EED16946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D4818-0D5B-4313-A186-308AF2B05037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429508-EE9A-4217-974F-9C963DC1B9D2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6FD787-3FB5-49E2-95E4-BEE9ADB11986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F0483B-A49C-4E0B-82AE-3A4E511B01B4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1F5C08-E694-4A03-9FD6-29D4C26D2A8E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DDB6CD-6F12-45BD-A42B-281ED7285065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6DAD8-D761-4931-9105-1A01E9290E09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A90E1-71C5-4863-80BA-4EEE652CE24F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11382-1D40-452C-A338-A36B0A521709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1975" y="1079500"/>
            <a:ext cx="3929063" cy="5018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079500"/>
            <a:ext cx="3929062" cy="5018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49059B-5C38-489B-B7B3-268062B99718}" type="datetime1">
              <a:rPr lang="zh-CN" altLang="en-US"/>
              <a:t>2017/6/17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EDBEC-D190-4587-9FE1-95ACF8876DBC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6DAC31-38FA-4756-B62E-B4D1C32D800B}" type="datetime1">
              <a:rPr lang="zh-CN" altLang="en-US"/>
              <a:t>2017/6/17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DCA53-6B7C-45DD-977B-1DF960F7274C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4DC113-0C97-4916-BA31-BEF7DD2BDBA0}" type="datetime1">
              <a:rPr lang="zh-CN" altLang="en-US"/>
              <a:t>2017/6/17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086CF-A9A2-4421-9695-34D89742130E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5F718F-98FA-4CBF-A337-4E89B4B0A51A}" type="datetime1">
              <a:rPr lang="zh-CN" altLang="en-US"/>
              <a:t>2017/6/17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BF09B-687A-4AA9-8780-AE9F54ECB1AC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D472DC-C357-4B60-BD4D-38E6D66FAF62}" type="datetime1">
              <a:rPr lang="zh-CN" altLang="en-US"/>
              <a:t>2017/6/17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4BC18-0F30-46A2-A822-DBC87EDF25FE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D22B91-72AC-4FD0-ADD9-5DD68790A0CC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AEA304-C177-4EC4-9F3B-C321F0B6C5E9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B78AC4-6C7B-47C2-83E0-FCF383870003}" type="datetime1">
              <a:rPr lang="zh-CN" altLang="en-US"/>
              <a:t>2017/6/17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160980-8728-4A99-BA77-61BC13925935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2CE89-0D0C-4AB4-8A16-BF9C593B12B6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335FC-ED56-4C06-B408-4A922A51076F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0663" y="198438"/>
            <a:ext cx="2001837" cy="58991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1975" y="198438"/>
            <a:ext cx="5856288" cy="58991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4CAA84-D05B-4C15-B3A8-3C8C03069423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36D620-9C4E-4092-BEB1-8E692BDD741A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636222-3135-41E5-8A43-B8AF5EDE3127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65FBE-90B8-4DB4-ACC1-3B55207FD161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E694CA-B3F5-40BD-B77F-4D8DB5897C9E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2D5919-7D25-44B8-A39B-1162A535E224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2F7897-51E7-4943-9820-AF0DBF182292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8CFB1-0DD3-430C-AE33-8659E4935284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1975" y="1079500"/>
            <a:ext cx="3929063" cy="5018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079500"/>
            <a:ext cx="3929062" cy="5018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D25B9-C152-4349-A0EB-9DE87E4A3A84}" type="datetime1">
              <a:rPr lang="zh-CN" altLang="en-US"/>
              <a:t>2017/6/17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5CC17-14DB-41E5-9E09-B576E532D54B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D84B49-6201-47C7-AA3B-0DF91D5BFDD9}" type="datetime1">
              <a:rPr lang="zh-CN" altLang="en-US"/>
              <a:t>2017/6/17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6D2E6-11F4-41F2-9DAD-9FB6B969555F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4CD907-D226-4D05-9C7B-92626CCFC263}" type="datetime1">
              <a:rPr lang="zh-CN" altLang="en-US"/>
              <a:t>2017/6/17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5EDF78-56D2-4DDF-B2BC-073044AFDF27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5E7820-31D5-4218-9CB7-8BEC98C31FDD}" type="datetime1">
              <a:rPr lang="zh-CN" altLang="en-US"/>
              <a:t>2017/6/17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3F112-D842-4208-8AF6-D4A05BEB507B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CADFF9-47BF-411F-B4F6-6863BF623EC0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A788CA-0D84-4C9C-89E5-E7DA4259D174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139E9F-ECEC-4960-A8EC-C0FA2B54A5F7}" type="datetime1">
              <a:rPr lang="zh-CN" altLang="en-US"/>
              <a:t>2017/6/17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A98218-716A-40F6-9746-29539D317572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67B51C-5EEB-474E-942F-1708615D6E4E}" type="datetime1">
              <a:rPr lang="zh-CN" altLang="en-US"/>
              <a:t>2017/6/17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F5D832-00AE-4D26-8369-DF550F711BFA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42401C-7DB0-443F-AA49-DA99BDF9A4FA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094F37-84B2-43A4-8926-6465D285F229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0663" y="198438"/>
            <a:ext cx="2001837" cy="58991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1975" y="198438"/>
            <a:ext cx="5856288" cy="58991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5F907A-6617-4CD6-814E-93CD2921F3E3}" type="datetime1">
              <a:rPr lang="zh-CN" altLang="en-US"/>
              <a:t>2017/6/17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02E2AE-1B7A-4D76-9328-51B006F0B228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7BF76D-A8E1-4BF1-8A42-D7644AD811B5}" type="datetime1">
              <a:rPr lang="zh-CN" altLang="en-US"/>
              <a:t>2017/6/17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12DE3-CD56-4BDD-ADAC-60A1F88A4D6D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2646A3-DA33-4BCA-BC15-723220DC2F41}" type="datetime1">
              <a:rPr lang="zh-CN" altLang="en-US"/>
              <a:t>2017/6/17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CDA515-5F4B-4EDF-94B4-2197A915B9E4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1778F3-976D-4227-A722-A818B9630039}" type="datetime1">
              <a:rPr lang="zh-CN" altLang="en-US"/>
              <a:t>2017/6/17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0F2D7C-0633-4F60-B2DE-EF55179AECE0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CADF8-C40F-46B3-8DDA-2DB34781645F}" type="datetime1">
              <a:rPr lang="zh-CN" altLang="en-US"/>
              <a:t>2017/6/17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613F3-DA47-43DE-BE61-94B6D8CFFDF1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7E51DB-1185-4B2D-858D-922358FCAE35}" type="datetime1">
              <a:rPr lang="zh-CN" altLang="en-US"/>
              <a:t>2017/6/17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A78B6-A125-4DF1-9AD5-A4BD39BEA2BA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C701C1-F3AC-41B4-A325-544477D7A84E}" type="datetime1">
              <a:rPr lang="zh-CN" altLang="en-US"/>
              <a:t>2017/6/17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627D52-F6D1-423E-9BB8-E5E3636AB822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E2D33950-F24B-45A4-B523-C3F66E395E10}" type="datetime1">
              <a:rPr lang="zh-CN" altLang="en-US"/>
              <a:t>2017/6/17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57EACCA-EAA2-4F04-B1B2-65694E4B22B6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6"/>
          <p:cNvSpPr>
            <a:spLocks noChangeArrowheads="1"/>
          </p:cNvSpPr>
          <p:nvPr/>
        </p:nvSpPr>
        <p:spPr bwMode="auto">
          <a:xfrm>
            <a:off x="-4763" y="-19050"/>
            <a:ext cx="9144001" cy="6877050"/>
          </a:xfrm>
          <a:prstGeom prst="rect">
            <a:avLst/>
          </a:prstGeom>
          <a:solidFill>
            <a:srgbClr val="F2F2F2">
              <a:alpha val="89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1" name="矩形 7"/>
          <p:cNvSpPr>
            <a:spLocks noChangeArrowheads="1"/>
          </p:cNvSpPr>
          <p:nvPr/>
        </p:nvSpPr>
        <p:spPr bwMode="auto">
          <a:xfrm>
            <a:off x="0" y="620713"/>
            <a:ext cx="9180513" cy="5735637"/>
          </a:xfrm>
          <a:prstGeom prst="rect">
            <a:avLst/>
          </a:prstGeom>
          <a:solidFill>
            <a:srgbClr val="D8D8D8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1975" y="1079500"/>
            <a:ext cx="8010525" cy="501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</p:txBody>
      </p:sp>
      <p:sp>
        <p:nvSpPr>
          <p:cNvPr id="2053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A6A6A6"/>
                </a:solidFill>
              </a:defRPr>
            </a:lvl1pPr>
          </a:lstStyle>
          <a:p>
            <a:fld id="{D4FD497A-90F6-4C49-9D47-487F16E2CCCB}" type="datetime1">
              <a:rPr lang="zh-CN" altLang="en-US"/>
              <a:t>2017/6/17</a:t>
            </a:fld>
            <a:endParaRPr lang="en-US"/>
          </a:p>
        </p:txBody>
      </p:sp>
      <p:sp>
        <p:nvSpPr>
          <p:cNvPr id="2054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A6A6A6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5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fld id="{B719BD8C-2A65-4B3C-876E-7C5B2867C3EE}" type="slidenum">
              <a:rPr lang="zh-CN" altLang="en-US"/>
              <a:t>‹#›</a:t>
            </a:fld>
            <a:endParaRPr lang="en-US"/>
          </a:p>
        </p:txBody>
      </p:sp>
      <p:sp>
        <p:nvSpPr>
          <p:cNvPr id="2056" name="矩形 3"/>
          <p:cNvSpPr>
            <a:spLocks noChangeArrowheads="1"/>
          </p:cNvSpPr>
          <p:nvPr/>
        </p:nvSpPr>
        <p:spPr bwMode="auto">
          <a:xfrm>
            <a:off x="0" y="6602413"/>
            <a:ext cx="2327275" cy="179387"/>
          </a:xfrm>
          <a:prstGeom prst="rect">
            <a:avLst/>
          </a:prstGeom>
          <a:solidFill>
            <a:srgbClr val="F79646">
              <a:alpha val="9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7" name="矩形 8"/>
          <p:cNvSpPr>
            <a:spLocks noChangeArrowheads="1"/>
          </p:cNvSpPr>
          <p:nvPr/>
        </p:nvSpPr>
        <p:spPr bwMode="auto">
          <a:xfrm>
            <a:off x="2327275" y="6602413"/>
            <a:ext cx="2260600" cy="179387"/>
          </a:xfrm>
          <a:prstGeom prst="rect">
            <a:avLst/>
          </a:prstGeom>
          <a:solidFill>
            <a:srgbClr val="4BACC6">
              <a:alpha val="89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8" name="矩形 9"/>
          <p:cNvSpPr>
            <a:spLocks noChangeArrowheads="1"/>
          </p:cNvSpPr>
          <p:nvPr/>
        </p:nvSpPr>
        <p:spPr bwMode="auto">
          <a:xfrm>
            <a:off x="4587875" y="6602413"/>
            <a:ext cx="2260600" cy="179387"/>
          </a:xfrm>
          <a:prstGeom prst="rect">
            <a:avLst/>
          </a:prstGeom>
          <a:solidFill>
            <a:srgbClr val="C0504D">
              <a:alpha val="9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9" name="矩形 10"/>
          <p:cNvSpPr>
            <a:spLocks noChangeArrowheads="1"/>
          </p:cNvSpPr>
          <p:nvPr/>
        </p:nvSpPr>
        <p:spPr bwMode="auto">
          <a:xfrm>
            <a:off x="6848475" y="6602413"/>
            <a:ext cx="2295525" cy="179387"/>
          </a:xfrm>
          <a:prstGeom prst="rect">
            <a:avLst/>
          </a:prstGeom>
          <a:solidFill>
            <a:srgbClr val="00000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0" name="矩形 6"/>
          <p:cNvSpPr>
            <a:spLocks noChangeArrowheads="1"/>
          </p:cNvSpPr>
          <p:nvPr/>
        </p:nvSpPr>
        <p:spPr bwMode="auto">
          <a:xfrm>
            <a:off x="0" y="839788"/>
            <a:ext cx="2260600" cy="71437"/>
          </a:xfrm>
          <a:prstGeom prst="rect">
            <a:avLst/>
          </a:prstGeom>
          <a:solidFill>
            <a:srgbClr val="F79646">
              <a:alpha val="9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1" name="矩形 7"/>
          <p:cNvSpPr>
            <a:spLocks noChangeArrowheads="1"/>
          </p:cNvSpPr>
          <p:nvPr/>
        </p:nvSpPr>
        <p:spPr bwMode="auto">
          <a:xfrm>
            <a:off x="2260600" y="839788"/>
            <a:ext cx="2260600" cy="71437"/>
          </a:xfrm>
          <a:prstGeom prst="rect">
            <a:avLst/>
          </a:prstGeom>
          <a:solidFill>
            <a:srgbClr val="4BACC6">
              <a:alpha val="89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2" name="矩形 12"/>
          <p:cNvSpPr>
            <a:spLocks noChangeArrowheads="1"/>
          </p:cNvSpPr>
          <p:nvPr/>
        </p:nvSpPr>
        <p:spPr bwMode="auto">
          <a:xfrm>
            <a:off x="4521200" y="839788"/>
            <a:ext cx="2260600" cy="71437"/>
          </a:xfrm>
          <a:prstGeom prst="rect">
            <a:avLst/>
          </a:prstGeom>
          <a:solidFill>
            <a:srgbClr val="C0504D">
              <a:alpha val="9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3" name="矩形 13"/>
          <p:cNvSpPr>
            <a:spLocks noChangeArrowheads="1"/>
          </p:cNvSpPr>
          <p:nvPr/>
        </p:nvSpPr>
        <p:spPr bwMode="auto">
          <a:xfrm>
            <a:off x="6781800" y="839788"/>
            <a:ext cx="2362200" cy="71437"/>
          </a:xfrm>
          <a:prstGeom prst="rect">
            <a:avLst/>
          </a:prstGeom>
          <a:solidFill>
            <a:srgbClr val="00000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566738" y="198438"/>
            <a:ext cx="8005762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"/>
        <a:defRPr sz="2000">
          <a:solidFill>
            <a:schemeClr val="accent2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 sz="2000">
          <a:solidFill>
            <a:srgbClr val="7F7F7F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-4763" y="-19050"/>
            <a:ext cx="9144001" cy="6877050"/>
          </a:xfrm>
          <a:prstGeom prst="rect">
            <a:avLst/>
          </a:prstGeom>
          <a:solidFill>
            <a:srgbClr val="F2F2F2">
              <a:alpha val="89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0" y="620713"/>
            <a:ext cx="9180513" cy="5040312"/>
          </a:xfrm>
          <a:prstGeom prst="rect">
            <a:avLst/>
          </a:prstGeom>
          <a:solidFill>
            <a:srgbClr val="D8D8D8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矩形 3"/>
          <p:cNvSpPr>
            <a:spLocks noChangeArrowheads="1"/>
          </p:cNvSpPr>
          <p:nvPr/>
        </p:nvSpPr>
        <p:spPr bwMode="auto">
          <a:xfrm>
            <a:off x="0" y="6167438"/>
            <a:ext cx="2327275" cy="179387"/>
          </a:xfrm>
          <a:prstGeom prst="rect">
            <a:avLst/>
          </a:prstGeom>
          <a:solidFill>
            <a:srgbClr val="F79646">
              <a:alpha val="9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7" name="矩形 8"/>
          <p:cNvSpPr>
            <a:spLocks noChangeArrowheads="1"/>
          </p:cNvSpPr>
          <p:nvPr/>
        </p:nvSpPr>
        <p:spPr bwMode="auto">
          <a:xfrm>
            <a:off x="2327275" y="6167438"/>
            <a:ext cx="2260600" cy="179387"/>
          </a:xfrm>
          <a:prstGeom prst="rect">
            <a:avLst/>
          </a:prstGeom>
          <a:solidFill>
            <a:srgbClr val="4BACC6">
              <a:alpha val="89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8" name="矩形 9"/>
          <p:cNvSpPr>
            <a:spLocks noChangeArrowheads="1"/>
          </p:cNvSpPr>
          <p:nvPr/>
        </p:nvSpPr>
        <p:spPr bwMode="auto">
          <a:xfrm>
            <a:off x="4587875" y="6167438"/>
            <a:ext cx="2260600" cy="179387"/>
          </a:xfrm>
          <a:prstGeom prst="rect">
            <a:avLst/>
          </a:prstGeom>
          <a:solidFill>
            <a:srgbClr val="C0504D">
              <a:alpha val="9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10"/>
          <p:cNvSpPr>
            <a:spLocks noChangeArrowheads="1"/>
          </p:cNvSpPr>
          <p:nvPr/>
        </p:nvSpPr>
        <p:spPr bwMode="auto">
          <a:xfrm>
            <a:off x="6848475" y="6167438"/>
            <a:ext cx="2295525" cy="179387"/>
          </a:xfrm>
          <a:prstGeom prst="rect">
            <a:avLst/>
          </a:prstGeom>
          <a:solidFill>
            <a:srgbClr val="00000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6"/>
          <p:cNvSpPr>
            <a:spLocks noChangeArrowheads="1"/>
          </p:cNvSpPr>
          <p:nvPr/>
        </p:nvSpPr>
        <p:spPr bwMode="auto">
          <a:xfrm>
            <a:off x="0" y="247650"/>
            <a:ext cx="2260600" cy="71438"/>
          </a:xfrm>
          <a:prstGeom prst="rect">
            <a:avLst/>
          </a:prstGeom>
          <a:solidFill>
            <a:srgbClr val="F79646">
              <a:alpha val="9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矩形 7"/>
          <p:cNvSpPr>
            <a:spLocks noChangeArrowheads="1"/>
          </p:cNvSpPr>
          <p:nvPr/>
        </p:nvSpPr>
        <p:spPr bwMode="auto">
          <a:xfrm>
            <a:off x="2260600" y="247650"/>
            <a:ext cx="2260600" cy="71438"/>
          </a:xfrm>
          <a:prstGeom prst="rect">
            <a:avLst/>
          </a:prstGeom>
          <a:solidFill>
            <a:srgbClr val="4BACC6">
              <a:alpha val="89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矩形 12"/>
          <p:cNvSpPr>
            <a:spLocks noChangeArrowheads="1"/>
          </p:cNvSpPr>
          <p:nvPr/>
        </p:nvSpPr>
        <p:spPr bwMode="auto">
          <a:xfrm>
            <a:off x="4521200" y="247650"/>
            <a:ext cx="2260600" cy="71438"/>
          </a:xfrm>
          <a:prstGeom prst="rect">
            <a:avLst/>
          </a:prstGeom>
          <a:solidFill>
            <a:srgbClr val="C0504D">
              <a:alpha val="9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矩形 13"/>
          <p:cNvSpPr>
            <a:spLocks noChangeArrowheads="1"/>
          </p:cNvSpPr>
          <p:nvPr/>
        </p:nvSpPr>
        <p:spPr bwMode="auto">
          <a:xfrm>
            <a:off x="6781800" y="247650"/>
            <a:ext cx="2362200" cy="71438"/>
          </a:xfrm>
          <a:prstGeom prst="rect">
            <a:avLst/>
          </a:prstGeom>
          <a:solidFill>
            <a:srgbClr val="00000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1975" y="1079500"/>
            <a:ext cx="8010525" cy="501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</p:txBody>
      </p:sp>
      <p:sp>
        <p:nvSpPr>
          <p:cNvPr id="308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566738" y="198438"/>
            <a:ext cx="8005762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A6A6A6"/>
                </a:solidFill>
              </a:defRPr>
            </a:lvl1pPr>
          </a:lstStyle>
          <a:p>
            <a:fld id="{1E694F53-7C32-4F1F-B397-92F76A5DD63F}" type="datetime1">
              <a:rPr lang="zh-CN" altLang="en-US"/>
              <a:t>2017/6/17</a:t>
            </a:fld>
            <a:endParaRPr lang="en-US"/>
          </a:p>
        </p:txBody>
      </p:sp>
      <p:sp>
        <p:nvSpPr>
          <p:cNvPr id="308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A6A6A6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308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fld id="{74CEFC4A-EE33-4BF9-8ADE-4D3D1AE03A99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Times New Roman" panose="02020603050405020304" pitchFamily="18" charset="0"/>
          <a:ea typeface="华文中宋" panose="02010600040101010101" pitchFamily="2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"/>
        <a:defRPr sz="2000">
          <a:solidFill>
            <a:schemeClr val="accent2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 sz="2000">
          <a:solidFill>
            <a:srgbClr val="7F7F7F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6" Type="http://schemas.openxmlformats.org/officeDocument/2006/relationships/image" Target="D:/&#29992;&#25143;&#30446;&#24405;/Documents/Tencent%20Files/327519245/FileRecv/MobileFile/http:/www.pep.com.cn/oldimages/pic_28398.jpg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3.wmf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6.wmf"/><Relationship Id="rId4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0.png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6.xml"/><Relationship Id="rId7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jpeg"/><Relationship Id="rId5" Type="http://schemas.openxmlformats.org/officeDocument/2006/relationships/slide" Target="slide11.xml"/><Relationship Id="rId4" Type="http://schemas.openxmlformats.org/officeDocument/2006/relationships/image" Target="../media/image11.jpe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D:/&#29992;&#25143;&#30446;&#24405;/Documents/Tencent%20Files/327519245/FileRecv/MobileFile/http:/www.pep.com.cn/oldimages/pic_28398.jp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soA7BE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144588"/>
            <a:ext cx="1684337" cy="2212975"/>
          </a:xfrm>
          <a:prstGeom prst="rect">
            <a:avLst/>
          </a:prstGeom>
          <a:noFill/>
          <a:ln w="28575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mso314A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4151313"/>
            <a:ext cx="3127375" cy="1473200"/>
          </a:xfrm>
          <a:prstGeom prst="rect">
            <a:avLst/>
          </a:prstGeom>
          <a:noFill/>
          <a:ln w="38100" cmpd="sng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09"/>
          <a:stretch>
            <a:fillRect/>
          </a:stretch>
        </p:blipFill>
        <p:spPr bwMode="auto">
          <a:xfrm>
            <a:off x="5173663" y="1125538"/>
            <a:ext cx="3186112" cy="2205037"/>
          </a:xfrm>
          <a:prstGeom prst="rect">
            <a:avLst/>
          </a:prstGeom>
          <a:noFill/>
          <a:ln w="38100" cmpd="sng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3609975"/>
            <a:ext cx="2044700" cy="2044700"/>
          </a:xfrm>
          <a:prstGeom prst="rect">
            <a:avLst/>
          </a:prstGeom>
          <a:noFill/>
          <a:ln w="38100" cmpd="sng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8" y="3789363"/>
            <a:ext cx="2219325" cy="1819275"/>
          </a:xfrm>
          <a:prstGeom prst="rect">
            <a:avLst/>
          </a:prstGeom>
          <a:noFill/>
          <a:ln w="38100" cmpd="sng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65125" y="3429000"/>
            <a:ext cx="4264025" cy="493713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9900"/>
            </a:solidFill>
            <a:miter lim="800000"/>
          </a:ln>
          <a:effectLst>
            <a:outerShdw dist="53882" dir="2700000" algn="ctr" rotWithShape="0">
              <a:schemeClr val="tx1"/>
            </a:outerShdw>
          </a:effectLst>
        </p:spPr>
        <p:txBody>
          <a:bodyPr lIns="0" tIns="0" rIns="0" bIns="0" anchorCtr="1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sz="3600">
                <a:solidFill>
                  <a:schemeClr val="bg1"/>
                </a:solidFill>
                <a:ea typeface="隶书" panose="02010509060101010101" pitchFamily="49" charset="-122"/>
              </a:rPr>
              <a:t>你知道工作原理吗？</a:t>
            </a:r>
          </a:p>
        </p:txBody>
      </p:sp>
      <p:pic>
        <p:nvPicPr>
          <p:cNvPr id="9" name="Picture 4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569" y="1125538"/>
            <a:ext cx="2087563" cy="2179637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bldLvl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242888"/>
            <a:ext cx="3317875" cy="598487"/>
          </a:xfrm>
          <a:prstGeom prst="rect">
            <a:avLst/>
          </a:prstGeom>
          <a:solidFill>
            <a:srgbClr val="00FF00">
              <a:alpha val="50000"/>
            </a:srgbClr>
          </a:solidFill>
          <a:ln w="19050" cap="sq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电磁铁的应用</a:t>
            </a:r>
          </a:p>
        </p:txBody>
      </p:sp>
      <p:grpSp>
        <p:nvGrpSpPr>
          <p:cNvPr id="17412" name="Group 4"/>
          <p:cNvGrpSpPr/>
          <p:nvPr/>
        </p:nvGrpSpPr>
        <p:grpSpPr bwMode="auto">
          <a:xfrm>
            <a:off x="4464050" y="1035050"/>
            <a:ext cx="4176713" cy="1511300"/>
            <a:chOff x="0" y="0"/>
            <a:chExt cx="2496" cy="952"/>
          </a:xfrm>
        </p:grpSpPr>
        <p:sp>
          <p:nvSpPr>
            <p:cNvPr id="17413" name="Rectangle 5"/>
            <p:cNvSpPr>
              <a:spLocks noChangeArrowheads="1"/>
            </p:cNvSpPr>
            <p:nvPr/>
          </p:nvSpPr>
          <p:spPr bwMode="auto">
            <a:xfrm>
              <a:off x="0" y="499"/>
              <a:ext cx="163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2.电磁起重机</a:t>
              </a:r>
            </a:p>
          </p:txBody>
        </p:sp>
        <p:pic>
          <p:nvPicPr>
            <p:cNvPr id="17414" name="Picture 6" descr="电磁起重机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0"/>
              <a:ext cx="908" cy="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8" name="Group 10"/>
          <p:cNvGrpSpPr/>
          <p:nvPr/>
        </p:nvGrpSpPr>
        <p:grpSpPr bwMode="auto">
          <a:xfrm>
            <a:off x="57627" y="993596"/>
            <a:ext cx="4176713" cy="1800225"/>
            <a:chOff x="0" y="0"/>
            <a:chExt cx="2540" cy="907"/>
          </a:xfrm>
        </p:grpSpPr>
        <p:sp>
          <p:nvSpPr>
            <p:cNvPr id="17419" name="Text Box 11"/>
            <p:cNvSpPr txBox="1">
              <a:spLocks noChangeArrowheads="1"/>
            </p:cNvSpPr>
            <p:nvPr/>
          </p:nvSpPr>
          <p:spPr bwMode="auto">
            <a:xfrm>
              <a:off x="0" y="499"/>
              <a:ext cx="1680" cy="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1.磁悬浮列车</a:t>
              </a:r>
            </a:p>
          </p:txBody>
        </p:sp>
        <p:pic>
          <p:nvPicPr>
            <p:cNvPr id="17420" name="Picture 12" descr="cifu02-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" y="0"/>
              <a:ext cx="998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21" name="Group 13"/>
          <p:cNvGrpSpPr/>
          <p:nvPr/>
        </p:nvGrpSpPr>
        <p:grpSpPr bwMode="auto">
          <a:xfrm>
            <a:off x="4378325" y="4166006"/>
            <a:ext cx="4210051" cy="3290126"/>
            <a:chOff x="36" y="61"/>
            <a:chExt cx="2652" cy="2288"/>
          </a:xfrm>
        </p:grpSpPr>
        <p:sp>
          <p:nvSpPr>
            <p:cNvPr id="17422" name="Rectangle 14"/>
            <p:cNvSpPr>
              <a:spLocks noChangeArrowheads="1"/>
            </p:cNvSpPr>
            <p:nvPr/>
          </p:nvSpPr>
          <p:spPr bwMode="auto">
            <a:xfrm>
              <a:off x="36" y="652"/>
              <a:ext cx="155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5.恒温箱</a:t>
              </a:r>
            </a:p>
          </p:txBody>
        </p:sp>
        <p:pic>
          <p:nvPicPr>
            <p:cNvPr id="17423" name="Picture 15" descr="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" y="61"/>
              <a:ext cx="1481" cy="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24" name="Group 16"/>
          <p:cNvGrpSpPr/>
          <p:nvPr/>
        </p:nvGrpSpPr>
        <p:grpSpPr bwMode="auto">
          <a:xfrm>
            <a:off x="1442146" y="2579585"/>
            <a:ext cx="5469133" cy="2339848"/>
            <a:chOff x="0" y="0"/>
            <a:chExt cx="2722" cy="998"/>
          </a:xfrm>
        </p:grpSpPr>
        <p:sp>
          <p:nvSpPr>
            <p:cNvPr id="17425" name="Rectangle 17"/>
            <p:cNvSpPr>
              <a:spLocks noChangeArrowheads="1"/>
            </p:cNvSpPr>
            <p:nvPr/>
          </p:nvSpPr>
          <p:spPr bwMode="auto">
            <a:xfrm>
              <a:off x="0" y="318"/>
              <a:ext cx="1657" cy="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3.电磁继电器 </a:t>
              </a:r>
            </a:p>
          </p:txBody>
        </p:sp>
        <p:pic>
          <p:nvPicPr>
            <p:cNvPr id="17426" name="Picture 18" descr="D:/用户目录/Documents/Tencent Files/327519245/FileRecv/MobileFile/http:/www.pep.com.cn/oldimages/pic_28398.jpg"/>
            <p:cNvPicPr>
              <a:picLocks noChangeAspect="1" noChangeArrowheads="1"/>
            </p:cNvPicPr>
            <p:nvPr/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0"/>
              <a:ext cx="1134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174625" y="4166523"/>
            <a:ext cx="3782121" cy="2590800"/>
            <a:chOff x="174625" y="4166523"/>
            <a:chExt cx="3782121" cy="2590800"/>
          </a:xfrm>
        </p:grpSpPr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174625" y="4888669"/>
              <a:ext cx="2605800" cy="579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4.电铃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42146" y="4166523"/>
              <a:ext cx="2514600" cy="259080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27038" y="1120719"/>
            <a:ext cx="1706562" cy="70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292929"/>
                </a:solidFill>
                <a:ea typeface="楷体" panose="02010609060101010101" pitchFamily="49" charset="-122"/>
              </a:rPr>
              <a:t>磁生电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76250" y="849313"/>
            <a:ext cx="944563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383A3C"/>
                </a:solidFill>
                <a:ea typeface="楷体" panose="02010609060101010101" pitchFamily="49" charset="-122"/>
              </a:rPr>
              <a:t>电生磁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76250" y="6218238"/>
            <a:ext cx="22145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383A3C"/>
                </a:solidFill>
                <a:ea typeface="楷体" panose="02010609060101010101" pitchFamily="49" charset="-122"/>
              </a:rPr>
              <a:t>磁场对电流的作用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2324735" y="1277272"/>
            <a:ext cx="3535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83A3C"/>
                </a:solidFill>
              </a:rPr>
              <a:t>——电磁感应（法拉第）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7" name="ShockwaveFlash1" r:id="rId2" imgW="6383160" imgH="4441680"/>
        </mc:Choice>
        <mc:Fallback>
          <p:control name="ShockwaveFlash1" r:id="rId2" imgW="6383160" imgH="4441680">
            <p:pic>
              <p:nvPicPr>
                <p:cNvPr id="2" name="ShockwaveFlash1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421130" y="1761490"/>
                  <a:ext cx="6383020" cy="444182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/>
        </p:nvSpPr>
        <p:spPr bwMode="auto">
          <a:xfrm>
            <a:off x="5138737" y="1611101"/>
            <a:ext cx="4005263" cy="204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闭合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charset="-122"/>
              </a:rPr>
              <a:t>电路的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一部分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charset="-122"/>
              </a:rPr>
              <a:t>导体在磁场中做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切割磁感线运动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charset="-122"/>
              </a:rPr>
              <a:t>，会产生感应电流。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2263472"/>
            <a:ext cx="4860925" cy="398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3"/>
          <p:cNvSpPr>
            <a:spLocks noGrp="1" noChangeArrowheads="1"/>
          </p:cNvSpPr>
          <p:nvPr/>
        </p:nvSpPr>
        <p:spPr bwMode="auto">
          <a:xfrm>
            <a:off x="5138736" y="4201901"/>
            <a:ext cx="4005263" cy="204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电流方向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charset="-122"/>
              </a:rPr>
              <a:t>与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切割磁感线方向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charset="-122"/>
              </a:rPr>
              <a:t>和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磁场方向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charset="-122"/>
              </a:rPr>
              <a:t>有关。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6400" y="1300998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/>
              <a:t>电磁感应现象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220046" y="895350"/>
            <a:ext cx="2753832" cy="2400399"/>
          </a:xfrm>
        </p:spPr>
        <p:txBody>
          <a:bodyPr/>
          <a:lstStyle/>
          <a:p>
            <a:pPr eaLnBrk="1" hangingPunct="1"/>
            <a:r>
              <a:rPr lang="zh-CN" altLang="en-US" sz="3200" b="1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zh-CN" altLang="en-US" sz="2800" b="1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线圈中为什么会有方向发生周期性变化的电流？</a:t>
            </a:r>
          </a:p>
        </p:txBody>
      </p:sp>
      <p:sp>
        <p:nvSpPr>
          <p:cNvPr id="22531" name="Rectangle 4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291427" y="4455327"/>
            <a:ext cx="2611067" cy="1646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57505" indent="-357505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lang="zh-CN" altLang="en-US" sz="2400" b="1" kern="0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提示：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zh-CN" altLang="en-US" sz="2400" b="1" kern="0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b="1" kern="0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结合产生感应电流的条件和影响电流方向因素说明。</a:t>
            </a:r>
            <a:endParaRPr lang="zh-CN" altLang="en-US" sz="2400" b="1" kern="0" dirty="0">
              <a:solidFill>
                <a:srgbClr val="00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9FF68BB-6AF6-47BF-97AD-2609693A2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1428" y="5107195"/>
            <a:ext cx="2611067" cy="1646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57505" indent="-357505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9pPr>
          </a:lstStyle>
          <a:p>
            <a:pPr eaLnBrk="1" hangingPunct="1"/>
            <a:endParaRPr lang="zh-CN" altLang="en-US" sz="2400" b="1" kern="0" dirty="0">
              <a:solidFill>
                <a:srgbClr val="00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2559" name="ShockwaveFlash1" r:id="rId2" imgW="5662440" imgH="5662440"/>
        </mc:Choice>
        <mc:Fallback>
          <p:control name="ShockwaveFlash1" r:id="rId2" imgW="5662440" imgH="5662440">
            <p:pic>
              <p:nvPicPr>
                <p:cNvPr id="2" name="ShockwaveFlash1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556880" y="895350"/>
                  <a:ext cx="5663166" cy="566316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4579" name="Rectangle 4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A34E58F3-3CAA-4833-A3BB-A5EDCA16D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25" y="1379852"/>
            <a:ext cx="95891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383A3C"/>
                </a:solidFill>
                <a:ea typeface="楷体" panose="02010609060101010101" pitchFamily="49" charset="-122"/>
              </a:rPr>
              <a:t>磁生电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6A18F2DA-FD84-40D7-AD44-831E244A3A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975" y="1079500"/>
            <a:ext cx="944563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383A3C"/>
                </a:solidFill>
                <a:ea typeface="楷体" panose="02010609060101010101" pitchFamily="49" charset="-122"/>
              </a:rPr>
              <a:t>电生磁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4606" name="ShockwaveFlash1" r:id="rId2" imgW="7066080" imgH="4910040"/>
        </mc:Choice>
        <mc:Fallback>
          <p:control name="ShockwaveFlash1" r:id="rId2" imgW="7066080" imgH="4910040">
            <p:pic>
              <p:nvPicPr>
                <p:cNvPr id="2" name="ShockwaveFlash1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506539" y="1629308"/>
                  <a:ext cx="7065962" cy="49097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pic>
        <p:nvPicPr>
          <p:cNvPr id="27652" name="Picture 4" descr="通电导体在磁场中受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5" y="2699277"/>
            <a:ext cx="4482714" cy="1991256"/>
          </a:xfrm>
          <a:prstGeom prst="rect">
            <a:avLst/>
          </a:prstGeom>
          <a:noFill/>
          <a:ln w="57150" cmpd="thickThin">
            <a:solidFill>
              <a:srgbClr val="CC99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 flipH="1">
            <a:off x="4758266" y="2458195"/>
            <a:ext cx="438573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0066"/>
                </a:solidFill>
              </a:rPr>
              <a:t>结论：</a:t>
            </a:r>
            <a:endParaRPr lang="en-US" altLang="zh-CN" sz="4000" dirty="0">
              <a:solidFill>
                <a:srgbClr val="000066"/>
              </a:solidFill>
            </a:endParaRPr>
          </a:p>
          <a:p>
            <a:r>
              <a:rPr lang="zh-CN" altLang="en-US" sz="3600" b="1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通电导体在磁场中受力的作用</a:t>
            </a:r>
            <a:endParaRPr lang="en-US" altLang="zh-CN" sz="3600" b="1" dirty="0">
              <a:solidFill>
                <a:srgbClr val="00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443" y="1558923"/>
            <a:ext cx="4301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EE9304"/>
                </a:solidFill>
              </a:rPr>
              <a:t>磁场对电流的作用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758267" y="4673600"/>
            <a:ext cx="4385733" cy="175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57505" indent="-357505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600" b="1" kern="0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受力方向与电流方向和磁场方向有关</a:t>
            </a:r>
            <a:endParaRPr lang="zh-CN" altLang="en-US" sz="3200" b="1" kern="0" dirty="0">
              <a:solidFill>
                <a:srgbClr val="00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7113588" y="1828800"/>
            <a:ext cx="2030412" cy="4133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66"/>
                </a:solidFill>
              </a:rPr>
              <a:t>思考：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000066"/>
                </a:solidFill>
              </a:rPr>
              <a:t>线圈为什么会连续转动？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8702" name="ShockwaveFlash1" r:id="rId2" imgW="7056360" imgH="5589720"/>
        </mc:Choice>
        <mc:Fallback>
          <p:control name="ShockwaveFlash1" r:id="rId2" imgW="7056360" imgH="5589720">
            <p:pic>
              <p:nvPicPr>
                <p:cNvPr id="2" name="ShockwaveFlash1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57150" y="981075"/>
                  <a:ext cx="7056438" cy="55895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08" b="17947"/>
          <a:stretch>
            <a:fillRect/>
          </a:stretch>
        </p:blipFill>
        <p:spPr bwMode="auto">
          <a:xfrm>
            <a:off x="339725" y="974725"/>
            <a:ext cx="2233613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175" y="2765425"/>
            <a:ext cx="3705225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3419475"/>
            <a:ext cx="2327275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5" name="内容占位符 2"/>
          <p:cNvSpPr txBox="1">
            <a:spLocks noChangeArrowheads="1"/>
          </p:cNvSpPr>
          <p:nvPr/>
        </p:nvSpPr>
        <p:spPr bwMode="auto">
          <a:xfrm>
            <a:off x="57150" y="3419475"/>
            <a:ext cx="269875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1C3041"/>
                </a:solidFill>
              </a:rPr>
              <a:t>电流的磁效应</a:t>
            </a:r>
          </a:p>
        </p:txBody>
      </p:sp>
      <p:sp>
        <p:nvSpPr>
          <p:cNvPr id="30726" name="内容占位符 2"/>
          <p:cNvSpPr txBox="1">
            <a:spLocks noChangeArrowheads="1"/>
          </p:cNvSpPr>
          <p:nvPr/>
        </p:nvSpPr>
        <p:spPr bwMode="auto">
          <a:xfrm>
            <a:off x="6848475" y="5508625"/>
            <a:ext cx="20002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1C3041"/>
                </a:solidFill>
              </a:rPr>
              <a:t>电磁感应</a:t>
            </a:r>
          </a:p>
        </p:txBody>
      </p:sp>
      <p:sp>
        <p:nvSpPr>
          <p:cNvPr id="30727" name="内容占位符 2"/>
          <p:cNvSpPr txBox="1">
            <a:spLocks noChangeArrowheads="1"/>
          </p:cNvSpPr>
          <p:nvPr/>
        </p:nvSpPr>
        <p:spPr bwMode="auto">
          <a:xfrm>
            <a:off x="3009900" y="4738688"/>
            <a:ext cx="3492500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1C3041"/>
                </a:solidFill>
              </a:rPr>
              <a:t>磁场对电流的作用</a:t>
            </a:r>
          </a:p>
        </p:txBody>
      </p:sp>
      <p:sp>
        <p:nvSpPr>
          <p:cNvPr id="30728" name="Rectangle 8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utoUpdateAnimBg="0"/>
      <p:bldP spid="30726" grpId="0" bldLvl="0" autoUpdateAnimBg="0"/>
      <p:bldP spid="30727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08" b="17947"/>
          <a:stretch>
            <a:fillRect/>
          </a:stretch>
        </p:blipFill>
        <p:spPr bwMode="auto">
          <a:xfrm>
            <a:off x="123825" y="1027113"/>
            <a:ext cx="2122488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26" y="1201738"/>
            <a:ext cx="3668712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663" y="1138556"/>
            <a:ext cx="269557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3" y="4309640"/>
            <a:ext cx="2706687" cy="193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443" y="4309640"/>
            <a:ext cx="2881312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8" y="4309640"/>
            <a:ext cx="2825750" cy="180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Group 2"/>
          <p:cNvGraphicFramePr>
            <a:graphicFrameLocks noGrp="1"/>
          </p:cNvGraphicFramePr>
          <p:nvPr>
            <p:ph idx="4294967295"/>
          </p:nvPr>
        </p:nvGraphicFramePr>
        <p:xfrm>
          <a:off x="55563" y="285750"/>
          <a:ext cx="8942387" cy="6261101"/>
        </p:xfrm>
        <a:graphic>
          <a:graphicData uri="http://schemas.openxmlformats.org/drawingml/2006/table">
            <a:tbl>
              <a:tblPr/>
              <a:tblGrid>
                <a:gridCol w="1885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1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4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幼圆" panose="020105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b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</a:b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构造：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7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9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原理：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能量转化：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3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应用：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27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675" y="481013"/>
            <a:ext cx="300037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800" name="TextBox 7"/>
          <p:cNvSpPr txBox="1">
            <a:spLocks noChangeArrowheads="1"/>
          </p:cNvSpPr>
          <p:nvPr/>
        </p:nvSpPr>
        <p:spPr bwMode="auto">
          <a:xfrm>
            <a:off x="3833813" y="2590800"/>
            <a:ext cx="25923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磁体 、线圈</a:t>
            </a:r>
          </a:p>
        </p:txBody>
      </p:sp>
      <p:graphicFrame>
        <p:nvGraphicFramePr>
          <p:cNvPr id="32809" name="Object 41"/>
          <p:cNvGraphicFramePr/>
          <p:nvPr/>
        </p:nvGraphicFramePr>
        <p:xfrm>
          <a:off x="2032000" y="481013"/>
          <a:ext cx="2838450" cy="210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1" r:id="rId5" imgW="2886075" imgH="2219325" progId="PBrush">
                  <p:embed/>
                </p:oleObj>
              </mc:Choice>
              <mc:Fallback>
                <p:oleObj r:id="rId5" imgW="2886075" imgH="2219325" progId="PBrush">
                  <p:embed/>
                  <p:pic>
                    <p:nvPicPr>
                      <p:cNvPr id="0" name="Object 4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81013"/>
                        <a:ext cx="2838450" cy="210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80035" y="2732567"/>
            <a:ext cx="8702675" cy="1558187"/>
          </a:xfrm>
        </p:spPr>
        <p:txBody>
          <a:bodyPr/>
          <a:lstStyle/>
          <a:p>
            <a:pPr algn="ctr" eaLnBrk="1" hangingPunct="1"/>
            <a:r>
              <a:rPr lang="zh-CN" altLang="en-US" sz="9600" b="1" dirty="0"/>
              <a:t> 电与磁    复习</a:t>
            </a:r>
            <a:r>
              <a:rPr lang="zh-CN" altLang="en-US" sz="6000" b="1" dirty="0"/>
              <a:t>   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9663D2F-CE52-4893-883E-A6DADFA327FB}"/>
              </a:ext>
            </a:extLst>
          </p:cNvPr>
          <p:cNvGrpSpPr/>
          <p:nvPr/>
        </p:nvGrpSpPr>
        <p:grpSpPr>
          <a:xfrm>
            <a:off x="120230" y="662069"/>
            <a:ext cx="8702992" cy="1929130"/>
            <a:chOff x="279718" y="3639185"/>
            <a:chExt cx="8702992" cy="1929130"/>
          </a:xfrm>
        </p:grpSpPr>
        <p:pic>
          <p:nvPicPr>
            <p:cNvPr id="717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8" b="17947"/>
            <a:stretch>
              <a:fillRect/>
            </a:stretch>
          </p:blipFill>
          <p:spPr bwMode="auto">
            <a:xfrm>
              <a:off x="279718" y="3639185"/>
              <a:ext cx="1755775" cy="181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717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6475" y="3639185"/>
              <a:ext cx="4114403" cy="18808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1623" y="3639502"/>
              <a:ext cx="2351087" cy="1928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DD5B3A1-1488-4D72-B12E-513C14D7CC55}"/>
              </a:ext>
            </a:extLst>
          </p:cNvPr>
          <p:cNvSpPr txBox="1"/>
          <p:nvPr/>
        </p:nvSpPr>
        <p:spPr>
          <a:xfrm>
            <a:off x="2370417" y="4939122"/>
            <a:ext cx="4903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大连   西岗     进修附校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Group 2"/>
          <p:cNvGraphicFramePr>
            <a:graphicFrameLocks noGrp="1"/>
          </p:cNvGraphicFramePr>
          <p:nvPr>
            <p:ph idx="4294967295"/>
          </p:nvPr>
        </p:nvGraphicFramePr>
        <p:xfrm>
          <a:off x="55563" y="285750"/>
          <a:ext cx="8942387" cy="6261101"/>
        </p:xfrm>
        <a:graphic>
          <a:graphicData uri="http://schemas.openxmlformats.org/drawingml/2006/table">
            <a:tbl>
              <a:tblPr/>
              <a:tblGrid>
                <a:gridCol w="1885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1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4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幼圆" panose="020105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b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</a:b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构造：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7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9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原理：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能量转化：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3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应用：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27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675" y="481013"/>
            <a:ext cx="300037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800" name="TextBox 7"/>
          <p:cNvSpPr txBox="1">
            <a:spLocks noChangeArrowheads="1"/>
          </p:cNvSpPr>
          <p:nvPr/>
        </p:nvSpPr>
        <p:spPr bwMode="auto">
          <a:xfrm>
            <a:off x="3833813" y="2590800"/>
            <a:ext cx="25923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磁体 、线圈</a:t>
            </a:r>
          </a:p>
        </p:txBody>
      </p:sp>
      <p:sp>
        <p:nvSpPr>
          <p:cNvPr id="32801" name="TextBox 8"/>
          <p:cNvSpPr txBox="1">
            <a:spLocks noChangeArrowheads="1"/>
          </p:cNvSpPr>
          <p:nvPr/>
        </p:nvSpPr>
        <p:spPr bwMode="auto">
          <a:xfrm>
            <a:off x="2032000" y="3295650"/>
            <a:ext cx="3097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线圈外接有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电源</a:t>
            </a:r>
          </a:p>
        </p:txBody>
      </p:sp>
      <p:sp>
        <p:nvSpPr>
          <p:cNvPr id="32802" name="TextBox 9"/>
          <p:cNvSpPr txBox="1">
            <a:spLocks noChangeArrowheads="1"/>
          </p:cNvSpPr>
          <p:nvPr/>
        </p:nvSpPr>
        <p:spPr bwMode="auto">
          <a:xfrm>
            <a:off x="5243512" y="3203575"/>
            <a:ext cx="37544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线圈外接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有用电器或电流计</a:t>
            </a:r>
          </a:p>
        </p:txBody>
      </p:sp>
      <p:sp>
        <p:nvSpPr>
          <p:cNvPr id="32803" name="TextBox 10"/>
          <p:cNvSpPr txBox="1">
            <a:spLocks noChangeArrowheads="1"/>
          </p:cNvSpPr>
          <p:nvPr/>
        </p:nvSpPr>
        <p:spPr bwMode="auto">
          <a:xfrm>
            <a:off x="2032000" y="4148138"/>
            <a:ext cx="30972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通电线圈在磁场中受力转动</a:t>
            </a:r>
          </a:p>
        </p:txBody>
      </p:sp>
      <p:sp>
        <p:nvSpPr>
          <p:cNvPr id="32804" name="TextBox 11"/>
          <p:cNvSpPr txBox="1">
            <a:spLocks noChangeArrowheads="1"/>
          </p:cNvSpPr>
          <p:nvPr/>
        </p:nvSpPr>
        <p:spPr bwMode="auto">
          <a:xfrm>
            <a:off x="6237288" y="4364038"/>
            <a:ext cx="1779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电磁感应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805" name="TextBox 12"/>
          <p:cNvSpPr txBox="1">
            <a:spLocks noChangeArrowheads="1"/>
          </p:cNvSpPr>
          <p:nvPr/>
        </p:nvSpPr>
        <p:spPr bwMode="auto">
          <a:xfrm>
            <a:off x="2032000" y="5108575"/>
            <a:ext cx="3097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电能</a:t>
            </a:r>
            <a:r>
              <a:rPr lang="zh-CN" altLang="en-US" sz="2800" b="1" dirty="0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转化为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机械能</a:t>
            </a:r>
          </a:p>
        </p:txBody>
      </p:sp>
      <p:sp>
        <p:nvSpPr>
          <p:cNvPr id="32806" name="TextBox 13"/>
          <p:cNvSpPr txBox="1">
            <a:spLocks noChangeArrowheads="1"/>
          </p:cNvSpPr>
          <p:nvPr/>
        </p:nvSpPr>
        <p:spPr bwMode="auto">
          <a:xfrm>
            <a:off x="5414963" y="5149850"/>
            <a:ext cx="3095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机械能</a:t>
            </a:r>
            <a:r>
              <a:rPr lang="zh-CN" altLang="en-US" sz="2800" b="1" dirty="0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转化为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电能</a:t>
            </a:r>
          </a:p>
        </p:txBody>
      </p:sp>
      <p:sp>
        <p:nvSpPr>
          <p:cNvPr id="32807" name="TextBox 14"/>
          <p:cNvSpPr txBox="1">
            <a:spLocks noChangeArrowheads="1"/>
          </p:cNvSpPr>
          <p:nvPr/>
        </p:nvSpPr>
        <p:spPr bwMode="auto">
          <a:xfrm>
            <a:off x="2581275" y="5924550"/>
            <a:ext cx="1812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用电器</a:t>
            </a:r>
          </a:p>
        </p:txBody>
      </p:sp>
      <p:sp>
        <p:nvSpPr>
          <p:cNvPr id="32808" name="TextBox 15"/>
          <p:cNvSpPr txBox="1">
            <a:spLocks noChangeArrowheads="1"/>
          </p:cNvSpPr>
          <p:nvPr/>
        </p:nvSpPr>
        <p:spPr bwMode="auto">
          <a:xfrm>
            <a:off x="6721475" y="5924550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电源</a:t>
            </a:r>
          </a:p>
        </p:txBody>
      </p:sp>
      <p:graphicFrame>
        <p:nvGraphicFramePr>
          <p:cNvPr id="32809" name="Object 41"/>
          <p:cNvGraphicFramePr/>
          <p:nvPr/>
        </p:nvGraphicFramePr>
        <p:xfrm>
          <a:off x="2032000" y="481013"/>
          <a:ext cx="2838450" cy="210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7" r:id="rId4" imgW="2886075" imgH="2219325" progId="PBrush">
                  <p:embed/>
                </p:oleObj>
              </mc:Choice>
              <mc:Fallback>
                <p:oleObj r:id="rId4" imgW="2886075" imgH="2219325" progId="PBrush">
                  <p:embed/>
                  <p:pic>
                    <p:nvPicPr>
                      <p:cNvPr id="0" name="Object 4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81013"/>
                        <a:ext cx="2838450" cy="210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70" y="3463292"/>
            <a:ext cx="4497400" cy="2401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616514" y="1005395"/>
            <a:ext cx="7399441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</a:rPr>
              <a:t>例：</a:t>
            </a:r>
            <a:r>
              <a:rPr lang="zh-CN" altLang="zh-CN" sz="3200" b="1" dirty="0">
                <a:solidFill>
                  <a:schemeClr val="accent4">
                    <a:lumMod val="75000"/>
                  </a:schemeClr>
                </a:solidFill>
              </a:rPr>
              <a:t>如图所示装置，闭合开关，用外力使导体棒</a:t>
            </a: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</a:rPr>
              <a:t>ab</a:t>
            </a:r>
            <a:r>
              <a:rPr lang="zh-CN" altLang="zh-CN" sz="3200" b="1" dirty="0">
                <a:solidFill>
                  <a:schemeClr val="accent4">
                    <a:lumMod val="75000"/>
                  </a:schemeClr>
                </a:solidFill>
              </a:rPr>
              <a:t>水平向右运动，发现导体棒</a:t>
            </a: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</a:rPr>
              <a:t>cd</a:t>
            </a:r>
            <a:r>
              <a:rPr lang="zh-CN" altLang="zh-CN" sz="3200" b="1" dirty="0">
                <a:solidFill>
                  <a:schemeClr val="accent4">
                    <a:lumMod val="75000"/>
                  </a:schemeClr>
                </a:solidFill>
              </a:rPr>
              <a:t>也随之运动起来。请你分析一下，为什么导体</a:t>
            </a: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</a:rPr>
              <a:t>cd</a:t>
            </a:r>
            <a:r>
              <a:rPr lang="zh-CN" altLang="zh-CN" sz="3200" b="1" dirty="0">
                <a:solidFill>
                  <a:schemeClr val="accent4">
                    <a:lumMod val="75000"/>
                  </a:schemeClr>
                </a:solidFill>
              </a:rPr>
              <a:t>会运动？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sz="600"/>
          </a:p>
          <a:p>
            <a:pPr eaLnBrk="0" hangingPunct="0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Group 2"/>
          <p:cNvGraphicFramePr>
            <a:graphicFrameLocks noGrp="1"/>
          </p:cNvGraphicFramePr>
          <p:nvPr>
            <p:ph idx="4294967295"/>
          </p:nvPr>
        </p:nvGraphicFramePr>
        <p:xfrm>
          <a:off x="-8760" y="-6679"/>
          <a:ext cx="8942388" cy="6104965"/>
        </p:xfrm>
        <a:graphic>
          <a:graphicData uri="http://schemas.openxmlformats.org/drawingml/2006/table">
            <a:tbl>
              <a:tblPr/>
              <a:tblGrid>
                <a:gridCol w="1885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7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89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991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4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b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</a:b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构造：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85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0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原理：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能量转化：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作用：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847" name="TextBox 7"/>
          <p:cNvSpPr txBox="1">
            <a:spLocks noChangeArrowheads="1"/>
          </p:cNvSpPr>
          <p:nvPr/>
        </p:nvSpPr>
        <p:spPr bwMode="auto">
          <a:xfrm>
            <a:off x="3671888" y="2118472"/>
            <a:ext cx="2952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永磁体、线圈</a:t>
            </a:r>
          </a:p>
        </p:txBody>
      </p:sp>
      <p:sp>
        <p:nvSpPr>
          <p:cNvPr id="34848" name="TextBox 8"/>
          <p:cNvSpPr txBox="1">
            <a:spLocks noChangeArrowheads="1"/>
          </p:cNvSpPr>
          <p:nvPr/>
        </p:nvSpPr>
        <p:spPr bwMode="auto">
          <a:xfrm>
            <a:off x="2270312" y="2834249"/>
            <a:ext cx="30972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C3041"/>
                </a:solidFill>
              </a:rPr>
              <a:t>膜片</a:t>
            </a:r>
          </a:p>
        </p:txBody>
      </p:sp>
      <p:sp>
        <p:nvSpPr>
          <p:cNvPr id="34849" name="TextBox 9"/>
          <p:cNvSpPr txBox="1">
            <a:spLocks noChangeArrowheads="1"/>
          </p:cNvSpPr>
          <p:nvPr/>
        </p:nvSpPr>
        <p:spPr bwMode="auto">
          <a:xfrm>
            <a:off x="5651500" y="2804086"/>
            <a:ext cx="3095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1C3041"/>
                </a:solidFill>
              </a:rPr>
              <a:t>锥形纸盆</a:t>
            </a:r>
          </a:p>
        </p:txBody>
      </p:sp>
      <p:pic>
        <p:nvPicPr>
          <p:cNvPr id="33794" name="图片 39" descr="QQ截图201503090946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" b="6520"/>
          <a:stretch>
            <a:fillRect/>
          </a:stretch>
        </p:blipFill>
        <p:spPr bwMode="auto">
          <a:xfrm>
            <a:off x="2095790" y="70463"/>
            <a:ext cx="6212223" cy="190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Group 2"/>
          <p:cNvGraphicFramePr>
            <a:graphicFrameLocks noGrp="1"/>
          </p:cNvGraphicFramePr>
          <p:nvPr>
            <p:ph idx="4294967295"/>
          </p:nvPr>
        </p:nvGraphicFramePr>
        <p:xfrm>
          <a:off x="-8760" y="-6679"/>
          <a:ext cx="8942388" cy="6108469"/>
        </p:xfrm>
        <a:graphic>
          <a:graphicData uri="http://schemas.openxmlformats.org/drawingml/2006/table">
            <a:tbl>
              <a:tblPr/>
              <a:tblGrid>
                <a:gridCol w="1885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7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89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991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4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b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</a:b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构造：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85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0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原理：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能量转化：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作用：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把</a:t>
                      </a:r>
                      <a:r>
                        <a:rPr kumimoji="0" lang="zh-CN" altLang="en-US" sz="32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   </a:t>
                      </a:r>
                      <a:r>
                        <a:rPr kumimoji="0" lang="zh-CN" alt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信号转变为</a:t>
                      </a:r>
                      <a:r>
                        <a:rPr kumimoji="0" lang="zh-CN" altLang="en-US" sz="32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32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      </a:t>
                      </a:r>
                      <a:r>
                        <a:rPr kumimoji="0" lang="zh-CN" alt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信号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把</a:t>
                      </a:r>
                      <a:r>
                        <a:rPr kumimoji="0" lang="zh-CN" altLang="en-US" sz="32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   </a:t>
                      </a:r>
                      <a:r>
                        <a:rPr kumimoji="0" lang="zh-CN" alt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信号转变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为</a:t>
                      </a:r>
                      <a:r>
                        <a:rPr kumimoji="0" lang="zh-CN" altLang="en-US" sz="32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     </a:t>
                      </a:r>
                      <a:r>
                        <a:rPr kumimoji="0" lang="zh-CN" alt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信号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847" name="TextBox 7"/>
          <p:cNvSpPr txBox="1">
            <a:spLocks noChangeArrowheads="1"/>
          </p:cNvSpPr>
          <p:nvPr/>
        </p:nvSpPr>
        <p:spPr bwMode="auto">
          <a:xfrm>
            <a:off x="3671888" y="2118472"/>
            <a:ext cx="2952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永磁体、线圈</a:t>
            </a:r>
          </a:p>
        </p:txBody>
      </p:sp>
      <p:sp>
        <p:nvSpPr>
          <p:cNvPr id="34848" name="TextBox 8"/>
          <p:cNvSpPr txBox="1">
            <a:spLocks noChangeArrowheads="1"/>
          </p:cNvSpPr>
          <p:nvPr/>
        </p:nvSpPr>
        <p:spPr bwMode="auto">
          <a:xfrm>
            <a:off x="2270312" y="2834249"/>
            <a:ext cx="30972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C3041"/>
                </a:solidFill>
              </a:rPr>
              <a:t>膜片</a:t>
            </a:r>
          </a:p>
        </p:txBody>
      </p:sp>
      <p:sp>
        <p:nvSpPr>
          <p:cNvPr id="34849" name="TextBox 9"/>
          <p:cNvSpPr txBox="1">
            <a:spLocks noChangeArrowheads="1"/>
          </p:cNvSpPr>
          <p:nvPr/>
        </p:nvSpPr>
        <p:spPr bwMode="auto">
          <a:xfrm>
            <a:off x="5651500" y="2804086"/>
            <a:ext cx="3095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1C3041"/>
                </a:solidFill>
              </a:rPr>
              <a:t>锥形纸盆</a:t>
            </a:r>
          </a:p>
        </p:txBody>
      </p:sp>
      <p:sp>
        <p:nvSpPr>
          <p:cNvPr id="34850" name="TextBox 10"/>
          <p:cNvSpPr txBox="1">
            <a:spLocks noChangeArrowheads="1"/>
          </p:cNvSpPr>
          <p:nvPr/>
        </p:nvSpPr>
        <p:spPr bwMode="auto">
          <a:xfrm>
            <a:off x="2378840" y="3798704"/>
            <a:ext cx="23701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电磁感应</a:t>
            </a:r>
          </a:p>
        </p:txBody>
      </p:sp>
      <p:sp>
        <p:nvSpPr>
          <p:cNvPr id="34851" name="TextBox 11"/>
          <p:cNvSpPr txBox="1">
            <a:spLocks noChangeArrowheads="1"/>
          </p:cNvSpPr>
          <p:nvPr/>
        </p:nvSpPr>
        <p:spPr bwMode="auto">
          <a:xfrm>
            <a:off x="5201902" y="3798704"/>
            <a:ext cx="3883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通电导体在磁场中受力</a:t>
            </a:r>
          </a:p>
        </p:txBody>
      </p:sp>
      <p:sp>
        <p:nvSpPr>
          <p:cNvPr id="34852" name="TextBox 12"/>
          <p:cNvSpPr txBox="1">
            <a:spLocks noChangeArrowheads="1"/>
          </p:cNvSpPr>
          <p:nvPr/>
        </p:nvSpPr>
        <p:spPr bwMode="auto">
          <a:xfrm>
            <a:off x="5435600" y="4566492"/>
            <a:ext cx="3097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电能</a:t>
            </a:r>
            <a:r>
              <a:rPr lang="zh-CN" altLang="en-US" sz="2800" b="1" dirty="0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转化为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机械能</a:t>
            </a:r>
          </a:p>
        </p:txBody>
      </p:sp>
      <p:sp>
        <p:nvSpPr>
          <p:cNvPr id="34853" name="TextBox 13"/>
          <p:cNvSpPr txBox="1">
            <a:spLocks noChangeArrowheads="1"/>
          </p:cNvSpPr>
          <p:nvPr/>
        </p:nvSpPr>
        <p:spPr bwMode="auto">
          <a:xfrm>
            <a:off x="1979613" y="4563130"/>
            <a:ext cx="3095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机械能</a:t>
            </a:r>
            <a:r>
              <a:rPr lang="zh-CN" altLang="en-US" sz="2800" b="1" dirty="0">
                <a:solidFill>
                  <a:srgbClr val="1C3041"/>
                </a:solidFill>
                <a:latin typeface="微软雅黑" panose="020B0503020204020204" charset="-122"/>
                <a:ea typeface="微软雅黑" panose="020B0503020204020204" charset="-122"/>
              </a:rPr>
              <a:t>转化为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电能</a:t>
            </a:r>
          </a:p>
        </p:txBody>
      </p:sp>
      <p:sp>
        <p:nvSpPr>
          <p:cNvPr id="34854" name="TextBox 14"/>
          <p:cNvSpPr txBox="1">
            <a:spLocks noChangeArrowheads="1"/>
          </p:cNvSpPr>
          <p:nvPr/>
        </p:nvSpPr>
        <p:spPr bwMode="auto">
          <a:xfrm>
            <a:off x="2378840" y="5089712"/>
            <a:ext cx="1812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声</a:t>
            </a:r>
          </a:p>
        </p:txBody>
      </p:sp>
      <p:sp>
        <p:nvSpPr>
          <p:cNvPr id="34856" name="TextBox 15"/>
          <p:cNvSpPr txBox="1">
            <a:spLocks noChangeArrowheads="1"/>
          </p:cNvSpPr>
          <p:nvPr/>
        </p:nvSpPr>
        <p:spPr bwMode="auto">
          <a:xfrm>
            <a:off x="2160681" y="5550177"/>
            <a:ext cx="6524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</a:t>
            </a:r>
          </a:p>
        </p:txBody>
      </p:sp>
      <p:sp>
        <p:nvSpPr>
          <p:cNvPr id="34857" name="TextBox 15"/>
          <p:cNvSpPr txBox="1">
            <a:spLocks noChangeArrowheads="1"/>
          </p:cNvSpPr>
          <p:nvPr/>
        </p:nvSpPr>
        <p:spPr bwMode="auto">
          <a:xfrm>
            <a:off x="5639641" y="5080747"/>
            <a:ext cx="13731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</a:t>
            </a:r>
          </a:p>
        </p:txBody>
      </p:sp>
      <p:sp>
        <p:nvSpPr>
          <p:cNvPr id="34858" name="TextBox 14"/>
          <p:cNvSpPr txBox="1">
            <a:spLocks noChangeArrowheads="1"/>
          </p:cNvSpPr>
          <p:nvPr/>
        </p:nvSpPr>
        <p:spPr bwMode="auto">
          <a:xfrm>
            <a:off x="5751560" y="5550177"/>
            <a:ext cx="574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声</a:t>
            </a:r>
          </a:p>
        </p:txBody>
      </p:sp>
      <p:pic>
        <p:nvPicPr>
          <p:cNvPr id="33794" name="图片 39" descr="QQ截图201503090946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" b="6520"/>
          <a:stretch>
            <a:fillRect/>
          </a:stretch>
        </p:blipFill>
        <p:spPr bwMode="auto">
          <a:xfrm>
            <a:off x="2095790" y="70463"/>
            <a:ext cx="6212223" cy="190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soA7BE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144588"/>
            <a:ext cx="1684337" cy="2212975"/>
          </a:xfrm>
          <a:prstGeom prst="rect">
            <a:avLst/>
          </a:prstGeom>
          <a:noFill/>
          <a:ln w="28575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mso314A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4151313"/>
            <a:ext cx="3127375" cy="1473200"/>
          </a:xfrm>
          <a:prstGeom prst="rect">
            <a:avLst/>
          </a:prstGeom>
          <a:noFill/>
          <a:ln w="38100" cmpd="sng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09"/>
          <a:stretch>
            <a:fillRect/>
          </a:stretch>
        </p:blipFill>
        <p:spPr bwMode="auto">
          <a:xfrm>
            <a:off x="5173663" y="1125538"/>
            <a:ext cx="3186112" cy="2205037"/>
          </a:xfrm>
          <a:prstGeom prst="rect">
            <a:avLst/>
          </a:prstGeom>
          <a:noFill/>
          <a:ln w="38100" cmpd="sng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3609975"/>
            <a:ext cx="2044700" cy="2044700"/>
          </a:xfrm>
          <a:prstGeom prst="rect">
            <a:avLst/>
          </a:prstGeom>
          <a:noFill/>
          <a:ln w="38100" cmpd="sng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8" y="3789363"/>
            <a:ext cx="2219325" cy="1819275"/>
          </a:xfrm>
          <a:prstGeom prst="rect">
            <a:avLst/>
          </a:prstGeom>
          <a:noFill/>
          <a:ln w="38100" cmpd="sng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65125" y="3429000"/>
            <a:ext cx="4264025" cy="493713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9900"/>
            </a:solidFill>
            <a:miter lim="800000"/>
          </a:ln>
          <a:effectLst>
            <a:outerShdw dist="53882" dir="2700000" algn="ctr" rotWithShape="0">
              <a:schemeClr val="tx1"/>
            </a:outerShdw>
          </a:effectLst>
        </p:spPr>
        <p:txBody>
          <a:bodyPr lIns="0" tIns="0" rIns="0" bIns="0" anchorCtr="1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>
                <a:solidFill>
                  <a:srgbClr val="FFFFFF"/>
                </a:solidFill>
                <a:ea typeface="隶书" panose="02010509060101010101" pitchFamily="49" charset="-122"/>
              </a:rPr>
              <a:t>你知道工作原理吗？</a:t>
            </a:r>
          </a:p>
        </p:txBody>
      </p:sp>
      <p:pic>
        <p:nvPicPr>
          <p:cNvPr id="9" name="Picture 4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569" y="1125538"/>
            <a:ext cx="2087563" cy="2179637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sp>
        <p:nvSpPr>
          <p:cNvPr id="8197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006850" y="1112838"/>
            <a:ext cx="1311275" cy="7477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>
                <a:solidFill>
                  <a:srgbClr val="111111"/>
                </a:solidFill>
              </a:rPr>
              <a:t>磁场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3260725" y="2265363"/>
            <a:ext cx="2932113" cy="682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>
                <a:solidFill>
                  <a:srgbClr val="111111"/>
                </a:solidFill>
              </a:rPr>
              <a:t>电与磁的联系</a:t>
            </a: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 rot="10800000">
            <a:off x="4603750" y="1860550"/>
            <a:ext cx="76200" cy="404813"/>
          </a:xfrm>
          <a:prstGeom prst="upArrow">
            <a:avLst>
              <a:gd name="adj1" fmla="val 50000"/>
              <a:gd name="adj2" fmla="val 132813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 autoUpdateAnimBg="0"/>
      <p:bldP spid="8198" grpId="0" animBg="1" autoUpdateAnimBg="0"/>
      <p:bldP spid="8203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0175" y="188913"/>
            <a:ext cx="1860550" cy="601662"/>
          </a:xfrm>
        </p:spPr>
        <p:txBody>
          <a:bodyPr/>
          <a:lstStyle/>
          <a:p>
            <a:pPr eaLnBrk="1" hangingPunct="1"/>
            <a:r>
              <a:rPr lang="zh-CN" altLang="en-US" dirty="0"/>
              <a:t>典型例题</a:t>
            </a:r>
          </a:p>
        </p:txBody>
      </p:sp>
      <p:sp>
        <p:nvSpPr>
          <p:cNvPr id="9227" name="Text Box 12"/>
          <p:cNvSpPr txBox="1">
            <a:spLocks noChangeArrowheads="1"/>
          </p:cNvSpPr>
          <p:nvPr/>
        </p:nvSpPr>
        <p:spPr bwMode="auto">
          <a:xfrm>
            <a:off x="318256" y="1056640"/>
            <a:ext cx="860349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51515"/>
                </a:solidFill>
              </a:rPr>
              <a:t>在右图中完成要求的任务：</a:t>
            </a:r>
          </a:p>
          <a:p>
            <a:r>
              <a:rPr lang="zh-CN" altLang="en-US" sz="2800" b="1" dirty="0">
                <a:solidFill>
                  <a:srgbClr val="151515"/>
                </a:solidFill>
              </a:rPr>
              <a:t>   （1）</a:t>
            </a:r>
            <a:r>
              <a:rPr lang="zh-CN" altLang="zh-CN" sz="2800" b="1" dirty="0">
                <a:solidFill>
                  <a:schemeClr val="accent4">
                    <a:lumMod val="50000"/>
                  </a:schemeClr>
                </a:solidFill>
              </a:rPr>
              <a:t>地球周围存在</a:t>
            </a:r>
            <a:r>
              <a:rPr lang="en-US" altLang="zh-CN" sz="2800" b="1" u="sng" dirty="0">
                <a:solidFill>
                  <a:schemeClr val="accent4">
                    <a:lumMod val="50000"/>
                  </a:schemeClr>
                </a:solidFill>
              </a:rPr>
              <a:t>           </a:t>
            </a:r>
            <a:r>
              <a:rPr lang="zh-CN" altLang="zh-CN" sz="2800" b="1" dirty="0">
                <a:solidFill>
                  <a:schemeClr val="accent4">
                    <a:lumMod val="50000"/>
                  </a:schemeClr>
                </a:solidFill>
              </a:rPr>
              <a:t>，请标出它的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</a:rPr>
              <a:t>N</a:t>
            </a:r>
            <a:r>
              <a:rPr lang="zh-CN" altLang="zh-CN" sz="2800" b="1" dirty="0">
                <a:solidFill>
                  <a:schemeClr val="accent4">
                    <a:lumMod val="50000"/>
                  </a:schemeClr>
                </a:solidFill>
              </a:rPr>
              <a:t>、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</a:rPr>
              <a:t>S</a:t>
            </a:r>
            <a:r>
              <a:rPr lang="zh-CN" altLang="zh-CN" sz="2800" b="1" dirty="0">
                <a:solidFill>
                  <a:schemeClr val="accent4">
                    <a:lumMod val="50000"/>
                  </a:schemeClr>
                </a:solidFill>
              </a:rPr>
              <a:t>极</a:t>
            </a:r>
          </a:p>
          <a:p>
            <a:pPr eaLnBrk="1" hangingPunct="1"/>
            <a:r>
              <a:rPr lang="zh-CN" altLang="en-US" sz="2800" b="1" dirty="0">
                <a:solidFill>
                  <a:srgbClr val="151515"/>
                </a:solidFill>
              </a:rPr>
              <a:t>   （2）在A点、B点分别画出一个自由转动后静止的小磁针，并用黑色将N极涂黑</a:t>
            </a:r>
          </a:p>
          <a:p>
            <a:pPr eaLnBrk="1" hangingPunct="1"/>
            <a:r>
              <a:rPr lang="zh-CN" altLang="en-US" sz="2800" b="1" dirty="0">
                <a:solidFill>
                  <a:srgbClr val="151515"/>
                </a:solidFill>
              </a:rPr>
              <a:t>   （3）在C点用箭头表示出该点磁场方向</a:t>
            </a:r>
          </a:p>
        </p:txBody>
      </p:sp>
      <p:pic>
        <p:nvPicPr>
          <p:cNvPr id="3481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5310" y="3452319"/>
            <a:ext cx="3771252" cy="28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奥斯特实验">
            <a:hlinkClick r:id="rId3" action="ppaction://hlinksldjump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100" y="3925888"/>
            <a:ext cx="2674938" cy="1176337"/>
          </a:xfrm>
          <a:ln w="57150" cap="flat" cmpd="thickThin">
            <a:solidFill>
              <a:srgbClr val="CC99FF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5" name="Picture 3" descr="电磁感应现象">
            <a:hlinkClick r:id="rId5" action="ppaction://hlinksldjump"/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46975" y="3925888"/>
            <a:ext cx="1230313" cy="1176337"/>
          </a:xfrm>
          <a:ln w="57150" cap="flat" cmpd="thickThin">
            <a:solidFill>
              <a:srgbClr val="CC99FF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6" name="Rectangle 4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sp>
        <p:nvSpPr>
          <p:cNvPr id="8197" name="AutoShape 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006850" y="1112838"/>
            <a:ext cx="1311275" cy="7477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>
                <a:solidFill>
                  <a:srgbClr val="111111"/>
                </a:solidFill>
              </a:rPr>
              <a:t>磁场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3260725" y="2265363"/>
            <a:ext cx="2932113" cy="682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>
                <a:solidFill>
                  <a:srgbClr val="111111"/>
                </a:solidFill>
              </a:rPr>
              <a:t>电与磁的联系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801688" y="5337175"/>
            <a:ext cx="1155700" cy="439738"/>
          </a:xfrm>
          <a:prstGeom prst="roundRect">
            <a:avLst>
              <a:gd name="adj" fmla="val 16667"/>
            </a:avLst>
          </a:prstGeom>
          <a:solidFill>
            <a:srgbClr val="EE9304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solidFill>
                  <a:srgbClr val="111111"/>
                </a:solidFill>
              </a:rPr>
              <a:t>电生磁</a:t>
            </a: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3571875" y="5337175"/>
            <a:ext cx="2932113" cy="438150"/>
          </a:xfrm>
          <a:prstGeom prst="roundRect">
            <a:avLst>
              <a:gd name="adj" fmla="val 16667"/>
            </a:avLst>
          </a:prstGeom>
          <a:solidFill>
            <a:srgbClr val="EE9304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solidFill>
                  <a:srgbClr val="111111"/>
                </a:solidFill>
              </a:rPr>
              <a:t>磁场对电流的作用</a:t>
            </a:r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7700963" y="5337175"/>
            <a:ext cx="1076325" cy="438150"/>
          </a:xfrm>
          <a:prstGeom prst="roundRect">
            <a:avLst>
              <a:gd name="adj" fmla="val 16667"/>
            </a:avLst>
          </a:prstGeom>
          <a:solidFill>
            <a:srgbClr val="EE9304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solidFill>
                  <a:srgbClr val="111111"/>
                </a:solidFill>
              </a:rPr>
              <a:t>磁生电</a:t>
            </a:r>
          </a:p>
        </p:txBody>
      </p:sp>
      <p:pic>
        <p:nvPicPr>
          <p:cNvPr id="8202" name="Picture 2">
            <a:hlinkClick r:id="rId8" action="ppaction://hlinksldjump"/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75" y="3925888"/>
            <a:ext cx="2844800" cy="1176337"/>
          </a:xfrm>
          <a:ln w="57150" cap="flat" cmpd="thickThin">
            <a:solidFill>
              <a:srgbClr val="CC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03" name="AutoShape 11"/>
          <p:cNvSpPr>
            <a:spLocks noChangeArrowheads="1"/>
          </p:cNvSpPr>
          <p:nvPr/>
        </p:nvSpPr>
        <p:spPr bwMode="auto">
          <a:xfrm rot="10800000">
            <a:off x="4603750" y="1860550"/>
            <a:ext cx="76200" cy="404813"/>
          </a:xfrm>
          <a:prstGeom prst="upArrow">
            <a:avLst>
              <a:gd name="adj1" fmla="val 50000"/>
              <a:gd name="adj2" fmla="val 132813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/>
          <a:p>
            <a:endParaRPr lang="zh-CN" altLang="en-US"/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 rot="10800000">
            <a:off x="4603750" y="2959100"/>
            <a:ext cx="76200" cy="404813"/>
          </a:xfrm>
          <a:prstGeom prst="upArrow">
            <a:avLst>
              <a:gd name="adj1" fmla="val 50000"/>
              <a:gd name="adj2" fmla="val 132813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/>
          <a:p>
            <a:endParaRPr lang="zh-CN" altLang="en-US"/>
          </a:p>
        </p:txBody>
      </p:sp>
      <p:grpSp>
        <p:nvGrpSpPr>
          <p:cNvPr id="8205" name="组合 1"/>
          <p:cNvGrpSpPr/>
          <p:nvPr/>
        </p:nvGrpSpPr>
        <p:grpSpPr bwMode="auto">
          <a:xfrm>
            <a:off x="1222375" y="3363913"/>
            <a:ext cx="6923088" cy="481012"/>
            <a:chOff x="0" y="0"/>
            <a:chExt cx="6923088" cy="481012"/>
          </a:xfrm>
        </p:grpSpPr>
        <p:sp>
          <p:nvSpPr>
            <p:cNvPr id="8206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6889750" cy="76200"/>
            </a:xfrm>
            <a:prstGeom prst="rect">
              <a:avLst/>
            </a:prstGeom>
            <a:solidFill>
              <a:schemeClr val="accent1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7" name="AutoShape 14"/>
            <p:cNvSpPr>
              <a:spLocks noChangeArrowheads="1"/>
            </p:cNvSpPr>
            <p:nvPr/>
          </p:nvSpPr>
          <p:spPr bwMode="auto">
            <a:xfrm rot="10800000">
              <a:off x="3381375" y="76200"/>
              <a:ext cx="76200" cy="404812"/>
            </a:xfrm>
            <a:prstGeom prst="upArrow">
              <a:avLst>
                <a:gd name="adj1" fmla="val 50000"/>
                <a:gd name="adj2" fmla="val 132812"/>
              </a:avLst>
            </a:prstGeom>
            <a:solidFill>
              <a:schemeClr val="accent1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endParaRPr lang="zh-CN" altLang="en-US"/>
            </a:p>
          </p:txBody>
        </p:sp>
        <p:sp>
          <p:nvSpPr>
            <p:cNvPr id="8208" name="AutoShape 15"/>
            <p:cNvSpPr>
              <a:spLocks noChangeArrowheads="1"/>
            </p:cNvSpPr>
            <p:nvPr/>
          </p:nvSpPr>
          <p:spPr bwMode="auto">
            <a:xfrm rot="10800000">
              <a:off x="0" y="76200"/>
              <a:ext cx="76200" cy="404812"/>
            </a:xfrm>
            <a:prstGeom prst="upArrow">
              <a:avLst>
                <a:gd name="adj1" fmla="val 50000"/>
                <a:gd name="adj2" fmla="val 132812"/>
              </a:avLst>
            </a:prstGeom>
            <a:solidFill>
              <a:schemeClr val="accent1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endParaRPr lang="zh-CN" altLang="en-US"/>
            </a:p>
          </p:txBody>
        </p:sp>
        <p:sp>
          <p:nvSpPr>
            <p:cNvPr id="8209" name="AutoShape 16"/>
            <p:cNvSpPr>
              <a:spLocks noChangeArrowheads="1"/>
            </p:cNvSpPr>
            <p:nvPr/>
          </p:nvSpPr>
          <p:spPr bwMode="auto">
            <a:xfrm rot="10800000">
              <a:off x="6846888" y="76200"/>
              <a:ext cx="76200" cy="404812"/>
            </a:xfrm>
            <a:prstGeom prst="upArrow">
              <a:avLst>
                <a:gd name="adj1" fmla="val 50000"/>
                <a:gd name="adj2" fmla="val 132812"/>
              </a:avLst>
            </a:prstGeom>
            <a:solidFill>
              <a:schemeClr val="accent1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1803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animBg="1" autoUpdateAnimBg="0"/>
      <p:bldP spid="8200" grpId="0" animBg="1" autoUpdateAnimBg="0"/>
      <p:bldP spid="8201" grpId="0" animBg="1" autoUpdateAnimBg="0"/>
      <p:bldP spid="820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z="3600" b="1"/>
              <a:t>电与磁  复习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808566" y="1185121"/>
            <a:ext cx="18822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292929"/>
                </a:solidFill>
                <a:ea typeface="楷体" panose="02010609060101010101" pitchFamily="49" charset="-122"/>
              </a:rPr>
              <a:t>电生磁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76250" y="5942013"/>
            <a:ext cx="9445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383A3C"/>
                </a:solidFill>
                <a:ea typeface="楷体" panose="02010609060101010101" pitchFamily="49" charset="-122"/>
              </a:rPr>
              <a:t>磁生电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76250" y="6218238"/>
            <a:ext cx="22145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383A3C"/>
                </a:solidFill>
                <a:ea typeface="楷体" panose="02010609060101010101" pitchFamily="49" charset="-122"/>
              </a:rPr>
              <a:t>磁场对电流的作用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811652" y="1231212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111111"/>
                </a:solidFill>
              </a:rPr>
              <a:t>——奥斯特实验</a:t>
            </a:r>
          </a:p>
        </p:txBody>
      </p:sp>
      <p:pic>
        <p:nvPicPr>
          <p:cNvPr id="11271" name="Picture 7" descr="奥斯特实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099" y="2025862"/>
            <a:ext cx="5755268" cy="2535160"/>
          </a:xfrm>
          <a:prstGeom prst="rect">
            <a:avLst/>
          </a:prstGeom>
          <a:noFill/>
          <a:ln w="57150" cmpd="thickThin">
            <a:solidFill>
              <a:srgbClr val="CC99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D6A45F-A07F-4B78-AD67-01AD021503EB}"/>
              </a:ext>
            </a:extLst>
          </p:cNvPr>
          <p:cNvSpPr txBox="1"/>
          <p:nvPr/>
        </p:nvSpPr>
        <p:spPr>
          <a:xfrm>
            <a:off x="1092099" y="4778723"/>
            <a:ext cx="60128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66"/>
                </a:solidFill>
                <a:latin typeface="+mn-ea"/>
                <a:ea typeface="+mn-ea"/>
              </a:rPr>
              <a:t>      通电导体周围有磁场</a:t>
            </a:r>
            <a:endParaRPr lang="en-US" altLang="zh-CN" sz="3200" dirty="0">
              <a:solidFill>
                <a:srgbClr val="000066"/>
              </a:solidFill>
              <a:latin typeface="+mn-ea"/>
              <a:ea typeface="+mn-ea"/>
            </a:endParaRPr>
          </a:p>
          <a:p>
            <a:r>
              <a:rPr lang="zh-CN" altLang="en-US" sz="3200" dirty="0">
                <a:solidFill>
                  <a:srgbClr val="000066"/>
                </a:solidFill>
                <a:latin typeface="+mn-ea"/>
                <a:ea typeface="+mn-ea"/>
              </a:rPr>
              <a:t>      磁场方向与电流方向有关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00075" y="1217613"/>
            <a:ext cx="8010525" cy="1276350"/>
          </a:xfrm>
        </p:spPr>
        <p:txBody>
          <a:bodyPr/>
          <a:lstStyle/>
          <a:p>
            <a:pPr eaLnBrk="1" hangingPunct="1"/>
            <a:r>
              <a:rPr lang="zh-CN" altLang="en-US" sz="3600" b="1"/>
              <a:t>思考：电生磁、电磁铁、电磁继电器三者之间有什么关系？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2446338"/>
            <a:ext cx="1738313" cy="115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5" y="2836863"/>
            <a:ext cx="1098550" cy="1535112"/>
          </a:xfrm>
          <a:prstGeom prst="rect">
            <a:avLst/>
          </a:prstGeom>
          <a:noFill/>
          <a:ln w="28575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8" name="Picture 6" descr="msoF44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127375"/>
            <a:ext cx="1219200" cy="20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31775" y="3778250"/>
            <a:ext cx="1924050" cy="3841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sz="2800" dirty="0">
                <a:solidFill>
                  <a:srgbClr val="CC3300"/>
                </a:solidFill>
                <a:ea typeface="隶书" panose="02010509060101010101" pitchFamily="49" charset="-122"/>
              </a:rPr>
              <a:t>通电直导线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047875" y="4575175"/>
            <a:ext cx="1924050" cy="3841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CC3300"/>
                </a:solidFill>
                <a:ea typeface="隶书" panose="02010509060101010101" pitchFamily="49" charset="-122"/>
              </a:rPr>
              <a:t>通电螺线管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971925" y="5399088"/>
            <a:ext cx="1924050" cy="3841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CC3300"/>
                </a:solidFill>
                <a:ea typeface="隶书" panose="02010509060101010101" pitchFamily="49" charset="-122"/>
              </a:rPr>
              <a:t>电磁铁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autoUpdateAnimBg="0"/>
      <p:bldP spid="13321" grpId="0" autoUpdateAnimBg="0"/>
      <p:bldP spid="1332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30175" y="188913"/>
            <a:ext cx="1860550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FontTx/>
            </a:pPr>
            <a:r>
              <a:rPr lang="zh-CN" altLang="en-US" kern="0"/>
              <a:t>典型例题</a:t>
            </a:r>
            <a:endParaRPr lang="zh-CN" altLang="en-US" kern="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4000" y="1190103"/>
            <a:ext cx="8737599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如图所示弹簧测力计下挂着一条形磁体。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是电磁铁，闭合开关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，测力计示数如何变化，为什么？再向右移动滑片，测力计示数又将如何变化，为什么？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</a:endParaRPr>
          </a:p>
        </p:txBody>
      </p:sp>
      <p:pic>
        <p:nvPicPr>
          <p:cNvPr id="358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40" y="2772304"/>
            <a:ext cx="2613660" cy="3210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00075" y="1217613"/>
            <a:ext cx="8010525" cy="1276350"/>
          </a:xfrm>
        </p:spPr>
        <p:txBody>
          <a:bodyPr/>
          <a:lstStyle/>
          <a:p>
            <a:pPr eaLnBrk="1" hangingPunct="1"/>
            <a:r>
              <a:rPr lang="zh-CN" altLang="en-US" sz="3600" b="1"/>
              <a:t>思考：电生磁、电磁铁、电磁继电器三者之间有什么关系？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/>
        </p:nvSpPr>
        <p:spPr bwMode="auto">
          <a:xfrm>
            <a:off x="57150" y="187325"/>
            <a:ext cx="3111500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电与磁  复习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2446338"/>
            <a:ext cx="1738313" cy="115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5" y="2836863"/>
            <a:ext cx="1098550" cy="1535112"/>
          </a:xfrm>
          <a:prstGeom prst="rect">
            <a:avLst/>
          </a:prstGeom>
          <a:noFill/>
          <a:ln w="28575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8" name="Picture 6" descr="msoF44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127375"/>
            <a:ext cx="1219200" cy="20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9" name="Picture 7" descr="D:/用户目录/Documents/Tencent Files/327519245/FileRecv/MobileFile/http:/www.pep.com.cn/oldimages/pic_28398.jpg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80"/>
          <a:stretch>
            <a:fillRect/>
          </a:stretch>
        </p:blipFill>
        <p:spPr bwMode="auto">
          <a:xfrm>
            <a:off x="5895975" y="3581400"/>
            <a:ext cx="2924175" cy="241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31775" y="3778250"/>
            <a:ext cx="1924050" cy="3841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sz="2800" dirty="0">
                <a:solidFill>
                  <a:srgbClr val="CC3300"/>
                </a:solidFill>
                <a:ea typeface="隶书" panose="02010509060101010101" pitchFamily="49" charset="-122"/>
              </a:rPr>
              <a:t>通电直导线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047875" y="4575175"/>
            <a:ext cx="1924050" cy="3841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CC3300"/>
                </a:solidFill>
                <a:ea typeface="隶书" panose="02010509060101010101" pitchFamily="49" charset="-122"/>
              </a:rPr>
              <a:t>通电螺线管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971925" y="5399088"/>
            <a:ext cx="1924050" cy="3841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CC3300"/>
                </a:solidFill>
                <a:ea typeface="隶书" panose="02010509060101010101" pitchFamily="49" charset="-122"/>
              </a:rPr>
              <a:t>电磁铁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6626225" y="6067425"/>
            <a:ext cx="1924050" cy="3841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CC3300"/>
                </a:solidFill>
                <a:ea typeface="隶书" panose="02010509060101010101" pitchFamily="49" charset="-122"/>
              </a:rPr>
              <a:t>电磁继电器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50209A07PWBG">
  <a:themeElements>
    <a:clrScheme name="A000120150209A07PWBG 1">
      <a:dk1>
        <a:srgbClr val="777777"/>
      </a:dk1>
      <a:lt1>
        <a:srgbClr val="FFFFFF"/>
      </a:lt1>
      <a:dk2>
        <a:srgbClr val="777777"/>
      </a:dk2>
      <a:lt2>
        <a:srgbClr val="FFFFFF"/>
      </a:lt2>
      <a:accent1>
        <a:srgbClr val="379DBC"/>
      </a:accent1>
      <a:accent2>
        <a:srgbClr val="6D98BF"/>
      </a:accent2>
      <a:accent3>
        <a:srgbClr val="FFFFFF"/>
      </a:accent3>
      <a:accent4>
        <a:srgbClr val="656565"/>
      </a:accent4>
      <a:accent5>
        <a:srgbClr val="AECCDA"/>
      </a:accent5>
      <a:accent6>
        <a:srgbClr val="6289AD"/>
      </a:accent6>
      <a:hlink>
        <a:srgbClr val="00B0F0"/>
      </a:hlink>
      <a:folHlink>
        <a:srgbClr val="AFB2B4"/>
      </a:folHlink>
    </a:clrScheme>
    <a:fontScheme name="A000120150209A07PWBG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209A07PWBG 1">
        <a:dk1>
          <a:srgbClr val="777777"/>
        </a:dk1>
        <a:lt1>
          <a:srgbClr val="FFFFFF"/>
        </a:lt1>
        <a:dk2>
          <a:srgbClr val="777777"/>
        </a:dk2>
        <a:lt2>
          <a:srgbClr val="FFFFFF"/>
        </a:lt2>
        <a:accent1>
          <a:srgbClr val="379DBC"/>
        </a:accent1>
        <a:accent2>
          <a:srgbClr val="6D98BF"/>
        </a:accent2>
        <a:accent3>
          <a:srgbClr val="FFFFFF"/>
        </a:accent3>
        <a:accent4>
          <a:srgbClr val="656565"/>
        </a:accent4>
        <a:accent5>
          <a:srgbClr val="AECCDA"/>
        </a:accent5>
        <a:accent6>
          <a:srgbClr val="6289AD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000120150209A07PWBG">
  <a:themeElements>
    <a:clrScheme name="1_A000120150209A07PWBG 1">
      <a:dk1>
        <a:srgbClr val="777777"/>
      </a:dk1>
      <a:lt1>
        <a:srgbClr val="FFFFFF"/>
      </a:lt1>
      <a:dk2>
        <a:srgbClr val="777777"/>
      </a:dk2>
      <a:lt2>
        <a:srgbClr val="FFFFFF"/>
      </a:lt2>
      <a:accent1>
        <a:srgbClr val="379DBC"/>
      </a:accent1>
      <a:accent2>
        <a:srgbClr val="6D98BF"/>
      </a:accent2>
      <a:accent3>
        <a:srgbClr val="FFFFFF"/>
      </a:accent3>
      <a:accent4>
        <a:srgbClr val="656565"/>
      </a:accent4>
      <a:accent5>
        <a:srgbClr val="AECCDA"/>
      </a:accent5>
      <a:accent6>
        <a:srgbClr val="6289AD"/>
      </a:accent6>
      <a:hlink>
        <a:srgbClr val="00B0F0"/>
      </a:hlink>
      <a:folHlink>
        <a:srgbClr val="AFB2B4"/>
      </a:folHlink>
    </a:clrScheme>
    <a:fontScheme name="1_A000120150209A07PWBG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A000120150209A07PWBG 1">
        <a:dk1>
          <a:srgbClr val="777777"/>
        </a:dk1>
        <a:lt1>
          <a:srgbClr val="FFFFFF"/>
        </a:lt1>
        <a:dk2>
          <a:srgbClr val="777777"/>
        </a:dk2>
        <a:lt2>
          <a:srgbClr val="FFFFFF"/>
        </a:lt2>
        <a:accent1>
          <a:srgbClr val="379DBC"/>
        </a:accent1>
        <a:accent2>
          <a:srgbClr val="6D98BF"/>
        </a:accent2>
        <a:accent3>
          <a:srgbClr val="FFFFFF"/>
        </a:accent3>
        <a:accent4>
          <a:srgbClr val="656565"/>
        </a:accent4>
        <a:accent5>
          <a:srgbClr val="AECCDA"/>
        </a:accent5>
        <a:accent6>
          <a:srgbClr val="6289AD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591</Words>
  <Application>Microsoft Office PowerPoint</Application>
  <PresentationFormat>全屏显示(4:3)</PresentationFormat>
  <Paragraphs>126</Paragraphs>
  <Slides>24</Slides>
  <Notes>14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华文楷体</vt:lpstr>
      <vt:lpstr>华文中宋</vt:lpstr>
      <vt:lpstr>楷体</vt:lpstr>
      <vt:lpstr>隶书</vt:lpstr>
      <vt:lpstr>宋体</vt:lpstr>
      <vt:lpstr>微软雅黑</vt:lpstr>
      <vt:lpstr>幼圆</vt:lpstr>
      <vt:lpstr>Arial</vt:lpstr>
      <vt:lpstr>Calibri</vt:lpstr>
      <vt:lpstr>Times New Roman</vt:lpstr>
      <vt:lpstr>Wingdings 2</vt:lpstr>
      <vt:lpstr>默认设计模板</vt:lpstr>
      <vt:lpstr>A000120150209A07PWBG</vt:lpstr>
      <vt:lpstr>1_A000120150209A07PWBG</vt:lpstr>
      <vt:lpstr>PowerPoint 演示文稿</vt:lpstr>
      <vt:lpstr> 电与磁    复习    </vt:lpstr>
      <vt:lpstr>PowerPoint 演示文稿</vt:lpstr>
      <vt:lpstr>典型例题</vt:lpstr>
      <vt:lpstr>PowerPoint 演示文稿</vt:lpstr>
      <vt:lpstr>电与磁  复习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邓利</cp:lastModifiedBy>
  <cp:revision>39</cp:revision>
  <dcterms:created xsi:type="dcterms:W3CDTF">2015-03-11T12:41:00Z</dcterms:created>
  <dcterms:modified xsi:type="dcterms:W3CDTF">2017-06-17T14:36:15Z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