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6"/>
  </p:notesMasterIdLst>
  <p:sldIdLst>
    <p:sldId id="304" r:id="rId2"/>
    <p:sldId id="423" r:id="rId3"/>
    <p:sldId id="367" r:id="rId4"/>
    <p:sldId id="463" r:id="rId5"/>
    <p:sldId id="444" r:id="rId6"/>
    <p:sldId id="445" r:id="rId7"/>
    <p:sldId id="464" r:id="rId8"/>
    <p:sldId id="446" r:id="rId9"/>
    <p:sldId id="465" r:id="rId10"/>
    <p:sldId id="447" r:id="rId11"/>
    <p:sldId id="466" r:id="rId12"/>
    <p:sldId id="448" r:id="rId13"/>
    <p:sldId id="449" r:id="rId14"/>
    <p:sldId id="467" r:id="rId15"/>
    <p:sldId id="468" r:id="rId16"/>
    <p:sldId id="450" r:id="rId17"/>
    <p:sldId id="451" r:id="rId18"/>
    <p:sldId id="469" r:id="rId19"/>
    <p:sldId id="452" r:id="rId20"/>
    <p:sldId id="470" r:id="rId21"/>
    <p:sldId id="471" r:id="rId22"/>
    <p:sldId id="472" r:id="rId23"/>
    <p:sldId id="453" r:id="rId24"/>
    <p:sldId id="473" r:id="rId25"/>
    <p:sldId id="474" r:id="rId26"/>
    <p:sldId id="454" r:id="rId27"/>
    <p:sldId id="475" r:id="rId28"/>
    <p:sldId id="476" r:id="rId29"/>
    <p:sldId id="455" r:id="rId30"/>
    <p:sldId id="456" r:id="rId31"/>
    <p:sldId id="477" r:id="rId32"/>
    <p:sldId id="478" r:id="rId33"/>
    <p:sldId id="479" r:id="rId34"/>
    <p:sldId id="457" r:id="rId35"/>
    <p:sldId id="480" r:id="rId36"/>
    <p:sldId id="458" r:id="rId37"/>
    <p:sldId id="459" r:id="rId38"/>
    <p:sldId id="460" r:id="rId39"/>
    <p:sldId id="481" r:id="rId40"/>
    <p:sldId id="461" r:id="rId41"/>
    <p:sldId id="482" r:id="rId42"/>
    <p:sldId id="462" r:id="rId43"/>
    <p:sldId id="483" r:id="rId44"/>
    <p:sldId id="443" r:id="rId45"/>
  </p:sldIdLst>
  <p:sldSz cx="9144000" cy="5143500" type="screen16x9"/>
  <p:notesSz cx="6858000" cy="9144000"/>
  <p:defaultTextStyle>
    <a:defPPr>
      <a:defRPr lang="zh-CN"/>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00"/>
    <a:srgbClr val="1C1C1C"/>
    <a:srgbClr val="FF00FF"/>
    <a:srgbClr val="319095"/>
    <a:srgbClr val="D16809"/>
    <a:srgbClr val="F3F3F3"/>
    <a:srgbClr val="F5F5F5"/>
    <a:srgbClr val="5FCACB"/>
    <a:srgbClr val="F5841C"/>
    <a:srgbClr val="A0BF0D"/>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8857" autoAdjust="0"/>
    <p:restoredTop sz="99816" autoAdjust="0"/>
  </p:normalViewPr>
  <p:slideViewPr>
    <p:cSldViewPr snapToGrid="0" showGuides="1">
      <p:cViewPr>
        <p:scale>
          <a:sx n="62" d="100"/>
          <a:sy n="62" d="100"/>
        </p:scale>
        <p:origin x="-3024" y="-1530"/>
      </p:cViewPr>
      <p:guideLst>
        <p:guide orient="horz" pos="1620"/>
        <p:guide pos="2880"/>
      </p:guideLst>
    </p:cSldViewPr>
  </p:slideViewPr>
  <p:notesTextViewPr>
    <p:cViewPr>
      <p:scale>
        <a:sx n="1" d="1"/>
        <a:sy n="1" d="1"/>
      </p:scale>
      <p:origin x="0" y="0"/>
    </p:cViewPr>
  </p:notesTextViewPr>
  <p:sorterViewPr>
    <p:cViewPr>
      <p:scale>
        <a:sx n="100" d="100"/>
        <a:sy n="100" d="100"/>
      </p:scale>
      <p:origin x="0" y="5118"/>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1CC1E6C-1C7A-46AD-9DE2-C229C9E19362}" type="datetimeFigureOut">
              <a:rPr lang="zh-CN" altLang="en-US" smtClean="0"/>
              <a:pPr/>
              <a:t>2019/10/9</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EE45790-5B6F-4904-B224-7CB9223085AA}"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EE45790-5B6F-4904-B224-7CB9223085AA}" type="slidenum">
              <a:rPr lang="zh-CN" altLang="en-US" smtClean="0"/>
              <a:pPr/>
              <a:t>1</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EE45790-5B6F-4904-B224-7CB9223085AA}" type="slidenum">
              <a:rPr lang="zh-CN" altLang="en-US" smtClean="0"/>
              <a:pPr/>
              <a:t>2</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EE45790-5B6F-4904-B224-7CB9223085AA}" type="slidenum">
              <a:rPr lang="zh-CN" altLang="en-US" smtClean="0"/>
              <a:pPr/>
              <a:t>12</a:t>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EE45790-5B6F-4904-B224-7CB9223085AA}" type="slidenum">
              <a:rPr lang="zh-CN" altLang="en-US" smtClean="0"/>
              <a:pPr/>
              <a:t>26</a:t>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EE45790-5B6F-4904-B224-7CB9223085AA}" type="slidenum">
              <a:rPr lang="zh-CN" altLang="en-US" smtClean="0"/>
              <a:pPr/>
              <a:t>36</a:t>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EE45790-5B6F-4904-B224-7CB9223085AA}" type="slidenum">
              <a:rPr lang="zh-CN" altLang="en-US" smtClean="0"/>
              <a:pPr/>
              <a:t>44</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标题幻灯片">
    <p:bg>
      <p:bgPr>
        <a:pattFill prst="lgGrid">
          <a:fgClr>
            <a:srgbClr val="F3F3F3"/>
          </a:fgClr>
          <a:bgClr>
            <a:schemeClr val="bg1"/>
          </a:bgClr>
        </a:pattFill>
        <a:effectLst/>
      </p:bgPr>
    </p:bg>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教学分析">
    <p:spTree>
      <p:nvGrpSpPr>
        <p:cNvPr id="1" name=""/>
        <p:cNvGrpSpPr/>
        <p:nvPr/>
      </p:nvGrpSpPr>
      <p:grpSpPr>
        <a:xfrm>
          <a:off x="0" y="0"/>
          <a:ext cx="0" cy="0"/>
          <a:chOff x="0" y="0"/>
          <a:chExt cx="0" cy="0"/>
        </a:xfrm>
      </p:grpSpPr>
      <p:sp>
        <p:nvSpPr>
          <p:cNvPr id="8" name="矩形 7"/>
          <p:cNvSpPr/>
          <p:nvPr userDrawn="1"/>
        </p:nvSpPr>
        <p:spPr>
          <a:xfrm>
            <a:off x="4104245"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zh-CN" altLang="en-US" sz="1800" b="1" dirty="0">
                <a:solidFill>
                  <a:srgbClr val="C00000"/>
                </a:solidFill>
                <a:latin typeface="微软雅黑" panose="020B0503020204020204" pitchFamily="34" charset="-122"/>
                <a:ea typeface="微软雅黑" panose="020B0503020204020204" pitchFamily="34" charset="-122"/>
              </a:rPr>
              <a:t>教学分析</a:t>
            </a:r>
          </a:p>
        </p:txBody>
      </p:sp>
      <p:cxnSp>
        <p:nvCxnSpPr>
          <p:cNvPr id="12" name="直接连接符 11"/>
          <p:cNvCxnSpPr/>
          <p:nvPr userDrawn="1"/>
        </p:nvCxnSpPr>
        <p:spPr>
          <a:xfrm>
            <a:off x="5338700" y="146302"/>
            <a:ext cx="0" cy="27000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userDrawn="1"/>
        </p:nvCxnSpPr>
        <p:spPr>
          <a:xfrm>
            <a:off x="6573146" y="146302"/>
            <a:ext cx="0" cy="27000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userDrawn="1"/>
        </p:nvCxnSpPr>
        <p:spPr>
          <a:xfrm>
            <a:off x="7818176" y="146302"/>
            <a:ext cx="0" cy="27000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5" name="矩形 14"/>
          <p:cNvSpPr/>
          <p:nvPr userDrawn="1"/>
        </p:nvSpPr>
        <p:spPr>
          <a:xfrm>
            <a:off x="5338691"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zh-CN" altLang="en-US" sz="1500" dirty="0">
                <a:solidFill>
                  <a:schemeClr val="bg1">
                    <a:lumMod val="50000"/>
                  </a:schemeClr>
                </a:solidFill>
                <a:latin typeface="微软雅黑" panose="020B0503020204020204" pitchFamily="34" charset="-122"/>
                <a:ea typeface="微软雅黑" panose="020B0503020204020204" pitchFamily="34" charset="-122"/>
              </a:rPr>
              <a:t>教学设计</a:t>
            </a:r>
          </a:p>
        </p:txBody>
      </p:sp>
      <p:sp>
        <p:nvSpPr>
          <p:cNvPr id="16" name="矩形 15"/>
          <p:cNvSpPr/>
          <p:nvPr userDrawn="1"/>
        </p:nvSpPr>
        <p:spPr>
          <a:xfrm>
            <a:off x="6573147"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zh-CN" altLang="en-US" sz="1500" dirty="0">
                <a:solidFill>
                  <a:schemeClr val="bg1">
                    <a:lumMod val="50000"/>
                  </a:schemeClr>
                </a:solidFill>
                <a:latin typeface="微软雅黑" panose="020B0503020204020204" pitchFamily="34" charset="-122"/>
                <a:ea typeface="微软雅黑" panose="020B0503020204020204" pitchFamily="34" charset="-122"/>
              </a:rPr>
              <a:t>教学过程</a:t>
            </a:r>
          </a:p>
        </p:txBody>
      </p:sp>
      <p:sp>
        <p:nvSpPr>
          <p:cNvPr id="17" name="矩形 16"/>
          <p:cNvSpPr/>
          <p:nvPr userDrawn="1"/>
        </p:nvSpPr>
        <p:spPr>
          <a:xfrm>
            <a:off x="7807602"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zh-CN" altLang="en-US" sz="1500" dirty="0">
                <a:solidFill>
                  <a:schemeClr val="bg1">
                    <a:lumMod val="50000"/>
                  </a:schemeClr>
                </a:solidFill>
                <a:latin typeface="微软雅黑" panose="020B0503020204020204" pitchFamily="34" charset="-122"/>
                <a:ea typeface="微软雅黑" panose="020B0503020204020204" pitchFamily="34" charset="-122"/>
              </a:rPr>
              <a:t>教学反思</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教学设计">
    <p:spTree>
      <p:nvGrpSpPr>
        <p:cNvPr id="1" name=""/>
        <p:cNvGrpSpPr/>
        <p:nvPr/>
      </p:nvGrpSpPr>
      <p:grpSpPr>
        <a:xfrm>
          <a:off x="0" y="0"/>
          <a:ext cx="0" cy="0"/>
          <a:chOff x="0" y="0"/>
          <a:chExt cx="0" cy="0"/>
        </a:xfrm>
      </p:grpSpPr>
      <p:sp>
        <p:nvSpPr>
          <p:cNvPr id="8" name="矩形 7"/>
          <p:cNvSpPr/>
          <p:nvPr userDrawn="1"/>
        </p:nvSpPr>
        <p:spPr>
          <a:xfrm>
            <a:off x="4104245"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zh-CN" altLang="en-US" sz="1500" dirty="0">
                <a:solidFill>
                  <a:schemeClr val="bg1">
                    <a:lumMod val="50000"/>
                  </a:schemeClr>
                </a:solidFill>
                <a:latin typeface="微软雅黑" panose="020B0503020204020204" pitchFamily="34" charset="-122"/>
                <a:ea typeface="微软雅黑" panose="020B0503020204020204" pitchFamily="34" charset="-122"/>
              </a:rPr>
              <a:t>教学分析</a:t>
            </a:r>
          </a:p>
        </p:txBody>
      </p:sp>
      <p:cxnSp>
        <p:nvCxnSpPr>
          <p:cNvPr id="12" name="直接连接符 11"/>
          <p:cNvCxnSpPr/>
          <p:nvPr userDrawn="1"/>
        </p:nvCxnSpPr>
        <p:spPr>
          <a:xfrm>
            <a:off x="5338700" y="146302"/>
            <a:ext cx="0" cy="27000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userDrawn="1"/>
        </p:nvCxnSpPr>
        <p:spPr>
          <a:xfrm>
            <a:off x="6573146" y="146302"/>
            <a:ext cx="0" cy="27000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userDrawn="1"/>
        </p:nvCxnSpPr>
        <p:spPr>
          <a:xfrm>
            <a:off x="7818176" y="146302"/>
            <a:ext cx="0" cy="27000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5" name="矩形 14"/>
          <p:cNvSpPr/>
          <p:nvPr userDrawn="1"/>
        </p:nvSpPr>
        <p:spPr>
          <a:xfrm>
            <a:off x="5338691"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lvl="0" algn="ctr"/>
            <a:r>
              <a:rPr lang="zh-CN" altLang="en-US" sz="1800" b="1" dirty="0">
                <a:solidFill>
                  <a:srgbClr val="C00000"/>
                </a:solidFill>
                <a:latin typeface="微软雅黑" panose="020B0503020204020204" pitchFamily="34" charset="-122"/>
                <a:ea typeface="微软雅黑" panose="020B0503020204020204" pitchFamily="34" charset="-122"/>
              </a:rPr>
              <a:t>教学设计</a:t>
            </a:r>
          </a:p>
        </p:txBody>
      </p:sp>
      <p:sp>
        <p:nvSpPr>
          <p:cNvPr id="16" name="矩形 15"/>
          <p:cNvSpPr/>
          <p:nvPr userDrawn="1"/>
        </p:nvSpPr>
        <p:spPr>
          <a:xfrm>
            <a:off x="6573147"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zh-CN" altLang="en-US" sz="1500" dirty="0">
                <a:solidFill>
                  <a:schemeClr val="bg1">
                    <a:lumMod val="50000"/>
                  </a:schemeClr>
                </a:solidFill>
                <a:latin typeface="微软雅黑" panose="020B0503020204020204" pitchFamily="34" charset="-122"/>
                <a:ea typeface="微软雅黑" panose="020B0503020204020204" pitchFamily="34" charset="-122"/>
              </a:rPr>
              <a:t>教学过程</a:t>
            </a:r>
          </a:p>
        </p:txBody>
      </p:sp>
      <p:sp>
        <p:nvSpPr>
          <p:cNvPr id="17" name="矩形 16"/>
          <p:cNvSpPr/>
          <p:nvPr userDrawn="1"/>
        </p:nvSpPr>
        <p:spPr>
          <a:xfrm>
            <a:off x="7807602"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zh-CN" altLang="en-US" sz="1500" dirty="0">
                <a:solidFill>
                  <a:schemeClr val="bg1">
                    <a:lumMod val="50000"/>
                  </a:schemeClr>
                </a:solidFill>
                <a:latin typeface="微软雅黑" panose="020B0503020204020204" pitchFamily="34" charset="-122"/>
                <a:ea typeface="微软雅黑" panose="020B0503020204020204" pitchFamily="34" charset="-122"/>
              </a:rPr>
              <a:t>教学反思</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教学过程">
    <p:spTree>
      <p:nvGrpSpPr>
        <p:cNvPr id="1" name=""/>
        <p:cNvGrpSpPr/>
        <p:nvPr/>
      </p:nvGrpSpPr>
      <p:grpSpPr>
        <a:xfrm>
          <a:off x="0" y="0"/>
          <a:ext cx="0" cy="0"/>
          <a:chOff x="0" y="0"/>
          <a:chExt cx="0" cy="0"/>
        </a:xfrm>
      </p:grpSpPr>
      <p:sp>
        <p:nvSpPr>
          <p:cNvPr id="8" name="矩形 7"/>
          <p:cNvSpPr/>
          <p:nvPr userDrawn="1"/>
        </p:nvSpPr>
        <p:spPr>
          <a:xfrm>
            <a:off x="4104245"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zh-CN" altLang="en-US" sz="1500" dirty="0">
                <a:solidFill>
                  <a:schemeClr val="bg1">
                    <a:lumMod val="50000"/>
                  </a:schemeClr>
                </a:solidFill>
                <a:latin typeface="微软雅黑" panose="020B0503020204020204" pitchFamily="34" charset="-122"/>
                <a:ea typeface="微软雅黑" panose="020B0503020204020204" pitchFamily="34" charset="-122"/>
              </a:rPr>
              <a:t>教学分析</a:t>
            </a:r>
          </a:p>
        </p:txBody>
      </p:sp>
      <p:cxnSp>
        <p:nvCxnSpPr>
          <p:cNvPr id="12" name="直接连接符 11"/>
          <p:cNvCxnSpPr/>
          <p:nvPr userDrawn="1"/>
        </p:nvCxnSpPr>
        <p:spPr>
          <a:xfrm>
            <a:off x="5338700" y="146302"/>
            <a:ext cx="0" cy="27000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userDrawn="1"/>
        </p:nvCxnSpPr>
        <p:spPr>
          <a:xfrm>
            <a:off x="6573146" y="146302"/>
            <a:ext cx="0" cy="27000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userDrawn="1"/>
        </p:nvCxnSpPr>
        <p:spPr>
          <a:xfrm>
            <a:off x="7818176" y="146302"/>
            <a:ext cx="0" cy="27000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5" name="矩形 14"/>
          <p:cNvSpPr/>
          <p:nvPr userDrawn="1"/>
        </p:nvSpPr>
        <p:spPr>
          <a:xfrm>
            <a:off x="5338691"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zh-CN" altLang="en-US" sz="1500" dirty="0">
                <a:solidFill>
                  <a:schemeClr val="bg1">
                    <a:lumMod val="50000"/>
                  </a:schemeClr>
                </a:solidFill>
                <a:latin typeface="微软雅黑" panose="020B0503020204020204" pitchFamily="34" charset="-122"/>
                <a:ea typeface="微软雅黑" panose="020B0503020204020204" pitchFamily="34" charset="-122"/>
              </a:rPr>
              <a:t>教学设计</a:t>
            </a:r>
          </a:p>
        </p:txBody>
      </p:sp>
      <p:sp>
        <p:nvSpPr>
          <p:cNvPr id="16" name="矩形 15"/>
          <p:cNvSpPr/>
          <p:nvPr userDrawn="1"/>
        </p:nvSpPr>
        <p:spPr>
          <a:xfrm>
            <a:off x="6573147"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lvl="0" algn="ctr"/>
            <a:r>
              <a:rPr lang="zh-CN" altLang="en-US" sz="1800" b="1" dirty="0">
                <a:solidFill>
                  <a:srgbClr val="C00000"/>
                </a:solidFill>
                <a:latin typeface="微软雅黑" panose="020B0503020204020204" pitchFamily="34" charset="-122"/>
                <a:ea typeface="微软雅黑" panose="020B0503020204020204" pitchFamily="34" charset="-122"/>
              </a:rPr>
              <a:t>教学过程</a:t>
            </a:r>
          </a:p>
        </p:txBody>
      </p:sp>
      <p:sp>
        <p:nvSpPr>
          <p:cNvPr id="17" name="矩形 16"/>
          <p:cNvSpPr/>
          <p:nvPr userDrawn="1"/>
        </p:nvSpPr>
        <p:spPr>
          <a:xfrm>
            <a:off x="7807602"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zh-CN" altLang="en-US" sz="1500" dirty="0">
                <a:solidFill>
                  <a:schemeClr val="bg1">
                    <a:lumMod val="50000"/>
                  </a:schemeClr>
                </a:solidFill>
                <a:latin typeface="微软雅黑" panose="020B0503020204020204" pitchFamily="34" charset="-122"/>
                <a:ea typeface="微软雅黑" panose="020B0503020204020204" pitchFamily="34" charset="-122"/>
              </a:rPr>
              <a:t>教学反思</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教学反思">
    <p:spTree>
      <p:nvGrpSpPr>
        <p:cNvPr id="1" name=""/>
        <p:cNvGrpSpPr/>
        <p:nvPr/>
      </p:nvGrpSpPr>
      <p:grpSpPr>
        <a:xfrm>
          <a:off x="0" y="0"/>
          <a:ext cx="0" cy="0"/>
          <a:chOff x="0" y="0"/>
          <a:chExt cx="0" cy="0"/>
        </a:xfrm>
      </p:grpSpPr>
      <p:sp>
        <p:nvSpPr>
          <p:cNvPr id="8" name="矩形 7"/>
          <p:cNvSpPr/>
          <p:nvPr userDrawn="1"/>
        </p:nvSpPr>
        <p:spPr>
          <a:xfrm>
            <a:off x="4104245"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zh-CN" altLang="en-US" sz="1500" dirty="0">
                <a:solidFill>
                  <a:schemeClr val="bg1">
                    <a:lumMod val="50000"/>
                  </a:schemeClr>
                </a:solidFill>
                <a:latin typeface="微软雅黑" panose="020B0503020204020204" pitchFamily="34" charset="-122"/>
                <a:ea typeface="微软雅黑" panose="020B0503020204020204" pitchFamily="34" charset="-122"/>
              </a:rPr>
              <a:t>教学分析</a:t>
            </a:r>
          </a:p>
        </p:txBody>
      </p:sp>
      <p:cxnSp>
        <p:nvCxnSpPr>
          <p:cNvPr id="12" name="直接连接符 11"/>
          <p:cNvCxnSpPr/>
          <p:nvPr userDrawn="1"/>
        </p:nvCxnSpPr>
        <p:spPr>
          <a:xfrm>
            <a:off x="5338700" y="146302"/>
            <a:ext cx="0" cy="27000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userDrawn="1"/>
        </p:nvCxnSpPr>
        <p:spPr>
          <a:xfrm>
            <a:off x="6573146" y="146302"/>
            <a:ext cx="0" cy="27000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userDrawn="1"/>
        </p:nvCxnSpPr>
        <p:spPr>
          <a:xfrm>
            <a:off x="7818176" y="146302"/>
            <a:ext cx="0" cy="27000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5" name="矩形 14"/>
          <p:cNvSpPr/>
          <p:nvPr userDrawn="1"/>
        </p:nvSpPr>
        <p:spPr>
          <a:xfrm>
            <a:off x="5338691"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zh-CN" altLang="en-US" sz="1500" dirty="0">
                <a:solidFill>
                  <a:schemeClr val="bg1">
                    <a:lumMod val="50000"/>
                  </a:schemeClr>
                </a:solidFill>
                <a:latin typeface="微软雅黑" panose="020B0503020204020204" pitchFamily="34" charset="-122"/>
                <a:ea typeface="微软雅黑" panose="020B0503020204020204" pitchFamily="34" charset="-122"/>
              </a:rPr>
              <a:t>教学设计</a:t>
            </a:r>
          </a:p>
        </p:txBody>
      </p:sp>
      <p:sp>
        <p:nvSpPr>
          <p:cNvPr id="16" name="矩形 15"/>
          <p:cNvSpPr/>
          <p:nvPr userDrawn="1"/>
        </p:nvSpPr>
        <p:spPr>
          <a:xfrm>
            <a:off x="6573147"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zh-CN" altLang="en-US" sz="1500" dirty="0">
                <a:solidFill>
                  <a:schemeClr val="bg1">
                    <a:lumMod val="50000"/>
                  </a:schemeClr>
                </a:solidFill>
                <a:latin typeface="微软雅黑" panose="020B0503020204020204" pitchFamily="34" charset="-122"/>
                <a:ea typeface="微软雅黑" panose="020B0503020204020204" pitchFamily="34" charset="-122"/>
              </a:rPr>
              <a:t>教学过程</a:t>
            </a:r>
          </a:p>
        </p:txBody>
      </p:sp>
      <p:sp>
        <p:nvSpPr>
          <p:cNvPr id="17" name="矩形 16"/>
          <p:cNvSpPr/>
          <p:nvPr userDrawn="1"/>
        </p:nvSpPr>
        <p:spPr>
          <a:xfrm>
            <a:off x="7807602"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lvl="0" algn="ctr"/>
            <a:r>
              <a:rPr lang="zh-CN" altLang="en-US" sz="1800" b="1" dirty="0">
                <a:solidFill>
                  <a:srgbClr val="C00000"/>
                </a:solidFill>
                <a:latin typeface="微软雅黑" panose="020B0503020204020204" pitchFamily="34" charset="-122"/>
                <a:ea typeface="微软雅黑" panose="020B0503020204020204" pitchFamily="34" charset="-122"/>
              </a:rPr>
              <a:t>教学反思</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8" cstate="print">
            <a:alphaModFix amt="70000"/>
            <a:lum/>
          </a:blip>
          <a:srcRect/>
          <a:tile tx="0" ty="0" sx="100000" sy="100000" flip="none" algn="tl"/>
        </a:blipFill>
        <a:effectLst/>
      </p:bgPr>
    </p:bg>
    <p:spTree>
      <p:nvGrpSpPr>
        <p:cNvPr id="1" name=""/>
        <p:cNvGrpSpPr/>
        <p:nvPr/>
      </p:nvGrpSpPr>
      <p:grpSpPr>
        <a:xfrm>
          <a:off x="0" y="0"/>
          <a:ext cx="0" cy="0"/>
          <a:chOff x="0" y="0"/>
          <a:chExt cx="0" cy="0"/>
        </a:xfrm>
      </p:grpSpPr>
      <p:cxnSp>
        <p:nvCxnSpPr>
          <p:cNvPr id="7" name="直接连接符 6"/>
          <p:cNvCxnSpPr/>
          <p:nvPr/>
        </p:nvCxnSpPr>
        <p:spPr>
          <a:xfrm>
            <a:off x="20171" y="490140"/>
            <a:ext cx="9153000" cy="0"/>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grpSp>
        <p:nvGrpSpPr>
          <p:cNvPr id="8" name="组合 7"/>
          <p:cNvGrpSpPr/>
          <p:nvPr/>
        </p:nvGrpSpPr>
        <p:grpSpPr>
          <a:xfrm rot="13450455">
            <a:off x="8682067" y="4439898"/>
            <a:ext cx="496115" cy="1260894"/>
            <a:chOff x="11762339" y="3746221"/>
            <a:chExt cx="406107" cy="1155987"/>
          </a:xfrm>
        </p:grpSpPr>
        <p:sp>
          <p:nvSpPr>
            <p:cNvPr id="9" name="Freeform 16"/>
            <p:cNvSpPr/>
            <p:nvPr/>
          </p:nvSpPr>
          <p:spPr bwMode="auto">
            <a:xfrm flipV="1">
              <a:off x="11767353" y="3746221"/>
              <a:ext cx="396080" cy="564858"/>
            </a:xfrm>
            <a:custGeom>
              <a:avLst/>
              <a:gdLst>
                <a:gd name="T0" fmla="*/ 284 w 758"/>
                <a:gd name="T1" fmla="*/ 1081 h 1081"/>
                <a:gd name="T2" fmla="*/ 758 w 758"/>
                <a:gd name="T3" fmla="*/ 0 h 1081"/>
                <a:gd name="T4" fmla="*/ 0 w 758"/>
                <a:gd name="T5" fmla="*/ 288 h 1081"/>
                <a:gd name="T6" fmla="*/ 284 w 758"/>
                <a:gd name="T7" fmla="*/ 1081 h 1081"/>
              </a:gdLst>
              <a:ahLst/>
              <a:cxnLst>
                <a:cxn ang="0">
                  <a:pos x="T0" y="T1"/>
                </a:cxn>
                <a:cxn ang="0">
                  <a:pos x="T2" y="T3"/>
                </a:cxn>
                <a:cxn ang="0">
                  <a:pos x="T4" y="T5"/>
                </a:cxn>
                <a:cxn ang="0">
                  <a:pos x="T6" y="T7"/>
                </a:cxn>
              </a:cxnLst>
              <a:rect l="0" t="0" r="r" b="b"/>
              <a:pathLst>
                <a:path w="758" h="1081">
                  <a:moveTo>
                    <a:pt x="284" y="1081"/>
                  </a:moveTo>
                  <a:lnTo>
                    <a:pt x="758" y="0"/>
                  </a:lnTo>
                  <a:lnTo>
                    <a:pt x="0" y="288"/>
                  </a:lnTo>
                  <a:lnTo>
                    <a:pt x="284" y="1081"/>
                  </a:lnTo>
                  <a:close/>
                </a:path>
              </a:pathLst>
            </a:custGeom>
            <a:solidFill>
              <a:srgbClr val="319095"/>
            </a:solid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 name="Freeform 30"/>
            <p:cNvSpPr/>
            <p:nvPr/>
          </p:nvSpPr>
          <p:spPr bwMode="auto">
            <a:xfrm rot="15296182">
              <a:off x="11830602" y="4196908"/>
              <a:ext cx="275725" cy="329602"/>
            </a:xfrm>
            <a:custGeom>
              <a:avLst/>
              <a:gdLst>
                <a:gd name="T0" fmla="*/ 0 w 261"/>
                <a:gd name="T1" fmla="*/ 0 h 312"/>
                <a:gd name="T2" fmla="*/ 119 w 261"/>
                <a:gd name="T3" fmla="*/ 312 h 312"/>
                <a:gd name="T4" fmla="*/ 119 w 261"/>
                <a:gd name="T5" fmla="*/ 312 h 312"/>
                <a:gd name="T6" fmla="*/ 261 w 261"/>
                <a:gd name="T7" fmla="*/ 0 h 312"/>
                <a:gd name="T8" fmla="*/ 0 w 261"/>
                <a:gd name="T9" fmla="*/ 0 h 312"/>
              </a:gdLst>
              <a:ahLst/>
              <a:cxnLst>
                <a:cxn ang="0">
                  <a:pos x="T0" y="T1"/>
                </a:cxn>
                <a:cxn ang="0">
                  <a:pos x="T2" y="T3"/>
                </a:cxn>
                <a:cxn ang="0">
                  <a:pos x="T4" y="T5"/>
                </a:cxn>
                <a:cxn ang="0">
                  <a:pos x="T6" y="T7"/>
                </a:cxn>
                <a:cxn ang="0">
                  <a:pos x="T8" y="T9"/>
                </a:cxn>
              </a:cxnLst>
              <a:rect l="0" t="0" r="r" b="b"/>
              <a:pathLst>
                <a:path w="261" h="312">
                  <a:moveTo>
                    <a:pt x="0" y="0"/>
                  </a:moveTo>
                  <a:lnTo>
                    <a:pt x="119" y="312"/>
                  </a:lnTo>
                  <a:lnTo>
                    <a:pt x="119" y="312"/>
                  </a:lnTo>
                  <a:lnTo>
                    <a:pt x="261" y="0"/>
                  </a:lnTo>
                  <a:lnTo>
                    <a:pt x="0" y="0"/>
                  </a:lnTo>
                  <a:close/>
                </a:path>
              </a:pathLst>
            </a:custGeom>
            <a:solidFill>
              <a:srgbClr val="A0BF0D"/>
            </a:solid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 name="Freeform 12"/>
            <p:cNvSpPr/>
            <p:nvPr/>
          </p:nvSpPr>
          <p:spPr bwMode="auto">
            <a:xfrm rot="7160246">
              <a:off x="11692179" y="4425941"/>
              <a:ext cx="546427" cy="406107"/>
            </a:xfrm>
            <a:custGeom>
              <a:avLst/>
              <a:gdLst>
                <a:gd name="T0" fmla="*/ 782 w 1067"/>
                <a:gd name="T1" fmla="*/ 0 h 793"/>
                <a:gd name="T2" fmla="*/ 0 w 1067"/>
                <a:gd name="T3" fmla="*/ 288 h 793"/>
                <a:gd name="T4" fmla="*/ 1067 w 1067"/>
                <a:gd name="T5" fmla="*/ 793 h 793"/>
                <a:gd name="T6" fmla="*/ 782 w 1067"/>
                <a:gd name="T7" fmla="*/ 0 h 793"/>
              </a:gdLst>
              <a:ahLst/>
              <a:cxnLst>
                <a:cxn ang="0">
                  <a:pos x="T0" y="T1"/>
                </a:cxn>
                <a:cxn ang="0">
                  <a:pos x="T2" y="T3"/>
                </a:cxn>
                <a:cxn ang="0">
                  <a:pos x="T4" y="T5"/>
                </a:cxn>
                <a:cxn ang="0">
                  <a:pos x="T6" y="T7"/>
                </a:cxn>
              </a:cxnLst>
              <a:rect l="0" t="0" r="r" b="b"/>
              <a:pathLst>
                <a:path w="1067" h="793">
                  <a:moveTo>
                    <a:pt x="782" y="0"/>
                  </a:moveTo>
                  <a:lnTo>
                    <a:pt x="0" y="288"/>
                  </a:lnTo>
                  <a:lnTo>
                    <a:pt x="1067" y="793"/>
                  </a:lnTo>
                  <a:lnTo>
                    <a:pt x="782" y="0"/>
                  </a:lnTo>
                  <a:close/>
                </a:path>
              </a:pathLst>
            </a:custGeom>
            <a:solidFill>
              <a:srgbClr val="FDB900"/>
            </a:solid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12" name="组合 11"/>
          <p:cNvGrpSpPr/>
          <p:nvPr/>
        </p:nvGrpSpPr>
        <p:grpSpPr>
          <a:xfrm rot="2731254">
            <a:off x="259471" y="-270342"/>
            <a:ext cx="424636" cy="1208734"/>
            <a:chOff x="4454660" y="3810474"/>
            <a:chExt cx="406107" cy="1155987"/>
          </a:xfrm>
        </p:grpSpPr>
        <p:sp>
          <p:nvSpPr>
            <p:cNvPr id="13" name="Freeform 16"/>
            <p:cNvSpPr/>
            <p:nvPr/>
          </p:nvSpPr>
          <p:spPr bwMode="auto">
            <a:xfrm flipV="1">
              <a:off x="4459674" y="3810474"/>
              <a:ext cx="396080" cy="564858"/>
            </a:xfrm>
            <a:custGeom>
              <a:avLst/>
              <a:gdLst>
                <a:gd name="T0" fmla="*/ 284 w 758"/>
                <a:gd name="T1" fmla="*/ 1081 h 1081"/>
                <a:gd name="T2" fmla="*/ 758 w 758"/>
                <a:gd name="T3" fmla="*/ 0 h 1081"/>
                <a:gd name="T4" fmla="*/ 0 w 758"/>
                <a:gd name="T5" fmla="*/ 288 h 1081"/>
                <a:gd name="T6" fmla="*/ 284 w 758"/>
                <a:gd name="T7" fmla="*/ 1081 h 1081"/>
              </a:gdLst>
              <a:ahLst/>
              <a:cxnLst>
                <a:cxn ang="0">
                  <a:pos x="T0" y="T1"/>
                </a:cxn>
                <a:cxn ang="0">
                  <a:pos x="T2" y="T3"/>
                </a:cxn>
                <a:cxn ang="0">
                  <a:pos x="T4" y="T5"/>
                </a:cxn>
                <a:cxn ang="0">
                  <a:pos x="T6" y="T7"/>
                </a:cxn>
              </a:cxnLst>
              <a:rect l="0" t="0" r="r" b="b"/>
              <a:pathLst>
                <a:path w="758" h="1081">
                  <a:moveTo>
                    <a:pt x="284" y="1081"/>
                  </a:moveTo>
                  <a:lnTo>
                    <a:pt x="758" y="0"/>
                  </a:lnTo>
                  <a:lnTo>
                    <a:pt x="0" y="288"/>
                  </a:lnTo>
                  <a:lnTo>
                    <a:pt x="284" y="1081"/>
                  </a:lnTo>
                  <a:close/>
                </a:path>
              </a:pathLst>
            </a:custGeom>
            <a:solidFill>
              <a:srgbClr val="319095"/>
            </a:solid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 name="Freeform 30"/>
            <p:cNvSpPr/>
            <p:nvPr/>
          </p:nvSpPr>
          <p:spPr bwMode="auto">
            <a:xfrm rot="15296182">
              <a:off x="4522923" y="4261161"/>
              <a:ext cx="275725" cy="329602"/>
            </a:xfrm>
            <a:custGeom>
              <a:avLst/>
              <a:gdLst>
                <a:gd name="T0" fmla="*/ 0 w 261"/>
                <a:gd name="T1" fmla="*/ 0 h 312"/>
                <a:gd name="T2" fmla="*/ 119 w 261"/>
                <a:gd name="T3" fmla="*/ 312 h 312"/>
                <a:gd name="T4" fmla="*/ 119 w 261"/>
                <a:gd name="T5" fmla="*/ 312 h 312"/>
                <a:gd name="T6" fmla="*/ 261 w 261"/>
                <a:gd name="T7" fmla="*/ 0 h 312"/>
                <a:gd name="T8" fmla="*/ 0 w 261"/>
                <a:gd name="T9" fmla="*/ 0 h 312"/>
              </a:gdLst>
              <a:ahLst/>
              <a:cxnLst>
                <a:cxn ang="0">
                  <a:pos x="T0" y="T1"/>
                </a:cxn>
                <a:cxn ang="0">
                  <a:pos x="T2" y="T3"/>
                </a:cxn>
                <a:cxn ang="0">
                  <a:pos x="T4" y="T5"/>
                </a:cxn>
                <a:cxn ang="0">
                  <a:pos x="T6" y="T7"/>
                </a:cxn>
                <a:cxn ang="0">
                  <a:pos x="T8" y="T9"/>
                </a:cxn>
              </a:cxnLst>
              <a:rect l="0" t="0" r="r" b="b"/>
              <a:pathLst>
                <a:path w="261" h="312">
                  <a:moveTo>
                    <a:pt x="0" y="0"/>
                  </a:moveTo>
                  <a:lnTo>
                    <a:pt x="119" y="312"/>
                  </a:lnTo>
                  <a:lnTo>
                    <a:pt x="119" y="312"/>
                  </a:lnTo>
                  <a:lnTo>
                    <a:pt x="261" y="0"/>
                  </a:lnTo>
                  <a:lnTo>
                    <a:pt x="0" y="0"/>
                  </a:lnTo>
                  <a:close/>
                </a:path>
              </a:pathLst>
            </a:custGeom>
            <a:solidFill>
              <a:srgbClr val="A0BF0D"/>
            </a:solid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 name="Freeform 12"/>
            <p:cNvSpPr/>
            <p:nvPr/>
          </p:nvSpPr>
          <p:spPr bwMode="auto">
            <a:xfrm rot="7160246">
              <a:off x="4384500" y="4490194"/>
              <a:ext cx="546427" cy="406107"/>
            </a:xfrm>
            <a:custGeom>
              <a:avLst/>
              <a:gdLst>
                <a:gd name="T0" fmla="*/ 782 w 1067"/>
                <a:gd name="T1" fmla="*/ 0 h 793"/>
                <a:gd name="T2" fmla="*/ 0 w 1067"/>
                <a:gd name="T3" fmla="*/ 288 h 793"/>
                <a:gd name="T4" fmla="*/ 1067 w 1067"/>
                <a:gd name="T5" fmla="*/ 793 h 793"/>
                <a:gd name="T6" fmla="*/ 782 w 1067"/>
                <a:gd name="T7" fmla="*/ 0 h 793"/>
              </a:gdLst>
              <a:ahLst/>
              <a:cxnLst>
                <a:cxn ang="0">
                  <a:pos x="T0" y="T1"/>
                </a:cxn>
                <a:cxn ang="0">
                  <a:pos x="T2" y="T3"/>
                </a:cxn>
                <a:cxn ang="0">
                  <a:pos x="T4" y="T5"/>
                </a:cxn>
                <a:cxn ang="0">
                  <a:pos x="T6" y="T7"/>
                </a:cxn>
              </a:cxnLst>
              <a:rect l="0" t="0" r="r" b="b"/>
              <a:pathLst>
                <a:path w="1067" h="793">
                  <a:moveTo>
                    <a:pt x="782" y="0"/>
                  </a:moveTo>
                  <a:lnTo>
                    <a:pt x="0" y="288"/>
                  </a:lnTo>
                  <a:lnTo>
                    <a:pt x="1067" y="793"/>
                  </a:lnTo>
                  <a:lnTo>
                    <a:pt x="782" y="0"/>
                  </a:lnTo>
                  <a:close/>
                </a:path>
              </a:pathLst>
            </a:custGeom>
            <a:solidFill>
              <a:srgbClr val="FDB900"/>
            </a:solid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16" name="组合 15"/>
          <p:cNvGrpSpPr/>
          <p:nvPr/>
        </p:nvGrpSpPr>
        <p:grpSpPr>
          <a:xfrm rot="23880000" flipV="1">
            <a:off x="73789" y="-26610"/>
            <a:ext cx="159482" cy="453968"/>
            <a:chOff x="4454660" y="3810474"/>
            <a:chExt cx="406107" cy="1155987"/>
          </a:xfrm>
        </p:grpSpPr>
        <p:sp>
          <p:nvSpPr>
            <p:cNvPr id="17" name="Freeform 16"/>
            <p:cNvSpPr/>
            <p:nvPr/>
          </p:nvSpPr>
          <p:spPr bwMode="auto">
            <a:xfrm flipV="1">
              <a:off x="4459674" y="3810474"/>
              <a:ext cx="396080" cy="564858"/>
            </a:xfrm>
            <a:custGeom>
              <a:avLst/>
              <a:gdLst>
                <a:gd name="T0" fmla="*/ 284 w 758"/>
                <a:gd name="T1" fmla="*/ 1081 h 1081"/>
                <a:gd name="T2" fmla="*/ 758 w 758"/>
                <a:gd name="T3" fmla="*/ 0 h 1081"/>
                <a:gd name="T4" fmla="*/ 0 w 758"/>
                <a:gd name="T5" fmla="*/ 288 h 1081"/>
                <a:gd name="T6" fmla="*/ 284 w 758"/>
                <a:gd name="T7" fmla="*/ 1081 h 1081"/>
              </a:gdLst>
              <a:ahLst/>
              <a:cxnLst>
                <a:cxn ang="0">
                  <a:pos x="T0" y="T1"/>
                </a:cxn>
                <a:cxn ang="0">
                  <a:pos x="T2" y="T3"/>
                </a:cxn>
                <a:cxn ang="0">
                  <a:pos x="T4" y="T5"/>
                </a:cxn>
                <a:cxn ang="0">
                  <a:pos x="T6" y="T7"/>
                </a:cxn>
              </a:cxnLst>
              <a:rect l="0" t="0" r="r" b="b"/>
              <a:pathLst>
                <a:path w="758" h="1081">
                  <a:moveTo>
                    <a:pt x="284" y="1081"/>
                  </a:moveTo>
                  <a:lnTo>
                    <a:pt x="758" y="0"/>
                  </a:lnTo>
                  <a:lnTo>
                    <a:pt x="0" y="288"/>
                  </a:lnTo>
                  <a:lnTo>
                    <a:pt x="284" y="1081"/>
                  </a:lnTo>
                  <a:close/>
                </a:path>
              </a:pathLst>
            </a:custGeom>
            <a:solidFill>
              <a:srgbClr val="319095"/>
            </a:solid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 name="Freeform 30"/>
            <p:cNvSpPr/>
            <p:nvPr/>
          </p:nvSpPr>
          <p:spPr bwMode="auto">
            <a:xfrm rot="15296182">
              <a:off x="4522923" y="4261161"/>
              <a:ext cx="275725" cy="329602"/>
            </a:xfrm>
            <a:custGeom>
              <a:avLst/>
              <a:gdLst>
                <a:gd name="T0" fmla="*/ 0 w 261"/>
                <a:gd name="T1" fmla="*/ 0 h 312"/>
                <a:gd name="T2" fmla="*/ 119 w 261"/>
                <a:gd name="T3" fmla="*/ 312 h 312"/>
                <a:gd name="T4" fmla="*/ 119 w 261"/>
                <a:gd name="T5" fmla="*/ 312 h 312"/>
                <a:gd name="T6" fmla="*/ 261 w 261"/>
                <a:gd name="T7" fmla="*/ 0 h 312"/>
                <a:gd name="T8" fmla="*/ 0 w 261"/>
                <a:gd name="T9" fmla="*/ 0 h 312"/>
              </a:gdLst>
              <a:ahLst/>
              <a:cxnLst>
                <a:cxn ang="0">
                  <a:pos x="T0" y="T1"/>
                </a:cxn>
                <a:cxn ang="0">
                  <a:pos x="T2" y="T3"/>
                </a:cxn>
                <a:cxn ang="0">
                  <a:pos x="T4" y="T5"/>
                </a:cxn>
                <a:cxn ang="0">
                  <a:pos x="T6" y="T7"/>
                </a:cxn>
                <a:cxn ang="0">
                  <a:pos x="T8" y="T9"/>
                </a:cxn>
              </a:cxnLst>
              <a:rect l="0" t="0" r="r" b="b"/>
              <a:pathLst>
                <a:path w="261" h="312">
                  <a:moveTo>
                    <a:pt x="0" y="0"/>
                  </a:moveTo>
                  <a:lnTo>
                    <a:pt x="119" y="312"/>
                  </a:lnTo>
                  <a:lnTo>
                    <a:pt x="119" y="312"/>
                  </a:lnTo>
                  <a:lnTo>
                    <a:pt x="261" y="0"/>
                  </a:lnTo>
                  <a:lnTo>
                    <a:pt x="0" y="0"/>
                  </a:lnTo>
                  <a:close/>
                </a:path>
              </a:pathLst>
            </a:custGeom>
            <a:solidFill>
              <a:srgbClr val="A0BF0D"/>
            </a:solid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9" name="Freeform 12"/>
            <p:cNvSpPr/>
            <p:nvPr/>
          </p:nvSpPr>
          <p:spPr bwMode="auto">
            <a:xfrm rot="7160246">
              <a:off x="4384500" y="4490194"/>
              <a:ext cx="546427" cy="406107"/>
            </a:xfrm>
            <a:custGeom>
              <a:avLst/>
              <a:gdLst>
                <a:gd name="T0" fmla="*/ 782 w 1067"/>
                <a:gd name="T1" fmla="*/ 0 h 793"/>
                <a:gd name="T2" fmla="*/ 0 w 1067"/>
                <a:gd name="T3" fmla="*/ 288 h 793"/>
                <a:gd name="T4" fmla="*/ 1067 w 1067"/>
                <a:gd name="T5" fmla="*/ 793 h 793"/>
                <a:gd name="T6" fmla="*/ 782 w 1067"/>
                <a:gd name="T7" fmla="*/ 0 h 793"/>
              </a:gdLst>
              <a:ahLst/>
              <a:cxnLst>
                <a:cxn ang="0">
                  <a:pos x="T0" y="T1"/>
                </a:cxn>
                <a:cxn ang="0">
                  <a:pos x="T2" y="T3"/>
                </a:cxn>
                <a:cxn ang="0">
                  <a:pos x="T4" y="T5"/>
                </a:cxn>
                <a:cxn ang="0">
                  <a:pos x="T6" y="T7"/>
                </a:cxn>
              </a:cxnLst>
              <a:rect l="0" t="0" r="r" b="b"/>
              <a:pathLst>
                <a:path w="1067" h="793">
                  <a:moveTo>
                    <a:pt x="782" y="0"/>
                  </a:moveTo>
                  <a:lnTo>
                    <a:pt x="0" y="288"/>
                  </a:lnTo>
                  <a:lnTo>
                    <a:pt x="1067" y="793"/>
                  </a:lnTo>
                  <a:lnTo>
                    <a:pt x="782" y="0"/>
                  </a:lnTo>
                  <a:close/>
                </a:path>
              </a:pathLst>
            </a:custGeom>
            <a:solidFill>
              <a:srgbClr val="FDB900"/>
            </a:solid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24" name="组合 23"/>
          <p:cNvGrpSpPr/>
          <p:nvPr/>
        </p:nvGrpSpPr>
        <p:grpSpPr>
          <a:xfrm rot="19500000" flipH="1" flipV="1">
            <a:off x="9013919" y="291600"/>
            <a:ext cx="159482" cy="453968"/>
            <a:chOff x="4454660" y="3810474"/>
            <a:chExt cx="406107" cy="1155987"/>
          </a:xfrm>
        </p:grpSpPr>
        <p:sp>
          <p:nvSpPr>
            <p:cNvPr id="25" name="Freeform 16"/>
            <p:cNvSpPr/>
            <p:nvPr/>
          </p:nvSpPr>
          <p:spPr bwMode="auto">
            <a:xfrm flipV="1">
              <a:off x="4459674" y="3810474"/>
              <a:ext cx="396080" cy="564858"/>
            </a:xfrm>
            <a:custGeom>
              <a:avLst/>
              <a:gdLst>
                <a:gd name="T0" fmla="*/ 284 w 758"/>
                <a:gd name="T1" fmla="*/ 1081 h 1081"/>
                <a:gd name="T2" fmla="*/ 758 w 758"/>
                <a:gd name="T3" fmla="*/ 0 h 1081"/>
                <a:gd name="T4" fmla="*/ 0 w 758"/>
                <a:gd name="T5" fmla="*/ 288 h 1081"/>
                <a:gd name="T6" fmla="*/ 284 w 758"/>
                <a:gd name="T7" fmla="*/ 1081 h 1081"/>
              </a:gdLst>
              <a:ahLst/>
              <a:cxnLst>
                <a:cxn ang="0">
                  <a:pos x="T0" y="T1"/>
                </a:cxn>
                <a:cxn ang="0">
                  <a:pos x="T2" y="T3"/>
                </a:cxn>
                <a:cxn ang="0">
                  <a:pos x="T4" y="T5"/>
                </a:cxn>
                <a:cxn ang="0">
                  <a:pos x="T6" y="T7"/>
                </a:cxn>
              </a:cxnLst>
              <a:rect l="0" t="0" r="r" b="b"/>
              <a:pathLst>
                <a:path w="758" h="1081">
                  <a:moveTo>
                    <a:pt x="284" y="1081"/>
                  </a:moveTo>
                  <a:lnTo>
                    <a:pt x="758" y="0"/>
                  </a:lnTo>
                  <a:lnTo>
                    <a:pt x="0" y="288"/>
                  </a:lnTo>
                  <a:lnTo>
                    <a:pt x="284" y="1081"/>
                  </a:lnTo>
                  <a:close/>
                </a:path>
              </a:pathLst>
            </a:custGeom>
            <a:solidFill>
              <a:srgbClr val="319095"/>
            </a:solid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6" name="Freeform 30"/>
            <p:cNvSpPr/>
            <p:nvPr/>
          </p:nvSpPr>
          <p:spPr bwMode="auto">
            <a:xfrm rot="15296182">
              <a:off x="4522923" y="4261161"/>
              <a:ext cx="275725" cy="329602"/>
            </a:xfrm>
            <a:custGeom>
              <a:avLst/>
              <a:gdLst>
                <a:gd name="T0" fmla="*/ 0 w 261"/>
                <a:gd name="T1" fmla="*/ 0 h 312"/>
                <a:gd name="T2" fmla="*/ 119 w 261"/>
                <a:gd name="T3" fmla="*/ 312 h 312"/>
                <a:gd name="T4" fmla="*/ 119 w 261"/>
                <a:gd name="T5" fmla="*/ 312 h 312"/>
                <a:gd name="T6" fmla="*/ 261 w 261"/>
                <a:gd name="T7" fmla="*/ 0 h 312"/>
                <a:gd name="T8" fmla="*/ 0 w 261"/>
                <a:gd name="T9" fmla="*/ 0 h 312"/>
              </a:gdLst>
              <a:ahLst/>
              <a:cxnLst>
                <a:cxn ang="0">
                  <a:pos x="T0" y="T1"/>
                </a:cxn>
                <a:cxn ang="0">
                  <a:pos x="T2" y="T3"/>
                </a:cxn>
                <a:cxn ang="0">
                  <a:pos x="T4" y="T5"/>
                </a:cxn>
                <a:cxn ang="0">
                  <a:pos x="T6" y="T7"/>
                </a:cxn>
                <a:cxn ang="0">
                  <a:pos x="T8" y="T9"/>
                </a:cxn>
              </a:cxnLst>
              <a:rect l="0" t="0" r="r" b="b"/>
              <a:pathLst>
                <a:path w="261" h="312">
                  <a:moveTo>
                    <a:pt x="0" y="0"/>
                  </a:moveTo>
                  <a:lnTo>
                    <a:pt x="119" y="312"/>
                  </a:lnTo>
                  <a:lnTo>
                    <a:pt x="119" y="312"/>
                  </a:lnTo>
                  <a:lnTo>
                    <a:pt x="261" y="0"/>
                  </a:lnTo>
                  <a:lnTo>
                    <a:pt x="0" y="0"/>
                  </a:lnTo>
                  <a:close/>
                </a:path>
              </a:pathLst>
            </a:custGeom>
            <a:solidFill>
              <a:srgbClr val="A0BF0D"/>
            </a:solid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 name="Freeform 12"/>
            <p:cNvSpPr/>
            <p:nvPr/>
          </p:nvSpPr>
          <p:spPr bwMode="auto">
            <a:xfrm rot="7160246">
              <a:off x="4384500" y="4490194"/>
              <a:ext cx="546427" cy="406107"/>
            </a:xfrm>
            <a:custGeom>
              <a:avLst/>
              <a:gdLst>
                <a:gd name="T0" fmla="*/ 782 w 1067"/>
                <a:gd name="T1" fmla="*/ 0 h 793"/>
                <a:gd name="T2" fmla="*/ 0 w 1067"/>
                <a:gd name="T3" fmla="*/ 288 h 793"/>
                <a:gd name="T4" fmla="*/ 1067 w 1067"/>
                <a:gd name="T5" fmla="*/ 793 h 793"/>
                <a:gd name="T6" fmla="*/ 782 w 1067"/>
                <a:gd name="T7" fmla="*/ 0 h 793"/>
              </a:gdLst>
              <a:ahLst/>
              <a:cxnLst>
                <a:cxn ang="0">
                  <a:pos x="T0" y="T1"/>
                </a:cxn>
                <a:cxn ang="0">
                  <a:pos x="T2" y="T3"/>
                </a:cxn>
                <a:cxn ang="0">
                  <a:pos x="T4" y="T5"/>
                </a:cxn>
                <a:cxn ang="0">
                  <a:pos x="T6" y="T7"/>
                </a:cxn>
              </a:cxnLst>
              <a:rect l="0" t="0" r="r" b="b"/>
              <a:pathLst>
                <a:path w="1067" h="793">
                  <a:moveTo>
                    <a:pt x="782" y="0"/>
                  </a:moveTo>
                  <a:lnTo>
                    <a:pt x="0" y="288"/>
                  </a:lnTo>
                  <a:lnTo>
                    <a:pt x="1067" y="793"/>
                  </a:lnTo>
                  <a:lnTo>
                    <a:pt x="782" y="0"/>
                  </a:lnTo>
                  <a:close/>
                </a:path>
              </a:pathLst>
            </a:custGeom>
            <a:solidFill>
              <a:srgbClr val="FDB900"/>
            </a:solid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zh-CN" altLang="en-US"/>
            </a:p>
          </p:txBody>
        </p:sp>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zh-CN"/>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xml"/><Relationship Id="rId4" Type="http://schemas.openxmlformats.org/officeDocument/2006/relationships/image" Target="../media/image16.jpeg"/></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xml"/><Relationship Id="rId4" Type="http://schemas.openxmlformats.org/officeDocument/2006/relationships/image" Target="../media/image17.jpeg"/></Relationships>
</file>

<file path=ppt/slides/_rels/slide1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8.png"/><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6.png"/></Relationships>
</file>

<file path=ppt/slides/_rels/slide2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8.png"/><Relationship Id="rId1" Type="http://schemas.openxmlformats.org/officeDocument/2006/relationships/slideLayout" Target="../slideLayouts/slideLayout1.xml"/><Relationship Id="rId4" Type="http://schemas.openxmlformats.org/officeDocument/2006/relationships/image" Target="../media/image20.jpeg"/></Relationships>
</file>

<file path=ppt/slides/_rels/slide2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xml"/><Relationship Id="rId4" Type="http://schemas.openxmlformats.org/officeDocument/2006/relationships/image" Target="../media/image21.jpeg"/></Relationships>
</file>

<file path=ppt/slides/_rels/slide2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6.png"/></Relationships>
</file>

<file path=ppt/slides/_rels/slide27.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xml"/><Relationship Id="rId4" Type="http://schemas.openxmlformats.org/officeDocument/2006/relationships/image" Target="../media/image23.jpeg"/></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xml"/><Relationship Id="rId4" Type="http://schemas.openxmlformats.org/officeDocument/2006/relationships/image" Target="../media/image10.jpeg"/></Relationships>
</file>

<file path=ppt/slides/_rels/slide3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image" Target="../media/image8.png"/><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3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6.png"/></Relationships>
</file>

<file path=ppt/slides/_rels/slide37.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image" Target="../media/image8.png"/><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3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image" Target="../media/image8.png"/><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4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image" Target="../media/image27.png"/><Relationship Id="rId7" Type="http://schemas.openxmlformats.org/officeDocument/2006/relationships/image" Target="../media/image30.pn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29.png"/><Relationship Id="rId5" Type="http://schemas.openxmlformats.org/officeDocument/2006/relationships/image" Target="../media/image4.png"/><Relationship Id="rId4" Type="http://schemas.openxmlformats.org/officeDocument/2006/relationships/image" Target="../media/image28.png"/></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xml"/><Relationship Id="rId4" Type="http://schemas.openxmlformats.org/officeDocument/2006/relationships/image" Target="../media/image13.jpeg"/></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xml"/><Relationship Id="rId4" Type="http://schemas.openxmlformats.org/officeDocument/2006/relationships/image" Target="../media/image14.jpeg"/></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8.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2" name="Picture 3" descr="road.png"/>
          <p:cNvPicPr>
            <a:picLocks noChangeAspect="1"/>
          </p:cNvPicPr>
          <p:nvPr/>
        </p:nvPicPr>
        <p:blipFill>
          <a:blip r:embed="rId3" cstate="print"/>
          <a:stretch>
            <a:fillRect/>
          </a:stretch>
        </p:blipFill>
        <p:spPr>
          <a:xfrm>
            <a:off x="0" y="2139802"/>
            <a:ext cx="9144001" cy="3003698"/>
          </a:xfrm>
          <a:prstGeom prst="rect">
            <a:avLst/>
          </a:prstGeom>
        </p:spPr>
      </p:pic>
      <p:grpSp>
        <p:nvGrpSpPr>
          <p:cNvPr id="88" name="组合 87"/>
          <p:cNvGrpSpPr/>
          <p:nvPr/>
        </p:nvGrpSpPr>
        <p:grpSpPr>
          <a:xfrm>
            <a:off x="1962626" y="3100035"/>
            <a:ext cx="4438184" cy="1569660"/>
            <a:chOff x="6053682" y="2916363"/>
            <a:chExt cx="3825180" cy="1684623"/>
          </a:xfrm>
        </p:grpSpPr>
        <p:grpSp>
          <p:nvGrpSpPr>
            <p:cNvPr id="89" name="组合 72"/>
            <p:cNvGrpSpPr/>
            <p:nvPr/>
          </p:nvGrpSpPr>
          <p:grpSpPr>
            <a:xfrm>
              <a:off x="6053682" y="2916363"/>
              <a:ext cx="3825180" cy="1684623"/>
              <a:chOff x="6053682" y="2916363"/>
              <a:chExt cx="3825180" cy="1684623"/>
            </a:xfrm>
          </p:grpSpPr>
          <p:sp>
            <p:nvSpPr>
              <p:cNvPr id="94" name="文本框 79"/>
              <p:cNvSpPr txBox="1"/>
              <p:nvPr/>
            </p:nvSpPr>
            <p:spPr>
              <a:xfrm>
                <a:off x="6053682" y="2916363"/>
                <a:ext cx="3774795" cy="1684623"/>
              </a:xfrm>
              <a:prstGeom prst="rect">
                <a:avLst/>
              </a:prstGeom>
              <a:noFill/>
            </p:spPr>
            <p:txBody>
              <a:bodyPr wrap="none" rtlCol="0">
                <a:spAutoFit/>
              </a:bodyPr>
              <a:lstStyle>
                <a:defPPr>
                  <a:defRPr lang="zh-CN"/>
                </a:defPPr>
                <a:lvl1pPr>
                  <a:defRPr sz="3200" b="1">
                    <a:solidFill>
                      <a:srgbClr val="F5841C"/>
                    </a:solidFill>
                    <a:latin typeface="微软雅黑" panose="020B0503020204020204" pitchFamily="34" charset="-122"/>
                    <a:ea typeface="微软雅黑" panose="020B0503020204020204" pitchFamily="34" charset="-122"/>
                  </a:defRPr>
                </a:lvl1pPr>
              </a:lstStyle>
              <a:p>
                <a:pPr>
                  <a:lnSpc>
                    <a:spcPct val="150000"/>
                  </a:lnSpc>
                </a:pPr>
                <a:r>
                  <a:rPr lang="zh-CN" altLang="en-US" dirty="0" smtClean="0">
                    <a:solidFill>
                      <a:schemeClr val="accent3"/>
                    </a:solidFill>
                  </a:rPr>
                  <a:t>      新课标北师版</a:t>
                </a:r>
                <a:r>
                  <a:rPr lang="en-US" altLang="zh-CN" dirty="0" smtClean="0">
                    <a:solidFill>
                      <a:schemeClr val="accent3"/>
                    </a:solidFill>
                  </a:rPr>
                  <a:t>·</a:t>
                </a:r>
                <a:r>
                  <a:rPr lang="zh-CN" altLang="en-US" dirty="0" smtClean="0">
                    <a:solidFill>
                      <a:srgbClr val="319095"/>
                    </a:solidFill>
                  </a:rPr>
                  <a:t>物理</a:t>
                </a:r>
                <a:endParaRPr lang="en-US" altLang="zh-CN" dirty="0" smtClean="0">
                  <a:solidFill>
                    <a:srgbClr val="319095"/>
                  </a:solidFill>
                </a:endParaRPr>
              </a:p>
              <a:p>
                <a:pPr algn="ctr">
                  <a:lnSpc>
                    <a:spcPct val="150000"/>
                  </a:lnSpc>
                </a:pPr>
                <a:r>
                  <a:rPr lang="zh-CN" altLang="en-US" dirty="0" smtClean="0">
                    <a:solidFill>
                      <a:schemeClr val="accent3"/>
                    </a:solidFill>
                  </a:rPr>
                  <a:t>     </a:t>
                </a:r>
                <a:r>
                  <a:rPr lang="zh-CN" altLang="en-US" dirty="0" smtClean="0">
                    <a:solidFill>
                      <a:srgbClr val="D16809"/>
                    </a:solidFill>
                  </a:rPr>
                  <a:t>八年级上</a:t>
                </a:r>
                <a:endParaRPr lang="zh-CN" altLang="en-US" dirty="0">
                  <a:solidFill>
                    <a:srgbClr val="D16809"/>
                  </a:solidFill>
                </a:endParaRPr>
              </a:p>
            </p:txBody>
          </p:sp>
          <p:sp>
            <p:nvSpPr>
              <p:cNvPr id="95" name="圆角矩形 94"/>
              <p:cNvSpPr/>
              <p:nvPr/>
            </p:nvSpPr>
            <p:spPr>
              <a:xfrm>
                <a:off x="6409827" y="3087476"/>
                <a:ext cx="3469035" cy="1476135"/>
              </a:xfrm>
              <a:prstGeom prst="roundRect">
                <a:avLst/>
              </a:prstGeom>
              <a:noFill/>
              <a:ln w="6350">
                <a:solidFill>
                  <a:srgbClr val="A0BF0D"/>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90" name="组合 45"/>
            <p:cNvGrpSpPr/>
            <p:nvPr/>
          </p:nvGrpSpPr>
          <p:grpSpPr>
            <a:xfrm rot="2731254">
              <a:off x="6341934" y="2879007"/>
              <a:ext cx="109793" cy="312528"/>
              <a:chOff x="4454660" y="3810474"/>
              <a:chExt cx="406107" cy="1155987"/>
            </a:xfrm>
          </p:grpSpPr>
          <p:sp>
            <p:nvSpPr>
              <p:cNvPr id="91" name="Freeform 16"/>
              <p:cNvSpPr/>
              <p:nvPr/>
            </p:nvSpPr>
            <p:spPr bwMode="auto">
              <a:xfrm flipV="1">
                <a:off x="4459674" y="3810474"/>
                <a:ext cx="396080" cy="564858"/>
              </a:xfrm>
              <a:custGeom>
                <a:avLst/>
                <a:gdLst>
                  <a:gd name="T0" fmla="*/ 284 w 758"/>
                  <a:gd name="T1" fmla="*/ 1081 h 1081"/>
                  <a:gd name="T2" fmla="*/ 758 w 758"/>
                  <a:gd name="T3" fmla="*/ 0 h 1081"/>
                  <a:gd name="T4" fmla="*/ 0 w 758"/>
                  <a:gd name="T5" fmla="*/ 288 h 1081"/>
                  <a:gd name="T6" fmla="*/ 284 w 758"/>
                  <a:gd name="T7" fmla="*/ 1081 h 1081"/>
                </a:gdLst>
                <a:ahLst/>
                <a:cxnLst>
                  <a:cxn ang="0">
                    <a:pos x="T0" y="T1"/>
                  </a:cxn>
                  <a:cxn ang="0">
                    <a:pos x="T2" y="T3"/>
                  </a:cxn>
                  <a:cxn ang="0">
                    <a:pos x="T4" y="T5"/>
                  </a:cxn>
                  <a:cxn ang="0">
                    <a:pos x="T6" y="T7"/>
                  </a:cxn>
                </a:cxnLst>
                <a:rect l="0" t="0" r="r" b="b"/>
                <a:pathLst>
                  <a:path w="758" h="1081">
                    <a:moveTo>
                      <a:pt x="284" y="1081"/>
                    </a:moveTo>
                    <a:lnTo>
                      <a:pt x="758" y="0"/>
                    </a:lnTo>
                    <a:lnTo>
                      <a:pt x="0" y="288"/>
                    </a:lnTo>
                    <a:lnTo>
                      <a:pt x="284" y="1081"/>
                    </a:lnTo>
                    <a:close/>
                  </a:path>
                </a:pathLst>
              </a:custGeom>
              <a:solidFill>
                <a:srgbClr val="319095"/>
              </a:solid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2" name="Freeform 30"/>
              <p:cNvSpPr/>
              <p:nvPr/>
            </p:nvSpPr>
            <p:spPr bwMode="auto">
              <a:xfrm rot="15296182">
                <a:off x="4522923" y="4261161"/>
                <a:ext cx="275725" cy="329602"/>
              </a:xfrm>
              <a:custGeom>
                <a:avLst/>
                <a:gdLst>
                  <a:gd name="T0" fmla="*/ 0 w 261"/>
                  <a:gd name="T1" fmla="*/ 0 h 312"/>
                  <a:gd name="T2" fmla="*/ 119 w 261"/>
                  <a:gd name="T3" fmla="*/ 312 h 312"/>
                  <a:gd name="T4" fmla="*/ 119 w 261"/>
                  <a:gd name="T5" fmla="*/ 312 h 312"/>
                  <a:gd name="T6" fmla="*/ 261 w 261"/>
                  <a:gd name="T7" fmla="*/ 0 h 312"/>
                  <a:gd name="T8" fmla="*/ 0 w 261"/>
                  <a:gd name="T9" fmla="*/ 0 h 312"/>
                </a:gdLst>
                <a:ahLst/>
                <a:cxnLst>
                  <a:cxn ang="0">
                    <a:pos x="T0" y="T1"/>
                  </a:cxn>
                  <a:cxn ang="0">
                    <a:pos x="T2" y="T3"/>
                  </a:cxn>
                  <a:cxn ang="0">
                    <a:pos x="T4" y="T5"/>
                  </a:cxn>
                  <a:cxn ang="0">
                    <a:pos x="T6" y="T7"/>
                  </a:cxn>
                  <a:cxn ang="0">
                    <a:pos x="T8" y="T9"/>
                  </a:cxn>
                </a:cxnLst>
                <a:rect l="0" t="0" r="r" b="b"/>
                <a:pathLst>
                  <a:path w="261" h="312">
                    <a:moveTo>
                      <a:pt x="0" y="0"/>
                    </a:moveTo>
                    <a:lnTo>
                      <a:pt x="119" y="312"/>
                    </a:lnTo>
                    <a:lnTo>
                      <a:pt x="119" y="312"/>
                    </a:lnTo>
                    <a:lnTo>
                      <a:pt x="261" y="0"/>
                    </a:lnTo>
                    <a:lnTo>
                      <a:pt x="0" y="0"/>
                    </a:lnTo>
                    <a:close/>
                  </a:path>
                </a:pathLst>
              </a:custGeom>
              <a:solidFill>
                <a:srgbClr val="A0BF0D"/>
              </a:solid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3" name="Freeform 12"/>
              <p:cNvSpPr/>
              <p:nvPr/>
            </p:nvSpPr>
            <p:spPr bwMode="auto">
              <a:xfrm rot="7160246">
                <a:off x="4384500" y="4490194"/>
                <a:ext cx="546427" cy="406107"/>
              </a:xfrm>
              <a:custGeom>
                <a:avLst/>
                <a:gdLst>
                  <a:gd name="T0" fmla="*/ 782 w 1067"/>
                  <a:gd name="T1" fmla="*/ 0 h 793"/>
                  <a:gd name="T2" fmla="*/ 0 w 1067"/>
                  <a:gd name="T3" fmla="*/ 288 h 793"/>
                  <a:gd name="T4" fmla="*/ 1067 w 1067"/>
                  <a:gd name="T5" fmla="*/ 793 h 793"/>
                  <a:gd name="T6" fmla="*/ 782 w 1067"/>
                  <a:gd name="T7" fmla="*/ 0 h 793"/>
                </a:gdLst>
                <a:ahLst/>
                <a:cxnLst>
                  <a:cxn ang="0">
                    <a:pos x="T0" y="T1"/>
                  </a:cxn>
                  <a:cxn ang="0">
                    <a:pos x="T2" y="T3"/>
                  </a:cxn>
                  <a:cxn ang="0">
                    <a:pos x="T4" y="T5"/>
                  </a:cxn>
                  <a:cxn ang="0">
                    <a:pos x="T6" y="T7"/>
                  </a:cxn>
                </a:cxnLst>
                <a:rect l="0" t="0" r="r" b="b"/>
                <a:pathLst>
                  <a:path w="1067" h="793">
                    <a:moveTo>
                      <a:pt x="782" y="0"/>
                    </a:moveTo>
                    <a:lnTo>
                      <a:pt x="0" y="288"/>
                    </a:lnTo>
                    <a:lnTo>
                      <a:pt x="1067" y="793"/>
                    </a:lnTo>
                    <a:lnTo>
                      <a:pt x="782" y="0"/>
                    </a:lnTo>
                    <a:close/>
                  </a:path>
                </a:pathLst>
              </a:custGeom>
              <a:solidFill>
                <a:srgbClr val="FDB900"/>
              </a:solid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sp>
        <p:nvSpPr>
          <p:cNvPr id="96" name="文本框 78"/>
          <p:cNvSpPr txBox="1"/>
          <p:nvPr/>
        </p:nvSpPr>
        <p:spPr>
          <a:xfrm>
            <a:off x="3002932" y="1825260"/>
            <a:ext cx="2908489" cy="623248"/>
          </a:xfrm>
          <a:prstGeom prst="rect">
            <a:avLst/>
          </a:prstGeom>
          <a:noFill/>
        </p:spPr>
        <p:txBody>
          <a:bodyPr wrap="none" lIns="68580" tIns="34290" rIns="68580" bIns="34290" rtlCol="0">
            <a:spAutoFit/>
          </a:bodyPr>
          <a:lstStyle>
            <a:defPPr>
              <a:defRPr lang="zh-CN"/>
            </a:defPPr>
            <a:lvl1pPr>
              <a:defRPr sz="3200" b="1">
                <a:solidFill>
                  <a:srgbClr val="F5841C"/>
                </a:solidFill>
                <a:latin typeface="微软雅黑" panose="020B0503020204020204" pitchFamily="34" charset="-122"/>
                <a:ea typeface="微软雅黑" panose="020B0503020204020204" pitchFamily="34" charset="-122"/>
              </a:defRPr>
            </a:lvl1pPr>
          </a:lstStyle>
          <a:p>
            <a:r>
              <a:rPr lang="zh-CN" altLang="en-US" sz="3600" dirty="0" smtClean="0">
                <a:solidFill>
                  <a:schemeClr val="accent1">
                    <a:lumMod val="75000"/>
                  </a:schemeClr>
                </a:solidFill>
              </a:rPr>
              <a:t>学科素养课件</a:t>
            </a:r>
            <a:endParaRPr lang="zh-CN" altLang="en-US" sz="3600" dirty="0">
              <a:solidFill>
                <a:schemeClr val="accent1">
                  <a:lumMod val="75000"/>
                </a:schemeClr>
              </a:solidFill>
            </a:endParaRPr>
          </a:p>
        </p:txBody>
      </p:sp>
      <p:pic>
        <p:nvPicPr>
          <p:cNvPr id="54" name="Picture 5" descr="cloudandb.png"/>
          <p:cNvPicPr>
            <a:picLocks noChangeAspect="1"/>
          </p:cNvPicPr>
          <p:nvPr/>
        </p:nvPicPr>
        <p:blipFill>
          <a:blip r:embed="rId4" cstate="print"/>
          <a:stretch>
            <a:fillRect/>
          </a:stretch>
        </p:blipFill>
        <p:spPr>
          <a:xfrm>
            <a:off x="2892786" y="39705"/>
            <a:ext cx="6225455" cy="998520"/>
          </a:xfrm>
          <a:prstGeom prst="rect">
            <a:avLst/>
          </a:prstGeom>
        </p:spPr>
      </p:pic>
      <p:pic>
        <p:nvPicPr>
          <p:cNvPr id="97" name="Picture 4" descr="cloud_ballon.png"/>
          <p:cNvPicPr>
            <a:picLocks noChangeAspect="1"/>
          </p:cNvPicPr>
          <p:nvPr/>
        </p:nvPicPr>
        <p:blipFill>
          <a:blip r:embed="rId5" cstate="print"/>
          <a:stretch>
            <a:fillRect/>
          </a:stretch>
        </p:blipFill>
        <p:spPr>
          <a:xfrm>
            <a:off x="7796518" y="5143500"/>
            <a:ext cx="842657" cy="68989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62"/>
                                        </p:tgtEl>
                                        <p:attrNameLst>
                                          <p:attrName>style.visibility</p:attrName>
                                        </p:attrNameLst>
                                      </p:cBhvr>
                                      <p:to>
                                        <p:strVal val="visible"/>
                                      </p:to>
                                    </p:set>
                                    <p:anim calcmode="lin" valueType="num">
                                      <p:cBhvr>
                                        <p:cTn id="7" dur="500" fill="hold"/>
                                        <p:tgtEl>
                                          <p:spTgt spid="62"/>
                                        </p:tgtEl>
                                        <p:attrNameLst>
                                          <p:attrName>ppt_w</p:attrName>
                                        </p:attrNameLst>
                                      </p:cBhvr>
                                      <p:tavLst>
                                        <p:tav tm="0">
                                          <p:val>
                                            <p:fltVal val="0"/>
                                          </p:val>
                                        </p:tav>
                                        <p:tav tm="100000">
                                          <p:val>
                                            <p:strVal val="#ppt_w"/>
                                          </p:val>
                                        </p:tav>
                                      </p:tavLst>
                                    </p:anim>
                                    <p:anim calcmode="lin" valueType="num">
                                      <p:cBhvr>
                                        <p:cTn id="8" dur="500" fill="hold"/>
                                        <p:tgtEl>
                                          <p:spTgt spid="6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42" presetClass="entr" presetSubtype="0" fill="hold" grpId="0" nodeType="afterEffect">
                                  <p:stCondLst>
                                    <p:cond delay="0"/>
                                  </p:stCondLst>
                                  <p:childTnLst>
                                    <p:set>
                                      <p:cBhvr>
                                        <p:cTn id="11" dur="1" fill="hold">
                                          <p:stCondLst>
                                            <p:cond delay="0"/>
                                          </p:stCondLst>
                                        </p:cTn>
                                        <p:tgtEl>
                                          <p:spTgt spid="96"/>
                                        </p:tgtEl>
                                        <p:attrNameLst>
                                          <p:attrName>style.visibility</p:attrName>
                                        </p:attrNameLst>
                                      </p:cBhvr>
                                      <p:to>
                                        <p:strVal val="visible"/>
                                      </p:to>
                                    </p:set>
                                    <p:animEffect transition="in" filter="fade">
                                      <p:cBhvr>
                                        <p:cTn id="12" dur="1000"/>
                                        <p:tgtEl>
                                          <p:spTgt spid="96"/>
                                        </p:tgtEl>
                                      </p:cBhvr>
                                    </p:animEffect>
                                    <p:anim calcmode="lin" valueType="num">
                                      <p:cBhvr>
                                        <p:cTn id="13" dur="1000" fill="hold"/>
                                        <p:tgtEl>
                                          <p:spTgt spid="96"/>
                                        </p:tgtEl>
                                        <p:attrNameLst>
                                          <p:attrName>ppt_x</p:attrName>
                                        </p:attrNameLst>
                                      </p:cBhvr>
                                      <p:tavLst>
                                        <p:tav tm="0">
                                          <p:val>
                                            <p:strVal val="#ppt_x"/>
                                          </p:val>
                                        </p:tav>
                                        <p:tav tm="100000">
                                          <p:val>
                                            <p:strVal val="#ppt_x"/>
                                          </p:val>
                                        </p:tav>
                                      </p:tavLst>
                                    </p:anim>
                                    <p:anim calcmode="lin" valueType="num">
                                      <p:cBhvr>
                                        <p:cTn id="14" dur="1000" fill="hold"/>
                                        <p:tgtEl>
                                          <p:spTgt spid="96"/>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88"/>
                                        </p:tgtEl>
                                        <p:attrNameLst>
                                          <p:attrName>style.visibility</p:attrName>
                                        </p:attrNameLst>
                                      </p:cBhvr>
                                      <p:to>
                                        <p:strVal val="visible"/>
                                      </p:to>
                                    </p:set>
                                    <p:animEffect transition="in" filter="fade">
                                      <p:cBhvr>
                                        <p:cTn id="17" dur="1000"/>
                                        <p:tgtEl>
                                          <p:spTgt spid="88"/>
                                        </p:tgtEl>
                                      </p:cBhvr>
                                    </p:animEffect>
                                    <p:anim calcmode="lin" valueType="num">
                                      <p:cBhvr>
                                        <p:cTn id="18" dur="1000" fill="hold"/>
                                        <p:tgtEl>
                                          <p:spTgt spid="88"/>
                                        </p:tgtEl>
                                        <p:attrNameLst>
                                          <p:attrName>ppt_x</p:attrName>
                                        </p:attrNameLst>
                                      </p:cBhvr>
                                      <p:tavLst>
                                        <p:tav tm="0">
                                          <p:val>
                                            <p:strVal val="#ppt_x"/>
                                          </p:val>
                                        </p:tav>
                                        <p:tav tm="100000">
                                          <p:val>
                                            <p:strVal val="#ppt_x"/>
                                          </p:val>
                                        </p:tav>
                                      </p:tavLst>
                                    </p:anim>
                                    <p:anim calcmode="lin" valueType="num">
                                      <p:cBhvr>
                                        <p:cTn id="19" dur="1000" fill="hold"/>
                                        <p:tgtEl>
                                          <p:spTgt spid="88"/>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1" presetClass="entr" presetSubtype="0" fill="hold" nodeType="afterEffect">
                                  <p:stCondLst>
                                    <p:cond delay="0"/>
                                  </p:stCondLst>
                                  <p:childTnLst>
                                    <p:set>
                                      <p:cBhvr>
                                        <p:cTn id="22" dur="1" fill="hold">
                                          <p:stCondLst>
                                            <p:cond delay="0"/>
                                          </p:stCondLst>
                                        </p:cTn>
                                        <p:tgtEl>
                                          <p:spTgt spid="54"/>
                                        </p:tgtEl>
                                        <p:attrNameLst>
                                          <p:attrName>style.visibility</p:attrName>
                                        </p:attrNameLst>
                                      </p:cBhvr>
                                      <p:to>
                                        <p:strVal val="visible"/>
                                      </p:to>
                                    </p:set>
                                  </p:childTnLst>
                                </p:cTn>
                              </p:par>
                            </p:childTnLst>
                          </p:cTn>
                        </p:par>
                        <p:par>
                          <p:cTn id="23" fill="hold">
                            <p:stCondLst>
                              <p:cond delay="1500"/>
                            </p:stCondLst>
                            <p:childTnLst>
                              <p:par>
                                <p:cTn id="24" presetID="0" presetClass="path" presetSubtype="0" accel="50000" decel="50000" fill="hold" nodeType="afterEffect">
                                  <p:stCondLst>
                                    <p:cond delay="0"/>
                                  </p:stCondLst>
                                  <p:childTnLst>
                                    <p:animMotion origin="layout" path="M -0.02057 -0.10209 C -0.02722 -0.10602 -0.03307 -0.11204 -0.03932 -0.1169 C -0.04271 -0.11945 -0.04636 -0.12037 -0.04974 -0.12246 C -0.05091 -0.12315 -0.05169 -0.12546 -0.05287 -0.12616 C -0.05417 -0.12709 -0.06354 -0.12963 -0.06432 -0.12986 C -0.07162 -0.13241 -0.07761 -0.13588 -0.08516 -0.13727 C -0.08972 -0.13935 -0.09414 -0.1419 -0.0987 -0.14468 C -0.10222 -0.14676 -0.10391 -0.1456 -0.10703 -0.14838 C -0.11289 -0.15347 -0.11823 -0.15857 -0.12474 -0.16134 C -0.12578 -0.1625 -0.12669 -0.16412 -0.12787 -0.16505 C -0.12891 -0.16597 -0.13008 -0.16597 -0.13099 -0.1669 C -0.1375 -0.17338 -0.14258 -0.18125 -0.14974 -0.18542 C -0.15287 -0.19097 -0.15599 -0.19653 -0.15912 -0.20209 C -0.16081 -0.20509 -0.16341 -0.20533 -0.16537 -0.20764 C -0.16849 -0.21597 -0.17383 -0.22269 -0.17787 -0.22986 C -0.18399 -0.24074 -0.18998 -0.25139 -0.19557 -0.2632 C -0.20365 -0.28033 -0.20729 -0.30556 -0.2112 -0.32616 C -0.21211 -0.33773 -0.2138 -0.34815 -0.21537 -0.35949 C -0.21563 -0.38634 -0.2125 -0.44815 -0.21953 -0.48542 C -0.2224 -0.53079 -0.22149 -0.57037 -0.23307 -0.61134 C -0.23503 -0.61806 -0.23672 -0.62778 -0.23932 -0.63357 C -0.24675 -0.6507 -0.24297 -0.63982 -0.2487 -0.64838 C -0.25248 -0.65394 -0.25638 -0.66227 -0.2612 -0.66505 C -0.27448 -0.67292 -0.28659 -0.67639 -0.30078 -0.67801 C -0.32878 -0.69468 -0.36094 -0.68056 -0.39037 -0.67616 C -0.41211 -0.6632 -0.42669 -0.67824 -0.44349 -0.69468 C -0.44623 -0.69722 -0.44961 -0.69815 -0.45182 -0.70209 C -0.45547 -0.70857 -0.45821 -0.71088 -0.46328 -0.7132 C -0.46732 -0.72037 -0.4724 -0.72153 -0.47682 -0.72801 C -0.48099 -0.73426 -0.48451 -0.73704 -0.48932 -0.74283 C -0.49141 -0.74537 -0.4944 -0.74445 -0.49662 -0.74653 C -0.50313 -0.75301 -0.50612 -0.75625 -0.51328 -0.75949 C -0.51862 -0.76574 -0.52578 -0.76783 -0.53203 -0.7706 C -0.54219 -0.78264 -0.57383 -0.77778 -0.57787 -0.77801 C -0.58867 -0.78449 -0.57656 -0.77801 -0.60391 -0.77801 C -0.65287 -0.77801 -0.70182 -0.77917 -0.75078 -0.77986 C -0.76094 -0.78588 -0.76992 -0.79722 -0.77995 -0.80394 C -0.78334 -0.80625 -0.78568 -0.81134 -0.78932 -0.81134 " pathEditMode="relative" ptsTypes="fffffffffffffffffffffffffffffffffffffA">
                                      <p:cBhvr>
                                        <p:cTn id="25" dur="2000" fill="hold"/>
                                        <p:tgtEl>
                                          <p:spTgt spid="97"/>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0" y="0"/>
            <a:ext cx="4800600"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2"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4396075"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运动和静止的相对性</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487680" y="4052704"/>
            <a:ext cx="7406640" cy="553998"/>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乘客以地面的学生为参照物是运动的</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以司机为参照物是静止的</a:t>
            </a:r>
            <a:r>
              <a:rPr lang="en-US" altLang="zh-CN" sz="2000" dirty="0" smtClean="0">
                <a:latin typeface="微软雅黑" panose="020B0503020204020204" pitchFamily="34" charset="-122"/>
                <a:ea typeface="微软雅黑" panose="020B0503020204020204" pitchFamily="34" charset="-122"/>
              </a:rPr>
              <a:t>.</a:t>
            </a:r>
          </a:p>
        </p:txBody>
      </p:sp>
      <p:pic>
        <p:nvPicPr>
          <p:cNvPr id="10" name="图片 9" descr="图片6.png"/>
          <p:cNvPicPr>
            <a:picLocks noChangeAspect="1"/>
          </p:cNvPicPr>
          <p:nvPr/>
        </p:nvPicPr>
        <p:blipFill>
          <a:blip r:embed="rId3" cstate="print"/>
          <a:stretch>
            <a:fillRect/>
          </a:stretch>
        </p:blipFill>
        <p:spPr>
          <a:xfrm>
            <a:off x="0" y="1069447"/>
            <a:ext cx="1597020" cy="580934"/>
          </a:xfrm>
          <a:prstGeom prst="rect">
            <a:avLst/>
          </a:prstGeom>
        </p:spPr>
      </p:pic>
      <p:pic>
        <p:nvPicPr>
          <p:cNvPr id="11" name="f164.jpg" descr="id:2147510213;FounderCES"/>
          <p:cNvPicPr/>
          <p:nvPr/>
        </p:nvPicPr>
        <p:blipFill>
          <a:blip r:embed="rId4" cstate="print"/>
          <a:stretch>
            <a:fillRect/>
          </a:stretch>
        </p:blipFill>
        <p:spPr>
          <a:xfrm>
            <a:off x="2619720" y="1326570"/>
            <a:ext cx="3948720" cy="223873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childTnLst>
                          </p:cTn>
                        </p:par>
                        <p:par>
                          <p:cTn id="15" fill="hold">
                            <p:stCondLst>
                              <p:cond delay="500"/>
                            </p:stCondLst>
                            <p:childTnLst>
                              <p:par>
                                <p:cTn id="16" presetID="1" presetClass="entr" presetSubtype="0" fill="hold" grpId="0" nodeType="afterEffect">
                                  <p:stCondLst>
                                    <p:cond delay="0"/>
                                  </p:stCondLst>
                                  <p:childTnLst>
                                    <p:set>
                                      <p:cBhvr>
                                        <p:cTn id="17" dur="1" fill="hold">
                                          <p:stCondLst>
                                            <p:cond delay="0"/>
                                          </p:stCondLst>
                                        </p:cTn>
                                        <p:tgtEl>
                                          <p:spTgt spid="19"/>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10"/>
                                        </p:tgtEl>
                                        <p:attrNameLst>
                                          <p:attrName>style.visibility</p:attrName>
                                        </p:attrNameLst>
                                      </p:cBhvr>
                                      <p:to>
                                        <p:strVal val="visible"/>
                                      </p:to>
                                    </p:set>
                                  </p:childTnLst>
                                </p:cTn>
                              </p:par>
                              <p:par>
                                <p:cTn id="20" presetID="3" presetClass="entr" presetSubtype="10" fill="hold" nodeType="with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blinds(horizontal)">
                                      <p:cBhvr>
                                        <p:cTn id="2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0" y="0"/>
            <a:ext cx="4800600"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2"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4396075"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运动和静止的相对性</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441960" y="1903864"/>
            <a:ext cx="7406640" cy="1422954"/>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运动和静止的相对性包含三层含义</a:t>
            </a:r>
            <a:r>
              <a:rPr lang="en-US" altLang="zh-CN" sz="2000" dirty="0" smtClean="0">
                <a:latin typeface="微软雅黑" panose="020B0503020204020204" pitchFamily="34" charset="-122"/>
                <a:ea typeface="微软雅黑" panose="020B0503020204020204" pitchFamily="34" charset="-122"/>
              </a:rPr>
              <a:t>:</a:t>
            </a:r>
          </a:p>
          <a:p>
            <a:pPr>
              <a:lnSpc>
                <a:spcPct val="150000"/>
              </a:lnSpc>
            </a:pPr>
            <a:r>
              <a:rPr lang="zh-CN" altLang="en-US" sz="2000" dirty="0" smtClean="0">
                <a:latin typeface="微软雅黑" panose="020B0503020204020204" pitchFamily="34" charset="-122"/>
                <a:ea typeface="微软雅黑" panose="020B0503020204020204" pitchFamily="34" charset="-122"/>
              </a:rPr>
              <a:t>运动是绝对的</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一切物体都在运动</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静止是相对的</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绝对静止的物体并不存在</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选择不同的参照物</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同一物体的运动状态一般不同</a:t>
            </a:r>
            <a:r>
              <a:rPr lang="en-US" altLang="zh-CN" sz="2000" dirty="0" smtClean="0">
                <a:latin typeface="微软雅黑" panose="020B0503020204020204" pitchFamily="34" charset="-122"/>
                <a:ea typeface="微软雅黑" panose="020B0503020204020204" pitchFamily="34" charset="-122"/>
              </a:rPr>
              <a:t>.</a:t>
            </a:r>
          </a:p>
        </p:txBody>
      </p:sp>
      <p:pic>
        <p:nvPicPr>
          <p:cNvPr id="12" name="图片 11" descr="图片7.png"/>
          <p:cNvPicPr>
            <a:picLocks noChangeAspect="1"/>
          </p:cNvPicPr>
          <p:nvPr/>
        </p:nvPicPr>
        <p:blipFill>
          <a:blip r:embed="rId3" cstate="print"/>
          <a:stretch>
            <a:fillRect/>
          </a:stretch>
        </p:blipFill>
        <p:spPr>
          <a:xfrm>
            <a:off x="0" y="924355"/>
            <a:ext cx="1597020" cy="67050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childTnLst>
                          </p:cTn>
                        </p:par>
                        <p:par>
                          <p:cTn id="15" fill="hold">
                            <p:stCondLst>
                              <p:cond delay="500"/>
                            </p:stCondLst>
                            <p:childTnLst>
                              <p:par>
                                <p:cTn id="16" presetID="1" presetClass="entr" presetSubtype="0" fill="hold" grpId="0" nodeType="afterEffect">
                                  <p:stCondLst>
                                    <p:cond delay="0"/>
                                  </p:stCondLst>
                                  <p:childTnLst>
                                    <p:set>
                                      <p:cBhvr>
                                        <p:cTn id="17" dur="1" fill="hold">
                                          <p:stCondLst>
                                            <p:cond delay="0"/>
                                          </p:stCondLst>
                                        </p:cTn>
                                        <p:tgtEl>
                                          <p:spTgt spid="19"/>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TextBox 61"/>
          <p:cNvSpPr txBox="1"/>
          <p:nvPr/>
        </p:nvSpPr>
        <p:spPr>
          <a:xfrm>
            <a:off x="0" y="632541"/>
            <a:ext cx="8787540" cy="900246"/>
          </a:xfrm>
          <a:prstGeom prst="rect">
            <a:avLst/>
          </a:prstGeom>
          <a:noFill/>
        </p:spPr>
        <p:txBody>
          <a:bodyPr wrap="square" lIns="68580" tIns="34290" rIns="68580" bIns="34290" rtlCol="0">
            <a:spAutoFit/>
          </a:bodyPr>
          <a:lstStyle>
            <a:defPPr>
              <a:defRPr lang="zh-CN"/>
            </a:defPPr>
            <a:lvl1pPr>
              <a:defRPr sz="19900" b="1">
                <a:solidFill>
                  <a:srgbClr val="5FCACB"/>
                </a:solidFill>
              </a:defRPr>
            </a:lvl1pPr>
          </a:lstStyle>
          <a:p>
            <a:r>
              <a:rPr lang="zh-CN" altLang="en-US" sz="5400" dirty="0" smtClean="0">
                <a:solidFill>
                  <a:schemeClr val="accent1"/>
                </a:solidFill>
                <a:latin typeface="隶书" panose="02010509060101010101" pitchFamily="49" charset="-122"/>
                <a:ea typeface="隶书" panose="02010509060101010101" pitchFamily="49" charset="-122"/>
              </a:rPr>
              <a:t>   第三章 物质的简单运动</a:t>
            </a:r>
          </a:p>
        </p:txBody>
      </p:sp>
      <p:sp>
        <p:nvSpPr>
          <p:cNvPr id="64" name="文本框 78"/>
          <p:cNvSpPr txBox="1"/>
          <p:nvPr/>
        </p:nvSpPr>
        <p:spPr>
          <a:xfrm>
            <a:off x="1210497" y="2140171"/>
            <a:ext cx="7400103" cy="577081"/>
          </a:xfrm>
          <a:prstGeom prst="rect">
            <a:avLst/>
          </a:prstGeom>
          <a:noFill/>
        </p:spPr>
        <p:txBody>
          <a:bodyPr wrap="none" lIns="68580" tIns="34290" rIns="68580" bIns="34290" rtlCol="0">
            <a:spAutoFit/>
          </a:bodyPr>
          <a:lstStyle>
            <a:defPPr>
              <a:defRPr lang="zh-CN"/>
            </a:defPPr>
            <a:lvl1pPr>
              <a:defRPr sz="3200" b="1">
                <a:solidFill>
                  <a:srgbClr val="F5841C"/>
                </a:solidFill>
                <a:latin typeface="微软雅黑" panose="020B0503020204020204" pitchFamily="34" charset="-122"/>
                <a:ea typeface="微软雅黑" panose="020B0503020204020204" pitchFamily="34" charset="-122"/>
              </a:defRPr>
            </a:lvl1pPr>
          </a:lstStyle>
          <a:p>
            <a:r>
              <a:rPr lang="zh-CN" altLang="en-US" sz="3300" dirty="0" smtClean="0">
                <a:solidFill>
                  <a:schemeClr val="accent1"/>
                </a:solidFill>
              </a:rPr>
              <a:t>第二节　探究</a:t>
            </a:r>
            <a:r>
              <a:rPr lang="en-US" altLang="zh-CN" sz="3300" dirty="0" smtClean="0">
                <a:solidFill>
                  <a:schemeClr val="accent1"/>
                </a:solidFill>
              </a:rPr>
              <a:t>——</a:t>
            </a:r>
            <a:r>
              <a:rPr lang="zh-CN" altLang="en-US" sz="3300" dirty="0" smtClean="0">
                <a:solidFill>
                  <a:schemeClr val="accent1"/>
                </a:solidFill>
              </a:rPr>
              <a:t>比较物体运动的快慢</a:t>
            </a:r>
          </a:p>
        </p:txBody>
      </p:sp>
      <p:pic>
        <p:nvPicPr>
          <p:cNvPr id="25" name="Picture 12" descr="clouds1.png"/>
          <p:cNvPicPr>
            <a:picLocks noChangeAspect="1"/>
          </p:cNvPicPr>
          <p:nvPr/>
        </p:nvPicPr>
        <p:blipFill>
          <a:blip r:embed="rId3" cstate="print"/>
          <a:stretch>
            <a:fillRect/>
          </a:stretch>
        </p:blipFill>
        <p:spPr>
          <a:xfrm>
            <a:off x="1821839" y="3102759"/>
            <a:ext cx="4771653" cy="827958"/>
          </a:xfrm>
          <a:prstGeom prst="rect">
            <a:avLst/>
          </a:prstGeom>
        </p:spPr>
      </p:pic>
      <p:pic>
        <p:nvPicPr>
          <p:cNvPr id="26" name="Picture 10" descr="field1.png"/>
          <p:cNvPicPr>
            <a:picLocks noChangeAspect="1"/>
          </p:cNvPicPr>
          <p:nvPr/>
        </p:nvPicPr>
        <p:blipFill>
          <a:blip r:embed="rId4" cstate="print"/>
          <a:stretch>
            <a:fillRect/>
          </a:stretch>
        </p:blipFill>
        <p:spPr>
          <a:xfrm>
            <a:off x="88457" y="3838045"/>
            <a:ext cx="8916747" cy="1354442"/>
          </a:xfrm>
          <a:prstGeom prst="rect">
            <a:avLst/>
          </a:prstGeom>
        </p:spPr>
      </p:pic>
      <p:pic>
        <p:nvPicPr>
          <p:cNvPr id="27" name="Picture 11" descr="server.png"/>
          <p:cNvPicPr>
            <a:picLocks noChangeAspect="1"/>
          </p:cNvPicPr>
          <p:nvPr/>
        </p:nvPicPr>
        <p:blipFill>
          <a:blip r:embed="rId5" cstate="print"/>
          <a:stretch>
            <a:fillRect/>
          </a:stretch>
        </p:blipFill>
        <p:spPr>
          <a:xfrm>
            <a:off x="2759528" y="3294761"/>
            <a:ext cx="3559629" cy="1954878"/>
          </a:xfrm>
          <a:prstGeom prst="rect">
            <a:avLst/>
          </a:prstGeom>
        </p:spPr>
      </p:pic>
    </p:spTree>
  </p:cSld>
  <p:clrMapOvr>
    <a:masterClrMapping/>
  </p:clrMapOvr>
  <mc:AlternateContent xmlns:mc="http://schemas.openxmlformats.org/markup-compatibility/2006">
    <mc:Choice xmlns:p14="http://schemas.microsoft.com/office/powerpoint/2010/main" xmlns="" Requires="p14">
      <p:transition spd="slow" p14:dur="1200">
        <p14:prism dir="u"/>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ppt_x"/>
                                          </p:val>
                                        </p:tav>
                                        <p:tav tm="100000">
                                          <p:val>
                                            <p:strVal val="#ppt_x"/>
                                          </p:val>
                                        </p:tav>
                                      </p:tavLst>
                                    </p:anim>
                                    <p:anim calcmode="lin" valueType="num">
                                      <p:cBhvr additive="base">
                                        <p:cTn id="8" dur="500" fill="hold"/>
                                        <p:tgtEl>
                                          <p:spTgt spid="27"/>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additive="base">
                                        <p:cTn id="11" dur="500" fill="hold"/>
                                        <p:tgtEl>
                                          <p:spTgt spid="25"/>
                                        </p:tgtEl>
                                        <p:attrNameLst>
                                          <p:attrName>ppt_x</p:attrName>
                                        </p:attrNameLst>
                                      </p:cBhvr>
                                      <p:tavLst>
                                        <p:tav tm="0">
                                          <p:val>
                                            <p:strVal val="#ppt_x"/>
                                          </p:val>
                                        </p:tav>
                                        <p:tav tm="100000">
                                          <p:val>
                                            <p:strVal val="#ppt_x"/>
                                          </p:val>
                                        </p:tav>
                                      </p:tavLst>
                                    </p:anim>
                                    <p:anim calcmode="lin" valueType="num">
                                      <p:cBhvr additive="base">
                                        <p:cTn id="12" dur="500" fill="hold"/>
                                        <p:tgtEl>
                                          <p:spTgt spid="25"/>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6"/>
                                        </p:tgtEl>
                                        <p:attrNameLst>
                                          <p:attrName>style.visibility</p:attrName>
                                        </p:attrNameLst>
                                      </p:cBhvr>
                                      <p:to>
                                        <p:strVal val="visible"/>
                                      </p:to>
                                    </p:set>
                                    <p:anim calcmode="lin" valueType="num">
                                      <p:cBhvr additive="base">
                                        <p:cTn id="15" dur="500" fill="hold"/>
                                        <p:tgtEl>
                                          <p:spTgt spid="26"/>
                                        </p:tgtEl>
                                        <p:attrNameLst>
                                          <p:attrName>ppt_x</p:attrName>
                                        </p:attrNameLst>
                                      </p:cBhvr>
                                      <p:tavLst>
                                        <p:tav tm="0">
                                          <p:val>
                                            <p:strVal val="#ppt_x"/>
                                          </p:val>
                                        </p:tav>
                                        <p:tav tm="100000">
                                          <p:val>
                                            <p:strVal val="#ppt_x"/>
                                          </p:val>
                                        </p:tav>
                                      </p:tavLst>
                                    </p:anim>
                                    <p:anim calcmode="lin" valueType="num">
                                      <p:cBhvr additive="base">
                                        <p:cTn id="16" dur="500" fill="hold"/>
                                        <p:tgtEl>
                                          <p:spTgt spid="26"/>
                                        </p:tgtEl>
                                        <p:attrNameLst>
                                          <p:attrName>ppt_y</p:attrName>
                                        </p:attrNameLst>
                                      </p:cBhvr>
                                      <p:tavLst>
                                        <p:tav tm="0">
                                          <p:val>
                                            <p:strVal val="1+#ppt_h/2"/>
                                          </p:val>
                                        </p:tav>
                                        <p:tav tm="100000">
                                          <p:val>
                                            <p:strVal val="#ppt_y"/>
                                          </p:val>
                                        </p:tav>
                                      </p:tavLst>
                                    </p:anim>
                                  </p:childTnLst>
                                </p:cTn>
                              </p:par>
                            </p:childTnLst>
                          </p:cTn>
                        </p:par>
                        <p:par>
                          <p:cTn id="17" fill="hold">
                            <p:stCondLst>
                              <p:cond delay="500"/>
                            </p:stCondLst>
                            <p:childTnLst>
                              <p:par>
                                <p:cTn id="18" presetID="29" presetClass="entr" presetSubtype="0" fill="hold" grpId="0" nodeType="afterEffect">
                                  <p:stCondLst>
                                    <p:cond delay="0"/>
                                  </p:stCondLst>
                                  <p:iterate type="lt">
                                    <p:tmPct val="0"/>
                                  </p:iterate>
                                  <p:childTnLst>
                                    <p:set>
                                      <p:cBhvr>
                                        <p:cTn id="19" dur="1" fill="hold">
                                          <p:stCondLst>
                                            <p:cond delay="0"/>
                                          </p:stCondLst>
                                        </p:cTn>
                                        <p:tgtEl>
                                          <p:spTgt spid="62"/>
                                        </p:tgtEl>
                                        <p:attrNameLst>
                                          <p:attrName>style.visibility</p:attrName>
                                        </p:attrNameLst>
                                      </p:cBhvr>
                                      <p:to>
                                        <p:strVal val="visible"/>
                                      </p:to>
                                    </p:set>
                                    <p:anim calcmode="lin" valueType="num">
                                      <p:cBhvr>
                                        <p:cTn id="20" dur="1000" fill="hold"/>
                                        <p:tgtEl>
                                          <p:spTgt spid="62"/>
                                        </p:tgtEl>
                                        <p:attrNameLst>
                                          <p:attrName>ppt_x</p:attrName>
                                        </p:attrNameLst>
                                      </p:cBhvr>
                                      <p:tavLst>
                                        <p:tav tm="0">
                                          <p:val>
                                            <p:strVal val="#ppt_x-.2"/>
                                          </p:val>
                                        </p:tav>
                                        <p:tav tm="100000">
                                          <p:val>
                                            <p:strVal val="#ppt_x"/>
                                          </p:val>
                                        </p:tav>
                                      </p:tavLst>
                                    </p:anim>
                                    <p:anim calcmode="lin" valueType="num">
                                      <p:cBhvr>
                                        <p:cTn id="21" dur="1000" fill="hold"/>
                                        <p:tgtEl>
                                          <p:spTgt spid="62"/>
                                        </p:tgtEl>
                                        <p:attrNameLst>
                                          <p:attrName>ppt_y</p:attrName>
                                        </p:attrNameLst>
                                      </p:cBhvr>
                                      <p:tavLst>
                                        <p:tav tm="0">
                                          <p:val>
                                            <p:strVal val="#ppt_y"/>
                                          </p:val>
                                        </p:tav>
                                        <p:tav tm="100000">
                                          <p:val>
                                            <p:strVal val="#ppt_y"/>
                                          </p:val>
                                        </p:tav>
                                      </p:tavLst>
                                    </p:anim>
                                    <p:animEffect transition="in" filter="wipe(right)" prLst="gradientSize: 0.1">
                                      <p:cBhvr>
                                        <p:cTn id="22" dur="1000"/>
                                        <p:tgtEl>
                                          <p:spTgt spid="62"/>
                                        </p:tgtEl>
                                      </p:cBhvr>
                                    </p:animEffect>
                                  </p:childTnLst>
                                </p:cTn>
                              </p:par>
                              <p:par>
                                <p:cTn id="23" presetID="29" presetClass="entr" presetSubtype="0" fill="hold" grpId="0" nodeType="withEffect">
                                  <p:stCondLst>
                                    <p:cond delay="0"/>
                                  </p:stCondLst>
                                  <p:iterate type="lt">
                                    <p:tmPct val="0"/>
                                  </p:iterate>
                                  <p:childTnLst>
                                    <p:set>
                                      <p:cBhvr>
                                        <p:cTn id="24" dur="1" fill="hold">
                                          <p:stCondLst>
                                            <p:cond delay="0"/>
                                          </p:stCondLst>
                                        </p:cTn>
                                        <p:tgtEl>
                                          <p:spTgt spid="64"/>
                                        </p:tgtEl>
                                        <p:attrNameLst>
                                          <p:attrName>style.visibility</p:attrName>
                                        </p:attrNameLst>
                                      </p:cBhvr>
                                      <p:to>
                                        <p:strVal val="visible"/>
                                      </p:to>
                                    </p:set>
                                    <p:anim calcmode="lin" valueType="num">
                                      <p:cBhvr>
                                        <p:cTn id="25" dur="1000" fill="hold"/>
                                        <p:tgtEl>
                                          <p:spTgt spid="64"/>
                                        </p:tgtEl>
                                        <p:attrNameLst>
                                          <p:attrName>ppt_x</p:attrName>
                                        </p:attrNameLst>
                                      </p:cBhvr>
                                      <p:tavLst>
                                        <p:tav tm="0">
                                          <p:val>
                                            <p:strVal val="#ppt_x-.2"/>
                                          </p:val>
                                        </p:tav>
                                        <p:tav tm="100000">
                                          <p:val>
                                            <p:strVal val="#ppt_x"/>
                                          </p:val>
                                        </p:tav>
                                      </p:tavLst>
                                    </p:anim>
                                    <p:anim calcmode="lin" valueType="num">
                                      <p:cBhvr>
                                        <p:cTn id="26" dur="1000" fill="hold"/>
                                        <p:tgtEl>
                                          <p:spTgt spid="64"/>
                                        </p:tgtEl>
                                        <p:attrNameLst>
                                          <p:attrName>ppt_y</p:attrName>
                                        </p:attrNameLst>
                                      </p:cBhvr>
                                      <p:tavLst>
                                        <p:tav tm="0">
                                          <p:val>
                                            <p:strVal val="#ppt_y"/>
                                          </p:val>
                                        </p:tav>
                                        <p:tav tm="100000">
                                          <p:val>
                                            <p:strVal val="#ppt_y"/>
                                          </p:val>
                                        </p:tav>
                                      </p:tavLst>
                                    </p:anim>
                                    <p:animEffect transition="in" filter="wipe(right)" prLst="gradientSize: 0.1">
                                      <p:cBhvr>
                                        <p:cTn id="27" dur="10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p:bldP spid="6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0" y="0"/>
            <a:ext cx="3810000"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2"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3357329"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时间及其测量</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1021080" y="4052704"/>
            <a:ext cx="7406640" cy="501291"/>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“日晷”古代利用日影测得时刻的一种计时仪器</a:t>
            </a:r>
            <a:r>
              <a:rPr lang="en-US" altLang="zh-CN" sz="2000" dirty="0" smtClean="0">
                <a:latin typeface="微软雅黑" panose="020B0503020204020204" pitchFamily="34" charset="-122"/>
                <a:ea typeface="微软雅黑" panose="020B0503020204020204" pitchFamily="34" charset="-122"/>
              </a:rPr>
              <a:t>.</a:t>
            </a:r>
          </a:p>
        </p:txBody>
      </p:sp>
      <p:pic>
        <p:nvPicPr>
          <p:cNvPr id="10" name="图片 9" descr="图片6.png"/>
          <p:cNvPicPr>
            <a:picLocks noChangeAspect="1"/>
          </p:cNvPicPr>
          <p:nvPr/>
        </p:nvPicPr>
        <p:blipFill>
          <a:blip r:embed="rId3" cstate="print"/>
          <a:stretch>
            <a:fillRect/>
          </a:stretch>
        </p:blipFill>
        <p:spPr>
          <a:xfrm>
            <a:off x="0" y="1069447"/>
            <a:ext cx="1597020" cy="580934"/>
          </a:xfrm>
          <a:prstGeom prst="rect">
            <a:avLst/>
          </a:prstGeom>
        </p:spPr>
      </p:pic>
      <p:pic>
        <p:nvPicPr>
          <p:cNvPr id="12" name="bw221.jpg" descr="id:2147510663;FounderCES"/>
          <p:cNvPicPr/>
          <p:nvPr/>
        </p:nvPicPr>
        <p:blipFill>
          <a:blip r:embed="rId4" cstate="print"/>
          <a:stretch>
            <a:fillRect/>
          </a:stretch>
        </p:blipFill>
        <p:spPr>
          <a:xfrm>
            <a:off x="2802600" y="1376969"/>
            <a:ext cx="2760000" cy="2425727"/>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childTnLst>
                          </p:cTn>
                        </p:par>
                        <p:par>
                          <p:cTn id="15" fill="hold">
                            <p:stCondLst>
                              <p:cond delay="500"/>
                            </p:stCondLst>
                            <p:childTnLst>
                              <p:par>
                                <p:cTn id="16" presetID="1" presetClass="entr" presetSubtype="0" fill="hold" grpId="0" nodeType="afterEffect">
                                  <p:stCondLst>
                                    <p:cond delay="0"/>
                                  </p:stCondLst>
                                  <p:childTnLst>
                                    <p:set>
                                      <p:cBhvr>
                                        <p:cTn id="17" dur="1" fill="hold">
                                          <p:stCondLst>
                                            <p:cond delay="0"/>
                                          </p:stCondLst>
                                        </p:cTn>
                                        <p:tgtEl>
                                          <p:spTgt spid="19"/>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10"/>
                                        </p:tgtEl>
                                        <p:attrNameLst>
                                          <p:attrName>style.visibility</p:attrName>
                                        </p:attrNameLst>
                                      </p:cBhvr>
                                      <p:to>
                                        <p:strVal val="visible"/>
                                      </p:to>
                                    </p:set>
                                  </p:childTnLst>
                                </p:cTn>
                              </p:par>
                              <p:par>
                                <p:cTn id="20" presetID="22" presetClass="entr" presetSubtype="4" fill="hold" nodeType="with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wipe(down)">
                                      <p:cBhvr>
                                        <p:cTn id="2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0" y="0"/>
            <a:ext cx="3810000"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2"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3357329"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时间及其测量</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853440" y="2162944"/>
            <a:ext cx="7406640" cy="1422954"/>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时、分、秒每相邻两个单位之间的进位是</a:t>
            </a:r>
            <a:r>
              <a:rPr lang="en-US" altLang="zh-CN" sz="2000" dirty="0" smtClean="0">
                <a:latin typeface="微软雅黑" panose="020B0503020204020204" pitchFamily="34" charset="-122"/>
                <a:ea typeface="微软雅黑" panose="020B0503020204020204" pitchFamily="34" charset="-122"/>
              </a:rPr>
              <a:t>60.</a:t>
            </a:r>
          </a:p>
          <a:p>
            <a:pPr>
              <a:lnSpc>
                <a:spcPct val="150000"/>
              </a:lnSpc>
            </a:pP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光年”不是时间单位</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是长度单位</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是光在宇宙真空中沿直线传播了一年时间的距离</a:t>
            </a:r>
            <a:r>
              <a:rPr lang="en-US" altLang="zh-CN" sz="2000" dirty="0" smtClean="0">
                <a:latin typeface="微软雅黑" panose="020B0503020204020204" pitchFamily="34" charset="-122"/>
                <a:ea typeface="微软雅黑" panose="020B0503020204020204" pitchFamily="34" charset="-122"/>
              </a:rPr>
              <a:t>.</a:t>
            </a:r>
          </a:p>
        </p:txBody>
      </p:sp>
      <p:pic>
        <p:nvPicPr>
          <p:cNvPr id="11" name="图片 10" descr="图片7.png"/>
          <p:cNvPicPr>
            <a:picLocks noChangeAspect="1"/>
          </p:cNvPicPr>
          <p:nvPr/>
        </p:nvPicPr>
        <p:blipFill>
          <a:blip r:embed="rId3" cstate="print"/>
          <a:stretch>
            <a:fillRect/>
          </a:stretch>
        </p:blipFill>
        <p:spPr>
          <a:xfrm>
            <a:off x="0" y="924355"/>
            <a:ext cx="1597020" cy="67050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childTnLst>
                          </p:cTn>
                        </p:par>
                        <p:par>
                          <p:cTn id="15" fill="hold">
                            <p:stCondLst>
                              <p:cond delay="500"/>
                            </p:stCondLst>
                            <p:childTnLst>
                              <p:par>
                                <p:cTn id="16" presetID="1" presetClass="entr" presetSubtype="0" fill="hold" grpId="0" nodeType="afterEffect">
                                  <p:stCondLst>
                                    <p:cond delay="0"/>
                                  </p:stCondLst>
                                  <p:childTnLst>
                                    <p:set>
                                      <p:cBhvr>
                                        <p:cTn id="17" dur="1" fill="hold">
                                          <p:stCondLst>
                                            <p:cond delay="0"/>
                                          </p:stCondLst>
                                        </p:cTn>
                                        <p:tgtEl>
                                          <p:spTgt spid="19"/>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0" y="0"/>
            <a:ext cx="3810000"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2"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3357329"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时间及其测量</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853440" y="2162944"/>
            <a:ext cx="7406640" cy="1424621"/>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机械停表有两个表盘</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小盘表示分钟</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大盘表示秒</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读数时先看小盘</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并且判断是前半分钟还是后半分钟</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再看大盘</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若为前半分钟</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按照</a:t>
            </a:r>
            <a:r>
              <a:rPr lang="en-US" altLang="zh-CN" sz="2000" dirty="0" smtClean="0">
                <a:latin typeface="微软雅黑" panose="020B0503020204020204" pitchFamily="34" charset="-122"/>
                <a:ea typeface="微软雅黑" panose="020B0503020204020204" pitchFamily="34" charset="-122"/>
              </a:rPr>
              <a:t>0~30 s</a:t>
            </a:r>
            <a:r>
              <a:rPr lang="zh-CN" altLang="en-US" sz="2000" dirty="0" smtClean="0">
                <a:latin typeface="微软雅黑" panose="020B0503020204020204" pitchFamily="34" charset="-122"/>
                <a:ea typeface="微软雅黑" panose="020B0503020204020204" pitchFamily="34" charset="-122"/>
              </a:rPr>
              <a:t>刻度读数</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若为后半分钟</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按照</a:t>
            </a:r>
            <a:r>
              <a:rPr lang="en-US" altLang="zh-CN" sz="2000" dirty="0" smtClean="0">
                <a:latin typeface="微软雅黑" panose="020B0503020204020204" pitchFamily="34" charset="-122"/>
                <a:ea typeface="微软雅黑" panose="020B0503020204020204" pitchFamily="34" charset="-122"/>
              </a:rPr>
              <a:t>31~60 s</a:t>
            </a:r>
            <a:r>
              <a:rPr lang="zh-CN" altLang="en-US" sz="2000" dirty="0" smtClean="0">
                <a:latin typeface="微软雅黑" panose="020B0503020204020204" pitchFamily="34" charset="-122"/>
                <a:ea typeface="微软雅黑" panose="020B0503020204020204" pitchFamily="34" charset="-122"/>
              </a:rPr>
              <a:t>刻度读数</a:t>
            </a:r>
            <a:r>
              <a:rPr lang="en-US" altLang="zh-CN" sz="2000" dirty="0" smtClean="0">
                <a:latin typeface="微软雅黑" panose="020B0503020204020204" pitchFamily="34" charset="-122"/>
                <a:ea typeface="微软雅黑" panose="020B0503020204020204" pitchFamily="34" charset="-122"/>
              </a:rPr>
              <a:t>.</a:t>
            </a:r>
          </a:p>
        </p:txBody>
      </p:sp>
      <p:pic>
        <p:nvPicPr>
          <p:cNvPr id="10" name="图片 9" descr="图片3.png"/>
          <p:cNvPicPr>
            <a:picLocks noChangeAspect="1"/>
          </p:cNvPicPr>
          <p:nvPr/>
        </p:nvPicPr>
        <p:blipFill>
          <a:blip r:embed="rId3" cstate="print"/>
          <a:stretch>
            <a:fillRect/>
          </a:stretch>
        </p:blipFill>
        <p:spPr>
          <a:xfrm>
            <a:off x="0" y="875261"/>
            <a:ext cx="1603116" cy="6766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childTnLst>
                          </p:cTn>
                        </p:par>
                        <p:par>
                          <p:cTn id="15" fill="hold">
                            <p:stCondLst>
                              <p:cond delay="500"/>
                            </p:stCondLst>
                            <p:childTnLst>
                              <p:par>
                                <p:cTn id="16" presetID="1" presetClass="entr" presetSubtype="0" fill="hold" grpId="0" nodeType="afterEffect">
                                  <p:stCondLst>
                                    <p:cond delay="0"/>
                                  </p:stCondLst>
                                  <p:childTnLst>
                                    <p:set>
                                      <p:cBhvr>
                                        <p:cTn id="17" dur="1" fill="hold">
                                          <p:stCondLst>
                                            <p:cond delay="0"/>
                                          </p:stCondLst>
                                        </p:cTn>
                                        <p:tgtEl>
                                          <p:spTgt spid="19"/>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0" y="0"/>
            <a:ext cx="6126480"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2"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5835572"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探究</a:t>
            </a:r>
            <a:r>
              <a:rPr lang="en-US" altLang="zh-CN" sz="2700" dirty="0" smtClean="0">
                <a:latin typeface="微软雅黑" panose="020B0503020204020204" pitchFamily="34" charset="-122"/>
                <a:ea typeface="微软雅黑" panose="020B0503020204020204" pitchFamily="34" charset="-122"/>
              </a:rPr>
              <a:t>——</a:t>
            </a:r>
            <a:r>
              <a:rPr lang="zh-CN" altLang="en-US" sz="2700" dirty="0" smtClean="0">
                <a:latin typeface="微软雅黑" panose="020B0503020204020204" pitchFamily="34" charset="-122"/>
                <a:ea typeface="微软雅黑" panose="020B0503020204020204" pitchFamily="34" charset="-122"/>
              </a:rPr>
              <a:t>比较物体运动的快慢</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1021080" y="4052704"/>
            <a:ext cx="7406640" cy="501291"/>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“龟兔赛跑”的故事中涉及比较物体运动快慢的方法</a:t>
            </a:r>
            <a:r>
              <a:rPr lang="en-US" altLang="zh-CN" sz="2000" dirty="0" smtClean="0">
                <a:latin typeface="微软雅黑" panose="020B0503020204020204" pitchFamily="34" charset="-122"/>
                <a:ea typeface="微软雅黑" panose="020B0503020204020204" pitchFamily="34" charset="-122"/>
              </a:rPr>
              <a:t>.</a:t>
            </a:r>
          </a:p>
        </p:txBody>
      </p:sp>
      <p:pic>
        <p:nvPicPr>
          <p:cNvPr id="10" name="图片 9" descr="图片6.png"/>
          <p:cNvPicPr>
            <a:picLocks noChangeAspect="1"/>
          </p:cNvPicPr>
          <p:nvPr/>
        </p:nvPicPr>
        <p:blipFill>
          <a:blip r:embed="rId3" cstate="print"/>
          <a:stretch>
            <a:fillRect/>
          </a:stretch>
        </p:blipFill>
        <p:spPr>
          <a:xfrm>
            <a:off x="0" y="1069447"/>
            <a:ext cx="1597020" cy="580934"/>
          </a:xfrm>
          <a:prstGeom prst="rect">
            <a:avLst/>
          </a:prstGeom>
        </p:spPr>
      </p:pic>
      <p:pic>
        <p:nvPicPr>
          <p:cNvPr id="11" name="bw223.jpg" descr="id:2147510721;FounderCES"/>
          <p:cNvPicPr/>
          <p:nvPr/>
        </p:nvPicPr>
        <p:blipFill>
          <a:blip r:embed="rId4" cstate="print"/>
          <a:stretch>
            <a:fillRect/>
          </a:stretch>
        </p:blipFill>
        <p:spPr>
          <a:xfrm>
            <a:off x="2374440" y="1402889"/>
            <a:ext cx="3691080" cy="2212743"/>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childTnLst>
                          </p:cTn>
                        </p:par>
                        <p:par>
                          <p:cTn id="15" fill="hold">
                            <p:stCondLst>
                              <p:cond delay="500"/>
                            </p:stCondLst>
                            <p:childTnLst>
                              <p:par>
                                <p:cTn id="16" presetID="1" presetClass="entr" presetSubtype="0" fill="hold" grpId="0" nodeType="afterEffect">
                                  <p:stCondLst>
                                    <p:cond delay="0"/>
                                  </p:stCondLst>
                                  <p:childTnLst>
                                    <p:set>
                                      <p:cBhvr>
                                        <p:cTn id="17" dur="1" fill="hold">
                                          <p:stCondLst>
                                            <p:cond delay="0"/>
                                          </p:stCondLst>
                                        </p:cTn>
                                        <p:tgtEl>
                                          <p:spTgt spid="19"/>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10"/>
                                        </p:tgtEl>
                                        <p:attrNameLst>
                                          <p:attrName>style.visibility</p:attrName>
                                        </p:attrNameLst>
                                      </p:cBhvr>
                                      <p:to>
                                        <p:strVal val="visible"/>
                                      </p:to>
                                    </p:set>
                                  </p:childTnLst>
                                </p:cTn>
                              </p:par>
                              <p:par>
                                <p:cTn id="20" presetID="3" presetClass="entr" presetSubtype="10" fill="hold" nodeType="with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blinds(horizontal)">
                                      <p:cBhvr>
                                        <p:cTn id="2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0" y="0"/>
            <a:ext cx="6126480"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2"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5835572"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探究</a:t>
            </a:r>
            <a:r>
              <a:rPr lang="en-US" altLang="zh-CN" sz="2700" dirty="0" smtClean="0">
                <a:latin typeface="微软雅黑" panose="020B0503020204020204" pitchFamily="34" charset="-122"/>
                <a:ea typeface="微软雅黑" panose="020B0503020204020204" pitchFamily="34" charset="-122"/>
              </a:rPr>
              <a:t>——</a:t>
            </a:r>
            <a:r>
              <a:rPr lang="zh-CN" altLang="en-US" sz="2700" dirty="0" smtClean="0">
                <a:latin typeface="微软雅黑" panose="020B0503020204020204" pitchFamily="34" charset="-122"/>
                <a:ea typeface="微软雅黑" panose="020B0503020204020204" pitchFamily="34" charset="-122"/>
              </a:rPr>
              <a:t>比较物体运动的快慢</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304800" y="1933002"/>
            <a:ext cx="7406640" cy="1884618"/>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比较物体运动快慢时</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控制时间或者路程相同</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研究另一个变量对物体运动快慢的影响</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进而得到实验结论的方法</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体现了控制变量法的思想</a:t>
            </a:r>
            <a:r>
              <a:rPr lang="en-US" altLang="zh-CN" sz="2000" dirty="0" smtClean="0">
                <a:latin typeface="微软雅黑" panose="020B0503020204020204" pitchFamily="34" charset="-122"/>
                <a:ea typeface="微软雅黑" panose="020B0503020204020204" pitchFamily="34" charset="-122"/>
              </a:rPr>
              <a:t>.</a:t>
            </a:r>
          </a:p>
          <a:p>
            <a:pPr>
              <a:lnSpc>
                <a:spcPct val="150000"/>
              </a:lnSpc>
            </a:pPr>
            <a:r>
              <a:rPr lang="en-US" altLang="zh-CN" sz="2000" dirty="0" smtClean="0">
                <a:latin typeface="微软雅黑" panose="020B0503020204020204" pitchFamily="34" charset="-122"/>
                <a:ea typeface="微软雅黑" panose="020B0503020204020204" pitchFamily="34" charset="-122"/>
              </a:rPr>
              <a:t> </a:t>
            </a:r>
          </a:p>
        </p:txBody>
      </p:sp>
      <p:pic>
        <p:nvPicPr>
          <p:cNvPr id="12" name="图片 11" descr="图片7.png"/>
          <p:cNvPicPr>
            <a:picLocks noChangeAspect="1"/>
          </p:cNvPicPr>
          <p:nvPr/>
        </p:nvPicPr>
        <p:blipFill>
          <a:blip r:embed="rId3" cstate="print"/>
          <a:stretch>
            <a:fillRect/>
          </a:stretch>
        </p:blipFill>
        <p:spPr>
          <a:xfrm>
            <a:off x="0" y="1015795"/>
            <a:ext cx="1597020" cy="67050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childTnLst>
                          </p:cTn>
                        </p:par>
                        <p:par>
                          <p:cTn id="15" fill="hold">
                            <p:stCondLst>
                              <p:cond delay="500"/>
                            </p:stCondLst>
                            <p:childTnLst>
                              <p:par>
                                <p:cTn id="16" presetID="1" presetClass="entr" presetSubtype="0" fill="hold" grpId="0" nodeType="afterEffect">
                                  <p:stCondLst>
                                    <p:cond delay="0"/>
                                  </p:stCondLst>
                                  <p:childTnLst>
                                    <p:set>
                                      <p:cBhvr>
                                        <p:cTn id="17" dur="1" fill="hold">
                                          <p:stCondLst>
                                            <p:cond delay="0"/>
                                          </p:stCondLst>
                                        </p:cTn>
                                        <p:tgtEl>
                                          <p:spTgt spid="19"/>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0" y="0"/>
            <a:ext cx="6126480"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2"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5835572"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探究</a:t>
            </a:r>
            <a:r>
              <a:rPr lang="en-US" altLang="zh-CN" sz="2700" dirty="0" smtClean="0">
                <a:latin typeface="微软雅黑" panose="020B0503020204020204" pitchFamily="34" charset="-122"/>
                <a:ea typeface="微软雅黑" panose="020B0503020204020204" pitchFamily="34" charset="-122"/>
              </a:rPr>
              <a:t>——</a:t>
            </a:r>
            <a:r>
              <a:rPr lang="zh-CN" altLang="en-US" sz="2700" dirty="0" smtClean="0">
                <a:latin typeface="微软雅黑" panose="020B0503020204020204" pitchFamily="34" charset="-122"/>
                <a:ea typeface="微软雅黑" panose="020B0503020204020204" pitchFamily="34" charset="-122"/>
              </a:rPr>
              <a:t>比较物体运动的快慢</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304800" y="1933002"/>
            <a:ext cx="7406640" cy="1422954"/>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比较物体运动快慢的方法</a:t>
            </a:r>
            <a:r>
              <a:rPr lang="en-US" altLang="zh-CN" sz="2000" dirty="0" smtClean="0">
                <a:latin typeface="微软雅黑" panose="020B0503020204020204" pitchFamily="34" charset="-122"/>
                <a:ea typeface="微软雅黑" panose="020B0503020204020204" pitchFamily="34" charset="-122"/>
              </a:rPr>
              <a:t>:</a:t>
            </a:r>
          </a:p>
          <a:p>
            <a:pPr>
              <a:lnSpc>
                <a:spcPct val="150000"/>
              </a:lnSpc>
            </a:pPr>
            <a:r>
              <a:rPr lang="en-US" altLang="zh-CN" sz="2000" dirty="0" smtClean="0">
                <a:latin typeface="微软雅黑" panose="020B0503020204020204" pitchFamily="34" charset="-122"/>
                <a:ea typeface="微软雅黑" panose="020B0503020204020204" pitchFamily="34" charset="-122"/>
              </a:rPr>
              <a:t>(1)</a:t>
            </a:r>
            <a:r>
              <a:rPr lang="zh-CN" altLang="en-US" sz="2000" dirty="0" smtClean="0">
                <a:latin typeface="微软雅黑" panose="020B0503020204020204" pitchFamily="34" charset="-122"/>
                <a:ea typeface="微软雅黑" panose="020B0503020204020204" pitchFamily="34" charset="-122"/>
              </a:rPr>
              <a:t>物体运动相同时间比较通过的路程</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通过路程长的运动快</a:t>
            </a:r>
            <a:r>
              <a:rPr lang="en-US" altLang="zh-CN" sz="2000" dirty="0" smtClean="0">
                <a:latin typeface="微软雅黑" panose="020B0503020204020204" pitchFamily="34" charset="-122"/>
                <a:ea typeface="微软雅黑" panose="020B0503020204020204" pitchFamily="34" charset="-122"/>
              </a:rPr>
              <a:t>.</a:t>
            </a:r>
          </a:p>
          <a:p>
            <a:pPr>
              <a:lnSpc>
                <a:spcPct val="150000"/>
              </a:lnSpc>
            </a:pPr>
            <a:r>
              <a:rPr lang="en-US" altLang="zh-CN" sz="2000" dirty="0" smtClean="0">
                <a:latin typeface="微软雅黑" panose="020B0503020204020204" pitchFamily="34" charset="-122"/>
                <a:ea typeface="微软雅黑" panose="020B0503020204020204" pitchFamily="34" charset="-122"/>
              </a:rPr>
              <a:t>(2)</a:t>
            </a:r>
            <a:r>
              <a:rPr lang="zh-CN" altLang="en-US" sz="2000" dirty="0" smtClean="0">
                <a:latin typeface="微软雅黑" panose="020B0503020204020204" pitchFamily="34" charset="-122"/>
                <a:ea typeface="微软雅黑" panose="020B0503020204020204" pitchFamily="34" charset="-122"/>
              </a:rPr>
              <a:t>物体通过相同的路程比较所用的时间</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所用时间短的运动快</a:t>
            </a:r>
            <a:r>
              <a:rPr lang="en-US" altLang="zh-CN" sz="2000" dirty="0" smtClean="0">
                <a:latin typeface="微软雅黑" panose="020B0503020204020204" pitchFamily="34" charset="-122"/>
                <a:ea typeface="微软雅黑" panose="020B0503020204020204" pitchFamily="34" charset="-122"/>
              </a:rPr>
              <a:t>.</a:t>
            </a:r>
          </a:p>
        </p:txBody>
      </p:sp>
      <p:pic>
        <p:nvPicPr>
          <p:cNvPr id="10" name="图片 9" descr="图片3.png"/>
          <p:cNvPicPr>
            <a:picLocks noChangeAspect="1"/>
          </p:cNvPicPr>
          <p:nvPr/>
        </p:nvPicPr>
        <p:blipFill>
          <a:blip r:embed="rId3" cstate="print"/>
          <a:stretch>
            <a:fillRect/>
          </a:stretch>
        </p:blipFill>
        <p:spPr>
          <a:xfrm>
            <a:off x="0" y="829541"/>
            <a:ext cx="1603116" cy="6766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childTnLst>
                          </p:cTn>
                        </p:par>
                        <p:par>
                          <p:cTn id="15" fill="hold">
                            <p:stCondLst>
                              <p:cond delay="500"/>
                            </p:stCondLst>
                            <p:childTnLst>
                              <p:par>
                                <p:cTn id="16" presetID="1" presetClass="entr" presetSubtype="0" fill="hold" grpId="0" nodeType="afterEffect">
                                  <p:stCondLst>
                                    <p:cond delay="0"/>
                                  </p:stCondLst>
                                  <p:childTnLst>
                                    <p:set>
                                      <p:cBhvr>
                                        <p:cTn id="17" dur="1" fill="hold">
                                          <p:stCondLst>
                                            <p:cond delay="0"/>
                                          </p:stCondLst>
                                        </p:cTn>
                                        <p:tgtEl>
                                          <p:spTgt spid="19"/>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0" y="0"/>
            <a:ext cx="2438399"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2"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2015616" cy="500137"/>
          </a:xfrm>
          <a:prstGeom prst="rect">
            <a:avLst/>
          </a:prstGeom>
        </p:spPr>
        <p:txBody>
          <a:bodyPr wrap="none" lIns="68580" tIns="34290" rIns="68580" bIns="34290">
            <a:spAutoFit/>
          </a:bodyPr>
          <a:lstStyle/>
          <a:p>
            <a:r>
              <a:rPr lang="zh-CN" altLang="zh-CN" sz="2700" dirty="0" smtClean="0">
                <a:latin typeface="微软雅黑" panose="020B0503020204020204" pitchFamily="34" charset="-122"/>
                <a:ea typeface="微软雅黑" panose="020B0503020204020204" pitchFamily="34" charset="-122"/>
              </a:rPr>
              <a:t>知识点</a:t>
            </a:r>
            <a:r>
              <a:rPr lang="en-US" altLang="zh-CN" sz="2700" dirty="0" smtClean="0">
                <a:latin typeface="微软雅黑" panose="020B0503020204020204" pitchFamily="34" charset="-122"/>
                <a:ea typeface="微软雅黑" panose="020B0503020204020204" pitchFamily="34" charset="-122"/>
              </a:rPr>
              <a:t> </a:t>
            </a:r>
            <a:r>
              <a:rPr lang="zh-CN" altLang="zh-CN" sz="2700" dirty="0" smtClean="0">
                <a:latin typeface="微软雅黑" panose="020B0503020204020204" pitchFamily="34" charset="-122"/>
                <a:ea typeface="微软雅黑" panose="020B0503020204020204" pitchFamily="34" charset="-122"/>
              </a:rPr>
              <a:t>速度</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502920" y="4036122"/>
            <a:ext cx="7406640" cy="499624"/>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目前</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中国是动车组运营速度最快的国家</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最高时速</a:t>
            </a:r>
            <a:r>
              <a:rPr lang="en-US" altLang="zh-CN" sz="2000" dirty="0" smtClean="0">
                <a:latin typeface="微软雅黑" panose="020B0503020204020204" pitchFamily="34" charset="-122"/>
                <a:ea typeface="微软雅黑" panose="020B0503020204020204" pitchFamily="34" charset="-122"/>
              </a:rPr>
              <a:t>500 km/h.	</a:t>
            </a:r>
          </a:p>
        </p:txBody>
      </p:sp>
      <p:pic>
        <p:nvPicPr>
          <p:cNvPr id="10" name="bw227.jpg" descr="id:2147510827;FounderCES"/>
          <p:cNvPicPr/>
          <p:nvPr/>
        </p:nvPicPr>
        <p:blipFill>
          <a:blip r:embed="rId3" cstate="print"/>
          <a:stretch>
            <a:fillRect/>
          </a:stretch>
        </p:blipFill>
        <p:spPr>
          <a:xfrm>
            <a:off x="2496360" y="1554480"/>
            <a:ext cx="3368790" cy="2224290"/>
          </a:xfrm>
          <a:prstGeom prst="rect">
            <a:avLst/>
          </a:prstGeom>
        </p:spPr>
      </p:pic>
      <p:pic>
        <p:nvPicPr>
          <p:cNvPr id="11" name="图片 10" descr="图片6.png"/>
          <p:cNvPicPr>
            <a:picLocks noChangeAspect="1"/>
          </p:cNvPicPr>
          <p:nvPr/>
        </p:nvPicPr>
        <p:blipFill>
          <a:blip r:embed="rId4" cstate="print"/>
          <a:stretch>
            <a:fillRect/>
          </a:stretch>
        </p:blipFill>
        <p:spPr>
          <a:xfrm>
            <a:off x="0" y="1069447"/>
            <a:ext cx="1597020" cy="58093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childTnLst>
                          </p:cTn>
                        </p:par>
                        <p:par>
                          <p:cTn id="15" fill="hold">
                            <p:stCondLst>
                              <p:cond delay="500"/>
                            </p:stCondLst>
                            <p:childTnLst>
                              <p:par>
                                <p:cTn id="16" presetID="1" presetClass="entr" presetSubtype="0" fill="hold" grpId="0" nodeType="afterEffect">
                                  <p:stCondLst>
                                    <p:cond delay="0"/>
                                  </p:stCondLst>
                                  <p:childTnLst>
                                    <p:set>
                                      <p:cBhvr>
                                        <p:cTn id="17" dur="1" fill="hold">
                                          <p:stCondLst>
                                            <p:cond delay="0"/>
                                          </p:stCondLst>
                                        </p:cTn>
                                        <p:tgtEl>
                                          <p:spTgt spid="19"/>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11"/>
                                        </p:tgtEl>
                                        <p:attrNameLst>
                                          <p:attrName>style.visibility</p:attrName>
                                        </p:attrNameLst>
                                      </p:cBhvr>
                                      <p:to>
                                        <p:strVal val="visible"/>
                                      </p:to>
                                    </p:set>
                                  </p:childTnLst>
                                </p:cTn>
                              </p:par>
                              <p:par>
                                <p:cTn id="20" presetID="3" presetClass="entr" presetSubtype="10" fill="hold" nodeType="with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blinds(horizontal)">
                                      <p:cBhvr>
                                        <p:cTn id="2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TextBox 61"/>
          <p:cNvSpPr txBox="1"/>
          <p:nvPr/>
        </p:nvSpPr>
        <p:spPr>
          <a:xfrm>
            <a:off x="0" y="632541"/>
            <a:ext cx="8787540" cy="900246"/>
          </a:xfrm>
          <a:prstGeom prst="rect">
            <a:avLst/>
          </a:prstGeom>
          <a:noFill/>
        </p:spPr>
        <p:txBody>
          <a:bodyPr wrap="square" lIns="68580" tIns="34290" rIns="68580" bIns="34290" rtlCol="0">
            <a:spAutoFit/>
          </a:bodyPr>
          <a:lstStyle>
            <a:defPPr>
              <a:defRPr lang="zh-CN"/>
            </a:defPPr>
            <a:lvl1pPr>
              <a:defRPr sz="19900" b="1">
                <a:solidFill>
                  <a:srgbClr val="5FCACB"/>
                </a:solidFill>
              </a:defRPr>
            </a:lvl1pPr>
          </a:lstStyle>
          <a:p>
            <a:r>
              <a:rPr lang="zh-CN" altLang="en-US" sz="5400" dirty="0" smtClean="0">
                <a:solidFill>
                  <a:schemeClr val="accent1"/>
                </a:solidFill>
                <a:latin typeface="隶书" panose="02010509060101010101" pitchFamily="49" charset="-122"/>
                <a:ea typeface="隶书" panose="02010509060101010101" pitchFamily="49" charset="-122"/>
              </a:rPr>
              <a:t>   第三章 物质的简单运动</a:t>
            </a:r>
          </a:p>
        </p:txBody>
      </p:sp>
      <p:sp>
        <p:nvSpPr>
          <p:cNvPr id="64" name="文本框 78"/>
          <p:cNvSpPr txBox="1"/>
          <p:nvPr/>
        </p:nvSpPr>
        <p:spPr>
          <a:xfrm>
            <a:off x="2822615" y="2094451"/>
            <a:ext cx="3947234" cy="577081"/>
          </a:xfrm>
          <a:prstGeom prst="rect">
            <a:avLst/>
          </a:prstGeom>
          <a:noFill/>
        </p:spPr>
        <p:txBody>
          <a:bodyPr wrap="none" lIns="68580" tIns="34290" rIns="68580" bIns="34290" rtlCol="0">
            <a:spAutoFit/>
          </a:bodyPr>
          <a:lstStyle>
            <a:defPPr>
              <a:defRPr lang="zh-CN"/>
            </a:defPPr>
            <a:lvl1pPr>
              <a:defRPr sz="3200" b="1">
                <a:solidFill>
                  <a:srgbClr val="F5841C"/>
                </a:solidFill>
                <a:latin typeface="微软雅黑" panose="020B0503020204020204" pitchFamily="34" charset="-122"/>
                <a:ea typeface="微软雅黑" panose="020B0503020204020204" pitchFamily="34" charset="-122"/>
              </a:defRPr>
            </a:lvl1pPr>
          </a:lstStyle>
          <a:p>
            <a:r>
              <a:rPr lang="zh-CN" altLang="en-US" sz="3300" dirty="0" smtClean="0">
                <a:solidFill>
                  <a:schemeClr val="accent1"/>
                </a:solidFill>
              </a:rPr>
              <a:t>第一节　运动与静止</a:t>
            </a:r>
          </a:p>
        </p:txBody>
      </p:sp>
      <p:pic>
        <p:nvPicPr>
          <p:cNvPr id="25" name="Picture 12" descr="clouds1.png"/>
          <p:cNvPicPr>
            <a:picLocks noChangeAspect="1"/>
          </p:cNvPicPr>
          <p:nvPr/>
        </p:nvPicPr>
        <p:blipFill>
          <a:blip r:embed="rId3" cstate="print"/>
          <a:stretch>
            <a:fillRect/>
          </a:stretch>
        </p:blipFill>
        <p:spPr>
          <a:xfrm>
            <a:off x="1821839" y="3102759"/>
            <a:ext cx="4771653" cy="827958"/>
          </a:xfrm>
          <a:prstGeom prst="rect">
            <a:avLst/>
          </a:prstGeom>
        </p:spPr>
      </p:pic>
      <p:pic>
        <p:nvPicPr>
          <p:cNvPr id="26" name="Picture 10" descr="field1.png"/>
          <p:cNvPicPr>
            <a:picLocks noChangeAspect="1"/>
          </p:cNvPicPr>
          <p:nvPr/>
        </p:nvPicPr>
        <p:blipFill>
          <a:blip r:embed="rId4" cstate="print"/>
          <a:stretch>
            <a:fillRect/>
          </a:stretch>
        </p:blipFill>
        <p:spPr>
          <a:xfrm>
            <a:off x="88457" y="3838045"/>
            <a:ext cx="8916747" cy="1354442"/>
          </a:xfrm>
          <a:prstGeom prst="rect">
            <a:avLst/>
          </a:prstGeom>
        </p:spPr>
      </p:pic>
      <p:pic>
        <p:nvPicPr>
          <p:cNvPr id="27" name="Picture 11" descr="server.png"/>
          <p:cNvPicPr>
            <a:picLocks noChangeAspect="1"/>
          </p:cNvPicPr>
          <p:nvPr/>
        </p:nvPicPr>
        <p:blipFill>
          <a:blip r:embed="rId5" cstate="print"/>
          <a:stretch>
            <a:fillRect/>
          </a:stretch>
        </p:blipFill>
        <p:spPr>
          <a:xfrm>
            <a:off x="2759528" y="3294761"/>
            <a:ext cx="3559629" cy="1954878"/>
          </a:xfrm>
          <a:prstGeom prst="rect">
            <a:avLst/>
          </a:prstGeom>
        </p:spPr>
      </p:pic>
    </p:spTree>
  </p:cSld>
  <p:clrMapOvr>
    <a:masterClrMapping/>
  </p:clrMapOvr>
  <mc:AlternateContent xmlns:mc="http://schemas.openxmlformats.org/markup-compatibility/2006">
    <mc:Choice xmlns:p14="http://schemas.microsoft.com/office/powerpoint/2010/main" xmlns="" Requires="p14">
      <p:transition spd="slow" p14:dur="1200">
        <p14:prism dir="u"/>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ppt_x"/>
                                          </p:val>
                                        </p:tav>
                                        <p:tav tm="100000">
                                          <p:val>
                                            <p:strVal val="#ppt_x"/>
                                          </p:val>
                                        </p:tav>
                                      </p:tavLst>
                                    </p:anim>
                                    <p:anim calcmode="lin" valueType="num">
                                      <p:cBhvr additive="base">
                                        <p:cTn id="8" dur="500" fill="hold"/>
                                        <p:tgtEl>
                                          <p:spTgt spid="27"/>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additive="base">
                                        <p:cTn id="11" dur="500" fill="hold"/>
                                        <p:tgtEl>
                                          <p:spTgt spid="25"/>
                                        </p:tgtEl>
                                        <p:attrNameLst>
                                          <p:attrName>ppt_x</p:attrName>
                                        </p:attrNameLst>
                                      </p:cBhvr>
                                      <p:tavLst>
                                        <p:tav tm="0">
                                          <p:val>
                                            <p:strVal val="#ppt_x"/>
                                          </p:val>
                                        </p:tav>
                                        <p:tav tm="100000">
                                          <p:val>
                                            <p:strVal val="#ppt_x"/>
                                          </p:val>
                                        </p:tav>
                                      </p:tavLst>
                                    </p:anim>
                                    <p:anim calcmode="lin" valueType="num">
                                      <p:cBhvr additive="base">
                                        <p:cTn id="12" dur="500" fill="hold"/>
                                        <p:tgtEl>
                                          <p:spTgt spid="25"/>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6"/>
                                        </p:tgtEl>
                                        <p:attrNameLst>
                                          <p:attrName>style.visibility</p:attrName>
                                        </p:attrNameLst>
                                      </p:cBhvr>
                                      <p:to>
                                        <p:strVal val="visible"/>
                                      </p:to>
                                    </p:set>
                                    <p:anim calcmode="lin" valueType="num">
                                      <p:cBhvr additive="base">
                                        <p:cTn id="15" dur="500" fill="hold"/>
                                        <p:tgtEl>
                                          <p:spTgt spid="26"/>
                                        </p:tgtEl>
                                        <p:attrNameLst>
                                          <p:attrName>ppt_x</p:attrName>
                                        </p:attrNameLst>
                                      </p:cBhvr>
                                      <p:tavLst>
                                        <p:tav tm="0">
                                          <p:val>
                                            <p:strVal val="#ppt_x"/>
                                          </p:val>
                                        </p:tav>
                                        <p:tav tm="100000">
                                          <p:val>
                                            <p:strVal val="#ppt_x"/>
                                          </p:val>
                                        </p:tav>
                                      </p:tavLst>
                                    </p:anim>
                                    <p:anim calcmode="lin" valueType="num">
                                      <p:cBhvr additive="base">
                                        <p:cTn id="16" dur="500" fill="hold"/>
                                        <p:tgtEl>
                                          <p:spTgt spid="26"/>
                                        </p:tgtEl>
                                        <p:attrNameLst>
                                          <p:attrName>ppt_y</p:attrName>
                                        </p:attrNameLst>
                                      </p:cBhvr>
                                      <p:tavLst>
                                        <p:tav tm="0">
                                          <p:val>
                                            <p:strVal val="1+#ppt_h/2"/>
                                          </p:val>
                                        </p:tav>
                                        <p:tav tm="100000">
                                          <p:val>
                                            <p:strVal val="#ppt_y"/>
                                          </p:val>
                                        </p:tav>
                                      </p:tavLst>
                                    </p:anim>
                                  </p:childTnLst>
                                </p:cTn>
                              </p:par>
                            </p:childTnLst>
                          </p:cTn>
                        </p:par>
                        <p:par>
                          <p:cTn id="17" fill="hold">
                            <p:stCondLst>
                              <p:cond delay="500"/>
                            </p:stCondLst>
                            <p:childTnLst>
                              <p:par>
                                <p:cTn id="18" presetID="29" presetClass="entr" presetSubtype="0" fill="hold" grpId="0" nodeType="afterEffect">
                                  <p:stCondLst>
                                    <p:cond delay="0"/>
                                  </p:stCondLst>
                                  <p:iterate type="lt">
                                    <p:tmPct val="0"/>
                                  </p:iterate>
                                  <p:childTnLst>
                                    <p:set>
                                      <p:cBhvr>
                                        <p:cTn id="19" dur="1" fill="hold">
                                          <p:stCondLst>
                                            <p:cond delay="0"/>
                                          </p:stCondLst>
                                        </p:cTn>
                                        <p:tgtEl>
                                          <p:spTgt spid="62"/>
                                        </p:tgtEl>
                                        <p:attrNameLst>
                                          <p:attrName>style.visibility</p:attrName>
                                        </p:attrNameLst>
                                      </p:cBhvr>
                                      <p:to>
                                        <p:strVal val="visible"/>
                                      </p:to>
                                    </p:set>
                                    <p:anim calcmode="lin" valueType="num">
                                      <p:cBhvr>
                                        <p:cTn id="20" dur="1000" fill="hold"/>
                                        <p:tgtEl>
                                          <p:spTgt spid="62"/>
                                        </p:tgtEl>
                                        <p:attrNameLst>
                                          <p:attrName>ppt_x</p:attrName>
                                        </p:attrNameLst>
                                      </p:cBhvr>
                                      <p:tavLst>
                                        <p:tav tm="0">
                                          <p:val>
                                            <p:strVal val="#ppt_x-.2"/>
                                          </p:val>
                                        </p:tav>
                                        <p:tav tm="100000">
                                          <p:val>
                                            <p:strVal val="#ppt_x"/>
                                          </p:val>
                                        </p:tav>
                                      </p:tavLst>
                                    </p:anim>
                                    <p:anim calcmode="lin" valueType="num">
                                      <p:cBhvr>
                                        <p:cTn id="21" dur="1000" fill="hold"/>
                                        <p:tgtEl>
                                          <p:spTgt spid="62"/>
                                        </p:tgtEl>
                                        <p:attrNameLst>
                                          <p:attrName>ppt_y</p:attrName>
                                        </p:attrNameLst>
                                      </p:cBhvr>
                                      <p:tavLst>
                                        <p:tav tm="0">
                                          <p:val>
                                            <p:strVal val="#ppt_y"/>
                                          </p:val>
                                        </p:tav>
                                        <p:tav tm="100000">
                                          <p:val>
                                            <p:strVal val="#ppt_y"/>
                                          </p:val>
                                        </p:tav>
                                      </p:tavLst>
                                    </p:anim>
                                    <p:animEffect transition="in" filter="wipe(right)" prLst="gradientSize: 0.1">
                                      <p:cBhvr>
                                        <p:cTn id="22" dur="1000"/>
                                        <p:tgtEl>
                                          <p:spTgt spid="62"/>
                                        </p:tgtEl>
                                      </p:cBhvr>
                                    </p:animEffect>
                                  </p:childTnLst>
                                </p:cTn>
                              </p:par>
                              <p:par>
                                <p:cTn id="23" presetID="29" presetClass="entr" presetSubtype="0" fill="hold" grpId="0" nodeType="withEffect">
                                  <p:stCondLst>
                                    <p:cond delay="0"/>
                                  </p:stCondLst>
                                  <p:iterate type="lt">
                                    <p:tmPct val="0"/>
                                  </p:iterate>
                                  <p:childTnLst>
                                    <p:set>
                                      <p:cBhvr>
                                        <p:cTn id="24" dur="1" fill="hold">
                                          <p:stCondLst>
                                            <p:cond delay="0"/>
                                          </p:stCondLst>
                                        </p:cTn>
                                        <p:tgtEl>
                                          <p:spTgt spid="64"/>
                                        </p:tgtEl>
                                        <p:attrNameLst>
                                          <p:attrName>style.visibility</p:attrName>
                                        </p:attrNameLst>
                                      </p:cBhvr>
                                      <p:to>
                                        <p:strVal val="visible"/>
                                      </p:to>
                                    </p:set>
                                    <p:anim calcmode="lin" valueType="num">
                                      <p:cBhvr>
                                        <p:cTn id="25" dur="1000" fill="hold"/>
                                        <p:tgtEl>
                                          <p:spTgt spid="64"/>
                                        </p:tgtEl>
                                        <p:attrNameLst>
                                          <p:attrName>ppt_x</p:attrName>
                                        </p:attrNameLst>
                                      </p:cBhvr>
                                      <p:tavLst>
                                        <p:tav tm="0">
                                          <p:val>
                                            <p:strVal val="#ppt_x-.2"/>
                                          </p:val>
                                        </p:tav>
                                        <p:tav tm="100000">
                                          <p:val>
                                            <p:strVal val="#ppt_x"/>
                                          </p:val>
                                        </p:tav>
                                      </p:tavLst>
                                    </p:anim>
                                    <p:anim calcmode="lin" valueType="num">
                                      <p:cBhvr>
                                        <p:cTn id="26" dur="1000" fill="hold"/>
                                        <p:tgtEl>
                                          <p:spTgt spid="64"/>
                                        </p:tgtEl>
                                        <p:attrNameLst>
                                          <p:attrName>ppt_y</p:attrName>
                                        </p:attrNameLst>
                                      </p:cBhvr>
                                      <p:tavLst>
                                        <p:tav tm="0">
                                          <p:val>
                                            <p:strVal val="#ppt_y"/>
                                          </p:val>
                                        </p:tav>
                                        <p:tav tm="100000">
                                          <p:val>
                                            <p:strVal val="#ppt_y"/>
                                          </p:val>
                                        </p:tav>
                                      </p:tavLst>
                                    </p:anim>
                                    <p:animEffect transition="in" filter="wipe(right)" prLst="gradientSize: 0.1">
                                      <p:cBhvr>
                                        <p:cTn id="27" dur="10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p:bldP spid="6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0" y="0"/>
            <a:ext cx="2438399"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2"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2015616" cy="500137"/>
          </a:xfrm>
          <a:prstGeom prst="rect">
            <a:avLst/>
          </a:prstGeom>
        </p:spPr>
        <p:txBody>
          <a:bodyPr wrap="none" lIns="68580" tIns="34290" rIns="68580" bIns="34290">
            <a:spAutoFit/>
          </a:bodyPr>
          <a:lstStyle/>
          <a:p>
            <a:r>
              <a:rPr lang="zh-CN" altLang="zh-CN" sz="2700" dirty="0" smtClean="0">
                <a:latin typeface="微软雅黑" panose="020B0503020204020204" pitchFamily="34" charset="-122"/>
                <a:ea typeface="微软雅黑" panose="020B0503020204020204" pitchFamily="34" charset="-122"/>
              </a:rPr>
              <a:t>知识点</a:t>
            </a:r>
            <a:r>
              <a:rPr lang="en-US" altLang="zh-CN" sz="2700" dirty="0" smtClean="0">
                <a:latin typeface="微软雅黑" panose="020B0503020204020204" pitchFamily="34" charset="-122"/>
                <a:ea typeface="微软雅黑" panose="020B0503020204020204" pitchFamily="34" charset="-122"/>
              </a:rPr>
              <a:t> </a:t>
            </a:r>
            <a:r>
              <a:rPr lang="zh-CN" altLang="zh-CN" sz="2700" dirty="0" smtClean="0">
                <a:latin typeface="微软雅黑" panose="020B0503020204020204" pitchFamily="34" charset="-122"/>
                <a:ea typeface="微软雅黑" panose="020B0503020204020204" pitchFamily="34" charset="-122"/>
              </a:rPr>
              <a:t>速度</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533400" y="1780602"/>
            <a:ext cx="7406640" cy="1884618"/>
          </a:xfrm>
          <a:prstGeom prst="rect">
            <a:avLst/>
          </a:prstGeom>
        </p:spPr>
        <p:txBody>
          <a:bodyPr wrap="square">
            <a:spAutoFit/>
          </a:bodyPr>
          <a:lstStyle/>
          <a:p>
            <a:pPr>
              <a:lnSpc>
                <a:spcPct val="150000"/>
              </a:lnSpc>
            </a:pPr>
            <a:r>
              <a:rPr lang="en-US" altLang="zh-CN" sz="2000" dirty="0" smtClean="0">
                <a:latin typeface="微软雅黑" panose="020B0503020204020204" pitchFamily="34" charset="-122"/>
                <a:ea typeface="微软雅黑" panose="020B0503020204020204" pitchFamily="34" charset="-122"/>
              </a:rPr>
              <a:t>(1)</a:t>
            </a:r>
            <a:r>
              <a:rPr lang="zh-CN" altLang="en-US" sz="2000" dirty="0" smtClean="0">
                <a:latin typeface="微软雅黑" panose="020B0503020204020204" pitchFamily="34" charset="-122"/>
                <a:ea typeface="微软雅黑" panose="020B0503020204020204" pitchFamily="34" charset="-122"/>
              </a:rPr>
              <a:t>计算中出现不同物体或不同运动过程的相同物理量时要用下角标进行区分</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例如出现多个路程时用</a:t>
            </a:r>
            <a:r>
              <a:rPr lang="en-US" altLang="zh-CN" sz="2000" dirty="0" smtClean="0">
                <a:latin typeface="微软雅黑" panose="020B0503020204020204" pitchFamily="34" charset="-122"/>
                <a:ea typeface="微软雅黑" panose="020B0503020204020204" pitchFamily="34" charset="-122"/>
              </a:rPr>
              <a:t>s1</a:t>
            </a:r>
            <a:r>
              <a:rPr lang="zh-CN" altLang="en-US" sz="2000" dirty="0" smtClean="0">
                <a:latin typeface="微软雅黑" panose="020B0503020204020204" pitchFamily="34" charset="-122"/>
                <a:ea typeface="微软雅黑" panose="020B0503020204020204" pitchFamily="34" charset="-122"/>
              </a:rPr>
              <a:t>、</a:t>
            </a:r>
            <a:r>
              <a:rPr lang="en-US" altLang="zh-CN" sz="2000" dirty="0" smtClean="0">
                <a:latin typeface="微软雅黑" panose="020B0503020204020204" pitchFamily="34" charset="-122"/>
                <a:ea typeface="微软雅黑" panose="020B0503020204020204" pitchFamily="34" charset="-122"/>
              </a:rPr>
              <a:t>s2</a:t>
            </a:r>
            <a:r>
              <a:rPr lang="zh-CN" altLang="en-US" sz="2000" dirty="0" smtClean="0">
                <a:latin typeface="微软雅黑" panose="020B0503020204020204" pitchFamily="34" charset="-122"/>
                <a:ea typeface="微软雅黑" panose="020B0503020204020204" pitchFamily="34" charset="-122"/>
              </a:rPr>
              <a:t>分别表示</a:t>
            </a:r>
            <a:r>
              <a:rPr lang="en-US" altLang="zh-CN" sz="2000" dirty="0" smtClean="0">
                <a:latin typeface="微软雅黑" panose="020B0503020204020204" pitchFamily="34" charset="-122"/>
                <a:ea typeface="微软雅黑" panose="020B0503020204020204" pitchFamily="34" charset="-122"/>
              </a:rPr>
              <a:t>.</a:t>
            </a:r>
          </a:p>
          <a:p>
            <a:pPr>
              <a:lnSpc>
                <a:spcPct val="150000"/>
              </a:lnSpc>
            </a:pPr>
            <a:r>
              <a:rPr lang="en-US" altLang="zh-CN" sz="2000" dirty="0" smtClean="0">
                <a:latin typeface="微软雅黑" panose="020B0503020204020204" pitchFamily="34" charset="-122"/>
                <a:ea typeface="微软雅黑" panose="020B0503020204020204" pitchFamily="34" charset="-122"/>
              </a:rPr>
              <a:t>(2)</a:t>
            </a:r>
            <a:r>
              <a:rPr lang="zh-CN" altLang="en-US" sz="2000" dirty="0" smtClean="0">
                <a:latin typeface="微软雅黑" panose="020B0503020204020204" pitchFamily="34" charset="-122"/>
                <a:ea typeface="微软雅黑" panose="020B0503020204020204" pitchFamily="34" charset="-122"/>
              </a:rPr>
              <a:t>同一公式中的每个物理量必须一一对应</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即必须是同一物体在同一运动过程中的物理量</a:t>
            </a:r>
            <a:r>
              <a:rPr lang="en-US" altLang="zh-CN" sz="2000" dirty="0" smtClean="0">
                <a:latin typeface="微软雅黑" panose="020B0503020204020204" pitchFamily="34" charset="-122"/>
                <a:ea typeface="微软雅黑" panose="020B0503020204020204" pitchFamily="34" charset="-122"/>
              </a:rPr>
              <a:t>.</a:t>
            </a:r>
          </a:p>
        </p:txBody>
      </p:sp>
      <p:pic>
        <p:nvPicPr>
          <p:cNvPr id="12" name="图片 11" descr="图片7.png"/>
          <p:cNvPicPr>
            <a:picLocks noChangeAspect="1"/>
          </p:cNvPicPr>
          <p:nvPr/>
        </p:nvPicPr>
        <p:blipFill>
          <a:blip r:embed="rId3" cstate="print"/>
          <a:stretch>
            <a:fillRect/>
          </a:stretch>
        </p:blipFill>
        <p:spPr>
          <a:xfrm>
            <a:off x="0" y="832915"/>
            <a:ext cx="1597020" cy="67050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childTnLst>
                          </p:cTn>
                        </p:par>
                        <p:par>
                          <p:cTn id="15" fill="hold">
                            <p:stCondLst>
                              <p:cond delay="500"/>
                            </p:stCondLst>
                            <p:childTnLst>
                              <p:par>
                                <p:cTn id="16" presetID="1" presetClass="entr" presetSubtype="0" fill="hold" grpId="0" nodeType="afterEffect">
                                  <p:stCondLst>
                                    <p:cond delay="0"/>
                                  </p:stCondLst>
                                  <p:childTnLst>
                                    <p:set>
                                      <p:cBhvr>
                                        <p:cTn id="17" dur="1" fill="hold">
                                          <p:stCondLst>
                                            <p:cond delay="0"/>
                                          </p:stCondLst>
                                        </p:cTn>
                                        <p:tgtEl>
                                          <p:spTgt spid="19"/>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0" y="0"/>
            <a:ext cx="2438399"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2"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2015616" cy="500137"/>
          </a:xfrm>
          <a:prstGeom prst="rect">
            <a:avLst/>
          </a:prstGeom>
        </p:spPr>
        <p:txBody>
          <a:bodyPr wrap="none" lIns="68580" tIns="34290" rIns="68580" bIns="34290">
            <a:spAutoFit/>
          </a:bodyPr>
          <a:lstStyle/>
          <a:p>
            <a:r>
              <a:rPr lang="zh-CN" altLang="zh-CN" sz="2700" dirty="0" smtClean="0">
                <a:latin typeface="微软雅黑" panose="020B0503020204020204" pitchFamily="34" charset="-122"/>
                <a:ea typeface="微软雅黑" panose="020B0503020204020204" pitchFamily="34" charset="-122"/>
              </a:rPr>
              <a:t>知识点</a:t>
            </a:r>
            <a:r>
              <a:rPr lang="en-US" altLang="zh-CN" sz="2700" dirty="0" smtClean="0">
                <a:latin typeface="微软雅黑" panose="020B0503020204020204" pitchFamily="34" charset="-122"/>
                <a:ea typeface="微软雅黑" panose="020B0503020204020204" pitchFamily="34" charset="-122"/>
              </a:rPr>
              <a:t> </a:t>
            </a:r>
            <a:r>
              <a:rPr lang="zh-CN" altLang="zh-CN" sz="2700" dirty="0" smtClean="0">
                <a:latin typeface="微软雅黑" panose="020B0503020204020204" pitchFamily="34" charset="-122"/>
                <a:ea typeface="微软雅黑" panose="020B0503020204020204" pitchFamily="34" charset="-122"/>
              </a:rPr>
              <a:t>速度</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868680" y="1384362"/>
            <a:ext cx="7406640" cy="499624"/>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车过桥是物理上的常考题</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火车过桥的路程如何求呢</a:t>
            </a:r>
            <a:r>
              <a:rPr lang="en-US" altLang="zh-CN" sz="2000" dirty="0" smtClean="0">
                <a:latin typeface="微软雅黑" panose="020B0503020204020204" pitchFamily="34" charset="-122"/>
                <a:ea typeface="微软雅黑" panose="020B0503020204020204" pitchFamily="34" charset="-122"/>
              </a:rPr>
              <a:t>?</a:t>
            </a:r>
          </a:p>
        </p:txBody>
      </p:sp>
      <p:pic>
        <p:nvPicPr>
          <p:cNvPr id="10" name="图片 9" descr="图片5.png"/>
          <p:cNvPicPr>
            <a:picLocks noChangeAspect="1"/>
          </p:cNvPicPr>
          <p:nvPr/>
        </p:nvPicPr>
        <p:blipFill>
          <a:blip r:embed="rId3" cstate="print"/>
          <a:stretch>
            <a:fillRect/>
          </a:stretch>
        </p:blipFill>
        <p:spPr>
          <a:xfrm>
            <a:off x="0" y="888608"/>
            <a:ext cx="1597020" cy="670505"/>
          </a:xfrm>
          <a:prstGeom prst="rect">
            <a:avLst/>
          </a:prstGeom>
        </p:spPr>
      </p:pic>
      <p:pic>
        <p:nvPicPr>
          <p:cNvPr id="11" name="a39.jpg" descr="id:2147510848;FounderCES"/>
          <p:cNvPicPr/>
          <p:nvPr/>
        </p:nvPicPr>
        <p:blipFill>
          <a:blip r:embed="rId4" cstate="print"/>
          <a:stretch>
            <a:fillRect/>
          </a:stretch>
        </p:blipFill>
        <p:spPr>
          <a:xfrm>
            <a:off x="2904780" y="1916429"/>
            <a:ext cx="2292060" cy="1585055"/>
          </a:xfrm>
          <a:prstGeom prst="rect">
            <a:avLst/>
          </a:prstGeom>
        </p:spPr>
      </p:pic>
      <p:sp>
        <p:nvSpPr>
          <p:cNvPr id="13" name="矩形 12"/>
          <p:cNvSpPr/>
          <p:nvPr/>
        </p:nvSpPr>
        <p:spPr>
          <a:xfrm>
            <a:off x="1021080" y="3563682"/>
            <a:ext cx="7406640" cy="961289"/>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如果一列火车要完全通过一座桥</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通过的路程为桥长加车长</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而火车完全在桥上的路程为桥长减车长</a:t>
            </a:r>
            <a:r>
              <a:rPr lang="en-US" altLang="zh-CN" sz="2000" dirty="0" smtClean="0">
                <a:latin typeface="微软雅黑" panose="020B0503020204020204" pitchFamily="34" charset="-122"/>
                <a:ea typeface="微软雅黑" panose="020B0503020204020204"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childTnLst>
                          </p:cTn>
                        </p:par>
                        <p:par>
                          <p:cTn id="15" fill="hold">
                            <p:stCondLst>
                              <p:cond delay="500"/>
                            </p:stCondLst>
                            <p:childTnLst>
                              <p:par>
                                <p:cTn id="16" presetID="1" presetClass="entr" presetSubtype="0" fill="hold" grpId="0" nodeType="afterEffect">
                                  <p:stCondLst>
                                    <p:cond delay="0"/>
                                  </p:stCondLst>
                                  <p:childTnLst>
                                    <p:set>
                                      <p:cBhvr>
                                        <p:cTn id="17" dur="1" fill="hold">
                                          <p:stCondLst>
                                            <p:cond delay="0"/>
                                          </p:stCondLst>
                                        </p:cTn>
                                        <p:tgtEl>
                                          <p:spTgt spid="19"/>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10"/>
                                        </p:tgtEl>
                                        <p:attrNameLst>
                                          <p:attrName>style.visibility</p:attrName>
                                        </p:attrNameLst>
                                      </p:cBhvr>
                                      <p:to>
                                        <p:strVal val="visible"/>
                                      </p:to>
                                    </p:set>
                                  </p:childTnLst>
                                </p:cTn>
                              </p:par>
                            </p:childTnLst>
                          </p:cTn>
                        </p:par>
                        <p:par>
                          <p:cTn id="20" fill="hold">
                            <p:stCondLst>
                              <p:cond delay="500"/>
                            </p:stCondLst>
                            <p:childTnLst>
                              <p:par>
                                <p:cTn id="21" presetID="22" presetClass="entr" presetSubtype="4" fill="hold" nodeType="after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wipe(down)">
                                      <p:cBhvr>
                                        <p:cTn id="23" dur="500"/>
                                        <p:tgtEl>
                                          <p:spTgt spid="11"/>
                                        </p:tgtEl>
                                      </p:cBhvr>
                                    </p:animEffec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P spid="1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0" y="0"/>
            <a:ext cx="2438399"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2"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2015616" cy="500137"/>
          </a:xfrm>
          <a:prstGeom prst="rect">
            <a:avLst/>
          </a:prstGeom>
        </p:spPr>
        <p:txBody>
          <a:bodyPr wrap="none" lIns="68580" tIns="34290" rIns="68580" bIns="34290">
            <a:spAutoFit/>
          </a:bodyPr>
          <a:lstStyle/>
          <a:p>
            <a:r>
              <a:rPr lang="zh-CN" altLang="zh-CN" sz="2700" dirty="0" smtClean="0">
                <a:latin typeface="微软雅黑" panose="020B0503020204020204" pitchFamily="34" charset="-122"/>
                <a:ea typeface="微软雅黑" panose="020B0503020204020204" pitchFamily="34" charset="-122"/>
              </a:rPr>
              <a:t>知识点</a:t>
            </a:r>
            <a:r>
              <a:rPr lang="en-US" altLang="zh-CN" sz="2700" dirty="0" smtClean="0">
                <a:latin typeface="微软雅黑" panose="020B0503020204020204" pitchFamily="34" charset="-122"/>
                <a:ea typeface="微软雅黑" panose="020B0503020204020204" pitchFamily="34" charset="-122"/>
              </a:rPr>
              <a:t> </a:t>
            </a:r>
            <a:r>
              <a:rPr lang="zh-CN" altLang="zh-CN" sz="2700" dirty="0" smtClean="0">
                <a:latin typeface="微软雅黑" panose="020B0503020204020204" pitchFamily="34" charset="-122"/>
                <a:ea typeface="微软雅黑" panose="020B0503020204020204" pitchFamily="34" charset="-122"/>
              </a:rPr>
              <a:t>速度</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853440" y="1978722"/>
            <a:ext cx="7406640" cy="961289"/>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解答与速度相关的计算类题目时</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一定要注意单位是否统一</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若不统一要先进行单位换算</a:t>
            </a:r>
            <a:r>
              <a:rPr lang="en-US" altLang="zh-CN" sz="2000" dirty="0" smtClean="0">
                <a:latin typeface="微软雅黑" panose="020B0503020204020204" pitchFamily="34" charset="-122"/>
                <a:ea typeface="微软雅黑" panose="020B0503020204020204" pitchFamily="34" charset="-122"/>
              </a:rPr>
              <a:t>.</a:t>
            </a:r>
          </a:p>
        </p:txBody>
      </p:sp>
      <p:pic>
        <p:nvPicPr>
          <p:cNvPr id="12" name="图片 11" descr="图片3.png"/>
          <p:cNvPicPr>
            <a:picLocks noChangeAspect="1"/>
          </p:cNvPicPr>
          <p:nvPr/>
        </p:nvPicPr>
        <p:blipFill>
          <a:blip r:embed="rId3" cstate="print"/>
          <a:stretch>
            <a:fillRect/>
          </a:stretch>
        </p:blipFill>
        <p:spPr>
          <a:xfrm>
            <a:off x="0" y="829541"/>
            <a:ext cx="1603116" cy="6766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childTnLst>
                          </p:cTn>
                        </p:par>
                        <p:par>
                          <p:cTn id="15" fill="hold">
                            <p:stCondLst>
                              <p:cond delay="500"/>
                            </p:stCondLst>
                            <p:childTnLst>
                              <p:par>
                                <p:cTn id="16" presetID="1" presetClass="entr" presetSubtype="0" fill="hold" grpId="0" nodeType="afterEffect">
                                  <p:stCondLst>
                                    <p:cond delay="0"/>
                                  </p:stCondLst>
                                  <p:childTnLst>
                                    <p:set>
                                      <p:cBhvr>
                                        <p:cTn id="17" dur="1" fill="hold">
                                          <p:stCondLst>
                                            <p:cond delay="0"/>
                                          </p:stCondLst>
                                        </p:cTn>
                                        <p:tgtEl>
                                          <p:spTgt spid="19"/>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0" y="0"/>
            <a:ext cx="3657600"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2"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3357329"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匀速直线运动</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1737360" y="4182211"/>
            <a:ext cx="7406640" cy="961289"/>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平稳上升的扶梯可以近似看做匀速直线运动</a:t>
            </a:r>
          </a:p>
          <a:p>
            <a:pPr>
              <a:lnSpc>
                <a:spcPct val="150000"/>
              </a:lnSpc>
            </a:pPr>
            <a:r>
              <a:rPr lang="zh-CN" altLang="en-US" sz="2000" dirty="0" smtClean="0">
                <a:latin typeface="微软雅黑" panose="020B0503020204020204" pitchFamily="34" charset="-122"/>
                <a:ea typeface="微软雅黑" panose="020B0503020204020204" pitchFamily="34" charset="-122"/>
              </a:rPr>
              <a:t> </a:t>
            </a:r>
          </a:p>
        </p:txBody>
      </p:sp>
      <p:pic>
        <p:nvPicPr>
          <p:cNvPr id="11" name="图片 10" descr="图片6.png"/>
          <p:cNvPicPr>
            <a:picLocks noChangeAspect="1"/>
          </p:cNvPicPr>
          <p:nvPr/>
        </p:nvPicPr>
        <p:blipFill>
          <a:blip r:embed="rId3" cstate="print"/>
          <a:stretch>
            <a:fillRect/>
          </a:stretch>
        </p:blipFill>
        <p:spPr>
          <a:xfrm>
            <a:off x="0" y="1069447"/>
            <a:ext cx="1597020" cy="580934"/>
          </a:xfrm>
          <a:prstGeom prst="rect">
            <a:avLst/>
          </a:prstGeom>
        </p:spPr>
      </p:pic>
      <p:pic>
        <p:nvPicPr>
          <p:cNvPr id="12" name="bw234.jpg" descr="id:2147510920;FounderCES"/>
          <p:cNvPicPr/>
          <p:nvPr/>
        </p:nvPicPr>
        <p:blipFill>
          <a:blip r:embed="rId4" cstate="print"/>
          <a:stretch>
            <a:fillRect/>
          </a:stretch>
        </p:blipFill>
        <p:spPr>
          <a:xfrm>
            <a:off x="2481120" y="1171230"/>
            <a:ext cx="3569160" cy="267687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childTnLst>
                          </p:cTn>
                        </p:par>
                        <p:par>
                          <p:cTn id="15" fill="hold">
                            <p:stCondLst>
                              <p:cond delay="500"/>
                            </p:stCondLst>
                            <p:childTnLst>
                              <p:par>
                                <p:cTn id="16" presetID="1" presetClass="entr" presetSubtype="0" fill="hold" grpId="0" nodeType="afterEffect">
                                  <p:stCondLst>
                                    <p:cond delay="0"/>
                                  </p:stCondLst>
                                  <p:childTnLst>
                                    <p:set>
                                      <p:cBhvr>
                                        <p:cTn id="17" dur="1" fill="hold">
                                          <p:stCondLst>
                                            <p:cond delay="0"/>
                                          </p:stCondLst>
                                        </p:cTn>
                                        <p:tgtEl>
                                          <p:spTgt spid="19"/>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11"/>
                                        </p:tgtEl>
                                        <p:attrNameLst>
                                          <p:attrName>style.visibility</p:attrName>
                                        </p:attrNameLst>
                                      </p:cBhvr>
                                      <p:to>
                                        <p:strVal val="visible"/>
                                      </p:to>
                                    </p:set>
                                  </p:childTnLst>
                                </p:cTn>
                              </p:par>
                              <p:par>
                                <p:cTn id="20" presetID="22" presetClass="entr" presetSubtype="4" fill="hold" nodeType="with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wipe(down)">
                                      <p:cBhvr>
                                        <p:cTn id="2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0" y="0"/>
            <a:ext cx="3657600"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2"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3357329"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匀速直线运动</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792480" y="2109571"/>
            <a:ext cx="7406640" cy="962956"/>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判断物体是否做匀速直线运动的关键的两点</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一是匀速</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即快慢不变</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二是物体沿直线运动</a:t>
            </a:r>
            <a:r>
              <a:rPr lang="en-US" altLang="zh-CN" sz="2000" dirty="0" smtClean="0">
                <a:latin typeface="微软雅黑" panose="020B0503020204020204" pitchFamily="34" charset="-122"/>
                <a:ea typeface="微软雅黑" panose="020B0503020204020204" pitchFamily="34" charset="-122"/>
              </a:rPr>
              <a:t>.</a:t>
            </a:r>
          </a:p>
        </p:txBody>
      </p:sp>
      <p:pic>
        <p:nvPicPr>
          <p:cNvPr id="13" name="图片 12" descr="图片7.png"/>
          <p:cNvPicPr>
            <a:picLocks noChangeAspect="1"/>
          </p:cNvPicPr>
          <p:nvPr/>
        </p:nvPicPr>
        <p:blipFill>
          <a:blip r:embed="rId3" cstate="print"/>
          <a:stretch>
            <a:fillRect/>
          </a:stretch>
        </p:blipFill>
        <p:spPr>
          <a:xfrm>
            <a:off x="252491" y="970075"/>
            <a:ext cx="1597020" cy="67050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childTnLst>
                          </p:cTn>
                        </p:par>
                        <p:par>
                          <p:cTn id="15" fill="hold">
                            <p:stCondLst>
                              <p:cond delay="500"/>
                            </p:stCondLst>
                            <p:childTnLst>
                              <p:par>
                                <p:cTn id="16" presetID="1" presetClass="entr" presetSubtype="0" fill="hold" grpId="0" nodeType="afterEffect">
                                  <p:stCondLst>
                                    <p:cond delay="0"/>
                                  </p:stCondLst>
                                  <p:childTnLst>
                                    <p:set>
                                      <p:cBhvr>
                                        <p:cTn id="17" dur="1" fill="hold">
                                          <p:stCondLst>
                                            <p:cond delay="0"/>
                                          </p:stCondLst>
                                        </p:cTn>
                                        <p:tgtEl>
                                          <p:spTgt spid="19"/>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0" y="0"/>
            <a:ext cx="3657600"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2"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3357329"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匀速直线运动</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1158240" y="1144488"/>
            <a:ext cx="7985760" cy="3785652"/>
          </a:xfrm>
          <a:prstGeom prst="rect">
            <a:avLst/>
          </a:prstGeom>
        </p:spPr>
        <p:txBody>
          <a:bodyPr wrap="square">
            <a:spAutoFit/>
          </a:bodyPr>
          <a:lstStyle/>
          <a:p>
            <a:pPr>
              <a:lnSpc>
                <a:spcPct val="150000"/>
              </a:lnSpc>
            </a:pPr>
            <a:r>
              <a:rPr lang="en-US" altLang="zh-CN" sz="2000" dirty="0" smtClean="0">
                <a:latin typeface="微软雅黑" panose="020B0503020204020204" pitchFamily="34" charset="-122"/>
                <a:ea typeface="微软雅黑" panose="020B0503020204020204" pitchFamily="34" charset="-122"/>
              </a:rPr>
              <a:t>1.</a:t>
            </a:r>
            <a:r>
              <a:rPr lang="zh-CN" altLang="en-US" sz="2000" dirty="0" smtClean="0">
                <a:latin typeface="微软雅黑" panose="020B0503020204020204" pitchFamily="34" charset="-122"/>
                <a:ea typeface="微软雅黑" panose="020B0503020204020204" pitchFamily="34" charset="-122"/>
              </a:rPr>
              <a:t>根据</a:t>
            </a:r>
            <a:r>
              <a:rPr lang="en-US" altLang="zh-CN" sz="2000" dirty="0" smtClean="0">
                <a:latin typeface="微软雅黑" panose="020B0503020204020204" pitchFamily="34" charset="-122"/>
                <a:ea typeface="微软雅黑" panose="020B0503020204020204" pitchFamily="34" charset="-122"/>
              </a:rPr>
              <a:t>s - t</a:t>
            </a:r>
            <a:r>
              <a:rPr lang="zh-CN" altLang="en-US" sz="2000" dirty="0" smtClean="0">
                <a:latin typeface="微软雅黑" panose="020B0503020204020204" pitchFamily="34" charset="-122"/>
                <a:ea typeface="微软雅黑" panose="020B0503020204020204" pitchFamily="34" charset="-122"/>
              </a:rPr>
              <a:t>图像可以获得的信息</a:t>
            </a:r>
            <a:r>
              <a:rPr lang="en-US" altLang="zh-CN" sz="2000" dirty="0" smtClean="0">
                <a:latin typeface="微软雅黑" panose="020B0503020204020204" pitchFamily="34" charset="-122"/>
                <a:ea typeface="微软雅黑" panose="020B0503020204020204" pitchFamily="34" charset="-122"/>
              </a:rPr>
              <a:t>:</a:t>
            </a:r>
          </a:p>
          <a:p>
            <a:pPr>
              <a:lnSpc>
                <a:spcPct val="150000"/>
              </a:lnSpc>
            </a:pPr>
            <a:r>
              <a:rPr lang="en-US" altLang="zh-CN" sz="2000" dirty="0" smtClean="0">
                <a:latin typeface="微软雅黑" panose="020B0503020204020204" pitchFamily="34" charset="-122"/>
                <a:ea typeface="微软雅黑" panose="020B0503020204020204" pitchFamily="34" charset="-122"/>
              </a:rPr>
              <a:t>(1)</a:t>
            </a:r>
            <a:r>
              <a:rPr lang="zh-CN" altLang="en-US" sz="2000" dirty="0" smtClean="0">
                <a:latin typeface="微软雅黑" panose="020B0503020204020204" pitchFamily="34" charset="-122"/>
                <a:ea typeface="微软雅黑" panose="020B0503020204020204" pitchFamily="34" charset="-122"/>
              </a:rPr>
              <a:t>可以判断出物体的运动状态</a:t>
            </a:r>
            <a:r>
              <a:rPr lang="en-US" altLang="zh-CN" sz="2000" dirty="0" smtClean="0">
                <a:latin typeface="微软雅黑" panose="020B0503020204020204" pitchFamily="34" charset="-122"/>
                <a:ea typeface="微软雅黑" panose="020B0503020204020204" pitchFamily="34" charset="-122"/>
              </a:rPr>
              <a:t>;</a:t>
            </a:r>
          </a:p>
          <a:p>
            <a:pPr>
              <a:lnSpc>
                <a:spcPct val="150000"/>
              </a:lnSpc>
            </a:pPr>
            <a:r>
              <a:rPr lang="en-US" altLang="zh-CN" sz="2000" dirty="0" smtClean="0">
                <a:latin typeface="微软雅黑" panose="020B0503020204020204" pitchFamily="34" charset="-122"/>
                <a:ea typeface="微软雅黑" panose="020B0503020204020204" pitchFamily="34" charset="-122"/>
              </a:rPr>
              <a:t>(2)</a:t>
            </a:r>
            <a:r>
              <a:rPr lang="zh-CN" altLang="en-US" sz="2000" dirty="0" smtClean="0">
                <a:latin typeface="微软雅黑" panose="020B0503020204020204" pitchFamily="34" charset="-122"/>
                <a:ea typeface="微软雅黑" panose="020B0503020204020204" pitchFamily="34" charset="-122"/>
              </a:rPr>
              <a:t>可以求出物体的运动速度大小、某时间段内的路程、某段路程所用的时间</a:t>
            </a:r>
            <a:r>
              <a:rPr lang="en-US" altLang="zh-CN" sz="2000" dirty="0" smtClean="0">
                <a:latin typeface="微软雅黑" panose="020B0503020204020204" pitchFamily="34" charset="-122"/>
                <a:ea typeface="微软雅黑" panose="020B0503020204020204" pitchFamily="34" charset="-122"/>
              </a:rPr>
              <a:t>;</a:t>
            </a:r>
          </a:p>
          <a:p>
            <a:pPr>
              <a:lnSpc>
                <a:spcPct val="150000"/>
              </a:lnSpc>
            </a:pPr>
            <a:r>
              <a:rPr lang="en-US" altLang="zh-CN" sz="2000" dirty="0" smtClean="0">
                <a:latin typeface="微软雅黑" panose="020B0503020204020204" pitchFamily="34" charset="-122"/>
                <a:ea typeface="微软雅黑" panose="020B0503020204020204" pitchFamily="34" charset="-122"/>
              </a:rPr>
              <a:t>(3)</a:t>
            </a:r>
            <a:r>
              <a:rPr lang="zh-CN" altLang="en-US" sz="2000" dirty="0" smtClean="0">
                <a:latin typeface="微软雅黑" panose="020B0503020204020204" pitchFamily="34" charset="-122"/>
                <a:ea typeface="微软雅黑" panose="020B0503020204020204" pitchFamily="34" charset="-122"/>
              </a:rPr>
              <a:t>可以比较出同一图中不同物体的运动速度</a:t>
            </a:r>
            <a:r>
              <a:rPr lang="en-US" altLang="zh-CN" sz="2000" dirty="0" smtClean="0">
                <a:latin typeface="微软雅黑" panose="020B0503020204020204" pitchFamily="34" charset="-122"/>
                <a:ea typeface="微软雅黑" panose="020B0503020204020204" pitchFamily="34" charset="-122"/>
              </a:rPr>
              <a:t>.</a:t>
            </a:r>
          </a:p>
          <a:p>
            <a:pPr>
              <a:lnSpc>
                <a:spcPct val="150000"/>
              </a:lnSpc>
            </a:pPr>
            <a:r>
              <a:rPr lang="en-US" altLang="zh-CN" sz="2000" dirty="0" smtClean="0">
                <a:latin typeface="微软雅黑" panose="020B0503020204020204" pitchFamily="34" charset="-122"/>
                <a:ea typeface="微软雅黑" panose="020B0503020204020204" pitchFamily="34" charset="-122"/>
              </a:rPr>
              <a:t>2.</a:t>
            </a:r>
            <a:r>
              <a:rPr lang="zh-CN" altLang="en-US" sz="2000" dirty="0" smtClean="0">
                <a:latin typeface="微软雅黑" panose="020B0503020204020204" pitchFamily="34" charset="-122"/>
                <a:ea typeface="微软雅黑" panose="020B0503020204020204" pitchFamily="34" charset="-122"/>
              </a:rPr>
              <a:t>根据</a:t>
            </a:r>
            <a:r>
              <a:rPr lang="en-US" altLang="zh-CN" sz="2000" dirty="0" smtClean="0">
                <a:latin typeface="微软雅黑" panose="020B0503020204020204" pitchFamily="34" charset="-122"/>
                <a:ea typeface="微软雅黑" panose="020B0503020204020204" pitchFamily="34" charset="-122"/>
              </a:rPr>
              <a:t>v - t</a:t>
            </a:r>
            <a:r>
              <a:rPr lang="zh-CN" altLang="en-US" sz="2000" dirty="0" smtClean="0">
                <a:latin typeface="微软雅黑" panose="020B0503020204020204" pitchFamily="34" charset="-122"/>
                <a:ea typeface="微软雅黑" panose="020B0503020204020204" pitchFamily="34" charset="-122"/>
              </a:rPr>
              <a:t>图像可以获得的信息</a:t>
            </a:r>
            <a:r>
              <a:rPr lang="en-US" altLang="zh-CN" sz="2000" dirty="0" smtClean="0">
                <a:latin typeface="微软雅黑" panose="020B0503020204020204" pitchFamily="34" charset="-122"/>
                <a:ea typeface="微软雅黑" panose="020B0503020204020204" pitchFamily="34" charset="-122"/>
              </a:rPr>
              <a:t>:</a:t>
            </a:r>
          </a:p>
          <a:p>
            <a:pPr>
              <a:lnSpc>
                <a:spcPct val="150000"/>
              </a:lnSpc>
            </a:pPr>
            <a:r>
              <a:rPr lang="en-US" altLang="zh-CN" sz="2000" dirty="0" smtClean="0">
                <a:latin typeface="微软雅黑" panose="020B0503020204020204" pitchFamily="34" charset="-122"/>
                <a:ea typeface="微软雅黑" panose="020B0503020204020204" pitchFamily="34" charset="-122"/>
              </a:rPr>
              <a:t>(1)</a:t>
            </a:r>
            <a:r>
              <a:rPr lang="zh-CN" altLang="en-US" sz="2000" dirty="0" smtClean="0">
                <a:latin typeface="微软雅黑" panose="020B0503020204020204" pitchFamily="34" charset="-122"/>
                <a:ea typeface="微软雅黑" panose="020B0503020204020204" pitchFamily="34" charset="-122"/>
              </a:rPr>
              <a:t>可以判断出物体的运动状态</a:t>
            </a:r>
            <a:r>
              <a:rPr lang="en-US" altLang="zh-CN" sz="2000" dirty="0" smtClean="0">
                <a:latin typeface="微软雅黑" panose="020B0503020204020204" pitchFamily="34" charset="-122"/>
                <a:ea typeface="微软雅黑" panose="020B0503020204020204" pitchFamily="34" charset="-122"/>
              </a:rPr>
              <a:t>;</a:t>
            </a:r>
          </a:p>
          <a:p>
            <a:pPr>
              <a:lnSpc>
                <a:spcPct val="150000"/>
              </a:lnSpc>
            </a:pPr>
            <a:r>
              <a:rPr lang="en-US" altLang="zh-CN" sz="2000" dirty="0" smtClean="0">
                <a:latin typeface="微软雅黑" panose="020B0503020204020204" pitchFamily="34" charset="-122"/>
                <a:ea typeface="微软雅黑" panose="020B0503020204020204" pitchFamily="34" charset="-122"/>
              </a:rPr>
              <a:t>(2)</a:t>
            </a:r>
            <a:r>
              <a:rPr lang="zh-CN" altLang="en-US" sz="2000" dirty="0" smtClean="0">
                <a:latin typeface="微软雅黑" panose="020B0503020204020204" pitchFamily="34" charset="-122"/>
                <a:ea typeface="微软雅黑" panose="020B0503020204020204" pitchFamily="34" charset="-122"/>
              </a:rPr>
              <a:t>可以用求面积的方法求出物体运动的路程</a:t>
            </a:r>
            <a:r>
              <a:rPr lang="en-US" altLang="zh-CN" sz="2000" dirty="0" smtClean="0">
                <a:latin typeface="微软雅黑" panose="020B0503020204020204" pitchFamily="34" charset="-122"/>
                <a:ea typeface="微软雅黑" panose="020B0503020204020204" pitchFamily="34" charset="-122"/>
              </a:rPr>
              <a:t>.</a:t>
            </a:r>
          </a:p>
        </p:txBody>
      </p:sp>
      <p:pic>
        <p:nvPicPr>
          <p:cNvPr id="10" name="图片 9" descr="图片3.png"/>
          <p:cNvPicPr>
            <a:picLocks noChangeAspect="1"/>
          </p:cNvPicPr>
          <p:nvPr/>
        </p:nvPicPr>
        <p:blipFill>
          <a:blip r:embed="rId3" cstate="print"/>
          <a:stretch>
            <a:fillRect/>
          </a:stretch>
        </p:blipFill>
        <p:spPr>
          <a:xfrm>
            <a:off x="0" y="722861"/>
            <a:ext cx="1603116" cy="6766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childTnLst>
                          </p:cTn>
                        </p:par>
                        <p:par>
                          <p:cTn id="15" fill="hold">
                            <p:stCondLst>
                              <p:cond delay="500"/>
                            </p:stCondLst>
                            <p:childTnLst>
                              <p:par>
                                <p:cTn id="16" presetID="1" presetClass="entr" presetSubtype="0" fill="hold" grpId="0" nodeType="afterEffect">
                                  <p:stCondLst>
                                    <p:cond delay="0"/>
                                  </p:stCondLst>
                                  <p:childTnLst>
                                    <p:set>
                                      <p:cBhvr>
                                        <p:cTn id="17" dur="1" fill="hold">
                                          <p:stCondLst>
                                            <p:cond delay="0"/>
                                          </p:stCondLst>
                                        </p:cTn>
                                        <p:tgtEl>
                                          <p:spTgt spid="19"/>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TextBox 61"/>
          <p:cNvSpPr txBox="1"/>
          <p:nvPr/>
        </p:nvSpPr>
        <p:spPr>
          <a:xfrm>
            <a:off x="0" y="632541"/>
            <a:ext cx="8787540" cy="900246"/>
          </a:xfrm>
          <a:prstGeom prst="rect">
            <a:avLst/>
          </a:prstGeom>
          <a:noFill/>
        </p:spPr>
        <p:txBody>
          <a:bodyPr wrap="square" lIns="68580" tIns="34290" rIns="68580" bIns="34290" rtlCol="0">
            <a:spAutoFit/>
          </a:bodyPr>
          <a:lstStyle>
            <a:defPPr>
              <a:defRPr lang="zh-CN"/>
            </a:defPPr>
            <a:lvl1pPr>
              <a:defRPr sz="19900" b="1">
                <a:solidFill>
                  <a:srgbClr val="5FCACB"/>
                </a:solidFill>
              </a:defRPr>
            </a:lvl1pPr>
          </a:lstStyle>
          <a:p>
            <a:r>
              <a:rPr lang="zh-CN" altLang="en-US" sz="5400" dirty="0" smtClean="0">
                <a:solidFill>
                  <a:schemeClr val="accent1"/>
                </a:solidFill>
                <a:latin typeface="隶书" panose="02010509060101010101" pitchFamily="49" charset="-122"/>
                <a:ea typeface="隶书" panose="02010509060101010101" pitchFamily="49" charset="-122"/>
              </a:rPr>
              <a:t>   第三章 物质的简单运动</a:t>
            </a:r>
          </a:p>
        </p:txBody>
      </p:sp>
      <p:sp>
        <p:nvSpPr>
          <p:cNvPr id="64" name="文本框 78"/>
          <p:cNvSpPr txBox="1"/>
          <p:nvPr/>
        </p:nvSpPr>
        <p:spPr>
          <a:xfrm>
            <a:off x="1210497" y="2140171"/>
            <a:ext cx="5640006" cy="577081"/>
          </a:xfrm>
          <a:prstGeom prst="rect">
            <a:avLst/>
          </a:prstGeom>
          <a:noFill/>
        </p:spPr>
        <p:txBody>
          <a:bodyPr wrap="none" lIns="68580" tIns="34290" rIns="68580" bIns="34290" rtlCol="0">
            <a:spAutoFit/>
          </a:bodyPr>
          <a:lstStyle>
            <a:defPPr>
              <a:defRPr lang="zh-CN"/>
            </a:defPPr>
            <a:lvl1pPr>
              <a:defRPr sz="3200" b="1">
                <a:solidFill>
                  <a:srgbClr val="F5841C"/>
                </a:solidFill>
                <a:latin typeface="微软雅黑" panose="020B0503020204020204" pitchFamily="34" charset="-122"/>
                <a:ea typeface="微软雅黑" panose="020B0503020204020204" pitchFamily="34" charset="-122"/>
              </a:defRPr>
            </a:lvl1pPr>
          </a:lstStyle>
          <a:p>
            <a:r>
              <a:rPr lang="zh-CN" altLang="en-US" sz="3300" dirty="0" smtClean="0">
                <a:solidFill>
                  <a:schemeClr val="accent1"/>
                </a:solidFill>
              </a:rPr>
              <a:t>第三节　平均速度与瞬时速度</a:t>
            </a:r>
          </a:p>
        </p:txBody>
      </p:sp>
      <p:pic>
        <p:nvPicPr>
          <p:cNvPr id="25" name="Picture 12" descr="clouds1.png"/>
          <p:cNvPicPr>
            <a:picLocks noChangeAspect="1"/>
          </p:cNvPicPr>
          <p:nvPr/>
        </p:nvPicPr>
        <p:blipFill>
          <a:blip r:embed="rId3" cstate="print"/>
          <a:stretch>
            <a:fillRect/>
          </a:stretch>
        </p:blipFill>
        <p:spPr>
          <a:xfrm>
            <a:off x="1821839" y="3102759"/>
            <a:ext cx="4771653" cy="827958"/>
          </a:xfrm>
          <a:prstGeom prst="rect">
            <a:avLst/>
          </a:prstGeom>
        </p:spPr>
      </p:pic>
      <p:pic>
        <p:nvPicPr>
          <p:cNvPr id="26" name="Picture 10" descr="field1.png"/>
          <p:cNvPicPr>
            <a:picLocks noChangeAspect="1"/>
          </p:cNvPicPr>
          <p:nvPr/>
        </p:nvPicPr>
        <p:blipFill>
          <a:blip r:embed="rId4" cstate="print"/>
          <a:stretch>
            <a:fillRect/>
          </a:stretch>
        </p:blipFill>
        <p:spPr>
          <a:xfrm>
            <a:off x="88457" y="3838045"/>
            <a:ext cx="8916747" cy="1354442"/>
          </a:xfrm>
          <a:prstGeom prst="rect">
            <a:avLst/>
          </a:prstGeom>
        </p:spPr>
      </p:pic>
      <p:pic>
        <p:nvPicPr>
          <p:cNvPr id="27" name="Picture 11" descr="server.png"/>
          <p:cNvPicPr>
            <a:picLocks noChangeAspect="1"/>
          </p:cNvPicPr>
          <p:nvPr/>
        </p:nvPicPr>
        <p:blipFill>
          <a:blip r:embed="rId5" cstate="print"/>
          <a:stretch>
            <a:fillRect/>
          </a:stretch>
        </p:blipFill>
        <p:spPr>
          <a:xfrm>
            <a:off x="2759528" y="3294761"/>
            <a:ext cx="3559629" cy="1954878"/>
          </a:xfrm>
          <a:prstGeom prst="rect">
            <a:avLst/>
          </a:prstGeom>
        </p:spPr>
      </p:pic>
    </p:spTree>
  </p:cSld>
  <p:clrMapOvr>
    <a:masterClrMapping/>
  </p:clrMapOvr>
  <mc:AlternateContent xmlns:mc="http://schemas.openxmlformats.org/markup-compatibility/2006">
    <mc:Choice xmlns:p14="http://schemas.microsoft.com/office/powerpoint/2010/main" xmlns="" Requires="p14">
      <p:transition spd="slow" p14:dur="1200">
        <p14:prism dir="u"/>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ppt_x"/>
                                          </p:val>
                                        </p:tav>
                                        <p:tav tm="100000">
                                          <p:val>
                                            <p:strVal val="#ppt_x"/>
                                          </p:val>
                                        </p:tav>
                                      </p:tavLst>
                                    </p:anim>
                                    <p:anim calcmode="lin" valueType="num">
                                      <p:cBhvr additive="base">
                                        <p:cTn id="8" dur="500" fill="hold"/>
                                        <p:tgtEl>
                                          <p:spTgt spid="27"/>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additive="base">
                                        <p:cTn id="11" dur="500" fill="hold"/>
                                        <p:tgtEl>
                                          <p:spTgt spid="25"/>
                                        </p:tgtEl>
                                        <p:attrNameLst>
                                          <p:attrName>ppt_x</p:attrName>
                                        </p:attrNameLst>
                                      </p:cBhvr>
                                      <p:tavLst>
                                        <p:tav tm="0">
                                          <p:val>
                                            <p:strVal val="#ppt_x"/>
                                          </p:val>
                                        </p:tav>
                                        <p:tav tm="100000">
                                          <p:val>
                                            <p:strVal val="#ppt_x"/>
                                          </p:val>
                                        </p:tav>
                                      </p:tavLst>
                                    </p:anim>
                                    <p:anim calcmode="lin" valueType="num">
                                      <p:cBhvr additive="base">
                                        <p:cTn id="12" dur="500" fill="hold"/>
                                        <p:tgtEl>
                                          <p:spTgt spid="25"/>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6"/>
                                        </p:tgtEl>
                                        <p:attrNameLst>
                                          <p:attrName>style.visibility</p:attrName>
                                        </p:attrNameLst>
                                      </p:cBhvr>
                                      <p:to>
                                        <p:strVal val="visible"/>
                                      </p:to>
                                    </p:set>
                                    <p:anim calcmode="lin" valueType="num">
                                      <p:cBhvr additive="base">
                                        <p:cTn id="15" dur="500" fill="hold"/>
                                        <p:tgtEl>
                                          <p:spTgt spid="26"/>
                                        </p:tgtEl>
                                        <p:attrNameLst>
                                          <p:attrName>ppt_x</p:attrName>
                                        </p:attrNameLst>
                                      </p:cBhvr>
                                      <p:tavLst>
                                        <p:tav tm="0">
                                          <p:val>
                                            <p:strVal val="#ppt_x"/>
                                          </p:val>
                                        </p:tav>
                                        <p:tav tm="100000">
                                          <p:val>
                                            <p:strVal val="#ppt_x"/>
                                          </p:val>
                                        </p:tav>
                                      </p:tavLst>
                                    </p:anim>
                                    <p:anim calcmode="lin" valueType="num">
                                      <p:cBhvr additive="base">
                                        <p:cTn id="16" dur="500" fill="hold"/>
                                        <p:tgtEl>
                                          <p:spTgt spid="26"/>
                                        </p:tgtEl>
                                        <p:attrNameLst>
                                          <p:attrName>ppt_y</p:attrName>
                                        </p:attrNameLst>
                                      </p:cBhvr>
                                      <p:tavLst>
                                        <p:tav tm="0">
                                          <p:val>
                                            <p:strVal val="1+#ppt_h/2"/>
                                          </p:val>
                                        </p:tav>
                                        <p:tav tm="100000">
                                          <p:val>
                                            <p:strVal val="#ppt_y"/>
                                          </p:val>
                                        </p:tav>
                                      </p:tavLst>
                                    </p:anim>
                                  </p:childTnLst>
                                </p:cTn>
                              </p:par>
                            </p:childTnLst>
                          </p:cTn>
                        </p:par>
                        <p:par>
                          <p:cTn id="17" fill="hold">
                            <p:stCondLst>
                              <p:cond delay="500"/>
                            </p:stCondLst>
                            <p:childTnLst>
                              <p:par>
                                <p:cTn id="18" presetID="29" presetClass="entr" presetSubtype="0" fill="hold" grpId="0" nodeType="afterEffect">
                                  <p:stCondLst>
                                    <p:cond delay="0"/>
                                  </p:stCondLst>
                                  <p:iterate type="lt">
                                    <p:tmPct val="0"/>
                                  </p:iterate>
                                  <p:childTnLst>
                                    <p:set>
                                      <p:cBhvr>
                                        <p:cTn id="19" dur="1" fill="hold">
                                          <p:stCondLst>
                                            <p:cond delay="0"/>
                                          </p:stCondLst>
                                        </p:cTn>
                                        <p:tgtEl>
                                          <p:spTgt spid="62"/>
                                        </p:tgtEl>
                                        <p:attrNameLst>
                                          <p:attrName>style.visibility</p:attrName>
                                        </p:attrNameLst>
                                      </p:cBhvr>
                                      <p:to>
                                        <p:strVal val="visible"/>
                                      </p:to>
                                    </p:set>
                                    <p:anim calcmode="lin" valueType="num">
                                      <p:cBhvr>
                                        <p:cTn id="20" dur="1000" fill="hold"/>
                                        <p:tgtEl>
                                          <p:spTgt spid="62"/>
                                        </p:tgtEl>
                                        <p:attrNameLst>
                                          <p:attrName>ppt_x</p:attrName>
                                        </p:attrNameLst>
                                      </p:cBhvr>
                                      <p:tavLst>
                                        <p:tav tm="0">
                                          <p:val>
                                            <p:strVal val="#ppt_x-.2"/>
                                          </p:val>
                                        </p:tav>
                                        <p:tav tm="100000">
                                          <p:val>
                                            <p:strVal val="#ppt_x"/>
                                          </p:val>
                                        </p:tav>
                                      </p:tavLst>
                                    </p:anim>
                                    <p:anim calcmode="lin" valueType="num">
                                      <p:cBhvr>
                                        <p:cTn id="21" dur="1000" fill="hold"/>
                                        <p:tgtEl>
                                          <p:spTgt spid="62"/>
                                        </p:tgtEl>
                                        <p:attrNameLst>
                                          <p:attrName>ppt_y</p:attrName>
                                        </p:attrNameLst>
                                      </p:cBhvr>
                                      <p:tavLst>
                                        <p:tav tm="0">
                                          <p:val>
                                            <p:strVal val="#ppt_y"/>
                                          </p:val>
                                        </p:tav>
                                        <p:tav tm="100000">
                                          <p:val>
                                            <p:strVal val="#ppt_y"/>
                                          </p:val>
                                        </p:tav>
                                      </p:tavLst>
                                    </p:anim>
                                    <p:animEffect transition="in" filter="wipe(right)" prLst="gradientSize: 0.1">
                                      <p:cBhvr>
                                        <p:cTn id="22" dur="1000"/>
                                        <p:tgtEl>
                                          <p:spTgt spid="62"/>
                                        </p:tgtEl>
                                      </p:cBhvr>
                                    </p:animEffect>
                                  </p:childTnLst>
                                </p:cTn>
                              </p:par>
                              <p:par>
                                <p:cTn id="23" presetID="29" presetClass="entr" presetSubtype="0" fill="hold" grpId="0" nodeType="withEffect">
                                  <p:stCondLst>
                                    <p:cond delay="0"/>
                                  </p:stCondLst>
                                  <p:iterate type="lt">
                                    <p:tmPct val="0"/>
                                  </p:iterate>
                                  <p:childTnLst>
                                    <p:set>
                                      <p:cBhvr>
                                        <p:cTn id="24" dur="1" fill="hold">
                                          <p:stCondLst>
                                            <p:cond delay="0"/>
                                          </p:stCondLst>
                                        </p:cTn>
                                        <p:tgtEl>
                                          <p:spTgt spid="64"/>
                                        </p:tgtEl>
                                        <p:attrNameLst>
                                          <p:attrName>style.visibility</p:attrName>
                                        </p:attrNameLst>
                                      </p:cBhvr>
                                      <p:to>
                                        <p:strVal val="visible"/>
                                      </p:to>
                                    </p:set>
                                    <p:anim calcmode="lin" valueType="num">
                                      <p:cBhvr>
                                        <p:cTn id="25" dur="1000" fill="hold"/>
                                        <p:tgtEl>
                                          <p:spTgt spid="64"/>
                                        </p:tgtEl>
                                        <p:attrNameLst>
                                          <p:attrName>ppt_x</p:attrName>
                                        </p:attrNameLst>
                                      </p:cBhvr>
                                      <p:tavLst>
                                        <p:tav tm="0">
                                          <p:val>
                                            <p:strVal val="#ppt_x-.2"/>
                                          </p:val>
                                        </p:tav>
                                        <p:tav tm="100000">
                                          <p:val>
                                            <p:strVal val="#ppt_x"/>
                                          </p:val>
                                        </p:tav>
                                      </p:tavLst>
                                    </p:anim>
                                    <p:anim calcmode="lin" valueType="num">
                                      <p:cBhvr>
                                        <p:cTn id="26" dur="1000" fill="hold"/>
                                        <p:tgtEl>
                                          <p:spTgt spid="64"/>
                                        </p:tgtEl>
                                        <p:attrNameLst>
                                          <p:attrName>ppt_y</p:attrName>
                                        </p:attrNameLst>
                                      </p:cBhvr>
                                      <p:tavLst>
                                        <p:tav tm="0">
                                          <p:val>
                                            <p:strVal val="#ppt_y"/>
                                          </p:val>
                                        </p:tav>
                                        <p:tav tm="100000">
                                          <p:val>
                                            <p:strVal val="#ppt_y"/>
                                          </p:val>
                                        </p:tav>
                                      </p:tavLst>
                                    </p:anim>
                                    <p:animEffect transition="in" filter="wipe(right)" prLst="gradientSize: 0.1">
                                      <p:cBhvr>
                                        <p:cTn id="27" dur="10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p:bldP spid="64"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0" y="0"/>
            <a:ext cx="3185160"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2"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2664832"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平均速度</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701040" y="1469491"/>
            <a:ext cx="7406640" cy="961289"/>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火车是我们常用的出行工具</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下表为</a:t>
            </a:r>
            <a:r>
              <a:rPr lang="en-US" altLang="zh-CN" sz="2000" dirty="0" smtClean="0">
                <a:latin typeface="微软雅黑" panose="020B0503020204020204" pitchFamily="34" charset="-122"/>
                <a:ea typeface="微软雅黑" panose="020B0503020204020204" pitchFamily="34" charset="-122"/>
              </a:rPr>
              <a:t>G101</a:t>
            </a:r>
            <a:r>
              <a:rPr lang="zh-CN" altLang="en-US" sz="2000" dirty="0" smtClean="0">
                <a:latin typeface="微软雅黑" panose="020B0503020204020204" pitchFamily="34" charset="-122"/>
                <a:ea typeface="微软雅黑" panose="020B0503020204020204" pitchFamily="34" charset="-122"/>
              </a:rPr>
              <a:t>车次列车的时刻表</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你可以求出从北京南站到上海虹桥站的平均速度吗</a:t>
            </a:r>
            <a:r>
              <a:rPr lang="en-US" altLang="zh-CN" sz="2000" dirty="0" smtClean="0">
                <a:latin typeface="微软雅黑" panose="020B0503020204020204" pitchFamily="34" charset="-122"/>
                <a:ea typeface="微软雅黑" panose="020B0503020204020204" pitchFamily="34" charset="-122"/>
              </a:rPr>
              <a:t>?</a:t>
            </a:r>
          </a:p>
        </p:txBody>
      </p:sp>
      <p:pic>
        <p:nvPicPr>
          <p:cNvPr id="1026" name="Picture 2" descr="C:\Users\Administrator\Desktop\生活中的物理.png"/>
          <p:cNvPicPr>
            <a:picLocks noChangeAspect="1" noChangeArrowheads="1"/>
          </p:cNvPicPr>
          <p:nvPr/>
        </p:nvPicPr>
        <p:blipFill>
          <a:blip r:embed="rId3" cstate="print"/>
          <a:srcRect/>
          <a:stretch>
            <a:fillRect/>
          </a:stretch>
        </p:blipFill>
        <p:spPr bwMode="auto">
          <a:xfrm>
            <a:off x="304165" y="1014413"/>
            <a:ext cx="1858963" cy="523875"/>
          </a:xfrm>
          <a:prstGeom prst="rect">
            <a:avLst/>
          </a:prstGeom>
          <a:noFill/>
        </p:spPr>
      </p:pic>
      <p:graphicFrame>
        <p:nvGraphicFramePr>
          <p:cNvPr id="12" name="表格 11"/>
          <p:cNvGraphicFramePr>
            <a:graphicFrameLocks noGrp="1"/>
          </p:cNvGraphicFramePr>
          <p:nvPr/>
        </p:nvGraphicFramePr>
        <p:xfrm>
          <a:off x="1569720" y="2499354"/>
          <a:ext cx="5335142" cy="2570803"/>
        </p:xfrm>
        <a:graphic>
          <a:graphicData uri="http://schemas.openxmlformats.org/drawingml/2006/table">
            <a:tbl>
              <a:tblPr/>
              <a:tblGrid>
                <a:gridCol w="393106"/>
                <a:gridCol w="841661"/>
                <a:gridCol w="841661"/>
                <a:gridCol w="841661"/>
                <a:gridCol w="564409"/>
                <a:gridCol w="504997"/>
                <a:gridCol w="898102"/>
                <a:gridCol w="449545"/>
              </a:tblGrid>
              <a:tr h="199073">
                <a:tc>
                  <a:txBody>
                    <a:bodyPr/>
                    <a:lstStyle/>
                    <a:p>
                      <a:pPr algn="ctr">
                        <a:lnSpc>
                          <a:spcPts val="1500"/>
                        </a:lnSpc>
                        <a:spcAft>
                          <a:spcPts val="0"/>
                        </a:spcAft>
                      </a:pPr>
                      <a:r>
                        <a:rPr lang="zh-CN" sz="1400" kern="100" dirty="0">
                          <a:solidFill>
                            <a:srgbClr val="000000"/>
                          </a:solidFill>
                          <a:latin typeface="NEU-BZ-S92"/>
                          <a:ea typeface="方正宋三_GBK"/>
                          <a:cs typeface="Times New Roman" panose="02020603050405020304"/>
                        </a:rPr>
                        <a:t>站次</a:t>
                      </a:r>
                      <a:endParaRPr lang="zh-CN" sz="1600" kern="100" dirty="0">
                        <a:solidFill>
                          <a:srgbClr val="000000"/>
                        </a:solidFill>
                        <a:latin typeface="NEU-BZ-S92"/>
                        <a:ea typeface="方正宋三_GBK"/>
                        <a:cs typeface="Times New Roman" panose="02020603050405020304"/>
                      </a:endParaRP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c>
                  <a:txBody>
                    <a:bodyPr/>
                    <a:lstStyle/>
                    <a:p>
                      <a:pPr algn="ctr">
                        <a:lnSpc>
                          <a:spcPts val="1500"/>
                        </a:lnSpc>
                        <a:spcAft>
                          <a:spcPts val="0"/>
                        </a:spcAft>
                      </a:pPr>
                      <a:r>
                        <a:rPr lang="zh-CN" sz="1400" kern="100">
                          <a:solidFill>
                            <a:srgbClr val="000000"/>
                          </a:solidFill>
                          <a:latin typeface="NEU-BZ-S92"/>
                          <a:ea typeface="方正宋三_GBK"/>
                          <a:cs typeface="Times New Roman" panose="02020603050405020304"/>
                        </a:rPr>
                        <a:t>站名</a:t>
                      </a:r>
                      <a:endParaRPr lang="zh-CN" sz="1600" kern="100">
                        <a:solidFill>
                          <a:srgbClr val="000000"/>
                        </a:solidFill>
                        <a:latin typeface="NEU-BZ-S92"/>
                        <a:ea typeface="方正宋三_GBK"/>
                        <a:cs typeface="Times New Roman" panose="02020603050405020304"/>
                      </a:endParaRP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c>
                  <a:txBody>
                    <a:bodyPr/>
                    <a:lstStyle/>
                    <a:p>
                      <a:pPr algn="ctr">
                        <a:lnSpc>
                          <a:spcPts val="1500"/>
                        </a:lnSpc>
                        <a:spcAft>
                          <a:spcPts val="0"/>
                        </a:spcAft>
                      </a:pPr>
                      <a:r>
                        <a:rPr lang="zh-CN" sz="1400" kern="100">
                          <a:solidFill>
                            <a:srgbClr val="000000"/>
                          </a:solidFill>
                          <a:latin typeface="NEU-BZ-S92"/>
                          <a:ea typeface="方正宋三_GBK"/>
                          <a:cs typeface="Times New Roman" panose="02020603050405020304"/>
                        </a:rPr>
                        <a:t>到达时间</a:t>
                      </a:r>
                      <a:endParaRPr lang="zh-CN" sz="1600" kern="100">
                        <a:solidFill>
                          <a:srgbClr val="000000"/>
                        </a:solidFill>
                        <a:latin typeface="NEU-BZ-S92"/>
                        <a:ea typeface="方正宋三_GBK"/>
                        <a:cs typeface="Times New Roman" panose="02020603050405020304"/>
                      </a:endParaRP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c>
                  <a:txBody>
                    <a:bodyPr/>
                    <a:lstStyle/>
                    <a:p>
                      <a:pPr algn="ctr">
                        <a:lnSpc>
                          <a:spcPts val="1500"/>
                        </a:lnSpc>
                        <a:spcAft>
                          <a:spcPts val="0"/>
                        </a:spcAft>
                      </a:pPr>
                      <a:r>
                        <a:rPr lang="zh-CN" sz="1400" kern="100">
                          <a:solidFill>
                            <a:srgbClr val="000000"/>
                          </a:solidFill>
                          <a:latin typeface="NEU-BZ-S92"/>
                          <a:ea typeface="方正宋三_GBK"/>
                          <a:cs typeface="Times New Roman" panose="02020603050405020304"/>
                        </a:rPr>
                        <a:t>开车时间</a:t>
                      </a:r>
                      <a:endParaRPr lang="zh-CN" sz="1600" kern="100">
                        <a:solidFill>
                          <a:srgbClr val="000000"/>
                        </a:solidFill>
                        <a:latin typeface="NEU-BZ-S92"/>
                        <a:ea typeface="方正宋三_GBK"/>
                        <a:cs typeface="Times New Roman" panose="02020603050405020304"/>
                      </a:endParaRP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c>
                  <a:txBody>
                    <a:bodyPr/>
                    <a:lstStyle/>
                    <a:p>
                      <a:pPr algn="ctr">
                        <a:lnSpc>
                          <a:spcPts val="1500"/>
                        </a:lnSpc>
                        <a:spcAft>
                          <a:spcPts val="0"/>
                        </a:spcAft>
                      </a:pPr>
                      <a:r>
                        <a:rPr lang="zh-CN" sz="1400" kern="100">
                          <a:solidFill>
                            <a:srgbClr val="000000"/>
                          </a:solidFill>
                          <a:latin typeface="NEU-BZ-S92"/>
                          <a:ea typeface="方正宋三_GBK"/>
                          <a:cs typeface="Times New Roman" panose="02020603050405020304"/>
                        </a:rPr>
                        <a:t>停留</a:t>
                      </a:r>
                      <a:endParaRPr lang="zh-CN" sz="1600" kern="100">
                        <a:solidFill>
                          <a:srgbClr val="000000"/>
                        </a:solidFill>
                        <a:latin typeface="NEU-BZ-S92"/>
                        <a:ea typeface="方正宋三_GBK"/>
                        <a:cs typeface="Times New Roman" panose="02020603050405020304"/>
                      </a:endParaRP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c>
                  <a:txBody>
                    <a:bodyPr/>
                    <a:lstStyle/>
                    <a:p>
                      <a:pPr algn="ctr">
                        <a:lnSpc>
                          <a:spcPts val="1500"/>
                        </a:lnSpc>
                        <a:spcAft>
                          <a:spcPts val="0"/>
                        </a:spcAft>
                      </a:pPr>
                      <a:r>
                        <a:rPr lang="zh-CN" sz="1400" kern="100">
                          <a:solidFill>
                            <a:srgbClr val="000000"/>
                          </a:solidFill>
                          <a:latin typeface="NEU-BZ-S92"/>
                          <a:ea typeface="方正宋三_GBK"/>
                          <a:cs typeface="Times New Roman" panose="02020603050405020304"/>
                        </a:rPr>
                        <a:t>天数</a:t>
                      </a:r>
                      <a:endParaRPr lang="zh-CN" sz="1600" kern="100">
                        <a:solidFill>
                          <a:srgbClr val="000000"/>
                        </a:solidFill>
                        <a:latin typeface="NEU-BZ-S92"/>
                        <a:ea typeface="方正宋三_GBK"/>
                        <a:cs typeface="Times New Roman" panose="02020603050405020304"/>
                      </a:endParaRP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c>
                  <a:txBody>
                    <a:bodyPr/>
                    <a:lstStyle/>
                    <a:p>
                      <a:pPr algn="ctr">
                        <a:lnSpc>
                          <a:spcPts val="1500"/>
                        </a:lnSpc>
                        <a:spcAft>
                          <a:spcPts val="0"/>
                        </a:spcAft>
                      </a:pPr>
                      <a:r>
                        <a:rPr lang="zh-CN" sz="1400" kern="100">
                          <a:solidFill>
                            <a:srgbClr val="000000"/>
                          </a:solidFill>
                          <a:latin typeface="NEU-BZ-S92"/>
                          <a:ea typeface="方正宋三_GBK"/>
                          <a:cs typeface="Times New Roman" panose="02020603050405020304"/>
                        </a:rPr>
                        <a:t>运行时间</a:t>
                      </a:r>
                      <a:endParaRPr lang="zh-CN" sz="1600" kern="100">
                        <a:solidFill>
                          <a:srgbClr val="000000"/>
                        </a:solidFill>
                        <a:latin typeface="NEU-BZ-S92"/>
                        <a:ea typeface="方正宋三_GBK"/>
                        <a:cs typeface="Times New Roman" panose="02020603050405020304"/>
                      </a:endParaRP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c>
                  <a:txBody>
                    <a:bodyPr/>
                    <a:lstStyle/>
                    <a:p>
                      <a:pPr algn="ctr">
                        <a:lnSpc>
                          <a:spcPts val="1500"/>
                        </a:lnSpc>
                        <a:spcAft>
                          <a:spcPts val="0"/>
                        </a:spcAft>
                      </a:pPr>
                      <a:r>
                        <a:rPr lang="zh-CN" sz="1400" kern="100">
                          <a:solidFill>
                            <a:srgbClr val="000000"/>
                          </a:solidFill>
                          <a:latin typeface="NEU-BZ-S92"/>
                          <a:ea typeface="方正宋三_GBK"/>
                          <a:cs typeface="Times New Roman" panose="02020603050405020304"/>
                        </a:rPr>
                        <a:t>里程</a:t>
                      </a:r>
                      <a:endParaRPr lang="zh-CN" sz="1600" kern="100">
                        <a:solidFill>
                          <a:srgbClr val="000000"/>
                        </a:solidFill>
                        <a:latin typeface="NEU-BZ-S92"/>
                        <a:ea typeface="方正宋三_GBK"/>
                        <a:cs typeface="Times New Roman" panose="02020603050405020304"/>
                      </a:endParaRP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r>
              <a:tr h="199073">
                <a:tc>
                  <a:txBody>
                    <a:bodyPr/>
                    <a:lstStyle/>
                    <a:p>
                      <a:pPr algn="ctr">
                        <a:lnSpc>
                          <a:spcPts val="1500"/>
                        </a:lnSpc>
                        <a:spcAft>
                          <a:spcPts val="0"/>
                        </a:spcAft>
                      </a:pPr>
                      <a:r>
                        <a:rPr lang="en-US" sz="1400" kern="100" dirty="0">
                          <a:solidFill>
                            <a:srgbClr val="000000"/>
                          </a:solidFill>
                          <a:latin typeface="NEU-BZ-S92"/>
                          <a:ea typeface="方正宋三_GBK"/>
                          <a:cs typeface="Times New Roman" panose="02020603050405020304"/>
                        </a:rPr>
                        <a:t>1</a:t>
                      </a:r>
                      <a:endParaRPr lang="zh-CN" sz="1600" kern="100" dirty="0">
                        <a:solidFill>
                          <a:srgbClr val="000000"/>
                        </a:solidFill>
                        <a:latin typeface="NEU-BZ-S92"/>
                        <a:ea typeface="方正宋三_GBK"/>
                        <a:cs typeface="Times New Roman" panose="02020603050405020304"/>
                      </a:endParaRP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c>
                  <a:txBody>
                    <a:bodyPr/>
                    <a:lstStyle/>
                    <a:p>
                      <a:pPr algn="ctr">
                        <a:lnSpc>
                          <a:spcPts val="1500"/>
                        </a:lnSpc>
                        <a:spcAft>
                          <a:spcPts val="0"/>
                        </a:spcAft>
                      </a:pPr>
                      <a:r>
                        <a:rPr lang="zh-CN" sz="1400" kern="100" dirty="0">
                          <a:solidFill>
                            <a:srgbClr val="000000"/>
                          </a:solidFill>
                          <a:latin typeface="NEU-BZ-S92"/>
                          <a:ea typeface="方正宋三_GBK"/>
                          <a:cs typeface="Times New Roman" panose="02020603050405020304"/>
                        </a:rPr>
                        <a:t>北京南站</a:t>
                      </a:r>
                      <a:endParaRPr lang="zh-CN" sz="1600" kern="100" dirty="0">
                        <a:solidFill>
                          <a:srgbClr val="000000"/>
                        </a:solidFill>
                        <a:latin typeface="NEU-BZ-S92"/>
                        <a:ea typeface="方正宋三_GBK"/>
                        <a:cs typeface="Times New Roman" panose="02020603050405020304"/>
                      </a:endParaRP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c>
                  <a:txBody>
                    <a:bodyPr/>
                    <a:lstStyle/>
                    <a:p>
                      <a:pPr algn="ctr">
                        <a:lnSpc>
                          <a:spcPts val="1500"/>
                        </a:lnSpc>
                        <a:spcAft>
                          <a:spcPts val="0"/>
                        </a:spcAft>
                      </a:pPr>
                      <a:r>
                        <a:rPr lang="zh-CN" sz="1400" kern="100">
                          <a:solidFill>
                            <a:srgbClr val="000000"/>
                          </a:solidFill>
                          <a:latin typeface="NEU-BZ-S92"/>
                          <a:ea typeface="方正宋三_GBK"/>
                          <a:cs typeface="Times New Roman" panose="02020603050405020304"/>
                        </a:rPr>
                        <a:t>始发站</a:t>
                      </a:r>
                      <a:endParaRPr lang="zh-CN" sz="1600" kern="100">
                        <a:solidFill>
                          <a:srgbClr val="000000"/>
                        </a:solidFill>
                        <a:latin typeface="NEU-BZ-S92"/>
                        <a:ea typeface="方正宋三_GBK"/>
                        <a:cs typeface="Times New Roman" panose="02020603050405020304"/>
                      </a:endParaRP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c>
                  <a:txBody>
                    <a:bodyPr/>
                    <a:lstStyle/>
                    <a:p>
                      <a:pPr algn="ctr">
                        <a:lnSpc>
                          <a:spcPts val="1500"/>
                        </a:lnSpc>
                        <a:spcAft>
                          <a:spcPts val="0"/>
                        </a:spcAft>
                      </a:pPr>
                      <a:r>
                        <a:rPr lang="en-US" sz="1400" kern="100">
                          <a:solidFill>
                            <a:srgbClr val="000000"/>
                          </a:solidFill>
                          <a:latin typeface="NEU-BZ-S92"/>
                          <a:ea typeface="方正宋三_GBK"/>
                          <a:cs typeface="Times New Roman" panose="02020603050405020304"/>
                        </a:rPr>
                        <a:t>06</a:t>
                      </a:r>
                      <a:r>
                        <a:rPr lang="en-US" sz="1400" kern="100">
                          <a:solidFill>
                            <a:srgbClr val="000000"/>
                          </a:solidFill>
                          <a:latin typeface="方正宋三_GBK"/>
                          <a:ea typeface="方正宋三_GBK"/>
                          <a:cs typeface="Times New Roman" panose="02020603050405020304"/>
                        </a:rPr>
                        <a:t>:</a:t>
                      </a:r>
                      <a:r>
                        <a:rPr lang="en-US" sz="1400" kern="100">
                          <a:solidFill>
                            <a:srgbClr val="000000"/>
                          </a:solidFill>
                          <a:latin typeface="NEU-BZ-S92"/>
                          <a:ea typeface="方正宋三_GBK"/>
                          <a:cs typeface="Times New Roman" panose="02020603050405020304"/>
                        </a:rPr>
                        <a:t>43</a:t>
                      </a:r>
                      <a:endParaRPr lang="zh-CN" sz="1600" kern="100">
                        <a:solidFill>
                          <a:srgbClr val="000000"/>
                        </a:solidFill>
                        <a:latin typeface="NEU-BZ-S92"/>
                        <a:ea typeface="方正宋三_GBK"/>
                        <a:cs typeface="Times New Roman" panose="02020603050405020304"/>
                      </a:endParaRP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c>
                  <a:txBody>
                    <a:bodyPr/>
                    <a:lstStyle/>
                    <a:p>
                      <a:pPr algn="ctr">
                        <a:lnSpc>
                          <a:spcPts val="1500"/>
                        </a:lnSpc>
                        <a:spcAft>
                          <a:spcPts val="0"/>
                        </a:spcAft>
                      </a:pPr>
                      <a:r>
                        <a:rPr lang="en-US" sz="1400" kern="100">
                          <a:solidFill>
                            <a:srgbClr val="000000"/>
                          </a:solidFill>
                          <a:latin typeface="NEU-BZ-S92"/>
                          <a:ea typeface="方正宋三_GBK"/>
                          <a:cs typeface="Times New Roman" panose="02020603050405020304"/>
                        </a:rPr>
                        <a:t>0</a:t>
                      </a:r>
                      <a:r>
                        <a:rPr lang="zh-CN" sz="1400" kern="100">
                          <a:solidFill>
                            <a:srgbClr val="000000"/>
                          </a:solidFill>
                          <a:latin typeface="NEU-BZ-S92"/>
                          <a:ea typeface="方正宋三_GBK"/>
                          <a:cs typeface="Times New Roman" panose="02020603050405020304"/>
                        </a:rPr>
                        <a:t>分钟</a:t>
                      </a:r>
                      <a:endParaRPr lang="zh-CN" sz="1600" kern="100">
                        <a:solidFill>
                          <a:srgbClr val="000000"/>
                        </a:solidFill>
                        <a:latin typeface="NEU-BZ-S92"/>
                        <a:ea typeface="方正宋三_GBK"/>
                        <a:cs typeface="Times New Roman" panose="02020603050405020304"/>
                      </a:endParaRP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c>
                  <a:txBody>
                    <a:bodyPr/>
                    <a:lstStyle/>
                    <a:p>
                      <a:pPr algn="ctr">
                        <a:lnSpc>
                          <a:spcPts val="1500"/>
                        </a:lnSpc>
                        <a:spcAft>
                          <a:spcPts val="0"/>
                        </a:spcAft>
                      </a:pPr>
                      <a:r>
                        <a:rPr lang="en-US" sz="1400" kern="100">
                          <a:solidFill>
                            <a:srgbClr val="000000"/>
                          </a:solidFill>
                          <a:latin typeface="NEU-BZ-S92"/>
                          <a:ea typeface="方正宋三_GBK"/>
                          <a:cs typeface="Times New Roman" panose="02020603050405020304"/>
                        </a:rPr>
                        <a:t>1</a:t>
                      </a:r>
                      <a:endParaRPr lang="zh-CN" sz="1600" kern="100">
                        <a:solidFill>
                          <a:srgbClr val="000000"/>
                        </a:solidFill>
                        <a:latin typeface="NEU-BZ-S92"/>
                        <a:ea typeface="方正宋三_GBK"/>
                        <a:cs typeface="Times New Roman" panose="02020603050405020304"/>
                      </a:endParaRP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c>
                  <a:txBody>
                    <a:bodyPr/>
                    <a:lstStyle/>
                    <a:p>
                      <a:pPr algn="ctr">
                        <a:lnSpc>
                          <a:spcPts val="1500"/>
                        </a:lnSpc>
                        <a:spcAft>
                          <a:spcPts val="0"/>
                        </a:spcAft>
                      </a:pPr>
                      <a:r>
                        <a:rPr lang="en-US" sz="1400" kern="100">
                          <a:solidFill>
                            <a:srgbClr val="000000"/>
                          </a:solidFill>
                          <a:latin typeface="NEU-BZ-S92"/>
                          <a:ea typeface="方正宋三_GBK"/>
                          <a:cs typeface="Times New Roman" panose="02020603050405020304"/>
                        </a:rPr>
                        <a:t>0</a:t>
                      </a:r>
                      <a:r>
                        <a:rPr lang="zh-CN" sz="1400" kern="100">
                          <a:solidFill>
                            <a:srgbClr val="000000"/>
                          </a:solidFill>
                          <a:latin typeface="NEU-BZ-S92"/>
                          <a:ea typeface="方正宋三_GBK"/>
                          <a:cs typeface="Times New Roman" panose="02020603050405020304"/>
                        </a:rPr>
                        <a:t>分</a:t>
                      </a:r>
                      <a:endParaRPr lang="zh-CN" sz="1600" kern="100">
                        <a:solidFill>
                          <a:srgbClr val="000000"/>
                        </a:solidFill>
                        <a:latin typeface="NEU-BZ-S92"/>
                        <a:ea typeface="方正宋三_GBK"/>
                        <a:cs typeface="Times New Roman" panose="02020603050405020304"/>
                      </a:endParaRP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c>
                  <a:txBody>
                    <a:bodyPr/>
                    <a:lstStyle/>
                    <a:p>
                      <a:pPr algn="ctr">
                        <a:lnSpc>
                          <a:spcPts val="1500"/>
                        </a:lnSpc>
                        <a:spcAft>
                          <a:spcPts val="0"/>
                        </a:spcAft>
                      </a:pPr>
                      <a:r>
                        <a:rPr lang="en-US" sz="1400" kern="100">
                          <a:solidFill>
                            <a:srgbClr val="000000"/>
                          </a:solidFill>
                          <a:latin typeface="NEU-BZ-S92"/>
                          <a:ea typeface="方正宋三_GBK"/>
                          <a:cs typeface="Times New Roman" panose="02020603050405020304"/>
                        </a:rPr>
                        <a:t>0</a:t>
                      </a:r>
                      <a:endParaRPr lang="zh-CN" sz="1600" kern="100">
                        <a:solidFill>
                          <a:srgbClr val="000000"/>
                        </a:solidFill>
                        <a:latin typeface="NEU-BZ-S92"/>
                        <a:ea typeface="方正宋三_GBK"/>
                        <a:cs typeface="Times New Roman" panose="02020603050405020304"/>
                      </a:endParaRP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r>
              <a:tr h="199073">
                <a:tc>
                  <a:txBody>
                    <a:bodyPr/>
                    <a:lstStyle/>
                    <a:p>
                      <a:pPr algn="ctr">
                        <a:lnSpc>
                          <a:spcPts val="1500"/>
                        </a:lnSpc>
                        <a:spcAft>
                          <a:spcPts val="0"/>
                        </a:spcAft>
                      </a:pPr>
                      <a:r>
                        <a:rPr lang="en-US" sz="1400" kern="100">
                          <a:solidFill>
                            <a:srgbClr val="000000"/>
                          </a:solidFill>
                          <a:latin typeface="NEU-BZ-S92"/>
                          <a:ea typeface="方正宋三_GBK"/>
                          <a:cs typeface="Times New Roman" panose="02020603050405020304"/>
                        </a:rPr>
                        <a:t>2</a:t>
                      </a:r>
                      <a:endParaRPr lang="zh-CN" sz="1600" kern="100">
                        <a:solidFill>
                          <a:srgbClr val="000000"/>
                        </a:solidFill>
                        <a:latin typeface="NEU-BZ-S92"/>
                        <a:ea typeface="方正宋三_GBK"/>
                        <a:cs typeface="Times New Roman" panose="02020603050405020304"/>
                      </a:endParaRP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c>
                  <a:txBody>
                    <a:bodyPr/>
                    <a:lstStyle/>
                    <a:p>
                      <a:pPr algn="ctr">
                        <a:lnSpc>
                          <a:spcPts val="1500"/>
                        </a:lnSpc>
                        <a:spcAft>
                          <a:spcPts val="0"/>
                        </a:spcAft>
                      </a:pPr>
                      <a:r>
                        <a:rPr lang="zh-CN" sz="1400" kern="100" dirty="0">
                          <a:solidFill>
                            <a:srgbClr val="000000"/>
                          </a:solidFill>
                          <a:latin typeface="NEU-BZ-S92"/>
                          <a:ea typeface="方正宋三_GBK"/>
                          <a:cs typeface="Times New Roman" panose="02020603050405020304"/>
                        </a:rPr>
                        <a:t>沧州西站</a:t>
                      </a:r>
                      <a:endParaRPr lang="zh-CN" sz="1600" kern="100" dirty="0">
                        <a:solidFill>
                          <a:srgbClr val="000000"/>
                        </a:solidFill>
                        <a:latin typeface="NEU-BZ-S92"/>
                        <a:ea typeface="方正宋三_GBK"/>
                        <a:cs typeface="Times New Roman" panose="02020603050405020304"/>
                      </a:endParaRP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c>
                  <a:txBody>
                    <a:bodyPr/>
                    <a:lstStyle/>
                    <a:p>
                      <a:pPr algn="ctr">
                        <a:lnSpc>
                          <a:spcPts val="1500"/>
                        </a:lnSpc>
                        <a:spcAft>
                          <a:spcPts val="0"/>
                        </a:spcAft>
                      </a:pPr>
                      <a:r>
                        <a:rPr lang="en-US" sz="1400" kern="100">
                          <a:solidFill>
                            <a:srgbClr val="000000"/>
                          </a:solidFill>
                          <a:latin typeface="NEU-BZ-S92"/>
                          <a:ea typeface="方正宋三_GBK"/>
                          <a:cs typeface="Times New Roman" panose="02020603050405020304"/>
                        </a:rPr>
                        <a:t>07</a:t>
                      </a:r>
                      <a:r>
                        <a:rPr lang="en-US" sz="1400" kern="100">
                          <a:solidFill>
                            <a:srgbClr val="000000"/>
                          </a:solidFill>
                          <a:latin typeface="方正宋三_GBK"/>
                          <a:ea typeface="方正宋三_GBK"/>
                          <a:cs typeface="Times New Roman" panose="02020603050405020304"/>
                        </a:rPr>
                        <a:t>:</a:t>
                      </a:r>
                      <a:r>
                        <a:rPr lang="en-US" sz="1400" kern="100">
                          <a:solidFill>
                            <a:srgbClr val="000000"/>
                          </a:solidFill>
                          <a:latin typeface="NEU-BZ-S92"/>
                          <a:ea typeface="方正宋三_GBK"/>
                          <a:cs typeface="Times New Roman" panose="02020603050405020304"/>
                        </a:rPr>
                        <a:t>35</a:t>
                      </a:r>
                      <a:endParaRPr lang="zh-CN" sz="1600" kern="100">
                        <a:solidFill>
                          <a:srgbClr val="000000"/>
                        </a:solidFill>
                        <a:latin typeface="NEU-BZ-S92"/>
                        <a:ea typeface="方正宋三_GBK"/>
                        <a:cs typeface="Times New Roman" panose="02020603050405020304"/>
                      </a:endParaRP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c>
                  <a:txBody>
                    <a:bodyPr/>
                    <a:lstStyle/>
                    <a:p>
                      <a:pPr algn="ctr">
                        <a:lnSpc>
                          <a:spcPts val="1500"/>
                        </a:lnSpc>
                        <a:spcAft>
                          <a:spcPts val="0"/>
                        </a:spcAft>
                      </a:pPr>
                      <a:r>
                        <a:rPr lang="en-US" sz="1400" kern="100">
                          <a:solidFill>
                            <a:srgbClr val="000000"/>
                          </a:solidFill>
                          <a:latin typeface="NEU-BZ-S92"/>
                          <a:ea typeface="方正宋三_GBK"/>
                          <a:cs typeface="Times New Roman" panose="02020603050405020304"/>
                        </a:rPr>
                        <a:t>07</a:t>
                      </a:r>
                      <a:r>
                        <a:rPr lang="en-US" sz="1400" kern="100">
                          <a:solidFill>
                            <a:srgbClr val="000000"/>
                          </a:solidFill>
                          <a:latin typeface="方正宋三_GBK"/>
                          <a:ea typeface="方正宋三_GBK"/>
                          <a:cs typeface="Times New Roman" panose="02020603050405020304"/>
                        </a:rPr>
                        <a:t>:</a:t>
                      </a:r>
                      <a:r>
                        <a:rPr lang="en-US" sz="1400" kern="100">
                          <a:solidFill>
                            <a:srgbClr val="000000"/>
                          </a:solidFill>
                          <a:latin typeface="NEU-BZ-S92"/>
                          <a:ea typeface="方正宋三_GBK"/>
                          <a:cs typeface="Times New Roman" panose="02020603050405020304"/>
                        </a:rPr>
                        <a:t>38</a:t>
                      </a:r>
                      <a:endParaRPr lang="zh-CN" sz="1600" kern="100">
                        <a:solidFill>
                          <a:srgbClr val="000000"/>
                        </a:solidFill>
                        <a:latin typeface="NEU-BZ-S92"/>
                        <a:ea typeface="方正宋三_GBK"/>
                        <a:cs typeface="Times New Roman" panose="02020603050405020304"/>
                      </a:endParaRP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c>
                  <a:txBody>
                    <a:bodyPr/>
                    <a:lstStyle/>
                    <a:p>
                      <a:pPr algn="ctr">
                        <a:lnSpc>
                          <a:spcPts val="1500"/>
                        </a:lnSpc>
                        <a:spcAft>
                          <a:spcPts val="0"/>
                        </a:spcAft>
                      </a:pPr>
                      <a:r>
                        <a:rPr lang="en-US" sz="1400" kern="100">
                          <a:solidFill>
                            <a:srgbClr val="000000"/>
                          </a:solidFill>
                          <a:latin typeface="NEU-BZ-S92"/>
                          <a:ea typeface="方正宋三_GBK"/>
                          <a:cs typeface="Times New Roman" panose="02020603050405020304"/>
                        </a:rPr>
                        <a:t>3</a:t>
                      </a:r>
                      <a:r>
                        <a:rPr lang="zh-CN" sz="1400" kern="100">
                          <a:solidFill>
                            <a:srgbClr val="000000"/>
                          </a:solidFill>
                          <a:latin typeface="NEU-BZ-S92"/>
                          <a:ea typeface="方正宋三_GBK"/>
                          <a:cs typeface="Times New Roman" panose="02020603050405020304"/>
                        </a:rPr>
                        <a:t>分钟</a:t>
                      </a:r>
                      <a:endParaRPr lang="zh-CN" sz="1600" kern="100">
                        <a:solidFill>
                          <a:srgbClr val="000000"/>
                        </a:solidFill>
                        <a:latin typeface="NEU-BZ-S92"/>
                        <a:ea typeface="方正宋三_GBK"/>
                        <a:cs typeface="Times New Roman" panose="02020603050405020304"/>
                      </a:endParaRP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c>
                  <a:txBody>
                    <a:bodyPr/>
                    <a:lstStyle/>
                    <a:p>
                      <a:pPr algn="ctr">
                        <a:lnSpc>
                          <a:spcPts val="1500"/>
                        </a:lnSpc>
                        <a:spcAft>
                          <a:spcPts val="0"/>
                        </a:spcAft>
                      </a:pPr>
                      <a:r>
                        <a:rPr lang="en-US" sz="1400" kern="100">
                          <a:solidFill>
                            <a:srgbClr val="000000"/>
                          </a:solidFill>
                          <a:latin typeface="NEU-BZ-S92"/>
                          <a:ea typeface="方正宋三_GBK"/>
                          <a:cs typeface="Times New Roman" panose="02020603050405020304"/>
                        </a:rPr>
                        <a:t>1</a:t>
                      </a:r>
                      <a:endParaRPr lang="zh-CN" sz="1600" kern="100">
                        <a:solidFill>
                          <a:srgbClr val="000000"/>
                        </a:solidFill>
                        <a:latin typeface="NEU-BZ-S92"/>
                        <a:ea typeface="方正宋三_GBK"/>
                        <a:cs typeface="Times New Roman" panose="02020603050405020304"/>
                      </a:endParaRP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c>
                  <a:txBody>
                    <a:bodyPr/>
                    <a:lstStyle/>
                    <a:p>
                      <a:pPr algn="ctr">
                        <a:lnSpc>
                          <a:spcPts val="1500"/>
                        </a:lnSpc>
                        <a:spcAft>
                          <a:spcPts val="0"/>
                        </a:spcAft>
                      </a:pPr>
                      <a:r>
                        <a:rPr lang="en-US" sz="1400" kern="100">
                          <a:solidFill>
                            <a:srgbClr val="000000"/>
                          </a:solidFill>
                          <a:latin typeface="NEU-BZ-S92"/>
                          <a:ea typeface="方正宋三_GBK"/>
                          <a:cs typeface="Times New Roman" panose="02020603050405020304"/>
                        </a:rPr>
                        <a:t>52</a:t>
                      </a:r>
                      <a:r>
                        <a:rPr lang="zh-CN" sz="1400" kern="100">
                          <a:solidFill>
                            <a:srgbClr val="000000"/>
                          </a:solidFill>
                          <a:latin typeface="NEU-BZ-S92"/>
                          <a:ea typeface="方正宋三_GBK"/>
                          <a:cs typeface="Times New Roman" panose="02020603050405020304"/>
                        </a:rPr>
                        <a:t>分</a:t>
                      </a:r>
                      <a:endParaRPr lang="zh-CN" sz="1600" kern="100">
                        <a:solidFill>
                          <a:srgbClr val="000000"/>
                        </a:solidFill>
                        <a:latin typeface="NEU-BZ-S92"/>
                        <a:ea typeface="方正宋三_GBK"/>
                        <a:cs typeface="Times New Roman" panose="02020603050405020304"/>
                      </a:endParaRP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c>
                  <a:txBody>
                    <a:bodyPr/>
                    <a:lstStyle/>
                    <a:p>
                      <a:pPr algn="ctr">
                        <a:lnSpc>
                          <a:spcPts val="1500"/>
                        </a:lnSpc>
                        <a:spcAft>
                          <a:spcPts val="0"/>
                        </a:spcAft>
                      </a:pPr>
                      <a:r>
                        <a:rPr lang="en-US" sz="1400" kern="100">
                          <a:solidFill>
                            <a:srgbClr val="000000"/>
                          </a:solidFill>
                          <a:latin typeface="NEU-BZ-S92"/>
                          <a:ea typeface="方正宋三_GBK"/>
                          <a:cs typeface="Times New Roman" panose="02020603050405020304"/>
                        </a:rPr>
                        <a:t>210</a:t>
                      </a:r>
                      <a:endParaRPr lang="zh-CN" sz="1600" kern="100">
                        <a:solidFill>
                          <a:srgbClr val="000000"/>
                        </a:solidFill>
                        <a:latin typeface="NEU-BZ-S92"/>
                        <a:ea typeface="方正宋三_GBK"/>
                        <a:cs typeface="Times New Roman" panose="02020603050405020304"/>
                      </a:endParaRP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r>
              <a:tr h="199073">
                <a:tc>
                  <a:txBody>
                    <a:bodyPr/>
                    <a:lstStyle/>
                    <a:p>
                      <a:pPr algn="ctr">
                        <a:lnSpc>
                          <a:spcPts val="1500"/>
                        </a:lnSpc>
                        <a:spcAft>
                          <a:spcPts val="0"/>
                        </a:spcAft>
                      </a:pPr>
                      <a:r>
                        <a:rPr lang="en-US" sz="1400" kern="100">
                          <a:solidFill>
                            <a:srgbClr val="000000"/>
                          </a:solidFill>
                          <a:latin typeface="NEU-BZ-S92"/>
                          <a:ea typeface="方正宋三_GBK"/>
                          <a:cs typeface="Times New Roman" panose="02020603050405020304"/>
                        </a:rPr>
                        <a:t>3</a:t>
                      </a:r>
                      <a:endParaRPr lang="zh-CN" sz="1600" kern="100">
                        <a:solidFill>
                          <a:srgbClr val="000000"/>
                        </a:solidFill>
                        <a:latin typeface="NEU-BZ-S92"/>
                        <a:ea typeface="方正宋三_GBK"/>
                        <a:cs typeface="Times New Roman" panose="02020603050405020304"/>
                      </a:endParaRP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c>
                  <a:txBody>
                    <a:bodyPr/>
                    <a:lstStyle/>
                    <a:p>
                      <a:pPr algn="ctr">
                        <a:lnSpc>
                          <a:spcPts val="1500"/>
                        </a:lnSpc>
                        <a:spcAft>
                          <a:spcPts val="0"/>
                        </a:spcAft>
                      </a:pPr>
                      <a:r>
                        <a:rPr lang="zh-CN" sz="1400" kern="100" dirty="0">
                          <a:solidFill>
                            <a:srgbClr val="000000"/>
                          </a:solidFill>
                          <a:latin typeface="NEU-BZ-S92"/>
                          <a:ea typeface="方正宋三_GBK"/>
                          <a:cs typeface="Times New Roman" panose="02020603050405020304"/>
                        </a:rPr>
                        <a:t>德州东站</a:t>
                      </a:r>
                      <a:endParaRPr lang="zh-CN" sz="1600" kern="100" dirty="0">
                        <a:solidFill>
                          <a:srgbClr val="000000"/>
                        </a:solidFill>
                        <a:latin typeface="NEU-BZ-S92"/>
                        <a:ea typeface="方正宋三_GBK"/>
                        <a:cs typeface="Times New Roman" panose="02020603050405020304"/>
                      </a:endParaRP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c>
                  <a:txBody>
                    <a:bodyPr/>
                    <a:lstStyle/>
                    <a:p>
                      <a:pPr algn="ctr">
                        <a:lnSpc>
                          <a:spcPts val="1500"/>
                        </a:lnSpc>
                        <a:spcAft>
                          <a:spcPts val="0"/>
                        </a:spcAft>
                      </a:pPr>
                      <a:r>
                        <a:rPr lang="en-US" sz="1400" kern="100">
                          <a:solidFill>
                            <a:srgbClr val="000000"/>
                          </a:solidFill>
                          <a:latin typeface="NEU-BZ-S92"/>
                          <a:ea typeface="方正宋三_GBK"/>
                          <a:cs typeface="Times New Roman" panose="02020603050405020304"/>
                        </a:rPr>
                        <a:t>08</a:t>
                      </a:r>
                      <a:r>
                        <a:rPr lang="en-US" sz="1400" kern="100">
                          <a:solidFill>
                            <a:srgbClr val="000000"/>
                          </a:solidFill>
                          <a:latin typeface="方正宋三_GBK"/>
                          <a:ea typeface="方正宋三_GBK"/>
                          <a:cs typeface="Times New Roman" panose="02020603050405020304"/>
                        </a:rPr>
                        <a:t>:</a:t>
                      </a:r>
                      <a:r>
                        <a:rPr lang="en-US" sz="1400" kern="100">
                          <a:solidFill>
                            <a:srgbClr val="000000"/>
                          </a:solidFill>
                          <a:latin typeface="NEU-BZ-S92"/>
                          <a:ea typeface="方正宋三_GBK"/>
                          <a:cs typeface="Times New Roman" panose="02020603050405020304"/>
                        </a:rPr>
                        <a:t>05</a:t>
                      </a:r>
                      <a:endParaRPr lang="zh-CN" sz="1600" kern="100">
                        <a:solidFill>
                          <a:srgbClr val="000000"/>
                        </a:solidFill>
                        <a:latin typeface="NEU-BZ-S92"/>
                        <a:ea typeface="方正宋三_GBK"/>
                        <a:cs typeface="Times New Roman" panose="02020603050405020304"/>
                      </a:endParaRP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c>
                  <a:txBody>
                    <a:bodyPr/>
                    <a:lstStyle/>
                    <a:p>
                      <a:pPr algn="ctr">
                        <a:lnSpc>
                          <a:spcPts val="1500"/>
                        </a:lnSpc>
                        <a:spcAft>
                          <a:spcPts val="0"/>
                        </a:spcAft>
                      </a:pPr>
                      <a:r>
                        <a:rPr lang="en-US" sz="1400" kern="100">
                          <a:solidFill>
                            <a:srgbClr val="000000"/>
                          </a:solidFill>
                          <a:latin typeface="NEU-BZ-S92"/>
                          <a:ea typeface="方正宋三_GBK"/>
                          <a:cs typeface="Times New Roman" panose="02020603050405020304"/>
                        </a:rPr>
                        <a:t>08</a:t>
                      </a:r>
                      <a:r>
                        <a:rPr lang="en-US" sz="1400" kern="100">
                          <a:solidFill>
                            <a:srgbClr val="000000"/>
                          </a:solidFill>
                          <a:latin typeface="方正宋三_GBK"/>
                          <a:ea typeface="方正宋三_GBK"/>
                          <a:cs typeface="Times New Roman" panose="02020603050405020304"/>
                        </a:rPr>
                        <a:t>:</a:t>
                      </a:r>
                      <a:r>
                        <a:rPr lang="en-US" sz="1400" kern="100">
                          <a:solidFill>
                            <a:srgbClr val="000000"/>
                          </a:solidFill>
                          <a:latin typeface="NEU-BZ-S92"/>
                          <a:ea typeface="方正宋三_GBK"/>
                          <a:cs typeface="Times New Roman" panose="02020603050405020304"/>
                        </a:rPr>
                        <a:t>13</a:t>
                      </a:r>
                      <a:endParaRPr lang="zh-CN" sz="1600" kern="100">
                        <a:solidFill>
                          <a:srgbClr val="000000"/>
                        </a:solidFill>
                        <a:latin typeface="NEU-BZ-S92"/>
                        <a:ea typeface="方正宋三_GBK"/>
                        <a:cs typeface="Times New Roman" panose="02020603050405020304"/>
                      </a:endParaRP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c>
                  <a:txBody>
                    <a:bodyPr/>
                    <a:lstStyle/>
                    <a:p>
                      <a:pPr algn="ctr">
                        <a:lnSpc>
                          <a:spcPts val="1500"/>
                        </a:lnSpc>
                        <a:spcAft>
                          <a:spcPts val="0"/>
                        </a:spcAft>
                      </a:pPr>
                      <a:r>
                        <a:rPr lang="en-US" sz="1400" kern="100">
                          <a:solidFill>
                            <a:srgbClr val="000000"/>
                          </a:solidFill>
                          <a:latin typeface="NEU-BZ-S92"/>
                          <a:ea typeface="方正宋三_GBK"/>
                          <a:cs typeface="Times New Roman" panose="02020603050405020304"/>
                        </a:rPr>
                        <a:t>8</a:t>
                      </a:r>
                      <a:r>
                        <a:rPr lang="zh-CN" sz="1400" kern="100">
                          <a:solidFill>
                            <a:srgbClr val="000000"/>
                          </a:solidFill>
                          <a:latin typeface="NEU-BZ-S92"/>
                          <a:ea typeface="方正宋三_GBK"/>
                          <a:cs typeface="Times New Roman" panose="02020603050405020304"/>
                        </a:rPr>
                        <a:t>分钟</a:t>
                      </a:r>
                      <a:endParaRPr lang="zh-CN" sz="1600" kern="100">
                        <a:solidFill>
                          <a:srgbClr val="000000"/>
                        </a:solidFill>
                        <a:latin typeface="NEU-BZ-S92"/>
                        <a:ea typeface="方正宋三_GBK"/>
                        <a:cs typeface="Times New Roman" panose="02020603050405020304"/>
                      </a:endParaRP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c>
                  <a:txBody>
                    <a:bodyPr/>
                    <a:lstStyle/>
                    <a:p>
                      <a:pPr algn="ctr">
                        <a:lnSpc>
                          <a:spcPts val="1500"/>
                        </a:lnSpc>
                        <a:spcAft>
                          <a:spcPts val="0"/>
                        </a:spcAft>
                      </a:pPr>
                      <a:r>
                        <a:rPr lang="en-US" sz="1400" kern="100">
                          <a:solidFill>
                            <a:srgbClr val="000000"/>
                          </a:solidFill>
                          <a:latin typeface="NEU-BZ-S92"/>
                          <a:ea typeface="方正宋三_GBK"/>
                          <a:cs typeface="Times New Roman" panose="02020603050405020304"/>
                        </a:rPr>
                        <a:t>1</a:t>
                      </a:r>
                      <a:endParaRPr lang="zh-CN" sz="1600" kern="100">
                        <a:solidFill>
                          <a:srgbClr val="000000"/>
                        </a:solidFill>
                        <a:latin typeface="NEU-BZ-S92"/>
                        <a:ea typeface="方正宋三_GBK"/>
                        <a:cs typeface="Times New Roman" panose="02020603050405020304"/>
                      </a:endParaRP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c>
                  <a:txBody>
                    <a:bodyPr/>
                    <a:lstStyle/>
                    <a:p>
                      <a:pPr algn="ctr">
                        <a:lnSpc>
                          <a:spcPts val="1500"/>
                        </a:lnSpc>
                        <a:spcAft>
                          <a:spcPts val="0"/>
                        </a:spcAft>
                      </a:pPr>
                      <a:r>
                        <a:rPr lang="en-US" sz="1400" kern="100">
                          <a:solidFill>
                            <a:srgbClr val="000000"/>
                          </a:solidFill>
                          <a:latin typeface="NEU-BZ-S92"/>
                          <a:ea typeface="方正宋三_GBK"/>
                          <a:cs typeface="Times New Roman" panose="02020603050405020304"/>
                        </a:rPr>
                        <a:t>1</a:t>
                      </a:r>
                      <a:r>
                        <a:rPr lang="zh-CN" sz="1400" kern="100">
                          <a:solidFill>
                            <a:srgbClr val="000000"/>
                          </a:solidFill>
                          <a:latin typeface="NEU-BZ-S92"/>
                          <a:ea typeface="方正宋三_GBK"/>
                          <a:cs typeface="Times New Roman" panose="02020603050405020304"/>
                        </a:rPr>
                        <a:t>小时</a:t>
                      </a:r>
                      <a:r>
                        <a:rPr lang="en-US" sz="1400" kern="100">
                          <a:solidFill>
                            <a:srgbClr val="000000"/>
                          </a:solidFill>
                          <a:latin typeface="NEU-BZ-S92"/>
                          <a:ea typeface="方正宋三_GBK"/>
                          <a:cs typeface="Times New Roman" panose="02020603050405020304"/>
                        </a:rPr>
                        <a:t>22</a:t>
                      </a:r>
                      <a:r>
                        <a:rPr lang="zh-CN" sz="1400" kern="100">
                          <a:solidFill>
                            <a:srgbClr val="000000"/>
                          </a:solidFill>
                          <a:latin typeface="NEU-BZ-S92"/>
                          <a:ea typeface="方正宋三_GBK"/>
                          <a:cs typeface="Times New Roman" panose="02020603050405020304"/>
                        </a:rPr>
                        <a:t>分</a:t>
                      </a:r>
                      <a:endParaRPr lang="zh-CN" sz="1600" kern="100">
                        <a:solidFill>
                          <a:srgbClr val="000000"/>
                        </a:solidFill>
                        <a:latin typeface="NEU-BZ-S92"/>
                        <a:ea typeface="方正宋三_GBK"/>
                        <a:cs typeface="Times New Roman" panose="02020603050405020304"/>
                      </a:endParaRP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c>
                  <a:txBody>
                    <a:bodyPr/>
                    <a:lstStyle/>
                    <a:p>
                      <a:pPr algn="ctr">
                        <a:lnSpc>
                          <a:spcPts val="1500"/>
                        </a:lnSpc>
                        <a:spcAft>
                          <a:spcPts val="0"/>
                        </a:spcAft>
                      </a:pPr>
                      <a:r>
                        <a:rPr lang="en-US" sz="1400" kern="100">
                          <a:solidFill>
                            <a:srgbClr val="000000"/>
                          </a:solidFill>
                          <a:latin typeface="NEU-BZ-S92"/>
                          <a:ea typeface="方正宋三_GBK"/>
                          <a:cs typeface="Times New Roman" panose="02020603050405020304"/>
                        </a:rPr>
                        <a:t>314</a:t>
                      </a:r>
                      <a:endParaRPr lang="zh-CN" sz="1600" kern="100">
                        <a:solidFill>
                          <a:srgbClr val="000000"/>
                        </a:solidFill>
                        <a:latin typeface="NEU-BZ-S92"/>
                        <a:ea typeface="方正宋三_GBK"/>
                        <a:cs typeface="Times New Roman" panose="02020603050405020304"/>
                      </a:endParaRP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r>
              <a:tr h="199073">
                <a:tc>
                  <a:txBody>
                    <a:bodyPr/>
                    <a:lstStyle/>
                    <a:p>
                      <a:pPr algn="ctr">
                        <a:lnSpc>
                          <a:spcPts val="1500"/>
                        </a:lnSpc>
                        <a:spcAft>
                          <a:spcPts val="0"/>
                        </a:spcAft>
                      </a:pPr>
                      <a:r>
                        <a:rPr lang="en-US" sz="1400" kern="100">
                          <a:solidFill>
                            <a:srgbClr val="000000"/>
                          </a:solidFill>
                          <a:latin typeface="NEU-BZ-S92"/>
                          <a:ea typeface="方正宋三_GBK"/>
                          <a:cs typeface="Times New Roman" panose="02020603050405020304"/>
                        </a:rPr>
                        <a:t>4</a:t>
                      </a:r>
                      <a:endParaRPr lang="zh-CN" sz="1600" kern="100">
                        <a:solidFill>
                          <a:srgbClr val="000000"/>
                        </a:solidFill>
                        <a:latin typeface="NEU-BZ-S92"/>
                        <a:ea typeface="方正宋三_GBK"/>
                        <a:cs typeface="Times New Roman" panose="02020603050405020304"/>
                      </a:endParaRP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c>
                  <a:txBody>
                    <a:bodyPr/>
                    <a:lstStyle/>
                    <a:p>
                      <a:pPr algn="ctr">
                        <a:lnSpc>
                          <a:spcPts val="1500"/>
                        </a:lnSpc>
                        <a:spcAft>
                          <a:spcPts val="0"/>
                        </a:spcAft>
                      </a:pPr>
                      <a:r>
                        <a:rPr lang="zh-CN" sz="1400" kern="100" dirty="0">
                          <a:solidFill>
                            <a:srgbClr val="000000"/>
                          </a:solidFill>
                          <a:latin typeface="NEU-BZ-S92"/>
                          <a:ea typeface="方正宋三_GBK"/>
                          <a:cs typeface="Times New Roman" panose="02020603050405020304"/>
                        </a:rPr>
                        <a:t>济南西站</a:t>
                      </a:r>
                      <a:endParaRPr lang="zh-CN" sz="1600" kern="100" dirty="0">
                        <a:solidFill>
                          <a:srgbClr val="000000"/>
                        </a:solidFill>
                        <a:latin typeface="NEU-BZ-S92"/>
                        <a:ea typeface="方正宋三_GBK"/>
                        <a:cs typeface="Times New Roman" panose="02020603050405020304"/>
                      </a:endParaRP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c>
                  <a:txBody>
                    <a:bodyPr/>
                    <a:lstStyle/>
                    <a:p>
                      <a:pPr algn="ctr">
                        <a:lnSpc>
                          <a:spcPts val="1500"/>
                        </a:lnSpc>
                        <a:spcAft>
                          <a:spcPts val="0"/>
                        </a:spcAft>
                      </a:pPr>
                      <a:r>
                        <a:rPr lang="en-US" sz="1400" kern="100" dirty="0">
                          <a:solidFill>
                            <a:srgbClr val="000000"/>
                          </a:solidFill>
                          <a:latin typeface="NEU-BZ-S92"/>
                          <a:ea typeface="方正宋三_GBK"/>
                          <a:cs typeface="Times New Roman" panose="02020603050405020304"/>
                        </a:rPr>
                        <a:t>08</a:t>
                      </a:r>
                      <a:r>
                        <a:rPr lang="en-US" sz="1400" kern="100" dirty="0">
                          <a:solidFill>
                            <a:srgbClr val="000000"/>
                          </a:solidFill>
                          <a:latin typeface="方正宋三_GBK"/>
                          <a:ea typeface="方正宋三_GBK"/>
                          <a:cs typeface="Times New Roman" panose="02020603050405020304"/>
                        </a:rPr>
                        <a:t>:</a:t>
                      </a:r>
                      <a:r>
                        <a:rPr lang="en-US" sz="1400" kern="100" dirty="0">
                          <a:solidFill>
                            <a:srgbClr val="000000"/>
                          </a:solidFill>
                          <a:latin typeface="NEU-BZ-S92"/>
                          <a:ea typeface="方正宋三_GBK"/>
                          <a:cs typeface="Times New Roman" panose="02020603050405020304"/>
                        </a:rPr>
                        <a:t>37</a:t>
                      </a:r>
                      <a:endParaRPr lang="zh-CN" sz="1600" kern="100" dirty="0">
                        <a:solidFill>
                          <a:srgbClr val="000000"/>
                        </a:solidFill>
                        <a:latin typeface="NEU-BZ-S92"/>
                        <a:ea typeface="方正宋三_GBK"/>
                        <a:cs typeface="Times New Roman" panose="02020603050405020304"/>
                      </a:endParaRP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c>
                  <a:txBody>
                    <a:bodyPr/>
                    <a:lstStyle/>
                    <a:p>
                      <a:pPr algn="ctr">
                        <a:lnSpc>
                          <a:spcPts val="1500"/>
                        </a:lnSpc>
                        <a:spcAft>
                          <a:spcPts val="0"/>
                        </a:spcAft>
                      </a:pPr>
                      <a:r>
                        <a:rPr lang="en-US" sz="1400" kern="100">
                          <a:solidFill>
                            <a:srgbClr val="000000"/>
                          </a:solidFill>
                          <a:latin typeface="NEU-BZ-S92"/>
                          <a:ea typeface="方正宋三_GBK"/>
                          <a:cs typeface="Times New Roman" panose="02020603050405020304"/>
                        </a:rPr>
                        <a:t>08</a:t>
                      </a:r>
                      <a:r>
                        <a:rPr lang="en-US" sz="1400" kern="100">
                          <a:solidFill>
                            <a:srgbClr val="000000"/>
                          </a:solidFill>
                          <a:latin typeface="方正宋三_GBK"/>
                          <a:ea typeface="方正宋三_GBK"/>
                          <a:cs typeface="Times New Roman" panose="02020603050405020304"/>
                        </a:rPr>
                        <a:t>:</a:t>
                      </a:r>
                      <a:r>
                        <a:rPr lang="en-US" sz="1400" kern="100">
                          <a:solidFill>
                            <a:srgbClr val="000000"/>
                          </a:solidFill>
                          <a:latin typeface="NEU-BZ-S92"/>
                          <a:ea typeface="方正宋三_GBK"/>
                          <a:cs typeface="Times New Roman" panose="02020603050405020304"/>
                        </a:rPr>
                        <a:t>41</a:t>
                      </a:r>
                      <a:endParaRPr lang="zh-CN" sz="1600" kern="100">
                        <a:solidFill>
                          <a:srgbClr val="000000"/>
                        </a:solidFill>
                        <a:latin typeface="NEU-BZ-S92"/>
                        <a:ea typeface="方正宋三_GBK"/>
                        <a:cs typeface="Times New Roman" panose="02020603050405020304"/>
                      </a:endParaRP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c>
                  <a:txBody>
                    <a:bodyPr/>
                    <a:lstStyle/>
                    <a:p>
                      <a:pPr algn="ctr">
                        <a:lnSpc>
                          <a:spcPts val="1500"/>
                        </a:lnSpc>
                        <a:spcAft>
                          <a:spcPts val="0"/>
                        </a:spcAft>
                      </a:pPr>
                      <a:r>
                        <a:rPr lang="en-US" sz="1400" kern="100">
                          <a:solidFill>
                            <a:srgbClr val="000000"/>
                          </a:solidFill>
                          <a:latin typeface="NEU-BZ-S92"/>
                          <a:ea typeface="方正宋三_GBK"/>
                          <a:cs typeface="Times New Roman" panose="02020603050405020304"/>
                        </a:rPr>
                        <a:t>4</a:t>
                      </a:r>
                      <a:r>
                        <a:rPr lang="zh-CN" sz="1400" kern="100">
                          <a:solidFill>
                            <a:srgbClr val="000000"/>
                          </a:solidFill>
                          <a:latin typeface="NEU-BZ-S92"/>
                          <a:ea typeface="方正宋三_GBK"/>
                          <a:cs typeface="Times New Roman" panose="02020603050405020304"/>
                        </a:rPr>
                        <a:t>分钟</a:t>
                      </a:r>
                      <a:endParaRPr lang="zh-CN" sz="1600" kern="100">
                        <a:solidFill>
                          <a:srgbClr val="000000"/>
                        </a:solidFill>
                        <a:latin typeface="NEU-BZ-S92"/>
                        <a:ea typeface="方正宋三_GBK"/>
                        <a:cs typeface="Times New Roman" panose="02020603050405020304"/>
                      </a:endParaRP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c>
                  <a:txBody>
                    <a:bodyPr/>
                    <a:lstStyle/>
                    <a:p>
                      <a:pPr algn="ctr">
                        <a:lnSpc>
                          <a:spcPts val="1500"/>
                        </a:lnSpc>
                        <a:spcAft>
                          <a:spcPts val="0"/>
                        </a:spcAft>
                      </a:pPr>
                      <a:r>
                        <a:rPr lang="en-US" sz="1400" kern="100">
                          <a:solidFill>
                            <a:srgbClr val="000000"/>
                          </a:solidFill>
                          <a:latin typeface="NEU-BZ-S92"/>
                          <a:ea typeface="方正宋三_GBK"/>
                          <a:cs typeface="Times New Roman" panose="02020603050405020304"/>
                        </a:rPr>
                        <a:t>1</a:t>
                      </a:r>
                      <a:endParaRPr lang="zh-CN" sz="1600" kern="100">
                        <a:solidFill>
                          <a:srgbClr val="000000"/>
                        </a:solidFill>
                        <a:latin typeface="NEU-BZ-S92"/>
                        <a:ea typeface="方正宋三_GBK"/>
                        <a:cs typeface="Times New Roman" panose="02020603050405020304"/>
                      </a:endParaRP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c>
                  <a:txBody>
                    <a:bodyPr/>
                    <a:lstStyle/>
                    <a:p>
                      <a:pPr algn="ctr">
                        <a:lnSpc>
                          <a:spcPts val="1500"/>
                        </a:lnSpc>
                        <a:spcAft>
                          <a:spcPts val="0"/>
                        </a:spcAft>
                      </a:pPr>
                      <a:r>
                        <a:rPr lang="en-US" sz="1400" kern="100">
                          <a:solidFill>
                            <a:srgbClr val="000000"/>
                          </a:solidFill>
                          <a:latin typeface="NEU-BZ-S92"/>
                          <a:ea typeface="方正宋三_GBK"/>
                          <a:cs typeface="Times New Roman" panose="02020603050405020304"/>
                        </a:rPr>
                        <a:t>1</a:t>
                      </a:r>
                      <a:r>
                        <a:rPr lang="zh-CN" sz="1400" kern="100">
                          <a:solidFill>
                            <a:srgbClr val="000000"/>
                          </a:solidFill>
                          <a:latin typeface="NEU-BZ-S92"/>
                          <a:ea typeface="方正宋三_GBK"/>
                          <a:cs typeface="Times New Roman" panose="02020603050405020304"/>
                        </a:rPr>
                        <a:t>小时</a:t>
                      </a:r>
                      <a:r>
                        <a:rPr lang="en-US" sz="1400" kern="100">
                          <a:solidFill>
                            <a:srgbClr val="000000"/>
                          </a:solidFill>
                          <a:latin typeface="NEU-BZ-S92"/>
                          <a:ea typeface="方正宋三_GBK"/>
                          <a:cs typeface="Times New Roman" panose="02020603050405020304"/>
                        </a:rPr>
                        <a:t>54</a:t>
                      </a:r>
                      <a:r>
                        <a:rPr lang="zh-CN" sz="1400" kern="100">
                          <a:solidFill>
                            <a:srgbClr val="000000"/>
                          </a:solidFill>
                          <a:latin typeface="NEU-BZ-S92"/>
                          <a:ea typeface="方正宋三_GBK"/>
                          <a:cs typeface="Times New Roman" panose="02020603050405020304"/>
                        </a:rPr>
                        <a:t>分</a:t>
                      </a:r>
                      <a:endParaRPr lang="zh-CN" sz="1600" kern="100">
                        <a:solidFill>
                          <a:srgbClr val="000000"/>
                        </a:solidFill>
                        <a:latin typeface="NEU-BZ-S92"/>
                        <a:ea typeface="方正宋三_GBK"/>
                        <a:cs typeface="Times New Roman" panose="02020603050405020304"/>
                      </a:endParaRP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c>
                  <a:txBody>
                    <a:bodyPr/>
                    <a:lstStyle/>
                    <a:p>
                      <a:pPr algn="ctr">
                        <a:lnSpc>
                          <a:spcPts val="1500"/>
                        </a:lnSpc>
                        <a:spcAft>
                          <a:spcPts val="0"/>
                        </a:spcAft>
                      </a:pPr>
                      <a:r>
                        <a:rPr lang="en-US" sz="1400" kern="100">
                          <a:solidFill>
                            <a:srgbClr val="000000"/>
                          </a:solidFill>
                          <a:latin typeface="NEU-BZ-S92"/>
                          <a:ea typeface="方正宋三_GBK"/>
                          <a:cs typeface="Times New Roman" panose="02020603050405020304"/>
                        </a:rPr>
                        <a:t>406</a:t>
                      </a:r>
                      <a:endParaRPr lang="zh-CN" sz="1600" kern="100">
                        <a:solidFill>
                          <a:srgbClr val="000000"/>
                        </a:solidFill>
                        <a:latin typeface="NEU-BZ-S92"/>
                        <a:ea typeface="方正宋三_GBK"/>
                        <a:cs typeface="Times New Roman" panose="02020603050405020304"/>
                      </a:endParaRP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r>
              <a:tr h="199073">
                <a:tc>
                  <a:txBody>
                    <a:bodyPr/>
                    <a:lstStyle/>
                    <a:p>
                      <a:pPr algn="ctr">
                        <a:lnSpc>
                          <a:spcPts val="1500"/>
                        </a:lnSpc>
                        <a:spcAft>
                          <a:spcPts val="0"/>
                        </a:spcAft>
                      </a:pPr>
                      <a:r>
                        <a:rPr lang="en-US" sz="1400" kern="100">
                          <a:solidFill>
                            <a:srgbClr val="000000"/>
                          </a:solidFill>
                          <a:latin typeface="NEU-BZ-S92"/>
                          <a:ea typeface="方正宋三_GBK"/>
                          <a:cs typeface="Times New Roman" panose="02020603050405020304"/>
                        </a:rPr>
                        <a:t>5</a:t>
                      </a:r>
                      <a:endParaRPr lang="zh-CN" sz="1600" kern="100">
                        <a:solidFill>
                          <a:srgbClr val="000000"/>
                        </a:solidFill>
                        <a:latin typeface="NEU-BZ-S92"/>
                        <a:ea typeface="方正宋三_GBK"/>
                        <a:cs typeface="Times New Roman" panose="02020603050405020304"/>
                      </a:endParaRP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c>
                  <a:txBody>
                    <a:bodyPr/>
                    <a:lstStyle/>
                    <a:p>
                      <a:pPr algn="ctr">
                        <a:lnSpc>
                          <a:spcPts val="1500"/>
                        </a:lnSpc>
                        <a:spcAft>
                          <a:spcPts val="0"/>
                        </a:spcAft>
                      </a:pPr>
                      <a:r>
                        <a:rPr lang="zh-CN" sz="1400" kern="100">
                          <a:solidFill>
                            <a:srgbClr val="000000"/>
                          </a:solidFill>
                          <a:latin typeface="NEU-BZ-S92"/>
                          <a:ea typeface="方正宋三_GBK"/>
                          <a:cs typeface="Times New Roman" panose="02020603050405020304"/>
                        </a:rPr>
                        <a:t>曲阜东站</a:t>
                      </a:r>
                      <a:endParaRPr lang="zh-CN" sz="1600" kern="100">
                        <a:solidFill>
                          <a:srgbClr val="000000"/>
                        </a:solidFill>
                        <a:latin typeface="NEU-BZ-S92"/>
                        <a:ea typeface="方正宋三_GBK"/>
                        <a:cs typeface="Times New Roman" panose="02020603050405020304"/>
                      </a:endParaRP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c>
                  <a:txBody>
                    <a:bodyPr/>
                    <a:lstStyle/>
                    <a:p>
                      <a:pPr algn="ctr">
                        <a:lnSpc>
                          <a:spcPts val="1500"/>
                        </a:lnSpc>
                        <a:spcAft>
                          <a:spcPts val="0"/>
                        </a:spcAft>
                      </a:pPr>
                      <a:r>
                        <a:rPr lang="en-US" sz="1400" kern="100" dirty="0">
                          <a:solidFill>
                            <a:srgbClr val="000000"/>
                          </a:solidFill>
                          <a:latin typeface="NEU-BZ-S92"/>
                          <a:ea typeface="方正宋三_GBK"/>
                          <a:cs typeface="Times New Roman" panose="02020603050405020304"/>
                        </a:rPr>
                        <a:t>09</a:t>
                      </a:r>
                      <a:r>
                        <a:rPr lang="en-US" sz="1400" kern="100" dirty="0">
                          <a:solidFill>
                            <a:srgbClr val="000000"/>
                          </a:solidFill>
                          <a:latin typeface="方正宋三_GBK"/>
                          <a:ea typeface="方正宋三_GBK"/>
                          <a:cs typeface="Times New Roman" panose="02020603050405020304"/>
                        </a:rPr>
                        <a:t>:</a:t>
                      </a:r>
                      <a:r>
                        <a:rPr lang="en-US" sz="1400" kern="100" dirty="0">
                          <a:solidFill>
                            <a:srgbClr val="000000"/>
                          </a:solidFill>
                          <a:latin typeface="NEU-BZ-S92"/>
                          <a:ea typeface="方正宋三_GBK"/>
                          <a:cs typeface="Times New Roman" panose="02020603050405020304"/>
                        </a:rPr>
                        <a:t>13</a:t>
                      </a:r>
                      <a:endParaRPr lang="zh-CN" sz="1600" kern="100" dirty="0">
                        <a:solidFill>
                          <a:srgbClr val="000000"/>
                        </a:solidFill>
                        <a:latin typeface="NEU-BZ-S92"/>
                        <a:ea typeface="方正宋三_GBK"/>
                        <a:cs typeface="Times New Roman" panose="02020603050405020304"/>
                      </a:endParaRP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c>
                  <a:txBody>
                    <a:bodyPr/>
                    <a:lstStyle/>
                    <a:p>
                      <a:pPr algn="ctr">
                        <a:lnSpc>
                          <a:spcPts val="1500"/>
                        </a:lnSpc>
                        <a:spcAft>
                          <a:spcPts val="0"/>
                        </a:spcAft>
                      </a:pPr>
                      <a:r>
                        <a:rPr lang="en-US" sz="1400" kern="100">
                          <a:solidFill>
                            <a:srgbClr val="000000"/>
                          </a:solidFill>
                          <a:latin typeface="NEU-BZ-S92"/>
                          <a:ea typeface="方正宋三_GBK"/>
                          <a:cs typeface="Times New Roman" panose="02020603050405020304"/>
                        </a:rPr>
                        <a:t>09</a:t>
                      </a:r>
                      <a:r>
                        <a:rPr lang="en-US" sz="1400" kern="100">
                          <a:solidFill>
                            <a:srgbClr val="000000"/>
                          </a:solidFill>
                          <a:latin typeface="方正宋三_GBK"/>
                          <a:ea typeface="方正宋三_GBK"/>
                          <a:cs typeface="Times New Roman" panose="02020603050405020304"/>
                        </a:rPr>
                        <a:t>:</a:t>
                      </a:r>
                      <a:r>
                        <a:rPr lang="en-US" sz="1400" kern="100">
                          <a:solidFill>
                            <a:srgbClr val="000000"/>
                          </a:solidFill>
                          <a:latin typeface="NEU-BZ-S92"/>
                          <a:ea typeface="方正宋三_GBK"/>
                          <a:cs typeface="Times New Roman" panose="02020603050405020304"/>
                        </a:rPr>
                        <a:t>15</a:t>
                      </a:r>
                      <a:endParaRPr lang="zh-CN" sz="1600" kern="100">
                        <a:solidFill>
                          <a:srgbClr val="000000"/>
                        </a:solidFill>
                        <a:latin typeface="NEU-BZ-S92"/>
                        <a:ea typeface="方正宋三_GBK"/>
                        <a:cs typeface="Times New Roman" panose="02020603050405020304"/>
                      </a:endParaRP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c>
                  <a:txBody>
                    <a:bodyPr/>
                    <a:lstStyle/>
                    <a:p>
                      <a:pPr algn="ctr">
                        <a:lnSpc>
                          <a:spcPts val="1500"/>
                        </a:lnSpc>
                        <a:spcAft>
                          <a:spcPts val="0"/>
                        </a:spcAft>
                      </a:pPr>
                      <a:r>
                        <a:rPr lang="en-US" sz="1400" kern="100">
                          <a:solidFill>
                            <a:srgbClr val="000000"/>
                          </a:solidFill>
                          <a:latin typeface="NEU-BZ-S92"/>
                          <a:ea typeface="方正宋三_GBK"/>
                          <a:cs typeface="Times New Roman" panose="02020603050405020304"/>
                        </a:rPr>
                        <a:t>2</a:t>
                      </a:r>
                      <a:r>
                        <a:rPr lang="zh-CN" sz="1400" kern="100">
                          <a:solidFill>
                            <a:srgbClr val="000000"/>
                          </a:solidFill>
                          <a:latin typeface="NEU-BZ-S92"/>
                          <a:ea typeface="方正宋三_GBK"/>
                          <a:cs typeface="Times New Roman" panose="02020603050405020304"/>
                        </a:rPr>
                        <a:t>分钟</a:t>
                      </a:r>
                      <a:endParaRPr lang="zh-CN" sz="1600" kern="100">
                        <a:solidFill>
                          <a:srgbClr val="000000"/>
                        </a:solidFill>
                        <a:latin typeface="NEU-BZ-S92"/>
                        <a:ea typeface="方正宋三_GBK"/>
                        <a:cs typeface="Times New Roman" panose="02020603050405020304"/>
                      </a:endParaRP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c>
                  <a:txBody>
                    <a:bodyPr/>
                    <a:lstStyle/>
                    <a:p>
                      <a:pPr algn="ctr">
                        <a:lnSpc>
                          <a:spcPts val="1500"/>
                        </a:lnSpc>
                        <a:spcAft>
                          <a:spcPts val="0"/>
                        </a:spcAft>
                      </a:pPr>
                      <a:r>
                        <a:rPr lang="en-US" sz="1400" kern="100">
                          <a:solidFill>
                            <a:srgbClr val="000000"/>
                          </a:solidFill>
                          <a:latin typeface="NEU-BZ-S92"/>
                          <a:ea typeface="方正宋三_GBK"/>
                          <a:cs typeface="Times New Roman" panose="02020603050405020304"/>
                        </a:rPr>
                        <a:t>1</a:t>
                      </a:r>
                      <a:endParaRPr lang="zh-CN" sz="1600" kern="100">
                        <a:solidFill>
                          <a:srgbClr val="000000"/>
                        </a:solidFill>
                        <a:latin typeface="NEU-BZ-S92"/>
                        <a:ea typeface="方正宋三_GBK"/>
                        <a:cs typeface="Times New Roman" panose="02020603050405020304"/>
                      </a:endParaRP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c>
                  <a:txBody>
                    <a:bodyPr/>
                    <a:lstStyle/>
                    <a:p>
                      <a:pPr algn="ctr">
                        <a:lnSpc>
                          <a:spcPts val="1500"/>
                        </a:lnSpc>
                        <a:spcAft>
                          <a:spcPts val="0"/>
                        </a:spcAft>
                      </a:pPr>
                      <a:r>
                        <a:rPr lang="en-US" sz="1400" kern="100">
                          <a:solidFill>
                            <a:srgbClr val="000000"/>
                          </a:solidFill>
                          <a:latin typeface="NEU-BZ-S92"/>
                          <a:ea typeface="方正宋三_GBK"/>
                          <a:cs typeface="Times New Roman" panose="02020603050405020304"/>
                        </a:rPr>
                        <a:t>2</a:t>
                      </a:r>
                      <a:r>
                        <a:rPr lang="zh-CN" sz="1400" kern="100">
                          <a:solidFill>
                            <a:srgbClr val="000000"/>
                          </a:solidFill>
                          <a:latin typeface="NEU-BZ-S92"/>
                          <a:ea typeface="方正宋三_GBK"/>
                          <a:cs typeface="Times New Roman" panose="02020603050405020304"/>
                        </a:rPr>
                        <a:t>小时</a:t>
                      </a:r>
                      <a:r>
                        <a:rPr lang="en-US" sz="1400" kern="100">
                          <a:solidFill>
                            <a:srgbClr val="000000"/>
                          </a:solidFill>
                          <a:latin typeface="NEU-BZ-S92"/>
                          <a:ea typeface="方正宋三_GBK"/>
                          <a:cs typeface="Times New Roman" panose="02020603050405020304"/>
                        </a:rPr>
                        <a:t>30</a:t>
                      </a:r>
                      <a:r>
                        <a:rPr lang="zh-CN" sz="1400" kern="100">
                          <a:solidFill>
                            <a:srgbClr val="000000"/>
                          </a:solidFill>
                          <a:latin typeface="NEU-BZ-S92"/>
                          <a:ea typeface="方正宋三_GBK"/>
                          <a:cs typeface="Times New Roman" panose="02020603050405020304"/>
                        </a:rPr>
                        <a:t>分</a:t>
                      </a:r>
                      <a:endParaRPr lang="zh-CN" sz="1600" kern="100">
                        <a:solidFill>
                          <a:srgbClr val="000000"/>
                        </a:solidFill>
                        <a:latin typeface="NEU-BZ-S92"/>
                        <a:ea typeface="方正宋三_GBK"/>
                        <a:cs typeface="Times New Roman" panose="02020603050405020304"/>
                      </a:endParaRP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c>
                  <a:txBody>
                    <a:bodyPr/>
                    <a:lstStyle/>
                    <a:p>
                      <a:pPr algn="ctr">
                        <a:lnSpc>
                          <a:spcPts val="1500"/>
                        </a:lnSpc>
                        <a:spcAft>
                          <a:spcPts val="0"/>
                        </a:spcAft>
                      </a:pPr>
                      <a:r>
                        <a:rPr lang="en-US" sz="1400" kern="100">
                          <a:solidFill>
                            <a:srgbClr val="000000"/>
                          </a:solidFill>
                          <a:latin typeface="NEU-BZ-S92"/>
                          <a:ea typeface="方正宋三_GBK"/>
                          <a:cs typeface="Times New Roman" panose="02020603050405020304"/>
                        </a:rPr>
                        <a:t>535</a:t>
                      </a:r>
                      <a:endParaRPr lang="zh-CN" sz="1600" kern="100">
                        <a:solidFill>
                          <a:srgbClr val="000000"/>
                        </a:solidFill>
                        <a:latin typeface="NEU-BZ-S92"/>
                        <a:ea typeface="方正宋三_GBK"/>
                        <a:cs typeface="Times New Roman" panose="02020603050405020304"/>
                      </a:endParaRP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r>
              <a:tr h="199073">
                <a:tc>
                  <a:txBody>
                    <a:bodyPr/>
                    <a:lstStyle/>
                    <a:p>
                      <a:pPr algn="ctr">
                        <a:lnSpc>
                          <a:spcPts val="1500"/>
                        </a:lnSpc>
                        <a:spcAft>
                          <a:spcPts val="0"/>
                        </a:spcAft>
                      </a:pPr>
                      <a:r>
                        <a:rPr lang="en-US" sz="1400" kern="100">
                          <a:solidFill>
                            <a:srgbClr val="000000"/>
                          </a:solidFill>
                          <a:latin typeface="NEU-BZ-S92"/>
                          <a:ea typeface="方正宋三_GBK"/>
                          <a:cs typeface="Times New Roman" panose="02020603050405020304"/>
                        </a:rPr>
                        <a:t>6</a:t>
                      </a:r>
                      <a:endParaRPr lang="zh-CN" sz="1600" kern="100">
                        <a:solidFill>
                          <a:srgbClr val="000000"/>
                        </a:solidFill>
                        <a:latin typeface="NEU-BZ-S92"/>
                        <a:ea typeface="方正宋三_GBK"/>
                        <a:cs typeface="Times New Roman" panose="02020603050405020304"/>
                      </a:endParaRP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c>
                  <a:txBody>
                    <a:bodyPr/>
                    <a:lstStyle/>
                    <a:p>
                      <a:pPr algn="ctr">
                        <a:lnSpc>
                          <a:spcPts val="1500"/>
                        </a:lnSpc>
                        <a:spcAft>
                          <a:spcPts val="0"/>
                        </a:spcAft>
                      </a:pPr>
                      <a:r>
                        <a:rPr lang="zh-CN" sz="1400" kern="100">
                          <a:solidFill>
                            <a:srgbClr val="000000"/>
                          </a:solidFill>
                          <a:latin typeface="NEU-BZ-S92"/>
                          <a:ea typeface="方正宋三_GBK"/>
                          <a:cs typeface="Times New Roman" panose="02020603050405020304"/>
                        </a:rPr>
                        <a:t>枣庄站</a:t>
                      </a:r>
                      <a:endParaRPr lang="zh-CN" sz="1600" kern="100">
                        <a:solidFill>
                          <a:srgbClr val="000000"/>
                        </a:solidFill>
                        <a:latin typeface="NEU-BZ-S92"/>
                        <a:ea typeface="方正宋三_GBK"/>
                        <a:cs typeface="Times New Roman" panose="02020603050405020304"/>
                      </a:endParaRP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c>
                  <a:txBody>
                    <a:bodyPr/>
                    <a:lstStyle/>
                    <a:p>
                      <a:pPr algn="ctr">
                        <a:lnSpc>
                          <a:spcPts val="1500"/>
                        </a:lnSpc>
                        <a:spcAft>
                          <a:spcPts val="0"/>
                        </a:spcAft>
                      </a:pPr>
                      <a:r>
                        <a:rPr lang="en-US" sz="1400" kern="100">
                          <a:solidFill>
                            <a:srgbClr val="000000"/>
                          </a:solidFill>
                          <a:latin typeface="NEU-BZ-S92"/>
                          <a:ea typeface="方正宋三_GBK"/>
                          <a:cs typeface="Times New Roman" panose="02020603050405020304"/>
                        </a:rPr>
                        <a:t>09</a:t>
                      </a:r>
                      <a:r>
                        <a:rPr lang="en-US" sz="1400" kern="100">
                          <a:solidFill>
                            <a:srgbClr val="000000"/>
                          </a:solidFill>
                          <a:latin typeface="方正宋三_GBK"/>
                          <a:ea typeface="方正宋三_GBK"/>
                          <a:cs typeface="Times New Roman" panose="02020603050405020304"/>
                        </a:rPr>
                        <a:t>:</a:t>
                      </a:r>
                      <a:r>
                        <a:rPr lang="en-US" sz="1400" kern="100">
                          <a:solidFill>
                            <a:srgbClr val="000000"/>
                          </a:solidFill>
                          <a:latin typeface="NEU-BZ-S92"/>
                          <a:ea typeface="方正宋三_GBK"/>
                          <a:cs typeface="Times New Roman" panose="02020603050405020304"/>
                        </a:rPr>
                        <a:t>38</a:t>
                      </a:r>
                      <a:endParaRPr lang="zh-CN" sz="1600" kern="100">
                        <a:solidFill>
                          <a:srgbClr val="000000"/>
                        </a:solidFill>
                        <a:latin typeface="NEU-BZ-S92"/>
                        <a:ea typeface="方正宋三_GBK"/>
                        <a:cs typeface="Times New Roman" panose="02020603050405020304"/>
                      </a:endParaRP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c>
                  <a:txBody>
                    <a:bodyPr/>
                    <a:lstStyle/>
                    <a:p>
                      <a:pPr algn="ctr">
                        <a:lnSpc>
                          <a:spcPts val="1500"/>
                        </a:lnSpc>
                        <a:spcAft>
                          <a:spcPts val="0"/>
                        </a:spcAft>
                      </a:pPr>
                      <a:r>
                        <a:rPr lang="en-US" sz="1400" kern="100" dirty="0">
                          <a:solidFill>
                            <a:srgbClr val="000000"/>
                          </a:solidFill>
                          <a:latin typeface="NEU-BZ-S92"/>
                          <a:ea typeface="方正宋三_GBK"/>
                          <a:cs typeface="Times New Roman" panose="02020603050405020304"/>
                        </a:rPr>
                        <a:t>09</a:t>
                      </a:r>
                      <a:r>
                        <a:rPr lang="en-US" sz="1400" kern="100" dirty="0">
                          <a:solidFill>
                            <a:srgbClr val="000000"/>
                          </a:solidFill>
                          <a:latin typeface="方正宋三_GBK"/>
                          <a:ea typeface="方正宋三_GBK"/>
                          <a:cs typeface="Times New Roman" panose="02020603050405020304"/>
                        </a:rPr>
                        <a:t>:</a:t>
                      </a:r>
                      <a:r>
                        <a:rPr lang="en-US" sz="1400" kern="100" dirty="0">
                          <a:solidFill>
                            <a:srgbClr val="000000"/>
                          </a:solidFill>
                          <a:latin typeface="NEU-BZ-S92"/>
                          <a:ea typeface="方正宋三_GBK"/>
                          <a:cs typeface="Times New Roman" panose="02020603050405020304"/>
                        </a:rPr>
                        <a:t>40</a:t>
                      </a:r>
                      <a:endParaRPr lang="zh-CN" sz="1600" kern="100" dirty="0">
                        <a:solidFill>
                          <a:srgbClr val="000000"/>
                        </a:solidFill>
                        <a:latin typeface="NEU-BZ-S92"/>
                        <a:ea typeface="方正宋三_GBK"/>
                        <a:cs typeface="Times New Roman" panose="02020603050405020304"/>
                      </a:endParaRP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c>
                  <a:txBody>
                    <a:bodyPr/>
                    <a:lstStyle/>
                    <a:p>
                      <a:pPr algn="ctr">
                        <a:lnSpc>
                          <a:spcPts val="1500"/>
                        </a:lnSpc>
                        <a:spcAft>
                          <a:spcPts val="0"/>
                        </a:spcAft>
                      </a:pPr>
                      <a:r>
                        <a:rPr lang="en-US" sz="1400" kern="100">
                          <a:solidFill>
                            <a:srgbClr val="000000"/>
                          </a:solidFill>
                          <a:latin typeface="NEU-BZ-S92"/>
                          <a:ea typeface="方正宋三_GBK"/>
                          <a:cs typeface="Times New Roman" panose="02020603050405020304"/>
                        </a:rPr>
                        <a:t>2</a:t>
                      </a:r>
                      <a:r>
                        <a:rPr lang="zh-CN" sz="1400" kern="100">
                          <a:solidFill>
                            <a:srgbClr val="000000"/>
                          </a:solidFill>
                          <a:latin typeface="NEU-BZ-S92"/>
                          <a:ea typeface="方正宋三_GBK"/>
                          <a:cs typeface="Times New Roman" panose="02020603050405020304"/>
                        </a:rPr>
                        <a:t>分钟</a:t>
                      </a:r>
                      <a:endParaRPr lang="zh-CN" sz="1600" kern="100">
                        <a:solidFill>
                          <a:srgbClr val="000000"/>
                        </a:solidFill>
                        <a:latin typeface="NEU-BZ-S92"/>
                        <a:ea typeface="方正宋三_GBK"/>
                        <a:cs typeface="Times New Roman" panose="02020603050405020304"/>
                      </a:endParaRP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c>
                  <a:txBody>
                    <a:bodyPr/>
                    <a:lstStyle/>
                    <a:p>
                      <a:pPr algn="ctr">
                        <a:lnSpc>
                          <a:spcPts val="1500"/>
                        </a:lnSpc>
                        <a:spcAft>
                          <a:spcPts val="0"/>
                        </a:spcAft>
                      </a:pPr>
                      <a:r>
                        <a:rPr lang="en-US" sz="1400" kern="100">
                          <a:solidFill>
                            <a:srgbClr val="000000"/>
                          </a:solidFill>
                          <a:latin typeface="NEU-BZ-S92"/>
                          <a:ea typeface="方正宋三_GBK"/>
                          <a:cs typeface="Times New Roman" panose="02020603050405020304"/>
                        </a:rPr>
                        <a:t>1</a:t>
                      </a:r>
                      <a:endParaRPr lang="zh-CN" sz="1600" kern="100">
                        <a:solidFill>
                          <a:srgbClr val="000000"/>
                        </a:solidFill>
                        <a:latin typeface="NEU-BZ-S92"/>
                        <a:ea typeface="方正宋三_GBK"/>
                        <a:cs typeface="Times New Roman" panose="02020603050405020304"/>
                      </a:endParaRP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c>
                  <a:txBody>
                    <a:bodyPr/>
                    <a:lstStyle/>
                    <a:p>
                      <a:pPr algn="ctr">
                        <a:lnSpc>
                          <a:spcPts val="1500"/>
                        </a:lnSpc>
                        <a:spcAft>
                          <a:spcPts val="0"/>
                        </a:spcAft>
                      </a:pPr>
                      <a:r>
                        <a:rPr lang="en-US" sz="1400" kern="100">
                          <a:solidFill>
                            <a:srgbClr val="000000"/>
                          </a:solidFill>
                          <a:latin typeface="NEU-BZ-S92"/>
                          <a:ea typeface="方正宋三_GBK"/>
                          <a:cs typeface="Times New Roman" panose="02020603050405020304"/>
                        </a:rPr>
                        <a:t>2</a:t>
                      </a:r>
                      <a:r>
                        <a:rPr lang="zh-CN" sz="1400" kern="100">
                          <a:solidFill>
                            <a:srgbClr val="000000"/>
                          </a:solidFill>
                          <a:latin typeface="NEU-BZ-S92"/>
                          <a:ea typeface="方正宋三_GBK"/>
                          <a:cs typeface="Times New Roman" panose="02020603050405020304"/>
                        </a:rPr>
                        <a:t>小时</a:t>
                      </a:r>
                      <a:r>
                        <a:rPr lang="en-US" sz="1400" kern="100">
                          <a:solidFill>
                            <a:srgbClr val="000000"/>
                          </a:solidFill>
                          <a:latin typeface="NEU-BZ-S92"/>
                          <a:ea typeface="方正宋三_GBK"/>
                          <a:cs typeface="Times New Roman" panose="02020603050405020304"/>
                        </a:rPr>
                        <a:t>55</a:t>
                      </a:r>
                      <a:r>
                        <a:rPr lang="zh-CN" sz="1400" kern="100">
                          <a:solidFill>
                            <a:srgbClr val="000000"/>
                          </a:solidFill>
                          <a:latin typeface="NEU-BZ-S92"/>
                          <a:ea typeface="方正宋三_GBK"/>
                          <a:cs typeface="Times New Roman" panose="02020603050405020304"/>
                        </a:rPr>
                        <a:t>分</a:t>
                      </a:r>
                      <a:endParaRPr lang="zh-CN" sz="1600" kern="100">
                        <a:solidFill>
                          <a:srgbClr val="000000"/>
                        </a:solidFill>
                        <a:latin typeface="NEU-BZ-S92"/>
                        <a:ea typeface="方正宋三_GBK"/>
                        <a:cs typeface="Times New Roman" panose="02020603050405020304"/>
                      </a:endParaRP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c>
                  <a:txBody>
                    <a:bodyPr/>
                    <a:lstStyle/>
                    <a:p>
                      <a:pPr algn="ctr">
                        <a:lnSpc>
                          <a:spcPts val="1500"/>
                        </a:lnSpc>
                        <a:spcAft>
                          <a:spcPts val="0"/>
                        </a:spcAft>
                      </a:pPr>
                      <a:r>
                        <a:rPr lang="en-US" sz="1400" kern="100">
                          <a:solidFill>
                            <a:srgbClr val="000000"/>
                          </a:solidFill>
                          <a:latin typeface="NEU-BZ-S92"/>
                          <a:ea typeface="方正宋三_GBK"/>
                          <a:cs typeface="Times New Roman" panose="02020603050405020304"/>
                        </a:rPr>
                        <a:t>627</a:t>
                      </a:r>
                      <a:endParaRPr lang="zh-CN" sz="1600" kern="100">
                        <a:solidFill>
                          <a:srgbClr val="000000"/>
                        </a:solidFill>
                        <a:latin typeface="NEU-BZ-S92"/>
                        <a:ea typeface="方正宋三_GBK"/>
                        <a:cs typeface="Times New Roman" panose="02020603050405020304"/>
                      </a:endParaRP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r>
              <a:tr h="199073">
                <a:tc>
                  <a:txBody>
                    <a:bodyPr/>
                    <a:lstStyle/>
                    <a:p>
                      <a:pPr algn="ctr">
                        <a:lnSpc>
                          <a:spcPts val="1500"/>
                        </a:lnSpc>
                        <a:spcAft>
                          <a:spcPts val="0"/>
                        </a:spcAft>
                      </a:pPr>
                      <a:r>
                        <a:rPr lang="en-US" sz="1400" kern="100">
                          <a:solidFill>
                            <a:srgbClr val="000000"/>
                          </a:solidFill>
                          <a:latin typeface="NEU-BZ-S92"/>
                          <a:ea typeface="方正宋三_GBK"/>
                          <a:cs typeface="Times New Roman" panose="02020603050405020304"/>
                        </a:rPr>
                        <a:t>7</a:t>
                      </a:r>
                      <a:endParaRPr lang="zh-CN" sz="1600" kern="100">
                        <a:solidFill>
                          <a:srgbClr val="000000"/>
                        </a:solidFill>
                        <a:latin typeface="NEU-BZ-S92"/>
                        <a:ea typeface="方正宋三_GBK"/>
                        <a:cs typeface="Times New Roman" panose="02020603050405020304"/>
                      </a:endParaRP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c>
                  <a:txBody>
                    <a:bodyPr/>
                    <a:lstStyle/>
                    <a:p>
                      <a:pPr algn="ctr">
                        <a:lnSpc>
                          <a:spcPts val="1500"/>
                        </a:lnSpc>
                        <a:spcAft>
                          <a:spcPts val="0"/>
                        </a:spcAft>
                      </a:pPr>
                      <a:r>
                        <a:rPr lang="zh-CN" sz="1400" kern="100">
                          <a:solidFill>
                            <a:srgbClr val="000000"/>
                          </a:solidFill>
                          <a:latin typeface="NEU-BZ-S92"/>
                          <a:ea typeface="方正宋三_GBK"/>
                          <a:cs typeface="Times New Roman" panose="02020603050405020304"/>
                        </a:rPr>
                        <a:t>宿州东站</a:t>
                      </a:r>
                      <a:endParaRPr lang="zh-CN" sz="1600" kern="100">
                        <a:solidFill>
                          <a:srgbClr val="000000"/>
                        </a:solidFill>
                        <a:latin typeface="NEU-BZ-S92"/>
                        <a:ea typeface="方正宋三_GBK"/>
                        <a:cs typeface="Times New Roman" panose="02020603050405020304"/>
                      </a:endParaRP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c>
                  <a:txBody>
                    <a:bodyPr/>
                    <a:lstStyle/>
                    <a:p>
                      <a:pPr algn="ctr">
                        <a:lnSpc>
                          <a:spcPts val="1500"/>
                        </a:lnSpc>
                        <a:spcAft>
                          <a:spcPts val="0"/>
                        </a:spcAft>
                      </a:pPr>
                      <a:r>
                        <a:rPr lang="en-US" sz="1400" kern="100">
                          <a:solidFill>
                            <a:srgbClr val="000000"/>
                          </a:solidFill>
                          <a:latin typeface="NEU-BZ-S92"/>
                          <a:ea typeface="方正宋三_GBK"/>
                          <a:cs typeface="Times New Roman" panose="02020603050405020304"/>
                        </a:rPr>
                        <a:t>10</a:t>
                      </a:r>
                      <a:r>
                        <a:rPr lang="en-US" sz="1400" kern="100">
                          <a:solidFill>
                            <a:srgbClr val="000000"/>
                          </a:solidFill>
                          <a:latin typeface="方正宋三_GBK"/>
                          <a:ea typeface="方正宋三_GBK"/>
                          <a:cs typeface="Times New Roman" panose="02020603050405020304"/>
                        </a:rPr>
                        <a:t>:</a:t>
                      </a:r>
                      <a:r>
                        <a:rPr lang="en-US" sz="1400" kern="100">
                          <a:solidFill>
                            <a:srgbClr val="000000"/>
                          </a:solidFill>
                          <a:latin typeface="NEU-BZ-S92"/>
                          <a:ea typeface="方正宋三_GBK"/>
                          <a:cs typeface="Times New Roman" panose="02020603050405020304"/>
                        </a:rPr>
                        <a:t>12</a:t>
                      </a:r>
                      <a:endParaRPr lang="zh-CN" sz="1600" kern="100">
                        <a:solidFill>
                          <a:srgbClr val="000000"/>
                        </a:solidFill>
                        <a:latin typeface="NEU-BZ-S92"/>
                        <a:ea typeface="方正宋三_GBK"/>
                        <a:cs typeface="Times New Roman" panose="02020603050405020304"/>
                      </a:endParaRP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c>
                  <a:txBody>
                    <a:bodyPr/>
                    <a:lstStyle/>
                    <a:p>
                      <a:pPr algn="ctr">
                        <a:lnSpc>
                          <a:spcPts val="1500"/>
                        </a:lnSpc>
                        <a:spcAft>
                          <a:spcPts val="0"/>
                        </a:spcAft>
                      </a:pPr>
                      <a:r>
                        <a:rPr lang="en-US" sz="1400" kern="100" dirty="0">
                          <a:solidFill>
                            <a:srgbClr val="000000"/>
                          </a:solidFill>
                          <a:latin typeface="NEU-BZ-S92"/>
                          <a:ea typeface="方正宋三_GBK"/>
                          <a:cs typeface="Times New Roman" panose="02020603050405020304"/>
                        </a:rPr>
                        <a:t>10</a:t>
                      </a:r>
                      <a:r>
                        <a:rPr lang="en-US" sz="1400" kern="100" dirty="0">
                          <a:solidFill>
                            <a:srgbClr val="000000"/>
                          </a:solidFill>
                          <a:latin typeface="方正宋三_GBK"/>
                          <a:ea typeface="方正宋三_GBK"/>
                          <a:cs typeface="Times New Roman" panose="02020603050405020304"/>
                        </a:rPr>
                        <a:t>:</a:t>
                      </a:r>
                      <a:r>
                        <a:rPr lang="en-US" sz="1400" kern="100" dirty="0">
                          <a:solidFill>
                            <a:srgbClr val="000000"/>
                          </a:solidFill>
                          <a:latin typeface="NEU-BZ-S92"/>
                          <a:ea typeface="方正宋三_GBK"/>
                          <a:cs typeface="Times New Roman" panose="02020603050405020304"/>
                        </a:rPr>
                        <a:t>14</a:t>
                      </a:r>
                      <a:endParaRPr lang="zh-CN" sz="1600" kern="100" dirty="0">
                        <a:solidFill>
                          <a:srgbClr val="000000"/>
                        </a:solidFill>
                        <a:latin typeface="NEU-BZ-S92"/>
                        <a:ea typeface="方正宋三_GBK"/>
                        <a:cs typeface="Times New Roman" panose="02020603050405020304"/>
                      </a:endParaRP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c>
                  <a:txBody>
                    <a:bodyPr/>
                    <a:lstStyle/>
                    <a:p>
                      <a:pPr algn="ctr">
                        <a:lnSpc>
                          <a:spcPts val="1500"/>
                        </a:lnSpc>
                        <a:spcAft>
                          <a:spcPts val="0"/>
                        </a:spcAft>
                      </a:pPr>
                      <a:r>
                        <a:rPr lang="en-US" sz="1400" kern="100" dirty="0">
                          <a:solidFill>
                            <a:srgbClr val="000000"/>
                          </a:solidFill>
                          <a:latin typeface="NEU-BZ-S92"/>
                          <a:ea typeface="方正宋三_GBK"/>
                          <a:cs typeface="Times New Roman" panose="02020603050405020304"/>
                        </a:rPr>
                        <a:t>2</a:t>
                      </a:r>
                      <a:r>
                        <a:rPr lang="zh-CN" sz="1400" kern="100" dirty="0">
                          <a:solidFill>
                            <a:srgbClr val="000000"/>
                          </a:solidFill>
                          <a:latin typeface="NEU-BZ-S92"/>
                          <a:ea typeface="方正宋三_GBK"/>
                          <a:cs typeface="Times New Roman" panose="02020603050405020304"/>
                        </a:rPr>
                        <a:t>分钟</a:t>
                      </a:r>
                      <a:endParaRPr lang="zh-CN" sz="1600" kern="100" dirty="0">
                        <a:solidFill>
                          <a:srgbClr val="000000"/>
                        </a:solidFill>
                        <a:latin typeface="NEU-BZ-S92"/>
                        <a:ea typeface="方正宋三_GBK"/>
                        <a:cs typeface="Times New Roman" panose="02020603050405020304"/>
                      </a:endParaRP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c>
                  <a:txBody>
                    <a:bodyPr/>
                    <a:lstStyle/>
                    <a:p>
                      <a:pPr algn="ctr">
                        <a:lnSpc>
                          <a:spcPts val="1500"/>
                        </a:lnSpc>
                        <a:spcAft>
                          <a:spcPts val="0"/>
                        </a:spcAft>
                      </a:pPr>
                      <a:r>
                        <a:rPr lang="en-US" sz="1400" kern="100">
                          <a:solidFill>
                            <a:srgbClr val="000000"/>
                          </a:solidFill>
                          <a:latin typeface="NEU-BZ-S92"/>
                          <a:ea typeface="方正宋三_GBK"/>
                          <a:cs typeface="Times New Roman" panose="02020603050405020304"/>
                        </a:rPr>
                        <a:t>1</a:t>
                      </a:r>
                      <a:endParaRPr lang="zh-CN" sz="1600" kern="100">
                        <a:solidFill>
                          <a:srgbClr val="000000"/>
                        </a:solidFill>
                        <a:latin typeface="NEU-BZ-S92"/>
                        <a:ea typeface="方正宋三_GBK"/>
                        <a:cs typeface="Times New Roman" panose="02020603050405020304"/>
                      </a:endParaRP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c>
                  <a:txBody>
                    <a:bodyPr/>
                    <a:lstStyle/>
                    <a:p>
                      <a:pPr algn="ctr">
                        <a:lnSpc>
                          <a:spcPts val="1500"/>
                        </a:lnSpc>
                        <a:spcAft>
                          <a:spcPts val="0"/>
                        </a:spcAft>
                      </a:pPr>
                      <a:r>
                        <a:rPr lang="en-US" sz="1400" kern="100">
                          <a:solidFill>
                            <a:srgbClr val="000000"/>
                          </a:solidFill>
                          <a:latin typeface="NEU-BZ-S92"/>
                          <a:ea typeface="方正宋三_GBK"/>
                          <a:cs typeface="Times New Roman" panose="02020603050405020304"/>
                        </a:rPr>
                        <a:t>3</a:t>
                      </a:r>
                      <a:r>
                        <a:rPr lang="zh-CN" sz="1400" kern="100">
                          <a:solidFill>
                            <a:srgbClr val="000000"/>
                          </a:solidFill>
                          <a:latin typeface="NEU-BZ-S92"/>
                          <a:ea typeface="方正宋三_GBK"/>
                          <a:cs typeface="Times New Roman" panose="02020603050405020304"/>
                        </a:rPr>
                        <a:t>小时</a:t>
                      </a:r>
                      <a:r>
                        <a:rPr lang="en-US" sz="1400" kern="100">
                          <a:solidFill>
                            <a:srgbClr val="000000"/>
                          </a:solidFill>
                          <a:latin typeface="NEU-BZ-S92"/>
                          <a:ea typeface="方正宋三_GBK"/>
                          <a:cs typeface="Times New Roman" panose="02020603050405020304"/>
                        </a:rPr>
                        <a:t>29</a:t>
                      </a:r>
                      <a:r>
                        <a:rPr lang="zh-CN" sz="1400" kern="100">
                          <a:solidFill>
                            <a:srgbClr val="000000"/>
                          </a:solidFill>
                          <a:latin typeface="NEU-BZ-S92"/>
                          <a:ea typeface="方正宋三_GBK"/>
                          <a:cs typeface="Times New Roman" panose="02020603050405020304"/>
                        </a:rPr>
                        <a:t>分</a:t>
                      </a:r>
                      <a:endParaRPr lang="zh-CN" sz="1600" kern="100">
                        <a:solidFill>
                          <a:srgbClr val="000000"/>
                        </a:solidFill>
                        <a:latin typeface="NEU-BZ-S92"/>
                        <a:ea typeface="方正宋三_GBK"/>
                        <a:cs typeface="Times New Roman" panose="02020603050405020304"/>
                      </a:endParaRP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c>
                  <a:txBody>
                    <a:bodyPr/>
                    <a:lstStyle/>
                    <a:p>
                      <a:pPr algn="ctr">
                        <a:lnSpc>
                          <a:spcPts val="1500"/>
                        </a:lnSpc>
                        <a:spcAft>
                          <a:spcPts val="0"/>
                        </a:spcAft>
                      </a:pPr>
                      <a:r>
                        <a:rPr lang="en-US" sz="1400" kern="100">
                          <a:solidFill>
                            <a:srgbClr val="000000"/>
                          </a:solidFill>
                          <a:latin typeface="NEU-BZ-S92"/>
                          <a:ea typeface="方正宋三_GBK"/>
                          <a:cs typeface="Times New Roman" panose="02020603050405020304"/>
                        </a:rPr>
                        <a:t>760</a:t>
                      </a:r>
                      <a:endParaRPr lang="zh-CN" sz="1600" kern="100">
                        <a:solidFill>
                          <a:srgbClr val="000000"/>
                        </a:solidFill>
                        <a:latin typeface="NEU-BZ-S92"/>
                        <a:ea typeface="方正宋三_GBK"/>
                        <a:cs typeface="Times New Roman" panose="02020603050405020304"/>
                      </a:endParaRP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r>
              <a:tr h="199073">
                <a:tc>
                  <a:txBody>
                    <a:bodyPr/>
                    <a:lstStyle/>
                    <a:p>
                      <a:pPr algn="ctr">
                        <a:lnSpc>
                          <a:spcPts val="1500"/>
                        </a:lnSpc>
                        <a:spcAft>
                          <a:spcPts val="0"/>
                        </a:spcAft>
                      </a:pPr>
                      <a:r>
                        <a:rPr lang="en-US" sz="1400" kern="100">
                          <a:solidFill>
                            <a:srgbClr val="000000"/>
                          </a:solidFill>
                          <a:latin typeface="NEU-BZ-S92"/>
                          <a:ea typeface="方正宋三_GBK"/>
                          <a:cs typeface="Times New Roman" panose="02020603050405020304"/>
                        </a:rPr>
                        <a:t>8</a:t>
                      </a:r>
                      <a:endParaRPr lang="zh-CN" sz="1600" kern="100">
                        <a:solidFill>
                          <a:srgbClr val="000000"/>
                        </a:solidFill>
                        <a:latin typeface="NEU-BZ-S92"/>
                        <a:ea typeface="方正宋三_GBK"/>
                        <a:cs typeface="Times New Roman" panose="02020603050405020304"/>
                      </a:endParaRP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c>
                  <a:txBody>
                    <a:bodyPr/>
                    <a:lstStyle/>
                    <a:p>
                      <a:pPr algn="ctr">
                        <a:lnSpc>
                          <a:spcPts val="1500"/>
                        </a:lnSpc>
                        <a:spcAft>
                          <a:spcPts val="0"/>
                        </a:spcAft>
                      </a:pPr>
                      <a:r>
                        <a:rPr lang="zh-CN" sz="1400" kern="100">
                          <a:solidFill>
                            <a:srgbClr val="000000"/>
                          </a:solidFill>
                          <a:latin typeface="NEU-BZ-S92"/>
                          <a:ea typeface="方正宋三_GBK"/>
                          <a:cs typeface="Times New Roman" panose="02020603050405020304"/>
                        </a:rPr>
                        <a:t>南京南站</a:t>
                      </a:r>
                      <a:endParaRPr lang="zh-CN" sz="1600" kern="100">
                        <a:solidFill>
                          <a:srgbClr val="000000"/>
                        </a:solidFill>
                        <a:latin typeface="NEU-BZ-S92"/>
                        <a:ea typeface="方正宋三_GBK"/>
                        <a:cs typeface="Times New Roman" panose="02020603050405020304"/>
                      </a:endParaRP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c>
                  <a:txBody>
                    <a:bodyPr/>
                    <a:lstStyle/>
                    <a:p>
                      <a:pPr algn="ctr">
                        <a:lnSpc>
                          <a:spcPts val="1500"/>
                        </a:lnSpc>
                        <a:spcAft>
                          <a:spcPts val="0"/>
                        </a:spcAft>
                      </a:pPr>
                      <a:r>
                        <a:rPr lang="en-US" sz="1400" kern="100">
                          <a:solidFill>
                            <a:srgbClr val="000000"/>
                          </a:solidFill>
                          <a:latin typeface="NEU-BZ-S92"/>
                          <a:ea typeface="方正宋三_GBK"/>
                          <a:cs typeface="Times New Roman" panose="02020603050405020304"/>
                        </a:rPr>
                        <a:t>11</a:t>
                      </a:r>
                      <a:r>
                        <a:rPr lang="en-US" sz="1400" kern="100">
                          <a:solidFill>
                            <a:srgbClr val="000000"/>
                          </a:solidFill>
                          <a:latin typeface="方正宋三_GBK"/>
                          <a:ea typeface="方正宋三_GBK"/>
                          <a:cs typeface="Times New Roman" panose="02020603050405020304"/>
                        </a:rPr>
                        <a:t>:</a:t>
                      </a:r>
                      <a:r>
                        <a:rPr lang="en-US" sz="1400" kern="100">
                          <a:solidFill>
                            <a:srgbClr val="000000"/>
                          </a:solidFill>
                          <a:latin typeface="NEU-BZ-S92"/>
                          <a:ea typeface="方正宋三_GBK"/>
                          <a:cs typeface="Times New Roman" panose="02020603050405020304"/>
                        </a:rPr>
                        <a:t>14</a:t>
                      </a:r>
                      <a:endParaRPr lang="zh-CN" sz="1600" kern="100">
                        <a:solidFill>
                          <a:srgbClr val="000000"/>
                        </a:solidFill>
                        <a:latin typeface="NEU-BZ-S92"/>
                        <a:ea typeface="方正宋三_GBK"/>
                        <a:cs typeface="Times New Roman" panose="02020603050405020304"/>
                      </a:endParaRP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c>
                  <a:txBody>
                    <a:bodyPr/>
                    <a:lstStyle/>
                    <a:p>
                      <a:pPr algn="ctr">
                        <a:lnSpc>
                          <a:spcPts val="1500"/>
                        </a:lnSpc>
                        <a:spcAft>
                          <a:spcPts val="0"/>
                        </a:spcAft>
                      </a:pPr>
                      <a:r>
                        <a:rPr lang="en-US" sz="1400" kern="100">
                          <a:solidFill>
                            <a:srgbClr val="000000"/>
                          </a:solidFill>
                          <a:latin typeface="NEU-BZ-S92"/>
                          <a:ea typeface="方正宋三_GBK"/>
                          <a:cs typeface="Times New Roman" panose="02020603050405020304"/>
                        </a:rPr>
                        <a:t>11</a:t>
                      </a:r>
                      <a:r>
                        <a:rPr lang="en-US" sz="1400" kern="100">
                          <a:solidFill>
                            <a:srgbClr val="000000"/>
                          </a:solidFill>
                          <a:latin typeface="方正宋三_GBK"/>
                          <a:ea typeface="方正宋三_GBK"/>
                          <a:cs typeface="Times New Roman" panose="02020603050405020304"/>
                        </a:rPr>
                        <a:t>:</a:t>
                      </a:r>
                      <a:r>
                        <a:rPr lang="en-US" sz="1400" kern="100">
                          <a:solidFill>
                            <a:srgbClr val="000000"/>
                          </a:solidFill>
                          <a:latin typeface="NEU-BZ-S92"/>
                          <a:ea typeface="方正宋三_GBK"/>
                          <a:cs typeface="Times New Roman" panose="02020603050405020304"/>
                        </a:rPr>
                        <a:t>16</a:t>
                      </a:r>
                      <a:endParaRPr lang="zh-CN" sz="1600" kern="100">
                        <a:solidFill>
                          <a:srgbClr val="000000"/>
                        </a:solidFill>
                        <a:latin typeface="NEU-BZ-S92"/>
                        <a:ea typeface="方正宋三_GBK"/>
                        <a:cs typeface="Times New Roman" panose="02020603050405020304"/>
                      </a:endParaRP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c>
                  <a:txBody>
                    <a:bodyPr/>
                    <a:lstStyle/>
                    <a:p>
                      <a:pPr algn="ctr">
                        <a:lnSpc>
                          <a:spcPts val="1500"/>
                        </a:lnSpc>
                        <a:spcAft>
                          <a:spcPts val="0"/>
                        </a:spcAft>
                      </a:pPr>
                      <a:r>
                        <a:rPr lang="en-US" sz="1400" kern="100" dirty="0">
                          <a:solidFill>
                            <a:srgbClr val="000000"/>
                          </a:solidFill>
                          <a:latin typeface="NEU-BZ-S92"/>
                          <a:ea typeface="方正宋三_GBK"/>
                          <a:cs typeface="Times New Roman" panose="02020603050405020304"/>
                        </a:rPr>
                        <a:t>2</a:t>
                      </a:r>
                      <a:r>
                        <a:rPr lang="zh-CN" sz="1400" kern="100" dirty="0">
                          <a:solidFill>
                            <a:srgbClr val="000000"/>
                          </a:solidFill>
                          <a:latin typeface="NEU-BZ-S92"/>
                          <a:ea typeface="方正宋三_GBK"/>
                          <a:cs typeface="Times New Roman" panose="02020603050405020304"/>
                        </a:rPr>
                        <a:t>分钟</a:t>
                      </a:r>
                      <a:endParaRPr lang="zh-CN" sz="1600" kern="100" dirty="0">
                        <a:solidFill>
                          <a:srgbClr val="000000"/>
                        </a:solidFill>
                        <a:latin typeface="NEU-BZ-S92"/>
                        <a:ea typeface="方正宋三_GBK"/>
                        <a:cs typeface="Times New Roman" panose="02020603050405020304"/>
                      </a:endParaRP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c>
                  <a:txBody>
                    <a:bodyPr/>
                    <a:lstStyle/>
                    <a:p>
                      <a:pPr algn="ctr">
                        <a:lnSpc>
                          <a:spcPts val="1500"/>
                        </a:lnSpc>
                        <a:spcAft>
                          <a:spcPts val="0"/>
                        </a:spcAft>
                      </a:pPr>
                      <a:r>
                        <a:rPr lang="en-US" sz="1400" kern="100" dirty="0">
                          <a:solidFill>
                            <a:srgbClr val="000000"/>
                          </a:solidFill>
                          <a:latin typeface="NEU-BZ-S92"/>
                          <a:ea typeface="方正宋三_GBK"/>
                          <a:cs typeface="Times New Roman" panose="02020603050405020304"/>
                        </a:rPr>
                        <a:t>1</a:t>
                      </a:r>
                      <a:endParaRPr lang="zh-CN" sz="1600" kern="100" dirty="0">
                        <a:solidFill>
                          <a:srgbClr val="000000"/>
                        </a:solidFill>
                        <a:latin typeface="NEU-BZ-S92"/>
                        <a:ea typeface="方正宋三_GBK"/>
                        <a:cs typeface="Times New Roman" panose="02020603050405020304"/>
                      </a:endParaRP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c>
                  <a:txBody>
                    <a:bodyPr/>
                    <a:lstStyle/>
                    <a:p>
                      <a:pPr algn="ctr">
                        <a:lnSpc>
                          <a:spcPts val="1500"/>
                        </a:lnSpc>
                        <a:spcAft>
                          <a:spcPts val="0"/>
                        </a:spcAft>
                      </a:pPr>
                      <a:r>
                        <a:rPr lang="en-US" sz="1400" kern="100">
                          <a:solidFill>
                            <a:srgbClr val="000000"/>
                          </a:solidFill>
                          <a:latin typeface="NEU-BZ-S92"/>
                          <a:ea typeface="方正宋三_GBK"/>
                          <a:cs typeface="Times New Roman" panose="02020603050405020304"/>
                        </a:rPr>
                        <a:t>4</a:t>
                      </a:r>
                      <a:r>
                        <a:rPr lang="zh-CN" sz="1400" kern="100">
                          <a:solidFill>
                            <a:srgbClr val="000000"/>
                          </a:solidFill>
                          <a:latin typeface="NEU-BZ-S92"/>
                          <a:ea typeface="方正宋三_GBK"/>
                          <a:cs typeface="Times New Roman" panose="02020603050405020304"/>
                        </a:rPr>
                        <a:t>小时</a:t>
                      </a:r>
                      <a:r>
                        <a:rPr lang="en-US" sz="1400" kern="100">
                          <a:solidFill>
                            <a:srgbClr val="000000"/>
                          </a:solidFill>
                          <a:latin typeface="NEU-BZ-S92"/>
                          <a:ea typeface="方正宋三_GBK"/>
                          <a:cs typeface="Times New Roman" panose="02020603050405020304"/>
                        </a:rPr>
                        <a:t>31</a:t>
                      </a:r>
                      <a:r>
                        <a:rPr lang="zh-CN" sz="1400" kern="100">
                          <a:solidFill>
                            <a:srgbClr val="000000"/>
                          </a:solidFill>
                          <a:latin typeface="NEU-BZ-S92"/>
                          <a:ea typeface="方正宋三_GBK"/>
                          <a:cs typeface="Times New Roman" panose="02020603050405020304"/>
                        </a:rPr>
                        <a:t>分</a:t>
                      </a:r>
                      <a:endParaRPr lang="zh-CN" sz="1600" kern="100">
                        <a:solidFill>
                          <a:srgbClr val="000000"/>
                        </a:solidFill>
                        <a:latin typeface="NEU-BZ-S92"/>
                        <a:ea typeface="方正宋三_GBK"/>
                        <a:cs typeface="Times New Roman" panose="02020603050405020304"/>
                      </a:endParaRP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c>
                  <a:txBody>
                    <a:bodyPr/>
                    <a:lstStyle/>
                    <a:p>
                      <a:pPr algn="ctr">
                        <a:lnSpc>
                          <a:spcPts val="1500"/>
                        </a:lnSpc>
                        <a:spcAft>
                          <a:spcPts val="0"/>
                        </a:spcAft>
                      </a:pPr>
                      <a:r>
                        <a:rPr lang="en-US" sz="1400" kern="100">
                          <a:solidFill>
                            <a:srgbClr val="000000"/>
                          </a:solidFill>
                          <a:latin typeface="NEU-BZ-S92"/>
                          <a:ea typeface="方正宋三_GBK"/>
                          <a:cs typeface="Times New Roman" panose="02020603050405020304"/>
                        </a:rPr>
                        <a:t>1023</a:t>
                      </a:r>
                      <a:endParaRPr lang="zh-CN" sz="1600" kern="100">
                        <a:solidFill>
                          <a:srgbClr val="000000"/>
                        </a:solidFill>
                        <a:latin typeface="NEU-BZ-S92"/>
                        <a:ea typeface="方正宋三_GBK"/>
                        <a:cs typeface="Times New Roman" panose="02020603050405020304"/>
                      </a:endParaRP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r>
              <a:tr h="199073">
                <a:tc>
                  <a:txBody>
                    <a:bodyPr/>
                    <a:lstStyle/>
                    <a:p>
                      <a:pPr algn="ctr">
                        <a:lnSpc>
                          <a:spcPts val="1500"/>
                        </a:lnSpc>
                        <a:spcAft>
                          <a:spcPts val="0"/>
                        </a:spcAft>
                      </a:pPr>
                      <a:r>
                        <a:rPr lang="en-US" sz="1400" kern="100">
                          <a:solidFill>
                            <a:srgbClr val="000000"/>
                          </a:solidFill>
                          <a:latin typeface="NEU-BZ-S92"/>
                          <a:ea typeface="方正宋三_GBK"/>
                          <a:cs typeface="Times New Roman" panose="02020603050405020304"/>
                        </a:rPr>
                        <a:t>9</a:t>
                      </a:r>
                      <a:endParaRPr lang="zh-CN" sz="1600" kern="100">
                        <a:solidFill>
                          <a:srgbClr val="000000"/>
                        </a:solidFill>
                        <a:latin typeface="NEU-BZ-S92"/>
                        <a:ea typeface="方正宋三_GBK"/>
                        <a:cs typeface="Times New Roman" panose="02020603050405020304"/>
                      </a:endParaRP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c>
                  <a:txBody>
                    <a:bodyPr/>
                    <a:lstStyle/>
                    <a:p>
                      <a:pPr algn="ctr">
                        <a:lnSpc>
                          <a:spcPts val="1500"/>
                        </a:lnSpc>
                        <a:spcAft>
                          <a:spcPts val="0"/>
                        </a:spcAft>
                      </a:pPr>
                      <a:r>
                        <a:rPr lang="zh-CN" sz="1400" kern="100">
                          <a:solidFill>
                            <a:srgbClr val="000000"/>
                          </a:solidFill>
                          <a:latin typeface="NEU-BZ-S92"/>
                          <a:ea typeface="方正宋三_GBK"/>
                          <a:cs typeface="Times New Roman" panose="02020603050405020304"/>
                        </a:rPr>
                        <a:t>镇江南站</a:t>
                      </a:r>
                      <a:endParaRPr lang="zh-CN" sz="1600" kern="100">
                        <a:solidFill>
                          <a:srgbClr val="000000"/>
                        </a:solidFill>
                        <a:latin typeface="NEU-BZ-S92"/>
                        <a:ea typeface="方正宋三_GBK"/>
                        <a:cs typeface="Times New Roman" panose="02020603050405020304"/>
                      </a:endParaRP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c>
                  <a:txBody>
                    <a:bodyPr/>
                    <a:lstStyle/>
                    <a:p>
                      <a:pPr algn="ctr">
                        <a:lnSpc>
                          <a:spcPts val="1500"/>
                        </a:lnSpc>
                        <a:spcAft>
                          <a:spcPts val="0"/>
                        </a:spcAft>
                      </a:pPr>
                      <a:r>
                        <a:rPr lang="en-US" sz="1400" kern="100">
                          <a:solidFill>
                            <a:srgbClr val="000000"/>
                          </a:solidFill>
                          <a:latin typeface="NEU-BZ-S92"/>
                          <a:ea typeface="方正宋三_GBK"/>
                          <a:cs typeface="Times New Roman" panose="02020603050405020304"/>
                        </a:rPr>
                        <a:t>11</a:t>
                      </a:r>
                      <a:r>
                        <a:rPr lang="en-US" sz="1400" kern="100">
                          <a:solidFill>
                            <a:srgbClr val="000000"/>
                          </a:solidFill>
                          <a:latin typeface="方正宋三_GBK"/>
                          <a:ea typeface="方正宋三_GBK"/>
                          <a:cs typeface="Times New Roman" panose="02020603050405020304"/>
                        </a:rPr>
                        <a:t>:</a:t>
                      </a:r>
                      <a:r>
                        <a:rPr lang="en-US" sz="1400" kern="100">
                          <a:solidFill>
                            <a:srgbClr val="000000"/>
                          </a:solidFill>
                          <a:latin typeface="NEU-BZ-S92"/>
                          <a:ea typeface="方正宋三_GBK"/>
                          <a:cs typeface="Times New Roman" panose="02020603050405020304"/>
                        </a:rPr>
                        <a:t>35</a:t>
                      </a:r>
                      <a:endParaRPr lang="zh-CN" sz="1600" kern="100">
                        <a:solidFill>
                          <a:srgbClr val="000000"/>
                        </a:solidFill>
                        <a:latin typeface="NEU-BZ-S92"/>
                        <a:ea typeface="方正宋三_GBK"/>
                        <a:cs typeface="Times New Roman" panose="02020603050405020304"/>
                      </a:endParaRP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c>
                  <a:txBody>
                    <a:bodyPr/>
                    <a:lstStyle/>
                    <a:p>
                      <a:pPr algn="ctr">
                        <a:lnSpc>
                          <a:spcPts val="1500"/>
                        </a:lnSpc>
                        <a:spcAft>
                          <a:spcPts val="0"/>
                        </a:spcAft>
                      </a:pPr>
                      <a:r>
                        <a:rPr lang="en-US" sz="1400" kern="100">
                          <a:solidFill>
                            <a:srgbClr val="000000"/>
                          </a:solidFill>
                          <a:latin typeface="NEU-BZ-S92"/>
                          <a:ea typeface="方正宋三_GBK"/>
                          <a:cs typeface="Times New Roman" panose="02020603050405020304"/>
                        </a:rPr>
                        <a:t>11</a:t>
                      </a:r>
                      <a:r>
                        <a:rPr lang="en-US" sz="1400" kern="100">
                          <a:solidFill>
                            <a:srgbClr val="000000"/>
                          </a:solidFill>
                          <a:latin typeface="方正宋三_GBK"/>
                          <a:ea typeface="方正宋三_GBK"/>
                          <a:cs typeface="Times New Roman" panose="02020603050405020304"/>
                        </a:rPr>
                        <a:t>:</a:t>
                      </a:r>
                      <a:r>
                        <a:rPr lang="en-US" sz="1400" kern="100">
                          <a:solidFill>
                            <a:srgbClr val="000000"/>
                          </a:solidFill>
                          <a:latin typeface="NEU-BZ-S92"/>
                          <a:ea typeface="方正宋三_GBK"/>
                          <a:cs typeface="Times New Roman" panose="02020603050405020304"/>
                        </a:rPr>
                        <a:t>37</a:t>
                      </a:r>
                      <a:endParaRPr lang="zh-CN" sz="1600" kern="100">
                        <a:solidFill>
                          <a:srgbClr val="000000"/>
                        </a:solidFill>
                        <a:latin typeface="NEU-BZ-S92"/>
                        <a:ea typeface="方正宋三_GBK"/>
                        <a:cs typeface="Times New Roman" panose="02020603050405020304"/>
                      </a:endParaRP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c>
                  <a:txBody>
                    <a:bodyPr/>
                    <a:lstStyle/>
                    <a:p>
                      <a:pPr algn="ctr">
                        <a:lnSpc>
                          <a:spcPts val="1500"/>
                        </a:lnSpc>
                        <a:spcAft>
                          <a:spcPts val="0"/>
                        </a:spcAft>
                      </a:pPr>
                      <a:r>
                        <a:rPr lang="en-US" sz="1400" kern="100">
                          <a:solidFill>
                            <a:srgbClr val="000000"/>
                          </a:solidFill>
                          <a:latin typeface="NEU-BZ-S92"/>
                          <a:ea typeface="方正宋三_GBK"/>
                          <a:cs typeface="Times New Roman" panose="02020603050405020304"/>
                        </a:rPr>
                        <a:t>2</a:t>
                      </a:r>
                      <a:r>
                        <a:rPr lang="zh-CN" sz="1400" kern="100">
                          <a:solidFill>
                            <a:srgbClr val="000000"/>
                          </a:solidFill>
                          <a:latin typeface="NEU-BZ-S92"/>
                          <a:ea typeface="方正宋三_GBK"/>
                          <a:cs typeface="Times New Roman" panose="02020603050405020304"/>
                        </a:rPr>
                        <a:t>分钟</a:t>
                      </a:r>
                      <a:endParaRPr lang="zh-CN" sz="1600" kern="100">
                        <a:solidFill>
                          <a:srgbClr val="000000"/>
                        </a:solidFill>
                        <a:latin typeface="NEU-BZ-S92"/>
                        <a:ea typeface="方正宋三_GBK"/>
                        <a:cs typeface="Times New Roman" panose="02020603050405020304"/>
                      </a:endParaRP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c>
                  <a:txBody>
                    <a:bodyPr/>
                    <a:lstStyle/>
                    <a:p>
                      <a:pPr algn="ctr">
                        <a:lnSpc>
                          <a:spcPts val="1500"/>
                        </a:lnSpc>
                        <a:spcAft>
                          <a:spcPts val="0"/>
                        </a:spcAft>
                      </a:pPr>
                      <a:r>
                        <a:rPr lang="en-US" sz="1400" kern="100" dirty="0">
                          <a:solidFill>
                            <a:srgbClr val="000000"/>
                          </a:solidFill>
                          <a:latin typeface="NEU-BZ-S92"/>
                          <a:ea typeface="方正宋三_GBK"/>
                          <a:cs typeface="Times New Roman" panose="02020603050405020304"/>
                        </a:rPr>
                        <a:t>1</a:t>
                      </a:r>
                      <a:endParaRPr lang="zh-CN" sz="1600" kern="100" dirty="0">
                        <a:solidFill>
                          <a:srgbClr val="000000"/>
                        </a:solidFill>
                        <a:latin typeface="NEU-BZ-S92"/>
                        <a:ea typeface="方正宋三_GBK"/>
                        <a:cs typeface="Times New Roman" panose="02020603050405020304"/>
                      </a:endParaRP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c>
                  <a:txBody>
                    <a:bodyPr/>
                    <a:lstStyle/>
                    <a:p>
                      <a:pPr algn="ctr">
                        <a:lnSpc>
                          <a:spcPts val="1500"/>
                        </a:lnSpc>
                        <a:spcAft>
                          <a:spcPts val="0"/>
                        </a:spcAft>
                      </a:pPr>
                      <a:r>
                        <a:rPr lang="en-US" sz="1400" kern="100" dirty="0">
                          <a:solidFill>
                            <a:srgbClr val="000000"/>
                          </a:solidFill>
                          <a:latin typeface="NEU-BZ-S92"/>
                          <a:ea typeface="方正宋三_GBK"/>
                          <a:cs typeface="Times New Roman" panose="02020603050405020304"/>
                        </a:rPr>
                        <a:t>4</a:t>
                      </a:r>
                      <a:r>
                        <a:rPr lang="zh-CN" sz="1400" kern="100" dirty="0">
                          <a:solidFill>
                            <a:srgbClr val="000000"/>
                          </a:solidFill>
                          <a:latin typeface="NEU-BZ-S92"/>
                          <a:ea typeface="方正宋三_GBK"/>
                          <a:cs typeface="Times New Roman" panose="02020603050405020304"/>
                        </a:rPr>
                        <a:t>小时</a:t>
                      </a:r>
                      <a:r>
                        <a:rPr lang="en-US" sz="1400" kern="100" dirty="0">
                          <a:solidFill>
                            <a:srgbClr val="000000"/>
                          </a:solidFill>
                          <a:latin typeface="NEU-BZ-S92"/>
                          <a:ea typeface="方正宋三_GBK"/>
                          <a:cs typeface="Times New Roman" panose="02020603050405020304"/>
                        </a:rPr>
                        <a:t>52</a:t>
                      </a:r>
                      <a:r>
                        <a:rPr lang="zh-CN" sz="1400" kern="100" dirty="0">
                          <a:solidFill>
                            <a:srgbClr val="000000"/>
                          </a:solidFill>
                          <a:latin typeface="NEU-BZ-S92"/>
                          <a:ea typeface="方正宋三_GBK"/>
                          <a:cs typeface="Times New Roman" panose="02020603050405020304"/>
                        </a:rPr>
                        <a:t>分</a:t>
                      </a:r>
                      <a:endParaRPr lang="zh-CN" sz="1600" kern="100" dirty="0">
                        <a:solidFill>
                          <a:srgbClr val="000000"/>
                        </a:solidFill>
                        <a:latin typeface="NEU-BZ-S92"/>
                        <a:ea typeface="方正宋三_GBK"/>
                        <a:cs typeface="Times New Roman" panose="02020603050405020304"/>
                      </a:endParaRP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c>
                  <a:txBody>
                    <a:bodyPr/>
                    <a:lstStyle/>
                    <a:p>
                      <a:pPr algn="ctr">
                        <a:lnSpc>
                          <a:spcPts val="1500"/>
                        </a:lnSpc>
                        <a:spcAft>
                          <a:spcPts val="0"/>
                        </a:spcAft>
                      </a:pPr>
                      <a:r>
                        <a:rPr lang="en-US" sz="1400" kern="100">
                          <a:solidFill>
                            <a:srgbClr val="000000"/>
                          </a:solidFill>
                          <a:latin typeface="NEU-BZ-S92"/>
                          <a:ea typeface="方正宋三_GBK"/>
                          <a:cs typeface="Times New Roman" panose="02020603050405020304"/>
                        </a:rPr>
                        <a:t>1088</a:t>
                      </a:r>
                      <a:endParaRPr lang="zh-CN" sz="1600" kern="100">
                        <a:solidFill>
                          <a:srgbClr val="000000"/>
                        </a:solidFill>
                        <a:latin typeface="NEU-BZ-S92"/>
                        <a:ea typeface="方正宋三_GBK"/>
                        <a:cs typeface="Times New Roman" panose="02020603050405020304"/>
                      </a:endParaRP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r>
              <a:tr h="199073">
                <a:tc>
                  <a:txBody>
                    <a:bodyPr/>
                    <a:lstStyle/>
                    <a:p>
                      <a:pPr algn="ctr">
                        <a:lnSpc>
                          <a:spcPts val="1500"/>
                        </a:lnSpc>
                        <a:spcAft>
                          <a:spcPts val="0"/>
                        </a:spcAft>
                      </a:pPr>
                      <a:r>
                        <a:rPr lang="en-US" sz="1400" kern="100">
                          <a:solidFill>
                            <a:srgbClr val="000000"/>
                          </a:solidFill>
                          <a:latin typeface="NEU-BZ-S92"/>
                          <a:ea typeface="方正宋三_GBK"/>
                          <a:cs typeface="Times New Roman" panose="02020603050405020304"/>
                        </a:rPr>
                        <a:t>10</a:t>
                      </a:r>
                      <a:endParaRPr lang="zh-CN" sz="1600" kern="100">
                        <a:solidFill>
                          <a:srgbClr val="000000"/>
                        </a:solidFill>
                        <a:latin typeface="NEU-BZ-S92"/>
                        <a:ea typeface="方正宋三_GBK"/>
                        <a:cs typeface="Times New Roman" panose="02020603050405020304"/>
                      </a:endParaRP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c>
                  <a:txBody>
                    <a:bodyPr/>
                    <a:lstStyle/>
                    <a:p>
                      <a:pPr algn="ctr">
                        <a:lnSpc>
                          <a:spcPts val="1500"/>
                        </a:lnSpc>
                        <a:spcAft>
                          <a:spcPts val="0"/>
                        </a:spcAft>
                      </a:pPr>
                      <a:r>
                        <a:rPr lang="zh-CN" sz="1400" kern="100">
                          <a:solidFill>
                            <a:srgbClr val="000000"/>
                          </a:solidFill>
                          <a:latin typeface="NEU-BZ-S92"/>
                          <a:ea typeface="方正宋三_GBK"/>
                          <a:cs typeface="Times New Roman" panose="02020603050405020304"/>
                        </a:rPr>
                        <a:t>苏州北站</a:t>
                      </a:r>
                      <a:endParaRPr lang="zh-CN" sz="1600" kern="100">
                        <a:solidFill>
                          <a:srgbClr val="000000"/>
                        </a:solidFill>
                        <a:latin typeface="NEU-BZ-S92"/>
                        <a:ea typeface="方正宋三_GBK"/>
                        <a:cs typeface="Times New Roman" panose="02020603050405020304"/>
                      </a:endParaRP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c>
                  <a:txBody>
                    <a:bodyPr/>
                    <a:lstStyle/>
                    <a:p>
                      <a:pPr algn="ctr">
                        <a:lnSpc>
                          <a:spcPts val="1500"/>
                        </a:lnSpc>
                        <a:spcAft>
                          <a:spcPts val="0"/>
                        </a:spcAft>
                      </a:pPr>
                      <a:r>
                        <a:rPr lang="en-US" sz="1400" kern="100">
                          <a:solidFill>
                            <a:srgbClr val="000000"/>
                          </a:solidFill>
                          <a:latin typeface="NEU-BZ-S92"/>
                          <a:ea typeface="方正宋三_GBK"/>
                          <a:cs typeface="Times New Roman" panose="02020603050405020304"/>
                        </a:rPr>
                        <a:t>12</a:t>
                      </a:r>
                      <a:r>
                        <a:rPr lang="en-US" sz="1400" kern="100">
                          <a:solidFill>
                            <a:srgbClr val="000000"/>
                          </a:solidFill>
                          <a:latin typeface="方正宋三_GBK"/>
                          <a:ea typeface="方正宋三_GBK"/>
                          <a:cs typeface="Times New Roman" panose="02020603050405020304"/>
                        </a:rPr>
                        <a:t>:</a:t>
                      </a:r>
                      <a:r>
                        <a:rPr lang="en-US" sz="1400" kern="100">
                          <a:solidFill>
                            <a:srgbClr val="000000"/>
                          </a:solidFill>
                          <a:latin typeface="NEU-BZ-S92"/>
                          <a:ea typeface="方正宋三_GBK"/>
                          <a:cs typeface="Times New Roman" panose="02020603050405020304"/>
                        </a:rPr>
                        <a:t>14</a:t>
                      </a:r>
                      <a:endParaRPr lang="zh-CN" sz="1600" kern="100">
                        <a:solidFill>
                          <a:srgbClr val="000000"/>
                        </a:solidFill>
                        <a:latin typeface="NEU-BZ-S92"/>
                        <a:ea typeface="方正宋三_GBK"/>
                        <a:cs typeface="Times New Roman" panose="02020603050405020304"/>
                      </a:endParaRP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c>
                  <a:txBody>
                    <a:bodyPr/>
                    <a:lstStyle/>
                    <a:p>
                      <a:pPr algn="ctr">
                        <a:lnSpc>
                          <a:spcPts val="1500"/>
                        </a:lnSpc>
                        <a:spcAft>
                          <a:spcPts val="0"/>
                        </a:spcAft>
                      </a:pPr>
                      <a:r>
                        <a:rPr lang="en-US" sz="1400" kern="100">
                          <a:solidFill>
                            <a:srgbClr val="000000"/>
                          </a:solidFill>
                          <a:latin typeface="NEU-BZ-S92"/>
                          <a:ea typeface="方正宋三_GBK"/>
                          <a:cs typeface="Times New Roman" panose="02020603050405020304"/>
                        </a:rPr>
                        <a:t>12</a:t>
                      </a:r>
                      <a:r>
                        <a:rPr lang="en-US" sz="1400" kern="100">
                          <a:solidFill>
                            <a:srgbClr val="000000"/>
                          </a:solidFill>
                          <a:latin typeface="方正宋三_GBK"/>
                          <a:ea typeface="方正宋三_GBK"/>
                          <a:cs typeface="Times New Roman" panose="02020603050405020304"/>
                        </a:rPr>
                        <a:t>:</a:t>
                      </a:r>
                      <a:r>
                        <a:rPr lang="en-US" sz="1400" kern="100">
                          <a:solidFill>
                            <a:srgbClr val="000000"/>
                          </a:solidFill>
                          <a:latin typeface="NEU-BZ-S92"/>
                          <a:ea typeface="方正宋三_GBK"/>
                          <a:cs typeface="Times New Roman" panose="02020603050405020304"/>
                        </a:rPr>
                        <a:t>16</a:t>
                      </a:r>
                      <a:endParaRPr lang="zh-CN" sz="1600" kern="100">
                        <a:solidFill>
                          <a:srgbClr val="000000"/>
                        </a:solidFill>
                        <a:latin typeface="NEU-BZ-S92"/>
                        <a:ea typeface="方正宋三_GBK"/>
                        <a:cs typeface="Times New Roman" panose="02020603050405020304"/>
                      </a:endParaRP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c>
                  <a:txBody>
                    <a:bodyPr/>
                    <a:lstStyle/>
                    <a:p>
                      <a:pPr algn="ctr">
                        <a:lnSpc>
                          <a:spcPts val="1500"/>
                        </a:lnSpc>
                        <a:spcAft>
                          <a:spcPts val="0"/>
                        </a:spcAft>
                      </a:pPr>
                      <a:r>
                        <a:rPr lang="en-US" sz="1400" kern="100">
                          <a:solidFill>
                            <a:srgbClr val="000000"/>
                          </a:solidFill>
                          <a:latin typeface="NEU-BZ-S92"/>
                          <a:ea typeface="方正宋三_GBK"/>
                          <a:cs typeface="Times New Roman" panose="02020603050405020304"/>
                        </a:rPr>
                        <a:t>2</a:t>
                      </a:r>
                      <a:r>
                        <a:rPr lang="zh-CN" sz="1400" kern="100">
                          <a:solidFill>
                            <a:srgbClr val="000000"/>
                          </a:solidFill>
                          <a:latin typeface="NEU-BZ-S92"/>
                          <a:ea typeface="方正宋三_GBK"/>
                          <a:cs typeface="Times New Roman" panose="02020603050405020304"/>
                        </a:rPr>
                        <a:t>分钟</a:t>
                      </a:r>
                      <a:endParaRPr lang="zh-CN" sz="1600" kern="100">
                        <a:solidFill>
                          <a:srgbClr val="000000"/>
                        </a:solidFill>
                        <a:latin typeface="NEU-BZ-S92"/>
                        <a:ea typeface="方正宋三_GBK"/>
                        <a:cs typeface="Times New Roman" panose="02020603050405020304"/>
                      </a:endParaRP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c>
                  <a:txBody>
                    <a:bodyPr/>
                    <a:lstStyle/>
                    <a:p>
                      <a:pPr algn="ctr">
                        <a:lnSpc>
                          <a:spcPts val="1500"/>
                        </a:lnSpc>
                        <a:spcAft>
                          <a:spcPts val="0"/>
                        </a:spcAft>
                      </a:pPr>
                      <a:r>
                        <a:rPr lang="en-US" sz="1400" kern="100">
                          <a:solidFill>
                            <a:srgbClr val="000000"/>
                          </a:solidFill>
                          <a:latin typeface="NEU-BZ-S92"/>
                          <a:ea typeface="方正宋三_GBK"/>
                          <a:cs typeface="Times New Roman" panose="02020603050405020304"/>
                        </a:rPr>
                        <a:t>1</a:t>
                      </a:r>
                      <a:endParaRPr lang="zh-CN" sz="1600" kern="100">
                        <a:solidFill>
                          <a:srgbClr val="000000"/>
                        </a:solidFill>
                        <a:latin typeface="NEU-BZ-S92"/>
                        <a:ea typeface="方正宋三_GBK"/>
                        <a:cs typeface="Times New Roman" panose="02020603050405020304"/>
                      </a:endParaRP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c>
                  <a:txBody>
                    <a:bodyPr/>
                    <a:lstStyle/>
                    <a:p>
                      <a:pPr algn="ctr">
                        <a:lnSpc>
                          <a:spcPts val="1500"/>
                        </a:lnSpc>
                        <a:spcAft>
                          <a:spcPts val="0"/>
                        </a:spcAft>
                      </a:pPr>
                      <a:r>
                        <a:rPr lang="en-US" sz="1400" kern="100" dirty="0">
                          <a:solidFill>
                            <a:srgbClr val="000000"/>
                          </a:solidFill>
                          <a:latin typeface="NEU-BZ-S92"/>
                          <a:ea typeface="方正宋三_GBK"/>
                          <a:cs typeface="Times New Roman" panose="02020603050405020304"/>
                        </a:rPr>
                        <a:t>5</a:t>
                      </a:r>
                      <a:r>
                        <a:rPr lang="zh-CN" sz="1400" kern="100" dirty="0">
                          <a:solidFill>
                            <a:srgbClr val="000000"/>
                          </a:solidFill>
                          <a:latin typeface="NEU-BZ-S92"/>
                          <a:ea typeface="方正宋三_GBK"/>
                          <a:cs typeface="Times New Roman" panose="02020603050405020304"/>
                        </a:rPr>
                        <a:t>小时</a:t>
                      </a:r>
                      <a:r>
                        <a:rPr lang="en-US" sz="1400" kern="100" dirty="0">
                          <a:solidFill>
                            <a:srgbClr val="000000"/>
                          </a:solidFill>
                          <a:latin typeface="NEU-BZ-S92"/>
                          <a:ea typeface="方正宋三_GBK"/>
                          <a:cs typeface="Times New Roman" panose="02020603050405020304"/>
                        </a:rPr>
                        <a:t>31</a:t>
                      </a:r>
                      <a:r>
                        <a:rPr lang="zh-CN" sz="1400" kern="100" dirty="0">
                          <a:solidFill>
                            <a:srgbClr val="000000"/>
                          </a:solidFill>
                          <a:latin typeface="NEU-BZ-S92"/>
                          <a:ea typeface="方正宋三_GBK"/>
                          <a:cs typeface="Times New Roman" panose="02020603050405020304"/>
                        </a:rPr>
                        <a:t>分</a:t>
                      </a:r>
                      <a:endParaRPr lang="zh-CN" sz="1600" kern="100" dirty="0">
                        <a:solidFill>
                          <a:srgbClr val="000000"/>
                        </a:solidFill>
                        <a:latin typeface="NEU-BZ-S92"/>
                        <a:ea typeface="方正宋三_GBK"/>
                        <a:cs typeface="Times New Roman" panose="02020603050405020304"/>
                      </a:endParaRP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c>
                  <a:txBody>
                    <a:bodyPr/>
                    <a:lstStyle/>
                    <a:p>
                      <a:pPr algn="ctr">
                        <a:lnSpc>
                          <a:spcPts val="1500"/>
                        </a:lnSpc>
                        <a:spcAft>
                          <a:spcPts val="0"/>
                        </a:spcAft>
                      </a:pPr>
                      <a:r>
                        <a:rPr lang="en-US" sz="1400" kern="100">
                          <a:solidFill>
                            <a:srgbClr val="000000"/>
                          </a:solidFill>
                          <a:latin typeface="NEU-BZ-S92"/>
                          <a:ea typeface="方正宋三_GBK"/>
                          <a:cs typeface="Times New Roman" panose="02020603050405020304"/>
                        </a:rPr>
                        <a:t>1237</a:t>
                      </a:r>
                      <a:endParaRPr lang="zh-CN" sz="1600" kern="100">
                        <a:solidFill>
                          <a:srgbClr val="000000"/>
                        </a:solidFill>
                        <a:latin typeface="NEU-BZ-S92"/>
                        <a:ea typeface="方正宋三_GBK"/>
                        <a:cs typeface="Times New Roman" panose="02020603050405020304"/>
                      </a:endParaRP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r>
              <a:tr h="199073">
                <a:tc>
                  <a:txBody>
                    <a:bodyPr/>
                    <a:lstStyle/>
                    <a:p>
                      <a:pPr algn="ctr">
                        <a:lnSpc>
                          <a:spcPts val="1500"/>
                        </a:lnSpc>
                        <a:spcAft>
                          <a:spcPts val="0"/>
                        </a:spcAft>
                      </a:pPr>
                      <a:r>
                        <a:rPr lang="en-US" sz="1400" kern="100">
                          <a:solidFill>
                            <a:srgbClr val="000000"/>
                          </a:solidFill>
                          <a:latin typeface="NEU-BZ-S92"/>
                          <a:ea typeface="方正宋三_GBK"/>
                          <a:cs typeface="Times New Roman" panose="02020603050405020304"/>
                        </a:rPr>
                        <a:t>11</a:t>
                      </a:r>
                      <a:endParaRPr lang="zh-CN" sz="1600" kern="100">
                        <a:solidFill>
                          <a:srgbClr val="000000"/>
                        </a:solidFill>
                        <a:latin typeface="NEU-BZ-S92"/>
                        <a:ea typeface="方正宋三_GBK"/>
                        <a:cs typeface="Times New Roman" panose="02020603050405020304"/>
                      </a:endParaRP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c>
                  <a:txBody>
                    <a:bodyPr/>
                    <a:lstStyle/>
                    <a:p>
                      <a:pPr algn="ctr">
                        <a:lnSpc>
                          <a:spcPts val="1500"/>
                        </a:lnSpc>
                        <a:spcAft>
                          <a:spcPts val="0"/>
                        </a:spcAft>
                      </a:pPr>
                      <a:r>
                        <a:rPr lang="zh-CN" sz="1400" kern="100">
                          <a:solidFill>
                            <a:srgbClr val="000000"/>
                          </a:solidFill>
                          <a:latin typeface="NEU-BZ-S92"/>
                          <a:ea typeface="方正宋三_GBK"/>
                          <a:cs typeface="Times New Roman" panose="02020603050405020304"/>
                        </a:rPr>
                        <a:t>上海虹桥站</a:t>
                      </a:r>
                      <a:endParaRPr lang="zh-CN" sz="1600" kern="100">
                        <a:solidFill>
                          <a:srgbClr val="000000"/>
                        </a:solidFill>
                        <a:latin typeface="NEU-BZ-S92"/>
                        <a:ea typeface="方正宋三_GBK"/>
                        <a:cs typeface="Times New Roman" panose="02020603050405020304"/>
                      </a:endParaRP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c>
                  <a:txBody>
                    <a:bodyPr/>
                    <a:lstStyle/>
                    <a:p>
                      <a:pPr algn="ctr">
                        <a:lnSpc>
                          <a:spcPts val="1500"/>
                        </a:lnSpc>
                        <a:spcAft>
                          <a:spcPts val="0"/>
                        </a:spcAft>
                      </a:pPr>
                      <a:r>
                        <a:rPr lang="en-US" sz="1400" kern="100">
                          <a:solidFill>
                            <a:srgbClr val="000000"/>
                          </a:solidFill>
                          <a:latin typeface="NEU-BZ-S92"/>
                          <a:ea typeface="方正宋三_GBK"/>
                          <a:cs typeface="Times New Roman" panose="02020603050405020304"/>
                        </a:rPr>
                        <a:t>12</a:t>
                      </a:r>
                      <a:r>
                        <a:rPr lang="en-US" sz="1400" kern="100">
                          <a:solidFill>
                            <a:srgbClr val="000000"/>
                          </a:solidFill>
                          <a:latin typeface="方正宋三_GBK"/>
                          <a:ea typeface="方正宋三_GBK"/>
                          <a:cs typeface="Times New Roman" panose="02020603050405020304"/>
                        </a:rPr>
                        <a:t>:</a:t>
                      </a:r>
                      <a:r>
                        <a:rPr lang="en-US" sz="1400" kern="100">
                          <a:solidFill>
                            <a:srgbClr val="000000"/>
                          </a:solidFill>
                          <a:latin typeface="NEU-BZ-S92"/>
                          <a:ea typeface="方正宋三_GBK"/>
                          <a:cs typeface="Times New Roman" panose="02020603050405020304"/>
                        </a:rPr>
                        <a:t>40</a:t>
                      </a:r>
                      <a:endParaRPr lang="zh-CN" sz="1600" kern="100">
                        <a:solidFill>
                          <a:srgbClr val="000000"/>
                        </a:solidFill>
                        <a:latin typeface="NEU-BZ-S92"/>
                        <a:ea typeface="方正宋三_GBK"/>
                        <a:cs typeface="Times New Roman" panose="02020603050405020304"/>
                      </a:endParaRP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c>
                  <a:txBody>
                    <a:bodyPr/>
                    <a:lstStyle/>
                    <a:p>
                      <a:pPr algn="ctr">
                        <a:lnSpc>
                          <a:spcPts val="1500"/>
                        </a:lnSpc>
                        <a:spcAft>
                          <a:spcPts val="0"/>
                        </a:spcAft>
                      </a:pPr>
                      <a:r>
                        <a:rPr lang="zh-CN" sz="1400" kern="100">
                          <a:solidFill>
                            <a:srgbClr val="000000"/>
                          </a:solidFill>
                          <a:latin typeface="NEU-BZ-S92"/>
                          <a:ea typeface="方正宋三_GBK"/>
                          <a:cs typeface="Times New Roman" panose="02020603050405020304"/>
                        </a:rPr>
                        <a:t>终点站</a:t>
                      </a:r>
                      <a:endParaRPr lang="zh-CN" sz="1600" kern="100">
                        <a:solidFill>
                          <a:srgbClr val="000000"/>
                        </a:solidFill>
                        <a:latin typeface="NEU-BZ-S92"/>
                        <a:ea typeface="方正宋三_GBK"/>
                        <a:cs typeface="Times New Roman" panose="02020603050405020304"/>
                      </a:endParaRP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c>
                  <a:txBody>
                    <a:bodyPr/>
                    <a:lstStyle/>
                    <a:p>
                      <a:pPr algn="ctr">
                        <a:lnSpc>
                          <a:spcPts val="1500"/>
                        </a:lnSpc>
                        <a:spcAft>
                          <a:spcPts val="0"/>
                        </a:spcAft>
                      </a:pPr>
                      <a:r>
                        <a:rPr lang="en-US" sz="1400" kern="100">
                          <a:solidFill>
                            <a:srgbClr val="000000"/>
                          </a:solidFill>
                          <a:latin typeface="NEU-BZ-S92"/>
                          <a:ea typeface="方正宋三_GBK"/>
                          <a:cs typeface="Times New Roman" panose="02020603050405020304"/>
                        </a:rPr>
                        <a:t>0</a:t>
                      </a:r>
                      <a:r>
                        <a:rPr lang="zh-CN" sz="1400" kern="100">
                          <a:solidFill>
                            <a:srgbClr val="000000"/>
                          </a:solidFill>
                          <a:latin typeface="NEU-BZ-S92"/>
                          <a:ea typeface="方正宋三_GBK"/>
                          <a:cs typeface="Times New Roman" panose="02020603050405020304"/>
                        </a:rPr>
                        <a:t>分钟</a:t>
                      </a:r>
                      <a:endParaRPr lang="zh-CN" sz="1600" kern="100">
                        <a:solidFill>
                          <a:srgbClr val="000000"/>
                        </a:solidFill>
                        <a:latin typeface="NEU-BZ-S92"/>
                        <a:ea typeface="方正宋三_GBK"/>
                        <a:cs typeface="Times New Roman" panose="02020603050405020304"/>
                      </a:endParaRP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c>
                  <a:txBody>
                    <a:bodyPr/>
                    <a:lstStyle/>
                    <a:p>
                      <a:pPr algn="ctr">
                        <a:lnSpc>
                          <a:spcPts val="1500"/>
                        </a:lnSpc>
                        <a:spcAft>
                          <a:spcPts val="0"/>
                        </a:spcAft>
                      </a:pPr>
                      <a:r>
                        <a:rPr lang="en-US" sz="1400" kern="100">
                          <a:solidFill>
                            <a:srgbClr val="000000"/>
                          </a:solidFill>
                          <a:latin typeface="NEU-BZ-S92"/>
                          <a:ea typeface="方正宋三_GBK"/>
                          <a:cs typeface="Times New Roman" panose="02020603050405020304"/>
                        </a:rPr>
                        <a:t>1</a:t>
                      </a:r>
                      <a:endParaRPr lang="zh-CN" sz="1600" kern="100">
                        <a:solidFill>
                          <a:srgbClr val="000000"/>
                        </a:solidFill>
                        <a:latin typeface="NEU-BZ-S92"/>
                        <a:ea typeface="方正宋三_GBK"/>
                        <a:cs typeface="Times New Roman" panose="02020603050405020304"/>
                      </a:endParaRP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c>
                  <a:txBody>
                    <a:bodyPr/>
                    <a:lstStyle/>
                    <a:p>
                      <a:pPr algn="ctr">
                        <a:lnSpc>
                          <a:spcPts val="1500"/>
                        </a:lnSpc>
                        <a:spcAft>
                          <a:spcPts val="0"/>
                        </a:spcAft>
                      </a:pPr>
                      <a:r>
                        <a:rPr lang="en-US" sz="1400" kern="100">
                          <a:solidFill>
                            <a:srgbClr val="000000"/>
                          </a:solidFill>
                          <a:latin typeface="NEU-BZ-S92"/>
                          <a:ea typeface="方正宋三_GBK"/>
                          <a:cs typeface="Times New Roman" panose="02020603050405020304"/>
                        </a:rPr>
                        <a:t>5</a:t>
                      </a:r>
                      <a:r>
                        <a:rPr lang="zh-CN" sz="1400" kern="100">
                          <a:solidFill>
                            <a:srgbClr val="000000"/>
                          </a:solidFill>
                          <a:latin typeface="NEU-BZ-S92"/>
                          <a:ea typeface="方正宋三_GBK"/>
                          <a:cs typeface="Times New Roman" panose="02020603050405020304"/>
                        </a:rPr>
                        <a:t>小时</a:t>
                      </a:r>
                      <a:r>
                        <a:rPr lang="en-US" sz="1400" kern="100">
                          <a:solidFill>
                            <a:srgbClr val="000000"/>
                          </a:solidFill>
                          <a:latin typeface="NEU-BZ-S92"/>
                          <a:ea typeface="方正宋三_GBK"/>
                          <a:cs typeface="Times New Roman" panose="02020603050405020304"/>
                        </a:rPr>
                        <a:t>57</a:t>
                      </a:r>
                      <a:r>
                        <a:rPr lang="zh-CN" sz="1400" kern="100">
                          <a:solidFill>
                            <a:srgbClr val="000000"/>
                          </a:solidFill>
                          <a:latin typeface="NEU-BZ-S92"/>
                          <a:ea typeface="方正宋三_GBK"/>
                          <a:cs typeface="Times New Roman" panose="02020603050405020304"/>
                        </a:rPr>
                        <a:t>分</a:t>
                      </a:r>
                      <a:endParaRPr lang="zh-CN" sz="1600" kern="100">
                        <a:solidFill>
                          <a:srgbClr val="000000"/>
                        </a:solidFill>
                        <a:latin typeface="NEU-BZ-S92"/>
                        <a:ea typeface="方正宋三_GBK"/>
                        <a:cs typeface="Times New Roman" panose="02020603050405020304"/>
                      </a:endParaRP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c>
                  <a:txBody>
                    <a:bodyPr/>
                    <a:lstStyle/>
                    <a:p>
                      <a:pPr algn="ctr">
                        <a:lnSpc>
                          <a:spcPts val="1500"/>
                        </a:lnSpc>
                        <a:spcAft>
                          <a:spcPts val="0"/>
                        </a:spcAft>
                      </a:pPr>
                      <a:r>
                        <a:rPr lang="en-US" sz="1400" kern="100" dirty="0">
                          <a:solidFill>
                            <a:srgbClr val="000000"/>
                          </a:solidFill>
                          <a:latin typeface="NEU-BZ-S92"/>
                          <a:ea typeface="方正宋三_GBK"/>
                          <a:cs typeface="Times New Roman" panose="02020603050405020304"/>
                        </a:rPr>
                        <a:t>1318</a:t>
                      </a:r>
                      <a:endParaRPr lang="zh-CN" sz="1600" kern="100" dirty="0">
                        <a:solidFill>
                          <a:srgbClr val="000000"/>
                        </a:solidFill>
                        <a:latin typeface="NEU-BZ-S92"/>
                        <a:ea typeface="方正宋三_GBK"/>
                        <a:cs typeface="Times New Roman" panose="02020603050405020304"/>
                      </a:endParaRP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childTnLst>
                          </p:cTn>
                        </p:par>
                        <p:par>
                          <p:cTn id="15" fill="hold">
                            <p:stCondLst>
                              <p:cond delay="500"/>
                            </p:stCondLst>
                            <p:childTnLst>
                              <p:par>
                                <p:cTn id="16" presetID="1" presetClass="entr" presetSubtype="0" fill="hold" grpId="0" nodeType="afterEffect">
                                  <p:stCondLst>
                                    <p:cond delay="0"/>
                                  </p:stCondLst>
                                  <p:childTnLst>
                                    <p:set>
                                      <p:cBhvr>
                                        <p:cTn id="17"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0" y="0"/>
            <a:ext cx="3185160"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2"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2664832"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平均速度</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701040" y="1926691"/>
            <a:ext cx="7406640" cy="1477328"/>
          </a:xfrm>
          <a:prstGeom prst="rect">
            <a:avLst/>
          </a:prstGeom>
        </p:spPr>
        <p:txBody>
          <a:bodyPr wrap="square">
            <a:spAutoFit/>
          </a:bodyPr>
          <a:lstStyle/>
          <a:p>
            <a:pPr>
              <a:lnSpc>
                <a:spcPct val="150000"/>
              </a:lnSpc>
            </a:pPr>
            <a:r>
              <a:rPr lang="zh-CN" altLang="zh-CN" sz="2000" dirty="0" smtClean="0">
                <a:latin typeface="微软雅黑" panose="020B0503020204020204" pitchFamily="34" charset="-122"/>
                <a:ea typeface="微软雅黑" panose="020B0503020204020204" pitchFamily="34" charset="-122"/>
              </a:rPr>
              <a:t>根据图中信息可知</a:t>
            </a:r>
            <a:r>
              <a:rPr lang="en-US" altLang="zh-CN" sz="2000" dirty="0" smtClean="0">
                <a:latin typeface="微软雅黑" panose="020B0503020204020204" pitchFamily="34" charset="-122"/>
                <a:ea typeface="微软雅黑" panose="020B0503020204020204" pitchFamily="34" charset="-122"/>
              </a:rPr>
              <a:t>,</a:t>
            </a:r>
            <a:r>
              <a:rPr lang="zh-CN" altLang="zh-CN" sz="2000" dirty="0" smtClean="0">
                <a:latin typeface="微软雅黑" panose="020B0503020204020204" pitchFamily="34" charset="-122"/>
                <a:ea typeface="微软雅黑" panose="020B0503020204020204" pitchFamily="34" charset="-122"/>
              </a:rPr>
              <a:t>从北京南站到上海虹桥站的总路程为</a:t>
            </a:r>
            <a:r>
              <a:rPr lang="en-US" altLang="zh-CN" sz="2000" dirty="0" smtClean="0">
                <a:latin typeface="微软雅黑" panose="020B0503020204020204" pitchFamily="34" charset="-122"/>
                <a:ea typeface="微软雅黑" panose="020B0503020204020204" pitchFamily="34" charset="-122"/>
              </a:rPr>
              <a:t>1318 km,</a:t>
            </a:r>
            <a:r>
              <a:rPr lang="zh-CN" altLang="zh-CN" sz="2000" dirty="0" smtClean="0">
                <a:latin typeface="微软雅黑" panose="020B0503020204020204" pitchFamily="34" charset="-122"/>
                <a:ea typeface="微软雅黑" panose="020B0503020204020204" pitchFamily="34" charset="-122"/>
              </a:rPr>
              <a:t>总时间为</a:t>
            </a:r>
            <a:r>
              <a:rPr lang="en-US" altLang="zh-CN" sz="2000" dirty="0" smtClean="0">
                <a:latin typeface="微软雅黑" panose="020B0503020204020204" pitchFamily="34" charset="-122"/>
                <a:ea typeface="微软雅黑" panose="020B0503020204020204" pitchFamily="34" charset="-122"/>
              </a:rPr>
              <a:t>5</a:t>
            </a:r>
            <a:r>
              <a:rPr lang="zh-CN" altLang="zh-CN" sz="2000" dirty="0" smtClean="0">
                <a:latin typeface="微软雅黑" panose="020B0503020204020204" pitchFamily="34" charset="-122"/>
                <a:ea typeface="微软雅黑" panose="020B0503020204020204" pitchFamily="34" charset="-122"/>
              </a:rPr>
              <a:t>小时</a:t>
            </a:r>
            <a:r>
              <a:rPr lang="en-US" altLang="zh-CN" sz="2000" dirty="0" smtClean="0">
                <a:latin typeface="微软雅黑" panose="020B0503020204020204" pitchFamily="34" charset="-122"/>
                <a:ea typeface="微软雅黑" panose="020B0503020204020204" pitchFamily="34" charset="-122"/>
              </a:rPr>
              <a:t>57</a:t>
            </a:r>
            <a:r>
              <a:rPr lang="zh-CN" altLang="zh-CN" sz="2000" dirty="0" smtClean="0">
                <a:latin typeface="微软雅黑" panose="020B0503020204020204" pitchFamily="34" charset="-122"/>
                <a:ea typeface="微软雅黑" panose="020B0503020204020204" pitchFamily="34" charset="-122"/>
              </a:rPr>
              <a:t>分钟</a:t>
            </a:r>
            <a:r>
              <a:rPr lang="en-US" altLang="zh-CN" sz="2000" dirty="0" smtClean="0">
                <a:latin typeface="微软雅黑" panose="020B0503020204020204" pitchFamily="34" charset="-122"/>
                <a:ea typeface="微软雅黑" panose="020B0503020204020204" pitchFamily="34" charset="-122"/>
              </a:rPr>
              <a:t>,</a:t>
            </a:r>
            <a:r>
              <a:rPr lang="zh-CN" altLang="zh-CN" sz="2000" dirty="0" smtClean="0">
                <a:latin typeface="微软雅黑" panose="020B0503020204020204" pitchFamily="34" charset="-122"/>
                <a:ea typeface="微软雅黑" panose="020B0503020204020204" pitchFamily="34" charset="-122"/>
              </a:rPr>
              <a:t>即</a:t>
            </a:r>
            <a:r>
              <a:rPr lang="en-US" altLang="zh-CN" sz="2000" dirty="0" smtClean="0">
                <a:latin typeface="微软雅黑" panose="020B0503020204020204" pitchFamily="34" charset="-122"/>
                <a:ea typeface="微软雅黑" panose="020B0503020204020204" pitchFamily="34" charset="-122"/>
              </a:rPr>
              <a:t>5.95 h,</a:t>
            </a:r>
            <a:r>
              <a:rPr lang="zh-CN" altLang="zh-CN" sz="2000" dirty="0" smtClean="0">
                <a:latin typeface="微软雅黑" panose="020B0503020204020204" pitchFamily="34" charset="-122"/>
                <a:ea typeface="微软雅黑" panose="020B0503020204020204" pitchFamily="34" charset="-122"/>
              </a:rPr>
              <a:t>所以全程的平均速度</a:t>
            </a:r>
            <a:endParaRPr lang="en-US" altLang="zh-CN" sz="2000" dirty="0" smtClean="0">
              <a:latin typeface="微软雅黑" panose="020B0503020204020204" pitchFamily="34" charset="-122"/>
              <a:ea typeface="微软雅黑" panose="020B0503020204020204" pitchFamily="34" charset="-122"/>
            </a:endParaRPr>
          </a:p>
          <a:p>
            <a:pPr>
              <a:lnSpc>
                <a:spcPct val="150000"/>
              </a:lnSpc>
            </a:pPr>
            <a:r>
              <a:rPr lang="en-US" altLang="zh-CN" sz="2000" dirty="0" smtClean="0">
                <a:latin typeface="微软雅黑" panose="020B0503020204020204" pitchFamily="34" charset="-122"/>
                <a:ea typeface="微软雅黑" panose="020B0503020204020204" pitchFamily="34" charset="-122"/>
              </a:rPr>
              <a:t>v=             =                   </a:t>
            </a:r>
            <a:r>
              <a:rPr lang="zh-CN" altLang="zh-CN" sz="2000" dirty="0" smtClean="0">
                <a:latin typeface="微软雅黑" panose="020B0503020204020204" pitchFamily="34" charset="-122"/>
                <a:ea typeface="微软雅黑" panose="020B0503020204020204" pitchFamily="34" charset="-122"/>
              </a:rPr>
              <a:t>≈</a:t>
            </a:r>
            <a:r>
              <a:rPr lang="en-US" altLang="zh-CN" sz="2000" dirty="0" smtClean="0">
                <a:latin typeface="微软雅黑" panose="020B0503020204020204" pitchFamily="34" charset="-122"/>
                <a:ea typeface="微软雅黑" panose="020B0503020204020204" pitchFamily="34" charset="-122"/>
              </a:rPr>
              <a:t>221.5 km/h.</a:t>
            </a:r>
            <a:endParaRPr lang="zh-CN" altLang="zh-CN" sz="2000" dirty="0" smtClean="0">
              <a:latin typeface="微软雅黑" panose="020B0503020204020204" pitchFamily="34" charset="-122"/>
              <a:ea typeface="微软雅黑" panose="020B0503020204020204" pitchFamily="34" charset="-122"/>
            </a:endParaRPr>
          </a:p>
        </p:txBody>
      </p:sp>
      <p:pic>
        <p:nvPicPr>
          <p:cNvPr id="1026" name="Picture 2" descr="C:\Users\Administrator\Desktop\生活中的物理.png"/>
          <p:cNvPicPr>
            <a:picLocks noChangeAspect="1" noChangeArrowheads="1"/>
          </p:cNvPicPr>
          <p:nvPr/>
        </p:nvPicPr>
        <p:blipFill>
          <a:blip r:embed="rId3" cstate="print"/>
          <a:srcRect/>
          <a:stretch>
            <a:fillRect/>
          </a:stretch>
        </p:blipFill>
        <p:spPr bwMode="auto">
          <a:xfrm>
            <a:off x="304165" y="1014413"/>
            <a:ext cx="1858963" cy="523875"/>
          </a:xfrm>
          <a:prstGeom prst="rect">
            <a:avLst/>
          </a:prstGeom>
          <a:noFill/>
        </p:spPr>
      </p:pic>
      <p:graphicFrame>
        <p:nvGraphicFramePr>
          <p:cNvPr id="18" name="表格 17"/>
          <p:cNvGraphicFramePr>
            <a:graphicFrameLocks noGrp="1"/>
          </p:cNvGraphicFramePr>
          <p:nvPr/>
        </p:nvGraphicFramePr>
        <p:xfrm>
          <a:off x="1422400" y="2795270"/>
          <a:ext cx="345440" cy="792480"/>
        </p:xfrm>
        <a:graphic>
          <a:graphicData uri="http://schemas.openxmlformats.org/drawingml/2006/table">
            <a:tbl>
              <a:tblPr firstRow="1" bandRow="1">
                <a:tableStyleId>{5C22544A-7EE6-4342-B048-85BDC9FD1C3A}</a:tableStyleId>
              </a:tblPr>
              <a:tblGrid>
                <a:gridCol w="345440"/>
              </a:tblGrid>
              <a:tr h="370840">
                <a:tc>
                  <a:txBody>
                    <a:bodyPr/>
                    <a:lstStyle/>
                    <a:p>
                      <a:r>
                        <a:rPr lang="en-US" altLang="zh-CN" sz="2000" b="0" kern="1200" dirty="0" smtClean="0">
                          <a:solidFill>
                            <a:schemeClr val="tx1"/>
                          </a:solidFill>
                          <a:latin typeface="微软雅黑" panose="020B0503020204020204" pitchFamily="34" charset="-122"/>
                          <a:ea typeface="微软雅黑" panose="020B0503020204020204" pitchFamily="34" charset="-122"/>
                          <a:cs typeface="+mn-cs"/>
                        </a:rPr>
                        <a:t>S</a:t>
                      </a:r>
                      <a:endParaRPr lang="zh-CN" altLang="en-US" sz="2000" b="0" kern="1200" dirty="0" smtClean="0">
                        <a:solidFill>
                          <a:schemeClr val="tx1"/>
                        </a:solidFill>
                        <a:latin typeface="微软雅黑" panose="020B0503020204020204" pitchFamily="34" charset="-122"/>
                        <a:ea typeface="微软雅黑" panose="020B0503020204020204" pitchFamily="34" charset="-122"/>
                        <a:cs typeface="+mn-cs"/>
                      </a:endParaRPr>
                    </a:p>
                  </a:txBody>
                  <a:tcPr>
                    <a:lnB w="12700" cap="flat" cmpd="sng" algn="ctr">
                      <a:solidFill>
                        <a:schemeClr val="tx1"/>
                      </a:solidFill>
                      <a:prstDash val="solid"/>
                      <a:round/>
                      <a:headEnd type="none" w="med" len="med"/>
                      <a:tailEnd type="none" w="med" len="med"/>
                    </a:lnB>
                    <a:noFill/>
                  </a:tcPr>
                </a:tc>
              </a:tr>
              <a:tr h="370840">
                <a:tc>
                  <a:txBody>
                    <a:bodyPr/>
                    <a:lstStyle/>
                    <a:p>
                      <a:r>
                        <a:rPr lang="en-US" altLang="zh-CN" sz="2000" b="0" kern="1200" dirty="0" smtClean="0">
                          <a:solidFill>
                            <a:schemeClr val="tx1"/>
                          </a:solidFill>
                          <a:latin typeface="微软雅黑" panose="020B0503020204020204" pitchFamily="34" charset="-122"/>
                          <a:ea typeface="微软雅黑" panose="020B0503020204020204" pitchFamily="34" charset="-122"/>
                          <a:cs typeface="+mn-cs"/>
                        </a:rPr>
                        <a:t>t</a:t>
                      </a:r>
                      <a:endParaRPr lang="zh-CN" altLang="en-US" sz="2000" b="0" kern="1200" dirty="0" smtClean="0">
                        <a:solidFill>
                          <a:schemeClr val="tx1"/>
                        </a:solidFill>
                        <a:latin typeface="微软雅黑" panose="020B0503020204020204" pitchFamily="34" charset="-122"/>
                        <a:ea typeface="微软雅黑" panose="020B0503020204020204" pitchFamily="34" charset="-122"/>
                        <a:cs typeface="+mn-cs"/>
                      </a:endParaRPr>
                    </a:p>
                  </a:txBody>
                  <a:tcPr>
                    <a:lnT w="12700" cap="flat" cmpd="sng" algn="ctr">
                      <a:solidFill>
                        <a:schemeClr val="tx1"/>
                      </a:solidFill>
                      <a:prstDash val="solid"/>
                      <a:round/>
                      <a:headEnd type="none" w="med" len="med"/>
                      <a:tailEnd type="none" w="med" len="med"/>
                    </a:lnT>
                    <a:noFill/>
                  </a:tcPr>
                </a:tc>
              </a:tr>
            </a:tbl>
          </a:graphicData>
        </a:graphic>
      </p:graphicFrame>
      <p:graphicFrame>
        <p:nvGraphicFramePr>
          <p:cNvPr id="20" name="表格 19"/>
          <p:cNvGraphicFramePr>
            <a:graphicFrameLocks noGrp="1"/>
          </p:cNvGraphicFramePr>
          <p:nvPr/>
        </p:nvGraphicFramePr>
        <p:xfrm>
          <a:off x="2321560" y="2764790"/>
          <a:ext cx="1366520" cy="831850"/>
        </p:xfrm>
        <a:graphic>
          <a:graphicData uri="http://schemas.openxmlformats.org/drawingml/2006/table">
            <a:tbl>
              <a:tblPr firstRow="1" bandRow="1">
                <a:tableStyleId>{5C22544A-7EE6-4342-B048-85BDC9FD1C3A}</a:tableStyleId>
              </a:tblPr>
              <a:tblGrid>
                <a:gridCol w="1366520"/>
              </a:tblGrid>
              <a:tr h="415925">
                <a:tc>
                  <a:txBody>
                    <a:bodyPr/>
                    <a:lstStyle/>
                    <a:p>
                      <a:pPr algn="ctr"/>
                      <a:r>
                        <a:rPr lang="en-US" altLang="zh-CN" sz="2000" b="0" kern="1200" dirty="0" smtClean="0">
                          <a:solidFill>
                            <a:schemeClr val="tx1"/>
                          </a:solidFill>
                          <a:latin typeface="微软雅黑" panose="020B0503020204020204" pitchFamily="34" charset="-122"/>
                          <a:ea typeface="微软雅黑" panose="020B0503020204020204" pitchFamily="34" charset="-122"/>
                          <a:cs typeface="+mn-cs"/>
                        </a:rPr>
                        <a:t>1318km</a:t>
                      </a:r>
                      <a:endParaRPr lang="zh-CN" altLang="en-US" sz="2000" b="0" kern="1200" dirty="0" smtClean="0">
                        <a:solidFill>
                          <a:schemeClr val="tx1"/>
                        </a:solidFill>
                        <a:latin typeface="微软雅黑" panose="020B0503020204020204" pitchFamily="34" charset="-122"/>
                        <a:ea typeface="微软雅黑" panose="020B0503020204020204" pitchFamily="34" charset="-122"/>
                        <a:cs typeface="+mn-cs"/>
                      </a:endParaRPr>
                    </a:p>
                  </a:txBody>
                  <a:tcPr>
                    <a:lnB w="12700" cap="flat" cmpd="sng" algn="ctr">
                      <a:solidFill>
                        <a:schemeClr val="tx1"/>
                      </a:solidFill>
                      <a:prstDash val="solid"/>
                      <a:round/>
                      <a:headEnd type="none" w="med" len="med"/>
                      <a:tailEnd type="none" w="med" len="med"/>
                    </a:lnB>
                    <a:noFill/>
                  </a:tcPr>
                </a:tc>
              </a:tr>
              <a:tr h="415925">
                <a:tc>
                  <a:txBody>
                    <a:bodyPr/>
                    <a:lstStyle/>
                    <a:p>
                      <a:pPr algn="ctr"/>
                      <a:r>
                        <a:rPr lang="en-US" altLang="zh-CN" sz="2000" b="0" kern="1200" dirty="0" smtClean="0">
                          <a:solidFill>
                            <a:schemeClr val="tx1"/>
                          </a:solidFill>
                          <a:latin typeface="微软雅黑" panose="020B0503020204020204" pitchFamily="34" charset="-122"/>
                          <a:ea typeface="微软雅黑" panose="020B0503020204020204" pitchFamily="34" charset="-122"/>
                          <a:cs typeface="+mn-cs"/>
                        </a:rPr>
                        <a:t>5.95h</a:t>
                      </a:r>
                      <a:endParaRPr lang="zh-CN" altLang="en-US" sz="2000" b="0" kern="1200" dirty="0" smtClean="0">
                        <a:solidFill>
                          <a:schemeClr val="tx1"/>
                        </a:solidFill>
                        <a:latin typeface="微软雅黑" panose="020B0503020204020204" pitchFamily="34" charset="-122"/>
                        <a:ea typeface="微软雅黑" panose="020B0503020204020204" pitchFamily="34" charset="-122"/>
                        <a:cs typeface="+mn-cs"/>
                      </a:endParaRPr>
                    </a:p>
                  </a:txBody>
                  <a:tcPr>
                    <a:lnT w="12700" cap="flat" cmpd="sng" algn="ctr">
                      <a:solidFill>
                        <a:schemeClr val="tx1"/>
                      </a:solidFill>
                      <a:prstDash val="solid"/>
                      <a:round/>
                      <a:headEnd type="none" w="med" len="med"/>
                      <a:tailEnd type="none" w="med" len="med"/>
                    </a:lnT>
                    <a:no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childTnLst>
                          </p:cTn>
                        </p:par>
                        <p:par>
                          <p:cTn id="15" fill="hold">
                            <p:stCondLst>
                              <p:cond delay="500"/>
                            </p:stCondLst>
                            <p:childTnLst>
                              <p:par>
                                <p:cTn id="16" presetID="1" presetClass="entr" presetSubtype="0" fill="hold" grpId="0" nodeType="afterEffect">
                                  <p:stCondLst>
                                    <p:cond delay="0"/>
                                  </p:stCondLst>
                                  <p:childTnLst>
                                    <p:set>
                                      <p:cBhvr>
                                        <p:cTn id="17" dur="1" fill="hold">
                                          <p:stCondLst>
                                            <p:cond delay="0"/>
                                          </p:stCondLst>
                                        </p:cTn>
                                        <p:tgtEl>
                                          <p:spTgt spid="19"/>
                                        </p:tgtEl>
                                        <p:attrNameLst>
                                          <p:attrName>style.visibility</p:attrName>
                                        </p:attrNameLst>
                                      </p:cBhvr>
                                      <p:to>
                                        <p:strVal val="visible"/>
                                      </p:to>
                                    </p:set>
                                  </p:childTnLst>
                                </p:cTn>
                              </p:par>
                            </p:childTnLst>
                          </p:cTn>
                        </p:par>
                        <p:par>
                          <p:cTn id="18" fill="hold">
                            <p:stCondLst>
                              <p:cond delay="500"/>
                            </p:stCondLst>
                            <p:childTnLst>
                              <p:par>
                                <p:cTn id="19" presetID="1" presetClass="entr" presetSubtype="0" fill="hold" nodeType="afterEffect">
                                  <p:stCondLst>
                                    <p:cond delay="0"/>
                                  </p:stCondLst>
                                  <p:childTnLst>
                                    <p:set>
                                      <p:cBhvr>
                                        <p:cTn id="20" dur="1" fill="hold">
                                          <p:stCondLst>
                                            <p:cond delay="0"/>
                                          </p:stCondLst>
                                        </p:cTn>
                                        <p:tgtEl>
                                          <p:spTgt spid="18"/>
                                        </p:tgtEl>
                                        <p:attrNameLst>
                                          <p:attrName>style.visibility</p:attrName>
                                        </p:attrNameLst>
                                      </p:cBhvr>
                                      <p:to>
                                        <p:strVal val="visible"/>
                                      </p:to>
                                    </p:set>
                                  </p:childTnLst>
                                </p:cTn>
                              </p:par>
                            </p:childTnLst>
                          </p:cTn>
                        </p:par>
                        <p:par>
                          <p:cTn id="21" fill="hold">
                            <p:stCondLst>
                              <p:cond delay="500"/>
                            </p:stCondLst>
                            <p:childTnLst>
                              <p:par>
                                <p:cTn id="22" presetID="1" presetClass="entr" presetSubtype="0" fill="hold" nodeType="afterEffect">
                                  <p:stCondLst>
                                    <p:cond delay="0"/>
                                  </p:stCondLst>
                                  <p:childTnLst>
                                    <p:set>
                                      <p:cBhvr>
                                        <p:cTn id="23"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0" y="0"/>
            <a:ext cx="3185160"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2"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2664832"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平均速度</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472440" y="4182211"/>
            <a:ext cx="7406640" cy="499624"/>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“苏炳添</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中国飞人领跑亚洲”</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百米比赛时所做的是变速运动</a:t>
            </a:r>
            <a:r>
              <a:rPr lang="en-US" altLang="zh-CN" sz="2000" dirty="0" smtClean="0">
                <a:latin typeface="微软雅黑" panose="020B0503020204020204" pitchFamily="34" charset="-122"/>
                <a:ea typeface="微软雅黑" panose="020B0503020204020204" pitchFamily="34" charset="-122"/>
              </a:rPr>
              <a:t>.</a:t>
            </a:r>
          </a:p>
        </p:txBody>
      </p:sp>
      <p:pic>
        <p:nvPicPr>
          <p:cNvPr id="11" name="图片 10" descr="图片6.png"/>
          <p:cNvPicPr>
            <a:picLocks noChangeAspect="1"/>
          </p:cNvPicPr>
          <p:nvPr/>
        </p:nvPicPr>
        <p:blipFill>
          <a:blip r:embed="rId3" cstate="print"/>
          <a:stretch>
            <a:fillRect/>
          </a:stretch>
        </p:blipFill>
        <p:spPr>
          <a:xfrm>
            <a:off x="0" y="1069447"/>
            <a:ext cx="1597020" cy="580934"/>
          </a:xfrm>
          <a:prstGeom prst="rect">
            <a:avLst/>
          </a:prstGeom>
        </p:spPr>
      </p:pic>
      <p:pic>
        <p:nvPicPr>
          <p:cNvPr id="13" name="bw258.jpg" descr="id:2147511380;FounderCES"/>
          <p:cNvPicPr/>
          <p:nvPr/>
        </p:nvPicPr>
        <p:blipFill>
          <a:blip r:embed="rId4" cstate="print"/>
          <a:stretch>
            <a:fillRect/>
          </a:stretch>
        </p:blipFill>
        <p:spPr>
          <a:xfrm>
            <a:off x="2435400" y="1468349"/>
            <a:ext cx="3614880" cy="2404393"/>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childTnLst>
                          </p:cTn>
                        </p:par>
                        <p:par>
                          <p:cTn id="15" fill="hold">
                            <p:stCondLst>
                              <p:cond delay="500"/>
                            </p:stCondLst>
                            <p:childTnLst>
                              <p:par>
                                <p:cTn id="16" presetID="1" presetClass="entr" presetSubtype="0" fill="hold" grpId="0" nodeType="afterEffect">
                                  <p:stCondLst>
                                    <p:cond delay="0"/>
                                  </p:stCondLst>
                                  <p:childTnLst>
                                    <p:set>
                                      <p:cBhvr>
                                        <p:cTn id="17" dur="1" fill="hold">
                                          <p:stCondLst>
                                            <p:cond delay="0"/>
                                          </p:stCondLst>
                                        </p:cTn>
                                        <p:tgtEl>
                                          <p:spTgt spid="19"/>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11"/>
                                        </p:tgtEl>
                                        <p:attrNameLst>
                                          <p:attrName>style.visibility</p:attrName>
                                        </p:attrNameLst>
                                      </p:cBhvr>
                                      <p:to>
                                        <p:strVal val="visible"/>
                                      </p:to>
                                    </p:set>
                                  </p:childTnLst>
                                </p:cTn>
                              </p:par>
                              <p:par>
                                <p:cTn id="20" presetID="3" presetClass="entr" presetSubtype="10" fill="hold" nodeType="with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blinds(horizontal)">
                                      <p:cBhvr>
                                        <p:cTn id="2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0" y="0"/>
            <a:ext cx="4556760"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2"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4049827"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参照物与机械运动</a:t>
            </a:r>
            <a:endParaRPr lang="en-US" altLang="zh-CN" sz="2700" dirty="0" smtClean="0">
              <a:latin typeface="微软雅黑" panose="020B0503020204020204" pitchFamily="34" charset="-122"/>
              <a:ea typeface="微软雅黑" panose="020B0503020204020204" pitchFamily="34" charset="-122"/>
            </a:endParaRPr>
          </a:p>
        </p:txBody>
      </p:sp>
      <p:pic>
        <p:nvPicPr>
          <p:cNvPr id="14" name="图片 13" descr="图片6.png"/>
          <p:cNvPicPr>
            <a:picLocks noChangeAspect="1"/>
          </p:cNvPicPr>
          <p:nvPr/>
        </p:nvPicPr>
        <p:blipFill>
          <a:blip r:embed="rId3" cstate="print"/>
          <a:stretch>
            <a:fillRect/>
          </a:stretch>
        </p:blipFill>
        <p:spPr>
          <a:xfrm>
            <a:off x="0" y="1069447"/>
            <a:ext cx="1597020" cy="580934"/>
          </a:xfrm>
          <a:prstGeom prst="rect">
            <a:avLst/>
          </a:prstGeom>
        </p:spPr>
      </p:pic>
      <p:sp>
        <p:nvSpPr>
          <p:cNvPr id="19" name="矩形 18"/>
          <p:cNvSpPr/>
          <p:nvPr/>
        </p:nvSpPr>
        <p:spPr>
          <a:xfrm>
            <a:off x="2609279" y="3397384"/>
            <a:ext cx="4572000" cy="962956"/>
          </a:xfrm>
          <a:prstGeom prst="rect">
            <a:avLst/>
          </a:prstGeom>
        </p:spPr>
        <p:txBody>
          <a:bodyPr>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“两岸青山相对出”</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以水中运动的小船为参照物</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两岸的山是运动的</a:t>
            </a:r>
            <a:r>
              <a:rPr lang="en-US" altLang="zh-CN" sz="2000" dirty="0" smtClean="0">
                <a:latin typeface="微软雅黑" panose="020B0503020204020204" pitchFamily="34" charset="-122"/>
                <a:ea typeface="微软雅黑" panose="020B0503020204020204" pitchFamily="34" charset="-122"/>
              </a:rPr>
              <a:t>.</a:t>
            </a:r>
          </a:p>
        </p:txBody>
      </p:sp>
      <p:pic>
        <p:nvPicPr>
          <p:cNvPr id="11" name="bw208.jpg" descr="id:2147510092;FounderCES"/>
          <p:cNvPicPr/>
          <p:nvPr/>
        </p:nvPicPr>
        <p:blipFill>
          <a:blip r:embed="rId4" cstate="print"/>
          <a:stretch>
            <a:fillRect/>
          </a:stretch>
        </p:blipFill>
        <p:spPr>
          <a:xfrm>
            <a:off x="3198840" y="1160550"/>
            <a:ext cx="2775240" cy="1920678"/>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par>
                                <p:cTn id="15" presetID="1" presetClass="entr" presetSubtype="0" fill="hold"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childTnLst>
                          </p:cTn>
                        </p:par>
                        <p:par>
                          <p:cTn id="17" fill="hold">
                            <p:stCondLst>
                              <p:cond delay="500"/>
                            </p:stCondLst>
                            <p:childTnLst>
                              <p:par>
                                <p:cTn id="18" presetID="1" presetClass="entr" presetSubtype="0" fill="hold" grpId="0" nodeType="afterEffect">
                                  <p:stCondLst>
                                    <p:cond delay="0"/>
                                  </p:stCondLst>
                                  <p:childTnLst>
                                    <p:set>
                                      <p:cBhvr>
                                        <p:cTn id="19" dur="1" fill="hold">
                                          <p:stCondLst>
                                            <p:cond delay="0"/>
                                          </p:stCondLst>
                                        </p:cTn>
                                        <p:tgtEl>
                                          <p:spTgt spid="19"/>
                                        </p:tgtEl>
                                        <p:attrNameLst>
                                          <p:attrName>style.visibility</p:attrName>
                                        </p:attrNameLst>
                                      </p:cBhvr>
                                      <p:to>
                                        <p:strVal val="visible"/>
                                      </p:to>
                                    </p:set>
                                  </p:childTnLst>
                                </p:cTn>
                              </p:par>
                              <p:par>
                                <p:cTn id="20" presetID="3" presetClass="entr" presetSubtype="10" fill="hold" nodeType="with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blinds(horizontal)">
                                      <p:cBhvr>
                                        <p:cTn id="2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0" y="0"/>
            <a:ext cx="3185160"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2"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2664832"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平均速度</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563880" y="1789531"/>
            <a:ext cx="7406640" cy="2346283"/>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平均速度的计算与做匀速直线运动的物体关于速度的计算相类似</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需要注意的是</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在求平均速度时</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必须指出是哪段路程或哪段时间内的平均速度</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因为在不同时间或路程中</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平均速度可能不同</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其平均速度为这段路程与时间的比值</a:t>
            </a:r>
            <a:r>
              <a:rPr lang="en-US" altLang="zh-CN" sz="2000" dirty="0" smtClean="0">
                <a:latin typeface="微软雅黑" panose="020B0503020204020204" pitchFamily="34" charset="-122"/>
                <a:ea typeface="微软雅黑" panose="020B0503020204020204" pitchFamily="34" charset="-122"/>
              </a:rPr>
              <a:t>.</a:t>
            </a:r>
          </a:p>
          <a:p>
            <a:pPr>
              <a:lnSpc>
                <a:spcPct val="150000"/>
              </a:lnSpc>
            </a:pPr>
            <a:r>
              <a:rPr lang="en-US" altLang="zh-CN" sz="2000" dirty="0" smtClean="0">
                <a:latin typeface="微软雅黑" panose="020B0503020204020204" pitchFamily="34" charset="-122"/>
                <a:ea typeface="微软雅黑" panose="020B0503020204020204" pitchFamily="34" charset="-122"/>
              </a:rPr>
              <a:t> </a:t>
            </a:r>
          </a:p>
        </p:txBody>
      </p:sp>
      <p:pic>
        <p:nvPicPr>
          <p:cNvPr id="12" name="图片 11" descr="图片7.png"/>
          <p:cNvPicPr>
            <a:picLocks noChangeAspect="1"/>
          </p:cNvPicPr>
          <p:nvPr/>
        </p:nvPicPr>
        <p:blipFill>
          <a:blip r:embed="rId3" cstate="print"/>
          <a:stretch>
            <a:fillRect/>
          </a:stretch>
        </p:blipFill>
        <p:spPr>
          <a:xfrm>
            <a:off x="0" y="893875"/>
            <a:ext cx="1597020" cy="67050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childTnLst>
                          </p:cTn>
                        </p:par>
                        <p:par>
                          <p:cTn id="15" fill="hold">
                            <p:stCondLst>
                              <p:cond delay="500"/>
                            </p:stCondLst>
                            <p:childTnLst>
                              <p:par>
                                <p:cTn id="16" presetID="1" presetClass="entr" presetSubtype="0" fill="hold" grpId="0" nodeType="afterEffect">
                                  <p:stCondLst>
                                    <p:cond delay="0"/>
                                  </p:stCondLst>
                                  <p:childTnLst>
                                    <p:set>
                                      <p:cBhvr>
                                        <p:cTn id="17" dur="1" fill="hold">
                                          <p:stCondLst>
                                            <p:cond delay="0"/>
                                          </p:stCondLst>
                                        </p:cTn>
                                        <p:tgtEl>
                                          <p:spTgt spid="19"/>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0" y="0"/>
            <a:ext cx="3185160"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2"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2664832"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平均速度</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563880" y="1789531"/>
            <a:ext cx="7406640" cy="961289"/>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全程的平均速度不是几个速度的平均值</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求全程的平均速度必须用总路程除以总时间</a:t>
            </a:r>
            <a:r>
              <a:rPr lang="en-US" altLang="zh-CN" sz="2000" dirty="0" smtClean="0">
                <a:latin typeface="微软雅黑" panose="020B0503020204020204" pitchFamily="34" charset="-122"/>
                <a:ea typeface="微软雅黑" panose="020B0503020204020204" pitchFamily="34" charset="-122"/>
              </a:rPr>
              <a:t>.</a:t>
            </a:r>
          </a:p>
        </p:txBody>
      </p:sp>
      <p:pic>
        <p:nvPicPr>
          <p:cNvPr id="10" name="图片 9" descr="图片3.png"/>
          <p:cNvPicPr>
            <a:picLocks noChangeAspect="1"/>
          </p:cNvPicPr>
          <p:nvPr/>
        </p:nvPicPr>
        <p:blipFill>
          <a:blip r:embed="rId3" cstate="print"/>
          <a:stretch>
            <a:fillRect/>
          </a:stretch>
        </p:blipFill>
        <p:spPr>
          <a:xfrm>
            <a:off x="205914" y="920981"/>
            <a:ext cx="1603116" cy="6766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childTnLst>
                          </p:cTn>
                        </p:par>
                        <p:par>
                          <p:cTn id="15" fill="hold">
                            <p:stCondLst>
                              <p:cond delay="500"/>
                            </p:stCondLst>
                            <p:childTnLst>
                              <p:par>
                                <p:cTn id="16" presetID="1" presetClass="entr" presetSubtype="0" fill="hold" grpId="0" nodeType="afterEffect">
                                  <p:stCondLst>
                                    <p:cond delay="0"/>
                                  </p:stCondLst>
                                  <p:childTnLst>
                                    <p:set>
                                      <p:cBhvr>
                                        <p:cTn id="17" dur="1" fill="hold">
                                          <p:stCondLst>
                                            <p:cond delay="0"/>
                                          </p:stCondLst>
                                        </p:cTn>
                                        <p:tgtEl>
                                          <p:spTgt spid="19"/>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0" y="0"/>
            <a:ext cx="3185160"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2"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2664832"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平均速度</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563880" y="1789531"/>
            <a:ext cx="7406640" cy="499624"/>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区间测速如何判定车辆违章呢</a:t>
            </a:r>
            <a:r>
              <a:rPr lang="en-US" altLang="zh-CN" sz="2000" dirty="0" smtClean="0">
                <a:latin typeface="微软雅黑" panose="020B0503020204020204" pitchFamily="34" charset="-122"/>
                <a:ea typeface="微软雅黑" panose="020B0503020204020204" pitchFamily="34" charset="-122"/>
              </a:rPr>
              <a:t>?</a:t>
            </a:r>
          </a:p>
        </p:txBody>
      </p:sp>
      <p:pic>
        <p:nvPicPr>
          <p:cNvPr id="11" name="图片 10" descr="图片5.png"/>
          <p:cNvPicPr>
            <a:picLocks noChangeAspect="1"/>
          </p:cNvPicPr>
          <p:nvPr/>
        </p:nvPicPr>
        <p:blipFill>
          <a:blip r:embed="rId3" cstate="print"/>
          <a:stretch>
            <a:fillRect/>
          </a:stretch>
        </p:blipFill>
        <p:spPr>
          <a:xfrm>
            <a:off x="0" y="858128"/>
            <a:ext cx="1597020" cy="670505"/>
          </a:xfrm>
          <a:prstGeom prst="rect">
            <a:avLst/>
          </a:prstGeom>
        </p:spPr>
      </p:pic>
      <p:sp>
        <p:nvSpPr>
          <p:cNvPr id="12" name="矩形 11"/>
          <p:cNvSpPr/>
          <p:nvPr/>
        </p:nvSpPr>
        <p:spPr>
          <a:xfrm>
            <a:off x="563880" y="2597251"/>
            <a:ext cx="7406640" cy="1422954"/>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区间测速是在同一路段上布设两个相邻的监控点</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基于车辆通过前后两个监控点的时间来计算车辆在该路段上的平均行驶速度</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并依据该路段上的限速标准判定车辆是否超速违章</a:t>
            </a:r>
            <a:r>
              <a:rPr lang="en-US" altLang="zh-CN" sz="2000" dirty="0" smtClean="0">
                <a:latin typeface="微软雅黑" panose="020B0503020204020204" pitchFamily="34" charset="-122"/>
                <a:ea typeface="微软雅黑" panose="020B0503020204020204"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childTnLst>
                          </p:cTn>
                        </p:par>
                        <p:par>
                          <p:cTn id="15" fill="hold">
                            <p:stCondLst>
                              <p:cond delay="500"/>
                            </p:stCondLst>
                            <p:childTnLst>
                              <p:par>
                                <p:cTn id="16" presetID="1" presetClass="entr" presetSubtype="0" fill="hold" grpId="0" nodeType="afterEffect">
                                  <p:stCondLst>
                                    <p:cond delay="0"/>
                                  </p:stCondLst>
                                  <p:childTnLst>
                                    <p:set>
                                      <p:cBhvr>
                                        <p:cTn id="17" dur="1" fill="hold">
                                          <p:stCondLst>
                                            <p:cond delay="0"/>
                                          </p:stCondLst>
                                        </p:cTn>
                                        <p:tgtEl>
                                          <p:spTgt spid="19"/>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11"/>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P spid="1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0" y="0"/>
            <a:ext cx="3185160"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2"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2664832"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平均速度</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563880" y="1789531"/>
            <a:ext cx="7406640" cy="961289"/>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判断汽车是否超速有两种方法</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一种是根据瞬时速度判断</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另一种是根据平均速度判断</a:t>
            </a:r>
            <a:r>
              <a:rPr lang="en-US" altLang="zh-CN" sz="2000" dirty="0" smtClean="0">
                <a:latin typeface="微软雅黑" panose="020B0503020204020204" pitchFamily="34" charset="-122"/>
                <a:ea typeface="微软雅黑" panose="020B0503020204020204" pitchFamily="34" charset="-122"/>
              </a:rPr>
              <a:t>.</a:t>
            </a:r>
          </a:p>
        </p:txBody>
      </p:sp>
      <p:pic>
        <p:nvPicPr>
          <p:cNvPr id="13" name="图片 12" descr="图片7.png"/>
          <p:cNvPicPr>
            <a:picLocks noChangeAspect="1"/>
          </p:cNvPicPr>
          <p:nvPr/>
        </p:nvPicPr>
        <p:blipFill>
          <a:blip r:embed="rId3" cstate="print"/>
          <a:stretch>
            <a:fillRect/>
          </a:stretch>
        </p:blipFill>
        <p:spPr>
          <a:xfrm>
            <a:off x="0" y="893875"/>
            <a:ext cx="1597020" cy="67050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childTnLst>
                          </p:cTn>
                        </p:par>
                        <p:par>
                          <p:cTn id="15" fill="hold">
                            <p:stCondLst>
                              <p:cond delay="500"/>
                            </p:stCondLst>
                            <p:childTnLst>
                              <p:par>
                                <p:cTn id="16" presetID="1" presetClass="entr" presetSubtype="0" fill="hold" grpId="0" nodeType="afterEffect">
                                  <p:stCondLst>
                                    <p:cond delay="0"/>
                                  </p:stCondLst>
                                  <p:childTnLst>
                                    <p:set>
                                      <p:cBhvr>
                                        <p:cTn id="17" dur="1" fill="hold">
                                          <p:stCondLst>
                                            <p:cond delay="0"/>
                                          </p:stCondLst>
                                        </p:cTn>
                                        <p:tgtEl>
                                          <p:spTgt spid="19"/>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0" y="0"/>
            <a:ext cx="3185160"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2"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2664832"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瞬时速度</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960120" y="3848777"/>
            <a:ext cx="7406640" cy="499624"/>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汽车速度表上指针指示的速度为汽车的瞬时速度</a:t>
            </a:r>
            <a:r>
              <a:rPr lang="en-US" altLang="zh-CN" sz="2000" dirty="0" smtClean="0">
                <a:latin typeface="微软雅黑" panose="020B0503020204020204" pitchFamily="34" charset="-122"/>
                <a:ea typeface="微软雅黑" panose="020B0503020204020204" pitchFamily="34" charset="-122"/>
              </a:rPr>
              <a:t>.</a:t>
            </a:r>
          </a:p>
        </p:txBody>
      </p:sp>
      <p:pic>
        <p:nvPicPr>
          <p:cNvPr id="10" name="bw260.jpg" descr="id:2147511459;FounderCES"/>
          <p:cNvPicPr/>
          <p:nvPr/>
        </p:nvPicPr>
        <p:blipFill>
          <a:blip r:embed="rId3" cstate="print"/>
          <a:stretch>
            <a:fillRect/>
          </a:stretch>
        </p:blipFill>
        <p:spPr>
          <a:xfrm>
            <a:off x="2740260" y="1273410"/>
            <a:ext cx="2502300" cy="2502300"/>
          </a:xfrm>
          <a:prstGeom prst="rect">
            <a:avLst/>
          </a:prstGeom>
        </p:spPr>
      </p:pic>
      <p:pic>
        <p:nvPicPr>
          <p:cNvPr id="11" name="图片 10" descr="图片6.png"/>
          <p:cNvPicPr>
            <a:picLocks noChangeAspect="1"/>
          </p:cNvPicPr>
          <p:nvPr/>
        </p:nvPicPr>
        <p:blipFill>
          <a:blip r:embed="rId4" cstate="print"/>
          <a:stretch>
            <a:fillRect/>
          </a:stretch>
        </p:blipFill>
        <p:spPr>
          <a:xfrm>
            <a:off x="0" y="1069447"/>
            <a:ext cx="1597020" cy="58093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childTnLst>
                          </p:cTn>
                        </p:par>
                        <p:par>
                          <p:cTn id="15" fill="hold">
                            <p:stCondLst>
                              <p:cond delay="500"/>
                            </p:stCondLst>
                            <p:childTnLst>
                              <p:par>
                                <p:cTn id="16" presetID="1" presetClass="entr" presetSubtype="0" fill="hold" grpId="0" nodeType="afterEffect">
                                  <p:stCondLst>
                                    <p:cond delay="0"/>
                                  </p:stCondLst>
                                  <p:childTnLst>
                                    <p:set>
                                      <p:cBhvr>
                                        <p:cTn id="17" dur="1" fill="hold">
                                          <p:stCondLst>
                                            <p:cond delay="0"/>
                                          </p:stCondLst>
                                        </p:cTn>
                                        <p:tgtEl>
                                          <p:spTgt spid="19"/>
                                        </p:tgtEl>
                                        <p:attrNameLst>
                                          <p:attrName>style.visibility</p:attrName>
                                        </p:attrNameLst>
                                      </p:cBhvr>
                                      <p:to>
                                        <p:strVal val="visible"/>
                                      </p:to>
                                    </p:set>
                                  </p:childTnLst>
                                </p:cTn>
                              </p:par>
                              <p:par>
                                <p:cTn id="18" presetID="3" presetClass="entr" presetSubtype="10" fill="hold" nodeType="with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blinds(horizontal)">
                                      <p:cBhvr>
                                        <p:cTn id="20" dur="500"/>
                                        <p:tgtEl>
                                          <p:spTgt spid="10"/>
                                        </p:tgtEl>
                                      </p:cBhvr>
                                    </p:animEffect>
                                  </p:childTnLst>
                                </p:cTn>
                              </p:par>
                              <p:par>
                                <p:cTn id="21" presetID="1" presetClass="entr" presetSubtype="0" fill="hold" nodeType="with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0" y="0"/>
            <a:ext cx="3185160"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2"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2664832"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瞬时速度</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777240" y="1882817"/>
            <a:ext cx="7406640" cy="1422954"/>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在变速运动中</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瞬时速度在各个时刻可能不同</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可能相同</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做匀速直线运动的物体</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它任何时刻的瞬时速度都相同</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且等于整个运动过程中的平均速度</a:t>
            </a:r>
            <a:r>
              <a:rPr lang="en-US" altLang="zh-CN" sz="2000" dirty="0" smtClean="0">
                <a:latin typeface="微软雅黑" panose="020B0503020204020204" pitchFamily="34" charset="-122"/>
                <a:ea typeface="微软雅黑" panose="020B0503020204020204" pitchFamily="34" charset="-122"/>
              </a:rPr>
              <a:t>.</a:t>
            </a:r>
          </a:p>
        </p:txBody>
      </p:sp>
      <p:pic>
        <p:nvPicPr>
          <p:cNvPr id="12" name="图片 11" descr="图片3.png"/>
          <p:cNvPicPr>
            <a:picLocks noChangeAspect="1"/>
          </p:cNvPicPr>
          <p:nvPr/>
        </p:nvPicPr>
        <p:blipFill>
          <a:blip r:embed="rId3" cstate="print"/>
          <a:stretch>
            <a:fillRect/>
          </a:stretch>
        </p:blipFill>
        <p:spPr>
          <a:xfrm>
            <a:off x="0" y="936221"/>
            <a:ext cx="1603116" cy="6766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childTnLst>
                          </p:cTn>
                        </p:par>
                        <p:par>
                          <p:cTn id="15" fill="hold">
                            <p:stCondLst>
                              <p:cond delay="500"/>
                            </p:stCondLst>
                            <p:childTnLst>
                              <p:par>
                                <p:cTn id="16" presetID="1" presetClass="entr" presetSubtype="0" fill="hold" grpId="0" nodeType="afterEffect">
                                  <p:stCondLst>
                                    <p:cond delay="0"/>
                                  </p:stCondLst>
                                  <p:childTnLst>
                                    <p:set>
                                      <p:cBhvr>
                                        <p:cTn id="17" dur="1" fill="hold">
                                          <p:stCondLst>
                                            <p:cond delay="0"/>
                                          </p:stCondLst>
                                        </p:cTn>
                                        <p:tgtEl>
                                          <p:spTgt spid="19"/>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TextBox 61"/>
          <p:cNvSpPr txBox="1"/>
          <p:nvPr/>
        </p:nvSpPr>
        <p:spPr>
          <a:xfrm>
            <a:off x="0" y="632541"/>
            <a:ext cx="8787540" cy="900246"/>
          </a:xfrm>
          <a:prstGeom prst="rect">
            <a:avLst/>
          </a:prstGeom>
          <a:noFill/>
        </p:spPr>
        <p:txBody>
          <a:bodyPr wrap="square" lIns="68580" tIns="34290" rIns="68580" bIns="34290" rtlCol="0">
            <a:spAutoFit/>
          </a:bodyPr>
          <a:lstStyle>
            <a:defPPr>
              <a:defRPr lang="zh-CN"/>
            </a:defPPr>
            <a:lvl1pPr>
              <a:defRPr sz="19900" b="1">
                <a:solidFill>
                  <a:srgbClr val="5FCACB"/>
                </a:solidFill>
              </a:defRPr>
            </a:lvl1pPr>
          </a:lstStyle>
          <a:p>
            <a:r>
              <a:rPr lang="zh-CN" altLang="en-US" sz="5400" dirty="0" smtClean="0">
                <a:solidFill>
                  <a:schemeClr val="accent1"/>
                </a:solidFill>
                <a:latin typeface="隶书" panose="02010509060101010101" pitchFamily="49" charset="-122"/>
                <a:ea typeface="隶书" panose="02010509060101010101" pitchFamily="49" charset="-122"/>
              </a:rPr>
              <a:t>   第三章 物质的简单运动</a:t>
            </a:r>
          </a:p>
        </p:txBody>
      </p:sp>
      <p:sp>
        <p:nvSpPr>
          <p:cNvPr id="64" name="文本框 78"/>
          <p:cNvSpPr txBox="1"/>
          <p:nvPr/>
        </p:nvSpPr>
        <p:spPr>
          <a:xfrm>
            <a:off x="2719257" y="2170651"/>
            <a:ext cx="4793620" cy="577081"/>
          </a:xfrm>
          <a:prstGeom prst="rect">
            <a:avLst/>
          </a:prstGeom>
          <a:noFill/>
        </p:spPr>
        <p:txBody>
          <a:bodyPr wrap="none" lIns="68580" tIns="34290" rIns="68580" bIns="34290" rtlCol="0">
            <a:spAutoFit/>
          </a:bodyPr>
          <a:lstStyle>
            <a:defPPr>
              <a:defRPr lang="zh-CN"/>
            </a:defPPr>
            <a:lvl1pPr>
              <a:defRPr sz="3200" b="1">
                <a:solidFill>
                  <a:srgbClr val="F5841C"/>
                </a:solidFill>
                <a:latin typeface="微软雅黑" panose="020B0503020204020204" pitchFamily="34" charset="-122"/>
                <a:ea typeface="微软雅黑" panose="020B0503020204020204" pitchFamily="34" charset="-122"/>
              </a:defRPr>
            </a:lvl1pPr>
          </a:lstStyle>
          <a:p>
            <a:r>
              <a:rPr lang="zh-CN" altLang="en-US" sz="3300" dirty="0" smtClean="0">
                <a:solidFill>
                  <a:schemeClr val="accent1"/>
                </a:solidFill>
              </a:rPr>
              <a:t>第四节　平均速度的测量</a:t>
            </a:r>
          </a:p>
        </p:txBody>
      </p:sp>
      <p:pic>
        <p:nvPicPr>
          <p:cNvPr id="25" name="Picture 12" descr="clouds1.png"/>
          <p:cNvPicPr>
            <a:picLocks noChangeAspect="1"/>
          </p:cNvPicPr>
          <p:nvPr/>
        </p:nvPicPr>
        <p:blipFill>
          <a:blip r:embed="rId3" cstate="print"/>
          <a:stretch>
            <a:fillRect/>
          </a:stretch>
        </p:blipFill>
        <p:spPr>
          <a:xfrm>
            <a:off x="1821839" y="3102759"/>
            <a:ext cx="4771653" cy="827958"/>
          </a:xfrm>
          <a:prstGeom prst="rect">
            <a:avLst/>
          </a:prstGeom>
        </p:spPr>
      </p:pic>
      <p:pic>
        <p:nvPicPr>
          <p:cNvPr id="26" name="Picture 10" descr="field1.png"/>
          <p:cNvPicPr>
            <a:picLocks noChangeAspect="1"/>
          </p:cNvPicPr>
          <p:nvPr/>
        </p:nvPicPr>
        <p:blipFill>
          <a:blip r:embed="rId4" cstate="print"/>
          <a:stretch>
            <a:fillRect/>
          </a:stretch>
        </p:blipFill>
        <p:spPr>
          <a:xfrm>
            <a:off x="88457" y="3838045"/>
            <a:ext cx="8916747" cy="1354442"/>
          </a:xfrm>
          <a:prstGeom prst="rect">
            <a:avLst/>
          </a:prstGeom>
        </p:spPr>
      </p:pic>
      <p:pic>
        <p:nvPicPr>
          <p:cNvPr id="27" name="Picture 11" descr="server.png"/>
          <p:cNvPicPr>
            <a:picLocks noChangeAspect="1"/>
          </p:cNvPicPr>
          <p:nvPr/>
        </p:nvPicPr>
        <p:blipFill>
          <a:blip r:embed="rId5" cstate="print"/>
          <a:stretch>
            <a:fillRect/>
          </a:stretch>
        </p:blipFill>
        <p:spPr>
          <a:xfrm>
            <a:off x="2759528" y="3294761"/>
            <a:ext cx="3559629" cy="1954878"/>
          </a:xfrm>
          <a:prstGeom prst="rect">
            <a:avLst/>
          </a:prstGeom>
        </p:spPr>
      </p:pic>
    </p:spTree>
  </p:cSld>
  <p:clrMapOvr>
    <a:masterClrMapping/>
  </p:clrMapOvr>
  <mc:AlternateContent xmlns:mc="http://schemas.openxmlformats.org/markup-compatibility/2006">
    <mc:Choice xmlns:p14="http://schemas.microsoft.com/office/powerpoint/2010/main" xmlns="" Requires="p14">
      <p:transition spd="slow" p14:dur="1200">
        <p14:prism dir="u"/>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ppt_x"/>
                                          </p:val>
                                        </p:tav>
                                        <p:tav tm="100000">
                                          <p:val>
                                            <p:strVal val="#ppt_x"/>
                                          </p:val>
                                        </p:tav>
                                      </p:tavLst>
                                    </p:anim>
                                    <p:anim calcmode="lin" valueType="num">
                                      <p:cBhvr additive="base">
                                        <p:cTn id="8" dur="500" fill="hold"/>
                                        <p:tgtEl>
                                          <p:spTgt spid="27"/>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additive="base">
                                        <p:cTn id="11" dur="500" fill="hold"/>
                                        <p:tgtEl>
                                          <p:spTgt spid="25"/>
                                        </p:tgtEl>
                                        <p:attrNameLst>
                                          <p:attrName>ppt_x</p:attrName>
                                        </p:attrNameLst>
                                      </p:cBhvr>
                                      <p:tavLst>
                                        <p:tav tm="0">
                                          <p:val>
                                            <p:strVal val="#ppt_x"/>
                                          </p:val>
                                        </p:tav>
                                        <p:tav tm="100000">
                                          <p:val>
                                            <p:strVal val="#ppt_x"/>
                                          </p:val>
                                        </p:tav>
                                      </p:tavLst>
                                    </p:anim>
                                    <p:anim calcmode="lin" valueType="num">
                                      <p:cBhvr additive="base">
                                        <p:cTn id="12" dur="500" fill="hold"/>
                                        <p:tgtEl>
                                          <p:spTgt spid="25"/>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6"/>
                                        </p:tgtEl>
                                        <p:attrNameLst>
                                          <p:attrName>style.visibility</p:attrName>
                                        </p:attrNameLst>
                                      </p:cBhvr>
                                      <p:to>
                                        <p:strVal val="visible"/>
                                      </p:to>
                                    </p:set>
                                    <p:anim calcmode="lin" valueType="num">
                                      <p:cBhvr additive="base">
                                        <p:cTn id="15" dur="500" fill="hold"/>
                                        <p:tgtEl>
                                          <p:spTgt spid="26"/>
                                        </p:tgtEl>
                                        <p:attrNameLst>
                                          <p:attrName>ppt_x</p:attrName>
                                        </p:attrNameLst>
                                      </p:cBhvr>
                                      <p:tavLst>
                                        <p:tav tm="0">
                                          <p:val>
                                            <p:strVal val="#ppt_x"/>
                                          </p:val>
                                        </p:tav>
                                        <p:tav tm="100000">
                                          <p:val>
                                            <p:strVal val="#ppt_x"/>
                                          </p:val>
                                        </p:tav>
                                      </p:tavLst>
                                    </p:anim>
                                    <p:anim calcmode="lin" valueType="num">
                                      <p:cBhvr additive="base">
                                        <p:cTn id="16" dur="500" fill="hold"/>
                                        <p:tgtEl>
                                          <p:spTgt spid="26"/>
                                        </p:tgtEl>
                                        <p:attrNameLst>
                                          <p:attrName>ppt_y</p:attrName>
                                        </p:attrNameLst>
                                      </p:cBhvr>
                                      <p:tavLst>
                                        <p:tav tm="0">
                                          <p:val>
                                            <p:strVal val="1+#ppt_h/2"/>
                                          </p:val>
                                        </p:tav>
                                        <p:tav tm="100000">
                                          <p:val>
                                            <p:strVal val="#ppt_y"/>
                                          </p:val>
                                        </p:tav>
                                      </p:tavLst>
                                    </p:anim>
                                  </p:childTnLst>
                                </p:cTn>
                              </p:par>
                            </p:childTnLst>
                          </p:cTn>
                        </p:par>
                        <p:par>
                          <p:cTn id="17" fill="hold">
                            <p:stCondLst>
                              <p:cond delay="500"/>
                            </p:stCondLst>
                            <p:childTnLst>
                              <p:par>
                                <p:cTn id="18" presetID="29" presetClass="entr" presetSubtype="0" fill="hold" grpId="0" nodeType="afterEffect">
                                  <p:stCondLst>
                                    <p:cond delay="0"/>
                                  </p:stCondLst>
                                  <p:iterate type="lt">
                                    <p:tmPct val="0"/>
                                  </p:iterate>
                                  <p:childTnLst>
                                    <p:set>
                                      <p:cBhvr>
                                        <p:cTn id="19" dur="1" fill="hold">
                                          <p:stCondLst>
                                            <p:cond delay="0"/>
                                          </p:stCondLst>
                                        </p:cTn>
                                        <p:tgtEl>
                                          <p:spTgt spid="62"/>
                                        </p:tgtEl>
                                        <p:attrNameLst>
                                          <p:attrName>style.visibility</p:attrName>
                                        </p:attrNameLst>
                                      </p:cBhvr>
                                      <p:to>
                                        <p:strVal val="visible"/>
                                      </p:to>
                                    </p:set>
                                    <p:anim calcmode="lin" valueType="num">
                                      <p:cBhvr>
                                        <p:cTn id="20" dur="1000" fill="hold"/>
                                        <p:tgtEl>
                                          <p:spTgt spid="62"/>
                                        </p:tgtEl>
                                        <p:attrNameLst>
                                          <p:attrName>ppt_x</p:attrName>
                                        </p:attrNameLst>
                                      </p:cBhvr>
                                      <p:tavLst>
                                        <p:tav tm="0">
                                          <p:val>
                                            <p:strVal val="#ppt_x-.2"/>
                                          </p:val>
                                        </p:tav>
                                        <p:tav tm="100000">
                                          <p:val>
                                            <p:strVal val="#ppt_x"/>
                                          </p:val>
                                        </p:tav>
                                      </p:tavLst>
                                    </p:anim>
                                    <p:anim calcmode="lin" valueType="num">
                                      <p:cBhvr>
                                        <p:cTn id="21" dur="1000" fill="hold"/>
                                        <p:tgtEl>
                                          <p:spTgt spid="62"/>
                                        </p:tgtEl>
                                        <p:attrNameLst>
                                          <p:attrName>ppt_y</p:attrName>
                                        </p:attrNameLst>
                                      </p:cBhvr>
                                      <p:tavLst>
                                        <p:tav tm="0">
                                          <p:val>
                                            <p:strVal val="#ppt_y"/>
                                          </p:val>
                                        </p:tav>
                                        <p:tav tm="100000">
                                          <p:val>
                                            <p:strVal val="#ppt_y"/>
                                          </p:val>
                                        </p:tav>
                                      </p:tavLst>
                                    </p:anim>
                                    <p:animEffect transition="in" filter="wipe(right)" prLst="gradientSize: 0.1">
                                      <p:cBhvr>
                                        <p:cTn id="22" dur="1000"/>
                                        <p:tgtEl>
                                          <p:spTgt spid="62"/>
                                        </p:tgtEl>
                                      </p:cBhvr>
                                    </p:animEffect>
                                  </p:childTnLst>
                                </p:cTn>
                              </p:par>
                              <p:par>
                                <p:cTn id="23" presetID="29" presetClass="entr" presetSubtype="0" fill="hold" grpId="0" nodeType="withEffect">
                                  <p:stCondLst>
                                    <p:cond delay="0"/>
                                  </p:stCondLst>
                                  <p:iterate type="lt">
                                    <p:tmPct val="0"/>
                                  </p:iterate>
                                  <p:childTnLst>
                                    <p:set>
                                      <p:cBhvr>
                                        <p:cTn id="24" dur="1" fill="hold">
                                          <p:stCondLst>
                                            <p:cond delay="0"/>
                                          </p:stCondLst>
                                        </p:cTn>
                                        <p:tgtEl>
                                          <p:spTgt spid="64"/>
                                        </p:tgtEl>
                                        <p:attrNameLst>
                                          <p:attrName>style.visibility</p:attrName>
                                        </p:attrNameLst>
                                      </p:cBhvr>
                                      <p:to>
                                        <p:strVal val="visible"/>
                                      </p:to>
                                    </p:set>
                                    <p:anim calcmode="lin" valueType="num">
                                      <p:cBhvr>
                                        <p:cTn id="25" dur="1000" fill="hold"/>
                                        <p:tgtEl>
                                          <p:spTgt spid="64"/>
                                        </p:tgtEl>
                                        <p:attrNameLst>
                                          <p:attrName>ppt_x</p:attrName>
                                        </p:attrNameLst>
                                      </p:cBhvr>
                                      <p:tavLst>
                                        <p:tav tm="0">
                                          <p:val>
                                            <p:strVal val="#ppt_x-.2"/>
                                          </p:val>
                                        </p:tav>
                                        <p:tav tm="100000">
                                          <p:val>
                                            <p:strVal val="#ppt_x"/>
                                          </p:val>
                                        </p:tav>
                                      </p:tavLst>
                                    </p:anim>
                                    <p:anim calcmode="lin" valueType="num">
                                      <p:cBhvr>
                                        <p:cTn id="26" dur="1000" fill="hold"/>
                                        <p:tgtEl>
                                          <p:spTgt spid="64"/>
                                        </p:tgtEl>
                                        <p:attrNameLst>
                                          <p:attrName>ppt_y</p:attrName>
                                        </p:attrNameLst>
                                      </p:cBhvr>
                                      <p:tavLst>
                                        <p:tav tm="0">
                                          <p:val>
                                            <p:strVal val="#ppt_y"/>
                                          </p:val>
                                        </p:tav>
                                        <p:tav tm="100000">
                                          <p:val>
                                            <p:strVal val="#ppt_y"/>
                                          </p:val>
                                        </p:tav>
                                      </p:tavLst>
                                    </p:anim>
                                    <p:animEffect transition="in" filter="wipe(right)" prLst="gradientSize: 0.1">
                                      <p:cBhvr>
                                        <p:cTn id="27" dur="10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p:bldP spid="64"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0" y="0"/>
            <a:ext cx="7665720"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2"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7166064"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测量正常行走、竞走和跑步的平均速度</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2834640" y="3914477"/>
            <a:ext cx="5334000" cy="961289"/>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已知路程和限速</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可以计算出通过</a:t>
            </a:r>
            <a:endParaRPr lang="en-US" altLang="zh-CN" sz="2000" dirty="0" smtClean="0">
              <a:latin typeface="微软雅黑" panose="020B0503020204020204" pitchFamily="34" charset="-122"/>
              <a:ea typeface="微软雅黑" panose="020B0503020204020204" pitchFamily="34" charset="-122"/>
            </a:endParaRPr>
          </a:p>
          <a:p>
            <a:pPr>
              <a:lnSpc>
                <a:spcPct val="150000"/>
              </a:lnSpc>
            </a:pPr>
            <a:r>
              <a:rPr lang="zh-CN" altLang="en-US" sz="2000" dirty="0" smtClean="0">
                <a:latin typeface="微软雅黑" panose="020B0503020204020204" pitchFamily="34" charset="-122"/>
                <a:ea typeface="微软雅黑" panose="020B0503020204020204" pitchFamily="34" charset="-122"/>
              </a:rPr>
              <a:t>测速区间所用的最短时间是多少</a:t>
            </a:r>
            <a:r>
              <a:rPr lang="en-US" altLang="zh-CN" sz="2000" dirty="0" smtClean="0">
                <a:latin typeface="微软雅黑" panose="020B0503020204020204" pitchFamily="34" charset="-122"/>
                <a:ea typeface="微软雅黑" panose="020B0503020204020204" pitchFamily="34" charset="-122"/>
              </a:rPr>
              <a:t>.</a:t>
            </a:r>
          </a:p>
        </p:txBody>
      </p:sp>
      <p:pic>
        <p:nvPicPr>
          <p:cNvPr id="11" name="bw272.jpg" descr="id:2147511849;FounderCES"/>
          <p:cNvPicPr/>
          <p:nvPr/>
        </p:nvPicPr>
        <p:blipFill>
          <a:blip r:embed="rId3" cstate="print"/>
          <a:stretch>
            <a:fillRect/>
          </a:stretch>
        </p:blipFill>
        <p:spPr>
          <a:xfrm>
            <a:off x="2801160" y="1204769"/>
            <a:ext cx="3752040" cy="2522515"/>
          </a:xfrm>
          <a:prstGeom prst="rect">
            <a:avLst/>
          </a:prstGeom>
        </p:spPr>
      </p:pic>
      <p:pic>
        <p:nvPicPr>
          <p:cNvPr id="13" name="图片 12" descr="图片6.png"/>
          <p:cNvPicPr>
            <a:picLocks noChangeAspect="1"/>
          </p:cNvPicPr>
          <p:nvPr/>
        </p:nvPicPr>
        <p:blipFill>
          <a:blip r:embed="rId4" cstate="print"/>
          <a:stretch>
            <a:fillRect/>
          </a:stretch>
        </p:blipFill>
        <p:spPr>
          <a:xfrm>
            <a:off x="0" y="1069447"/>
            <a:ext cx="1597020" cy="58093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childTnLst>
                          </p:cTn>
                        </p:par>
                        <p:par>
                          <p:cTn id="15" fill="hold">
                            <p:stCondLst>
                              <p:cond delay="500"/>
                            </p:stCondLst>
                            <p:childTnLst>
                              <p:par>
                                <p:cTn id="16" presetID="1" presetClass="entr" presetSubtype="0" fill="hold" grpId="0" nodeType="afterEffect">
                                  <p:stCondLst>
                                    <p:cond delay="0"/>
                                  </p:stCondLst>
                                  <p:childTnLst>
                                    <p:set>
                                      <p:cBhvr>
                                        <p:cTn id="17" dur="1" fill="hold">
                                          <p:stCondLst>
                                            <p:cond delay="0"/>
                                          </p:stCondLst>
                                        </p:cTn>
                                        <p:tgtEl>
                                          <p:spTgt spid="19"/>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13"/>
                                        </p:tgtEl>
                                        <p:attrNameLst>
                                          <p:attrName>style.visibility</p:attrName>
                                        </p:attrNameLst>
                                      </p:cBhvr>
                                      <p:to>
                                        <p:strVal val="visible"/>
                                      </p:to>
                                    </p:set>
                                  </p:childTnLst>
                                </p:cTn>
                              </p:par>
                              <p:par>
                                <p:cTn id="20" presetID="3" presetClass="entr" presetSubtype="10" fill="hold" nodeType="with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blinds(horizontal)">
                                      <p:cBhvr>
                                        <p:cTn id="2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0" y="0"/>
            <a:ext cx="7665720"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2"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7166064"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测量正常行走、竞走和跑步的平均速度</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2042160" y="1948517"/>
            <a:ext cx="5334000" cy="2346283"/>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在测量性实验中</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测量时</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必须做到</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明确测量的目的</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即明确测量的物理量是什么</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明确要用哪些器材</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明确所测的物理量是否能直接测量</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若不能直接测量时</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要明确应改测哪些物理量</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并根据什么公式计算出所要测量的物理量</a:t>
            </a:r>
            <a:r>
              <a:rPr lang="en-US" altLang="zh-CN" sz="2000" dirty="0" smtClean="0">
                <a:latin typeface="微软雅黑" panose="020B0503020204020204" pitchFamily="34" charset="-122"/>
                <a:ea typeface="微软雅黑" panose="020B0503020204020204" pitchFamily="34" charset="-122"/>
              </a:rPr>
              <a:t>.</a:t>
            </a:r>
          </a:p>
        </p:txBody>
      </p:sp>
      <p:pic>
        <p:nvPicPr>
          <p:cNvPr id="12" name="图片 11" descr="图片7.png"/>
          <p:cNvPicPr>
            <a:picLocks noChangeAspect="1"/>
          </p:cNvPicPr>
          <p:nvPr/>
        </p:nvPicPr>
        <p:blipFill>
          <a:blip r:embed="rId3" cstate="print"/>
          <a:stretch>
            <a:fillRect/>
          </a:stretch>
        </p:blipFill>
        <p:spPr>
          <a:xfrm>
            <a:off x="465851" y="817675"/>
            <a:ext cx="1597020" cy="67050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childTnLst>
                          </p:cTn>
                        </p:par>
                        <p:par>
                          <p:cTn id="15" fill="hold">
                            <p:stCondLst>
                              <p:cond delay="500"/>
                            </p:stCondLst>
                            <p:childTnLst>
                              <p:par>
                                <p:cTn id="16" presetID="1" presetClass="entr" presetSubtype="0" fill="hold" grpId="0" nodeType="afterEffect">
                                  <p:stCondLst>
                                    <p:cond delay="0"/>
                                  </p:stCondLst>
                                  <p:childTnLst>
                                    <p:set>
                                      <p:cBhvr>
                                        <p:cTn id="17" dur="1" fill="hold">
                                          <p:stCondLst>
                                            <p:cond delay="0"/>
                                          </p:stCondLst>
                                        </p:cTn>
                                        <p:tgtEl>
                                          <p:spTgt spid="19"/>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0" y="0"/>
            <a:ext cx="7665720"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2"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7166064"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测量正常行走、竞走和跑步的平均速度</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1783080" y="1948517"/>
            <a:ext cx="5593080" cy="1015663"/>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要测量平均速度</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必测路程和时间</a:t>
            </a:r>
            <a:r>
              <a:rPr lang="en-US" altLang="zh-CN" sz="2000" dirty="0" smtClean="0">
                <a:latin typeface="微软雅黑" panose="020B0503020204020204" pitchFamily="34" charset="-122"/>
                <a:ea typeface="微软雅黑" panose="020B0503020204020204" pitchFamily="34" charset="-122"/>
              </a:rPr>
              <a:t>;s</a:t>
            </a:r>
            <a:r>
              <a:rPr lang="zh-CN" altLang="en-US" sz="2000" dirty="0" smtClean="0">
                <a:latin typeface="微软雅黑" panose="020B0503020204020204" pitchFamily="34" charset="-122"/>
                <a:ea typeface="微软雅黑" panose="020B0503020204020204" pitchFamily="34" charset="-122"/>
              </a:rPr>
              <a:t>是指总路程</a:t>
            </a:r>
            <a:r>
              <a:rPr lang="en-US" altLang="zh-CN" sz="2000" dirty="0" smtClean="0">
                <a:latin typeface="微软雅黑" panose="020B0503020204020204" pitchFamily="34" charset="-122"/>
                <a:ea typeface="微软雅黑" panose="020B0503020204020204" pitchFamily="34" charset="-122"/>
              </a:rPr>
              <a:t>,t</a:t>
            </a:r>
            <a:r>
              <a:rPr lang="zh-CN" altLang="en-US" sz="2000" dirty="0" smtClean="0">
                <a:latin typeface="微软雅黑" panose="020B0503020204020204" pitchFamily="34" charset="-122"/>
                <a:ea typeface="微软雅黑" panose="020B0503020204020204" pitchFamily="34" charset="-122"/>
              </a:rPr>
              <a:t>是指总时间</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不管途中停与走</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时间都要算在内</a:t>
            </a:r>
            <a:r>
              <a:rPr lang="en-US" altLang="zh-CN" sz="2000" dirty="0" smtClean="0">
                <a:latin typeface="微软雅黑" panose="020B0503020204020204" pitchFamily="34" charset="-122"/>
                <a:ea typeface="微软雅黑" panose="020B0503020204020204" pitchFamily="34" charset="-122"/>
              </a:rPr>
              <a:t>.</a:t>
            </a:r>
          </a:p>
        </p:txBody>
      </p:sp>
      <p:pic>
        <p:nvPicPr>
          <p:cNvPr id="10" name="图片 9" descr="图片3.png"/>
          <p:cNvPicPr>
            <a:picLocks noChangeAspect="1"/>
          </p:cNvPicPr>
          <p:nvPr/>
        </p:nvPicPr>
        <p:blipFill>
          <a:blip r:embed="rId3" cstate="print"/>
          <a:stretch>
            <a:fillRect/>
          </a:stretch>
        </p:blipFill>
        <p:spPr>
          <a:xfrm>
            <a:off x="0" y="890501"/>
            <a:ext cx="1603116" cy="6766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childTnLst>
                          </p:cTn>
                        </p:par>
                        <p:par>
                          <p:cTn id="15" fill="hold">
                            <p:stCondLst>
                              <p:cond delay="500"/>
                            </p:stCondLst>
                            <p:childTnLst>
                              <p:par>
                                <p:cTn id="16" presetID="1" presetClass="entr" presetSubtype="0" fill="hold" grpId="0" nodeType="afterEffect">
                                  <p:stCondLst>
                                    <p:cond delay="0"/>
                                  </p:stCondLst>
                                  <p:childTnLst>
                                    <p:set>
                                      <p:cBhvr>
                                        <p:cTn id="17" dur="1" fill="hold">
                                          <p:stCondLst>
                                            <p:cond delay="0"/>
                                          </p:stCondLst>
                                        </p:cTn>
                                        <p:tgtEl>
                                          <p:spTgt spid="19"/>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0" y="0"/>
            <a:ext cx="4556760"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2"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4049827"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参照物与机械运动</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1969198" y="2010544"/>
            <a:ext cx="5132641" cy="1477328"/>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参照物必须是具体的物体</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而不是抽象的事物</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如不能选择“天空”“地平线”“宇宙”等</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研究多个对象时</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应选同一参照物</a:t>
            </a:r>
            <a:r>
              <a:rPr lang="en-US" altLang="zh-CN" sz="2000" dirty="0" smtClean="0">
                <a:latin typeface="微软雅黑" panose="020B0503020204020204" pitchFamily="34" charset="-122"/>
                <a:ea typeface="微软雅黑" panose="020B0503020204020204" pitchFamily="34" charset="-122"/>
              </a:rPr>
              <a:t>.</a:t>
            </a:r>
          </a:p>
        </p:txBody>
      </p:sp>
      <p:pic>
        <p:nvPicPr>
          <p:cNvPr id="12" name="图片 11" descr="图片7.png"/>
          <p:cNvPicPr>
            <a:picLocks noChangeAspect="1"/>
          </p:cNvPicPr>
          <p:nvPr/>
        </p:nvPicPr>
        <p:blipFill>
          <a:blip r:embed="rId3" cstate="print"/>
          <a:stretch>
            <a:fillRect/>
          </a:stretch>
        </p:blipFill>
        <p:spPr>
          <a:xfrm>
            <a:off x="0" y="954835"/>
            <a:ext cx="1597020" cy="67050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childTnLst>
                          </p:cTn>
                        </p:par>
                        <p:par>
                          <p:cTn id="15" fill="hold">
                            <p:stCondLst>
                              <p:cond delay="500"/>
                            </p:stCondLst>
                            <p:childTnLst>
                              <p:par>
                                <p:cTn id="16" presetID="1" presetClass="entr" presetSubtype="0" fill="hold" grpId="0" nodeType="afterEffect">
                                  <p:stCondLst>
                                    <p:cond delay="0"/>
                                  </p:stCondLst>
                                  <p:childTnLst>
                                    <p:set>
                                      <p:cBhvr>
                                        <p:cTn id="17" dur="1" fill="hold">
                                          <p:stCondLst>
                                            <p:cond delay="0"/>
                                          </p:stCondLst>
                                        </p:cTn>
                                        <p:tgtEl>
                                          <p:spTgt spid="19"/>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0" y="0"/>
            <a:ext cx="5532120"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2"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5088573"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测量骑自行车的平均速度</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929640" y="1357848"/>
            <a:ext cx="7071360" cy="3323987"/>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测量时间所用的测量工具</a:t>
            </a:r>
            <a:r>
              <a:rPr lang="en-US" altLang="zh-CN" sz="2000" dirty="0" smtClean="0">
                <a:latin typeface="微软雅黑" panose="020B0503020204020204" pitchFamily="34" charset="-122"/>
                <a:ea typeface="微软雅黑" panose="020B0503020204020204" pitchFamily="34" charset="-122"/>
              </a:rPr>
              <a:t>:</a:t>
            </a:r>
          </a:p>
          <a:p>
            <a:pPr>
              <a:lnSpc>
                <a:spcPct val="150000"/>
              </a:lnSpc>
            </a:pPr>
            <a:r>
              <a:rPr lang="zh-CN" altLang="en-US" sz="2000" dirty="0" smtClean="0">
                <a:latin typeface="微软雅黑" panose="020B0503020204020204" pitchFamily="34" charset="-122"/>
                <a:ea typeface="微软雅黑" panose="020B0503020204020204" pitchFamily="34" charset="-122"/>
              </a:rPr>
              <a:t>　　</a:t>
            </a:r>
            <a:r>
              <a:rPr lang="en-US" altLang="zh-CN" sz="2000" dirty="0" smtClean="0">
                <a:latin typeface="微软雅黑" panose="020B0503020204020204" pitchFamily="34" charset="-122"/>
                <a:ea typeface="微软雅黑" panose="020B0503020204020204" pitchFamily="34" charset="-122"/>
              </a:rPr>
              <a:t>1.</a:t>
            </a:r>
            <a:r>
              <a:rPr lang="zh-CN" altLang="en-US" sz="2000" dirty="0" smtClean="0">
                <a:latin typeface="微软雅黑" panose="020B0503020204020204" pitchFamily="34" charset="-122"/>
                <a:ea typeface="微软雅黑" panose="020B0503020204020204" pitchFamily="34" charset="-122"/>
              </a:rPr>
              <a:t>日常生活</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钟表</a:t>
            </a:r>
            <a:r>
              <a:rPr lang="en-US" altLang="zh-CN" sz="2000" dirty="0" smtClean="0">
                <a:latin typeface="微软雅黑" panose="020B0503020204020204" pitchFamily="34" charset="-122"/>
                <a:ea typeface="微软雅黑" panose="020B0503020204020204" pitchFamily="34" charset="-122"/>
              </a:rPr>
              <a:t>;2.</a:t>
            </a:r>
            <a:r>
              <a:rPr lang="zh-CN" altLang="en-US" sz="2000" dirty="0" smtClean="0">
                <a:latin typeface="微软雅黑" panose="020B0503020204020204" pitchFamily="34" charset="-122"/>
                <a:ea typeface="微软雅黑" panose="020B0503020204020204" pitchFamily="34" charset="-122"/>
              </a:rPr>
              <a:t>物理实验</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停表、光电计时器</a:t>
            </a:r>
            <a:r>
              <a:rPr lang="en-US" altLang="zh-CN" sz="2000" dirty="0" smtClean="0">
                <a:latin typeface="微软雅黑" panose="020B0503020204020204" pitchFamily="34" charset="-122"/>
                <a:ea typeface="微软雅黑" panose="020B0503020204020204" pitchFamily="34" charset="-122"/>
              </a:rPr>
              <a:t>;3.</a:t>
            </a:r>
            <a:r>
              <a:rPr lang="zh-CN" altLang="en-US" sz="2000" dirty="0" smtClean="0">
                <a:latin typeface="微软雅黑" panose="020B0503020204020204" pitchFamily="34" charset="-122"/>
                <a:ea typeface="微软雅黑" panose="020B0503020204020204" pitchFamily="34" charset="-122"/>
              </a:rPr>
              <a:t>体育比赛</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电子计时系统</a:t>
            </a:r>
            <a:r>
              <a:rPr lang="en-US" altLang="zh-CN" sz="2000" dirty="0" smtClean="0">
                <a:latin typeface="微软雅黑" panose="020B0503020204020204" pitchFamily="34" charset="-122"/>
                <a:ea typeface="微软雅黑" panose="020B0503020204020204" pitchFamily="34" charset="-122"/>
              </a:rPr>
              <a:t>;4.</a:t>
            </a:r>
            <a:r>
              <a:rPr lang="zh-CN" altLang="en-US" sz="2000" dirty="0" smtClean="0">
                <a:latin typeface="微软雅黑" panose="020B0503020204020204" pitchFamily="34" charset="-122"/>
                <a:ea typeface="微软雅黑" panose="020B0503020204020204" pitchFamily="34" charset="-122"/>
              </a:rPr>
              <a:t>科学实验</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精密计时器</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准确到</a:t>
            </a:r>
            <a:r>
              <a:rPr lang="en-US" altLang="zh-CN" sz="2000" dirty="0" smtClean="0">
                <a:latin typeface="微软雅黑" panose="020B0503020204020204" pitchFamily="34" charset="-122"/>
                <a:ea typeface="微软雅黑" panose="020B0503020204020204" pitchFamily="34" charset="-122"/>
              </a:rPr>
              <a:t>10-6 s).</a:t>
            </a:r>
          </a:p>
          <a:p>
            <a:pPr>
              <a:lnSpc>
                <a:spcPct val="150000"/>
              </a:lnSpc>
            </a:pPr>
            <a:r>
              <a:rPr lang="zh-CN" altLang="en-US" sz="2000" dirty="0" smtClean="0">
                <a:latin typeface="微软雅黑" panose="020B0503020204020204" pitchFamily="34" charset="-122"/>
                <a:ea typeface="微软雅黑" panose="020B0503020204020204" pitchFamily="34" charset="-122"/>
              </a:rPr>
              <a:t>测量路程所用的测量工具</a:t>
            </a:r>
            <a:r>
              <a:rPr lang="en-US" altLang="zh-CN" sz="2000" dirty="0" smtClean="0">
                <a:latin typeface="微软雅黑" panose="020B0503020204020204" pitchFamily="34" charset="-122"/>
                <a:ea typeface="微软雅黑" panose="020B0503020204020204" pitchFamily="34" charset="-122"/>
              </a:rPr>
              <a:t>:</a:t>
            </a:r>
          </a:p>
          <a:p>
            <a:pPr>
              <a:lnSpc>
                <a:spcPct val="150000"/>
              </a:lnSpc>
            </a:pPr>
            <a:r>
              <a:rPr lang="zh-CN" altLang="en-US" sz="2000" dirty="0" smtClean="0">
                <a:latin typeface="微软雅黑" panose="020B0503020204020204" pitchFamily="34" charset="-122"/>
                <a:ea typeface="微软雅黑" panose="020B0503020204020204" pitchFamily="34" charset="-122"/>
              </a:rPr>
              <a:t>　　</a:t>
            </a:r>
            <a:r>
              <a:rPr lang="en-US" altLang="zh-CN" sz="2000" dirty="0" smtClean="0">
                <a:latin typeface="微软雅黑" panose="020B0503020204020204" pitchFamily="34" charset="-122"/>
                <a:ea typeface="微软雅黑" panose="020B0503020204020204" pitchFamily="34" charset="-122"/>
              </a:rPr>
              <a:t>1.</a:t>
            </a:r>
            <a:r>
              <a:rPr lang="zh-CN" altLang="en-US" sz="2000" dirty="0" smtClean="0">
                <a:latin typeface="微软雅黑" panose="020B0503020204020204" pitchFamily="34" charset="-122"/>
                <a:ea typeface="微软雅黑" panose="020B0503020204020204" pitchFamily="34" charset="-122"/>
              </a:rPr>
              <a:t>日常生活</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皮尺、卷尺等刻度尺</a:t>
            </a:r>
            <a:r>
              <a:rPr lang="en-US" altLang="zh-CN" sz="2000" dirty="0" smtClean="0">
                <a:latin typeface="微软雅黑" panose="020B0503020204020204" pitchFamily="34" charset="-122"/>
                <a:ea typeface="微软雅黑" panose="020B0503020204020204" pitchFamily="34" charset="-122"/>
              </a:rPr>
              <a:t>;2.</a:t>
            </a:r>
            <a:r>
              <a:rPr lang="zh-CN" altLang="en-US" sz="2000" dirty="0" smtClean="0">
                <a:latin typeface="微软雅黑" panose="020B0503020204020204" pitchFamily="34" charset="-122"/>
                <a:ea typeface="微软雅黑" panose="020B0503020204020204" pitchFamily="34" charset="-122"/>
              </a:rPr>
              <a:t>交通运输</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交通路标、里程碑、电线杆间距、 一节铁轨的长度、里程表等</a:t>
            </a:r>
            <a:r>
              <a:rPr lang="en-US" altLang="zh-CN" sz="2000" dirty="0" smtClean="0">
                <a:latin typeface="微软雅黑" panose="020B0503020204020204" pitchFamily="34" charset="-122"/>
                <a:ea typeface="微软雅黑" panose="020B0503020204020204" pitchFamily="34" charset="-122"/>
              </a:rPr>
              <a:t>;3.</a:t>
            </a:r>
            <a:r>
              <a:rPr lang="zh-CN" altLang="en-US" sz="2000" dirty="0" smtClean="0">
                <a:latin typeface="微软雅黑" panose="020B0503020204020204" pitchFamily="34" charset="-122"/>
                <a:ea typeface="微软雅黑" panose="020B0503020204020204" pitchFamily="34" charset="-122"/>
              </a:rPr>
              <a:t>天文学</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以光年为单位。</a:t>
            </a:r>
            <a:endParaRPr lang="en-US" altLang="zh-CN" sz="2000" dirty="0" smtClean="0">
              <a:latin typeface="微软雅黑" panose="020B0503020204020204" pitchFamily="34" charset="-122"/>
              <a:ea typeface="微软雅黑" panose="020B0503020204020204" pitchFamily="34" charset="-122"/>
            </a:endParaRPr>
          </a:p>
        </p:txBody>
      </p:sp>
      <p:pic>
        <p:nvPicPr>
          <p:cNvPr id="12" name="图片 11" descr="图片7.png"/>
          <p:cNvPicPr>
            <a:picLocks noChangeAspect="1"/>
          </p:cNvPicPr>
          <p:nvPr/>
        </p:nvPicPr>
        <p:blipFill>
          <a:blip r:embed="rId3" cstate="print"/>
          <a:stretch>
            <a:fillRect/>
          </a:stretch>
        </p:blipFill>
        <p:spPr>
          <a:xfrm>
            <a:off x="465851" y="817675"/>
            <a:ext cx="1597020" cy="67050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childTnLst>
                          </p:cTn>
                        </p:par>
                        <p:par>
                          <p:cTn id="15" fill="hold">
                            <p:stCondLst>
                              <p:cond delay="500"/>
                            </p:stCondLst>
                            <p:childTnLst>
                              <p:par>
                                <p:cTn id="16" presetID="1" presetClass="entr" presetSubtype="0" fill="hold" grpId="0" nodeType="afterEffect">
                                  <p:stCondLst>
                                    <p:cond delay="0"/>
                                  </p:stCondLst>
                                  <p:childTnLst>
                                    <p:set>
                                      <p:cBhvr>
                                        <p:cTn id="17" dur="1" fill="hold">
                                          <p:stCondLst>
                                            <p:cond delay="0"/>
                                          </p:stCondLst>
                                        </p:cTn>
                                        <p:tgtEl>
                                          <p:spTgt spid="19"/>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0" y="0"/>
            <a:ext cx="5532120"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2"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5088573"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测量骑自行车的平均速度</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914400" y="1952208"/>
            <a:ext cx="7071360" cy="1422954"/>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要根据不同情况选择不同精度的实验器材</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粗略计算时</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可利用自己脉搏的正常跳动次数来测时间</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人的脉搏正常跳动约为</a:t>
            </a:r>
            <a:r>
              <a:rPr lang="en-US" altLang="zh-CN" sz="2000" dirty="0" smtClean="0">
                <a:latin typeface="微软雅黑" panose="020B0503020204020204" pitchFamily="34" charset="-122"/>
                <a:ea typeface="微软雅黑" panose="020B0503020204020204" pitchFamily="34" charset="-122"/>
              </a:rPr>
              <a:t>75</a:t>
            </a:r>
            <a:r>
              <a:rPr lang="zh-CN" altLang="en-US" sz="2000" dirty="0" smtClean="0">
                <a:latin typeface="微软雅黑" panose="020B0503020204020204" pitchFamily="34" charset="-122"/>
                <a:ea typeface="微软雅黑" panose="020B0503020204020204" pitchFamily="34" charset="-122"/>
              </a:rPr>
              <a:t>次</a:t>
            </a:r>
            <a:r>
              <a:rPr lang="en-US" altLang="zh-CN" sz="2000" dirty="0" smtClean="0">
                <a:latin typeface="微软雅黑" panose="020B0503020204020204" pitchFamily="34" charset="-122"/>
                <a:ea typeface="微软雅黑" panose="020B0503020204020204" pitchFamily="34" charset="-122"/>
              </a:rPr>
              <a:t>/min.</a:t>
            </a:r>
          </a:p>
        </p:txBody>
      </p:sp>
      <p:pic>
        <p:nvPicPr>
          <p:cNvPr id="12" name="图片 11" descr="图片7.png"/>
          <p:cNvPicPr>
            <a:picLocks noChangeAspect="1"/>
          </p:cNvPicPr>
          <p:nvPr/>
        </p:nvPicPr>
        <p:blipFill>
          <a:blip r:embed="rId3" cstate="print"/>
          <a:stretch>
            <a:fillRect/>
          </a:stretch>
        </p:blipFill>
        <p:spPr>
          <a:xfrm>
            <a:off x="465851" y="817675"/>
            <a:ext cx="1597020" cy="67050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childTnLst>
                          </p:cTn>
                        </p:par>
                        <p:par>
                          <p:cTn id="15" fill="hold">
                            <p:stCondLst>
                              <p:cond delay="500"/>
                            </p:stCondLst>
                            <p:childTnLst>
                              <p:par>
                                <p:cTn id="16" presetID="1" presetClass="entr" presetSubtype="0" fill="hold" grpId="0" nodeType="afterEffect">
                                  <p:stCondLst>
                                    <p:cond delay="0"/>
                                  </p:stCondLst>
                                  <p:childTnLst>
                                    <p:set>
                                      <p:cBhvr>
                                        <p:cTn id="17" dur="1" fill="hold">
                                          <p:stCondLst>
                                            <p:cond delay="0"/>
                                          </p:stCondLst>
                                        </p:cTn>
                                        <p:tgtEl>
                                          <p:spTgt spid="19"/>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0" y="0"/>
            <a:ext cx="3840480"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2"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3357329"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现代测速方法</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1005840" y="4177248"/>
            <a:ext cx="7071360" cy="499624"/>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交警使用雷达测速仪可以快速测定物体运动的瞬时速度</a:t>
            </a:r>
            <a:r>
              <a:rPr lang="en-US" altLang="zh-CN" sz="2000" dirty="0" smtClean="0">
                <a:latin typeface="微软雅黑" panose="020B0503020204020204" pitchFamily="34" charset="-122"/>
                <a:ea typeface="微软雅黑" panose="020B0503020204020204" pitchFamily="34" charset="-122"/>
              </a:rPr>
              <a:t>.</a:t>
            </a:r>
          </a:p>
        </p:txBody>
      </p:sp>
      <p:pic>
        <p:nvPicPr>
          <p:cNvPr id="10" name="bw275.jpg" descr="id:2147511936;FounderCES"/>
          <p:cNvPicPr/>
          <p:nvPr/>
        </p:nvPicPr>
        <p:blipFill>
          <a:blip r:embed="rId3" cstate="print"/>
          <a:stretch>
            <a:fillRect/>
          </a:stretch>
        </p:blipFill>
        <p:spPr>
          <a:xfrm>
            <a:off x="2267640" y="1033950"/>
            <a:ext cx="4070160" cy="3027510"/>
          </a:xfrm>
          <a:prstGeom prst="rect">
            <a:avLst/>
          </a:prstGeom>
        </p:spPr>
      </p:pic>
      <p:pic>
        <p:nvPicPr>
          <p:cNvPr id="11" name="图片 10" descr="图片6.png"/>
          <p:cNvPicPr>
            <a:picLocks noChangeAspect="1"/>
          </p:cNvPicPr>
          <p:nvPr/>
        </p:nvPicPr>
        <p:blipFill>
          <a:blip r:embed="rId4" cstate="print"/>
          <a:stretch>
            <a:fillRect/>
          </a:stretch>
        </p:blipFill>
        <p:spPr>
          <a:xfrm>
            <a:off x="106680" y="856087"/>
            <a:ext cx="1597020" cy="58093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childTnLst>
                          </p:cTn>
                        </p:par>
                        <p:par>
                          <p:cTn id="15" fill="hold">
                            <p:stCondLst>
                              <p:cond delay="500"/>
                            </p:stCondLst>
                            <p:childTnLst>
                              <p:par>
                                <p:cTn id="16" presetID="1" presetClass="entr" presetSubtype="0" fill="hold" grpId="0" nodeType="afterEffect">
                                  <p:stCondLst>
                                    <p:cond delay="0"/>
                                  </p:stCondLst>
                                  <p:childTnLst>
                                    <p:set>
                                      <p:cBhvr>
                                        <p:cTn id="17" dur="1" fill="hold">
                                          <p:stCondLst>
                                            <p:cond delay="0"/>
                                          </p:stCondLst>
                                        </p:cTn>
                                        <p:tgtEl>
                                          <p:spTgt spid="19"/>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11"/>
                                        </p:tgtEl>
                                        <p:attrNameLst>
                                          <p:attrName>style.visibility</p:attrName>
                                        </p:attrNameLst>
                                      </p:cBhvr>
                                      <p:to>
                                        <p:strVal val="visible"/>
                                      </p:to>
                                    </p:set>
                                  </p:childTnLst>
                                </p:cTn>
                              </p:par>
                              <p:par>
                                <p:cTn id="20" presetID="3" presetClass="entr" presetSubtype="10" fill="hold" nodeType="with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blinds(horizontal)">
                                      <p:cBhvr>
                                        <p:cTn id="2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0" y="0"/>
            <a:ext cx="3840480"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2"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3357329"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现代测速方法</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731520" y="1997928"/>
            <a:ext cx="7071360" cy="957955"/>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汽车上的速度计可以显示汽车行驶的瞬时速度</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雷达测速也是测量的瞬时速度</a:t>
            </a:r>
            <a:endParaRPr lang="en-US" altLang="zh-CN" sz="2000" dirty="0" smtClean="0">
              <a:latin typeface="微软雅黑" panose="020B0503020204020204" pitchFamily="34" charset="-122"/>
              <a:ea typeface="微软雅黑" panose="020B0503020204020204" pitchFamily="34" charset="-122"/>
            </a:endParaRPr>
          </a:p>
        </p:txBody>
      </p:sp>
      <p:pic>
        <p:nvPicPr>
          <p:cNvPr id="12" name="图片 11" descr="图片3.png"/>
          <p:cNvPicPr>
            <a:picLocks noChangeAspect="1"/>
          </p:cNvPicPr>
          <p:nvPr/>
        </p:nvPicPr>
        <p:blipFill>
          <a:blip r:embed="rId3" cstate="print"/>
          <a:stretch>
            <a:fillRect/>
          </a:stretch>
        </p:blipFill>
        <p:spPr>
          <a:xfrm>
            <a:off x="0" y="905741"/>
            <a:ext cx="1603116" cy="6766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childTnLst>
                          </p:cTn>
                        </p:par>
                        <p:par>
                          <p:cTn id="15" fill="hold">
                            <p:stCondLst>
                              <p:cond delay="500"/>
                            </p:stCondLst>
                            <p:childTnLst>
                              <p:par>
                                <p:cTn id="16" presetID="1" presetClass="entr" presetSubtype="0" fill="hold" grpId="0" nodeType="afterEffect">
                                  <p:stCondLst>
                                    <p:cond delay="0"/>
                                  </p:stCondLst>
                                  <p:childTnLst>
                                    <p:set>
                                      <p:cBhvr>
                                        <p:cTn id="17" dur="1" fill="hold">
                                          <p:stCondLst>
                                            <p:cond delay="0"/>
                                          </p:stCondLst>
                                        </p:cTn>
                                        <p:tgtEl>
                                          <p:spTgt spid="19"/>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文本框 78"/>
          <p:cNvSpPr txBox="1"/>
          <p:nvPr/>
        </p:nvSpPr>
        <p:spPr>
          <a:xfrm>
            <a:off x="3711968" y="2078424"/>
            <a:ext cx="2123477" cy="655252"/>
          </a:xfrm>
          <a:prstGeom prst="rect">
            <a:avLst/>
          </a:prstGeom>
          <a:noFill/>
        </p:spPr>
        <p:txBody>
          <a:bodyPr wrap="none" lIns="68580" tIns="34290" rIns="68580" bIns="34290" rtlCol="0">
            <a:prstTxWarp prst="textArchUp">
              <a:avLst/>
            </a:prstTxWarp>
            <a:spAutoFit/>
          </a:bodyPr>
          <a:lstStyle>
            <a:defPPr>
              <a:defRPr lang="zh-CN"/>
            </a:defPPr>
            <a:lvl1pPr>
              <a:defRPr sz="3200" b="1">
                <a:solidFill>
                  <a:srgbClr val="F5841C"/>
                </a:solidFill>
                <a:latin typeface="微软雅黑" panose="020B0503020204020204" pitchFamily="34" charset="-122"/>
                <a:ea typeface="微软雅黑" panose="020B0503020204020204" pitchFamily="34" charset="-122"/>
              </a:defRPr>
            </a:lvl1pPr>
          </a:lstStyle>
          <a:p>
            <a:r>
              <a:rPr lang="zh-CN" altLang="en-US" sz="5400" dirty="0" smtClean="0">
                <a:solidFill>
                  <a:schemeClr val="accent5"/>
                </a:solidFill>
              </a:rPr>
              <a:t>谢    谢</a:t>
            </a:r>
            <a:endParaRPr lang="zh-CN" altLang="en-US" sz="5400" dirty="0">
              <a:solidFill>
                <a:schemeClr val="accent5"/>
              </a:solidFill>
            </a:endParaRPr>
          </a:p>
        </p:txBody>
      </p:sp>
      <p:pic>
        <p:nvPicPr>
          <p:cNvPr id="44" name="Picture 4" descr="clouds.png"/>
          <p:cNvPicPr>
            <a:picLocks noChangeAspect="1"/>
          </p:cNvPicPr>
          <p:nvPr/>
        </p:nvPicPr>
        <p:blipFill>
          <a:blip r:embed="rId3" cstate="print"/>
          <a:stretch>
            <a:fillRect/>
          </a:stretch>
        </p:blipFill>
        <p:spPr>
          <a:xfrm>
            <a:off x="5705475" y="123144"/>
            <a:ext cx="3228975" cy="611433"/>
          </a:xfrm>
          <a:prstGeom prst="rect">
            <a:avLst/>
          </a:prstGeom>
        </p:spPr>
      </p:pic>
      <p:pic>
        <p:nvPicPr>
          <p:cNvPr id="45" name="Picture 3" descr="field.png"/>
          <p:cNvPicPr>
            <a:picLocks noChangeAspect="1"/>
          </p:cNvPicPr>
          <p:nvPr/>
        </p:nvPicPr>
        <p:blipFill>
          <a:blip r:embed="rId4" cstate="print"/>
          <a:stretch>
            <a:fillRect/>
          </a:stretch>
        </p:blipFill>
        <p:spPr>
          <a:xfrm>
            <a:off x="1" y="4076700"/>
            <a:ext cx="9183278" cy="1066800"/>
          </a:xfrm>
          <a:prstGeom prst="rect">
            <a:avLst/>
          </a:prstGeom>
        </p:spPr>
      </p:pic>
      <p:pic>
        <p:nvPicPr>
          <p:cNvPr id="47" name="Picture 4" descr="cloud_ballon.png"/>
          <p:cNvPicPr>
            <a:picLocks noChangeAspect="1"/>
          </p:cNvPicPr>
          <p:nvPr/>
        </p:nvPicPr>
        <p:blipFill>
          <a:blip r:embed="rId5" cstate="print"/>
          <a:stretch>
            <a:fillRect/>
          </a:stretch>
        </p:blipFill>
        <p:spPr>
          <a:xfrm>
            <a:off x="7796518" y="5143500"/>
            <a:ext cx="842657" cy="689895"/>
          </a:xfrm>
          <a:prstGeom prst="rect">
            <a:avLst/>
          </a:prstGeom>
        </p:spPr>
      </p:pic>
      <p:pic>
        <p:nvPicPr>
          <p:cNvPr id="48" name="Picture 4" descr="clouds.png"/>
          <p:cNvPicPr>
            <a:picLocks noChangeAspect="1"/>
          </p:cNvPicPr>
          <p:nvPr/>
        </p:nvPicPr>
        <p:blipFill>
          <a:blip r:embed="rId3" cstate="print"/>
          <a:stretch>
            <a:fillRect/>
          </a:stretch>
        </p:blipFill>
        <p:spPr>
          <a:xfrm>
            <a:off x="323850" y="513669"/>
            <a:ext cx="5134350" cy="972232"/>
          </a:xfrm>
          <a:prstGeom prst="rect">
            <a:avLst/>
          </a:prstGeom>
        </p:spPr>
      </p:pic>
      <p:pic>
        <p:nvPicPr>
          <p:cNvPr id="49" name="Picture 10" descr="together.png"/>
          <p:cNvPicPr>
            <a:picLocks noChangeAspect="1"/>
          </p:cNvPicPr>
          <p:nvPr/>
        </p:nvPicPr>
        <p:blipFill>
          <a:blip r:embed="rId6" cstate="print"/>
          <a:stretch>
            <a:fillRect/>
          </a:stretch>
        </p:blipFill>
        <p:spPr>
          <a:xfrm>
            <a:off x="2654378" y="3448050"/>
            <a:ext cx="4251379" cy="1200150"/>
          </a:xfrm>
          <a:prstGeom prst="rect">
            <a:avLst/>
          </a:prstGeom>
        </p:spPr>
      </p:pic>
      <p:pic>
        <p:nvPicPr>
          <p:cNvPr id="50" name="Picture 2" descr="C:\Users\Administrator\Desktop\兔子.png"/>
          <p:cNvPicPr>
            <a:picLocks noChangeAspect="1" noChangeArrowheads="1"/>
          </p:cNvPicPr>
          <p:nvPr/>
        </p:nvPicPr>
        <p:blipFill>
          <a:blip r:embed="rId7" cstate="print"/>
          <a:srcRect/>
          <a:stretch>
            <a:fillRect/>
          </a:stretch>
        </p:blipFill>
        <p:spPr bwMode="auto">
          <a:xfrm>
            <a:off x="5876925" y="4352925"/>
            <a:ext cx="800100" cy="790575"/>
          </a:xfrm>
          <a:prstGeom prst="rect">
            <a:avLst/>
          </a:prstGeom>
          <a:noFill/>
        </p:spPr>
      </p:pic>
    </p:spTree>
  </p:cSld>
  <p:clrMapOvr>
    <a:masterClrMapping/>
  </p:clrMapOvr>
  <mc:AlternateContent xmlns:mc="http://schemas.openxmlformats.org/markup-compatibility/2006">
    <mc:Choice xmlns:p14="http://schemas.microsoft.com/office/powerpoint/2010/main" xmlns="" Requires="p14">
      <p:transition spd="slow" p14:dur="1500">
        <p:split orient="vert" dir="in"/>
      </p:transition>
    </mc:Choice>
    <mc:Fallback>
      <p:transition spd="slow">
        <p:split orient="vert" dir="in"/>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fade">
                                      <p:cBhvr>
                                        <p:cTn id="7" dur="1000"/>
                                        <p:tgtEl>
                                          <p:spTgt spid="45"/>
                                        </p:tgtEl>
                                      </p:cBhvr>
                                    </p:animEffect>
                                    <p:anim calcmode="lin" valueType="num">
                                      <p:cBhvr>
                                        <p:cTn id="8" dur="1000" fill="hold"/>
                                        <p:tgtEl>
                                          <p:spTgt spid="45"/>
                                        </p:tgtEl>
                                        <p:attrNameLst>
                                          <p:attrName>ppt_x</p:attrName>
                                        </p:attrNameLst>
                                      </p:cBhvr>
                                      <p:tavLst>
                                        <p:tav tm="0">
                                          <p:val>
                                            <p:strVal val="#ppt_x"/>
                                          </p:val>
                                        </p:tav>
                                        <p:tav tm="100000">
                                          <p:val>
                                            <p:strVal val="#ppt_x"/>
                                          </p:val>
                                        </p:tav>
                                      </p:tavLst>
                                    </p:anim>
                                    <p:anim calcmode="lin" valueType="num">
                                      <p:cBhvr>
                                        <p:cTn id="9" dur="1000" fill="hold"/>
                                        <p:tgtEl>
                                          <p:spTgt spid="4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9" presetClass="entr" presetSubtype="0" fill="hold" nodeType="afterEffect">
                                  <p:stCondLst>
                                    <p:cond delay="0"/>
                                  </p:stCondLst>
                                  <p:childTnLst>
                                    <p:set>
                                      <p:cBhvr>
                                        <p:cTn id="12" dur="1" fill="hold">
                                          <p:stCondLst>
                                            <p:cond delay="0"/>
                                          </p:stCondLst>
                                        </p:cTn>
                                        <p:tgtEl>
                                          <p:spTgt spid="44"/>
                                        </p:tgtEl>
                                        <p:attrNameLst>
                                          <p:attrName>style.visibility</p:attrName>
                                        </p:attrNameLst>
                                      </p:cBhvr>
                                      <p:to>
                                        <p:strVal val="visible"/>
                                      </p:to>
                                    </p:set>
                                    <p:anim calcmode="lin" valueType="num">
                                      <p:cBhvr>
                                        <p:cTn id="13" dur="1000" fill="hold"/>
                                        <p:tgtEl>
                                          <p:spTgt spid="44"/>
                                        </p:tgtEl>
                                        <p:attrNameLst>
                                          <p:attrName>ppt_x</p:attrName>
                                        </p:attrNameLst>
                                      </p:cBhvr>
                                      <p:tavLst>
                                        <p:tav tm="0">
                                          <p:val>
                                            <p:strVal val="#ppt_x-.2"/>
                                          </p:val>
                                        </p:tav>
                                        <p:tav tm="100000">
                                          <p:val>
                                            <p:strVal val="#ppt_x"/>
                                          </p:val>
                                        </p:tav>
                                      </p:tavLst>
                                    </p:anim>
                                    <p:anim calcmode="lin" valueType="num">
                                      <p:cBhvr>
                                        <p:cTn id="14" dur="1000" fill="hold"/>
                                        <p:tgtEl>
                                          <p:spTgt spid="44"/>
                                        </p:tgtEl>
                                        <p:attrNameLst>
                                          <p:attrName>ppt_y</p:attrName>
                                        </p:attrNameLst>
                                      </p:cBhvr>
                                      <p:tavLst>
                                        <p:tav tm="0">
                                          <p:val>
                                            <p:strVal val="#ppt_y"/>
                                          </p:val>
                                        </p:tav>
                                        <p:tav tm="100000">
                                          <p:val>
                                            <p:strVal val="#ppt_y"/>
                                          </p:val>
                                        </p:tav>
                                      </p:tavLst>
                                    </p:anim>
                                    <p:animEffect transition="in" filter="wipe(right)" prLst="gradientSize: 0.1">
                                      <p:cBhvr>
                                        <p:cTn id="15" dur="1000"/>
                                        <p:tgtEl>
                                          <p:spTgt spid="44"/>
                                        </p:tgtEl>
                                      </p:cBhvr>
                                    </p:animEffect>
                                  </p:childTnLst>
                                </p:cTn>
                              </p:par>
                            </p:childTnLst>
                          </p:cTn>
                        </p:par>
                        <p:par>
                          <p:cTn id="16" fill="hold">
                            <p:stCondLst>
                              <p:cond delay="2000"/>
                            </p:stCondLst>
                            <p:childTnLst>
                              <p:par>
                                <p:cTn id="17" presetID="29" presetClass="entr" presetSubtype="0" fill="hold" nodeType="afterEffect">
                                  <p:stCondLst>
                                    <p:cond delay="0"/>
                                  </p:stCondLst>
                                  <p:childTnLst>
                                    <p:set>
                                      <p:cBhvr>
                                        <p:cTn id="18" dur="1" fill="hold">
                                          <p:stCondLst>
                                            <p:cond delay="0"/>
                                          </p:stCondLst>
                                        </p:cTn>
                                        <p:tgtEl>
                                          <p:spTgt spid="48"/>
                                        </p:tgtEl>
                                        <p:attrNameLst>
                                          <p:attrName>style.visibility</p:attrName>
                                        </p:attrNameLst>
                                      </p:cBhvr>
                                      <p:to>
                                        <p:strVal val="visible"/>
                                      </p:to>
                                    </p:set>
                                    <p:anim calcmode="lin" valueType="num">
                                      <p:cBhvr>
                                        <p:cTn id="19" dur="1000" fill="hold"/>
                                        <p:tgtEl>
                                          <p:spTgt spid="48"/>
                                        </p:tgtEl>
                                        <p:attrNameLst>
                                          <p:attrName>ppt_x</p:attrName>
                                        </p:attrNameLst>
                                      </p:cBhvr>
                                      <p:tavLst>
                                        <p:tav tm="0">
                                          <p:val>
                                            <p:strVal val="#ppt_x-.2"/>
                                          </p:val>
                                        </p:tav>
                                        <p:tav tm="100000">
                                          <p:val>
                                            <p:strVal val="#ppt_x"/>
                                          </p:val>
                                        </p:tav>
                                      </p:tavLst>
                                    </p:anim>
                                    <p:anim calcmode="lin" valueType="num">
                                      <p:cBhvr>
                                        <p:cTn id="20" dur="1000" fill="hold"/>
                                        <p:tgtEl>
                                          <p:spTgt spid="48"/>
                                        </p:tgtEl>
                                        <p:attrNameLst>
                                          <p:attrName>ppt_y</p:attrName>
                                        </p:attrNameLst>
                                      </p:cBhvr>
                                      <p:tavLst>
                                        <p:tav tm="0">
                                          <p:val>
                                            <p:strVal val="#ppt_y"/>
                                          </p:val>
                                        </p:tav>
                                        <p:tav tm="100000">
                                          <p:val>
                                            <p:strVal val="#ppt_y"/>
                                          </p:val>
                                        </p:tav>
                                      </p:tavLst>
                                    </p:anim>
                                    <p:animEffect transition="in" filter="wipe(right)" prLst="gradientSize: 0.1">
                                      <p:cBhvr>
                                        <p:cTn id="21" dur="1000"/>
                                        <p:tgtEl>
                                          <p:spTgt spid="48"/>
                                        </p:tgtEl>
                                      </p:cBhvr>
                                    </p:animEffect>
                                  </p:childTnLst>
                                </p:cTn>
                              </p:par>
                            </p:childTnLst>
                          </p:cTn>
                        </p:par>
                        <p:par>
                          <p:cTn id="22" fill="hold">
                            <p:stCondLst>
                              <p:cond delay="3000"/>
                            </p:stCondLst>
                            <p:childTnLst>
                              <p:par>
                                <p:cTn id="23" presetID="0" presetClass="path" presetSubtype="0" accel="50000" decel="50000" fill="hold" nodeType="afterEffect">
                                  <p:stCondLst>
                                    <p:cond delay="0"/>
                                  </p:stCondLst>
                                  <p:childTnLst>
                                    <p:animMotion origin="layout" path="M 0.03984 -0.24838 C 0.03346 -0.25232 0.02799 -0.25787 0.02213 -0.2625 C 0.01888 -0.26505 0.01549 -0.26597 0.01237 -0.26783 C 0.0112 -0.26852 0.01041 -0.27084 0.00937 -0.27153 C 0.0082 -0.27222 -0.00065 -0.27477 -0.00143 -0.275 C -0.00834 -0.27732 -0.01393 -0.28079 -0.0211 -0.28195 C -0.02539 -0.28403 -0.02956 -0.28634 -0.03386 -0.28912 C -0.03711 -0.29097 -0.03867 -0.29005 -0.04167 -0.29259 C -0.04714 -0.29746 -0.05222 -0.30232 -0.05834 -0.30486 C -0.05925 -0.30602 -0.06016 -0.30764 -0.0612 -0.30857 C -0.06224 -0.30949 -0.06328 -0.30949 -0.06419 -0.31019 C -0.07031 -0.31644 -0.07513 -0.32384 -0.0819 -0.32801 C -0.08477 -0.3331 -0.08776 -0.33843 -0.09076 -0.34375 C -0.09232 -0.34676 -0.09479 -0.34699 -0.09662 -0.34908 C -0.09948 -0.35695 -0.10456 -0.36343 -0.10834 -0.37037 C -0.11406 -0.38056 -0.11979 -0.39074 -0.125 -0.40209 C -0.13268 -0.41829 -0.13607 -0.44236 -0.13972 -0.46204 C -0.14063 -0.47315 -0.14219 -0.4831 -0.14362 -0.49375 C -0.14388 -0.51945 -0.14102 -0.57824 -0.14753 -0.61389 C -0.15026 -0.65695 -0.14948 -0.69468 -0.16029 -0.7338 C -0.16224 -0.74028 -0.1638 -0.74954 -0.16628 -0.75509 C -0.17318 -0.7713 -0.16966 -0.76088 -0.175 -0.76921 C -0.17865 -0.77431 -0.18229 -0.78241 -0.18685 -0.78496 C -0.19935 -0.79259 -0.21068 -0.79584 -0.22409 -0.79746 C -0.25052 -0.8132 -0.28073 -0.79977 -0.30847 -0.7956 C -0.32891 -0.78334 -0.34271 -0.79769 -0.35847 -0.8132 C -0.36107 -0.81574 -0.36432 -0.81644 -0.36641 -0.82037 C -0.36979 -0.82639 -0.3724 -0.82871 -0.37709 -0.83079 C -0.38099 -0.83773 -0.38568 -0.83889 -0.38985 -0.84491 C -0.39375 -0.85093 -0.39714 -0.85371 -0.40169 -0.85903 C -0.40365 -0.86158 -0.40638 -0.86065 -0.40847 -0.86273 C -0.41472 -0.86875 -0.41745 -0.87199 -0.42422 -0.875 C -0.4293 -0.88102 -0.43594 -0.88287 -0.44193 -0.88565 C -0.45143 -0.89699 -0.48125 -0.89236 -0.48503 -0.89259 C -0.49518 -0.89884 -0.48386 -0.89259 -0.50951 -0.89259 C -0.55573 -0.89259 -0.60182 -0.89375 -0.64792 -0.89445 C -0.65742 -0.90023 -0.66589 -0.91088 -0.67539 -0.91736 C -0.67852 -0.91968 -0.68073 -0.92431 -0.68412 -0.92431 " pathEditMode="relative" rAng="0" ptsTypes="fffffffffffffffffffffffffffffffffffffA">
                                      <p:cBhvr>
                                        <p:cTn id="24" dur="2000" fill="hold"/>
                                        <p:tgtEl>
                                          <p:spTgt spid="47"/>
                                        </p:tgtEl>
                                        <p:attrNameLst>
                                          <p:attrName>ppt_x</p:attrName>
                                          <p:attrName>ppt_y</p:attrName>
                                        </p:attrNameLst>
                                      </p:cBhvr>
                                      <p:rCtr x="-362" y="-338"/>
                                    </p:animMotion>
                                  </p:childTnLst>
                                </p:cTn>
                              </p:par>
                            </p:childTnLst>
                          </p:cTn>
                        </p:par>
                        <p:par>
                          <p:cTn id="25" fill="hold">
                            <p:stCondLst>
                              <p:cond delay="5000"/>
                            </p:stCondLst>
                            <p:childTnLst>
                              <p:par>
                                <p:cTn id="26" presetID="26" presetClass="entr" presetSubtype="0" fill="hold" grpId="0" nodeType="afterEffect">
                                  <p:stCondLst>
                                    <p:cond delay="0"/>
                                  </p:stCondLst>
                                  <p:childTnLst>
                                    <p:set>
                                      <p:cBhvr>
                                        <p:cTn id="27" dur="1" fill="hold">
                                          <p:stCondLst>
                                            <p:cond delay="0"/>
                                          </p:stCondLst>
                                        </p:cTn>
                                        <p:tgtEl>
                                          <p:spTgt spid="64"/>
                                        </p:tgtEl>
                                        <p:attrNameLst>
                                          <p:attrName>style.visibility</p:attrName>
                                        </p:attrNameLst>
                                      </p:cBhvr>
                                      <p:to>
                                        <p:strVal val="visible"/>
                                      </p:to>
                                    </p:set>
                                    <p:animEffect transition="in" filter="wipe(down)">
                                      <p:cBhvr>
                                        <p:cTn id="28" dur="580">
                                          <p:stCondLst>
                                            <p:cond delay="0"/>
                                          </p:stCondLst>
                                        </p:cTn>
                                        <p:tgtEl>
                                          <p:spTgt spid="64"/>
                                        </p:tgtEl>
                                      </p:cBhvr>
                                    </p:animEffect>
                                    <p:anim calcmode="lin" valueType="num">
                                      <p:cBhvr>
                                        <p:cTn id="29" dur="1822" tmFilter="0,0; 0.14,0.36; 0.43,0.73; 0.71,0.91; 1.0,1.0">
                                          <p:stCondLst>
                                            <p:cond delay="0"/>
                                          </p:stCondLst>
                                        </p:cTn>
                                        <p:tgtEl>
                                          <p:spTgt spid="64"/>
                                        </p:tgtEl>
                                        <p:attrNameLst>
                                          <p:attrName>ppt_x</p:attrName>
                                        </p:attrNameLst>
                                      </p:cBhvr>
                                      <p:tavLst>
                                        <p:tav tm="0">
                                          <p:val>
                                            <p:strVal val="#ppt_x-0.25"/>
                                          </p:val>
                                        </p:tav>
                                        <p:tav tm="100000">
                                          <p:val>
                                            <p:strVal val="#ppt_x"/>
                                          </p:val>
                                        </p:tav>
                                      </p:tavLst>
                                    </p:anim>
                                    <p:anim calcmode="lin" valueType="num">
                                      <p:cBhvr>
                                        <p:cTn id="30" dur="664" tmFilter="0.0,0.0; 0.25,0.07; 0.50,0.2; 0.75,0.467; 1.0,1.0">
                                          <p:stCondLst>
                                            <p:cond delay="0"/>
                                          </p:stCondLst>
                                        </p:cTn>
                                        <p:tgtEl>
                                          <p:spTgt spid="64"/>
                                        </p:tgtEl>
                                        <p:attrNameLst>
                                          <p:attrName>ppt_y</p:attrName>
                                        </p:attrNameLst>
                                      </p:cBhvr>
                                      <p:tavLst>
                                        <p:tav tm="0" fmla="#ppt_y-sin(pi*$)/3">
                                          <p:val>
                                            <p:fltVal val="0.5"/>
                                          </p:val>
                                        </p:tav>
                                        <p:tav tm="100000">
                                          <p:val>
                                            <p:fltVal val="1"/>
                                          </p:val>
                                        </p:tav>
                                      </p:tavLst>
                                    </p:anim>
                                    <p:anim calcmode="lin" valueType="num">
                                      <p:cBhvr>
                                        <p:cTn id="31" dur="664" tmFilter="0, 0; 0.125,0.2665; 0.25,0.4; 0.375,0.465; 0.5,0.5;  0.625,0.535; 0.75,0.6; 0.875,0.7335; 1,1">
                                          <p:stCondLst>
                                            <p:cond delay="664"/>
                                          </p:stCondLst>
                                        </p:cTn>
                                        <p:tgtEl>
                                          <p:spTgt spid="64"/>
                                        </p:tgtEl>
                                        <p:attrNameLst>
                                          <p:attrName>ppt_y</p:attrName>
                                        </p:attrNameLst>
                                      </p:cBhvr>
                                      <p:tavLst>
                                        <p:tav tm="0" fmla="#ppt_y-sin(pi*$)/9">
                                          <p:val>
                                            <p:fltVal val="0"/>
                                          </p:val>
                                        </p:tav>
                                        <p:tav tm="100000">
                                          <p:val>
                                            <p:fltVal val="1"/>
                                          </p:val>
                                        </p:tav>
                                      </p:tavLst>
                                    </p:anim>
                                    <p:anim calcmode="lin" valueType="num">
                                      <p:cBhvr>
                                        <p:cTn id="32" dur="332" tmFilter="0, 0; 0.125,0.2665; 0.25,0.4; 0.375,0.465; 0.5,0.5;  0.625,0.535; 0.75,0.6; 0.875,0.7335; 1,1">
                                          <p:stCondLst>
                                            <p:cond delay="1324"/>
                                          </p:stCondLst>
                                        </p:cTn>
                                        <p:tgtEl>
                                          <p:spTgt spid="64"/>
                                        </p:tgtEl>
                                        <p:attrNameLst>
                                          <p:attrName>ppt_y</p:attrName>
                                        </p:attrNameLst>
                                      </p:cBhvr>
                                      <p:tavLst>
                                        <p:tav tm="0" fmla="#ppt_y-sin(pi*$)/27">
                                          <p:val>
                                            <p:fltVal val="0"/>
                                          </p:val>
                                        </p:tav>
                                        <p:tav tm="100000">
                                          <p:val>
                                            <p:fltVal val="1"/>
                                          </p:val>
                                        </p:tav>
                                      </p:tavLst>
                                    </p:anim>
                                    <p:anim calcmode="lin" valueType="num">
                                      <p:cBhvr>
                                        <p:cTn id="33" dur="164" tmFilter="0, 0; 0.125,0.2665; 0.25,0.4; 0.375,0.465; 0.5,0.5;  0.625,0.535; 0.75,0.6; 0.875,0.7335; 1,1">
                                          <p:stCondLst>
                                            <p:cond delay="1656"/>
                                          </p:stCondLst>
                                        </p:cTn>
                                        <p:tgtEl>
                                          <p:spTgt spid="64"/>
                                        </p:tgtEl>
                                        <p:attrNameLst>
                                          <p:attrName>ppt_y</p:attrName>
                                        </p:attrNameLst>
                                      </p:cBhvr>
                                      <p:tavLst>
                                        <p:tav tm="0" fmla="#ppt_y-sin(pi*$)/81">
                                          <p:val>
                                            <p:fltVal val="0"/>
                                          </p:val>
                                        </p:tav>
                                        <p:tav tm="100000">
                                          <p:val>
                                            <p:fltVal val="1"/>
                                          </p:val>
                                        </p:tav>
                                      </p:tavLst>
                                    </p:anim>
                                    <p:animScale>
                                      <p:cBhvr>
                                        <p:cTn id="34" dur="26">
                                          <p:stCondLst>
                                            <p:cond delay="650"/>
                                          </p:stCondLst>
                                        </p:cTn>
                                        <p:tgtEl>
                                          <p:spTgt spid="64"/>
                                        </p:tgtEl>
                                      </p:cBhvr>
                                      <p:to x="100000" y="60000"/>
                                    </p:animScale>
                                    <p:animScale>
                                      <p:cBhvr>
                                        <p:cTn id="35" dur="166" decel="50000">
                                          <p:stCondLst>
                                            <p:cond delay="676"/>
                                          </p:stCondLst>
                                        </p:cTn>
                                        <p:tgtEl>
                                          <p:spTgt spid="64"/>
                                        </p:tgtEl>
                                      </p:cBhvr>
                                      <p:to x="100000" y="100000"/>
                                    </p:animScale>
                                    <p:animScale>
                                      <p:cBhvr>
                                        <p:cTn id="36" dur="26">
                                          <p:stCondLst>
                                            <p:cond delay="1312"/>
                                          </p:stCondLst>
                                        </p:cTn>
                                        <p:tgtEl>
                                          <p:spTgt spid="64"/>
                                        </p:tgtEl>
                                      </p:cBhvr>
                                      <p:to x="100000" y="80000"/>
                                    </p:animScale>
                                    <p:animScale>
                                      <p:cBhvr>
                                        <p:cTn id="37" dur="166" decel="50000">
                                          <p:stCondLst>
                                            <p:cond delay="1338"/>
                                          </p:stCondLst>
                                        </p:cTn>
                                        <p:tgtEl>
                                          <p:spTgt spid="64"/>
                                        </p:tgtEl>
                                      </p:cBhvr>
                                      <p:to x="100000" y="100000"/>
                                    </p:animScale>
                                    <p:animScale>
                                      <p:cBhvr>
                                        <p:cTn id="38" dur="26">
                                          <p:stCondLst>
                                            <p:cond delay="1642"/>
                                          </p:stCondLst>
                                        </p:cTn>
                                        <p:tgtEl>
                                          <p:spTgt spid="64"/>
                                        </p:tgtEl>
                                      </p:cBhvr>
                                      <p:to x="100000" y="90000"/>
                                    </p:animScale>
                                    <p:animScale>
                                      <p:cBhvr>
                                        <p:cTn id="39" dur="166" decel="50000">
                                          <p:stCondLst>
                                            <p:cond delay="1668"/>
                                          </p:stCondLst>
                                        </p:cTn>
                                        <p:tgtEl>
                                          <p:spTgt spid="64"/>
                                        </p:tgtEl>
                                      </p:cBhvr>
                                      <p:to x="100000" y="100000"/>
                                    </p:animScale>
                                    <p:animScale>
                                      <p:cBhvr>
                                        <p:cTn id="40" dur="26">
                                          <p:stCondLst>
                                            <p:cond delay="1808"/>
                                          </p:stCondLst>
                                        </p:cTn>
                                        <p:tgtEl>
                                          <p:spTgt spid="64"/>
                                        </p:tgtEl>
                                      </p:cBhvr>
                                      <p:to x="100000" y="95000"/>
                                    </p:animScale>
                                    <p:animScale>
                                      <p:cBhvr>
                                        <p:cTn id="41" dur="166" decel="50000">
                                          <p:stCondLst>
                                            <p:cond delay="1834"/>
                                          </p:stCondLst>
                                        </p:cTn>
                                        <p:tgtEl>
                                          <p:spTgt spid="64"/>
                                        </p:tgtEl>
                                      </p:cBhvr>
                                      <p:to x="100000" y="100000"/>
                                    </p:animScale>
                                  </p:childTnLst>
                                </p:cTn>
                              </p:par>
                            </p:childTnLst>
                          </p:cTn>
                        </p:par>
                        <p:par>
                          <p:cTn id="42" fill="hold">
                            <p:stCondLst>
                              <p:cond delay="7000"/>
                            </p:stCondLst>
                            <p:childTnLst>
                              <p:par>
                                <p:cTn id="43" presetID="23" presetClass="entr" presetSubtype="16" fill="hold" nodeType="afterEffect">
                                  <p:stCondLst>
                                    <p:cond delay="0"/>
                                  </p:stCondLst>
                                  <p:childTnLst>
                                    <p:set>
                                      <p:cBhvr>
                                        <p:cTn id="44" dur="1" fill="hold">
                                          <p:stCondLst>
                                            <p:cond delay="0"/>
                                          </p:stCondLst>
                                        </p:cTn>
                                        <p:tgtEl>
                                          <p:spTgt spid="49"/>
                                        </p:tgtEl>
                                        <p:attrNameLst>
                                          <p:attrName>style.visibility</p:attrName>
                                        </p:attrNameLst>
                                      </p:cBhvr>
                                      <p:to>
                                        <p:strVal val="visible"/>
                                      </p:to>
                                    </p:set>
                                    <p:anim calcmode="lin" valueType="num">
                                      <p:cBhvr>
                                        <p:cTn id="45" dur="500" fill="hold"/>
                                        <p:tgtEl>
                                          <p:spTgt spid="49"/>
                                        </p:tgtEl>
                                        <p:attrNameLst>
                                          <p:attrName>ppt_w</p:attrName>
                                        </p:attrNameLst>
                                      </p:cBhvr>
                                      <p:tavLst>
                                        <p:tav tm="0">
                                          <p:val>
                                            <p:fltVal val="0"/>
                                          </p:val>
                                        </p:tav>
                                        <p:tav tm="100000">
                                          <p:val>
                                            <p:strVal val="#ppt_w"/>
                                          </p:val>
                                        </p:tav>
                                      </p:tavLst>
                                    </p:anim>
                                    <p:anim calcmode="lin" valueType="num">
                                      <p:cBhvr>
                                        <p:cTn id="46" dur="500" fill="hold"/>
                                        <p:tgtEl>
                                          <p:spTgt spid="49"/>
                                        </p:tgtEl>
                                        <p:attrNameLst>
                                          <p:attrName>ppt_h</p:attrName>
                                        </p:attrNameLst>
                                      </p:cBhvr>
                                      <p:tavLst>
                                        <p:tav tm="0">
                                          <p:val>
                                            <p:fltVal val="0"/>
                                          </p:val>
                                        </p:tav>
                                        <p:tav tm="100000">
                                          <p:val>
                                            <p:strVal val="#ppt_h"/>
                                          </p:val>
                                        </p:tav>
                                      </p:tavLst>
                                    </p:anim>
                                  </p:childTnLst>
                                </p:cTn>
                              </p:par>
                              <p:par>
                                <p:cTn id="47" presetID="1" presetClass="entr" presetSubtype="0" fill="hold" nodeType="withEffect">
                                  <p:stCondLst>
                                    <p:cond delay="0"/>
                                  </p:stCondLst>
                                  <p:childTnLst>
                                    <p:set>
                                      <p:cBhvr>
                                        <p:cTn id="48" dur="1" fill="hold">
                                          <p:stCondLst>
                                            <p:cond delay="0"/>
                                          </p:stCondLst>
                                        </p:cTn>
                                        <p:tgtEl>
                                          <p:spTgt spid="50"/>
                                        </p:tgtEl>
                                        <p:attrNameLst>
                                          <p:attrName>style.visibility</p:attrName>
                                        </p:attrNameLst>
                                      </p:cBhvr>
                                      <p:to>
                                        <p:strVal val="visible"/>
                                      </p:to>
                                    </p:set>
                                  </p:childTnLst>
                                </p:cTn>
                              </p:par>
                              <p:par>
                                <p:cTn id="49" presetID="0" presetClass="path" presetSubtype="0" accel="50000" decel="50000" fill="hold" nodeType="withEffect">
                                  <p:stCondLst>
                                    <p:cond delay="0"/>
                                  </p:stCondLst>
                                  <p:childTnLst>
                                    <p:animMotion origin="layout" path="M -0.05104 0.01759 C -0.05638 0.01134 -0.05586 0.00416 -0.05938 -0.00463 C -0.06029 -0.00671 -0.06159 -0.0081 -0.0625 -0.01019 C -0.06706 -0.0206 -0.06836 -0.03033 -0.075 -0.03611 C -0.08464 -0.03033 -0.09271 -0.02685 -0.1 -0.01389 C -0.10195 -0.00324 -0.10039 0.00926 -0.10313 0.01944 C -0.10404 0.02291 -0.10938 0.02315 -0.10938 0.02338 C -0.11498 0.02199 -0.1207 0.02222 -0.12604 0.01944 C -0.12722 0.01875 -0.12761 0.01597 -0.12813 0.01389 C -0.13307 -0.00671 -0.12266 0.02407 -0.13333 -0.00463 C -0.13477 -0.00857 -0.13503 -0.01366 -0.13646 -0.01759 C -0.13867 -0.02338 -0.14154 -0.02847 -0.14375 -0.03426 C -0.1444 -0.03611 -0.14466 -0.03912 -0.14583 -0.03982 C -0.15013 -0.04236 -0.14805 -0.04051 -0.15208 -0.04537 C -0.16315 -0.04468 -0.17435 -0.04584 -0.18542 -0.04352 C -0.18672 -0.04329 -0.18724 -0.04005 -0.1875 -0.03796 C -0.18841 -0.02871 -0.18737 -0.01921 -0.18854 -0.01019 C -0.18906 -0.00579 -0.19128 -0.00278 -0.19271 0.00092 C -0.1957 0.00879 -0.19623 0.01643 -0.2 0.02315 C -0.20169 0.03241 -0.20534 0.0368 -0.21042 0.03981 C -0.21862 0.03773 -0.22214 0.03704 -0.22917 0.0287 C -0.23125 0.02616 -0.23542 0.02129 -0.23542 0.02153 C -0.23685 0.01759 -0.23815 0.01389 -0.23958 0.01018 C -0.24505 -0.00417 -0.24219 -0.02477 -0.25104 -0.03611 C -0.25404 -0.03982 -0.25599 -0.04028 -0.25938 -0.04167 C -0.26914 -0.04097 -0.27891 -0.04213 -0.28854 -0.03982 C -0.29219 -0.03889 -0.2918 -0.03056 -0.29271 -0.02685 C -0.29518 -0.0169 -0.29857 -0.01412 -0.30208 -0.00463 C -0.30352 -0.00093 -0.3043 0.0037 -0.30625 0.00648 C -0.31133 0.01342 -0.31693 0.01597 -0.32292 0.01944 C -0.32852 0.02268 -0.33281 0.03079 -0.33854 0.03426 C -0.34037 0.03403 -0.34974 0.0331 -0.35313 0.03055 C -0.35625 0.02824 -0.35768 0.025 -0.36146 0.025 " pathEditMode="relative" rAng="0" ptsTypes="ffffffffffffffffffffffffffffffffA">
                                      <p:cBhvr>
                                        <p:cTn id="50" dur="2000" fill="hold"/>
                                        <p:tgtEl>
                                          <p:spTgt spid="50"/>
                                        </p:tgtEl>
                                        <p:attrNameLst>
                                          <p:attrName>ppt_x</p:attrName>
                                          <p:attrName>ppt_y</p:attrName>
                                        </p:attrNameLst>
                                      </p:cBhvr>
                                      <p:rCtr x="-155" y="-21"/>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0" y="0"/>
            <a:ext cx="4556760"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2"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4049827"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参照物与机械运动</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1447800" y="1675264"/>
            <a:ext cx="7025640" cy="1938992"/>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    我们判断任何一个物体是否运动时</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都经历了三个步骤</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一“选”</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参照物</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二“看”</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被研究的物体相对于参照物的位置是否变化</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三“判断”</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物体是否运动</a:t>
            </a:r>
            <a:r>
              <a:rPr lang="en-US" altLang="zh-CN" sz="2000" dirty="0" smtClean="0">
                <a:latin typeface="微软雅黑" panose="020B0503020204020204" pitchFamily="34" charset="-122"/>
                <a:ea typeface="微软雅黑" panose="020B0503020204020204" pitchFamily="34" charset="-122"/>
              </a:rPr>
              <a:t>).</a:t>
            </a:r>
          </a:p>
          <a:p>
            <a:pPr>
              <a:lnSpc>
                <a:spcPct val="150000"/>
              </a:lnSpc>
            </a:pPr>
            <a:r>
              <a:rPr lang="en-US" altLang="zh-CN" sz="2000" dirty="0" smtClean="0">
                <a:latin typeface="微软雅黑" panose="020B0503020204020204" pitchFamily="34" charset="-122"/>
                <a:ea typeface="微软雅黑" panose="020B0503020204020204" pitchFamily="34" charset="-122"/>
              </a:rPr>
              <a:t> </a:t>
            </a:r>
          </a:p>
        </p:txBody>
      </p:sp>
      <p:pic>
        <p:nvPicPr>
          <p:cNvPr id="12" name="图片 11" descr="图片3.png"/>
          <p:cNvPicPr>
            <a:picLocks noChangeAspect="1"/>
          </p:cNvPicPr>
          <p:nvPr/>
        </p:nvPicPr>
        <p:blipFill>
          <a:blip r:embed="rId3" cstate="print"/>
          <a:stretch>
            <a:fillRect/>
          </a:stretch>
        </p:blipFill>
        <p:spPr>
          <a:xfrm>
            <a:off x="0" y="814301"/>
            <a:ext cx="1603116" cy="6766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childTnLst>
                          </p:cTn>
                        </p:par>
                        <p:par>
                          <p:cTn id="15" fill="hold">
                            <p:stCondLst>
                              <p:cond delay="500"/>
                            </p:stCondLst>
                            <p:childTnLst>
                              <p:par>
                                <p:cTn id="16" presetID="1" presetClass="entr" presetSubtype="0" fill="hold" grpId="0" nodeType="afterEffect">
                                  <p:stCondLst>
                                    <p:cond delay="0"/>
                                  </p:stCondLst>
                                  <p:childTnLst>
                                    <p:set>
                                      <p:cBhvr>
                                        <p:cTn id="17" dur="1" fill="hold">
                                          <p:stCondLst>
                                            <p:cond delay="0"/>
                                          </p:stCondLst>
                                        </p:cTn>
                                        <p:tgtEl>
                                          <p:spTgt spid="19"/>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0" y="0"/>
            <a:ext cx="4556760"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2"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4049827"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参照物与机械运动</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2118360" y="3747904"/>
            <a:ext cx="7025640" cy="499624"/>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国产</a:t>
            </a:r>
            <a:r>
              <a:rPr lang="en-US" altLang="zh-CN" sz="2000" dirty="0" smtClean="0">
                <a:latin typeface="微软雅黑" panose="020B0503020204020204" pitchFamily="34" charset="-122"/>
                <a:ea typeface="微软雅黑" panose="020B0503020204020204" pitchFamily="34" charset="-122"/>
              </a:rPr>
              <a:t>C919</a:t>
            </a:r>
            <a:r>
              <a:rPr lang="zh-CN" altLang="en-US" sz="2000" dirty="0" smtClean="0">
                <a:latin typeface="微软雅黑" panose="020B0503020204020204" pitchFamily="34" charset="-122"/>
                <a:ea typeface="微软雅黑" panose="020B0503020204020204" pitchFamily="34" charset="-122"/>
              </a:rPr>
              <a:t>客机起飞是机械运动</a:t>
            </a:r>
          </a:p>
        </p:txBody>
      </p:sp>
      <p:pic>
        <p:nvPicPr>
          <p:cNvPr id="10" name="图片 9" descr="图片6.png"/>
          <p:cNvPicPr>
            <a:picLocks noChangeAspect="1"/>
          </p:cNvPicPr>
          <p:nvPr/>
        </p:nvPicPr>
        <p:blipFill>
          <a:blip r:embed="rId3" cstate="print"/>
          <a:stretch>
            <a:fillRect/>
          </a:stretch>
        </p:blipFill>
        <p:spPr>
          <a:xfrm>
            <a:off x="0" y="1069447"/>
            <a:ext cx="1597020" cy="580934"/>
          </a:xfrm>
          <a:prstGeom prst="rect">
            <a:avLst/>
          </a:prstGeom>
        </p:spPr>
      </p:pic>
      <p:pic>
        <p:nvPicPr>
          <p:cNvPr id="11" name="a23.jpg" descr="id:2147510134;FounderCES"/>
          <p:cNvPicPr/>
          <p:nvPr/>
        </p:nvPicPr>
        <p:blipFill>
          <a:blip r:embed="rId4" cstate="print"/>
          <a:stretch>
            <a:fillRect/>
          </a:stretch>
        </p:blipFill>
        <p:spPr>
          <a:xfrm>
            <a:off x="2706660" y="1789125"/>
            <a:ext cx="2916900" cy="196990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childTnLst>
                          </p:cTn>
                        </p:par>
                        <p:par>
                          <p:cTn id="15" fill="hold">
                            <p:stCondLst>
                              <p:cond delay="500"/>
                            </p:stCondLst>
                            <p:childTnLst>
                              <p:par>
                                <p:cTn id="16" presetID="1" presetClass="entr" presetSubtype="0" fill="hold" grpId="0" nodeType="afterEffect">
                                  <p:stCondLst>
                                    <p:cond delay="0"/>
                                  </p:stCondLst>
                                  <p:childTnLst>
                                    <p:set>
                                      <p:cBhvr>
                                        <p:cTn id="17" dur="1" fill="hold">
                                          <p:stCondLst>
                                            <p:cond delay="0"/>
                                          </p:stCondLst>
                                        </p:cTn>
                                        <p:tgtEl>
                                          <p:spTgt spid="19"/>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10"/>
                                        </p:tgtEl>
                                        <p:attrNameLst>
                                          <p:attrName>style.visibility</p:attrName>
                                        </p:attrNameLst>
                                      </p:cBhvr>
                                      <p:to>
                                        <p:strVal val="visible"/>
                                      </p:to>
                                    </p:set>
                                  </p:childTnLst>
                                </p:cTn>
                              </p:par>
                              <p:par>
                                <p:cTn id="20" presetID="3" presetClass="entr" presetSubtype="10" fill="hold" nodeType="with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blinds(horizontal)">
                                      <p:cBhvr>
                                        <p:cTn id="2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0" y="0"/>
            <a:ext cx="4556760"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2"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4049827"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参照物与机械运动</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1127760" y="2300104"/>
            <a:ext cx="7025640" cy="961289"/>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社会经济活动、微观世界的分子、原子运动、生物体的生命活动</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如人长高了</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等不属于机械运动</a:t>
            </a:r>
            <a:r>
              <a:rPr lang="en-US" altLang="zh-CN" sz="2000" dirty="0" smtClean="0">
                <a:latin typeface="微软雅黑" panose="020B0503020204020204" pitchFamily="34" charset="-122"/>
                <a:ea typeface="微软雅黑" panose="020B0503020204020204" pitchFamily="34" charset="-122"/>
              </a:rPr>
              <a:t>.</a:t>
            </a:r>
          </a:p>
        </p:txBody>
      </p:sp>
      <p:pic>
        <p:nvPicPr>
          <p:cNvPr id="12" name="图片 11" descr="图片7.png"/>
          <p:cNvPicPr>
            <a:picLocks noChangeAspect="1"/>
          </p:cNvPicPr>
          <p:nvPr/>
        </p:nvPicPr>
        <p:blipFill>
          <a:blip r:embed="rId3" cstate="print"/>
          <a:stretch>
            <a:fillRect/>
          </a:stretch>
        </p:blipFill>
        <p:spPr>
          <a:xfrm>
            <a:off x="0" y="954835"/>
            <a:ext cx="1597020" cy="67050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childTnLst>
                          </p:cTn>
                        </p:par>
                        <p:par>
                          <p:cTn id="15" fill="hold">
                            <p:stCondLst>
                              <p:cond delay="500"/>
                            </p:stCondLst>
                            <p:childTnLst>
                              <p:par>
                                <p:cTn id="16" presetID="1" presetClass="entr" presetSubtype="0" fill="hold" grpId="0" nodeType="afterEffect">
                                  <p:stCondLst>
                                    <p:cond delay="0"/>
                                  </p:stCondLst>
                                  <p:childTnLst>
                                    <p:set>
                                      <p:cBhvr>
                                        <p:cTn id="17" dur="1" fill="hold">
                                          <p:stCondLst>
                                            <p:cond delay="0"/>
                                          </p:stCondLst>
                                        </p:cTn>
                                        <p:tgtEl>
                                          <p:spTgt spid="19"/>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0" y="0"/>
            <a:ext cx="4800600"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2"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4396075"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直线运动与曲线运动</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2468880" y="4052704"/>
            <a:ext cx="7025640" cy="501291"/>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过山车的路线是曲线运动</a:t>
            </a:r>
          </a:p>
        </p:txBody>
      </p:sp>
      <p:pic>
        <p:nvPicPr>
          <p:cNvPr id="10" name="图片 9" descr="图片6.png"/>
          <p:cNvPicPr>
            <a:picLocks noChangeAspect="1"/>
          </p:cNvPicPr>
          <p:nvPr/>
        </p:nvPicPr>
        <p:blipFill>
          <a:blip r:embed="rId3" cstate="print"/>
          <a:stretch>
            <a:fillRect/>
          </a:stretch>
        </p:blipFill>
        <p:spPr>
          <a:xfrm>
            <a:off x="0" y="1069447"/>
            <a:ext cx="1597020" cy="580934"/>
          </a:xfrm>
          <a:prstGeom prst="rect">
            <a:avLst/>
          </a:prstGeom>
        </p:spPr>
      </p:pic>
      <p:pic>
        <p:nvPicPr>
          <p:cNvPr id="12" name="h63.jpg" descr="id:2147510170;FounderCES"/>
          <p:cNvPicPr/>
          <p:nvPr/>
        </p:nvPicPr>
        <p:blipFill>
          <a:blip r:embed="rId4" cstate="print"/>
          <a:stretch>
            <a:fillRect/>
          </a:stretch>
        </p:blipFill>
        <p:spPr>
          <a:xfrm>
            <a:off x="2450520" y="1221570"/>
            <a:ext cx="3401640" cy="2673146"/>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childTnLst>
                          </p:cTn>
                        </p:par>
                        <p:par>
                          <p:cTn id="15" fill="hold">
                            <p:stCondLst>
                              <p:cond delay="500"/>
                            </p:stCondLst>
                            <p:childTnLst>
                              <p:par>
                                <p:cTn id="16" presetID="1" presetClass="entr" presetSubtype="0" fill="hold" grpId="0" nodeType="afterEffect">
                                  <p:stCondLst>
                                    <p:cond delay="0"/>
                                  </p:stCondLst>
                                  <p:childTnLst>
                                    <p:set>
                                      <p:cBhvr>
                                        <p:cTn id="17" dur="1" fill="hold">
                                          <p:stCondLst>
                                            <p:cond delay="0"/>
                                          </p:stCondLst>
                                        </p:cTn>
                                        <p:tgtEl>
                                          <p:spTgt spid="19"/>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10"/>
                                        </p:tgtEl>
                                        <p:attrNameLst>
                                          <p:attrName>style.visibility</p:attrName>
                                        </p:attrNameLst>
                                      </p:cBhvr>
                                      <p:to>
                                        <p:strVal val="visible"/>
                                      </p:to>
                                    </p:set>
                                  </p:childTnLst>
                                </p:cTn>
                              </p:par>
                              <p:par>
                                <p:cTn id="20" presetID="3" presetClass="entr" presetSubtype="10" fill="hold" nodeType="with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blinds(horizontal)">
                                      <p:cBhvr>
                                        <p:cTn id="2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0" y="0"/>
            <a:ext cx="4800600"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2"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4396075"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直线运动与曲线运动</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1219200" y="2101984"/>
            <a:ext cx="7025640" cy="961289"/>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判断物体做哪种运动的关键是</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看物体从一位置到另一位置所经过的路线是直线还是曲线</a:t>
            </a:r>
            <a:r>
              <a:rPr lang="en-US" altLang="zh-CN" sz="2000" dirty="0" smtClean="0">
                <a:latin typeface="微软雅黑" panose="020B0503020204020204" pitchFamily="34" charset="-122"/>
                <a:ea typeface="微软雅黑" panose="020B0503020204020204" pitchFamily="34" charset="-122"/>
              </a:rPr>
              <a:t>.</a:t>
            </a:r>
          </a:p>
        </p:txBody>
      </p:sp>
      <p:pic>
        <p:nvPicPr>
          <p:cNvPr id="11" name="图片 10" descr="图片3.png"/>
          <p:cNvPicPr>
            <a:picLocks noChangeAspect="1"/>
          </p:cNvPicPr>
          <p:nvPr/>
        </p:nvPicPr>
        <p:blipFill>
          <a:blip r:embed="rId3" cstate="print"/>
          <a:stretch>
            <a:fillRect/>
          </a:stretch>
        </p:blipFill>
        <p:spPr>
          <a:xfrm>
            <a:off x="190674" y="920981"/>
            <a:ext cx="1603116" cy="6766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childTnLst>
                          </p:cTn>
                        </p:par>
                        <p:par>
                          <p:cTn id="15" fill="hold">
                            <p:stCondLst>
                              <p:cond delay="500"/>
                            </p:stCondLst>
                            <p:childTnLst>
                              <p:par>
                                <p:cTn id="16" presetID="1" presetClass="entr" presetSubtype="0" fill="hold" grpId="0" nodeType="afterEffect">
                                  <p:stCondLst>
                                    <p:cond delay="0"/>
                                  </p:stCondLst>
                                  <p:childTnLst>
                                    <p:set>
                                      <p:cBhvr>
                                        <p:cTn id="17" dur="1" fill="hold">
                                          <p:stCondLst>
                                            <p:cond delay="0"/>
                                          </p:stCondLst>
                                        </p:cTn>
                                        <p:tgtEl>
                                          <p:spTgt spid="19"/>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theme/theme1.xml><?xml version="1.0" encoding="utf-8"?>
<a:theme xmlns:a="http://schemas.openxmlformats.org/drawingml/2006/main" name="Office 主题">
  <a:themeElements>
    <a:clrScheme name="自定义 33">
      <a:dk1>
        <a:sysClr val="windowText" lastClr="000000"/>
      </a:dk1>
      <a:lt1>
        <a:sysClr val="window" lastClr="FFFFFF"/>
      </a:lt1>
      <a:dk2>
        <a:srgbClr val="44546A"/>
      </a:dk2>
      <a:lt2>
        <a:srgbClr val="E7E6E6"/>
      </a:lt2>
      <a:accent1>
        <a:srgbClr val="826C4A"/>
      </a:accent1>
      <a:accent2>
        <a:srgbClr val="5FCACB"/>
      </a:accent2>
      <a:accent3>
        <a:srgbClr val="A0BF0D"/>
      </a:accent3>
      <a:accent4>
        <a:srgbClr val="FDB900"/>
      </a:accent4>
      <a:accent5>
        <a:srgbClr val="319095"/>
      </a:accent5>
      <a:accent6>
        <a:srgbClr val="F5841C"/>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1641</Words>
  <Application>WPS 演示</Application>
  <PresentationFormat>全屏显示(16:9)</PresentationFormat>
  <Paragraphs>216</Paragraphs>
  <Slides>44</Slides>
  <Notes>6</Notes>
  <HiddenSlides>0</HiddenSlides>
  <MMClips>0</MMClips>
  <ScaleCrop>false</ScaleCrop>
  <HeadingPairs>
    <vt:vector size="4" baseType="variant">
      <vt:variant>
        <vt:lpstr>主题</vt:lpstr>
      </vt:variant>
      <vt:variant>
        <vt:i4>1</vt:i4>
      </vt:variant>
      <vt:variant>
        <vt:lpstr>幻灯片标题</vt:lpstr>
      </vt:variant>
      <vt:variant>
        <vt:i4>44</vt:i4>
      </vt:variant>
    </vt:vector>
  </HeadingPairs>
  <TitlesOfParts>
    <vt:vector size="45" baseType="lpstr">
      <vt:lpstr>Office 主题</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lpstr>幻灯片 18</vt:lpstr>
      <vt:lpstr>幻灯片 19</vt:lpstr>
      <vt:lpstr>幻灯片 20</vt:lpstr>
      <vt:lpstr>幻灯片 21</vt:lpstr>
      <vt:lpstr>幻灯片 22</vt:lpstr>
      <vt:lpstr>幻灯片 23</vt:lpstr>
      <vt:lpstr>幻灯片 24</vt:lpstr>
      <vt:lpstr>幻灯片 25</vt:lpstr>
      <vt:lpstr>幻灯片 26</vt:lpstr>
      <vt:lpstr>幻灯片 27</vt:lpstr>
      <vt:lpstr>幻灯片 28</vt:lpstr>
      <vt:lpstr>幻灯片 29</vt:lpstr>
      <vt:lpstr>幻灯片 30</vt:lpstr>
      <vt:lpstr>幻灯片 31</vt:lpstr>
      <vt:lpstr>幻灯片 32</vt:lpstr>
      <vt:lpstr>幻灯片 33</vt:lpstr>
      <vt:lpstr>幻灯片 34</vt:lpstr>
      <vt:lpstr>幻灯片 35</vt:lpstr>
      <vt:lpstr>幻灯片 36</vt:lpstr>
      <vt:lpstr>幻灯片 37</vt:lpstr>
      <vt:lpstr>幻灯片 38</vt:lpstr>
      <vt:lpstr>幻灯片 39</vt:lpstr>
      <vt:lpstr>幻灯片 40</vt:lpstr>
      <vt:lpstr>幻灯片 41</vt:lpstr>
      <vt:lpstr>幻灯片 42</vt:lpstr>
      <vt:lpstr>幻灯片 43</vt:lpstr>
      <vt:lpstr>幻灯片 44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
  <cp:lastModifiedBy>User</cp:lastModifiedBy>
  <cp:revision>3</cp:revision>
  <dcterms:created xsi:type="dcterms:W3CDTF">2019-08-20T00:26:11Z</dcterms:created>
  <dcterms:modified xsi:type="dcterms:W3CDTF">2019-10-08T22:24:27Z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2052-11.1.0.8907</vt:lpwstr>
  </property>
</Properties>
</file>