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01" r:id="rId3"/>
    <p:sldId id="267" r:id="rId4"/>
    <p:sldId id="258" r:id="rId5"/>
    <p:sldId id="260" r:id="rId6"/>
    <p:sldId id="262" r:id="rId7"/>
    <p:sldId id="300" r:id="rId8"/>
    <p:sldId id="288" r:id="rId9"/>
    <p:sldId id="275" r:id="rId10"/>
    <p:sldId id="268" r:id="rId11"/>
    <p:sldId id="278" r:id="rId12"/>
    <p:sldId id="294" r:id="rId13"/>
    <p:sldId id="284" r:id="rId14"/>
    <p:sldId id="298" r:id="rId15"/>
    <p:sldId id="274" r:id="rId16"/>
    <p:sldId id="297" r:id="rId17"/>
    <p:sldId id="299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3366FF"/>
    <a:srgbClr val="000000"/>
    <a:srgbClr val="FFCC66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805" autoAdjust="0"/>
  </p:normalViewPr>
  <p:slideViewPr>
    <p:cSldViewPr>
      <p:cViewPr varScale="1">
        <p:scale>
          <a:sx n="54" d="100"/>
          <a:sy n="54" d="100"/>
        </p:scale>
        <p:origin x="39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05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038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009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479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7826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3801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967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997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7099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240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47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31E8D-1F77-4449-A06D-15ED3E428934}" type="datetimeFigureOut">
              <a:rPr lang="zh-CN" altLang="en-US" smtClean="0"/>
              <a:pPr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44F71-1ACA-467C-BDFA-34CCDB6717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31E8D-1F77-4449-A06D-15ED3E4289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44F71-1ACA-467C-BDFA-34CCDB67174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68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&#35270;&#39057;/-&#32654;&#22269;&#26032;&#22855;&#22937;&#30913;&#24615;&#27233;&#30382;&#27877;10Magnetic%20Putty&#21534;&#22124;&#29289;&#20307;%5b&#39640;&#28165;&#29256;%5d(1)_&#39749;&#26063;_720x480_&#39749;&#26063;_960x640_clip(1)_&#21512;&#24182;&#25991;&#20214;.MP4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ycszlbsdmt\Desktop\&#31616;&#21333;&#30913;&#29616;&#35937;1\&#21513;&#20182;&#26354;%20&#38632;&#28404;.mp3" TargetMode="External"/><Relationship Id="rId1" Type="http://schemas.microsoft.com/office/2007/relationships/media" Target="file:///C:\Users\ycszlbsdmt\Desktop\&#31616;&#21333;&#30913;&#29616;&#35937;1\&#21513;&#20182;&#26354;%20&#38632;&#28404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28" y="2204864"/>
            <a:ext cx="8229600" cy="2000264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</a:rPr>
              <a:t/>
            </a:r>
            <a:br>
              <a:rPr lang="en-US" altLang="zh-CN" b="1" dirty="0" smtClean="0">
                <a:solidFill>
                  <a:srgbClr val="0070C0"/>
                </a:solidFill>
              </a:rPr>
            </a:br>
            <a:r>
              <a:rPr lang="en-US" altLang="zh-CN" b="1" dirty="0" smtClean="0">
                <a:solidFill>
                  <a:srgbClr val="0070C0"/>
                </a:solidFill>
              </a:rPr>
              <a:t/>
            </a:r>
            <a:br>
              <a:rPr lang="en-US" altLang="zh-CN" b="1" dirty="0" smtClean="0">
                <a:solidFill>
                  <a:srgbClr val="0070C0"/>
                </a:solidFill>
              </a:rPr>
            </a:br>
            <a:r>
              <a:rPr lang="en-US" altLang="zh-CN" b="1" dirty="0" smtClean="0">
                <a:solidFill>
                  <a:srgbClr val="0070C0"/>
                </a:solidFill>
              </a:rPr>
              <a:t/>
            </a:r>
            <a:br>
              <a:rPr lang="en-US" altLang="zh-CN" b="1" dirty="0" smtClean="0">
                <a:solidFill>
                  <a:srgbClr val="0070C0"/>
                </a:solidFill>
              </a:rPr>
            </a:br>
            <a:r>
              <a:rPr lang="en-US" altLang="zh-CN" b="1" dirty="0" smtClean="0">
                <a:solidFill>
                  <a:srgbClr val="0070C0"/>
                </a:solidFill>
              </a:rPr>
              <a:t/>
            </a:r>
            <a:br>
              <a:rPr lang="en-US" altLang="zh-CN" b="1" dirty="0" smtClean="0">
                <a:solidFill>
                  <a:srgbClr val="0070C0"/>
                </a:solidFill>
              </a:rPr>
            </a:br>
            <a:r>
              <a:rPr lang="zh-CN" altLang="en-US" sz="3100" b="1" dirty="0" smtClean="0">
                <a:solidFill>
                  <a:srgbClr val="7030A0"/>
                </a:solidFill>
              </a:rPr>
              <a:t>第十四章    磁现象</a:t>
            </a:r>
            <a:r>
              <a:rPr lang="en-US" altLang="zh-CN" b="1" dirty="0" smtClean="0">
                <a:solidFill>
                  <a:srgbClr val="0070C0"/>
                </a:solidFill>
              </a:rPr>
              <a:t/>
            </a:r>
            <a:br>
              <a:rPr lang="en-US" altLang="zh-CN" b="1" dirty="0" smtClean="0">
                <a:solidFill>
                  <a:srgbClr val="0070C0"/>
                </a:solidFill>
              </a:rPr>
            </a:br>
            <a:r>
              <a:rPr lang="en-US" altLang="zh-CN" b="1" dirty="0" smtClean="0">
                <a:solidFill>
                  <a:srgbClr val="0070C0"/>
                </a:solidFill>
              </a:rPr>
              <a:t/>
            </a:r>
            <a:br>
              <a:rPr lang="en-US" altLang="zh-CN" b="1" dirty="0" smtClean="0">
                <a:solidFill>
                  <a:srgbClr val="0070C0"/>
                </a:solidFill>
              </a:rPr>
            </a:br>
            <a:r>
              <a:rPr lang="zh-CN" altLang="en-US" sz="7300" b="1" dirty="0" smtClean="0">
                <a:solidFill>
                  <a:srgbClr val="7030A0"/>
                </a:solidFill>
              </a:rPr>
              <a:t>一、 </a:t>
            </a:r>
            <a:r>
              <a:rPr lang="zh-CN" altLang="en-US" sz="6000" b="1" dirty="0" smtClean="0">
                <a:solidFill>
                  <a:srgbClr val="0070C0"/>
                </a:solidFill>
              </a:rPr>
              <a:t> </a:t>
            </a:r>
            <a:r>
              <a:rPr lang="zh-CN" altLang="en-US" sz="7300" b="1" dirty="0" smtClean="0">
                <a:solidFill>
                  <a:srgbClr val="7030A0"/>
                </a:solidFill>
              </a:rPr>
              <a:t>简单磁现象</a:t>
            </a:r>
            <a:r>
              <a:rPr lang="en-US" altLang="zh-CN" sz="7300" b="1" dirty="0" smtClean="0">
                <a:solidFill>
                  <a:srgbClr val="7030A0"/>
                </a:solidFill>
              </a:rPr>
              <a:t/>
            </a:r>
            <a:br>
              <a:rPr lang="en-US" altLang="zh-CN" sz="7300" b="1" dirty="0" smtClean="0">
                <a:solidFill>
                  <a:srgbClr val="7030A0"/>
                </a:solidFill>
              </a:rPr>
            </a:br>
            <a:r>
              <a:rPr lang="en-US" altLang="zh-CN" sz="6000" b="1" dirty="0" smtClean="0">
                <a:solidFill>
                  <a:srgbClr val="0070C0"/>
                </a:solidFill>
              </a:rPr>
              <a:t/>
            </a:r>
            <a:br>
              <a:rPr lang="en-US" altLang="zh-CN" sz="6000" b="1" dirty="0" smtClean="0">
                <a:solidFill>
                  <a:srgbClr val="0070C0"/>
                </a:solidFill>
              </a:rPr>
            </a:br>
            <a:r>
              <a:rPr lang="en-US" altLang="zh-CN" b="1" dirty="0" smtClean="0">
                <a:solidFill>
                  <a:srgbClr val="0070C0"/>
                </a:solidFill>
              </a:rPr>
              <a:t/>
            </a:r>
            <a:br>
              <a:rPr lang="en-US" altLang="zh-CN" b="1" dirty="0" smtClean="0">
                <a:solidFill>
                  <a:srgbClr val="0070C0"/>
                </a:solidFill>
              </a:rPr>
            </a:br>
            <a:r>
              <a:rPr lang="en-US" altLang="zh-CN" b="1" dirty="0" smtClean="0">
                <a:solidFill>
                  <a:srgbClr val="0070C0"/>
                </a:solidFill>
              </a:rPr>
              <a:t/>
            </a:r>
            <a:br>
              <a:rPr lang="en-US" altLang="zh-CN" b="1" dirty="0" smtClean="0">
                <a:solidFill>
                  <a:srgbClr val="0070C0"/>
                </a:solidFill>
              </a:rPr>
            </a:b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28" y="404664"/>
            <a:ext cx="8460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</a:rPr>
              <a:t>北师大2011课标版（闫金铎主编）</a:t>
            </a:r>
            <a:r>
              <a:rPr lang="zh-CN" altLang="en-US" sz="3200" b="1" dirty="0" smtClean="0">
                <a:solidFill>
                  <a:srgbClr val="00B0F0"/>
                </a:solidFill>
              </a:rPr>
              <a:t>九年级全册</a:t>
            </a:r>
            <a:endParaRPr lang="zh-CN" altLang="en-US" sz="32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664" y="5157192"/>
            <a:ext cx="6286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湖北省应城市实验初中   石榴</a:t>
            </a:r>
            <a:endParaRPr lang="zh-CN" altLang="en-US" sz="32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714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928678"/>
            <a:ext cx="8686800" cy="1143000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tx2"/>
                </a:solidFill>
                <a:latin typeface="+mn-ea"/>
                <a:ea typeface="+mn-ea"/>
              </a:rPr>
              <a:t>实验</a:t>
            </a:r>
            <a:r>
              <a:rPr lang="en-US" altLang="zh-CN" sz="4000" b="1" dirty="0" smtClean="0">
                <a:solidFill>
                  <a:schemeClr val="tx2"/>
                </a:solidFill>
                <a:latin typeface="+mn-ea"/>
                <a:ea typeface="+mn-ea"/>
              </a:rPr>
              <a:t>:</a:t>
            </a:r>
            <a:r>
              <a:rPr lang="zh-CN" altLang="en-US" sz="4000" b="1" dirty="0" smtClean="0">
                <a:solidFill>
                  <a:schemeClr val="tx2"/>
                </a:solidFill>
                <a:latin typeface="+mn-ea"/>
                <a:ea typeface="+mn-ea"/>
              </a:rPr>
              <a:t>使没有磁性的物体获得磁性。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71406" y="2857496"/>
            <a:ext cx="892971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>磁化：一些物体在磁体或电流      的作用下获得磁性的现象。</a:t>
            </a:r>
            <a:r>
              <a:rPr kumimoji="0" lang="zh-CN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/>
            </a:r>
            <a:br>
              <a:rPr kumimoji="0" lang="zh-CN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</a:b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2786058"/>
            <a:ext cx="1428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磁体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2000240"/>
            <a:ext cx="600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软磁体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3714752"/>
            <a:ext cx="5500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硬磁体（永磁体）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9" name="直接连接符 8"/>
          <p:cNvCxnSpPr>
            <a:stCxn id="5" idx="3"/>
            <a:endCxn id="6" idx="1"/>
          </p:cNvCxnSpPr>
          <p:nvPr/>
        </p:nvCxnSpPr>
        <p:spPr>
          <a:xfrm flipV="1">
            <a:off x="2071670" y="2384961"/>
            <a:ext cx="928694" cy="7858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5" idx="3"/>
            <a:endCxn id="7" idx="1"/>
          </p:cNvCxnSpPr>
          <p:nvPr/>
        </p:nvCxnSpPr>
        <p:spPr>
          <a:xfrm>
            <a:off x="2071670" y="3170779"/>
            <a:ext cx="928694" cy="9286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磁现象与电现象类比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0" y="1071546"/>
          <a:ext cx="9144000" cy="574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6854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10048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5423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0447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5664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4265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00166" y="1000108"/>
            <a:ext cx="18573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电现象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72132" y="1000108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磁现象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1643050"/>
            <a:ext cx="45005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电性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吸引轻小物体的性质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928934"/>
            <a:ext cx="4643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带电体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857628"/>
            <a:ext cx="4643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正、负电荷</a:t>
            </a:r>
            <a:endParaRPr lang="zh-CN" altLang="en-US" sz="40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314" y="4534453"/>
            <a:ext cx="4643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同种电荷互相排斥，异种电荷互相吸引。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929330"/>
            <a:ext cx="4643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摩擦起电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1614248"/>
            <a:ext cx="4572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磁性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吸引铁、钴、镍的性质</a:t>
            </a:r>
          </a:p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3000372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磁体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00562" y="3857628"/>
            <a:ext cx="4643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南、北磁极</a:t>
            </a:r>
            <a:endParaRPr lang="zh-CN" altLang="en-US" sz="40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43470" y="4572008"/>
            <a:ext cx="4643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同名磁极相互排斥，</a:t>
            </a:r>
            <a:endParaRPr lang="en-US" altLang="zh-CN" sz="40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异名磁极相互吸引。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0" y="592933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磁化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614" y="14286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3366FF"/>
                </a:solidFill>
              </a:rPr>
              <a:t>思考</a:t>
            </a:r>
            <a:endParaRPr lang="zh-CN" altLang="en-US" sz="4800" b="1" dirty="0">
              <a:solidFill>
                <a:srgbClr val="3366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928802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1571612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33CC"/>
                </a:solidFill>
              </a:rPr>
              <a:t>如何分辨一个物体是不是磁体？</a:t>
            </a:r>
            <a:endParaRPr lang="zh-CN" altLang="en-US" sz="4000" b="1" dirty="0">
              <a:solidFill>
                <a:srgbClr val="0033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3078304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方法一：利用磁体的磁性判断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4364188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方法二：利用磁体的指向性判断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5578634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方法三：利用磁极间的作用判断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96908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tx2"/>
                </a:solidFill>
              </a:rPr>
              <a:t>磁性材料在生活中的应用</a:t>
            </a:r>
            <a:endParaRPr lang="zh-CN" altLang="en-US" sz="4000" b="1" dirty="0">
              <a:solidFill>
                <a:schemeClr val="tx2"/>
              </a:solidFill>
            </a:endParaRPr>
          </a:p>
        </p:txBody>
      </p:sp>
      <p:pic>
        <p:nvPicPr>
          <p:cNvPr id="4" name="内容占位符 3" descr="冰箱门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982380"/>
            <a:ext cx="2309829" cy="1732372"/>
          </a:xfrm>
        </p:spPr>
      </p:pic>
      <p:pic>
        <p:nvPicPr>
          <p:cNvPr id="6" name="图片 5" descr="磁卡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3" y="4429132"/>
            <a:ext cx="2954151" cy="2071702"/>
          </a:xfrm>
          <a:prstGeom prst="rect">
            <a:avLst/>
          </a:prstGeom>
        </p:spPr>
      </p:pic>
      <p:pic>
        <p:nvPicPr>
          <p:cNvPr id="7" name="图片 6" descr="磁性白板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4484127"/>
            <a:ext cx="2812479" cy="2373897"/>
          </a:xfrm>
          <a:prstGeom prst="rect">
            <a:avLst/>
          </a:prstGeom>
        </p:spPr>
      </p:pic>
      <p:pic>
        <p:nvPicPr>
          <p:cNvPr id="1026" name="Picture 2" descr="D:\My Documents\电和磁 磁现象\文具盒盖磁扣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6054" y="2214555"/>
            <a:ext cx="3066540" cy="1357321"/>
          </a:xfrm>
          <a:prstGeom prst="rect">
            <a:avLst/>
          </a:prstGeom>
          <a:noFill/>
        </p:spPr>
      </p:pic>
      <p:pic>
        <p:nvPicPr>
          <p:cNvPr id="8" name="图片 7" descr="U盘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16" y="1785926"/>
            <a:ext cx="2143140" cy="2143140"/>
          </a:xfrm>
          <a:prstGeom prst="rect">
            <a:avLst/>
          </a:prstGeom>
        </p:spPr>
      </p:pic>
      <p:pic>
        <p:nvPicPr>
          <p:cNvPr id="3074" name="Picture 2" descr="https://timgsa.baidu.com/timg?image&amp;quality=80&amp;size=b9999_10000&amp;sec=1495812067255&amp;di=056badb6278068449b54b57af692b97e&amp;imgtype=0&amp;src=http%3A%2F%2Fimg.fuwo.com%2Fattachment%2F1605%2F09%2F603d2df815ad11e68dbe00163e00254c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4662308"/>
            <a:ext cx="2995814" cy="1695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@OXERFCZ2VM0YTMO~1LO$2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ss2.bdstatic.com/70cFvnSh_Q1YnxGkpoWK1HF6hhy/it/u=3545144084,62584932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TB2bc5WaFXXXXXrXpXXXXXXXXXX-465205[1]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1036"/>
            <a:ext cx="9144000" cy="6416842"/>
          </a:xfrm>
          <a:prstGeom prst="rect">
            <a:avLst/>
          </a:prstGeom>
        </p:spPr>
      </p:pic>
      <p:pic>
        <p:nvPicPr>
          <p:cNvPr id="6" name="吉他曲 雨滴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3796" y="1238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9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探究一、磁铁能够吸引哪些物体？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990206"/>
            <a:ext cx="8001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磁性：能够吸引铁、钴、                      </a:t>
            </a:r>
            <a:endParaRPr kumimoji="1" lang="en-US" altLang="zh-CN" sz="60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kumimoji="1" lang="en-US" altLang="zh-CN" sz="6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kumimoji="1" lang="zh-CN" altLang="en-US" sz="6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镍等物质的性质。</a:t>
            </a:r>
            <a:endParaRPr lang="zh-CN" altLang="en-US" sz="6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0324" y="1574800"/>
            <a:ext cx="3132138" cy="156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u=656838264,606625295&amp;fm=23&amp;gp=0[1]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4286256"/>
            <a:ext cx="2733281" cy="1571636"/>
          </a:xfrm>
          <a:prstGeom prst="rect">
            <a:avLst/>
          </a:prstGeom>
        </p:spPr>
      </p:pic>
      <p:pic>
        <p:nvPicPr>
          <p:cNvPr id="9" name="图片 8" descr="针形磁体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7" y="4143380"/>
            <a:ext cx="2541544" cy="1785950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128614" y="50005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>磁体：具有磁性的物体。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500306"/>
            <a:ext cx="1428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磁体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28794" y="192880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天然磁体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314324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+mj-lt"/>
                <a:ea typeface="华文楷体" pitchFamily="2" charset="-122"/>
              </a:rPr>
              <a:t>人造磁体</a:t>
            </a:r>
            <a:endParaRPr lang="zh-CN" altLang="en-US" sz="4400" b="1" dirty="0">
              <a:latin typeface="+mj-lt"/>
              <a:ea typeface="华文楷体" pitchFamily="2" charset="-122"/>
            </a:endParaRPr>
          </a:p>
        </p:txBody>
      </p:sp>
      <p:cxnSp>
        <p:nvCxnSpPr>
          <p:cNvPr id="17" name="直接连接符 16"/>
          <p:cNvCxnSpPr>
            <a:endCxn id="14" idx="1"/>
          </p:cNvCxnSpPr>
          <p:nvPr/>
        </p:nvCxnSpPr>
        <p:spPr>
          <a:xfrm flipV="1">
            <a:off x="1214414" y="2313523"/>
            <a:ext cx="714380" cy="57150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214414" y="2885027"/>
            <a:ext cx="714380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29058" y="3143248"/>
            <a:ext cx="5072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（条形、</a:t>
            </a:r>
            <a:r>
              <a:rPr lang="en-US" altLang="zh-CN" sz="4400" b="1" dirty="0" smtClean="0">
                <a:latin typeface="华文楷体" pitchFamily="2" charset="-122"/>
                <a:ea typeface="华文楷体" pitchFamily="2" charset="-122"/>
              </a:rPr>
              <a:t>U</a:t>
            </a: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形、针形）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642926"/>
            <a:ext cx="8543956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探究二、磁体各部分的磁性一样强吗？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4071998" y="3643314"/>
            <a:ext cx="7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1406" y="3857628"/>
            <a:ext cx="94179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磁体的磁性两端最强，中间最弱。</a:t>
            </a:r>
            <a:endParaRPr lang="zh-CN" altLang="en-US" sz="48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14348" y="4786322"/>
            <a:ext cx="83215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磁极</a:t>
            </a:r>
            <a:r>
              <a:rPr lang="en-US" altLang="zh-CN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磁体上磁性最强的部分。</a:t>
            </a:r>
          </a:p>
          <a:p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6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643050"/>
            <a:ext cx="422278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614" y="57148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3366FF"/>
                </a:solidFill>
              </a:rPr>
              <a:t>思考</a:t>
            </a:r>
            <a:endParaRPr lang="zh-CN" altLang="en-US" sz="4800" b="1" dirty="0">
              <a:solidFill>
                <a:srgbClr val="3366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928802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357430"/>
            <a:ext cx="84296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33CC"/>
                </a:solidFill>
              </a:rPr>
              <a:t>         两个外形完全相同的钢棒，其中一根有磁性，另一根无磁性。没有别的器材，你如何把它们区别开来？</a:t>
            </a:r>
            <a:endParaRPr lang="zh-CN" altLang="en-US" sz="40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5"/>
          <p:cNvSpPr txBox="1">
            <a:spLocks/>
          </p:cNvSpPr>
          <p:nvPr/>
        </p:nvSpPr>
        <p:spPr>
          <a:xfrm>
            <a:off x="357158" y="3071810"/>
            <a:ext cx="8858312" cy="156966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>指南的那个磁极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cs typeface="+mj-cs"/>
              </a:rPr>
              <a:t>叫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南极或</a:t>
            </a:r>
            <a:r>
              <a:rPr lang="en-US" altLang="zh-CN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S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极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>。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> 指北的那个磁极叫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北极或</a:t>
            </a:r>
            <a:r>
              <a:rPr lang="en-US" altLang="zh-CN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极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>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71504" y="1000116"/>
            <a:ext cx="7715272" cy="1143000"/>
          </a:xfrm>
          <a:prstGeom prst="rect">
            <a:avLst/>
          </a:prstGeom>
        </p:spPr>
        <p:txBody>
          <a:bodyPr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探究三、能够转动的小磁针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zh-CN" altLang="en-US" sz="4400" b="1" dirty="0" smtClean="0">
                <a:solidFill>
                  <a:schemeClr val="tx2"/>
                </a:solidFill>
              </a:rPr>
              <a:t>自由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静止</a:t>
            </a:r>
            <a:r>
              <a:rPr lang="zh-CN" altLang="en-US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后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两极的指向有什么规律？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指南针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214422"/>
            <a:ext cx="3611562" cy="4134616"/>
          </a:xfrm>
          <a:prstGeom prst="rect">
            <a:avLst/>
          </a:prstGeom>
        </p:spPr>
      </p:pic>
      <p:pic>
        <p:nvPicPr>
          <p:cNvPr id="7" name="图片 6" descr="司南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214422"/>
            <a:ext cx="4357718" cy="435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tx2"/>
                </a:solidFill>
              </a:rPr>
              <a:t>探究四、磁极间相互作用的规律</a:t>
            </a:r>
            <a:endParaRPr lang="zh-CN" altLang="en-US" sz="4000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0496" y="2428868"/>
            <a:ext cx="510909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同名磁极相互排斥</a:t>
            </a:r>
            <a:endParaRPr lang="en-US" altLang="zh-CN" sz="48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en-US" altLang="zh-CN" sz="48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4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异名磁极相互吸引</a:t>
            </a:r>
          </a:p>
          <a:p>
            <a:endParaRPr lang="zh-CN" altLang="en-US" b="1" dirty="0"/>
          </a:p>
        </p:txBody>
      </p:sp>
      <p:pic>
        <p:nvPicPr>
          <p:cNvPr id="4" name="图片 3" descr="作用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500174"/>
            <a:ext cx="3857652" cy="355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</TotalTime>
  <Words>322</Words>
  <Application>Microsoft Office PowerPoint</Application>
  <PresentationFormat>全屏显示(4:3)</PresentationFormat>
  <Paragraphs>51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华文行楷</vt:lpstr>
      <vt:lpstr>华文楷体</vt:lpstr>
      <vt:lpstr>宋体</vt:lpstr>
      <vt:lpstr>Arial</vt:lpstr>
      <vt:lpstr>Calibri</vt:lpstr>
      <vt:lpstr>Office 主题</vt:lpstr>
      <vt:lpstr>1_Office 主题</vt:lpstr>
      <vt:lpstr>    第十四章    磁现象  一、  简单磁现象    </vt:lpstr>
      <vt:lpstr>PowerPoint 演示文稿</vt:lpstr>
      <vt:lpstr>探究一、磁铁能够吸引哪些物体？</vt:lpstr>
      <vt:lpstr>PowerPoint 演示文稿</vt:lpstr>
      <vt:lpstr>探究二、磁体各部分的磁性一样强吗？</vt:lpstr>
      <vt:lpstr>思考</vt:lpstr>
      <vt:lpstr>PowerPoint 演示文稿</vt:lpstr>
      <vt:lpstr>PowerPoint 演示文稿</vt:lpstr>
      <vt:lpstr>探究四、磁极间相互作用的规律</vt:lpstr>
      <vt:lpstr>实验:使没有磁性的物体获得磁性。</vt:lpstr>
      <vt:lpstr>PowerPoint 演示文稿</vt:lpstr>
      <vt:lpstr>磁现象与电现象类比</vt:lpstr>
      <vt:lpstr>思考</vt:lpstr>
      <vt:lpstr>磁性材料在生活中的应用</vt:lpstr>
      <vt:lpstr>PowerPoint 演示文稿</vt:lpstr>
      <vt:lpstr>PowerPoint 演示文稿</vt:lpstr>
    </vt:vector>
  </TitlesOfParts>
  <Company>Chinese 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第二十章   电与磁</dc:title>
  <dc:creator>吴守元</dc:creator>
  <cp:lastModifiedBy>ycszlbsdmt</cp:lastModifiedBy>
  <cp:revision>215</cp:revision>
  <dcterms:created xsi:type="dcterms:W3CDTF">2014-11-01T03:17:11Z</dcterms:created>
  <dcterms:modified xsi:type="dcterms:W3CDTF">2017-05-27T03:08:52Z</dcterms:modified>
</cp:coreProperties>
</file>